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5"/>
  </p:notesMasterIdLst>
  <p:sldIdLst>
    <p:sldId id="257" r:id="rId2"/>
    <p:sldId id="309" r:id="rId3"/>
    <p:sldId id="263" r:id="rId4"/>
    <p:sldId id="307" r:id="rId5"/>
    <p:sldId id="310" r:id="rId6"/>
    <p:sldId id="311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02" r:id="rId16"/>
    <p:sldId id="322" r:id="rId17"/>
    <p:sldId id="324" r:id="rId18"/>
    <p:sldId id="326" r:id="rId19"/>
    <p:sldId id="325" r:id="rId20"/>
    <p:sldId id="327" r:id="rId21"/>
    <p:sldId id="328" r:id="rId22"/>
    <p:sldId id="329" r:id="rId23"/>
    <p:sldId id="291" r:id="rId2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942" y="10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כ"ו/תמוז/תש"ף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AC4331-0D48-4678-BF56-39CA9C644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תרגילי חילוק</a:t>
            </a:r>
            <a:endParaRPr lang="en-IL" dirty="0"/>
          </a:p>
        </p:txBody>
      </p:sp>
      <p:graphicFrame>
        <p:nvGraphicFramePr>
          <p:cNvPr id="5" name="טבלה 18">
            <a:extLst>
              <a:ext uri="{FF2B5EF4-FFF2-40B4-BE49-F238E27FC236}">
                <a16:creationId xmlns:a16="http://schemas.microsoft.com/office/drawing/2014/main" id="{898B3FA4-5ED0-4429-8121-6B9E92ED3B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020657"/>
              </p:ext>
            </p:extLst>
          </p:nvPr>
        </p:nvGraphicFramePr>
        <p:xfrm>
          <a:off x="1744200" y="1236128"/>
          <a:ext cx="8703600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שארית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מנה </a:t>
                      </a: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X/Y 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110011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0A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9F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0DB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62012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0733C92-8C3B-495E-87B6-8944DAABFF33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/>
              <a:lstStyle/>
              <a:p>
                <a:r>
                  <a:rPr lang="he-IL" dirty="0"/>
                  <a:t>במחשב יש רק 0 ו-1</a:t>
                </a:r>
              </a:p>
              <a:p>
                <a:r>
                  <a:rPr lang="he-IL" dirty="0"/>
                  <a:t>כל ספרה כזו נקראת </a:t>
                </a:r>
                <a:r>
                  <a:rPr lang="en-US" dirty="0"/>
                  <a:t>bit (binary digit)</a:t>
                </a:r>
                <a:r>
                  <a:rPr lang="he-IL" dirty="0"/>
                  <a:t> ובעברית סיבית (סיפרה בינארית)</a:t>
                </a:r>
              </a:p>
              <a:p>
                <a:r>
                  <a:rPr lang="he-IL" dirty="0"/>
                  <a:t>המידע שמור בזיכרון המחשב בתאים בגודל קבוע</a:t>
                </a:r>
              </a:p>
              <a:p>
                <a:r>
                  <a:rPr lang="he-IL" dirty="0"/>
                  <a:t>תא שמכיל </a:t>
                </a:r>
                <a:r>
                  <a:rPr lang="en-US" dirty="0"/>
                  <a:t>n</a:t>
                </a:r>
                <a:r>
                  <a:rPr lang="he-IL" dirty="0"/>
                  <a:t> ביטים יכול לייצג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i="1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he-IL" sz="1800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 </a:t>
                </a:r>
                <a:r>
                  <a:rPr lang="he-IL" dirty="0"/>
                  <a:t>מספרים או צירופים שונים של מידע</a:t>
                </a:r>
              </a:p>
              <a:p>
                <a:endParaRPr lang="he-IL" dirty="0"/>
              </a:p>
              <a:p>
                <a:endParaRPr lang="he-IL" dirty="0"/>
              </a:p>
              <a:p>
                <a:endParaRPr lang="he-IL" dirty="0"/>
              </a:p>
              <a:p>
                <a:endParaRPr lang="he-IL" dirty="0"/>
              </a:p>
              <a:p>
                <a:endParaRPr lang="he-IL" dirty="0"/>
              </a:p>
              <a:p>
                <a:endParaRPr lang="he-IL" dirty="0"/>
              </a:p>
              <a:p>
                <a:pPr marL="2743474" lvl="6" indent="0">
                  <a:buNone/>
                </a:pPr>
                <a:endParaRPr lang="en-IL" dirty="0"/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30733C92-8C3B-495E-87B6-8944DAABFF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2"/>
                <a:stretch>
                  <a:fillRect t="-1201" r="-82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61309C63-A86B-4F4C-B42C-3019FF2D2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מספרים במחשב</a:t>
            </a:r>
            <a:endParaRPr lang="en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טבלה 18">
                <a:extLst>
                  <a:ext uri="{FF2B5EF4-FFF2-40B4-BE49-F238E27FC236}">
                    <a16:creationId xmlns:a16="http://schemas.microsoft.com/office/drawing/2014/main" id="{0BED3932-780E-4C51-9C4D-7BB4B92331D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8714391"/>
                  </p:ext>
                </p:extLst>
              </p:nvPr>
            </p:nvGraphicFramePr>
            <p:xfrm>
              <a:off x="1763260" y="2907422"/>
              <a:ext cx="8618483" cy="204407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754267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704577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1947033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3212606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47653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n</a:t>
                          </a: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כמה מספרים?</a:t>
                          </a:r>
                          <a:r>
                            <a:rPr lang="en-US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IL" sz="2400" i="1" smtClean="0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18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 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התחום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הגדול ביותר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4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0 - 15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78032429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256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0 - 255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1111 1111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16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65,536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– 65, 535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1111 111 111 1111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7303246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טבלה 18">
                <a:extLst>
                  <a:ext uri="{FF2B5EF4-FFF2-40B4-BE49-F238E27FC236}">
                    <a16:creationId xmlns:a16="http://schemas.microsoft.com/office/drawing/2014/main" id="{0BED3932-780E-4C51-9C4D-7BB4B92331D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68714391"/>
                  </p:ext>
                </p:extLst>
              </p:nvPr>
            </p:nvGraphicFramePr>
            <p:xfrm>
              <a:off x="1763260" y="2907422"/>
              <a:ext cx="8618483" cy="2044075"/>
            </p:xfrm>
            <a:graphic>
              <a:graphicData uri="http://schemas.openxmlformats.org/drawingml/2006/table">
                <a:tbl>
                  <a:tblPr rtl="1" firstRow="1" bandRow="1">
                    <a:tableStyleId>{5940675A-B579-460E-94D1-54222C63F5DA}</a:tableStyleId>
                  </a:tblPr>
                  <a:tblGrid>
                    <a:gridCol w="754267">
                      <a:extLst>
                        <a:ext uri="{9D8B030D-6E8A-4147-A177-3AD203B41FA5}">
                          <a16:colId xmlns:a16="http://schemas.microsoft.com/office/drawing/2014/main" val="1456415834"/>
                        </a:ext>
                      </a:extLst>
                    </a:gridCol>
                    <a:gridCol w="2704577">
                      <a:extLst>
                        <a:ext uri="{9D8B030D-6E8A-4147-A177-3AD203B41FA5}">
                          <a16:colId xmlns:a16="http://schemas.microsoft.com/office/drawing/2014/main" val="3266944433"/>
                        </a:ext>
                      </a:extLst>
                    </a:gridCol>
                    <a:gridCol w="1947033">
                      <a:extLst>
                        <a:ext uri="{9D8B030D-6E8A-4147-A177-3AD203B41FA5}">
                          <a16:colId xmlns:a16="http://schemas.microsoft.com/office/drawing/2014/main" val="460886113"/>
                        </a:ext>
                      </a:extLst>
                    </a:gridCol>
                    <a:gridCol w="3212606">
                      <a:extLst>
                        <a:ext uri="{9D8B030D-6E8A-4147-A177-3AD203B41FA5}">
                          <a16:colId xmlns:a16="http://schemas.microsoft.com/office/drawing/2014/main" val="794179045"/>
                        </a:ext>
                      </a:extLst>
                    </a:gridCol>
                  </a:tblGrid>
                  <a:tr h="47653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n</a:t>
                          </a:r>
                          <a:endParaRPr lang="he-IL" sz="2400" dirty="0">
                            <a:solidFill>
                              <a:schemeClr val="bg1"/>
                            </a:solidFill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IL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153" t="-6329" r="-191216" b="-3354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התחום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400" dirty="0">
                              <a:solidFill>
                                <a:schemeClr val="bg1"/>
                              </a:solidFill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הגדול ביותר</a:t>
                          </a:r>
                        </a:p>
                      </a:txBody>
                      <a:tcPr anchor="ctr">
                        <a:solidFill>
                          <a:srgbClr val="12B4B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94121837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4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0 - 15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278032429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he-IL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256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0 - 255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1111 1111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64613043"/>
                      </a:ext>
                    </a:extLst>
                  </a:tr>
                  <a:tr h="52251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16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65,536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91" rtl="1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0 – 65, 535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dirty="0">
                              <a:latin typeface="Varela Round" panose="00000500000000000000" pitchFamily="2" charset="-79"/>
                              <a:cs typeface="Varela Round" panose="00000500000000000000" pitchFamily="2" charset="-79"/>
                            </a:rPr>
                            <a:t>1111 111 111 1111</a:t>
                          </a:r>
                          <a:endParaRPr lang="he-IL" sz="2000" dirty="0">
                            <a:latin typeface="Varela Round" panose="00000500000000000000" pitchFamily="2" charset="-79"/>
                            <a:cs typeface="Varela Round" panose="00000500000000000000" pitchFamily="2" charset="-79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873032467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BF6DF492-C512-4F26-AE7D-567A23E52E6F}"/>
              </a:ext>
            </a:extLst>
          </p:cNvPr>
          <p:cNvSpPr txBox="1"/>
          <p:nvPr/>
        </p:nvSpPr>
        <p:spPr>
          <a:xfrm>
            <a:off x="155051" y="5534561"/>
            <a:ext cx="57701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000" b="1" u="sng" dirty="0"/>
              <a:t>שימו לב:</a:t>
            </a:r>
          </a:p>
          <a:p>
            <a:r>
              <a:rPr lang="he-IL" sz="2000" dirty="0"/>
              <a:t>הביט הימני נקרא </a:t>
            </a:r>
            <a:r>
              <a:rPr lang="en-US" sz="2000" dirty="0"/>
              <a:t>LSB –Least Significant Bit</a:t>
            </a:r>
          </a:p>
          <a:p>
            <a:r>
              <a:rPr lang="he-IL" sz="2000" dirty="0"/>
              <a:t>הביט הימני נקרא </a:t>
            </a:r>
            <a:r>
              <a:rPr lang="en-US" sz="2000" dirty="0"/>
              <a:t>MSB –Most Significant Bit</a:t>
            </a:r>
          </a:p>
          <a:p>
            <a:endParaRPr lang="en-IL" sz="2000" dirty="0"/>
          </a:p>
        </p:txBody>
      </p:sp>
    </p:spTree>
    <p:extLst>
      <p:ext uri="{BB962C8B-B14F-4D97-AF65-F5344CB8AC3E}">
        <p14:creationId xmlns:p14="http://schemas.microsoft.com/office/powerpoint/2010/main" val="6499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F9C417-B40F-4234-A76E-9836B0F4229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e-IL" dirty="0"/>
              <a:t>מה יקרה אם עקב פעולה כלשהיא נגיע לתוצאה שגדולה מגודל התא?</a:t>
            </a:r>
          </a:p>
          <a:p>
            <a:r>
              <a:rPr lang="he-IL" dirty="0"/>
              <a:t>דוגמא:</a:t>
            </a:r>
          </a:p>
          <a:p>
            <a:pPr lvl="1"/>
            <a:r>
              <a:rPr lang="he-IL" dirty="0"/>
              <a:t>נניח שנתון לנו מחשב שכל תא בו הוא 8 ביטים</a:t>
            </a:r>
          </a:p>
          <a:p>
            <a:pPr lvl="1"/>
            <a:r>
              <a:rPr lang="he-IL" dirty="0"/>
              <a:t>רוצים לחבר</a:t>
            </a:r>
            <a:r>
              <a:rPr lang="en-US" dirty="0"/>
              <a:t>           </a:t>
            </a:r>
            <a:r>
              <a:rPr lang="he-IL" dirty="0"/>
              <a:t> </a:t>
            </a:r>
            <a:r>
              <a:rPr lang="en-US" dirty="0"/>
              <a:t>  254+       1111 1110+</a:t>
            </a:r>
          </a:p>
          <a:p>
            <a:pPr marL="457245" lvl="1" indent="0">
              <a:buNone/>
            </a:pPr>
            <a:r>
              <a:rPr lang="en-US" dirty="0"/>
              <a:t>                              7        </a:t>
            </a:r>
            <a:r>
              <a:rPr lang="en-US" u="sng" dirty="0"/>
              <a:t>0000 0111</a:t>
            </a:r>
            <a:r>
              <a:rPr lang="en-US" dirty="0"/>
              <a:t>                                     </a:t>
            </a:r>
          </a:p>
          <a:p>
            <a:pPr marL="457245" lvl="1" indent="0">
              <a:buNone/>
            </a:pPr>
            <a:r>
              <a:rPr lang="en-US" dirty="0"/>
              <a:t>  261     1 0000 0101                                     </a:t>
            </a:r>
          </a:p>
          <a:p>
            <a:pPr marL="457245" lvl="1" indent="0">
              <a:buNone/>
            </a:pPr>
            <a:endParaRPr lang="he-IL" dirty="0"/>
          </a:p>
          <a:p>
            <a:r>
              <a:rPr lang="he-IL" dirty="0"/>
              <a:t>התוצאה לא נכנסת ב- 8 ביטים. מה עושים?</a:t>
            </a:r>
          </a:p>
          <a:p>
            <a:pPr lvl="1"/>
            <a:r>
              <a:rPr lang="he-IL" dirty="0"/>
              <a:t>בתא יישארו רק 8 הביטים הימניים, והביט התשיעי יישמר במקום אחר</a:t>
            </a:r>
            <a:r>
              <a:rPr lang="en-US" dirty="0"/>
              <a:t> </a:t>
            </a:r>
            <a:r>
              <a:rPr lang="he-IL" dirty="0"/>
              <a:t> בזיכרון ונקרא "נשא" – </a:t>
            </a:r>
            <a:r>
              <a:rPr lang="en-US" dirty="0"/>
              <a:t>carry</a:t>
            </a:r>
            <a:r>
              <a:rPr lang="he-IL" dirty="0"/>
              <a:t>.   </a:t>
            </a:r>
          </a:p>
          <a:p>
            <a:pPr lvl="1"/>
            <a:r>
              <a:rPr lang="he-IL" dirty="0"/>
              <a:t>מסמנים את התשובה כך: </a:t>
            </a:r>
            <a:r>
              <a:rPr lang="en-US" dirty="0"/>
              <a:t>(1) 0000 0101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C600E8-AB85-4EC6-ACDD-BB223A617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מגבלת האחסון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70195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04B6CE-C2CD-4F2E-9542-7BD6134F5B1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עד כה עסקנו רק במספרים חיוביים – </a:t>
            </a:r>
            <a:r>
              <a:rPr lang="en-US" dirty="0"/>
              <a:t>unsigned</a:t>
            </a:r>
          </a:p>
          <a:p>
            <a:r>
              <a:rPr lang="he-IL" dirty="0"/>
              <a:t>כעת נראה איך לייצג מספרים מכוונים </a:t>
            </a:r>
            <a:r>
              <a:rPr lang="en-US" dirty="0"/>
              <a:t>signed</a:t>
            </a:r>
            <a:r>
              <a:rPr lang="he-IL" dirty="0"/>
              <a:t> (חיוביים ושליליים)</a:t>
            </a:r>
          </a:p>
          <a:p>
            <a:r>
              <a:rPr lang="he-IL" dirty="0"/>
              <a:t>העיקרון: הביט השמאלי (</a:t>
            </a:r>
            <a:r>
              <a:rPr lang="en-US" dirty="0"/>
              <a:t>MSB</a:t>
            </a:r>
            <a:r>
              <a:rPr lang="he-IL" dirty="0"/>
              <a:t>) מייצג את הסימן:</a:t>
            </a:r>
          </a:p>
          <a:p>
            <a:pPr lvl="1"/>
            <a:r>
              <a:rPr lang="he-IL" dirty="0"/>
              <a:t>0 – המספר חיובי        </a:t>
            </a: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011 0111</a:t>
            </a:r>
            <a:endParaRPr lang="he-IL" dirty="0"/>
          </a:p>
          <a:p>
            <a:pPr lvl="1"/>
            <a:r>
              <a:rPr lang="he-IL" dirty="0"/>
              <a:t>1 – המספר שלילי</a:t>
            </a:r>
            <a:r>
              <a:rPr lang="en-US" dirty="0"/>
              <a:t>   </a:t>
            </a: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011 0111       </a:t>
            </a:r>
            <a:endParaRPr lang="he-IL" dirty="0"/>
          </a:p>
          <a:p>
            <a:pPr lvl="1"/>
            <a:r>
              <a:rPr lang="he-IL" dirty="0"/>
              <a:t>שאר הביטים מייצגים את הגודל של הסימן</a:t>
            </a:r>
            <a:br>
              <a:rPr lang="en-US" dirty="0"/>
            </a:br>
            <a:endParaRPr lang="he-IL" dirty="0"/>
          </a:p>
          <a:p>
            <a:pPr marL="325409" indent="-342900"/>
            <a:r>
              <a:rPr lang="he-IL" dirty="0"/>
              <a:t>נראה 3 שיטות:  הגודל והסימן, משלים ל-1, משלים ל -2</a:t>
            </a:r>
          </a:p>
          <a:p>
            <a:pPr marL="325409" indent="-342900"/>
            <a:endParaRPr lang="he-IL" dirty="0"/>
          </a:p>
          <a:p>
            <a:pPr marL="325409" indent="-342900"/>
            <a:endParaRPr lang="he-IL" dirty="0"/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49704B-53F4-4ACA-AABE-D55FA83D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ייצוג מספרים שליליים במחשב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895061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A729E88-2CDD-4127-9501-AA93698D71A9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0674248"/>
              </p:ext>
            </p:extLst>
          </p:nvPr>
        </p:nvGraphicFramePr>
        <p:xfrm>
          <a:off x="6001407" y="998593"/>
          <a:ext cx="5738647" cy="38811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72056">
                  <a:extLst>
                    <a:ext uri="{9D8B030D-6E8A-4147-A177-3AD203B41FA5}">
                      <a16:colId xmlns:a16="http://schemas.microsoft.com/office/drawing/2014/main" val="1520270442"/>
                    </a:ext>
                  </a:extLst>
                </a:gridCol>
                <a:gridCol w="1581879">
                  <a:extLst>
                    <a:ext uri="{9D8B030D-6E8A-4147-A177-3AD203B41FA5}">
                      <a16:colId xmlns:a16="http://schemas.microsoft.com/office/drawing/2014/main" val="3386130231"/>
                    </a:ext>
                  </a:extLst>
                </a:gridCol>
                <a:gridCol w="1160721">
                  <a:extLst>
                    <a:ext uri="{9D8B030D-6E8A-4147-A177-3AD203B41FA5}">
                      <a16:colId xmlns:a16="http://schemas.microsoft.com/office/drawing/2014/main" val="572478069"/>
                    </a:ext>
                  </a:extLst>
                </a:gridCol>
                <a:gridCol w="1823991">
                  <a:extLst>
                    <a:ext uri="{9D8B030D-6E8A-4147-A177-3AD203B41FA5}">
                      <a16:colId xmlns:a16="http://schemas.microsoft.com/office/drawing/2014/main" val="18320435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(שלילי)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הגודל והסימן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(חיובי)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הגודל והסימן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534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62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648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327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462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0100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6824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46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549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23712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D2B7EF6-903E-446F-9DA0-5B32A3BF6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הגודל והסימן</a:t>
            </a:r>
            <a:r>
              <a:rPr lang="en-US" dirty="0"/>
              <a:t> </a:t>
            </a:r>
            <a:r>
              <a:rPr lang="he-IL" dirty="0"/>
              <a:t>– דוגמא ב- 4 ביטים</a:t>
            </a:r>
            <a:endParaRPr lang="en-I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8C3A27-FA64-4212-8418-3F7AC576B335}"/>
              </a:ext>
            </a:extLst>
          </p:cNvPr>
          <p:cNvSpPr txBox="1"/>
          <p:nvPr/>
        </p:nvSpPr>
        <p:spPr>
          <a:xfrm>
            <a:off x="861848" y="1156138"/>
            <a:ext cx="44563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/>
              <a:t>יתרון</a:t>
            </a:r>
            <a:r>
              <a:rPr lang="he-IL" sz="2400" dirty="0"/>
              <a:t>: קל להמיר בין חיובי לשלילי</a:t>
            </a:r>
          </a:p>
          <a:p>
            <a:r>
              <a:rPr lang="he-IL" sz="2400" b="1" u="sng" dirty="0"/>
              <a:t>חסרונות: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400" dirty="0"/>
              <a:t>2 ייצוגים ל -0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400" dirty="0"/>
              <a:t>חיבור של מספר עם הנגדי שלו לא נותן 0.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400" dirty="0"/>
              <a:t>דוגמא:  </a:t>
            </a:r>
            <a:r>
              <a:rPr lang="en-US" sz="2400" dirty="0"/>
              <a:t>-2+2 = 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1010+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u="sng" dirty="0"/>
              <a:t>0010</a:t>
            </a:r>
            <a:r>
              <a:rPr lang="en-US" sz="2400" dirty="0"/>
              <a:t>  </a:t>
            </a:r>
            <a:endParaRPr lang="he-IL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1100  </a:t>
            </a:r>
            <a:r>
              <a:rPr lang="he-IL" sz="2400" dirty="0"/>
              <a:t>     -&gt;  </a:t>
            </a:r>
            <a:r>
              <a:rPr lang="en-US" sz="2400" dirty="0"/>
              <a:t>-4</a:t>
            </a:r>
            <a:r>
              <a:rPr lang="he-IL" sz="2400" dirty="0"/>
              <a:t> 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191891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המשלים ל -1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2526" y="983303"/>
            <a:ext cx="9802368" cy="431447"/>
          </a:xfrm>
        </p:spPr>
        <p:txBody>
          <a:bodyPr/>
          <a:lstStyle/>
          <a:p>
            <a:r>
              <a:rPr lang="he-IL" dirty="0"/>
              <a:t>הנגדי של המספר – הוא היפוך הביטים שלו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2B0E4-BA7E-4680-A232-F4EFC646C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4543556" cy="4152517"/>
          </a:xfrm>
        </p:spPr>
        <p:txBody>
          <a:bodyPr>
            <a:normAutofit/>
          </a:bodyPr>
          <a:lstStyle/>
          <a:p>
            <a:r>
              <a:rPr lang="he-IL" sz="2800" dirty="0"/>
              <a:t>כללי חיבור: אם הנשא 1, מוסיפים אותו ל </a:t>
            </a:r>
            <a:r>
              <a:rPr lang="en-US" sz="2800" dirty="0"/>
              <a:t>LSB</a:t>
            </a:r>
          </a:p>
          <a:p>
            <a:r>
              <a:rPr lang="he-IL" sz="2800" dirty="0"/>
              <a:t>דוגמא: </a:t>
            </a:r>
          </a:p>
          <a:p>
            <a:pPr marL="800180" lvl="2" indent="0">
              <a:buNone/>
            </a:pPr>
            <a:r>
              <a:rPr lang="en-US" sz="2000" dirty="0"/>
              <a:t>0101+</a:t>
            </a:r>
            <a:r>
              <a:rPr lang="he-IL" sz="2000" dirty="0"/>
              <a:t>     5</a:t>
            </a:r>
            <a:endParaRPr lang="en-US" sz="2000" dirty="0"/>
          </a:p>
          <a:p>
            <a:pPr marL="800180" lvl="2" indent="0">
              <a:buNone/>
            </a:pPr>
            <a:r>
              <a:rPr lang="en-US" sz="2000" u="sng" dirty="0"/>
              <a:t>1101</a:t>
            </a:r>
            <a:r>
              <a:rPr lang="en-US" sz="2000" dirty="0"/>
              <a:t>  </a:t>
            </a:r>
            <a:r>
              <a:rPr lang="he-IL" sz="2000" dirty="0"/>
              <a:t>      </a:t>
            </a:r>
            <a:r>
              <a:rPr lang="en-US" sz="2000" dirty="0"/>
              <a:t>-2</a:t>
            </a:r>
          </a:p>
          <a:p>
            <a:pPr marL="800180" lvl="2" indent="0">
              <a:buNone/>
            </a:pPr>
            <a:r>
              <a:rPr lang="en-US" sz="2000" dirty="0"/>
              <a:t>  (</a:t>
            </a:r>
            <a:r>
              <a:rPr lang="en-US" sz="2000" dirty="0">
                <a:solidFill>
                  <a:srgbClr val="FF0000"/>
                </a:solidFill>
              </a:rPr>
              <a:t>1</a:t>
            </a:r>
            <a:r>
              <a:rPr lang="en-US" sz="2000" dirty="0"/>
              <a:t>)0010+</a:t>
            </a:r>
          </a:p>
          <a:p>
            <a:pPr marL="800180" lvl="2" indent="0">
              <a:buNone/>
            </a:pPr>
            <a:r>
              <a:rPr lang="en-US" sz="2000" u="sng" dirty="0"/>
              <a:t>1</a:t>
            </a:r>
            <a:r>
              <a:rPr lang="en-US" sz="2000" dirty="0"/>
              <a:t>  </a:t>
            </a:r>
            <a:r>
              <a:rPr lang="he-IL" sz="2000" dirty="0"/>
              <a:t>                                                 </a:t>
            </a:r>
            <a:r>
              <a:rPr lang="en-US" sz="2000" b="1" u="sng" dirty="0"/>
              <a:t>0011  </a:t>
            </a:r>
            <a:r>
              <a:rPr lang="he-IL" sz="2000" b="1" u="sng" dirty="0"/>
              <a:t>   -&gt;3</a:t>
            </a:r>
            <a:endParaRPr lang="en-IL" sz="2000" b="1" u="sng" dirty="0"/>
          </a:p>
        </p:txBody>
      </p:sp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93F65508-AB35-4246-AC5F-537935A680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269306"/>
              </p:ext>
            </p:extLst>
          </p:nvPr>
        </p:nvGraphicFramePr>
        <p:xfrm>
          <a:off x="5959367" y="1414750"/>
          <a:ext cx="6120108" cy="371131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492467">
                  <a:extLst>
                    <a:ext uri="{9D8B030D-6E8A-4147-A177-3AD203B41FA5}">
                      <a16:colId xmlns:a16="http://schemas.microsoft.com/office/drawing/2014/main" val="1520270442"/>
                    </a:ext>
                  </a:extLst>
                </a:gridCol>
                <a:gridCol w="1702676">
                  <a:extLst>
                    <a:ext uri="{9D8B030D-6E8A-4147-A177-3AD203B41FA5}">
                      <a16:colId xmlns:a16="http://schemas.microsoft.com/office/drawing/2014/main" val="3386130231"/>
                    </a:ext>
                  </a:extLst>
                </a:gridCol>
                <a:gridCol w="1481959">
                  <a:extLst>
                    <a:ext uri="{9D8B030D-6E8A-4147-A177-3AD203B41FA5}">
                      <a16:colId xmlns:a16="http://schemas.microsoft.com/office/drawing/2014/main" val="572478069"/>
                    </a:ext>
                  </a:extLst>
                </a:gridCol>
                <a:gridCol w="1443006">
                  <a:extLst>
                    <a:ext uri="{9D8B030D-6E8A-4147-A177-3AD203B41FA5}">
                      <a16:colId xmlns:a16="http://schemas.microsoft.com/office/drawing/2014/main" val="1832043550"/>
                    </a:ext>
                  </a:extLst>
                </a:gridCol>
              </a:tblGrid>
              <a:tr h="785238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(שלילי)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(חיובי)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534297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6246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64847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3278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1100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4622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0100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682469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46890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549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1000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2371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המשלים ל -1 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e-IL" dirty="0"/>
              <a:t>יתרונות וחסרונות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96848" indent="0">
              <a:buNone/>
            </a:pPr>
            <a:r>
              <a:rPr lang="he-IL" dirty="0"/>
              <a:t>יתרונות:</a:t>
            </a:r>
          </a:p>
          <a:p>
            <a:r>
              <a:rPr lang="he-IL" dirty="0"/>
              <a:t>קל להמיר בין חיובי לשלילי</a:t>
            </a:r>
          </a:p>
          <a:p>
            <a:r>
              <a:rPr lang="he-IL" dirty="0"/>
              <a:t>תוצאת חיבור של מספר עם הנגדי שלו נכונה</a:t>
            </a:r>
          </a:p>
          <a:p>
            <a:endParaRPr lang="he-IL" dirty="0"/>
          </a:p>
          <a:p>
            <a:pPr marL="96848" indent="0">
              <a:buNone/>
            </a:pPr>
            <a:r>
              <a:rPr lang="he-IL" dirty="0"/>
              <a:t>חסרונות:</a:t>
            </a:r>
          </a:p>
          <a:p>
            <a:r>
              <a:rPr lang="he-IL" dirty="0"/>
              <a:t>יש צורך בחיבור הנשא ל</a:t>
            </a:r>
            <a:r>
              <a:rPr lang="en-US" dirty="0"/>
              <a:t>-</a:t>
            </a:r>
            <a:r>
              <a:rPr lang="he-IL" dirty="0"/>
              <a:t> </a:t>
            </a:r>
            <a:r>
              <a:rPr lang="en-US" dirty="0"/>
              <a:t>MSB</a:t>
            </a:r>
          </a:p>
          <a:p>
            <a:r>
              <a:rPr lang="he-IL" dirty="0"/>
              <a:t>עדיין יש 2 ייצוגים ל -0</a:t>
            </a:r>
          </a:p>
          <a:p>
            <a:endParaRPr lang="he-IL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540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04B6CE-C2CD-4F2E-9542-7BD6134F5B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58455" y="998859"/>
            <a:ext cx="5118271" cy="4062435"/>
          </a:xfrm>
        </p:spPr>
        <p:txBody>
          <a:bodyPr/>
          <a:lstStyle/>
          <a:p>
            <a:r>
              <a:rPr lang="he-IL" b="1" u="sng" dirty="0"/>
              <a:t>הנגדי של מספר יהיה שווה למשלים ל-1 שלו ועוד  1</a:t>
            </a:r>
          </a:p>
          <a:p>
            <a:endParaRPr lang="he-IL" dirty="0"/>
          </a:p>
          <a:p>
            <a:r>
              <a:rPr lang="he-IL" dirty="0"/>
              <a:t>דוגמא: </a:t>
            </a:r>
          </a:p>
          <a:p>
            <a:pPr marL="474736" lvl="1" indent="0">
              <a:buNone/>
            </a:pPr>
            <a:r>
              <a:rPr lang="he-IL" dirty="0"/>
              <a:t>נתון מספר חיובי:    0100   (4)</a:t>
            </a:r>
          </a:p>
          <a:p>
            <a:pPr marL="474736" lvl="1" indent="0">
              <a:buNone/>
            </a:pPr>
            <a:r>
              <a:rPr lang="he-IL" dirty="0"/>
              <a:t>המשלים ל-1:         1011     </a:t>
            </a:r>
          </a:p>
          <a:p>
            <a:pPr marL="474736" lvl="1" indent="0">
              <a:buNone/>
            </a:pPr>
            <a:r>
              <a:rPr lang="he-IL" dirty="0"/>
              <a:t>ועוד 1:                    </a:t>
            </a:r>
            <a:r>
              <a:rPr lang="he-IL" u="sng" dirty="0"/>
              <a:t>1</a:t>
            </a:r>
          </a:p>
          <a:p>
            <a:pPr marL="474736" lvl="1" indent="0">
              <a:buNone/>
            </a:pPr>
            <a:r>
              <a:rPr lang="he-IL" dirty="0"/>
              <a:t>המשלים ל-2:        1100 -&gt;  </a:t>
            </a:r>
            <a:r>
              <a:rPr lang="en-US" dirty="0"/>
              <a:t>-4</a:t>
            </a:r>
            <a:r>
              <a:rPr lang="he-IL" dirty="0"/>
              <a:t> </a:t>
            </a:r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49704B-53F4-4ACA-AABE-D55FA83D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שיטת המשלים ל -2</a:t>
            </a:r>
            <a:endParaRPr lang="en-IL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4B39539C-4D79-4F20-892C-E04A1D15FDB8}"/>
              </a:ext>
            </a:extLst>
          </p:cNvPr>
          <p:cNvSpPr txBox="1">
            <a:spLocks/>
          </p:cNvSpPr>
          <p:nvPr/>
        </p:nvSpPr>
        <p:spPr>
          <a:xfrm>
            <a:off x="1150883" y="977839"/>
            <a:ext cx="5118271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b="1" u="sng" dirty="0"/>
              <a:t>בואו נבדוק – נמצא מה המשלים ל-2 של 1100</a:t>
            </a:r>
          </a:p>
          <a:p>
            <a:endParaRPr lang="he-IL" dirty="0"/>
          </a:p>
          <a:p>
            <a:pPr marL="0" indent="0">
              <a:buNone/>
            </a:pPr>
            <a:r>
              <a:rPr lang="he-IL" dirty="0"/>
              <a:t> </a:t>
            </a:r>
          </a:p>
          <a:p>
            <a:pPr marL="474736" lvl="1" indent="0">
              <a:buNone/>
            </a:pPr>
            <a:r>
              <a:rPr lang="he-IL" dirty="0"/>
              <a:t>נתון :                      1100    (4-)</a:t>
            </a:r>
          </a:p>
          <a:p>
            <a:pPr marL="474736" lvl="1" indent="0">
              <a:buNone/>
            </a:pPr>
            <a:r>
              <a:rPr lang="he-IL" dirty="0"/>
              <a:t>המשלים ל-1:        0011     </a:t>
            </a:r>
          </a:p>
          <a:p>
            <a:pPr marL="474736" lvl="1" indent="0">
              <a:buNone/>
            </a:pPr>
            <a:r>
              <a:rPr lang="he-IL" dirty="0"/>
              <a:t>ועוד 1:                   </a:t>
            </a:r>
            <a:r>
              <a:rPr lang="he-IL" u="sng" dirty="0"/>
              <a:t>1</a:t>
            </a:r>
          </a:p>
          <a:p>
            <a:pPr marL="474736" lvl="1" indent="0">
              <a:buNone/>
            </a:pPr>
            <a:r>
              <a:rPr lang="he-IL" dirty="0"/>
              <a:t>המשלים ל-2:        0100   -&gt; 4</a:t>
            </a:r>
          </a:p>
          <a:p>
            <a:pPr marL="474736" lvl="1" indent="0">
              <a:buNone/>
            </a:pPr>
            <a:endParaRPr lang="he-IL" dirty="0"/>
          </a:p>
          <a:p>
            <a:pPr marL="474736" lvl="1" indent="0">
              <a:buNone/>
            </a:pPr>
            <a:endParaRPr lang="he-IL" dirty="0"/>
          </a:p>
          <a:p>
            <a:pPr marL="474736" lvl="1" indent="0">
              <a:buNone/>
            </a:pPr>
            <a:endParaRPr lang="he-IL" dirty="0"/>
          </a:p>
          <a:p>
            <a:pPr marL="325409" indent="-342900"/>
            <a:endParaRPr lang="he-IL" dirty="0"/>
          </a:p>
          <a:p>
            <a:pPr lv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5486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5D6C515-C664-40D6-B4A3-8FB72EF5DB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72552" y="998859"/>
            <a:ext cx="4004174" cy="4062435"/>
          </a:xfrm>
        </p:spPr>
        <p:txBody>
          <a:bodyPr/>
          <a:lstStyle/>
          <a:p>
            <a:r>
              <a:rPr lang="he-IL" dirty="0"/>
              <a:t>ב-4 ביטים:</a:t>
            </a:r>
          </a:p>
          <a:p>
            <a:r>
              <a:rPr lang="he-IL" dirty="0"/>
              <a:t>0000</a:t>
            </a:r>
          </a:p>
          <a:p>
            <a:r>
              <a:rPr lang="he-IL" dirty="0"/>
              <a:t>משלים ל- 1: 1111</a:t>
            </a:r>
          </a:p>
          <a:p>
            <a:r>
              <a:rPr lang="he-IL" dirty="0"/>
              <a:t>ועוד 1:          1</a:t>
            </a:r>
          </a:p>
          <a:p>
            <a:r>
              <a:rPr lang="he-IL" dirty="0"/>
              <a:t>תוצאה  </a:t>
            </a:r>
            <a:r>
              <a:rPr lang="en-US" dirty="0"/>
              <a:t>(1)</a:t>
            </a:r>
            <a:r>
              <a:rPr lang="en-US" u="sng" dirty="0"/>
              <a:t>0000</a:t>
            </a:r>
            <a:r>
              <a:rPr lang="en-US" dirty="0"/>
              <a:t>       </a:t>
            </a:r>
            <a:r>
              <a:rPr lang="he-IL" dirty="0"/>
              <a:t>  </a:t>
            </a:r>
            <a:endParaRPr lang="en-US" dirty="0"/>
          </a:p>
          <a:p>
            <a:r>
              <a:rPr lang="he-IL" dirty="0"/>
              <a:t>מתעלמים </a:t>
            </a:r>
            <a:r>
              <a:rPr lang="he-IL" dirty="0" err="1"/>
              <a:t>מהנשא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57200F6-5BDE-4019-8D5C-75317CF58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איך מיוצג 0?</a:t>
            </a:r>
            <a:endParaRPr lang="en-IL" dirty="0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70F86024-84E9-426B-BD90-F55608FD3973}"/>
              </a:ext>
            </a:extLst>
          </p:cNvPr>
          <p:cNvSpPr txBox="1">
            <a:spLocks/>
          </p:cNvSpPr>
          <p:nvPr/>
        </p:nvSpPr>
        <p:spPr>
          <a:xfrm>
            <a:off x="914400" y="998859"/>
            <a:ext cx="5005576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ב-8 ביטים:</a:t>
            </a:r>
          </a:p>
          <a:p>
            <a:r>
              <a:rPr lang="en-US" dirty="0"/>
              <a:t>0000 0000                      </a:t>
            </a:r>
          </a:p>
          <a:p>
            <a:r>
              <a:rPr lang="he-IL" dirty="0"/>
              <a:t>משלים ל- 1: </a:t>
            </a:r>
            <a:r>
              <a:rPr lang="en-US" dirty="0"/>
              <a:t>1111 </a:t>
            </a:r>
            <a:r>
              <a:rPr lang="he-IL" dirty="0"/>
              <a:t>1111</a:t>
            </a:r>
          </a:p>
          <a:p>
            <a:r>
              <a:rPr lang="he-IL" dirty="0"/>
              <a:t>ועוד 1:        </a:t>
            </a:r>
            <a:r>
              <a:rPr lang="en-US" dirty="0"/>
              <a:t> </a:t>
            </a:r>
            <a:r>
              <a:rPr lang="he-IL" dirty="0"/>
              <a:t>  1</a:t>
            </a:r>
          </a:p>
          <a:p>
            <a:r>
              <a:rPr lang="he-IL" dirty="0"/>
              <a:t>תוצאה</a:t>
            </a:r>
            <a:r>
              <a:rPr lang="en-US" dirty="0"/>
              <a:t>:</a:t>
            </a:r>
            <a:r>
              <a:rPr lang="he-IL" dirty="0"/>
              <a:t>  </a:t>
            </a:r>
            <a:r>
              <a:rPr lang="en-US" dirty="0"/>
              <a:t>(1)0000 0000        </a:t>
            </a:r>
            <a:r>
              <a:rPr lang="he-IL" dirty="0"/>
              <a:t>       </a:t>
            </a:r>
          </a:p>
          <a:p>
            <a:r>
              <a:rPr lang="he-IL" dirty="0"/>
              <a:t>מתעלמים </a:t>
            </a:r>
            <a:r>
              <a:rPr lang="he-IL" dirty="0" err="1"/>
              <a:t>מהנשא</a:t>
            </a:r>
            <a:endParaRPr lang="he-I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00EE4A-EB68-4AB2-9718-D955525A3377}"/>
              </a:ext>
            </a:extLst>
          </p:cNvPr>
          <p:cNvSpPr txBox="1"/>
          <p:nvPr/>
        </p:nvSpPr>
        <p:spPr>
          <a:xfrm>
            <a:off x="2448910" y="4435366"/>
            <a:ext cx="2974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800" b="1" u="sng" dirty="0"/>
              <a:t>ל-0 יש ייצוג יחיד!</a:t>
            </a:r>
            <a:endParaRPr lang="en-IL" sz="2800" b="1" u="sng" dirty="0"/>
          </a:p>
        </p:txBody>
      </p:sp>
    </p:spTree>
    <p:extLst>
      <p:ext uri="{BB962C8B-B14F-4D97-AF65-F5344CB8AC3E}">
        <p14:creationId xmlns:p14="http://schemas.microsoft.com/office/powerpoint/2010/main" val="281044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9551F6-A402-4A8D-918C-F43352C15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שיטת המשלים ל-2  ב-4 ביטים</a:t>
            </a:r>
            <a:endParaRPr lang="en-IL" dirty="0"/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8B8416B-313E-43F2-A01F-6F8FE70343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3721117"/>
              </p:ext>
            </p:extLst>
          </p:nvPr>
        </p:nvGraphicFramePr>
        <p:xfrm>
          <a:off x="1479015" y="994337"/>
          <a:ext cx="8892431" cy="377209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68533">
                  <a:extLst>
                    <a:ext uri="{9D8B030D-6E8A-4147-A177-3AD203B41FA5}">
                      <a16:colId xmlns:a16="http://schemas.microsoft.com/office/drawing/2014/main" val="1520270442"/>
                    </a:ext>
                  </a:extLst>
                </a:gridCol>
                <a:gridCol w="2473965">
                  <a:extLst>
                    <a:ext uri="{9D8B030D-6E8A-4147-A177-3AD203B41FA5}">
                      <a16:colId xmlns:a16="http://schemas.microsoft.com/office/drawing/2014/main" val="3386130231"/>
                    </a:ext>
                  </a:extLst>
                </a:gridCol>
                <a:gridCol w="2153265">
                  <a:extLst>
                    <a:ext uri="{9D8B030D-6E8A-4147-A177-3AD203B41FA5}">
                      <a16:colId xmlns:a16="http://schemas.microsoft.com/office/drawing/2014/main" val="572478069"/>
                    </a:ext>
                  </a:extLst>
                </a:gridCol>
                <a:gridCol w="2096668">
                  <a:extLst>
                    <a:ext uri="{9D8B030D-6E8A-4147-A177-3AD203B41FA5}">
                      <a16:colId xmlns:a16="http://schemas.microsoft.com/office/drawing/2014/main" val="1832043550"/>
                    </a:ext>
                  </a:extLst>
                </a:gridCol>
              </a:tblGrid>
              <a:tr h="785238"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(שלילי)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ערך עשרוני (חיובי)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ייצוג בשיטת המשלים ל-1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534297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6246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0001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64847"/>
                  </a:ext>
                </a:extLst>
              </a:tr>
              <a:tr h="4265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2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0010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2327888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3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0011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4622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1011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4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0100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3682469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1010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5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 0101  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046890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1001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6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0110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254905"/>
                  </a:ext>
                </a:extLst>
              </a:tr>
              <a:tr h="31845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-8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1000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dirty="0"/>
                        <a:t>7</a:t>
                      </a:r>
                      <a:endParaRPr lang="en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0111</a:t>
                      </a:r>
                      <a:endParaRPr lang="en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23712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93B95E2-52DA-467E-AAC0-794BD92C6CAA}"/>
              </a:ext>
            </a:extLst>
          </p:cNvPr>
          <p:cNvSpPr txBox="1"/>
          <p:nvPr/>
        </p:nvSpPr>
        <p:spPr>
          <a:xfrm>
            <a:off x="1024129" y="5171090"/>
            <a:ext cx="5124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sz="2400" b="1" u="sng" dirty="0"/>
              <a:t>שימו לב</a:t>
            </a:r>
            <a:r>
              <a:rPr lang="he-IL" sz="2400" b="1" dirty="0"/>
              <a:t>:  </a:t>
            </a:r>
            <a:r>
              <a:rPr lang="en-US" sz="2400" dirty="0"/>
              <a:t>-8</a:t>
            </a:r>
            <a:r>
              <a:rPr lang="he-IL" sz="2400" dirty="0"/>
              <a:t> הוא מספר מיוחד!</a:t>
            </a:r>
            <a:endParaRPr lang="en-IL" sz="2400" dirty="0"/>
          </a:p>
        </p:txBody>
      </p:sp>
    </p:spTree>
    <p:extLst>
      <p:ext uri="{BB962C8B-B14F-4D97-AF65-F5344CB8AC3E}">
        <p14:creationId xmlns:p14="http://schemas.microsoft.com/office/powerpoint/2010/main" val="315281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dirty="0"/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DA10A2-D887-42AB-B46D-C9A68A2C6E9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יתרונות:</a:t>
            </a:r>
          </a:p>
          <a:p>
            <a:pPr lvl="1"/>
            <a:r>
              <a:rPr lang="he-IL" dirty="0"/>
              <a:t>ייצוג יחיד ל- 0</a:t>
            </a:r>
          </a:p>
          <a:p>
            <a:pPr lvl="1"/>
            <a:r>
              <a:rPr lang="he-IL" dirty="0"/>
              <a:t>חיבור מספר עם הנגדי שלו נותן 0</a:t>
            </a:r>
          </a:p>
          <a:p>
            <a:pPr lvl="1"/>
            <a:endParaRPr lang="he-IL" dirty="0"/>
          </a:p>
          <a:p>
            <a:r>
              <a:rPr lang="he-IL" dirty="0"/>
              <a:t>חיסרון:</a:t>
            </a:r>
          </a:p>
          <a:p>
            <a:pPr lvl="1"/>
            <a:r>
              <a:rPr lang="he-IL" dirty="0"/>
              <a:t>קצת קשה להבין ייצוג של מספרים שליליים</a:t>
            </a:r>
          </a:p>
          <a:p>
            <a:pPr lvl="1"/>
            <a:endParaRPr lang="he-IL" dirty="0"/>
          </a:p>
          <a:p>
            <a:r>
              <a:rPr lang="he-IL" sz="3200" b="1" u="sng" dirty="0"/>
              <a:t>המספרים במחשב מיוצגים בשיטת המשלים ל-2!</a:t>
            </a:r>
          </a:p>
          <a:p>
            <a:pPr lvl="1"/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7AA01F7-6B7C-4967-B38F-6F704929E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המשלים ל-2: יתרונות וחסרונות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323344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8E80482-BF3D-4E7C-9C02-9E21C72910F3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515273" y="998859"/>
                <a:ext cx="11161453" cy="1817913"/>
              </a:xfrm>
            </p:spPr>
            <p:txBody>
              <a:bodyPr/>
              <a:lstStyle/>
              <a:p>
                <a:r>
                  <a:rPr lang="he-IL" dirty="0"/>
                  <a:t>עבור מחשב עם תאים בגודל </a:t>
                </a:r>
                <a:r>
                  <a:rPr lang="en-US" dirty="0"/>
                  <a:t>n </a:t>
                </a:r>
                <a:r>
                  <a:rPr lang="he-IL" dirty="0"/>
                  <a:t> ביטים, ניתן לייצג את תחום המספרים שבין:</a:t>
                </a:r>
              </a:p>
              <a:p>
                <a:pPr marL="0" indent="0">
                  <a:buNone/>
                </a:pPr>
                <a:r>
                  <a:rPr lang="he-IL" dirty="0"/>
                  <a:t>  </a:t>
                </a:r>
                <a:r>
                  <a:rPr lang="en-US" dirty="0"/>
                  <a:t>                    </a:t>
                </a:r>
                <a:r>
                  <a:rPr lang="he-IL" dirty="0"/>
                  <a:t>    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en-US" dirty="0"/>
                  <a:t>…….………0……....……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sz="28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e-IL" sz="28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sz="28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800" i="1" dirty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IL" sz="2800" dirty="0"/>
              </a:p>
              <a:p>
                <a:r>
                  <a:rPr lang="en-US" dirty="0"/>
                  <a:t>               </a:t>
                </a:r>
                <a:r>
                  <a:rPr lang="he-IL" dirty="0"/>
                  <a:t> </a:t>
                </a:r>
                <a:endParaRPr lang="en-IL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68E80482-BF3D-4E7C-9C02-9E21C72910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515273" y="998859"/>
                <a:ext cx="11161453" cy="1817913"/>
              </a:xfrm>
              <a:blipFill>
                <a:blip r:embed="rId2"/>
                <a:stretch>
                  <a:fillRect t="-2685" r="-874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1A0812F5-36F5-4E7D-ACAF-73E167FAD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תחום המספרים בשיטת המשלים ל-2</a:t>
            </a:r>
            <a:endParaRPr lang="en-IL" dirty="0"/>
          </a:p>
        </p:txBody>
      </p:sp>
      <p:graphicFrame>
        <p:nvGraphicFramePr>
          <p:cNvPr id="5" name="טבלה 18">
            <a:extLst>
              <a:ext uri="{FF2B5EF4-FFF2-40B4-BE49-F238E27FC236}">
                <a16:creationId xmlns:a16="http://schemas.microsoft.com/office/drawing/2014/main" id="{FADD80D7-22A0-4A72-80A8-2D26C93F7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596959"/>
              </p:ext>
            </p:extLst>
          </p:nvPr>
        </p:nvGraphicFramePr>
        <p:xfrm>
          <a:off x="1828282" y="2418734"/>
          <a:ext cx="8703600" cy="29130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ביטים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החיובי הגדול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השלילי הכי קטן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כמה מספרים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127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-128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32,767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-32,768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65,536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524,287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-524,288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1,048,576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9797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206033-1EF9-46E8-81B0-0D4CBA6126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למדנו להציג במחשב מספרים מכוונים </a:t>
            </a:r>
            <a:r>
              <a:rPr lang="en-US" dirty="0"/>
              <a:t>signed </a:t>
            </a:r>
            <a:r>
              <a:rPr lang="he-IL" dirty="0"/>
              <a:t> (שליליים וחיובים)</a:t>
            </a:r>
            <a:endParaRPr lang="en-US" dirty="0"/>
          </a:p>
          <a:p>
            <a:r>
              <a:rPr lang="he-IL" dirty="0"/>
              <a:t>המספרים השליליים מיוצגים במחשב בשיטת המשלים ל-2 </a:t>
            </a:r>
          </a:p>
          <a:p>
            <a:r>
              <a:rPr lang="he-IL" dirty="0"/>
              <a:t>זיכרון המחשב מכיל תאים עם מספר ביטים קבוע</a:t>
            </a:r>
          </a:p>
          <a:p>
            <a:r>
              <a:rPr lang="he-IL" dirty="0"/>
              <a:t>למדנו לחשב את תחום המספרים שניתן לייצג בתא במחשב עבור מספרים מסוג </a:t>
            </a:r>
            <a:r>
              <a:rPr lang="en-US" dirty="0"/>
              <a:t>signed </a:t>
            </a:r>
            <a:r>
              <a:rPr lang="he-IL" dirty="0"/>
              <a:t> ו-</a:t>
            </a:r>
            <a:r>
              <a:rPr lang="en-US" dirty="0"/>
              <a:t>unsigned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5ECB766-899D-4655-AFF7-6BFC91BDF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16843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72182" y="1026315"/>
            <a:ext cx="8676921" cy="4611559"/>
          </a:xfrm>
        </p:spPr>
        <p:txBody>
          <a:bodyPr/>
          <a:lstStyle/>
          <a:p>
            <a:r>
              <a:rPr lang="he-IL" dirty="0">
                <a:sym typeface="Varela Round"/>
              </a:rPr>
              <a:t>נמשיך בפעולות אריתמטיות בבסיסים השונים – כפל וחילוק</a:t>
            </a:r>
          </a:p>
          <a:p>
            <a:r>
              <a:rPr lang="he-IL" dirty="0">
                <a:sym typeface="Varela Round"/>
              </a:rPr>
              <a:t>נלמד על תחום המספרים שאפשר להציג בתאי הזיכרון  במחשב</a:t>
            </a:r>
          </a:p>
          <a:p>
            <a:r>
              <a:rPr lang="he-IL" dirty="0">
                <a:sym typeface="Varela Round"/>
              </a:rPr>
              <a:t>נראה איך מציגים במחשב מספרים שליליים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07420" y="1030014"/>
            <a:ext cx="4456386" cy="403128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34  *</a:t>
            </a:r>
          </a:p>
          <a:p>
            <a:pPr marL="0" indent="0">
              <a:buNone/>
            </a:pPr>
            <a:r>
              <a:rPr lang="en-US" u="sng" dirty="0"/>
              <a:t>78 </a:t>
            </a: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2652   </a:t>
            </a: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כפל עשרוני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1028" name="Picture 4" descr="לוח הכפל">
            <a:extLst>
              <a:ext uri="{FF2B5EF4-FFF2-40B4-BE49-F238E27FC236}">
                <a16:creationId xmlns:a16="http://schemas.microsoft.com/office/drawing/2014/main" id="{C1A065BB-3ABD-417F-82FF-421A0D94CF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59" y="1229711"/>
            <a:ext cx="5017072" cy="3369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51FE51-6857-463C-9372-5A917036F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0" y="1786572"/>
            <a:ext cx="11161453" cy="4062435"/>
          </a:xfrm>
        </p:spPr>
        <p:txBody>
          <a:bodyPr/>
          <a:lstStyle/>
          <a:p>
            <a:r>
              <a:rPr lang="he-IL" dirty="0"/>
              <a:t>בבסיס 2 לוח הכפל הוא בגודל 2*2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13DF8E-9E1E-4EB0-B2A7-0A96E9A2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כפל בבסיס 2 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AC9191-2115-441B-9C49-72D277941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9190" y="1642564"/>
            <a:ext cx="2846795" cy="18731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A875BB-CE08-4897-94D1-F0A8FF4FB4B2}"/>
              </a:ext>
            </a:extLst>
          </p:cNvPr>
          <p:cNvSpPr txBox="1"/>
          <p:nvPr/>
        </p:nvSpPr>
        <p:spPr>
          <a:xfrm>
            <a:off x="-2903483" y="5993015"/>
            <a:ext cx="915976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2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156860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AD66F6-4D6B-4CE6-8D25-CFB79ACD377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נכפול 10 ב- 3 (בייצוג הבינארי שלהם)</a:t>
            </a:r>
          </a:p>
          <a:p>
            <a:pPr marL="457245" lvl="1" indent="0">
              <a:buNone/>
            </a:pPr>
            <a:r>
              <a:rPr lang="en-US" dirty="0"/>
              <a:t>10</a:t>
            </a:r>
            <a:r>
              <a:rPr lang="en-US" sz="1600" dirty="0"/>
              <a:t>d</a:t>
            </a:r>
            <a:r>
              <a:rPr lang="en-US" dirty="0"/>
              <a:t> = 1010</a:t>
            </a:r>
            <a:r>
              <a:rPr lang="en-US" sz="1600" dirty="0"/>
              <a:t>2</a:t>
            </a:r>
          </a:p>
          <a:p>
            <a:pPr marL="457245" lvl="1" indent="0">
              <a:buNone/>
            </a:pPr>
            <a:r>
              <a:rPr lang="en-US" dirty="0"/>
              <a:t>3</a:t>
            </a:r>
            <a:r>
              <a:rPr lang="en-US" sz="1600" dirty="0"/>
              <a:t>d = </a:t>
            </a:r>
            <a:r>
              <a:rPr lang="en-US" dirty="0"/>
              <a:t>11</a:t>
            </a:r>
            <a:r>
              <a:rPr lang="en-US" sz="1600" dirty="0"/>
              <a:t>2</a:t>
            </a:r>
            <a:endParaRPr lang="he-IL" sz="1600" dirty="0"/>
          </a:p>
          <a:p>
            <a:endParaRPr lang="he-IL" sz="1600" dirty="0"/>
          </a:p>
          <a:p>
            <a:endParaRPr lang="he-IL" dirty="0"/>
          </a:p>
          <a:p>
            <a:r>
              <a:rPr lang="he-IL" dirty="0"/>
              <a:t>איך מתבצע 11* 5?</a:t>
            </a:r>
            <a:endParaRPr lang="en-US" dirty="0"/>
          </a:p>
          <a:p>
            <a:endParaRPr lang="en-US" sz="1600" dirty="0"/>
          </a:p>
          <a:p>
            <a:endParaRPr lang="en-IL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3AFD24-2BFA-427F-9F35-58273D92C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דוגמא לכפל בינארי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D4DACD-4E93-4C46-98B6-CE364278A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0153" y="1222644"/>
            <a:ext cx="1440165" cy="24664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4E0455-BCF5-4AF1-8FFD-AC344D5F5F75}"/>
              </a:ext>
            </a:extLst>
          </p:cNvPr>
          <p:cNvSpPr txBox="1"/>
          <p:nvPr/>
        </p:nvSpPr>
        <p:spPr>
          <a:xfrm>
            <a:off x="-2903483" y="5993015"/>
            <a:ext cx="91597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6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141669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51FE51-6857-463C-9372-5A917036F5B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בבסיס 2 לוח הכפל הוא בגודל 2*2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sz="3200" dirty="0"/>
              <a:t>איך כופלים  בבסיס 16?</a:t>
            </a:r>
          </a:p>
          <a:p>
            <a:pPr lvl="1"/>
            <a:r>
              <a:rPr lang="he-IL" sz="3200" dirty="0"/>
              <a:t> ממירים לבסיס 2 ומכפילים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13DF8E-9E1E-4EB0-B2A7-0A96E9A2D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כפל בבסיס 2 ו-16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AC9191-2115-441B-9C49-72D277941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031" y="998859"/>
            <a:ext cx="2846795" cy="187317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CA875BB-CE08-4897-94D1-F0A8FF4FB4B2}"/>
              </a:ext>
            </a:extLst>
          </p:cNvPr>
          <p:cNvSpPr txBox="1"/>
          <p:nvPr/>
        </p:nvSpPr>
        <p:spPr>
          <a:xfrm>
            <a:off x="-2903483" y="5993015"/>
            <a:ext cx="91597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6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246298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19C78B-BB81-4DAF-8A72-384CFC0501A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he-IL" dirty="0"/>
              <a:t>חוקי החילוק בבסיס 2 פשוטים:</a:t>
            </a:r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דוגמא:    </a:t>
            </a:r>
            <a:r>
              <a:rPr lang="en-US" dirty="0"/>
              <a:t>22: 5 = 4 (2)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he-IL" dirty="0"/>
              <a:t>חילוק בבסיס 16: ע"י המרה לבסיס 2</a:t>
            </a:r>
          </a:p>
          <a:p>
            <a:r>
              <a:rPr lang="he-IL" dirty="0"/>
              <a:t>דוגמא:  </a:t>
            </a:r>
            <a:r>
              <a:rPr lang="en-US" dirty="0"/>
              <a:t>7A</a:t>
            </a:r>
            <a:r>
              <a:rPr lang="en-US" sz="1400" dirty="0"/>
              <a:t>h</a:t>
            </a:r>
            <a:r>
              <a:rPr lang="en-US" dirty="0"/>
              <a:t>: E</a:t>
            </a:r>
            <a:r>
              <a:rPr lang="en-US" sz="1400" dirty="0"/>
              <a:t>h</a:t>
            </a:r>
          </a:p>
          <a:p>
            <a:pPr marL="0" indent="0">
              <a:buNone/>
            </a:pP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8F3C41-1FC0-40A3-837E-3FFF00FAD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חילוק בבסיס 2 ו-16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C901E0-1D9D-4D1B-98DD-E88EC2611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674" y="998859"/>
            <a:ext cx="2603015" cy="10341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FD93F6-5146-403D-A762-6B28C8823C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6913" y="2374051"/>
            <a:ext cx="2484264" cy="210206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8BCDC8-CFA4-4ADB-A1C1-E825BA2C0185}"/>
              </a:ext>
            </a:extLst>
          </p:cNvPr>
          <p:cNvSpPr txBox="1"/>
          <p:nvPr/>
        </p:nvSpPr>
        <p:spPr>
          <a:xfrm>
            <a:off x="-2903483" y="5993015"/>
            <a:ext cx="915976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e-IL" sz="1600" dirty="0"/>
              <a:t>(*)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398507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9951C8-73EC-4021-8DAE-5C1AC59B6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תרגילי כפל</a:t>
            </a:r>
            <a:endParaRPr lang="en-IL" dirty="0"/>
          </a:p>
        </p:txBody>
      </p:sp>
      <p:graphicFrame>
        <p:nvGraphicFramePr>
          <p:cNvPr id="6" name="טבלה 18">
            <a:extLst>
              <a:ext uri="{FF2B5EF4-FFF2-40B4-BE49-F238E27FC236}">
                <a16:creationId xmlns:a16="http://schemas.microsoft.com/office/drawing/2014/main" id="{8BEF95F4-B771-4D37-9AF2-A25729188E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041253"/>
              </p:ext>
            </p:extLst>
          </p:nvPr>
        </p:nvGraphicFramePr>
        <p:xfrm>
          <a:off x="2661381" y="1435825"/>
          <a:ext cx="6527700" cy="31350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X*Y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14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11110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0A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0E</a:t>
                      </a:r>
                      <a:r>
                        <a:rPr lang="en-US" sz="18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 ו-16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9F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0CA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032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317346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8860</TotalTime>
  <Words>1392</Words>
  <Application>Microsoft Office PowerPoint</Application>
  <PresentationFormat>מסך רחב</PresentationFormat>
  <Paragraphs>370</Paragraphs>
  <Slides>23</Slides>
  <Notes>3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 Math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כפל עשרוני</vt:lpstr>
      <vt:lpstr>כפל בבסיס 2 </vt:lpstr>
      <vt:lpstr>דוגמא לכפל בינארי</vt:lpstr>
      <vt:lpstr>כפל בבסיס 2 ו-16</vt:lpstr>
      <vt:lpstr>חילוק בבסיס 2 ו-16</vt:lpstr>
      <vt:lpstr>תרגילי כפל</vt:lpstr>
      <vt:lpstr>תרגילי חילוק</vt:lpstr>
      <vt:lpstr>ייצוג מספרים במחשב</vt:lpstr>
      <vt:lpstr>מגבלת האחסון</vt:lpstr>
      <vt:lpstr>ייצוג מספרים שליליים במחשב </vt:lpstr>
      <vt:lpstr>הגודל והסימן – דוגמא ב- 4 ביטים</vt:lpstr>
      <vt:lpstr>המשלים ל -1</vt:lpstr>
      <vt:lpstr>המשלים ל -1 </vt:lpstr>
      <vt:lpstr>שיטת המשלים ל -2</vt:lpstr>
      <vt:lpstr>איך מיוצג 0?</vt:lpstr>
      <vt:lpstr>שיטת המשלים ל-2  ב-4 ביטים</vt:lpstr>
      <vt:lpstr>המשלים ל-2: יתרונות וחסרונות</vt:lpstr>
      <vt:lpstr>תחום המספרים בשיטת המשלים ל-2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168</cp:revision>
  <dcterms:created xsi:type="dcterms:W3CDTF">2020-03-15T19:13:03Z</dcterms:created>
  <dcterms:modified xsi:type="dcterms:W3CDTF">2020-07-18T14:18:24Z</dcterms:modified>
</cp:coreProperties>
</file>