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2"/>
  </p:notesMasterIdLst>
  <p:sldIdLst>
    <p:sldId id="257" r:id="rId2"/>
    <p:sldId id="262" r:id="rId3"/>
    <p:sldId id="263" r:id="rId4"/>
    <p:sldId id="288" r:id="rId5"/>
    <p:sldId id="301" r:id="rId6"/>
    <p:sldId id="307" r:id="rId7"/>
    <p:sldId id="302" r:id="rId8"/>
    <p:sldId id="319" r:id="rId9"/>
    <p:sldId id="308" r:id="rId10"/>
    <p:sldId id="309" r:id="rId11"/>
    <p:sldId id="310" r:id="rId12"/>
    <p:sldId id="311" r:id="rId13"/>
    <p:sldId id="317" r:id="rId14"/>
    <p:sldId id="318" r:id="rId15"/>
    <p:sldId id="312" r:id="rId16"/>
    <p:sldId id="313" r:id="rId17"/>
    <p:sldId id="314" r:id="rId18"/>
    <p:sldId id="315" r:id="rId19"/>
    <p:sldId id="316" r:id="rId20"/>
    <p:sldId id="291" r:id="rId2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B4BC"/>
    <a:srgbClr val="192A72"/>
    <a:srgbClr val="92D050"/>
    <a:srgbClr val="6CF0FF"/>
    <a:srgbClr val="E0E0E0"/>
    <a:srgbClr val="E6E6E6"/>
    <a:srgbClr val="11A4AB"/>
    <a:srgbClr val="8D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16" autoAdjust="0"/>
    <p:restoredTop sz="94737"/>
  </p:normalViewPr>
  <p:slideViewPr>
    <p:cSldViewPr snapToGrid="0" snapToObjects="1">
      <p:cViewPr varScale="1">
        <p:scale>
          <a:sx n="89" d="100"/>
          <a:sy n="89" d="100"/>
        </p:scale>
        <p:origin x="336" y="72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כ"ו.אב.תש"ף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012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129222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96000" y="191988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194D36-FE0A-4C9F-8946-7441BBD041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65A56D-9132-4626-874B-D91437478839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D0F400-87FD-46D3-B4A3-AC189F03B752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8D9617-ADF9-485F-8AE6-FD3940CA7E4F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מציין מיקום של מספר שקופית 22">
            <a:extLst>
              <a:ext uri="{FF2B5EF4-FFF2-40B4-BE49-F238E27FC236}">
                <a16:creationId xmlns:a16="http://schemas.microsoft.com/office/drawing/2014/main" id="{1D40CDBA-CE8D-4E82-AAAC-CCBC39F3F87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101B9CB6-49B4-453D-B184-EBAC942B41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61052" y="3409122"/>
            <a:ext cx="9203635" cy="804863"/>
          </a:xfrm>
        </p:spPr>
        <p:txBody>
          <a:bodyPr/>
          <a:lstStyle>
            <a:lvl1pPr marL="0" indent="0" algn="ctr" rtl="0">
              <a:buNone/>
              <a:defRPr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E132D4-D270-4859-A0A8-0EABA938935B}"/>
              </a:ext>
            </a:extLst>
          </p:cNvPr>
          <p:cNvSpPr/>
          <p:nvPr userDrawn="1"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8A467694-CC08-4C30-BF05-885FCBD4CAB0}"/>
              </a:ext>
            </a:extLst>
          </p:cNvPr>
          <p:cNvSpPr/>
          <p:nvPr userDrawn="1"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062435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53219EEB-A406-4AC2-B87E-54A955D7D483}"/>
              </a:ext>
            </a:extLst>
          </p:cNvPr>
          <p:cNvSpPr/>
          <p:nvPr userDrawn="1"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A376-F667-4A43-9264-CB356AE2FBF1}"/>
              </a:ext>
            </a:extLst>
          </p:cNvPr>
          <p:cNvSpPr/>
          <p:nvPr userDrawn="1"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CE73A552-D52C-4EE0-9E7A-557CEB6CE479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08D21-C13C-48D3-8634-05FCD1520B3D}"/>
              </a:ext>
            </a:extLst>
          </p:cNvPr>
          <p:cNvSpPr/>
          <p:nvPr userDrawn="1"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FFA872-60FE-48B4-B509-3F90F2F53575}"/>
              </a:ext>
            </a:extLst>
          </p:cNvPr>
          <p:cNvSpPr/>
          <p:nvPr userDrawn="1"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2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024128"/>
            <a:ext cx="11161453" cy="457200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anose="000005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3522187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 פריסה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24128" y="1049185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6E834-92B3-4A32-920C-9FA2D69874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60292-D9F7-4A35-9D0A-68A9095BDE1E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53CA14-A360-48A3-A071-94DFC2B62EDC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36A81-6863-4B7C-BB9A-6F6DBBAB87E2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6A93F88D-0694-4107-9D3A-245864065D84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043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820BD794-101C-426F-8015-9C33A0E995FA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Autofit/>
          </a:bodyPr>
          <a:lstStyle>
            <a:lvl1pPr marL="185757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84947B-AFA4-410D-A793-689C573D144E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4F41F-EAD8-495C-A662-C4F40F404DB3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1181A-6B49-4EE5-AE44-1B5B124FA758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13178B-7D7E-4A10-9724-453DF758F663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מציין מיקום של מספר שקופית 22">
            <a:extLst>
              <a:ext uri="{FF2B5EF4-FFF2-40B4-BE49-F238E27FC236}">
                <a16:creationId xmlns:a16="http://schemas.microsoft.com/office/drawing/2014/main" id="{7947FE0C-D7CF-4209-91A5-93564F2C3543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 userDrawn="1"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26196-3340-4F6C-9B09-34934599BAD7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91965B-48C3-4AD9-9066-E67195630BFD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CB16E1-D93B-440E-81F5-6366FDB428B8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20DF7-29CF-4A0A-BC0A-7568981BF8AD}"/>
              </a:ext>
            </a:extLst>
          </p:cNvPr>
          <p:cNvSpPr/>
          <p:nvPr userDrawn="1"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F0C566-C47D-446F-9E8E-EC9B0F5F1BF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3A8D2-0547-47E3-84C0-5D60CFDB7CB1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104F3-C98B-4790-842F-F7B1B2FBDE13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C576E-38DA-426A-9C16-921DE9A0835B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מציין מיקום של מספר שקופית 22">
            <a:extLst>
              <a:ext uri="{FF2B5EF4-FFF2-40B4-BE49-F238E27FC236}">
                <a16:creationId xmlns:a16="http://schemas.microsoft.com/office/drawing/2014/main" id="{5F1A13CD-CEB6-4958-B99A-46020ADA9375}"/>
              </a:ext>
            </a:extLst>
          </p:cNvPr>
          <p:cNvSpPr txBox="1">
            <a:spLocks/>
          </p:cNvSpPr>
          <p:nvPr userDrawn="1"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6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6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כ"ו.אב.תש"ף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A36FD-4A58-4EC2-B769-2CB4558CD86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A89C66-91F2-409B-AE3C-970820728814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F9B00-5AF6-47AB-81E5-2BE048851E3E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3C55C6-DFDE-44BF-BB37-E582014C2D4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74" r:id="rId4"/>
    <p:sldLayoutId id="2147483675" r:id="rId5"/>
    <p:sldLayoutId id="2147483650" r:id="rId6"/>
    <p:sldLayoutId id="2147483676" r:id="rId7"/>
    <p:sldLayoutId id="2147483653" r:id="rId8"/>
    <p:sldLayoutId id="2147483666" r:id="rId9"/>
    <p:sldLayoutId id="2147483677" r:id="rId10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open?id=1825Jnh59ECpyLkwk_TBAzvosMxiEoCGv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9398" y="6653"/>
            <a:ext cx="2404790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9398" y="746985"/>
            <a:ext cx="2404790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b="1" dirty="0">
                <a:solidFill>
                  <a:srgbClr val="002060"/>
                </a:solidFill>
              </a:rPr>
              <a:t>עליכם להתקין את הפונט </a:t>
            </a:r>
            <a:r>
              <a:rPr lang="en-US" b="1" dirty="0">
                <a:solidFill>
                  <a:srgbClr val="002060"/>
                </a:solidFill>
              </a:rPr>
              <a:t>Varela</a:t>
            </a:r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Round</a:t>
            </a:r>
            <a:r>
              <a:rPr lang="he-IL" b="1" dirty="0">
                <a:solidFill>
                  <a:srgbClr val="002060"/>
                </a:solidFill>
              </a:rPr>
              <a:t> לפני תחילת העבודה.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לצפות בהנחיות להתקנת פונט </a:t>
            </a:r>
            <a:r>
              <a:rPr lang="en-US" dirty="0">
                <a:solidFill>
                  <a:srgbClr val="002060"/>
                </a:solidFill>
              </a:rPr>
              <a:t>Varela Round</a:t>
            </a:r>
            <a:r>
              <a:rPr lang="he-IL" dirty="0">
                <a:solidFill>
                  <a:srgbClr val="002060"/>
                </a:solidFill>
              </a:rPr>
              <a:t>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2"/>
              </a:rPr>
            </a:br>
            <a:r>
              <a:rPr lang="en-US" dirty="0">
                <a:solidFill>
                  <a:srgbClr val="002060"/>
                </a:solidFill>
                <a:hlinkClick r:id="rId3"/>
              </a:rPr>
              <a:t>https://www.youtube.com/watch?v=NN9IgGTwbF0&amp;feature=youtu.be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9398" y="5063135"/>
            <a:ext cx="2404790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  <a:hlinkClick r:id="rId4"/>
              </a:rPr>
              <a:t>קישור</a:t>
            </a:r>
            <a:r>
              <a:rPr lang="he-IL" dirty="0">
                <a:solidFill>
                  <a:srgbClr val="002060"/>
                </a:solidFill>
              </a:rPr>
              <a:t> להורדת הפונט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(אשרו את הודעת האבטחה)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536AF-1B44-40B6-A7F8-239F2B99F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3826" y="515448"/>
            <a:ext cx="9802368" cy="720000"/>
          </a:xfrm>
        </p:spPr>
        <p:txBody>
          <a:bodyPr/>
          <a:lstStyle/>
          <a:p>
            <a:r>
              <a:rPr lang="he-IL" dirty="0"/>
              <a:t>מחסנית</a:t>
            </a:r>
            <a:r>
              <a:rPr lang="en-US" dirty="0"/>
              <a:t> </a:t>
            </a:r>
            <a:r>
              <a:rPr lang="he-IL" dirty="0"/>
              <a:t> - מאחרי הקלעים...</a:t>
            </a:r>
            <a:br>
              <a:rPr lang="he-IL" dirty="0"/>
            </a:b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A4641E-3F8A-45CF-A3FF-80B8B7BA84A7}"/>
              </a:ext>
            </a:extLst>
          </p:cNvPr>
          <p:cNvSpPr/>
          <p:nvPr/>
        </p:nvSpPr>
        <p:spPr>
          <a:xfrm>
            <a:off x="2326640" y="3429000"/>
            <a:ext cx="1056640" cy="1077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225939-7457-43AE-BD76-D26F1CE97888}"/>
              </a:ext>
            </a:extLst>
          </p:cNvPr>
          <p:cNvSpPr/>
          <p:nvPr/>
        </p:nvSpPr>
        <p:spPr>
          <a:xfrm>
            <a:off x="4068619" y="3429000"/>
            <a:ext cx="1056640" cy="1077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995394-C2A9-48E6-875C-FD3175566226}"/>
              </a:ext>
            </a:extLst>
          </p:cNvPr>
          <p:cNvSpPr/>
          <p:nvPr/>
        </p:nvSpPr>
        <p:spPr>
          <a:xfrm>
            <a:off x="5846204" y="3448564"/>
            <a:ext cx="1056640" cy="1077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3968F71-FB05-4B4F-8C6D-0AC187082B77}"/>
              </a:ext>
            </a:extLst>
          </p:cNvPr>
          <p:cNvCxnSpPr/>
          <p:nvPr/>
        </p:nvCxnSpPr>
        <p:spPr>
          <a:xfrm>
            <a:off x="1920240" y="2382520"/>
            <a:ext cx="406400" cy="104648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4457E86D-943B-4F3E-82AB-99DE58EE1AE4}"/>
              </a:ext>
            </a:extLst>
          </p:cNvPr>
          <p:cNvCxnSpPr>
            <a:cxnSpLocks/>
          </p:cNvCxnSpPr>
          <p:nvPr/>
        </p:nvCxnSpPr>
        <p:spPr>
          <a:xfrm flipV="1">
            <a:off x="2920999" y="3657454"/>
            <a:ext cx="1147620" cy="613609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AEC6930C-BDFB-4C49-865D-01DD4D4889FF}"/>
              </a:ext>
            </a:extLst>
          </p:cNvPr>
          <p:cNvCxnSpPr>
            <a:cxnSpLocks/>
          </p:cNvCxnSpPr>
          <p:nvPr/>
        </p:nvCxnSpPr>
        <p:spPr>
          <a:xfrm flipV="1">
            <a:off x="4698584" y="3599745"/>
            <a:ext cx="1147620" cy="613609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8B02B241-8E06-4480-A4D0-79CE35D2B36A}"/>
              </a:ext>
            </a:extLst>
          </p:cNvPr>
          <p:cNvCxnSpPr/>
          <p:nvPr/>
        </p:nvCxnSpPr>
        <p:spPr>
          <a:xfrm rot="5400000">
            <a:off x="6061779" y="4653949"/>
            <a:ext cx="765773" cy="12700"/>
          </a:xfrm>
          <a:prstGeom prst="bentConnector3">
            <a:avLst/>
          </a:prstGeom>
          <a:ln w="41275">
            <a:solidFill>
              <a:schemeClr val="accent2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B0887C2-BEB5-46F1-9759-5014DFED38D5}"/>
              </a:ext>
            </a:extLst>
          </p:cNvPr>
          <p:cNvSpPr txBox="1"/>
          <p:nvPr/>
        </p:nvSpPr>
        <p:spPr>
          <a:xfrm>
            <a:off x="1491674" y="1772920"/>
            <a:ext cx="1341120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e-IL" dirty="0"/>
              <a:t>מצביע לראש הרשימה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5A356D2-3E1F-4F5B-919B-6DC5A5F2CDE7}"/>
              </a:ext>
            </a:extLst>
          </p:cNvPr>
          <p:cNvSpPr/>
          <p:nvPr/>
        </p:nvSpPr>
        <p:spPr>
          <a:xfrm>
            <a:off x="2322538" y="3429000"/>
            <a:ext cx="1056640" cy="530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9FD0EF-8CC9-4DA0-803F-D726450D68FE}"/>
              </a:ext>
            </a:extLst>
          </p:cNvPr>
          <p:cNvSpPr/>
          <p:nvPr/>
        </p:nvSpPr>
        <p:spPr>
          <a:xfrm>
            <a:off x="4049651" y="3429000"/>
            <a:ext cx="1056640" cy="530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502C361-931D-4703-A413-459D7BE1BB95}"/>
              </a:ext>
            </a:extLst>
          </p:cNvPr>
          <p:cNvSpPr/>
          <p:nvPr/>
        </p:nvSpPr>
        <p:spPr>
          <a:xfrm>
            <a:off x="5844790" y="3448564"/>
            <a:ext cx="1056640" cy="530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C8A14DE-5E69-4B8A-B942-1B1ACA0B3F9F}"/>
              </a:ext>
            </a:extLst>
          </p:cNvPr>
          <p:cNvSpPr/>
          <p:nvPr/>
        </p:nvSpPr>
        <p:spPr>
          <a:xfrm>
            <a:off x="914400" y="2733040"/>
            <a:ext cx="7040880" cy="2479040"/>
          </a:xfrm>
          <a:prstGeom prst="rect">
            <a:avLst/>
          </a:prstGeom>
          <a:noFill/>
          <a:ln w="66675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65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82B9E-1D65-463E-BA5B-348611128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15448"/>
            <a:ext cx="9802368" cy="720000"/>
          </a:xfrm>
        </p:spPr>
        <p:txBody>
          <a:bodyPr/>
          <a:lstStyle/>
          <a:p>
            <a:r>
              <a:rPr lang="he-IL" dirty="0"/>
              <a:t>מחסנית</a:t>
            </a:r>
            <a:r>
              <a:rPr lang="en-US" dirty="0"/>
              <a:t> </a:t>
            </a:r>
            <a:r>
              <a:rPr lang="he-IL" dirty="0"/>
              <a:t> - </a:t>
            </a:r>
            <a:r>
              <a:rPr lang="en-US" dirty="0"/>
              <a:t>Unit4</a:t>
            </a:r>
            <a:br>
              <a:rPr lang="he-IL" dirty="0"/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5E2219-BB2C-4717-9B0F-5BAF5FD48A8F}"/>
              </a:ext>
            </a:extLst>
          </p:cNvPr>
          <p:cNvSpPr txBox="1"/>
          <p:nvPr/>
        </p:nvSpPr>
        <p:spPr>
          <a:xfrm>
            <a:off x="562518" y="3210313"/>
            <a:ext cx="7569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/>
              <a:t>C#: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dirty="0"/>
              <a:t>Project-&gt;Add Reference-&gt;Unit4New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dirty="0"/>
              <a:t>using Unit4New;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4AA675A-894E-43C5-AD81-925E76B7A7D2}"/>
              </a:ext>
            </a:extLst>
          </p:cNvPr>
          <p:cNvSpPr txBox="1">
            <a:spLocks/>
          </p:cNvSpPr>
          <p:nvPr/>
        </p:nvSpPr>
        <p:spPr>
          <a:xfrm>
            <a:off x="1237785" y="1099835"/>
            <a:ext cx="9487523" cy="222012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/>
              <a:t>ספריה של משרד החינוך התומכת במבנה של מחסנית (בין שאר המבנים)</a:t>
            </a:r>
          </a:p>
          <a:p>
            <a:r>
              <a:rPr lang="he-IL" dirty="0"/>
              <a:t>מכילה מספר מצומצם של פעולות של מחסנית</a:t>
            </a:r>
          </a:p>
          <a:p>
            <a:r>
              <a:rPr lang="he-IL" b="1" dirty="0"/>
              <a:t>מחליפה</a:t>
            </a:r>
            <a:r>
              <a:rPr lang="he-IL" dirty="0"/>
              <a:t> את </a:t>
            </a:r>
            <a:r>
              <a:rPr lang="he-IL" dirty="0" err="1"/>
              <a:t>הספריה</a:t>
            </a:r>
            <a:r>
              <a:rPr lang="he-IL" dirty="0"/>
              <a:t> </a:t>
            </a:r>
            <a:r>
              <a:rPr lang="en-US" dirty="0" err="1"/>
              <a:t>System.Collections</a:t>
            </a:r>
            <a:r>
              <a:rPr lang="he-IL" dirty="0"/>
              <a:t> (לא יכולות לעבוד במקביל) </a:t>
            </a:r>
            <a:endParaRPr lang="en-US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61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EAD86-4713-4482-A019-A16689C4B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עבודה עם מחסנית</a:t>
            </a:r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62045C-C355-4FDF-9349-3419CEE8F035}"/>
              </a:ext>
            </a:extLst>
          </p:cNvPr>
          <p:cNvSpPr txBox="1"/>
          <p:nvPr/>
        </p:nvSpPr>
        <p:spPr>
          <a:xfrm>
            <a:off x="838200" y="1735306"/>
            <a:ext cx="7569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/>
              <a:t>Stack st1 = new Stack&lt;int&gt;();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dirty="0"/>
              <a:t>for (int </a:t>
            </a:r>
            <a:r>
              <a:rPr lang="en-US" sz="2800" dirty="0" err="1"/>
              <a:t>i</a:t>
            </a:r>
            <a:r>
              <a:rPr lang="en-US" sz="2800" dirty="0"/>
              <a:t>=1;i&lt;=10;i++)</a:t>
            </a:r>
          </a:p>
          <a:p>
            <a:pPr algn="l" rtl="0"/>
            <a:r>
              <a:rPr lang="en-US" sz="2800" dirty="0"/>
              <a:t>	st1.Push(</a:t>
            </a:r>
            <a:r>
              <a:rPr lang="en-US" sz="2800" dirty="0" err="1"/>
              <a:t>i</a:t>
            </a:r>
            <a:r>
              <a:rPr lang="en-US" sz="2800" dirty="0"/>
              <a:t>);		</a:t>
            </a:r>
            <a:endParaRPr lang="he-IL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CC6381-186E-4043-B472-77A8549D6769}"/>
              </a:ext>
            </a:extLst>
          </p:cNvPr>
          <p:cNvSpPr txBox="1"/>
          <p:nvPr/>
        </p:nvSpPr>
        <p:spPr>
          <a:xfrm>
            <a:off x="7580313" y="4304102"/>
            <a:ext cx="1117600" cy="369332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C0451A-2465-4480-B4CD-A3E9154EBE8A}"/>
              </a:ext>
            </a:extLst>
          </p:cNvPr>
          <p:cNvSpPr txBox="1"/>
          <p:nvPr/>
        </p:nvSpPr>
        <p:spPr>
          <a:xfrm>
            <a:off x="7580313" y="3934770"/>
            <a:ext cx="1117600" cy="369332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accent2"/>
            </a:solidFill>
          </a:ln>
        </p:spPr>
        <p:txBody>
          <a:bodyPr wrap="square" rtlCol="0">
            <a:spAutoFit/>
          </a:bodyPr>
          <a:lstStyle>
            <a:defPPr>
              <a:defRPr lang="he-IL"/>
            </a:defPPr>
            <a:lvl1pPr algn="ctr"/>
          </a:lstStyle>
          <a:p>
            <a:r>
              <a:rPr lang="en-US" dirty="0"/>
              <a:t>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85829F-A220-4C01-8B33-DA81ACF4B96C}"/>
              </a:ext>
            </a:extLst>
          </p:cNvPr>
          <p:cNvSpPr txBox="1"/>
          <p:nvPr/>
        </p:nvSpPr>
        <p:spPr>
          <a:xfrm>
            <a:off x="7580313" y="3569218"/>
            <a:ext cx="1117600" cy="369332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accent2"/>
            </a:solidFill>
          </a:ln>
        </p:spPr>
        <p:txBody>
          <a:bodyPr wrap="square" rtlCol="0">
            <a:spAutoFit/>
          </a:bodyPr>
          <a:lstStyle>
            <a:defPPr>
              <a:defRPr lang="he-IL"/>
            </a:defPPr>
            <a:lvl1pPr algn="ctr"/>
          </a:lstStyle>
          <a:p>
            <a:r>
              <a:rPr lang="en-US" dirty="0"/>
              <a:t>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561718-57BD-4DCA-A1C4-CE792A68FB14}"/>
              </a:ext>
            </a:extLst>
          </p:cNvPr>
          <p:cNvSpPr txBox="1"/>
          <p:nvPr/>
        </p:nvSpPr>
        <p:spPr>
          <a:xfrm>
            <a:off x="7580313" y="3239778"/>
            <a:ext cx="1117600" cy="369332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4C6CC5-BC73-4A42-82E0-7B4AB0C80988}"/>
              </a:ext>
            </a:extLst>
          </p:cNvPr>
          <p:cNvSpPr txBox="1"/>
          <p:nvPr/>
        </p:nvSpPr>
        <p:spPr>
          <a:xfrm>
            <a:off x="7580313" y="2870446"/>
            <a:ext cx="1117600" cy="369332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FC0AE2-47C9-497B-8C46-C9BF9ED2AB34}"/>
              </a:ext>
            </a:extLst>
          </p:cNvPr>
          <p:cNvSpPr txBox="1"/>
          <p:nvPr/>
        </p:nvSpPr>
        <p:spPr>
          <a:xfrm>
            <a:off x="7580313" y="2541006"/>
            <a:ext cx="1117600" cy="369332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09F635-2FD3-494B-9B5C-AB495D731C45}"/>
              </a:ext>
            </a:extLst>
          </p:cNvPr>
          <p:cNvSpPr txBox="1"/>
          <p:nvPr/>
        </p:nvSpPr>
        <p:spPr>
          <a:xfrm>
            <a:off x="7580313" y="2221405"/>
            <a:ext cx="1117600" cy="369332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47A89C-7070-41CB-BA36-678A4E42AFE0}"/>
              </a:ext>
            </a:extLst>
          </p:cNvPr>
          <p:cNvSpPr txBox="1"/>
          <p:nvPr/>
        </p:nvSpPr>
        <p:spPr>
          <a:xfrm>
            <a:off x="7580313" y="1879857"/>
            <a:ext cx="1117600" cy="369332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EFA4111-1230-47C7-813B-DF667FE12BE8}"/>
              </a:ext>
            </a:extLst>
          </p:cNvPr>
          <p:cNvSpPr txBox="1"/>
          <p:nvPr/>
        </p:nvSpPr>
        <p:spPr>
          <a:xfrm>
            <a:off x="7580313" y="1510525"/>
            <a:ext cx="1117600" cy="369332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B2F13B-0BE6-44F7-844F-FA97A0EE31FF}"/>
              </a:ext>
            </a:extLst>
          </p:cNvPr>
          <p:cNvSpPr txBox="1"/>
          <p:nvPr/>
        </p:nvSpPr>
        <p:spPr>
          <a:xfrm>
            <a:off x="7580313" y="1178094"/>
            <a:ext cx="1117600" cy="369332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accent2"/>
            </a:solidFill>
          </a:ln>
        </p:spPr>
        <p:txBody>
          <a:bodyPr wrap="square" rtlCol="0">
            <a:spAutoFit/>
          </a:bodyPr>
          <a:lstStyle>
            <a:defPPr>
              <a:defRPr lang="he-IL"/>
            </a:defPPr>
            <a:lvl1pPr algn="ctr"/>
          </a:lstStyle>
          <a:p>
            <a:r>
              <a:rPr lang="en-US" dirty="0"/>
              <a:t>10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7EDD702-5928-4161-8E65-D86E46F4D083}"/>
              </a:ext>
            </a:extLst>
          </p:cNvPr>
          <p:cNvSpPr/>
          <p:nvPr/>
        </p:nvSpPr>
        <p:spPr>
          <a:xfrm>
            <a:off x="838200" y="4982725"/>
            <a:ext cx="67421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dirty="0"/>
              <a:t>_</a:t>
            </a:r>
            <a:r>
              <a:rPr lang="en-US" sz="2800" u="sng" dirty="0"/>
              <a:t>Output:</a:t>
            </a:r>
            <a:r>
              <a:rPr lang="en-US" sz="2800" dirty="0"/>
              <a:t>_________________________</a:t>
            </a:r>
          </a:p>
          <a:p>
            <a:pPr algn="l" rtl="0"/>
            <a:r>
              <a:rPr lang="en-US" sz="2800" dirty="0"/>
              <a:t>10 9 8 …2 1		</a:t>
            </a:r>
            <a:endParaRPr lang="he-IL" sz="28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6BC849D-6AFF-49F5-9C5B-3ACD637D1715}"/>
              </a:ext>
            </a:extLst>
          </p:cNvPr>
          <p:cNvSpPr/>
          <p:nvPr/>
        </p:nvSpPr>
        <p:spPr>
          <a:xfrm>
            <a:off x="838200" y="3817494"/>
            <a:ext cx="660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200" dirty="0"/>
              <a:t>while (!st1.IsEmpty())</a:t>
            </a:r>
          </a:p>
          <a:p>
            <a:pPr algn="l" rtl="0"/>
            <a:r>
              <a:rPr lang="en-US" sz="3200" dirty="0"/>
              <a:t>	</a:t>
            </a:r>
            <a:r>
              <a:rPr lang="en-US" sz="3200" dirty="0" err="1"/>
              <a:t>Console.Write</a:t>
            </a:r>
            <a:r>
              <a:rPr lang="en-US" sz="3200" dirty="0"/>
              <a:t>(st1.Pop()+” “);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6A99819-2BF1-4AD2-8542-E7FFA18C3FAD}"/>
              </a:ext>
            </a:extLst>
          </p:cNvPr>
          <p:cNvSpPr/>
          <p:nvPr/>
        </p:nvSpPr>
        <p:spPr>
          <a:xfrm>
            <a:off x="7580312" y="4392159"/>
            <a:ext cx="1117599" cy="237603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0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75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75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75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/>
      <p:bldP spid="16" grpId="0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29275-5BBD-4C7D-B29D-B34601D6D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מחסנית - תרגילים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D052F2-16D5-4120-9AAA-DB6878A4D0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37780" y="1067884"/>
            <a:ext cx="9812147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he-IL" sz="2400" dirty="0"/>
              <a:t>1. כתוב אלגוריתם המקבל כקלט מחסנית ובה </a:t>
            </a:r>
            <a:r>
              <a:rPr lang="en-US" sz="2400" dirty="0"/>
              <a:t>n </a:t>
            </a:r>
            <a:r>
              <a:rPr lang="he-IL" sz="2400" dirty="0"/>
              <a:t> איברים. על האלגוריתם להדפיס את ערכי האיברים לפי ההוראות הבאות: </a:t>
            </a:r>
          </a:p>
          <a:p>
            <a:pPr marL="0" indent="0">
              <a:buNone/>
            </a:pPr>
            <a:r>
              <a:rPr lang="he-IL" sz="24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A28ECA-3428-4234-9C00-4254F9B1E897}"/>
              </a:ext>
            </a:extLst>
          </p:cNvPr>
          <p:cNvSpPr txBox="1"/>
          <p:nvPr/>
        </p:nvSpPr>
        <p:spPr>
          <a:xfrm>
            <a:off x="515111" y="2119199"/>
            <a:ext cx="1082040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/>
              <a:t>Public static void </a:t>
            </a:r>
            <a:r>
              <a:rPr lang="en-US" sz="2400" dirty="0" err="1"/>
              <a:t>PrintStack</a:t>
            </a:r>
            <a:r>
              <a:rPr lang="en-US" sz="2400" dirty="0"/>
              <a:t>(Stack&lt;int&gt; stack)</a:t>
            </a:r>
          </a:p>
          <a:p>
            <a:pPr algn="l" rtl="0"/>
            <a:r>
              <a:rPr lang="en-US" sz="2400" dirty="0"/>
              <a:t>{	Stack&lt;int&gt; backup=new Stack&lt;int&gt;();</a:t>
            </a:r>
          </a:p>
          <a:p>
            <a:pPr algn="l" rtl="0"/>
            <a:r>
              <a:rPr lang="en-US" sz="2400" dirty="0"/>
              <a:t>	int x;</a:t>
            </a:r>
          </a:p>
          <a:p>
            <a:pPr algn="l" rtl="0"/>
            <a:r>
              <a:rPr lang="en-US" sz="2400" dirty="0"/>
              <a:t>	while (!</a:t>
            </a:r>
            <a:r>
              <a:rPr lang="en-US" sz="2400" dirty="0" err="1"/>
              <a:t>stack.IsEmpty</a:t>
            </a:r>
            <a:r>
              <a:rPr lang="en-US" sz="2400" dirty="0"/>
              <a:t>())</a:t>
            </a:r>
          </a:p>
          <a:p>
            <a:pPr algn="l" rtl="0"/>
            <a:r>
              <a:rPr lang="en-US" sz="2400" dirty="0"/>
              <a:t>	{ </a:t>
            </a:r>
            <a:r>
              <a:rPr lang="he-IL" sz="2400" dirty="0"/>
              <a:t>   </a:t>
            </a:r>
            <a:r>
              <a:rPr lang="en-US" sz="2400" dirty="0"/>
              <a:t>	x=</a:t>
            </a:r>
            <a:r>
              <a:rPr lang="en-US" sz="2400" dirty="0" err="1"/>
              <a:t>stack.Pop</a:t>
            </a:r>
            <a:r>
              <a:rPr lang="en-US" sz="2400" dirty="0"/>
              <a:t>();</a:t>
            </a:r>
          </a:p>
          <a:p>
            <a:pPr algn="l" rtl="0"/>
            <a:r>
              <a:rPr lang="en-US" sz="2400" dirty="0"/>
              <a:t>		</a:t>
            </a:r>
            <a:r>
              <a:rPr lang="en-US" sz="2400" dirty="0" err="1"/>
              <a:t>backup.Push</a:t>
            </a:r>
            <a:r>
              <a:rPr lang="en-US" sz="2400" dirty="0"/>
              <a:t>(x);</a:t>
            </a:r>
          </a:p>
          <a:p>
            <a:pPr algn="l" rtl="0"/>
            <a:r>
              <a:rPr lang="en-US" sz="2400" dirty="0"/>
              <a:t>		</a:t>
            </a:r>
            <a:r>
              <a:rPr lang="en-US" sz="2400" dirty="0" err="1"/>
              <a:t>Console.WriteLine</a:t>
            </a:r>
            <a:r>
              <a:rPr lang="en-US" sz="2400" dirty="0"/>
              <a:t>(x);</a:t>
            </a:r>
          </a:p>
          <a:p>
            <a:pPr algn="l" rtl="0"/>
            <a:r>
              <a:rPr lang="en-US" sz="2400" dirty="0"/>
              <a:t>             }</a:t>
            </a:r>
          </a:p>
          <a:p>
            <a:pPr algn="l" rtl="0"/>
            <a:r>
              <a:rPr lang="en-US" sz="2400" dirty="0"/>
              <a:t>	while (! </a:t>
            </a:r>
            <a:r>
              <a:rPr lang="en-US" sz="2400" dirty="0" err="1"/>
              <a:t>backup.IsEmpty</a:t>
            </a:r>
            <a:r>
              <a:rPr lang="en-US" sz="2400" dirty="0"/>
              <a:t>()) </a:t>
            </a:r>
            <a:r>
              <a:rPr lang="en-US" sz="2400" dirty="0" err="1"/>
              <a:t>stack.Push</a:t>
            </a:r>
            <a:r>
              <a:rPr lang="en-US" sz="2400" dirty="0"/>
              <a:t>(</a:t>
            </a:r>
            <a:r>
              <a:rPr lang="en-US" sz="2400" dirty="0" err="1"/>
              <a:t>backup.Pop</a:t>
            </a:r>
            <a:r>
              <a:rPr lang="en-US" sz="2400" dirty="0"/>
              <a:t>());</a:t>
            </a:r>
          </a:p>
          <a:p>
            <a:pPr algn="l" rtl="0"/>
            <a:r>
              <a:rPr lang="en-US" sz="2400" dirty="0"/>
              <a:t>}</a:t>
            </a:r>
          </a:p>
          <a:p>
            <a:pPr algn="l" rtl="0"/>
            <a:endParaRPr lang="he-IL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D6C18B-B7D2-4C7A-8C6A-598E4C1E50F3}"/>
              </a:ext>
            </a:extLst>
          </p:cNvPr>
          <p:cNvSpPr/>
          <p:nvPr/>
        </p:nvSpPr>
        <p:spPr>
          <a:xfrm>
            <a:off x="6202860" y="1879743"/>
            <a:ext cx="5989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400" dirty="0"/>
              <a:t>	א. מראש המחסנית אל תחתית המחסנית.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5362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B9847EF-5D28-47C9-B4BC-BBA81BA58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</p:spPr>
        <p:txBody>
          <a:bodyPr/>
          <a:lstStyle/>
          <a:p>
            <a:r>
              <a:rPr lang="he-IL" dirty="0"/>
              <a:t>תרגילים</a:t>
            </a:r>
            <a:r>
              <a:rPr lang="en-US" dirty="0"/>
              <a:t> </a:t>
            </a:r>
            <a:r>
              <a:rPr lang="he-IL" dirty="0"/>
              <a:t> - המשך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AAFC68-D818-4734-9B86-E7CF78819B2A}"/>
              </a:ext>
            </a:extLst>
          </p:cNvPr>
          <p:cNvSpPr txBox="1"/>
          <p:nvPr/>
        </p:nvSpPr>
        <p:spPr>
          <a:xfrm>
            <a:off x="552954" y="1945449"/>
            <a:ext cx="1082040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/>
              <a:t>Public static void </a:t>
            </a:r>
            <a:r>
              <a:rPr lang="en-US" sz="2400" dirty="0" err="1"/>
              <a:t>PrintStack</a:t>
            </a:r>
            <a:r>
              <a:rPr lang="en-US" sz="2400" dirty="0"/>
              <a:t>(Stack&lt;int&gt; stack)</a:t>
            </a:r>
          </a:p>
          <a:p>
            <a:pPr algn="l" rtl="0"/>
            <a:r>
              <a:rPr lang="en-US" sz="2400" dirty="0"/>
              <a:t>{	Stack&lt;int&gt; backup=new Stack&lt;int&gt;();</a:t>
            </a:r>
          </a:p>
          <a:p>
            <a:pPr algn="l" rtl="0"/>
            <a:r>
              <a:rPr lang="en-US" sz="2400" dirty="0"/>
              <a:t>	int x;</a:t>
            </a:r>
          </a:p>
          <a:p>
            <a:pPr algn="l" rtl="0"/>
            <a:r>
              <a:rPr lang="en-US" sz="2400" dirty="0"/>
              <a:t>	while (!</a:t>
            </a:r>
            <a:r>
              <a:rPr lang="en-US" sz="2400" dirty="0" err="1"/>
              <a:t>stack.IsEmpty</a:t>
            </a:r>
            <a:r>
              <a:rPr lang="en-US" sz="2400" dirty="0"/>
              <a:t>()) </a:t>
            </a:r>
            <a:r>
              <a:rPr lang="en-US" sz="2400" dirty="0" err="1"/>
              <a:t>backup.Push</a:t>
            </a:r>
            <a:r>
              <a:rPr lang="en-US" sz="2400" dirty="0"/>
              <a:t>(</a:t>
            </a:r>
            <a:r>
              <a:rPr lang="en-US" sz="2400" dirty="0" err="1"/>
              <a:t>stack.Pop</a:t>
            </a:r>
            <a:r>
              <a:rPr lang="en-US" sz="2400" dirty="0"/>
              <a:t>());</a:t>
            </a:r>
          </a:p>
          <a:p>
            <a:pPr algn="l" rtl="0"/>
            <a:r>
              <a:rPr lang="en-US" sz="2400" dirty="0"/>
              <a:t>	while (! </a:t>
            </a:r>
            <a:r>
              <a:rPr lang="en-US" sz="2400" dirty="0" err="1"/>
              <a:t>backup.IsEmpty</a:t>
            </a:r>
            <a:r>
              <a:rPr lang="en-US" sz="2400" dirty="0"/>
              <a:t>())</a:t>
            </a:r>
          </a:p>
          <a:p>
            <a:pPr algn="l" rtl="0"/>
            <a:r>
              <a:rPr lang="en-US" sz="2400" dirty="0"/>
              <a:t>	{ </a:t>
            </a:r>
            <a:r>
              <a:rPr lang="he-IL" sz="2400" dirty="0"/>
              <a:t>   </a:t>
            </a:r>
            <a:r>
              <a:rPr lang="en-US" sz="2400" dirty="0"/>
              <a:t>	x= </a:t>
            </a:r>
            <a:r>
              <a:rPr lang="en-US" sz="2400" dirty="0" err="1"/>
              <a:t>backup.Pop</a:t>
            </a:r>
            <a:r>
              <a:rPr lang="en-US" sz="2400" dirty="0"/>
              <a:t>();</a:t>
            </a:r>
          </a:p>
          <a:p>
            <a:pPr algn="l" rtl="0"/>
            <a:r>
              <a:rPr lang="en-US" sz="2400" dirty="0"/>
              <a:t>		</a:t>
            </a:r>
            <a:r>
              <a:rPr lang="en-US" sz="2400" dirty="0" err="1"/>
              <a:t>stack.Push</a:t>
            </a:r>
            <a:r>
              <a:rPr lang="en-US" sz="2400" dirty="0"/>
              <a:t>(x);</a:t>
            </a:r>
          </a:p>
          <a:p>
            <a:pPr algn="l" rtl="0"/>
            <a:r>
              <a:rPr lang="en-US" sz="2400" dirty="0"/>
              <a:t>		</a:t>
            </a:r>
            <a:r>
              <a:rPr lang="en-US" sz="2400" dirty="0" err="1"/>
              <a:t>Console.WriteLine</a:t>
            </a:r>
            <a:r>
              <a:rPr lang="en-US" sz="2400" dirty="0"/>
              <a:t>(x);</a:t>
            </a:r>
          </a:p>
          <a:p>
            <a:pPr algn="l" rtl="0"/>
            <a:r>
              <a:rPr lang="en-US" sz="2400" dirty="0"/>
              <a:t>             }</a:t>
            </a:r>
          </a:p>
          <a:p>
            <a:pPr algn="l" rtl="0"/>
            <a:r>
              <a:rPr lang="en-US" sz="2400" dirty="0"/>
              <a:t>}</a:t>
            </a:r>
          </a:p>
          <a:p>
            <a:pPr algn="l" rtl="0"/>
            <a:endParaRPr lang="he-IL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579EE4-5D7F-42E9-9410-E54E54EA8B67}"/>
              </a:ext>
            </a:extLst>
          </p:cNvPr>
          <p:cNvSpPr/>
          <p:nvPr/>
        </p:nvSpPr>
        <p:spPr>
          <a:xfrm>
            <a:off x="6216174" y="1179616"/>
            <a:ext cx="51571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400" dirty="0"/>
              <a:t>ב. מתחתית המחסנית אל ראש המחסנית.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9692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386D2-71C1-46AD-8350-812BDF145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מחסנית</a:t>
            </a:r>
            <a:r>
              <a:rPr lang="en-US" dirty="0"/>
              <a:t> </a:t>
            </a:r>
            <a:r>
              <a:rPr lang="he-IL" dirty="0"/>
              <a:t> - תרגילים</a:t>
            </a:r>
            <a:endParaRPr lang="en-US" dirty="0"/>
          </a:p>
        </p:txBody>
      </p:sp>
      <p:sp>
        <p:nvSpPr>
          <p:cNvPr id="4" name="כותרת 1">
            <a:extLst>
              <a:ext uri="{FF2B5EF4-FFF2-40B4-BE49-F238E27FC236}">
                <a16:creationId xmlns:a16="http://schemas.microsoft.com/office/drawing/2014/main" id="{B7A15C39-16C6-488A-831E-A157B5BBDAF8}"/>
              </a:ext>
            </a:extLst>
          </p:cNvPr>
          <p:cNvSpPr txBox="1">
            <a:spLocks/>
          </p:cNvSpPr>
          <p:nvPr/>
        </p:nvSpPr>
        <p:spPr>
          <a:xfrm>
            <a:off x="2615272" y="1272478"/>
            <a:ext cx="8384476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75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/>
              <a:t>תרגיל בדיקת תקינות סוגריים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CA1734-6058-4E77-A5FE-B72C8C317F6C}"/>
              </a:ext>
            </a:extLst>
          </p:cNvPr>
          <p:cNvSpPr txBox="1"/>
          <p:nvPr/>
        </p:nvSpPr>
        <p:spPr>
          <a:xfrm>
            <a:off x="619125" y="2476979"/>
            <a:ext cx="82931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2800" dirty="0"/>
              <a:t>כתוב פעולה המקבלת כקלט ביטוי חשבוני תו אחרי תו. הביטוי מסתיים עם נקודה.</a:t>
            </a:r>
          </a:p>
          <a:p>
            <a:pPr algn="r"/>
            <a:r>
              <a:rPr lang="he-IL" sz="2800" dirty="0"/>
              <a:t>הפעולה תבדוק את תקינות הסוגריים של הביטוי ותחזיר </a:t>
            </a:r>
            <a:r>
              <a:rPr lang="en-US" sz="2800" dirty="0"/>
              <a:t>true</a:t>
            </a:r>
            <a:r>
              <a:rPr lang="he-IL" sz="2800" dirty="0"/>
              <a:t> או </a:t>
            </a:r>
            <a:r>
              <a:rPr lang="en-US" sz="2800" dirty="0"/>
              <a:t>false </a:t>
            </a:r>
            <a:r>
              <a:rPr lang="he-IL" sz="2800" dirty="0"/>
              <a:t> בהתאם.</a:t>
            </a:r>
          </a:p>
          <a:p>
            <a:pPr algn="r"/>
            <a:r>
              <a:rPr lang="he-IL" sz="2800" dirty="0"/>
              <a:t>בביטוי החשבוני ניתן להשתמש ב-3 סוגי סוגריים: (),{},[].</a:t>
            </a:r>
          </a:p>
          <a:p>
            <a:pPr algn="r"/>
            <a:r>
              <a:rPr lang="he-IL" sz="2800" dirty="0"/>
              <a:t>מבנה תקין של סוגריים הוא כאשר לכל פותח יש סוגר המתאים לו.</a:t>
            </a:r>
            <a:r>
              <a:rPr lang="en-US" sz="2800" dirty="0"/>
              <a:t>		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45394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DAC22-54A9-48D8-98EC-7108F355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 1 – בדיקת תקינות סוגריים - פתרון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941EC0-D0EE-4B3A-8417-ABFA73A5A625}"/>
              </a:ext>
            </a:extLst>
          </p:cNvPr>
          <p:cNvSpPr txBox="1"/>
          <p:nvPr/>
        </p:nvSpPr>
        <p:spPr>
          <a:xfrm>
            <a:off x="800100" y="1071890"/>
            <a:ext cx="108204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2000" dirty="0"/>
              <a:t>אלגוריתם:</a:t>
            </a:r>
          </a:p>
          <a:p>
            <a:pPr marL="514350" indent="-514350" algn="r">
              <a:buFont typeface="+mj-lt"/>
              <a:buAutoNum type="arabicPeriod"/>
            </a:pPr>
            <a:r>
              <a:rPr lang="he-IL" sz="2000" dirty="0"/>
              <a:t>בנה מחסנית</a:t>
            </a:r>
          </a:p>
          <a:p>
            <a:pPr marL="514350" indent="-514350" algn="r">
              <a:buFont typeface="+mj-lt"/>
              <a:buAutoNum type="arabicPeriod"/>
            </a:pPr>
            <a:r>
              <a:rPr lang="he-IL" sz="2000" dirty="0"/>
              <a:t>קלוט תו כל עוד לא התקבלה נקודה</a:t>
            </a:r>
          </a:p>
          <a:p>
            <a:pPr lvl="1"/>
            <a:r>
              <a:rPr lang="he-IL" sz="2000" dirty="0"/>
              <a:t>2.1 אם התו מסוג פותח אזי</a:t>
            </a:r>
          </a:p>
          <a:p>
            <a:pPr lvl="2"/>
            <a:r>
              <a:rPr lang="he-IL" sz="2000" dirty="0"/>
              <a:t>2.1.1 הכנס את התו למחסנית</a:t>
            </a:r>
          </a:p>
          <a:p>
            <a:pPr lvl="1"/>
            <a:r>
              <a:rPr lang="he-IL" sz="2000" dirty="0"/>
              <a:t>2.2 אחרת</a:t>
            </a:r>
          </a:p>
          <a:p>
            <a:pPr lvl="2"/>
            <a:r>
              <a:rPr lang="he-IL" sz="2000" dirty="0"/>
              <a:t>2.2.1 אם התו מסוג סוגר אזי</a:t>
            </a:r>
          </a:p>
          <a:p>
            <a:pPr lvl="4"/>
            <a:r>
              <a:rPr lang="he-IL" sz="2000" dirty="0"/>
              <a:t>2.2.1.1 אם המחסנית ריקה החזר </a:t>
            </a:r>
            <a:r>
              <a:rPr lang="en-US" sz="2000" dirty="0"/>
              <a:t>false</a:t>
            </a:r>
            <a:endParaRPr lang="he-IL" sz="2000" dirty="0"/>
          </a:p>
          <a:p>
            <a:pPr lvl="4"/>
            <a:r>
              <a:rPr lang="he-IL" sz="2000" dirty="0"/>
              <a:t>2.2.1.2 אחרת הוצא את ראש המחסנית והשווה אותו לתו שהתקבל, ואם לא תואם החזר </a:t>
            </a:r>
            <a:r>
              <a:rPr lang="en-US" sz="2000" dirty="0"/>
              <a:t>false</a:t>
            </a:r>
          </a:p>
          <a:p>
            <a:pPr lvl="1"/>
            <a:r>
              <a:rPr lang="he-IL" sz="2000" dirty="0"/>
              <a:t>3. אם המחסנית ריקה החזר </a:t>
            </a:r>
            <a:r>
              <a:rPr lang="en-US" sz="2000" dirty="0"/>
              <a:t>true</a:t>
            </a:r>
            <a:r>
              <a:rPr lang="he-IL" sz="2000" dirty="0"/>
              <a:t> </a:t>
            </a:r>
            <a:endParaRPr lang="en-US" sz="2000" dirty="0"/>
          </a:p>
          <a:p>
            <a:pPr lvl="1"/>
            <a:r>
              <a:rPr lang="en-US" sz="2000" dirty="0"/>
              <a:t>4</a:t>
            </a:r>
            <a:r>
              <a:rPr lang="he-IL" sz="2000" dirty="0"/>
              <a:t>. החזר </a:t>
            </a:r>
            <a:r>
              <a:rPr lang="en-US" sz="2000" dirty="0"/>
              <a:t>false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75691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5AFB0-1AF1-4F3B-9193-3B1EBAEB3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בדיקת תקינות סוגריים - פתרון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F72B28-F383-4B7A-92B8-3CDDC5D79CCD}"/>
              </a:ext>
            </a:extLst>
          </p:cNvPr>
          <p:cNvSpPr txBox="1"/>
          <p:nvPr/>
        </p:nvSpPr>
        <p:spPr>
          <a:xfrm>
            <a:off x="136524" y="761144"/>
            <a:ext cx="1082040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000" dirty="0"/>
              <a:t>Public static bool </a:t>
            </a:r>
            <a:r>
              <a:rPr lang="en-US" sz="2000" dirty="0" err="1"/>
              <a:t>LegalExp</a:t>
            </a:r>
            <a:r>
              <a:rPr lang="en-US" sz="2000" dirty="0"/>
              <a:t>()</a:t>
            </a:r>
          </a:p>
          <a:p>
            <a:pPr algn="l" rtl="0"/>
            <a:r>
              <a:rPr lang="en-US" sz="2000" dirty="0"/>
              <a:t>{	Stack&lt;char&gt; brackets=new Stack&lt;char&gt;();</a:t>
            </a:r>
          </a:p>
          <a:p>
            <a:pPr algn="l" rtl="0"/>
            <a:r>
              <a:rPr lang="en-US" sz="2000" dirty="0"/>
              <a:t>	string open=“([{“;</a:t>
            </a:r>
          </a:p>
          <a:p>
            <a:pPr algn="l" rtl="0"/>
            <a:r>
              <a:rPr lang="en-US" sz="2000" dirty="0"/>
              <a:t>	string close=“)]}”;</a:t>
            </a:r>
          </a:p>
          <a:p>
            <a:pPr algn="l" rtl="0"/>
            <a:r>
              <a:rPr lang="en-US" sz="2000" dirty="0"/>
              <a:t>	</a:t>
            </a:r>
            <a:r>
              <a:rPr lang="en-US" sz="2000" dirty="0" err="1"/>
              <a:t>Console.WriteLine</a:t>
            </a:r>
            <a:r>
              <a:rPr lang="en-US" sz="2000" dirty="0"/>
              <a:t>(“Please enter expression:…”);</a:t>
            </a:r>
          </a:p>
          <a:p>
            <a:pPr algn="l" rtl="0"/>
            <a:r>
              <a:rPr lang="en-US" sz="2000" dirty="0"/>
              <a:t>	char </a:t>
            </a:r>
            <a:r>
              <a:rPr lang="en-US" sz="2000" dirty="0" err="1"/>
              <a:t>ch</a:t>
            </a:r>
            <a:r>
              <a:rPr lang="en-US" sz="2000" dirty="0"/>
              <a:t>=</a:t>
            </a:r>
            <a:r>
              <a:rPr lang="en-US" sz="2000" dirty="0" err="1"/>
              <a:t>char.Parse</a:t>
            </a:r>
            <a:r>
              <a:rPr lang="en-US" sz="2000" dirty="0"/>
              <a:t>(</a:t>
            </a:r>
            <a:r>
              <a:rPr lang="en-US" sz="2000" dirty="0" err="1"/>
              <a:t>Console.ReadLine</a:t>
            </a:r>
            <a:r>
              <a:rPr lang="en-US" sz="2000" dirty="0"/>
              <a:t>());</a:t>
            </a:r>
          </a:p>
          <a:p>
            <a:pPr algn="l" rtl="0"/>
            <a:r>
              <a:rPr lang="en-US" sz="2000" dirty="0"/>
              <a:t>	while (</a:t>
            </a:r>
            <a:r>
              <a:rPr lang="en-US" sz="2000" dirty="0" err="1"/>
              <a:t>ch</a:t>
            </a:r>
            <a:r>
              <a:rPr lang="en-US" sz="2000" dirty="0"/>
              <a:t>!=‘.’)</a:t>
            </a:r>
          </a:p>
          <a:p>
            <a:pPr algn="l" rtl="0"/>
            <a:r>
              <a:rPr lang="en-US" sz="2000" dirty="0"/>
              <a:t>	{ </a:t>
            </a:r>
            <a:r>
              <a:rPr lang="he-IL" sz="2000" dirty="0"/>
              <a:t>   </a:t>
            </a:r>
            <a:r>
              <a:rPr lang="en-US" sz="2000" dirty="0"/>
              <a:t>if (</a:t>
            </a:r>
            <a:r>
              <a:rPr lang="en-US" sz="2000" dirty="0" err="1"/>
              <a:t>open.IndexOf</a:t>
            </a:r>
            <a:r>
              <a:rPr lang="en-US" sz="2000" dirty="0"/>
              <a:t>(</a:t>
            </a:r>
            <a:r>
              <a:rPr lang="en-US" sz="2000" dirty="0" err="1"/>
              <a:t>ch</a:t>
            </a:r>
            <a:r>
              <a:rPr lang="en-US" sz="2000" dirty="0"/>
              <a:t>) != -1)		//</a:t>
            </a:r>
            <a:r>
              <a:rPr lang="he-IL" sz="2000" dirty="0"/>
              <a:t>זה אומר שקיבלנו פותח</a:t>
            </a:r>
          </a:p>
          <a:p>
            <a:pPr algn="l" rtl="0"/>
            <a:r>
              <a:rPr lang="he-IL" sz="2000" dirty="0"/>
              <a:t>           </a:t>
            </a:r>
            <a:r>
              <a:rPr lang="en-US" sz="2000" dirty="0"/>
              <a:t>             </a:t>
            </a:r>
            <a:r>
              <a:rPr lang="en-US" sz="2000" dirty="0" err="1"/>
              <a:t>brackets.Push</a:t>
            </a:r>
            <a:r>
              <a:rPr lang="en-US" sz="2000" dirty="0"/>
              <a:t>(</a:t>
            </a:r>
            <a:r>
              <a:rPr lang="en-US" sz="2000" dirty="0" err="1"/>
              <a:t>ch</a:t>
            </a:r>
            <a:r>
              <a:rPr lang="en-US" sz="2000" dirty="0"/>
              <a:t>);</a:t>
            </a:r>
          </a:p>
          <a:p>
            <a:pPr algn="l" rtl="0"/>
            <a:r>
              <a:rPr lang="en-US" sz="2000" dirty="0"/>
              <a:t>	      else </a:t>
            </a:r>
          </a:p>
          <a:p>
            <a:pPr algn="l" rtl="0"/>
            <a:r>
              <a:rPr lang="en-US" sz="2000" dirty="0"/>
              <a:t> 		if  (</a:t>
            </a:r>
            <a:r>
              <a:rPr lang="en-US" sz="2000" dirty="0" err="1"/>
              <a:t>close.IndexOf</a:t>
            </a:r>
            <a:r>
              <a:rPr lang="en-US" sz="2000" dirty="0"/>
              <a:t>(</a:t>
            </a:r>
            <a:r>
              <a:rPr lang="en-US" sz="2000" dirty="0" err="1"/>
              <a:t>ch</a:t>
            </a:r>
            <a:r>
              <a:rPr lang="en-US" sz="2000" dirty="0"/>
              <a:t>) &gt;=0)	//</a:t>
            </a:r>
            <a:r>
              <a:rPr lang="he-IL" sz="2000" dirty="0"/>
              <a:t>קיבלנו סוגר וצריך לבדוק אם היה פותח מתאים</a:t>
            </a:r>
            <a:endParaRPr lang="en-US" sz="2000" dirty="0"/>
          </a:p>
          <a:p>
            <a:pPr algn="l" rtl="0"/>
            <a:r>
              <a:rPr lang="en-US" sz="2000" dirty="0"/>
              <a:t>			if (</a:t>
            </a:r>
            <a:r>
              <a:rPr lang="en-US" sz="2000" dirty="0" err="1"/>
              <a:t>brackets.IsEmpty</a:t>
            </a:r>
            <a:r>
              <a:rPr lang="en-US" sz="2000" dirty="0"/>
              <a:t>()) return false;</a:t>
            </a:r>
          </a:p>
          <a:p>
            <a:pPr algn="l" rtl="0"/>
            <a:r>
              <a:rPr lang="en-US" sz="2000" dirty="0"/>
              <a:t>			if (</a:t>
            </a:r>
            <a:r>
              <a:rPr lang="en-US" sz="2000" dirty="0" err="1"/>
              <a:t>close.IndexOf</a:t>
            </a:r>
            <a:r>
              <a:rPr lang="en-US" sz="2000" dirty="0"/>
              <a:t>(</a:t>
            </a:r>
            <a:r>
              <a:rPr lang="en-US" sz="2000" dirty="0" err="1"/>
              <a:t>ch</a:t>
            </a:r>
            <a:r>
              <a:rPr lang="en-US" sz="2000" dirty="0"/>
              <a:t>)!=</a:t>
            </a:r>
            <a:r>
              <a:rPr lang="en-US" sz="2000" dirty="0" err="1"/>
              <a:t>open.IndexOf</a:t>
            </a:r>
            <a:r>
              <a:rPr lang="en-US" sz="2000" dirty="0"/>
              <a:t>(</a:t>
            </a:r>
            <a:r>
              <a:rPr lang="en-US" sz="2000" dirty="0" err="1"/>
              <a:t>ch</a:t>
            </a:r>
            <a:r>
              <a:rPr lang="en-US" sz="2000" dirty="0"/>
              <a:t>)) return false;</a:t>
            </a:r>
          </a:p>
          <a:p>
            <a:pPr algn="l" rtl="0"/>
            <a:r>
              <a:rPr lang="en-US" sz="2000" dirty="0"/>
              <a:t>	     </a:t>
            </a:r>
            <a:r>
              <a:rPr lang="en-US" sz="2000" dirty="0" err="1"/>
              <a:t>ch</a:t>
            </a:r>
            <a:r>
              <a:rPr lang="en-US" sz="2000" dirty="0"/>
              <a:t>=</a:t>
            </a:r>
            <a:r>
              <a:rPr lang="en-US" sz="2000" dirty="0" err="1"/>
              <a:t>char.Parse</a:t>
            </a:r>
            <a:r>
              <a:rPr lang="en-US" sz="2000" dirty="0"/>
              <a:t>(</a:t>
            </a:r>
            <a:r>
              <a:rPr lang="en-US" sz="2000" dirty="0" err="1"/>
              <a:t>Console.ReadLine</a:t>
            </a:r>
            <a:r>
              <a:rPr lang="en-US" sz="2000" dirty="0"/>
              <a:t>());</a:t>
            </a:r>
          </a:p>
          <a:p>
            <a:pPr algn="l" rtl="0"/>
            <a:r>
              <a:rPr lang="en-US" sz="2000" dirty="0"/>
              <a:t>             }</a:t>
            </a:r>
          </a:p>
          <a:p>
            <a:pPr algn="l" rtl="0"/>
            <a:r>
              <a:rPr lang="en-US" sz="2000" dirty="0"/>
              <a:t>	return </a:t>
            </a:r>
            <a:r>
              <a:rPr lang="en-US" sz="2000" dirty="0" err="1"/>
              <a:t>brackets.IsEmpty</a:t>
            </a:r>
            <a:r>
              <a:rPr lang="en-US" sz="2000" dirty="0"/>
              <a:t>();</a:t>
            </a:r>
          </a:p>
          <a:p>
            <a:pPr algn="l" rtl="0"/>
            <a:r>
              <a:rPr lang="en-US" sz="2000" dirty="0"/>
              <a:t>}</a:t>
            </a:r>
          </a:p>
          <a:p>
            <a:pPr algn="l" rtl="0"/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21643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9EAA0-ADCC-4B52-9447-6807938B2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דגשים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874CA8-8020-433F-9742-03898CFDC020}"/>
              </a:ext>
            </a:extLst>
          </p:cNvPr>
          <p:cNvSpPr txBox="1"/>
          <p:nvPr/>
        </p:nvSpPr>
        <p:spPr>
          <a:xfrm>
            <a:off x="685799" y="515448"/>
            <a:ext cx="108204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he-IL" sz="2400" dirty="0"/>
          </a:p>
          <a:p>
            <a:pPr algn="r"/>
            <a:r>
              <a:rPr lang="he-IL" sz="2400" dirty="0"/>
              <a:t>כאשר רוצים לחפש איבר מסוים במחסנית:</a:t>
            </a:r>
          </a:p>
          <a:p>
            <a:pPr marL="457200" indent="-457200" algn="r">
              <a:buFontTx/>
              <a:buChar char="-"/>
            </a:pPr>
            <a:r>
              <a:rPr lang="he-IL" sz="2400" dirty="0"/>
              <a:t>מוציאים את כל האיברים מהמחסנית עד שמוצאים את האיבר הרצוי או שהמחסנית מתרוקנת</a:t>
            </a:r>
          </a:p>
          <a:p>
            <a:pPr marL="457200" indent="-457200" algn="r">
              <a:buFontTx/>
              <a:buChar char="-"/>
            </a:pPr>
            <a:r>
              <a:rPr lang="he-IL" sz="2400" dirty="0"/>
              <a:t>יש לשמור את תוכן המחסנית במחסנית עזר נוספת ובסיום הפעולה להחזיר את כל האיברים למחסנית המקורית</a:t>
            </a:r>
          </a:p>
          <a:p>
            <a:pPr marL="457200" indent="-457200" algn="r">
              <a:buFontTx/>
              <a:buChar char="-"/>
            </a:pPr>
            <a:r>
              <a:rPr lang="he-IL" sz="2400" dirty="0"/>
              <a:t>יש לזכור: שם המחסנית הוא </a:t>
            </a:r>
            <a:r>
              <a:rPr lang="he-IL" sz="2400" b="1" dirty="0"/>
              <a:t>מצביע</a:t>
            </a:r>
            <a:r>
              <a:rPr lang="he-IL" sz="2400" dirty="0"/>
              <a:t> למבנה המחסנית, על כל המשתמע מכך</a:t>
            </a:r>
            <a:endParaRPr lang="en-US" sz="2400" dirty="0"/>
          </a:p>
          <a:p>
            <a:pPr marL="457200" indent="-457200" algn="r">
              <a:buFontTx/>
              <a:buChar char="-"/>
            </a:pPr>
            <a:r>
              <a:rPr lang="he-IL" sz="2400" dirty="0"/>
              <a:t>אם מבקשים להוציא איבר מהמחסנית (</a:t>
            </a:r>
            <a:r>
              <a:rPr lang="en-US" sz="2400" dirty="0"/>
              <a:t>Pop()</a:t>
            </a:r>
            <a:r>
              <a:rPr lang="he-IL" sz="2400" dirty="0"/>
              <a:t>) או להסתכל על האיבר העליון (</a:t>
            </a:r>
            <a:r>
              <a:rPr lang="en-US" sz="2400" dirty="0"/>
              <a:t>Top()</a:t>
            </a:r>
            <a:r>
              <a:rPr lang="he-IL" sz="2400" dirty="0"/>
              <a:t>) חייבים לבדוק קודם אם המחסנית ריקה כי פעולה כזאת על מחסנית ריקה 'מעיפה' את </a:t>
            </a:r>
            <a:r>
              <a:rPr lang="he-IL" sz="2400" dirty="0" err="1"/>
              <a:t>התכנית</a:t>
            </a:r>
            <a:r>
              <a:rPr lang="he-IL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84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CF2E5-8F9D-4E59-92E7-1CD78010B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תרגילי בית</a:t>
            </a: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174C3B8-61B0-4DC0-9AE5-11E40962BBCC}"/>
              </a:ext>
            </a:extLst>
          </p:cNvPr>
          <p:cNvSpPr txBox="1">
            <a:spLocks/>
          </p:cNvSpPr>
          <p:nvPr/>
        </p:nvSpPr>
        <p:spPr>
          <a:xfrm>
            <a:off x="901700" y="2408238"/>
            <a:ext cx="9144000" cy="1655762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dirty="0"/>
              <a:t>בספר מבני נתונים של מבט לחלונות: </a:t>
            </a:r>
          </a:p>
          <a:p>
            <a:pPr marL="0" indent="0">
              <a:buNone/>
            </a:pPr>
            <a:r>
              <a:rPr lang="he-IL" dirty="0"/>
              <a:t>עמוד 121 תרגילים 5-8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923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5400" dirty="0"/>
              <a:t>מחסנית – </a:t>
            </a:r>
            <a:r>
              <a:rPr lang="en-US" sz="5400" dirty="0"/>
              <a:t>Stack</a:t>
            </a:r>
            <a:endParaRPr lang="he-IL" sz="5400" dirty="0"/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(מדעי המחשב כיתות י-יא)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 אריה </a:t>
            </a:r>
            <a:r>
              <a:rPr lang="he-IL" dirty="0" err="1">
                <a:sym typeface="Varela Round"/>
              </a:rPr>
              <a:t>קלבאנר</a:t>
            </a:r>
            <a:r>
              <a:rPr lang="he-IL" dirty="0">
                <a:sym typeface="Varela Round"/>
              </a:rPr>
              <a:t>, עירוני ה' תל אביב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280C11-EEDB-487A-98F6-634F6A554FCC}"/>
              </a:ext>
            </a:extLst>
          </p:cNvPr>
          <p:cNvSpPr/>
          <p:nvPr/>
        </p:nvSpPr>
        <p:spPr>
          <a:xfrm>
            <a:off x="12279398" y="634420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6F7BCA-4B13-4E9D-B292-F022F48139C2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מלאו את פרטי השיעור, המקצוע והמורה 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השיעור" , "המקצוע",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5ECEB5F-1AF1-455B-9707-912205C838FF}"/>
              </a:ext>
            </a:extLst>
          </p:cNvPr>
          <p:cNvSpPr/>
          <p:nvPr/>
        </p:nvSpPr>
        <p:spPr>
          <a:xfrm>
            <a:off x="12279398" y="302487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מבנה נתונים של מחסנית</a:t>
            </a:r>
          </a:p>
          <a:p>
            <a:pPr lvl="1"/>
            <a:r>
              <a:rPr lang="he-IL" dirty="0">
                <a:sym typeface="Varela Round"/>
              </a:rPr>
              <a:t>מטרה, הגדרה, עבודה </a:t>
            </a:r>
            <a:r>
              <a:rPr lang="he-IL" dirty="0" err="1">
                <a:sym typeface="Varela Round"/>
              </a:rPr>
              <a:t>איטרטיבית</a:t>
            </a:r>
            <a:r>
              <a:rPr lang="he-IL" dirty="0">
                <a:sym typeface="Varela Round"/>
              </a:rPr>
              <a:t> </a:t>
            </a:r>
            <a:endParaRPr lang="he-IL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58C303-E198-483E-A262-922AC5C18CB4}"/>
              </a:ext>
            </a:extLst>
          </p:cNvPr>
          <p:cNvSpPr/>
          <p:nvPr/>
        </p:nvSpPr>
        <p:spPr>
          <a:xfrm>
            <a:off x="12281852" y="0"/>
            <a:ext cx="2150428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פרטו בשקופית זו את נושאי הלימוד של השיעור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מחסנית - בסיס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0C8EF4-F222-4B31-8130-4875F8E3C95C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הפרק" , "כותרת משנה",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תזכורת - מצביעים</a:t>
            </a:r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sz="3200" dirty="0"/>
              <a:t>משתנים פרימיטיביים</a:t>
            </a:r>
            <a:endParaRPr lang="en-US" sz="3200" dirty="0"/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1861027"/>
          </a:xfrm>
        </p:spPr>
        <p:txBody>
          <a:bodyPr/>
          <a:lstStyle/>
          <a:p>
            <a:r>
              <a:rPr lang="he-IL" dirty="0"/>
              <a:t>שלמים – </a:t>
            </a:r>
            <a:r>
              <a:rPr lang="en-US" dirty="0"/>
              <a:t>int, long, unsigned</a:t>
            </a:r>
            <a:endParaRPr lang="he-IL" dirty="0"/>
          </a:p>
          <a:p>
            <a:r>
              <a:rPr lang="he-IL" dirty="0"/>
              <a:t>שברים</a:t>
            </a:r>
            <a:r>
              <a:rPr lang="en-US" dirty="0"/>
              <a:t> </a:t>
            </a:r>
            <a:r>
              <a:rPr lang="he-IL" dirty="0"/>
              <a:t>- </a:t>
            </a:r>
            <a:r>
              <a:rPr lang="en-US" dirty="0"/>
              <a:t>float, double</a:t>
            </a:r>
          </a:p>
          <a:p>
            <a:r>
              <a:rPr lang="he-IL" dirty="0"/>
              <a:t>בוליאני – </a:t>
            </a:r>
            <a:r>
              <a:rPr lang="en-US" dirty="0"/>
              <a:t>bool</a:t>
            </a:r>
            <a:endParaRPr lang="he-IL" dirty="0"/>
          </a:p>
          <a:p>
            <a:r>
              <a:rPr lang="he-IL" dirty="0"/>
              <a:t> ...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0" name="מציין מיקום טקסט 13">
            <a:extLst>
              <a:ext uri="{FF2B5EF4-FFF2-40B4-BE49-F238E27FC236}">
                <a16:creationId xmlns:a16="http://schemas.microsoft.com/office/drawing/2014/main" id="{82F927FF-8042-4920-80E2-5913CEF6F9C5}"/>
              </a:ext>
            </a:extLst>
          </p:cNvPr>
          <p:cNvSpPr txBox="1">
            <a:spLocks/>
          </p:cNvSpPr>
          <p:nvPr/>
        </p:nvSpPr>
        <p:spPr>
          <a:xfrm>
            <a:off x="515272" y="3564706"/>
            <a:ext cx="11161453" cy="457200"/>
          </a:xfrm>
          <a:prstGeom prst="rect">
            <a:avLst/>
          </a:prstGeom>
        </p:spPr>
        <p:txBody>
          <a:bodyPr vert="horz" lIns="0" tIns="0" rIns="0" bIns="0" rtlCol="1" anchor="ctr">
            <a:noAutofit/>
          </a:bodyPr>
          <a:lstStyle>
            <a:lvl1pPr marL="0" indent="0" algn="r" defTabSz="914491" rtl="1" eaLnBrk="1" latinLnBrk="0" hangingPunct="1">
              <a:spcBef>
                <a:spcPct val="20000"/>
              </a:spcBef>
              <a:buFont typeface="Arial" pitchFamily="34" charset="0"/>
              <a:buNone/>
              <a:defRPr sz="3000" b="1" kern="1200">
                <a:solidFill>
                  <a:srgbClr val="12B4BC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 marL="457200" indent="0" algn="r" defTabSz="914491" rtl="1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r" defTabSz="914491" rtl="1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r" defTabSz="914491" rtl="1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r" defTabSz="914491" rtl="1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r" defTabSz="914491" rtl="1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r" defTabSz="914491" rtl="1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r" defTabSz="914491" rtl="1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r" defTabSz="914491" rtl="1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3200" dirty="0"/>
              <a:t>מצביעים</a:t>
            </a:r>
            <a:endParaRPr lang="en-US" sz="320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3DA6320-9E42-4FE4-A247-4C8B1444FA7B}"/>
              </a:ext>
            </a:extLst>
          </p:cNvPr>
          <p:cNvSpPr txBox="1">
            <a:spLocks/>
          </p:cNvSpPr>
          <p:nvPr/>
        </p:nvSpPr>
        <p:spPr>
          <a:xfrm>
            <a:off x="4313709" y="4195415"/>
            <a:ext cx="7284720" cy="844000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/>
              <a:t>עצמים</a:t>
            </a:r>
          </a:p>
          <a:p>
            <a:r>
              <a:rPr lang="he-IL" dirty="0"/>
              <a:t> ...</a:t>
            </a:r>
            <a:endParaRPr lang="en-US" dirty="0"/>
          </a:p>
          <a:p>
            <a:endParaRPr lang="he-I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מבני נתונים מוכרים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2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AB57CA-55A4-4B9F-9BCE-4CE904554BD0}"/>
              </a:ext>
            </a:extLst>
          </p:cNvPr>
          <p:cNvSpPr txBox="1"/>
          <p:nvPr/>
        </p:nvSpPr>
        <p:spPr>
          <a:xfrm>
            <a:off x="8374458" y="1561266"/>
            <a:ext cx="26388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4000" dirty="0">
                <a:highlight>
                  <a:srgbClr val="FFFF00"/>
                </a:highlight>
              </a:rPr>
              <a:t>חוליה</a:t>
            </a:r>
          </a:p>
          <a:p>
            <a:r>
              <a:rPr lang="he-IL" sz="4000" dirty="0"/>
              <a:t> - תוכן</a:t>
            </a:r>
          </a:p>
          <a:p>
            <a:r>
              <a:rPr lang="he-IL" sz="4000" dirty="0"/>
              <a:t> - מצביע</a:t>
            </a:r>
            <a:endParaRPr lang="en-US" sz="4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DC9DA2E-594D-4427-884C-E71A7AD60DE7}"/>
              </a:ext>
            </a:extLst>
          </p:cNvPr>
          <p:cNvSpPr/>
          <p:nvPr/>
        </p:nvSpPr>
        <p:spPr>
          <a:xfrm>
            <a:off x="1859094" y="2863145"/>
            <a:ext cx="1056640" cy="1077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1ACE8B-9C28-4616-89F0-5F5B9E2AF246}"/>
              </a:ext>
            </a:extLst>
          </p:cNvPr>
          <p:cNvSpPr/>
          <p:nvPr/>
        </p:nvSpPr>
        <p:spPr>
          <a:xfrm>
            <a:off x="3601073" y="2863145"/>
            <a:ext cx="1056640" cy="1077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924DD5-3BA1-4EDF-B23B-574AA5DD8928}"/>
              </a:ext>
            </a:extLst>
          </p:cNvPr>
          <p:cNvSpPr/>
          <p:nvPr/>
        </p:nvSpPr>
        <p:spPr>
          <a:xfrm>
            <a:off x="5378658" y="2882709"/>
            <a:ext cx="1056640" cy="1077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6628F7C-535E-405E-AF85-E5277B2E3C54}"/>
              </a:ext>
            </a:extLst>
          </p:cNvPr>
          <p:cNvCxnSpPr/>
          <p:nvPr/>
        </p:nvCxnSpPr>
        <p:spPr>
          <a:xfrm>
            <a:off x="1452694" y="1816665"/>
            <a:ext cx="406400" cy="104648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740435F0-88B1-4E80-8887-94D095A873F2}"/>
              </a:ext>
            </a:extLst>
          </p:cNvPr>
          <p:cNvCxnSpPr>
            <a:cxnSpLocks/>
          </p:cNvCxnSpPr>
          <p:nvPr/>
        </p:nvCxnSpPr>
        <p:spPr>
          <a:xfrm flipV="1">
            <a:off x="2453453" y="3091599"/>
            <a:ext cx="1147620" cy="613609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7A189D8-6830-4F4F-BD90-BD603445D53A}"/>
              </a:ext>
            </a:extLst>
          </p:cNvPr>
          <p:cNvCxnSpPr>
            <a:cxnSpLocks/>
          </p:cNvCxnSpPr>
          <p:nvPr/>
        </p:nvCxnSpPr>
        <p:spPr>
          <a:xfrm flipV="1">
            <a:off x="4231038" y="3033890"/>
            <a:ext cx="1147620" cy="613609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93A9D396-4E46-498E-A8F0-CF303BA2060E}"/>
              </a:ext>
            </a:extLst>
          </p:cNvPr>
          <p:cNvCxnSpPr/>
          <p:nvPr/>
        </p:nvCxnSpPr>
        <p:spPr>
          <a:xfrm rot="5400000">
            <a:off x="5594233" y="4088094"/>
            <a:ext cx="765773" cy="12700"/>
          </a:xfrm>
          <a:prstGeom prst="bentConnector3">
            <a:avLst/>
          </a:prstGeom>
          <a:ln w="41275">
            <a:solidFill>
              <a:schemeClr val="accent2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C411C79-83A3-4793-8A88-667FC543EF7C}"/>
              </a:ext>
            </a:extLst>
          </p:cNvPr>
          <p:cNvSpPr txBox="1"/>
          <p:nvPr/>
        </p:nvSpPr>
        <p:spPr>
          <a:xfrm>
            <a:off x="1024128" y="1207065"/>
            <a:ext cx="1341120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e-IL" dirty="0"/>
              <a:t>מצביע לראש הרשימה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1721171-0C63-4C3B-BA76-CB4B8070B757}"/>
              </a:ext>
            </a:extLst>
          </p:cNvPr>
          <p:cNvSpPr/>
          <p:nvPr/>
        </p:nvSpPr>
        <p:spPr>
          <a:xfrm>
            <a:off x="1854992" y="2863145"/>
            <a:ext cx="1056640" cy="530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3739F80-C16E-4E42-BC3B-A00C81AB09AE}"/>
              </a:ext>
            </a:extLst>
          </p:cNvPr>
          <p:cNvSpPr/>
          <p:nvPr/>
        </p:nvSpPr>
        <p:spPr>
          <a:xfrm>
            <a:off x="3596971" y="2863145"/>
            <a:ext cx="1041774" cy="530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2FD942D-725B-4EBD-A42E-A5663F1927CB}"/>
              </a:ext>
            </a:extLst>
          </p:cNvPr>
          <p:cNvSpPr/>
          <p:nvPr/>
        </p:nvSpPr>
        <p:spPr>
          <a:xfrm>
            <a:off x="5377244" y="2882709"/>
            <a:ext cx="1056640" cy="530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3B5F46B2-5400-4EEF-A114-FF281CF90CA2}"/>
              </a:ext>
            </a:extLst>
          </p:cNvPr>
          <p:cNvCxnSpPr/>
          <p:nvPr/>
        </p:nvCxnSpPr>
        <p:spPr>
          <a:xfrm rot="5400000">
            <a:off x="2027057" y="4002911"/>
            <a:ext cx="765773" cy="12700"/>
          </a:xfrm>
          <a:prstGeom prst="bentConnector3">
            <a:avLst/>
          </a:prstGeom>
          <a:ln w="41275">
            <a:solidFill>
              <a:schemeClr val="accent2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41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0" grpId="0" animBg="1"/>
      <p:bldP spid="11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מחסנית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3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7" name="Picture 4" descr="מחסנית סופרת כדורים CAA TACTICAL CDMAG | קסדה">
            <a:extLst>
              <a:ext uri="{FF2B5EF4-FFF2-40B4-BE49-F238E27FC236}">
                <a16:creationId xmlns:a16="http://schemas.microsoft.com/office/drawing/2014/main" id="{CFE61E97-76F0-4009-BE17-C853633B63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05" y="1217174"/>
            <a:ext cx="2292350" cy="5139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59F8D69-F8CF-4145-BC74-539BAE2345E8}"/>
              </a:ext>
            </a:extLst>
          </p:cNvPr>
          <p:cNvSpPr txBox="1">
            <a:spLocks/>
          </p:cNvSpPr>
          <p:nvPr/>
        </p:nvSpPr>
        <p:spPr>
          <a:xfrm>
            <a:off x="2605761" y="1026258"/>
            <a:ext cx="8799772" cy="222012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/>
              <a:t>אחסון משתנים/עצמים שונים </a:t>
            </a:r>
          </a:p>
          <a:p>
            <a:r>
              <a:rPr lang="he-IL" dirty="0"/>
              <a:t>אחרון שנכנס – ראשון שיצא</a:t>
            </a:r>
            <a:endParaRPr lang="en-US" dirty="0"/>
          </a:p>
          <a:p>
            <a:r>
              <a:rPr lang="he-IL" dirty="0"/>
              <a:t>לא יודעים אם נגמר (בעיה בקרב, לכן יש לבדוק) </a:t>
            </a:r>
          </a:p>
          <a:p>
            <a:r>
              <a:rPr lang="he-IL" dirty="0"/>
              <a:t>רואים רק את הפריט העליון</a:t>
            </a:r>
            <a:endParaRPr lang="en-US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093A96C-5600-4343-9DB4-D5EF1819D032}"/>
              </a:ext>
            </a:extLst>
          </p:cNvPr>
          <p:cNvSpPr txBox="1">
            <a:spLocks/>
          </p:cNvSpPr>
          <p:nvPr/>
        </p:nvSpPr>
        <p:spPr>
          <a:xfrm>
            <a:off x="2698595" y="4078953"/>
            <a:ext cx="8799772" cy="2220120"/>
          </a:xfrm>
          <a:prstGeom prst="rect">
            <a:avLst/>
          </a:prstGeom>
        </p:spPr>
        <p:txBody>
          <a:bodyPr>
            <a:normAutofit/>
          </a:bodyPr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000" dirty="0"/>
              <a:t>מבנה נתונים המתנהג לפי חוקיות של מחסנית:</a:t>
            </a:r>
          </a:p>
          <a:p>
            <a:r>
              <a:rPr lang="he-IL" sz="2000" dirty="0"/>
              <a:t> אחרון שנכנס – ראשון שיצא</a:t>
            </a:r>
          </a:p>
          <a:p>
            <a:r>
              <a:rPr lang="he-IL" sz="2000" dirty="0"/>
              <a:t>ניתן לראות ו/או לשלוף רק את האיבר העליון</a:t>
            </a:r>
          </a:p>
          <a:p>
            <a:r>
              <a:rPr lang="he-IL" sz="2000" dirty="0"/>
              <a:t>לא מוגבל תיאורטית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כותרת 7">
            <a:extLst>
              <a:ext uri="{FF2B5EF4-FFF2-40B4-BE49-F238E27FC236}">
                <a16:creationId xmlns:a16="http://schemas.microsoft.com/office/drawing/2014/main" id="{B022244C-1FB2-457D-BBED-9551C2E4FE06}"/>
              </a:ext>
            </a:extLst>
          </p:cNvPr>
          <p:cNvSpPr txBox="1">
            <a:spLocks/>
          </p:cNvSpPr>
          <p:nvPr/>
        </p:nvSpPr>
        <p:spPr>
          <a:xfrm>
            <a:off x="8238587" y="3274089"/>
            <a:ext cx="3166946" cy="720000"/>
          </a:xfrm>
          <a:prstGeom prst="rect">
            <a:avLst/>
          </a:prstGeo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algn="r"/>
            <a:r>
              <a:rPr lang="he-IL" sz="4000" dirty="0">
                <a:solidFill>
                  <a:srgbClr val="12B4BC"/>
                </a:solidFill>
              </a:rPr>
              <a:t>הגדרה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מחסנית</a:t>
            </a:r>
            <a:r>
              <a:rPr lang="en-US" dirty="0"/>
              <a:t> </a:t>
            </a:r>
            <a:r>
              <a:rPr lang="he-IL" dirty="0"/>
              <a:t> - פעולות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90C9CA-4BE1-466A-BC99-EBB9D00E8156}"/>
              </a:ext>
            </a:extLst>
          </p:cNvPr>
          <p:cNvSpPr txBox="1"/>
          <p:nvPr/>
        </p:nvSpPr>
        <p:spPr>
          <a:xfrm>
            <a:off x="1135397" y="1438835"/>
            <a:ext cx="70830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2800" dirty="0"/>
              <a:t>new</a:t>
            </a:r>
            <a:r>
              <a:rPr lang="he-IL" sz="2800" dirty="0"/>
              <a:t>יצירת מחסנית - </a:t>
            </a:r>
            <a:endParaRPr lang="en-US" sz="2800" dirty="0"/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2800" dirty="0"/>
              <a:t>Push() </a:t>
            </a:r>
            <a:r>
              <a:rPr lang="he-IL" sz="2800" dirty="0"/>
              <a:t>הכנסת איבר למחסנית:</a:t>
            </a:r>
            <a:endParaRPr lang="en-US" sz="2800" dirty="0"/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2800" dirty="0"/>
              <a:t>Pop()</a:t>
            </a:r>
            <a:r>
              <a:rPr lang="he-IL" sz="2800" dirty="0"/>
              <a:t> הוצאת איבר מהמחסנית: </a:t>
            </a:r>
            <a:endParaRPr lang="en-US" sz="2800" dirty="0"/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2800" dirty="0"/>
              <a:t>Top()</a:t>
            </a:r>
            <a:r>
              <a:rPr lang="he-IL" sz="2800" dirty="0"/>
              <a:t> בדיקת מהו האיבר בראש המחסנית: </a:t>
            </a:r>
            <a:endParaRPr lang="en-US" sz="2800" dirty="0"/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2800" dirty="0" err="1"/>
              <a:t>IsEmpty</a:t>
            </a:r>
            <a:r>
              <a:rPr lang="en-US" sz="2800" dirty="0"/>
              <a:t>()</a:t>
            </a:r>
            <a:r>
              <a:rPr lang="he-IL" sz="2800" dirty="0"/>
              <a:t> בדיקה האם המחסנית ריקה: </a:t>
            </a:r>
            <a:endParaRPr lang="en-US" sz="2800" dirty="0"/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2800" dirty="0" err="1"/>
              <a:t>ToString</a:t>
            </a:r>
            <a:r>
              <a:rPr lang="en-US" sz="2800" dirty="0"/>
              <a:t>(): </a:t>
            </a:r>
            <a:r>
              <a:rPr lang="he-IL" sz="2800" dirty="0"/>
              <a:t>יצירת מחרוזת עם ערכי המחסנית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702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מחסנית</a:t>
            </a:r>
            <a:r>
              <a:rPr lang="en-US" dirty="0"/>
              <a:t> </a:t>
            </a:r>
            <a:r>
              <a:rPr lang="he-IL" dirty="0"/>
              <a:t> - דוגמא לפעולות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0084D7-53F2-464C-8139-90D83115D8CB}"/>
              </a:ext>
            </a:extLst>
          </p:cNvPr>
          <p:cNvSpPr txBox="1"/>
          <p:nvPr/>
        </p:nvSpPr>
        <p:spPr>
          <a:xfrm>
            <a:off x="480540" y="1543663"/>
            <a:ext cx="908720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/>
              <a:t>Stack&lt;int&gt; st1;	//</a:t>
            </a:r>
            <a:r>
              <a:rPr lang="he-IL" sz="2800" dirty="0"/>
              <a:t>מחסנית של מספרים שלמים</a:t>
            </a:r>
            <a:endParaRPr lang="en-US" sz="2800" dirty="0"/>
          </a:p>
          <a:p>
            <a:pPr algn="l" rtl="0"/>
            <a:endParaRPr lang="en-US" sz="2800" dirty="0"/>
          </a:p>
          <a:p>
            <a:pPr algn="l" rtl="0"/>
            <a:r>
              <a:rPr lang="en-US" sz="2800" dirty="0"/>
              <a:t>st1 = new Stack&lt;int&gt;();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dirty="0"/>
              <a:t>Stack st2 = new Stack&lt;int&gt;();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dirty="0"/>
              <a:t>st1.Push(1);		//</a:t>
            </a:r>
            <a:r>
              <a:rPr lang="he-IL" sz="2800" dirty="0"/>
              <a:t>הכנסת איבר – מספר 1</a:t>
            </a:r>
          </a:p>
          <a:p>
            <a:pPr algn="l" rtl="0"/>
            <a:endParaRPr lang="he-IL" sz="2800" dirty="0"/>
          </a:p>
          <a:p>
            <a:pPr algn="l" rtl="0"/>
            <a:r>
              <a:rPr lang="en-US" sz="2800" dirty="0"/>
              <a:t>int x = st1.Pop();</a:t>
            </a:r>
            <a:r>
              <a:rPr lang="he-IL" sz="2800" dirty="0"/>
              <a:t>		</a:t>
            </a:r>
            <a:r>
              <a:rPr lang="en-US" sz="2800" dirty="0"/>
              <a:t>//x</a:t>
            </a:r>
            <a:r>
              <a:rPr lang="he-IL" sz="2800" dirty="0"/>
              <a:t> הוצאת איבר והכנסתו למשתנה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0779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9154</TotalTime>
  <Words>1476</Words>
  <Application>Microsoft Macintosh PowerPoint</Application>
  <PresentationFormat>Widescreen</PresentationFormat>
  <Paragraphs>193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Varela Round</vt:lpstr>
      <vt:lpstr>ערכת נושא Office</vt:lpstr>
      <vt:lpstr>מערכת שידורים לאומית</vt:lpstr>
      <vt:lpstr>מחסנית – Stack</vt:lpstr>
      <vt:lpstr>מה נלמד היום </vt:lpstr>
      <vt:lpstr>מחסנית - בסיס</vt:lpstr>
      <vt:lpstr>תזכורת - מצביעים</vt:lpstr>
      <vt:lpstr>מבני נתונים מוכרים</vt:lpstr>
      <vt:lpstr>מחסנית</vt:lpstr>
      <vt:lpstr>מחסנית  - פעולות</vt:lpstr>
      <vt:lpstr>מחסנית  - דוגמא לפעולות</vt:lpstr>
      <vt:lpstr>מחסנית  - מאחרי הקלעים... </vt:lpstr>
      <vt:lpstr>מחסנית  - Unit4 </vt:lpstr>
      <vt:lpstr>עבודה עם מחסנית </vt:lpstr>
      <vt:lpstr>מחסנית - תרגילים</vt:lpstr>
      <vt:lpstr>תרגילים  - המשך</vt:lpstr>
      <vt:lpstr>מחסנית  - תרגילים</vt:lpstr>
      <vt:lpstr>תרגיל 1 – בדיקת תקינות סוגריים - פתרון</vt:lpstr>
      <vt:lpstr>בדיקת תקינות סוגריים - פתרון</vt:lpstr>
      <vt:lpstr>דגשים</vt:lpstr>
      <vt:lpstr>תרגילי בית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Yuval Yadai</cp:lastModifiedBy>
  <cp:revision>157</cp:revision>
  <dcterms:created xsi:type="dcterms:W3CDTF">2020-03-15T19:13:03Z</dcterms:created>
  <dcterms:modified xsi:type="dcterms:W3CDTF">2020-08-16T15:42:17Z</dcterms:modified>
</cp:coreProperties>
</file>