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7" r:id="rId2"/>
    <p:sldId id="262" r:id="rId3"/>
    <p:sldId id="311" r:id="rId4"/>
    <p:sldId id="263" r:id="rId5"/>
    <p:sldId id="307" r:id="rId6"/>
    <p:sldId id="308" r:id="rId7"/>
    <p:sldId id="309" r:id="rId8"/>
    <p:sldId id="310" r:id="rId9"/>
    <p:sldId id="288" r:id="rId10"/>
    <p:sldId id="303" r:id="rId11"/>
    <p:sldId id="301" r:id="rId12"/>
    <p:sldId id="305" r:id="rId13"/>
    <p:sldId id="300" r:id="rId14"/>
    <p:sldId id="302" r:id="rId15"/>
    <p:sldId id="299" r:id="rId16"/>
    <p:sldId id="289" r:id="rId17"/>
    <p:sldId id="316" r:id="rId18"/>
    <p:sldId id="296" r:id="rId19"/>
    <p:sldId id="317" r:id="rId20"/>
    <p:sldId id="294" r:id="rId21"/>
    <p:sldId id="318" r:id="rId22"/>
    <p:sldId id="291" r:id="rId23"/>
    <p:sldId id="315" r:id="rId24"/>
    <p:sldId id="313" r:id="rId25"/>
    <p:sldId id="314" r:id="rId26"/>
    <p:sldId id="319" r:id="rId27"/>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64" d="100"/>
          <a:sy n="64" d="100"/>
        </p:scale>
        <p:origin x="876" y="78"/>
      </p:cViewPr>
      <p:guideLst>
        <p:guide orient="horz" pos="2160"/>
        <p:guide pos="3840"/>
      </p:guideLst>
    </p:cSldViewPr>
  </p:slideViewPr>
  <p:notesTextViewPr>
    <p:cViewPr>
      <p:scale>
        <a:sx n="100" d="100"/>
        <a:sy n="100" d="100"/>
      </p:scale>
      <p:origin x="0" y="0"/>
    </p:cViewPr>
  </p:notesTextViewPr>
  <p:sorterViewPr>
    <p:cViewPr>
      <p:scale>
        <a:sx n="71" d="100"/>
        <a:sy n="71"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י"ב/ניסן/תש"פ</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163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58;g37bb09f989_0_49:notes"/>
          <p:cNvSpPr>
            <a:spLocks noGrp="1" noRot="1" noChangeAspect="1" noTextEdit="1"/>
          </p:cNvSpPr>
          <p:nvPr>
            <p:ph type="sldImg" idx="2"/>
          </p:nvPr>
        </p:nvSpPr>
        <p:spPr bwMode="auto">
          <a:xfrm>
            <a:off x="381000" y="685800"/>
            <a:ext cx="6096000" cy="3429000"/>
          </a:xfrm>
          <a:custGeom>
            <a:avLst/>
            <a:gdLst>
              <a:gd name="T0" fmla="*/ 0 w 120000"/>
              <a:gd name="T1" fmla="*/ 0 h 120000"/>
              <a:gd name="T2" fmla="*/ 309676800 w 120000"/>
              <a:gd name="T3" fmla="*/ 0 h 120000"/>
              <a:gd name="T4" fmla="*/ 309676800 w 120000"/>
              <a:gd name="T5" fmla="*/ 97983675 h 120000"/>
              <a:gd name="T6" fmla="*/ 0 w 120000"/>
              <a:gd name="T7" fmla="*/ 97983675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5363" name="Google Shape;59;g37bb09f989_0_49:note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normAutofit lnSpcReduction="10000"/>
          </a:bodyPr>
          <a:lstStyle/>
          <a:p>
            <a:pPr rtl="1"/>
            <a:r>
              <a:rPr lang="he-IL" sz="1200" b="1" kern="1200" dirty="0">
                <a:solidFill>
                  <a:schemeClr val="tx1"/>
                </a:solidFill>
                <a:effectLst/>
                <a:latin typeface="+mn-lt"/>
                <a:ea typeface="+mn-ea"/>
                <a:cs typeface="+mn-cs"/>
              </a:rPr>
              <a:t>פתיחה לעל יסודי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תלמידות ותלמידים יקרים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שמי ___________________ ואני יועצת חינוכית ממומחית מהשירות הפסיכולוגי חינוכי במשרד החינוך.</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אני שמחה שהצטרפתם אלי לשיעור כישורי חיים.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שיגרת החיים החדשה בה מצויים כולנו היא הזדמנות עבורכם להוכיח לעצמכם שיש לכם כוחות, כישורים וכלים להתמודד עם מצבי חיים מאתגרים.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השהות בבית, הרחק מבית הספר, מהחברים ומהשגרה אינה פשוטה.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שהות זו דורשת מכם מידה של אחריות, ניהול עצמי, אופטימיות ותקווה.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בתקופה זו בה כל אחד מכם לומד לבד מביתו חשוב שתזכרו שאתם חלק מקהילה ושאינכם לבד.</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המשפחה שלכם אתכם וגם החברים והמורים זמינים עבורכם מקרוב גם כשהם נמצאים רחוק.</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בשנותיכם בבית הספר חוויתם בוודאי מצבי  מתח ואולי גם אירועי משבר.</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בכל מצב ובכל תקופה </a:t>
            </a:r>
            <a:r>
              <a:rPr lang="he-IL" sz="1200" kern="1200" dirty="0" err="1">
                <a:solidFill>
                  <a:schemeClr val="tx1"/>
                </a:solidFill>
                <a:effectLst/>
                <a:latin typeface="+mn-lt"/>
                <a:ea typeface="+mn-ea"/>
                <a:cs typeface="+mn-cs"/>
              </a:rPr>
              <a:t>שיכללתם</a:t>
            </a:r>
            <a:r>
              <a:rPr lang="he-IL" sz="1200" kern="1200" dirty="0">
                <a:solidFill>
                  <a:schemeClr val="tx1"/>
                </a:solidFill>
                <a:effectLst/>
                <a:latin typeface="+mn-lt"/>
                <a:ea typeface="+mn-ea"/>
                <a:cs typeface="+mn-cs"/>
              </a:rPr>
              <a:t> את כישורי החיים שלכם וראיתם כיצד כחברה וכפרטים יש בידינו כלים להתמודד, להתגבר ולהמשיך הלאה מחוזקים.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לחברה הישראלית יש חוסן.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לכם, תלמידי מערכת החינוך, יש חוסן.</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האמינו בכוחות </a:t>
            </a:r>
            <a:r>
              <a:rPr lang="he-IL" sz="1200" kern="1200" dirty="0" err="1">
                <a:solidFill>
                  <a:schemeClr val="tx1"/>
                </a:solidFill>
                <a:effectLst/>
                <a:latin typeface="+mn-lt"/>
                <a:ea typeface="+mn-ea"/>
                <a:cs typeface="+mn-cs"/>
              </a:rPr>
              <a:t>ובחוזקות</a:t>
            </a:r>
            <a:r>
              <a:rPr lang="he-IL" sz="1200" kern="1200" dirty="0">
                <a:solidFill>
                  <a:schemeClr val="tx1"/>
                </a:solidFill>
                <a:effectLst/>
                <a:latin typeface="+mn-lt"/>
                <a:ea typeface="+mn-ea"/>
                <a:cs typeface="+mn-cs"/>
              </a:rPr>
              <a:t> שלכם – אנחנו מאמינים בכם.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שיעור "כישורי חיים" היום יעסוק ב _________________________________________</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אני מאחלת לכם למידה מהנה ומשמעותית</a:t>
            </a:r>
            <a:endParaRPr lang="en-US" sz="1200" kern="1200" dirty="0">
              <a:solidFill>
                <a:schemeClr val="tx1"/>
              </a:solidFill>
              <a:effectLst/>
              <a:latin typeface="+mn-lt"/>
              <a:ea typeface="+mn-ea"/>
              <a:cs typeface="+mn-cs"/>
            </a:endParaRPr>
          </a:p>
          <a:p>
            <a:pPr algn="l" rtl="0" eaLnBrk="1" hangingPunct="1">
              <a:spcBef>
                <a:spcPct val="0"/>
              </a:spcBef>
            </a:pPr>
            <a:endParaRPr lang="en-US" altLang="he-IL" dirty="0"/>
          </a:p>
        </p:txBody>
      </p:sp>
    </p:spTree>
    <p:extLst>
      <p:ext uri="{BB962C8B-B14F-4D97-AF65-F5344CB8AC3E}">
        <p14:creationId xmlns:p14="http://schemas.microsoft.com/office/powerpoint/2010/main" val="3153634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5093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9091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82233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מציין מיקום של הערות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defRPr/>
            </a:pPr>
            <a:r>
              <a:rPr lang="he-IL" b="1" dirty="0"/>
              <a:t>סיום לעל יסודי</a:t>
            </a:r>
            <a:endParaRPr lang="en-US" dirty="0"/>
          </a:p>
          <a:p>
            <a:pPr>
              <a:defRPr/>
            </a:pPr>
            <a:r>
              <a:rPr lang="he-IL" dirty="0"/>
              <a:t>תלמידות ותלמידים יקרים, תודה רבה שלמדתם איתי שיעור כישורי חיים </a:t>
            </a:r>
            <a:endParaRPr lang="en-US" dirty="0"/>
          </a:p>
          <a:p>
            <a:pPr>
              <a:defRPr/>
            </a:pPr>
            <a:r>
              <a:rPr lang="he-IL" dirty="0"/>
              <a:t>בנושא יום הזיכרון לשואה ולגבורה</a:t>
            </a:r>
            <a:endParaRPr lang="en-US" dirty="0"/>
          </a:p>
          <a:p>
            <a:pPr>
              <a:defRPr/>
            </a:pPr>
            <a:r>
              <a:rPr lang="he-IL" dirty="0"/>
              <a:t>אני מקווה שגם מרחוק אתם הצלחתם להרגיש יחד וקרוב.</a:t>
            </a:r>
            <a:endParaRPr lang="en-US" dirty="0"/>
          </a:p>
          <a:p>
            <a:pPr>
              <a:defRPr/>
            </a:pPr>
            <a:r>
              <a:rPr lang="he-IL" dirty="0"/>
              <a:t>תלמידות ותלמידים יקרים גם בימי הלמידה מרחוק, אל תישארו לבד. </a:t>
            </a:r>
            <a:endParaRPr lang="en-US" dirty="0"/>
          </a:p>
          <a:p>
            <a:pPr>
              <a:defRPr/>
            </a:pPr>
            <a:r>
              <a:rPr lang="he-IL" dirty="0"/>
              <a:t>דברו והיו בקשר עם המשפחה, עם החברים, עם המורים.</a:t>
            </a:r>
            <a:endParaRPr lang="en-US" dirty="0"/>
          </a:p>
          <a:p>
            <a:pPr>
              <a:defRPr/>
            </a:pPr>
            <a:r>
              <a:rPr lang="he-IL" dirty="0"/>
              <a:t>שתפו ברגשות ובמחשבות שלכם, </a:t>
            </a:r>
            <a:endParaRPr lang="en-US" dirty="0"/>
          </a:p>
          <a:p>
            <a:pPr>
              <a:defRPr/>
            </a:pPr>
            <a:r>
              <a:rPr lang="he-IL" dirty="0"/>
              <a:t>התעניינו גם בהם ובמה שקורה להם.</a:t>
            </a:r>
            <a:endParaRPr lang="en-US" dirty="0"/>
          </a:p>
          <a:p>
            <a:pPr>
              <a:defRPr/>
            </a:pPr>
            <a:r>
              <a:rPr lang="he-IL" dirty="0"/>
              <a:t>זכרו  -  אתם חלק חשוב במאמץ לאומי כולל</a:t>
            </a:r>
            <a:endParaRPr lang="en-US" dirty="0"/>
          </a:p>
          <a:p>
            <a:pPr>
              <a:defRPr/>
            </a:pPr>
            <a:r>
              <a:rPr lang="he-IL" dirty="0"/>
              <a:t>כל אחת וכל אחד מכם עוזר לשמור על הבריאות בישראל.</a:t>
            </a:r>
            <a:endParaRPr lang="en-US" dirty="0"/>
          </a:p>
          <a:p>
            <a:pPr>
              <a:defRPr/>
            </a:pPr>
            <a:r>
              <a:rPr lang="he-IL" dirty="0"/>
              <a:t> </a:t>
            </a:r>
            <a:endParaRPr lang="en-US" dirty="0"/>
          </a:p>
          <a:p>
            <a:pPr>
              <a:defRPr/>
            </a:pPr>
            <a:r>
              <a:rPr lang="he-IL" dirty="0"/>
              <a:t>ובתוך השגרה החדשה - </a:t>
            </a:r>
            <a:endParaRPr lang="en-US" dirty="0"/>
          </a:p>
          <a:p>
            <a:pPr>
              <a:defRPr/>
            </a:pPr>
            <a:r>
              <a:rPr lang="he-IL" dirty="0"/>
              <a:t>שימרו על קשר עם מי שממלא את ליבכם אהבה,</a:t>
            </a:r>
            <a:endParaRPr lang="en-US" dirty="0"/>
          </a:p>
          <a:p>
            <a:pPr>
              <a:defRPr/>
            </a:pPr>
            <a:r>
              <a:rPr lang="he-IL" dirty="0"/>
              <a:t>השתדלו לבצע פעולות שמעניקות לכם שלווה,</a:t>
            </a:r>
            <a:endParaRPr lang="en-US" dirty="0"/>
          </a:p>
          <a:p>
            <a:pPr>
              <a:defRPr/>
            </a:pPr>
            <a:r>
              <a:rPr lang="he-IL" dirty="0"/>
              <a:t>זכרו שגם מרחוק חבריכם לצדכם בנאמנות ובאחווה,</a:t>
            </a:r>
            <a:endParaRPr lang="en-US" dirty="0"/>
          </a:p>
          <a:p>
            <a:pPr>
              <a:defRPr/>
            </a:pPr>
            <a:r>
              <a:rPr lang="he-IL" dirty="0"/>
              <a:t>והחשוב מכל -  תנו לעצמכם להאמין בטוב ולחוש תקווה.</a:t>
            </a:r>
            <a:endParaRPr lang="en-US" dirty="0"/>
          </a:p>
          <a:p>
            <a:pPr>
              <a:defRPr/>
            </a:pPr>
            <a:r>
              <a:rPr lang="he-IL" dirty="0"/>
              <a:t> </a:t>
            </a:r>
            <a:endParaRPr lang="en-US" dirty="0"/>
          </a:p>
          <a:p>
            <a:pPr>
              <a:defRPr/>
            </a:pPr>
            <a:r>
              <a:rPr lang="he-IL" dirty="0"/>
              <a:t>להתראות בשיעור כישורי חיים הבא!</a:t>
            </a:r>
            <a:endParaRPr lang="en-US" dirty="0"/>
          </a:p>
          <a:p>
            <a:pPr>
              <a:defRPr/>
            </a:pPr>
            <a:endParaRPr lang="en-US" altLang="he-IL" dirty="0"/>
          </a:p>
        </p:txBody>
      </p:sp>
      <p:sp>
        <p:nvSpPr>
          <p:cNvPr id="48132"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a:spcBef>
                <a:spcPct val="0"/>
              </a:spcBef>
            </a:pPr>
            <a:fld id="{B6648D30-DCD0-43BA-8468-4D3247F96EA8}" type="slidenum">
              <a:rPr lang="he-IL" altLang="he-IL">
                <a:solidFill>
                  <a:prstClr val="black"/>
                </a:solidFill>
              </a:rPr>
              <a:pPr algn="l">
                <a:spcBef>
                  <a:spcPct val="0"/>
                </a:spcBef>
              </a:pPr>
              <a:t>24</a:t>
            </a:fld>
            <a:endParaRPr lang="he-IL" altLang="he-IL">
              <a:solidFill>
                <a:prstClr val="black"/>
              </a:solidFill>
            </a:endParaRPr>
          </a:p>
        </p:txBody>
      </p:sp>
    </p:spTree>
    <p:extLst>
      <p:ext uri="{BB962C8B-B14F-4D97-AF65-F5344CB8AC3E}">
        <p14:creationId xmlns:p14="http://schemas.microsoft.com/office/powerpoint/2010/main" val="4271259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E6DF83E7-A828-4E18-9E21-DA925548D1ED}" type="slidenum">
              <a:rPr lang="he-IL" smtClean="0"/>
              <a:pPr/>
              <a:t>25</a:t>
            </a:fld>
            <a:endParaRPr lang="he-IL"/>
          </a:p>
        </p:txBody>
      </p:sp>
    </p:spTree>
    <p:extLst>
      <p:ext uri="{BB962C8B-B14F-4D97-AF65-F5344CB8AC3E}">
        <p14:creationId xmlns:p14="http://schemas.microsoft.com/office/powerpoint/2010/main" val="3544334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193675" y="228600"/>
            <a:ext cx="11780838" cy="6470650"/>
          </a:xfrm>
        </p:spPr>
        <p:txBody>
          <a:bodyPr/>
          <a:lstStyle>
            <a:lvl1pPr>
              <a:defRPr>
                <a:latin typeface="Varela Round" panose="00000500000000000000" pitchFamily="2" charset="-79"/>
                <a:cs typeface="Varela Round" panose="00000500000000000000" pitchFamily="2" charset="-79"/>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485228-0E29-4D12-A6E9-299A5C766D4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088C8B4-22B8-402C-8100-ED5EA1F70D17}"/>
              </a:ext>
            </a:extLst>
          </p:cNvPr>
          <p:cNvSpPr>
            <a:spLocks noGrp="1"/>
          </p:cNvSpPr>
          <p:nvPr>
            <p:ph type="dt" sz="half" idx="10"/>
          </p:nvPr>
        </p:nvSpPr>
        <p:spPr/>
        <p:txBody>
          <a:bodyPr/>
          <a:lstStyle/>
          <a:p>
            <a:fld id="{BB6F552B-607E-4869-A917-C44959BDCB12}" type="datetimeFigureOut">
              <a:rPr lang="he-IL" smtClean="0"/>
              <a:pPr/>
              <a:t>י"ב/ניסן/תש"פ</a:t>
            </a:fld>
            <a:endParaRPr lang="he-IL"/>
          </a:p>
        </p:txBody>
      </p:sp>
      <p:sp>
        <p:nvSpPr>
          <p:cNvPr id="4" name="מציין מיקום של כותרת תחתונה 3">
            <a:extLst>
              <a:ext uri="{FF2B5EF4-FFF2-40B4-BE49-F238E27FC236}">
                <a16:creationId xmlns:a16="http://schemas.microsoft.com/office/drawing/2014/main" id="{C3864E2F-0B6E-4A5C-BFAA-22472070C587}"/>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645161E-6299-41F9-9211-72210EFA3ACB}"/>
              </a:ext>
            </a:extLst>
          </p:cNvPr>
          <p:cNvSpPr>
            <a:spLocks noGrp="1"/>
          </p:cNvSpPr>
          <p:nvPr>
            <p:ph type="sldNum" sz="quarter" idx="12"/>
          </p:nvPr>
        </p:nvSpPr>
        <p:spPr/>
        <p:txBody>
          <a:bodyPr/>
          <a:lstStyle/>
          <a:p>
            <a:fld id="{16478A40-4CDB-4A89-A7AB-ED0E5AEAC786}" type="slidenum">
              <a:rPr lang="he-IL" smtClean="0"/>
              <a:pPr/>
              <a:t>‹#›</a:t>
            </a:fld>
            <a:endParaRPr lang="he-IL"/>
          </a:p>
        </p:txBody>
      </p:sp>
    </p:spTree>
    <p:extLst>
      <p:ext uri="{BB962C8B-B14F-4D97-AF65-F5344CB8AC3E}">
        <p14:creationId xmlns:p14="http://schemas.microsoft.com/office/powerpoint/2010/main" val="21200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623800" y="1288473"/>
            <a:ext cx="10871177" cy="5224442"/>
          </a:xfrm>
          <a:prstGeom prst="rect">
            <a:avLst/>
          </a:prstGeom>
        </p:spPr>
        <p:txBody>
          <a:bodyPr anchor="ctr">
            <a:noAutofit/>
          </a:bodyPr>
          <a:lstStyle>
            <a:lvl1pPr algn="ctr">
              <a:defRPr sz="3600">
                <a:latin typeface="Varela Round" panose="00000500000000000000" pitchFamily="2" charset="-79"/>
                <a:cs typeface="Varela Round" panose="00000500000000000000" pitchFamily="2" charset="-79"/>
              </a:defRPr>
            </a:lvl1pPr>
          </a:lstStyle>
          <a:p>
            <a:r>
              <a:rPr lang="he-IL" dirty="0"/>
              <a:t>לחץ כדי לערוך סגנון טקסט של תבנית בסיס</a:t>
            </a:r>
          </a:p>
        </p:txBody>
      </p:sp>
      <p:sp>
        <p:nvSpPr>
          <p:cNvPr id="7" name="מלבן מעוגל 6"/>
          <p:cNvSpPr/>
          <p:nvPr userDrawn="1"/>
        </p:nvSpPr>
        <p:spPr>
          <a:xfrm>
            <a:off x="-910298"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39" y="81721"/>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3"/>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623807" y="192531"/>
            <a:ext cx="10871170" cy="1009650"/>
          </a:xfrm>
          <a:prstGeom prst="rect">
            <a:avLst/>
          </a:prstGeom>
        </p:spPr>
        <p:txBody>
          <a:bodyPr/>
          <a:lstStyle>
            <a:lvl1pPr marL="0" indent="0" algn="ctr">
              <a:buNone/>
              <a:defRPr sz="2800">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י"ב/ניסן/תש"פ</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 id="2147483666" r:id="rId7"/>
    <p:sldLayoutId id="2147483667" r:id="rId8"/>
    <p:sldLayoutId id="2147483665" r:id="rId9"/>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ויקטור פרנקל</a:t>
            </a:r>
          </a:p>
        </p:txBody>
      </p:sp>
      <p:sp>
        <p:nvSpPr>
          <p:cNvPr id="4" name="מציין מיקום תוכן 3"/>
          <p:cNvSpPr>
            <a:spLocks noGrp="1"/>
          </p:cNvSpPr>
          <p:nvPr>
            <p:ph sz="quarter" idx="4"/>
          </p:nvPr>
        </p:nvSpPr>
        <p:spPr>
          <a:xfrm>
            <a:off x="247650" y="1009294"/>
            <a:ext cx="7995598" cy="4784800"/>
          </a:xfrm>
        </p:spPr>
        <p:txBody>
          <a:bodyPr>
            <a:normAutofit fontScale="85000" lnSpcReduction="20000"/>
          </a:bodyPr>
          <a:lstStyle/>
          <a:p>
            <a:pPr marL="0" indent="0">
              <a:buNone/>
            </a:pPr>
            <a:endParaRPr lang="he-IL" b="1" dirty="0"/>
          </a:p>
          <a:p>
            <a:pPr marL="0" indent="0">
              <a:buNone/>
            </a:pPr>
            <a:r>
              <a:rPr lang="he-IL" sz="2600" b="1" dirty="0"/>
              <a:t>ויקטור פרנקל נולד </a:t>
            </a:r>
            <a:r>
              <a:rPr lang="he-IL" sz="2600" b="1" dirty="0" err="1"/>
              <a:t>בוינה</a:t>
            </a:r>
            <a:r>
              <a:rPr lang="he-IL" sz="2600" b="1" dirty="0"/>
              <a:t> בשנת 1905, בן למשפחה אמידה ומשכילה, האמצעי מבין שלושה אחים. בשנת 1930 קיבל תואר דוקטור ברפואה ומיד המשיך להתמחות בתחום הנוירולוגיה והפסיכיאטריה. </a:t>
            </a:r>
          </a:p>
          <a:p>
            <a:pPr marL="0" indent="0">
              <a:buNone/>
            </a:pPr>
            <a:endParaRPr lang="he-IL" sz="2600" b="1" dirty="0"/>
          </a:p>
          <a:p>
            <a:pPr marL="0" indent="0">
              <a:buNone/>
            </a:pPr>
            <a:r>
              <a:rPr lang="he-IL" sz="2600" b="1" dirty="0"/>
              <a:t>עם פרוץ מלחמת העולם השנייה קיבל אשרת כניסה לארצות הברית, אך נשאר </a:t>
            </a:r>
            <a:r>
              <a:rPr lang="he-IL" sz="2600" b="1" dirty="0" err="1"/>
              <a:t>בוינה</a:t>
            </a:r>
            <a:r>
              <a:rPr lang="he-IL" sz="2600" b="1" dirty="0"/>
              <a:t> למרות הסכנה כדי לגונן על הוריו. כאשר נכבשה אוסטריה, הועבר יחד עם בני משפחתו למחנות הריכוז </a:t>
            </a:r>
            <a:r>
              <a:rPr lang="he-IL" sz="2600" b="1" dirty="0" err="1"/>
              <a:t>טרזין</a:t>
            </a:r>
            <a:r>
              <a:rPr lang="he-IL" sz="2600" b="1" dirty="0"/>
              <a:t>, ואחר מכן לאושוויץ, בו עבד כחמישה חודשים בעבודות כפייה, בהמשך הועבר למחנה הריכוז דכאו, שם עבד כרופא עד שחרור המחנה על ידי כוחות בעלות הברית.</a:t>
            </a:r>
          </a:p>
          <a:p>
            <a:pPr marL="0" indent="0">
              <a:buNone/>
            </a:pPr>
            <a:endParaRPr lang="he-IL" sz="2600" b="1" dirty="0"/>
          </a:p>
          <a:p>
            <a:pPr marL="0" indent="0">
              <a:buNone/>
            </a:pPr>
            <a:r>
              <a:rPr lang="he-IL" sz="2600" b="1" dirty="0"/>
              <a:t>רוב משפחתו נספתה בשואה, ולאחר המלחמה חזר </a:t>
            </a:r>
            <a:r>
              <a:rPr lang="he-IL" sz="2600" b="1" dirty="0" err="1"/>
              <a:t>לוינה</a:t>
            </a:r>
            <a:r>
              <a:rPr lang="he-IL" sz="2600" b="1" dirty="0"/>
              <a:t>, והשלים תואר דוקטור בפילוסופיה. ב-1975 קיבל אזרחות כבוד של עיר הולדתו וינה שבה נפטר ב-1997</a:t>
            </a:r>
          </a:p>
          <a:p>
            <a:pPr marL="0" indent="0">
              <a:buNone/>
            </a:pPr>
            <a:endParaRPr lang="he-IL" b="1" dirty="0"/>
          </a:p>
          <a:p>
            <a:pPr marL="0" indent="0">
              <a:buNone/>
            </a:pPr>
            <a:endParaRPr lang="he-IL" b="1" dirty="0"/>
          </a:p>
          <a:p>
            <a:pPr marL="0" indent="0">
              <a:buNone/>
            </a:pPr>
            <a:endParaRPr lang="he-IL" b="1" dirty="0"/>
          </a:p>
          <a:p>
            <a:endParaRPr lang="he-IL" dirty="0"/>
          </a:p>
          <a:p>
            <a:endParaRPr lang="he-IL" dirty="0"/>
          </a:p>
        </p:txBody>
      </p:sp>
    </p:spTree>
    <p:extLst>
      <p:ext uri="{BB962C8B-B14F-4D97-AF65-F5344CB8AC3E}">
        <p14:creationId xmlns:p14="http://schemas.microsoft.com/office/powerpoint/2010/main" val="4276326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הגישה שפיתח</a:t>
            </a:r>
          </a:p>
        </p:txBody>
      </p:sp>
      <p:sp>
        <p:nvSpPr>
          <p:cNvPr id="4" name="מציין מיקום תוכן 3"/>
          <p:cNvSpPr>
            <a:spLocks noGrp="1"/>
          </p:cNvSpPr>
          <p:nvPr>
            <p:ph sz="quarter" idx="4"/>
          </p:nvPr>
        </p:nvSpPr>
        <p:spPr>
          <a:xfrm>
            <a:off x="1133813" y="1275305"/>
            <a:ext cx="6031261" cy="4152517"/>
          </a:xfrm>
        </p:spPr>
        <p:txBody>
          <a:bodyPr>
            <a:normAutofit lnSpcReduction="10000"/>
          </a:bodyPr>
          <a:lstStyle/>
          <a:p>
            <a:pPr marL="0" indent="0">
              <a:buNone/>
            </a:pPr>
            <a:r>
              <a:rPr lang="he-IL" sz="3600" b="1" dirty="0"/>
              <a:t>הגישה שפיתח מבוססת על חוויותיו ועל התמודדותו עמן, ומבקשת לתת מענה לשאלות הקיומיות האישיות והאנושיות שנשארו פתוחות בנפשם של רבים לאחר השואה, אצל אלו שחוו אותה, אצל בני התקופה ועבור הדורות הבאים.</a:t>
            </a:r>
          </a:p>
        </p:txBody>
      </p:sp>
    </p:spTree>
    <p:extLst>
      <p:ext uri="{BB962C8B-B14F-4D97-AF65-F5344CB8AC3E}">
        <p14:creationId xmlns:p14="http://schemas.microsoft.com/office/powerpoint/2010/main" val="1885150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ספרו "האדם מחפש משמעות"</a:t>
            </a:r>
          </a:p>
        </p:txBody>
      </p:sp>
      <p:sp>
        <p:nvSpPr>
          <p:cNvPr id="4" name="מציין מיקום תוכן 3"/>
          <p:cNvSpPr>
            <a:spLocks noGrp="1"/>
          </p:cNvSpPr>
          <p:nvPr>
            <p:ph sz="quarter" idx="4"/>
          </p:nvPr>
        </p:nvSpPr>
        <p:spPr>
          <a:xfrm>
            <a:off x="1507225" y="1522386"/>
            <a:ext cx="7274656" cy="5608570"/>
          </a:xfrm>
        </p:spPr>
        <p:txBody>
          <a:bodyPr>
            <a:normAutofit/>
          </a:bodyPr>
          <a:lstStyle/>
          <a:p>
            <a:pPr marL="0" indent="0">
              <a:buNone/>
            </a:pPr>
            <a:r>
              <a:rPr lang="he-IL" sz="2800" b="1" dirty="0"/>
              <a:t>בספרו 'האדם מחפש משמעות', כותב פרנקל על חייו במחנה הריכוז במלחמת העולם השנייה. </a:t>
            </a:r>
          </a:p>
          <a:p>
            <a:pPr marL="0" indent="0">
              <a:buNone/>
            </a:pPr>
            <a:r>
              <a:rPr lang="he-IL" sz="2800" b="1" dirty="0"/>
              <a:t>הספר הוא מבוא לגישה פילוסופית ותרפויטית שיצר וקרא לה בשם לוגותרפיה. </a:t>
            </a:r>
          </a:p>
          <a:p>
            <a:pPr marL="0" indent="0">
              <a:buNone/>
            </a:pPr>
            <a:endParaRPr lang="he-IL" sz="2800" b="1" dirty="0"/>
          </a:p>
          <a:p>
            <a:pPr marL="0" indent="0">
              <a:buNone/>
            </a:pPr>
            <a:r>
              <a:rPr lang="he-IL" sz="2800" b="1" dirty="0"/>
              <a:t>הנחת היסוד שלה היא שהנתיב המאפשר לאדם להתחבר לעצמו ולכוחות היצירה וההתמודדות שלו </a:t>
            </a:r>
          </a:p>
          <a:p>
            <a:pPr marL="0" indent="0">
              <a:buNone/>
            </a:pPr>
            <a:r>
              <a:rPr lang="he-IL" sz="3600" b="1" dirty="0">
                <a:solidFill>
                  <a:srgbClr val="0070C0"/>
                </a:solidFill>
              </a:rPr>
              <a:t>הוא דרך הגילוי שלו עצמו את משמעות חייו</a:t>
            </a:r>
            <a:r>
              <a:rPr lang="he-IL" sz="3600" b="1" dirty="0"/>
              <a:t>. </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383" y="213094"/>
            <a:ext cx="1628465" cy="2563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783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המסר המרכזי העולה מכתיבתו</a:t>
            </a:r>
          </a:p>
        </p:txBody>
      </p:sp>
      <p:sp>
        <p:nvSpPr>
          <p:cNvPr id="4" name="מציין מיקום תוכן 3"/>
          <p:cNvSpPr>
            <a:spLocks noGrp="1"/>
          </p:cNvSpPr>
          <p:nvPr>
            <p:ph sz="quarter" idx="4"/>
          </p:nvPr>
        </p:nvSpPr>
        <p:spPr>
          <a:xfrm>
            <a:off x="122831" y="1115797"/>
            <a:ext cx="8584442" cy="4684644"/>
          </a:xfrm>
        </p:spPr>
        <p:txBody>
          <a:bodyPr>
            <a:normAutofit lnSpcReduction="10000"/>
          </a:bodyPr>
          <a:lstStyle/>
          <a:p>
            <a:pPr marL="0" indent="0">
              <a:buNone/>
            </a:pPr>
            <a:r>
              <a:rPr lang="he-IL" sz="2800" b="1" dirty="0"/>
              <a:t>פרנקל מתמקד בחוויה האישית שלו ובאנשים שהצליחו לשרוד את השואה ולא איבדו את רצון החיים. </a:t>
            </a:r>
          </a:p>
          <a:p>
            <a:pPr marL="0" indent="0">
              <a:buNone/>
            </a:pPr>
            <a:r>
              <a:rPr lang="he-IL" sz="2800" b="1" dirty="0"/>
              <a:t>אותם אנשים הציבו לעצמם מטרה שלמענה רצו להמשיך לחיות, ודבקותם במטרה נתנה לחייהם משמעות.</a:t>
            </a:r>
          </a:p>
          <a:p>
            <a:pPr marL="0" indent="0">
              <a:buNone/>
            </a:pPr>
            <a:endParaRPr lang="he-IL" sz="2800" b="1" dirty="0"/>
          </a:p>
          <a:p>
            <a:pPr marL="0" indent="0">
              <a:buNone/>
            </a:pPr>
            <a:r>
              <a:rPr lang="he-IL" sz="3800" b="1" dirty="0"/>
              <a:t>טענתו המרכזית מסתכמת במילותיו של ניטשה: </a:t>
            </a:r>
            <a:endParaRPr lang="he-IL" sz="5700" b="1" dirty="0"/>
          </a:p>
          <a:p>
            <a:pPr marL="0" indent="0">
              <a:buNone/>
            </a:pPr>
            <a:r>
              <a:rPr lang="he-IL" sz="4400" b="1" dirty="0">
                <a:solidFill>
                  <a:srgbClr val="0070C0"/>
                </a:solidFill>
              </a:rPr>
              <a:t>"מי שיש לו 'למה' שלמענו יחיה, יוכל לסבול כמעט כל 'איך'".</a:t>
            </a:r>
          </a:p>
          <a:p>
            <a:pPr marL="0" indent="0">
              <a:buNone/>
            </a:pPr>
            <a:endParaRPr lang="he-IL" sz="4400" b="1" dirty="0"/>
          </a:p>
          <a:p>
            <a:pPr marL="0" indent="0">
              <a:buNone/>
            </a:pPr>
            <a:endParaRPr lang="he-IL" b="1" dirty="0"/>
          </a:p>
          <a:p>
            <a:pPr marL="0" indent="0">
              <a:buNone/>
            </a:pPr>
            <a:endParaRPr lang="he-IL" b="1" dirty="0"/>
          </a:p>
          <a:p>
            <a:pPr marL="0" indent="0">
              <a:buNone/>
            </a:pPr>
            <a:endParaRPr lang="he-IL" b="1" dirty="0"/>
          </a:p>
          <a:p>
            <a:pPr marL="0" indent="0">
              <a:buNone/>
            </a:pPr>
            <a:endParaRPr lang="he-IL" b="1" dirty="0"/>
          </a:p>
        </p:txBody>
      </p:sp>
    </p:spTree>
    <p:extLst>
      <p:ext uri="{BB962C8B-B14F-4D97-AF65-F5344CB8AC3E}">
        <p14:creationId xmlns:p14="http://schemas.microsoft.com/office/powerpoint/2010/main" val="1117478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8599" y="213094"/>
            <a:ext cx="11789229" cy="720000"/>
          </a:xfrm>
        </p:spPr>
        <p:txBody>
          <a:bodyPr/>
          <a:lstStyle/>
          <a:p>
            <a:br>
              <a:rPr lang="he-IL" dirty="0"/>
            </a:br>
            <a:br>
              <a:rPr lang="he-IL" dirty="0"/>
            </a:br>
            <a:br>
              <a:rPr lang="he-IL" dirty="0"/>
            </a:br>
            <a:r>
              <a:rPr lang="he-IL" sz="4400" dirty="0">
                <a:solidFill>
                  <a:srgbClr val="0070C0"/>
                </a:solidFill>
              </a:rPr>
              <a:t>"מי שיש לו '</a:t>
            </a:r>
            <a:r>
              <a:rPr lang="he-IL" sz="4400" dirty="0">
                <a:solidFill>
                  <a:srgbClr val="FF0000"/>
                </a:solidFill>
              </a:rPr>
              <a:t>למה</a:t>
            </a:r>
            <a:r>
              <a:rPr lang="he-IL" sz="4400" dirty="0">
                <a:solidFill>
                  <a:srgbClr val="0070C0"/>
                </a:solidFill>
              </a:rPr>
              <a:t>' שלמענו יחיה, יוכל לסבול כמעט כל '</a:t>
            </a:r>
            <a:r>
              <a:rPr lang="he-IL" sz="4400" dirty="0">
                <a:solidFill>
                  <a:srgbClr val="FF0000"/>
                </a:solidFill>
              </a:rPr>
              <a:t>איך</a:t>
            </a:r>
            <a:r>
              <a:rPr lang="he-IL" sz="4400" dirty="0">
                <a:solidFill>
                  <a:srgbClr val="0070C0"/>
                </a:solidFill>
              </a:rPr>
              <a:t>'".</a:t>
            </a:r>
            <a:br>
              <a:rPr lang="he-IL" dirty="0"/>
            </a:br>
            <a:br>
              <a:rPr lang="he-IL" dirty="0"/>
            </a:br>
            <a:endParaRPr lang="he-IL" dirty="0"/>
          </a:p>
        </p:txBody>
      </p:sp>
      <p:sp>
        <p:nvSpPr>
          <p:cNvPr id="5" name="מציין מיקום תוכן 4"/>
          <p:cNvSpPr>
            <a:spLocks noGrp="1"/>
          </p:cNvSpPr>
          <p:nvPr>
            <p:ph sz="quarter" idx="4"/>
          </p:nvPr>
        </p:nvSpPr>
        <p:spPr>
          <a:xfrm>
            <a:off x="783771" y="1548260"/>
            <a:ext cx="6531429" cy="4152517"/>
          </a:xfrm>
        </p:spPr>
        <p:txBody>
          <a:bodyPr/>
          <a:lstStyle/>
          <a:p>
            <a:pPr marL="0" indent="0">
              <a:buNone/>
            </a:pPr>
            <a:endParaRPr lang="he-IL" b="1" dirty="0"/>
          </a:p>
          <a:p>
            <a:pPr marL="0" indent="0">
              <a:buNone/>
            </a:pPr>
            <a:endParaRPr lang="he-IL" b="1" dirty="0"/>
          </a:p>
          <a:p>
            <a:pPr marL="0" indent="0">
              <a:buNone/>
            </a:pPr>
            <a:r>
              <a:rPr lang="he-IL" sz="4800" b="1" dirty="0"/>
              <a:t>האם לדעתכם הענקת משמעות בחיים עוזרת לאדם להתמודד עם משברים? </a:t>
            </a:r>
          </a:p>
          <a:p>
            <a:pPr marL="0" indent="0">
              <a:buNone/>
            </a:pPr>
            <a:endParaRPr lang="he-IL" sz="4000" b="1" dirty="0"/>
          </a:p>
          <a:p>
            <a:pPr marL="0" indent="0">
              <a:buNone/>
            </a:pPr>
            <a:endParaRPr lang="he-IL" sz="4000" b="1" dirty="0"/>
          </a:p>
          <a:p>
            <a:pPr marL="0" indent="0">
              <a:buNone/>
            </a:pPr>
            <a:endParaRPr lang="he-IL" b="1" dirty="0"/>
          </a:p>
          <a:p>
            <a:pPr marL="0" indent="0">
              <a:buNone/>
            </a:pPr>
            <a:endParaRPr lang="he-IL" b="1" dirty="0"/>
          </a:p>
          <a:p>
            <a:pPr marL="0" indent="0">
              <a:buNone/>
            </a:pPr>
            <a:endParaRPr lang="he-IL" b="1" dirty="0"/>
          </a:p>
          <a:p>
            <a:endParaRPr lang="he-IL" b="1" dirty="0"/>
          </a:p>
        </p:txBody>
      </p:sp>
    </p:spTree>
    <p:extLst>
      <p:ext uri="{BB962C8B-B14F-4D97-AF65-F5344CB8AC3E}">
        <p14:creationId xmlns:p14="http://schemas.microsoft.com/office/powerpoint/2010/main" val="1999242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a:t>הפסקה 10 דקות</a:t>
            </a:r>
          </a:p>
        </p:txBody>
      </p:sp>
      <p:sp>
        <p:nvSpPr>
          <p:cNvPr id="4" name="כותרת משנה 3"/>
          <p:cNvSpPr>
            <a:spLocks noGrp="1"/>
          </p:cNvSpPr>
          <p:nvPr>
            <p:ph type="subTitle" idx="1"/>
          </p:nvPr>
        </p:nvSpPr>
        <p:spPr/>
        <p:txBody>
          <a:bodyPr/>
          <a:lstStyle/>
          <a:p>
            <a:endParaRPr lang="he-IL"/>
          </a:p>
        </p:txBody>
      </p:sp>
    </p:spTree>
    <p:extLst>
      <p:ext uri="{BB962C8B-B14F-4D97-AF65-F5344CB8AC3E}">
        <p14:creationId xmlns:p14="http://schemas.microsoft.com/office/powerpoint/2010/main" val="2881893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11" name="מציין מיקום תוכן 10"/>
          <p:cNvSpPr>
            <a:spLocks noGrp="1"/>
          </p:cNvSpPr>
          <p:nvPr>
            <p:ph sz="quarter" idx="4"/>
          </p:nvPr>
        </p:nvSpPr>
        <p:spPr>
          <a:xfrm>
            <a:off x="739830" y="3424088"/>
            <a:ext cx="5988518" cy="2135231"/>
          </a:xfrm>
        </p:spPr>
        <p:txBody>
          <a:bodyPr>
            <a:normAutofit fontScale="77500" lnSpcReduction="20000"/>
          </a:bodyPr>
          <a:lstStyle/>
          <a:p>
            <a:pPr marL="0" indent="0">
              <a:lnSpc>
                <a:spcPct val="150000"/>
              </a:lnSpc>
              <a:buNone/>
            </a:pPr>
            <a:r>
              <a:rPr lang="he-IL" sz="3600" b="1" dirty="0"/>
              <a:t>מדוע חשובה הציפיה לעתיד? האם בציפייה לדבר מה, אנו מקבלים כוחות וחוסן להתמודד עם המשימות בהווה?</a:t>
            </a:r>
          </a:p>
        </p:txBody>
      </p:sp>
      <p:sp>
        <p:nvSpPr>
          <p:cNvPr id="3" name="מציין מיקום טקסט 2"/>
          <p:cNvSpPr>
            <a:spLocks noGrp="1"/>
          </p:cNvSpPr>
          <p:nvPr>
            <p:ph type="body" sz="quarter" idx="3"/>
          </p:nvPr>
        </p:nvSpPr>
        <p:spPr>
          <a:xfrm>
            <a:off x="528853" y="1364901"/>
            <a:ext cx="6608925" cy="2509478"/>
          </a:xfrm>
        </p:spPr>
        <p:txBody>
          <a:bodyPr/>
          <a:lstStyle/>
          <a:p>
            <a:r>
              <a:rPr lang="he-IL" sz="3600" dirty="0"/>
              <a:t>"סגולה מיוחדת היא באדם שאין הוא יכול להתקיים אלא אם כן הוא צופה אל העתיד. זה מקור ישעו ברגעים הקשים ביותר של קיומו, אם כי יש שהוא צריך לאלץ את רוחו שייטול עליו משימה זו."</a:t>
            </a:r>
          </a:p>
          <a:p>
            <a:endParaRPr lang="he-IL" dirty="0"/>
          </a:p>
        </p:txBody>
      </p:sp>
    </p:spTree>
    <p:extLst>
      <p:ext uri="{BB962C8B-B14F-4D97-AF65-F5344CB8AC3E}">
        <p14:creationId xmlns:p14="http://schemas.microsoft.com/office/powerpoint/2010/main" val="3351067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301452" y="140841"/>
            <a:ext cx="8078274" cy="4152517"/>
          </a:xfrm>
        </p:spPr>
        <p:txBody>
          <a:bodyPr>
            <a:noAutofit/>
          </a:bodyPr>
          <a:lstStyle/>
          <a:p>
            <a:pPr marL="0" indent="0">
              <a:buNone/>
            </a:pPr>
            <a:r>
              <a:rPr lang="he-IL" sz="3600" dirty="0"/>
              <a:t>בציפייה בה יש </a:t>
            </a:r>
            <a:r>
              <a:rPr lang="he-IL" sz="5400" dirty="0">
                <a:solidFill>
                  <a:srgbClr val="FF0000"/>
                </a:solidFill>
              </a:rPr>
              <a:t>תקווה</a:t>
            </a:r>
            <a:r>
              <a:rPr lang="he-IL" sz="3600" dirty="0"/>
              <a:t>  קיימים תהליכים קוגניטיביים מורכבים של מכוונות להצבת מטרות ולהשגתן. </a:t>
            </a:r>
          </a:p>
          <a:p>
            <a:pPr marL="0" indent="0">
              <a:buNone/>
            </a:pPr>
            <a:r>
              <a:rPr lang="he-IL" sz="3600" dirty="0"/>
              <a:t>יש מחויבות מצדו של האדם לפעולה כלשהי, יש פעילות חשיבה מתמדת שמטרתה להביא לשינוי, יש התבוננות פנימית, יש בחינה והערכה חשיבתית מתמדת ומודעות לכל שלב ושלב. </a:t>
            </a:r>
            <a:endParaRPr lang="he-IL" sz="4800" dirty="0"/>
          </a:p>
          <a:p>
            <a:pPr marL="0" indent="0">
              <a:buNone/>
            </a:pPr>
            <a:r>
              <a:rPr lang="he-IL" sz="3600" dirty="0">
                <a:solidFill>
                  <a:srgbClr val="FF0000"/>
                </a:solidFill>
              </a:rPr>
              <a:t>תקווה היא מיומנות קוגניטיבית, מורכבת שניתן ללמוד אותה וללמד אותה. </a:t>
            </a:r>
          </a:p>
        </p:txBody>
      </p:sp>
    </p:spTree>
    <p:extLst>
      <p:ext uri="{BB962C8B-B14F-4D97-AF65-F5344CB8AC3E}">
        <p14:creationId xmlns:p14="http://schemas.microsoft.com/office/powerpoint/2010/main" val="3314620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432080" y="190893"/>
            <a:ext cx="9339718" cy="2281002"/>
          </a:xfrm>
        </p:spPr>
        <p:txBody>
          <a:bodyPr/>
          <a:lstStyle/>
          <a:p>
            <a:pPr algn="ctr"/>
            <a:r>
              <a:rPr lang="he-IL" sz="4000" dirty="0"/>
              <a:t>"כל אדם ביסודו הוא יחיד ומיוחד ואם לא בעיני כול... הרי בעיני האדם שאוהב אותו."</a:t>
            </a:r>
          </a:p>
          <a:p>
            <a:pPr algn="ctr"/>
            <a:endParaRPr lang="he-IL" sz="4000" dirty="0"/>
          </a:p>
        </p:txBody>
      </p:sp>
      <p:sp>
        <p:nvSpPr>
          <p:cNvPr id="4" name="מציין מיקום תוכן 3"/>
          <p:cNvSpPr>
            <a:spLocks noGrp="1"/>
          </p:cNvSpPr>
          <p:nvPr>
            <p:ph sz="quarter" idx="4"/>
          </p:nvPr>
        </p:nvSpPr>
        <p:spPr>
          <a:xfrm>
            <a:off x="487911" y="1791306"/>
            <a:ext cx="8082884" cy="3868528"/>
          </a:xfrm>
        </p:spPr>
        <p:txBody>
          <a:bodyPr>
            <a:normAutofit fontScale="77500" lnSpcReduction="20000"/>
          </a:bodyPr>
          <a:lstStyle/>
          <a:p>
            <a:pPr marL="0" indent="0">
              <a:buNone/>
            </a:pPr>
            <a:endParaRPr lang="he-IL" sz="4400" b="1" dirty="0"/>
          </a:p>
          <a:p>
            <a:pPr marL="0" indent="0">
              <a:buNone/>
            </a:pPr>
            <a:r>
              <a:rPr lang="he-IL" sz="4400" b="1" dirty="0"/>
              <a:t>ויקטור פרנקל מתייחס לכוחה של האהבה כהבנה כמקור כוח לראיית המיוחדות שבכל אדם,</a:t>
            </a:r>
          </a:p>
          <a:p>
            <a:pPr marL="0" indent="0">
              <a:buNone/>
            </a:pPr>
            <a:r>
              <a:rPr lang="he-IL" sz="4400" b="1" dirty="0"/>
              <a:t>הוא מתחיל את משפטו ב "כל אדם ביסודו.. "</a:t>
            </a:r>
          </a:p>
          <a:p>
            <a:pPr marL="0" indent="0">
              <a:buNone/>
            </a:pPr>
            <a:r>
              <a:rPr lang="he-IL" sz="4400" b="1" dirty="0"/>
              <a:t>מדוע בעת התמודדות עם משבר ישנה חשיבות לייסוד?</a:t>
            </a:r>
          </a:p>
        </p:txBody>
      </p:sp>
    </p:spTree>
    <p:extLst>
      <p:ext uri="{BB962C8B-B14F-4D97-AF65-F5344CB8AC3E}">
        <p14:creationId xmlns:p14="http://schemas.microsoft.com/office/powerpoint/2010/main" val="3451241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220714"/>
            <a:ext cx="8096531" cy="4152517"/>
          </a:xfrm>
        </p:spPr>
        <p:txBody>
          <a:bodyPr>
            <a:normAutofit fontScale="92500" lnSpcReduction="20000"/>
          </a:bodyPr>
          <a:lstStyle/>
          <a:p>
            <a:pPr marL="0" indent="0" algn="ctr">
              <a:buNone/>
            </a:pPr>
            <a:r>
              <a:rPr lang="he-IL" sz="6600" dirty="0"/>
              <a:t>מקום מוכר בסביבה תומכת מאפשר לאדם לחוש אמון וביטחון להיעזר ולהתגבר במצבי לחץ ומשבר</a:t>
            </a:r>
          </a:p>
        </p:txBody>
      </p:sp>
    </p:spTree>
    <p:extLst>
      <p:ext uri="{BB962C8B-B14F-4D97-AF65-F5344CB8AC3E}">
        <p14:creationId xmlns:p14="http://schemas.microsoft.com/office/powerpoint/2010/main" val="1782227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196770" y="1794076"/>
            <a:ext cx="11993643" cy="1106834"/>
          </a:xfrm>
        </p:spPr>
        <p:txBody>
          <a:bodyPr/>
          <a:lstStyle/>
          <a:p>
            <a:r>
              <a:rPr lang="he-IL" sz="4400" dirty="0">
                <a:solidFill>
                  <a:srgbClr val="192A72"/>
                </a:solidFill>
              </a:rPr>
              <a:t>האדם מחפש משמעות -ויקטור פרנקל</a:t>
            </a:r>
            <a:br>
              <a:rPr lang="he-IL" sz="5400" dirty="0">
                <a:solidFill>
                  <a:srgbClr val="192A72"/>
                </a:solidFill>
              </a:rPr>
            </a:br>
            <a:endParaRPr lang="he-IL" sz="5400" dirty="0">
              <a:solidFill>
                <a:srgbClr val="192A72"/>
              </a:solidFill>
            </a:endParaRPr>
          </a:p>
        </p:txBody>
      </p:sp>
      <p:sp>
        <p:nvSpPr>
          <p:cNvPr id="7" name="כותרת משנה 6"/>
          <p:cNvSpPr>
            <a:spLocks noGrp="1"/>
          </p:cNvSpPr>
          <p:nvPr>
            <p:ph type="subTitle" idx="1"/>
          </p:nvPr>
        </p:nvSpPr>
        <p:spPr>
          <a:xfrm>
            <a:off x="941788" y="2672618"/>
            <a:ext cx="11248625" cy="642090"/>
          </a:xfrm>
        </p:spPr>
        <p:txBody>
          <a:bodyPr/>
          <a:lstStyle/>
          <a:p>
            <a:r>
              <a:rPr lang="he-IL" sz="3200" dirty="0">
                <a:sym typeface="Varela Round"/>
              </a:rPr>
              <a:t>שיעור כישורי חיים לציון יום הזיכרון לשואה ולגבורה לכיתות י - </a:t>
            </a:r>
            <a:r>
              <a:rPr lang="he-IL" sz="3200" dirty="0" err="1">
                <a:sym typeface="Varela Round"/>
              </a:rPr>
              <a:t>יב</a:t>
            </a:r>
            <a:endParaRPr lang="he-IL" sz="3200" dirty="0">
              <a:sym typeface="Varela Round"/>
            </a:endParaRPr>
          </a:p>
        </p:txBody>
      </p:sp>
      <p:sp>
        <p:nvSpPr>
          <p:cNvPr id="4" name="מציין מיקום תוכן 3"/>
          <p:cNvSpPr>
            <a:spLocks noGrp="1"/>
          </p:cNvSpPr>
          <p:nvPr>
            <p:ph idx="10"/>
          </p:nvPr>
        </p:nvSpPr>
        <p:spPr>
          <a:xfrm>
            <a:off x="826978" y="4866224"/>
            <a:ext cx="5725054" cy="720000"/>
          </a:xfrm>
        </p:spPr>
        <p:txBody>
          <a:bodyPr/>
          <a:lstStyle/>
          <a:p>
            <a:r>
              <a:rPr lang="he-IL" dirty="0">
                <a:sym typeface="Varela Round"/>
              </a:rPr>
              <a:t>ד"ר נעה טייך פייר </a:t>
            </a:r>
          </a:p>
          <a:p>
            <a:r>
              <a:rPr lang="he-IL" dirty="0">
                <a:sym typeface="Varela Round"/>
              </a:rPr>
              <a:t>השירות הפסיכולוגי ייעוצי</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608000" y="773722"/>
            <a:ext cx="9465396" cy="1929285"/>
          </a:xfrm>
        </p:spPr>
        <p:txBody>
          <a:bodyPr/>
          <a:lstStyle/>
          <a:p>
            <a:endParaRPr lang="he-IL" dirty="0"/>
          </a:p>
          <a:p>
            <a:endParaRPr lang="he-IL" dirty="0"/>
          </a:p>
          <a:p>
            <a:endParaRPr lang="he-IL" dirty="0"/>
          </a:p>
          <a:p>
            <a:endParaRPr lang="he-IL" dirty="0"/>
          </a:p>
          <a:p>
            <a:r>
              <a:rPr lang="he-IL" sz="3600" dirty="0"/>
              <a:t>"הדרך שבה נשאו את סבלם, הייתה הישג נפשי </a:t>
            </a:r>
            <a:r>
              <a:rPr lang="he-IL" sz="3600" dirty="0" err="1"/>
              <a:t>אמיתי</a:t>
            </a:r>
            <a:r>
              <a:rPr lang="he-IL" sz="3600" dirty="0"/>
              <a:t>. חירות רוחנית זו, שאין לשלול אותה מן האדם, היא שנותנת משמעות ותכלית לחיים."</a:t>
            </a:r>
          </a:p>
          <a:p>
            <a:endParaRPr lang="he-IL" sz="3600" dirty="0"/>
          </a:p>
        </p:txBody>
      </p:sp>
      <p:sp>
        <p:nvSpPr>
          <p:cNvPr id="4" name="מציין מיקום תוכן 3"/>
          <p:cNvSpPr>
            <a:spLocks noGrp="1"/>
          </p:cNvSpPr>
          <p:nvPr>
            <p:ph sz="quarter" idx="4"/>
          </p:nvPr>
        </p:nvSpPr>
        <p:spPr>
          <a:xfrm>
            <a:off x="515206" y="2077072"/>
            <a:ext cx="7755337" cy="3207972"/>
          </a:xfrm>
        </p:spPr>
        <p:txBody>
          <a:bodyPr>
            <a:normAutofit fontScale="92500"/>
          </a:bodyPr>
          <a:lstStyle/>
          <a:p>
            <a:pPr marL="0" indent="0">
              <a:buNone/>
            </a:pPr>
            <a:endParaRPr lang="he-IL" b="1" dirty="0"/>
          </a:p>
          <a:p>
            <a:pPr marL="0" indent="0">
              <a:buNone/>
            </a:pPr>
            <a:r>
              <a:rPr lang="he-IL" sz="3200" b="1" dirty="0"/>
              <a:t>בתקופת השואה היהודים סבלו מהיעדר חירות פיזית. המציאות לא אפשרה בחירה חופשית.</a:t>
            </a:r>
          </a:p>
          <a:p>
            <a:pPr marL="0" indent="0">
              <a:buNone/>
            </a:pPr>
            <a:endParaRPr lang="he-IL" sz="3200" b="1" dirty="0"/>
          </a:p>
          <a:p>
            <a:pPr marL="0" indent="0">
              <a:buNone/>
            </a:pPr>
            <a:r>
              <a:rPr lang="he-IL" sz="3200" b="1" dirty="0"/>
              <a:t>מדוע לדעתכם ההבנה אודות אי היכולת לאיסור חירות רוחנית, נתנה כוחות נפשיים להתמודדות?</a:t>
            </a:r>
          </a:p>
        </p:txBody>
      </p:sp>
    </p:spTree>
    <p:extLst>
      <p:ext uri="{BB962C8B-B14F-4D97-AF65-F5344CB8AC3E}">
        <p14:creationId xmlns:p14="http://schemas.microsoft.com/office/powerpoint/2010/main" val="1693164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130928" y="1179771"/>
            <a:ext cx="8619836" cy="4152517"/>
          </a:xfrm>
        </p:spPr>
        <p:txBody>
          <a:bodyPr>
            <a:normAutofit lnSpcReduction="10000"/>
          </a:bodyPr>
          <a:lstStyle/>
          <a:p>
            <a:pPr marL="0" indent="0">
              <a:buNone/>
            </a:pPr>
            <a:r>
              <a:rPr lang="he-IL" sz="6000" dirty="0"/>
              <a:t>התמודדות טובה וגיוס כוחות אישיים מבוססים על תפיסת המשבר באופן מאוזן ונכון.</a:t>
            </a:r>
          </a:p>
          <a:p>
            <a:pPr marL="0" indent="0">
              <a:buNone/>
            </a:pPr>
            <a:r>
              <a:rPr lang="he-IL" sz="4800" dirty="0"/>
              <a:t>(פרופורציה, פרספקטיבה, אלטרנטיבה ואמונה)</a:t>
            </a:r>
          </a:p>
        </p:txBody>
      </p:sp>
    </p:spTree>
    <p:extLst>
      <p:ext uri="{BB962C8B-B14F-4D97-AF65-F5344CB8AC3E}">
        <p14:creationId xmlns:p14="http://schemas.microsoft.com/office/powerpoint/2010/main" val="2061905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737429" y="690702"/>
            <a:ext cx="8242798" cy="4966521"/>
          </a:xfrm>
        </p:spPr>
        <p:txBody>
          <a:bodyPr>
            <a:normAutofit lnSpcReduction="10000"/>
          </a:bodyPr>
          <a:lstStyle/>
          <a:p>
            <a:pPr marL="0" indent="0">
              <a:buNone/>
            </a:pPr>
            <a:r>
              <a:rPr lang="he-IL" sz="4000" b="1" dirty="0"/>
              <a:t>פרנקל ביסס את משנתו הפילוסופית על שלוש נקודות עיקריות:</a:t>
            </a:r>
          </a:p>
          <a:p>
            <a:pPr marL="0" indent="0">
              <a:buNone/>
            </a:pPr>
            <a:endParaRPr lang="he-IL" sz="4000" b="1" dirty="0"/>
          </a:p>
          <a:p>
            <a:pPr marL="0" indent="0">
              <a:buNone/>
            </a:pPr>
            <a:r>
              <a:rPr lang="he-IL" b="1" dirty="0"/>
              <a:t>א. </a:t>
            </a:r>
            <a:r>
              <a:rPr lang="he-IL" sz="3200" b="1" dirty="0">
                <a:solidFill>
                  <a:srgbClr val="0070C0"/>
                </a:solidFill>
              </a:rPr>
              <a:t>חופש הרצון </a:t>
            </a:r>
            <a:r>
              <a:rPr lang="he-IL" b="1" dirty="0"/>
              <a:t>- יש לנו כוח השפעה על הנעשה בחיינו.</a:t>
            </a:r>
          </a:p>
          <a:p>
            <a:pPr marL="0" indent="0">
              <a:buNone/>
            </a:pPr>
            <a:endParaRPr lang="he-IL" b="1" dirty="0"/>
          </a:p>
          <a:p>
            <a:pPr marL="0" indent="0">
              <a:buNone/>
            </a:pPr>
            <a:r>
              <a:rPr lang="he-IL" b="1" dirty="0"/>
              <a:t>ב. </a:t>
            </a:r>
            <a:r>
              <a:rPr lang="he-IL" sz="3200" b="1" dirty="0">
                <a:solidFill>
                  <a:srgbClr val="0070C0"/>
                </a:solidFill>
              </a:rPr>
              <a:t>השאיפה למשמעות </a:t>
            </a:r>
            <a:r>
              <a:rPr lang="he-IL" b="1" dirty="0"/>
              <a:t>- השאיפה של האדם היא  למצוא משמעות במצבים המשתנים שבחייו.</a:t>
            </a:r>
          </a:p>
          <a:p>
            <a:pPr marL="0" indent="0">
              <a:buNone/>
            </a:pPr>
            <a:endParaRPr lang="he-IL" b="1" dirty="0"/>
          </a:p>
          <a:p>
            <a:pPr marL="0" indent="0">
              <a:buNone/>
            </a:pPr>
            <a:r>
              <a:rPr lang="he-IL" b="1" dirty="0"/>
              <a:t>ג. </a:t>
            </a:r>
            <a:r>
              <a:rPr lang="he-IL" sz="3200" b="1" dirty="0">
                <a:solidFill>
                  <a:srgbClr val="0070C0"/>
                </a:solidFill>
              </a:rPr>
              <a:t>יש משמעות בחיים </a:t>
            </a:r>
            <a:r>
              <a:rPr lang="he-IL" b="1" dirty="0"/>
              <a:t>- לכל בני האדם יש משמעות והאדם יכול ונידרש למצוא אותה.</a:t>
            </a:r>
          </a:p>
        </p:txBody>
      </p:sp>
    </p:spTree>
    <p:extLst>
      <p:ext uri="{BB962C8B-B14F-4D97-AF65-F5344CB8AC3E}">
        <p14:creationId xmlns:p14="http://schemas.microsoft.com/office/powerpoint/2010/main" val="2286970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7" y="472248"/>
            <a:ext cx="11159999" cy="540000"/>
          </a:xfrm>
        </p:spPr>
        <p:txBody>
          <a:bodyPr/>
          <a:lstStyle/>
          <a:p>
            <a:pPr algn="ctr"/>
            <a:r>
              <a:rPr lang="he-IL" sz="4400" dirty="0"/>
              <a:t>בנימה אישית:</a:t>
            </a:r>
          </a:p>
        </p:txBody>
      </p:sp>
      <p:sp>
        <p:nvSpPr>
          <p:cNvPr id="4" name="מציין מיקום תוכן 3"/>
          <p:cNvSpPr>
            <a:spLocks noGrp="1"/>
          </p:cNvSpPr>
          <p:nvPr>
            <p:ph sz="quarter" idx="4"/>
          </p:nvPr>
        </p:nvSpPr>
        <p:spPr>
          <a:xfrm>
            <a:off x="515206" y="1203167"/>
            <a:ext cx="8601498" cy="5067004"/>
          </a:xfrm>
        </p:spPr>
        <p:txBody>
          <a:bodyPr/>
          <a:lstStyle/>
          <a:p>
            <a:pPr marL="0" lvl="0" indent="0">
              <a:buNone/>
            </a:pPr>
            <a:r>
              <a:rPr lang="he-IL" sz="3300" dirty="0"/>
              <a:t>אני מזמינה אתכם לחשוב ולסמן לעצמכם מהם הדברים המשמעותיים בחייכם הנותנים לכם כוח וחוסן להתמודד עם מצבים מורכבים.</a:t>
            </a:r>
          </a:p>
          <a:p>
            <a:pPr marL="0" lvl="0" indent="0">
              <a:buNone/>
            </a:pPr>
            <a:endParaRPr lang="he-IL" sz="2200" dirty="0"/>
          </a:p>
          <a:p>
            <a:pPr marL="0" lvl="0" indent="0">
              <a:buNone/>
            </a:pPr>
            <a:r>
              <a:rPr lang="he-IL" dirty="0"/>
              <a:t>בררו לעצמכם: כיצד בא לידי ביטוי </a:t>
            </a:r>
            <a:r>
              <a:rPr lang="he-IL" dirty="0">
                <a:solidFill>
                  <a:srgbClr val="FF0000"/>
                </a:solidFill>
              </a:rPr>
              <a:t>חופש הרצון,</a:t>
            </a:r>
            <a:r>
              <a:rPr lang="he-IL" dirty="0"/>
              <a:t> והאם יש לכם כוח השפעה על הנעשה בחייכם?</a:t>
            </a:r>
          </a:p>
          <a:p>
            <a:pPr marL="0" lvl="0" indent="0">
              <a:buNone/>
            </a:pPr>
            <a:r>
              <a:rPr lang="he-IL" dirty="0"/>
              <a:t>האם קיימת בכם </a:t>
            </a:r>
            <a:r>
              <a:rPr lang="he-IL" dirty="0">
                <a:solidFill>
                  <a:srgbClr val="FF0000"/>
                </a:solidFill>
              </a:rPr>
              <a:t>השאיפה למשמעות </a:t>
            </a:r>
            <a:r>
              <a:rPr lang="he-IL" dirty="0"/>
              <a:t>במצבים המשתנים שבחייכם.</a:t>
            </a:r>
          </a:p>
          <a:p>
            <a:pPr marL="0" lvl="0" indent="0">
              <a:buNone/>
            </a:pPr>
            <a:endParaRPr lang="he-IL" sz="2200" dirty="0"/>
          </a:p>
          <a:p>
            <a:pPr marL="0" lvl="0" indent="0">
              <a:buNone/>
            </a:pPr>
            <a:r>
              <a:rPr lang="he-IL" sz="3000" dirty="0" err="1"/>
              <a:t>זיכרו</a:t>
            </a:r>
            <a:r>
              <a:rPr lang="he-IL" sz="3000" dirty="0"/>
              <a:t>  - שלכל </a:t>
            </a:r>
            <a:r>
              <a:rPr lang="he-IL" sz="3000" dirty="0">
                <a:solidFill>
                  <a:srgbClr val="FF0000"/>
                </a:solidFill>
              </a:rPr>
              <a:t>בני האדם יש משמעות </a:t>
            </a:r>
            <a:r>
              <a:rPr lang="he-IL" sz="3000" dirty="0"/>
              <a:t>והאדם יכול אם רוצה בכך למצוא אותה.</a:t>
            </a:r>
          </a:p>
          <a:p>
            <a:endParaRPr lang="he-IL" dirty="0"/>
          </a:p>
        </p:txBody>
      </p:sp>
    </p:spTree>
    <p:extLst>
      <p:ext uri="{BB962C8B-B14F-4D97-AF65-F5344CB8AC3E}">
        <p14:creationId xmlns:p14="http://schemas.microsoft.com/office/powerpoint/2010/main" val="4270336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כותרת 1"/>
          <p:cNvSpPr>
            <a:spLocks noGrp="1"/>
          </p:cNvSpPr>
          <p:nvPr>
            <p:ph type="title"/>
          </p:nvPr>
        </p:nvSpPr>
        <p:spPr>
          <a:xfrm>
            <a:off x="515938" y="212725"/>
            <a:ext cx="11158537" cy="973138"/>
          </a:xfrm>
        </p:spPr>
        <p:txBody>
          <a:bodyPr/>
          <a:lstStyle/>
          <a:p>
            <a:pPr fontAlgn="base">
              <a:spcAft>
                <a:spcPct val="0"/>
              </a:spcAft>
            </a:pPr>
            <a:r>
              <a:rPr altLang="he-IL" dirty="0">
                <a:solidFill>
                  <a:schemeClr val="tx1"/>
                </a:solidFill>
                <a:latin typeface="Varela Round"/>
                <a:ea typeface="Varela Round"/>
                <a:cs typeface="Varela Round"/>
              </a:rPr>
              <a:t>לסיום...</a:t>
            </a:r>
          </a:p>
        </p:txBody>
      </p:sp>
      <p:sp>
        <p:nvSpPr>
          <p:cNvPr id="26628" name="מציין מיקום תוכן 4"/>
          <p:cNvSpPr>
            <a:spLocks noGrp="1"/>
          </p:cNvSpPr>
          <p:nvPr>
            <p:ph sz="quarter" idx="4"/>
          </p:nvPr>
        </p:nvSpPr>
        <p:spPr>
          <a:xfrm>
            <a:off x="348298" y="1602783"/>
            <a:ext cx="8782054" cy="4152900"/>
          </a:xfrm>
        </p:spPr>
        <p:txBody>
          <a:bodyPr/>
          <a:lstStyle/>
          <a:p>
            <a:pPr marL="571500" indent="-571500">
              <a:buClr>
                <a:srgbClr val="002060"/>
              </a:buClr>
              <a:buFont typeface="Wingdings" panose="05000000000000000000" pitchFamily="2" charset="2"/>
              <a:buChar char="§"/>
              <a:defRPr/>
            </a:pPr>
            <a:r>
              <a:rPr sz="3200" b="1" dirty="0">
                <a:solidFill>
                  <a:schemeClr val="tx1"/>
                </a:solidFill>
              </a:rPr>
              <a:t>גם מרחוק אפשר להרגיש קרוב</a:t>
            </a:r>
          </a:p>
          <a:p>
            <a:pPr marL="571500" indent="-571500">
              <a:buClr>
                <a:srgbClr val="002060"/>
              </a:buClr>
              <a:buFont typeface="Wingdings" panose="05000000000000000000" pitchFamily="2" charset="2"/>
              <a:buChar char="§"/>
              <a:defRPr/>
            </a:pPr>
            <a:r>
              <a:rPr sz="3200" b="1" dirty="0">
                <a:solidFill>
                  <a:schemeClr val="tx1"/>
                </a:solidFill>
              </a:rPr>
              <a:t>לא נשארים לבד</a:t>
            </a:r>
          </a:p>
          <a:p>
            <a:pPr marL="571500" indent="-571500">
              <a:buClr>
                <a:srgbClr val="002060"/>
              </a:buClr>
              <a:buFont typeface="Wingdings" panose="05000000000000000000" pitchFamily="2" charset="2"/>
              <a:buChar char="§"/>
              <a:defRPr/>
            </a:pPr>
            <a:r>
              <a:rPr sz="3200" b="1" dirty="0">
                <a:solidFill>
                  <a:schemeClr val="tx1"/>
                </a:solidFill>
              </a:rPr>
              <a:t>שומרים על קשר, משתפים במה שעובר עלינו </a:t>
            </a:r>
            <a:endParaRPr lang="he-IL" sz="3200" b="1" dirty="0">
              <a:solidFill>
                <a:schemeClr val="tx1"/>
              </a:solidFill>
            </a:endParaRPr>
          </a:p>
          <a:p>
            <a:pPr marL="0" indent="0">
              <a:buClr>
                <a:srgbClr val="002060"/>
              </a:buClr>
              <a:buNone/>
              <a:defRPr/>
            </a:pPr>
            <a:r>
              <a:rPr lang="he-IL" sz="3200" b="1" dirty="0">
                <a:solidFill>
                  <a:schemeClr val="tx1"/>
                </a:solidFill>
              </a:rPr>
              <a:t>      </a:t>
            </a:r>
            <a:r>
              <a:rPr sz="3200" b="1" dirty="0">
                <a:solidFill>
                  <a:schemeClr val="tx1"/>
                </a:solidFill>
              </a:rPr>
              <a:t>ומתעניינים באחרים</a:t>
            </a:r>
          </a:p>
          <a:p>
            <a:pPr marL="0" indent="0">
              <a:buClr>
                <a:schemeClr val="accent6">
                  <a:lumMod val="75000"/>
                </a:schemeClr>
              </a:buClr>
              <a:buNone/>
              <a:defRPr/>
            </a:pPr>
            <a:endParaRPr sz="3200" dirty="0">
              <a:solidFill>
                <a:schemeClr val="tx1"/>
              </a:solidFill>
            </a:endParaRPr>
          </a:p>
          <a:p>
            <a:pPr marL="0" indent="0" algn="ctr">
              <a:buClr>
                <a:schemeClr val="accent6">
                  <a:lumMod val="75000"/>
                </a:schemeClr>
              </a:buClr>
              <a:buFont typeface="Arial" panose="020B0604020202020204" pitchFamily="34" charset="0"/>
              <a:buNone/>
              <a:defRPr/>
            </a:pPr>
            <a:r>
              <a:rPr sz="4400" b="1" dirty="0">
                <a:solidFill>
                  <a:schemeClr val="accent6">
                    <a:lumMod val="75000"/>
                  </a:schemeClr>
                </a:solidFill>
              </a:rPr>
              <a:t> </a:t>
            </a:r>
            <a:r>
              <a:rPr sz="4400" b="1" dirty="0">
                <a:solidFill>
                  <a:schemeClr val="accent3">
                    <a:lumMod val="75000"/>
                  </a:schemeClr>
                </a:solidFill>
              </a:rPr>
              <a:t>ניפגש בשיעור כישורי חיים הבא!</a:t>
            </a:r>
          </a:p>
          <a:p>
            <a:pPr marL="0" indent="0">
              <a:buClr>
                <a:schemeClr val="accent6">
                  <a:lumMod val="75000"/>
                </a:schemeClr>
              </a:buClr>
              <a:defRPr/>
            </a:pPr>
            <a:endParaRPr sz="3200" b="1" dirty="0">
              <a:solidFill>
                <a:schemeClr val="accent6">
                  <a:lumMod val="75000"/>
                </a:schemeClr>
              </a:solidFill>
            </a:endParaRPr>
          </a:p>
          <a:p>
            <a:pPr marL="0" indent="0">
              <a:lnSpc>
                <a:spcPct val="90000"/>
              </a:lnSpc>
              <a:spcAft>
                <a:spcPts val="0"/>
              </a:spcAft>
              <a:buClr>
                <a:schemeClr val="accent6">
                  <a:lumMod val="75000"/>
                </a:schemeClr>
              </a:buClr>
              <a:buSzPts val="3600"/>
              <a:buFont typeface="Arial" panose="020B0604020202020204" pitchFamily="34" charset="0"/>
              <a:buNone/>
              <a:defRPr/>
            </a:pPr>
            <a:endParaRPr sz="3200" dirty="0"/>
          </a:p>
        </p:txBody>
      </p:sp>
    </p:spTree>
    <p:extLst>
      <p:ext uri="{BB962C8B-B14F-4D97-AF65-F5344CB8AC3E}">
        <p14:creationId xmlns:p14="http://schemas.microsoft.com/office/powerpoint/2010/main" val="2263193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1845857" y="2705483"/>
            <a:ext cx="11160000" cy="4152517"/>
          </a:xfrm>
        </p:spPr>
        <p:txBody>
          <a:bodyPr>
            <a:normAutofit/>
          </a:bodyPr>
          <a:lstStyle/>
          <a:p>
            <a:pPr marL="0" indent="0">
              <a:buNone/>
            </a:pPr>
            <a:r>
              <a:rPr lang="he-IL" sz="6000" b="1" dirty="0"/>
              <a:t>             תודה שהייתם איתי</a:t>
            </a:r>
          </a:p>
        </p:txBody>
      </p:sp>
    </p:spTree>
    <p:extLst>
      <p:ext uri="{BB962C8B-B14F-4D97-AF65-F5344CB8AC3E}">
        <p14:creationId xmlns:p14="http://schemas.microsoft.com/office/powerpoint/2010/main" val="3594741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372" y="446"/>
            <a:ext cx="3241542" cy="1838237"/>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48333" y="3016166"/>
            <a:ext cx="10471879" cy="1815646"/>
          </a:xfrm>
          <a:prstGeom prst="rect">
            <a:avLst/>
          </a:prstGeom>
          <a:noFill/>
        </p:spPr>
        <p:txBody>
          <a:bodyPr wrap="square" rtlCol="1">
            <a:spAutoFit/>
          </a:bodyPr>
          <a:lstStyle/>
          <a:p>
            <a:pPr marL="89526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4" y="1838683"/>
            <a:ext cx="12188825" cy="763187"/>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כותרת 6"/>
          <p:cNvSpPr>
            <a:spLocks noGrp="1"/>
          </p:cNvSpPr>
          <p:nvPr>
            <p:ph type="title"/>
          </p:nvPr>
        </p:nvSpPr>
        <p:spPr>
          <a:xfrm>
            <a:off x="515938" y="212725"/>
            <a:ext cx="11158537" cy="720725"/>
          </a:xfrm>
        </p:spPr>
        <p:txBody>
          <a:bodyPr/>
          <a:lstStyle/>
          <a:p>
            <a:pPr fontAlgn="base">
              <a:spcAft>
                <a:spcPct val="0"/>
              </a:spcAft>
            </a:pPr>
            <a:r>
              <a:rPr altLang="he-IL" dirty="0">
                <a:solidFill>
                  <a:srgbClr val="192A72"/>
                </a:solidFill>
                <a:latin typeface="Varela Round"/>
                <a:ea typeface="Varela Round"/>
                <a:cs typeface="Varela Round"/>
              </a:rPr>
              <a:t>רגע לפני שאנחנו מתחילים...</a:t>
            </a:r>
          </a:p>
        </p:txBody>
      </p:sp>
      <p:sp>
        <p:nvSpPr>
          <p:cNvPr id="12292" name="מציין מיקום תוכן 7"/>
          <p:cNvSpPr>
            <a:spLocks noGrp="1"/>
          </p:cNvSpPr>
          <p:nvPr>
            <p:ph sz="quarter" idx="4"/>
          </p:nvPr>
        </p:nvSpPr>
        <p:spPr>
          <a:xfrm>
            <a:off x="515937" y="1352550"/>
            <a:ext cx="8332641" cy="4152900"/>
          </a:xfrm>
        </p:spPr>
        <p:txBody>
          <a:bodyPr>
            <a:normAutofit/>
          </a:bodyPr>
          <a:lstStyle/>
          <a:p>
            <a:pPr indent="-457200" eaLnBrk="1" hangingPunct="1">
              <a:lnSpc>
                <a:spcPct val="150000"/>
              </a:lnSpc>
              <a:spcBef>
                <a:spcPct val="0"/>
              </a:spcBef>
              <a:spcAft>
                <a:spcPct val="0"/>
              </a:spcAft>
              <a:defRPr/>
            </a:pPr>
            <a:r>
              <a:rPr altLang="he-IL" sz="2800" dirty="0">
                <a:latin typeface="Calibri" pitchFamily="34" charset="0"/>
                <a:cs typeface="Varela Round"/>
                <a:sym typeface="Calibri" pitchFamily="34" charset="0"/>
              </a:rPr>
              <a:t>שגרה חדשה</a:t>
            </a:r>
            <a:r>
              <a:rPr lang="he-IL" altLang="he-IL" sz="2800" dirty="0">
                <a:latin typeface="Calibri" pitchFamily="34" charset="0"/>
                <a:cs typeface="Varela Round"/>
                <a:sym typeface="Calibri" pitchFamily="34" charset="0"/>
              </a:rPr>
              <a:t> </a:t>
            </a:r>
            <a:r>
              <a:rPr altLang="he-IL" sz="2800" dirty="0">
                <a:latin typeface="Calibri" pitchFamily="34" charset="0"/>
                <a:cs typeface="Varela Round"/>
                <a:sym typeface="Calibri" pitchFamily="34" charset="0"/>
              </a:rPr>
              <a:t>- מה שלומכם?</a:t>
            </a:r>
          </a:p>
          <a:p>
            <a:pPr indent="-457200" eaLnBrk="1" hangingPunct="1">
              <a:lnSpc>
                <a:spcPct val="150000"/>
              </a:lnSpc>
              <a:spcBef>
                <a:spcPct val="0"/>
              </a:spcBef>
              <a:spcAft>
                <a:spcPct val="0"/>
              </a:spcAft>
              <a:defRPr/>
            </a:pPr>
            <a:r>
              <a:rPr altLang="he-IL" sz="2800" dirty="0">
                <a:latin typeface="Calibri" pitchFamily="34" charset="0"/>
                <a:cs typeface="Varela Round"/>
                <a:sym typeface="Calibri" pitchFamily="34" charset="0"/>
              </a:rPr>
              <a:t>שיעור כישורי חיים מרחוק שיאפשר לכם להרגיש קרוב!</a:t>
            </a:r>
          </a:p>
          <a:p>
            <a:pPr indent="-457200" eaLnBrk="1" hangingPunct="1">
              <a:lnSpc>
                <a:spcPct val="150000"/>
              </a:lnSpc>
              <a:spcBef>
                <a:spcPct val="0"/>
              </a:spcBef>
              <a:spcAft>
                <a:spcPct val="0"/>
              </a:spcAft>
              <a:defRPr/>
            </a:pPr>
            <a:r>
              <a:rPr altLang="he-IL" sz="2800" dirty="0">
                <a:latin typeface="Calibri" pitchFamily="34" charset="0"/>
                <a:cs typeface="Varela Round"/>
                <a:sym typeface="Calibri" pitchFamily="34" charset="0"/>
              </a:rPr>
              <a:t>יש לכם כישורי חיים: הכלים להתמודד, להתגבר ולהמשיך הלאה מחוזקים</a:t>
            </a:r>
          </a:p>
          <a:p>
            <a:pPr indent="-457200" eaLnBrk="1" hangingPunct="1">
              <a:lnSpc>
                <a:spcPct val="150000"/>
              </a:lnSpc>
              <a:spcBef>
                <a:spcPct val="0"/>
              </a:spcBef>
              <a:spcAft>
                <a:spcPct val="0"/>
              </a:spcAft>
              <a:defRPr/>
            </a:pPr>
            <a:r>
              <a:rPr altLang="he-IL" sz="2800" dirty="0">
                <a:latin typeface="Calibri" pitchFamily="34" charset="0"/>
                <a:cs typeface="Varela Round"/>
                <a:sym typeface="Calibri" pitchFamily="34" charset="0"/>
              </a:rPr>
              <a:t>יש לכם חוסן – האמינו בכוחות שלכם</a:t>
            </a:r>
          </a:p>
          <a:p>
            <a:pPr marL="0" indent="0" algn="ctr" eaLnBrk="1" hangingPunct="1">
              <a:lnSpc>
                <a:spcPct val="150000"/>
              </a:lnSpc>
              <a:spcBef>
                <a:spcPct val="0"/>
              </a:spcBef>
              <a:spcAft>
                <a:spcPct val="0"/>
              </a:spcAft>
              <a:buFont typeface="Arial" panose="020B0604020202020204" pitchFamily="34" charset="0"/>
              <a:buNone/>
              <a:defRPr/>
            </a:pPr>
            <a:r>
              <a:rPr altLang="he-IL" sz="3200" b="1" dirty="0">
                <a:solidFill>
                  <a:schemeClr val="accent3">
                    <a:lumMod val="75000"/>
                  </a:schemeClr>
                </a:solidFill>
                <a:latin typeface="Calibri" pitchFamily="34" charset="0"/>
                <a:cs typeface="Varela Round"/>
                <a:sym typeface="Calibri" pitchFamily="34" charset="0"/>
              </a:rPr>
              <a:t>אז בואו נתחיל!</a:t>
            </a:r>
          </a:p>
          <a:p>
            <a:pPr indent="-457200" eaLnBrk="1" hangingPunct="1">
              <a:lnSpc>
                <a:spcPct val="150000"/>
              </a:lnSpc>
              <a:spcBef>
                <a:spcPct val="0"/>
              </a:spcBef>
              <a:spcAft>
                <a:spcPct val="0"/>
              </a:spcAft>
              <a:defRPr/>
            </a:pPr>
            <a:endParaRPr altLang="he-IL" sz="2800" b="1" dirty="0">
              <a:latin typeface="Calibri" pitchFamily="34" charset="0"/>
              <a:cs typeface="Varela Round"/>
              <a:sym typeface="Calibri" pitchFamily="34" charset="0"/>
            </a:endParaRPr>
          </a:p>
          <a:p>
            <a:pPr indent="-457200" eaLnBrk="1" hangingPunct="1">
              <a:lnSpc>
                <a:spcPct val="150000"/>
              </a:lnSpc>
              <a:spcBef>
                <a:spcPct val="0"/>
              </a:spcBef>
              <a:spcAft>
                <a:spcPct val="0"/>
              </a:spcAft>
              <a:defRPr/>
            </a:pPr>
            <a:endParaRPr altLang="he-IL" sz="2800" b="1" dirty="0">
              <a:latin typeface="Calibri" pitchFamily="34" charset="0"/>
              <a:cs typeface="Varela Round"/>
              <a:sym typeface="Calibri" pitchFamily="34" charset="0"/>
            </a:endParaRPr>
          </a:p>
          <a:p>
            <a:pPr indent="-457200" eaLnBrk="1" hangingPunct="1">
              <a:lnSpc>
                <a:spcPct val="150000"/>
              </a:lnSpc>
              <a:spcBef>
                <a:spcPct val="0"/>
              </a:spcBef>
              <a:spcAft>
                <a:spcPct val="0"/>
              </a:spcAft>
              <a:defRPr/>
            </a:pPr>
            <a:endParaRPr altLang="he-IL" sz="2800" b="1" dirty="0">
              <a:latin typeface="Calibri" pitchFamily="34" charset="0"/>
              <a:cs typeface="Varela Round"/>
              <a:sym typeface="Calibri" pitchFamily="34" charset="0"/>
            </a:endParaRPr>
          </a:p>
          <a:p>
            <a:pPr eaLnBrk="1" hangingPunct="1">
              <a:lnSpc>
                <a:spcPct val="200000"/>
              </a:lnSpc>
              <a:spcBef>
                <a:spcPct val="0"/>
              </a:spcBef>
              <a:defRPr/>
            </a:pPr>
            <a:endParaRPr b="1" dirty="0">
              <a:solidFill>
                <a:schemeClr val="tx1"/>
              </a:solidFill>
              <a:latin typeface="Varela Round"/>
              <a:ea typeface="Varela Round"/>
              <a:cs typeface="Varela Round"/>
            </a:endParaRPr>
          </a:p>
        </p:txBody>
      </p:sp>
    </p:spTree>
    <p:extLst>
      <p:ext uri="{BB962C8B-B14F-4D97-AF65-F5344CB8AC3E}">
        <p14:creationId xmlns:p14="http://schemas.microsoft.com/office/powerpoint/2010/main" val="113511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מה נלמד היום </a:t>
            </a:r>
          </a:p>
        </p:txBody>
      </p:sp>
      <p:sp>
        <p:nvSpPr>
          <p:cNvPr id="8" name="מציין מיקום תוכן 7"/>
          <p:cNvSpPr>
            <a:spLocks noGrp="1"/>
          </p:cNvSpPr>
          <p:nvPr>
            <p:ph sz="quarter" idx="4"/>
          </p:nvPr>
        </p:nvSpPr>
        <p:spPr>
          <a:xfrm>
            <a:off x="291402" y="1162974"/>
            <a:ext cx="8444635" cy="4594731"/>
          </a:xfrm>
        </p:spPr>
        <p:txBody>
          <a:bodyPr>
            <a:normAutofit fontScale="25000" lnSpcReduction="20000"/>
          </a:bodyPr>
          <a:lstStyle/>
          <a:p>
            <a:pPr>
              <a:lnSpc>
                <a:spcPct val="200000"/>
              </a:lnSpc>
              <a:buFont typeface="Wingdings" panose="05000000000000000000" pitchFamily="2" charset="2"/>
              <a:buChar char="Ø"/>
            </a:pPr>
            <a:r>
              <a:rPr lang="he-IL" sz="9600" dirty="0">
                <a:solidFill>
                  <a:schemeClr val="tx1"/>
                </a:solidFill>
              </a:rPr>
              <a:t>מהו יום השואה? אילו רגשות מעורר בנו היום?</a:t>
            </a:r>
          </a:p>
          <a:p>
            <a:pPr>
              <a:lnSpc>
                <a:spcPct val="200000"/>
              </a:lnSpc>
              <a:buFont typeface="Wingdings" panose="05000000000000000000" pitchFamily="2" charset="2"/>
              <a:buChar char="Ø"/>
            </a:pPr>
            <a:r>
              <a:rPr lang="he-IL" sz="9600" dirty="0">
                <a:solidFill>
                  <a:schemeClr val="tx1"/>
                </a:solidFill>
              </a:rPr>
              <a:t>נכיר את ויקטור פרנקל ואת סיפרו "האדם מחפש משמעות"</a:t>
            </a:r>
          </a:p>
          <a:p>
            <a:pPr>
              <a:lnSpc>
                <a:spcPct val="200000"/>
              </a:lnSpc>
              <a:buFont typeface="Wingdings" panose="05000000000000000000" pitchFamily="2" charset="2"/>
              <a:buChar char="Ø"/>
            </a:pPr>
            <a:r>
              <a:rPr lang="he-IL" sz="9600" dirty="0">
                <a:solidFill>
                  <a:schemeClr val="tx1"/>
                </a:solidFill>
              </a:rPr>
              <a:t>נבחן האם משמעות וייעוד בחיי אדם, מאפשרת לו להתמודד עם קשיים כתוצאה מחיזוק הרצון העצמי והגברת המוטיבציה להגשים שאיפות.</a:t>
            </a:r>
          </a:p>
          <a:p>
            <a:pPr>
              <a:lnSpc>
                <a:spcPct val="200000"/>
              </a:lnSpc>
              <a:buFont typeface="Wingdings" panose="05000000000000000000" pitchFamily="2" charset="2"/>
              <a:buChar char="Ø"/>
            </a:pPr>
            <a:r>
              <a:rPr lang="he-IL" sz="9600" dirty="0">
                <a:solidFill>
                  <a:schemeClr val="tx1"/>
                </a:solidFill>
              </a:rPr>
              <a:t>נסיים במשימה אישית בה נכתוב כל אחד לעצמו מהם הדברים המשמעותיים בחייכם הנותנים לכם כוחות וחוסן להתמודד עמם.</a:t>
            </a:r>
          </a:p>
          <a:p>
            <a:pPr marL="0" indent="0">
              <a:lnSpc>
                <a:spcPct val="200000"/>
              </a:lnSpc>
              <a:buNone/>
            </a:pPr>
            <a:endParaRPr lang="he-IL" sz="9800" dirty="0">
              <a:solidFill>
                <a:schemeClr val="tx1"/>
              </a:solidFill>
            </a:endParaRPr>
          </a:p>
          <a:p>
            <a:pPr>
              <a:lnSpc>
                <a:spcPct val="200000"/>
              </a:lnSpc>
              <a:buFont typeface="Wingdings" panose="05000000000000000000" pitchFamily="2" charset="2"/>
              <a:buChar char="Ø"/>
            </a:pPr>
            <a:endParaRPr lang="he-IL" sz="9800" dirty="0">
              <a:solidFill>
                <a:schemeClr val="tx1"/>
              </a:solidFill>
            </a:endParaRPr>
          </a:p>
          <a:p>
            <a:pPr marL="0" indent="0">
              <a:lnSpc>
                <a:spcPct val="200000"/>
              </a:lnSpc>
              <a:buNone/>
            </a:pPr>
            <a:endParaRPr lang="he-IL" sz="98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יום הזיכרון לשואה ולגבורה</a:t>
            </a:r>
          </a:p>
        </p:txBody>
      </p:sp>
      <p:sp>
        <p:nvSpPr>
          <p:cNvPr id="4" name="מציין מיקום תוכן 3"/>
          <p:cNvSpPr>
            <a:spLocks noGrp="1"/>
          </p:cNvSpPr>
          <p:nvPr>
            <p:ph sz="quarter" idx="4"/>
          </p:nvPr>
        </p:nvSpPr>
        <p:spPr>
          <a:xfrm>
            <a:off x="726221" y="1312922"/>
            <a:ext cx="7376769" cy="4152517"/>
          </a:xfrm>
        </p:spPr>
        <p:txBody>
          <a:bodyPr>
            <a:noAutofit/>
          </a:bodyPr>
          <a:lstStyle/>
          <a:p>
            <a:pPr marL="0" indent="0">
              <a:buNone/>
            </a:pPr>
            <a:r>
              <a:rPr lang="he-IL" sz="3600" b="1" dirty="0"/>
              <a:t>את יום הזיכרון לשואה ולגבורה אנו מציינים כל שנה בכ"ז ניסן.</a:t>
            </a:r>
          </a:p>
          <a:p>
            <a:pPr marL="0" indent="0">
              <a:buNone/>
            </a:pPr>
            <a:r>
              <a:rPr lang="he-IL" sz="3600" b="1" dirty="0"/>
              <a:t>ביום הזיכרון לשואה ולגבורה אנו מקדישים זמן ותשומת לב לאירועים שקרו לעם היהודי בתקופת השואה.</a:t>
            </a:r>
          </a:p>
          <a:p>
            <a:pPr marL="0" indent="0">
              <a:buNone/>
            </a:pPr>
            <a:r>
              <a:rPr lang="he-IL" sz="3600" b="1" dirty="0"/>
              <a:t>אנו נזכרים ביהודים שנספו בשואה ובסיפורי ההתמודדות, המרד והגבורה של היהודים. </a:t>
            </a:r>
          </a:p>
          <a:p>
            <a:endParaRPr lang="he-IL" sz="3600" b="1" dirty="0"/>
          </a:p>
        </p:txBody>
      </p:sp>
    </p:spTree>
    <p:extLst>
      <p:ext uri="{BB962C8B-B14F-4D97-AF65-F5344CB8AC3E}">
        <p14:creationId xmlns:p14="http://schemas.microsoft.com/office/powerpoint/2010/main" val="2933667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446967" y="409046"/>
            <a:ext cx="7632507" cy="4152517"/>
          </a:xfrm>
        </p:spPr>
        <p:txBody>
          <a:bodyPr>
            <a:normAutofit lnSpcReduction="10000"/>
          </a:bodyPr>
          <a:lstStyle/>
          <a:p>
            <a:pPr marL="0" indent="0">
              <a:buNone/>
            </a:pPr>
            <a:r>
              <a:rPr lang="he-IL" sz="4000" b="1" dirty="0">
                <a:solidFill>
                  <a:srgbClr val="0070C0"/>
                </a:solidFill>
              </a:rPr>
              <a:t>אנחנו מקדישים את היום לזיכרון השואה</a:t>
            </a:r>
            <a:br>
              <a:rPr lang="he-IL" sz="4000" b="1" dirty="0">
                <a:solidFill>
                  <a:srgbClr val="0070C0"/>
                </a:solidFill>
              </a:rPr>
            </a:br>
            <a:br>
              <a:rPr lang="he-IL" sz="4000" b="1" dirty="0">
                <a:solidFill>
                  <a:srgbClr val="0070C0"/>
                </a:solidFill>
              </a:rPr>
            </a:br>
            <a:r>
              <a:rPr lang="he-IL" sz="4000" b="1" dirty="0"/>
              <a:t>מטרת היום היא לדאוג לכך שלא נשכח את אחד מהמאורעות החשובים בהיסטוריה של העם היהודי.</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403" y="4016904"/>
            <a:ext cx="3651250"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5859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6600" dirty="0">
                <a:solidFill>
                  <a:srgbClr val="FF0000"/>
                </a:solidFill>
              </a:rPr>
              <a:t>חשוב לזכור!</a:t>
            </a:r>
          </a:p>
        </p:txBody>
      </p:sp>
      <p:sp>
        <p:nvSpPr>
          <p:cNvPr id="4" name="מציין מיקום תוכן 3"/>
          <p:cNvSpPr>
            <a:spLocks noGrp="1"/>
          </p:cNvSpPr>
          <p:nvPr>
            <p:ph sz="quarter" idx="4"/>
          </p:nvPr>
        </p:nvSpPr>
        <p:spPr>
          <a:xfrm>
            <a:off x="914400" y="1466374"/>
            <a:ext cx="7670042" cy="4152517"/>
          </a:xfrm>
        </p:spPr>
        <p:txBody>
          <a:bodyPr>
            <a:normAutofit fontScale="70000" lnSpcReduction="20000"/>
          </a:bodyPr>
          <a:lstStyle/>
          <a:p>
            <a:pPr marL="0" indent="0">
              <a:buNone/>
            </a:pPr>
            <a:r>
              <a:rPr lang="he-IL" sz="4800" b="1" dirty="0"/>
              <a:t>כשאנו נזכרים בנושא השואה  - אנו לא לבד! </a:t>
            </a:r>
          </a:p>
          <a:p>
            <a:pPr marL="0" indent="0">
              <a:buNone/>
            </a:pPr>
            <a:endParaRPr lang="he-IL" sz="4800" b="1" dirty="0"/>
          </a:p>
          <a:p>
            <a:pPr marL="0" indent="0">
              <a:buNone/>
            </a:pPr>
            <a:r>
              <a:rPr lang="he-IL" sz="4000" b="1" dirty="0"/>
              <a:t>התכנים, המראות והסיפורים עלולים להציף מחשבות ורגשות. </a:t>
            </a:r>
          </a:p>
          <a:p>
            <a:pPr marL="0" indent="0">
              <a:buNone/>
            </a:pPr>
            <a:r>
              <a:rPr lang="he-IL" sz="4000" b="1" dirty="0"/>
              <a:t>אנו תמיד יכולים לשתף בהם בני משפחה או חברים</a:t>
            </a:r>
          </a:p>
          <a:p>
            <a:pPr marL="0" indent="0">
              <a:buNone/>
            </a:pPr>
            <a:r>
              <a:rPr lang="he-IL" sz="4000" b="1" dirty="0"/>
              <a:t>             </a:t>
            </a:r>
          </a:p>
          <a:p>
            <a:pPr marL="0" indent="0">
              <a:buNone/>
            </a:pPr>
            <a:r>
              <a:rPr lang="he-IL" sz="4000" b="1" dirty="0"/>
              <a:t>         </a:t>
            </a:r>
          </a:p>
          <a:p>
            <a:pPr marL="0" indent="0">
              <a:buNone/>
            </a:pPr>
            <a:r>
              <a:rPr lang="he-IL" sz="4000" b="1" dirty="0"/>
              <a:t>  </a:t>
            </a:r>
            <a:r>
              <a:rPr lang="he-IL" sz="5400" b="1" dirty="0"/>
              <a:t>את מי תבחרו לשתף?</a:t>
            </a:r>
          </a:p>
        </p:txBody>
      </p:sp>
    </p:spTree>
    <p:extLst>
      <p:ext uri="{BB962C8B-B14F-4D97-AF65-F5344CB8AC3E}">
        <p14:creationId xmlns:p14="http://schemas.microsoft.com/office/powerpoint/2010/main" val="3660367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993" y="3818780"/>
            <a:ext cx="1969477" cy="2527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הסבר ענן 4"/>
          <p:cNvSpPr/>
          <p:nvPr/>
        </p:nvSpPr>
        <p:spPr>
          <a:xfrm>
            <a:off x="953993" y="189432"/>
            <a:ext cx="9278228" cy="3492627"/>
          </a:xfrm>
          <a:prstGeom prst="cloudCallout">
            <a:avLst>
              <a:gd name="adj1" fmla="val -23968"/>
              <a:gd name="adj2" fmla="val 8009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3000" b="1" dirty="0"/>
          </a:p>
          <a:p>
            <a:r>
              <a:rPr lang="he-IL" sz="3000" b="1" dirty="0">
                <a:solidFill>
                  <a:schemeClr val="bg1"/>
                </a:solidFill>
              </a:rPr>
              <a:t>           כשמדברים על  השואה –  </a:t>
            </a:r>
          </a:p>
          <a:p>
            <a:pPr algn="ctr"/>
            <a:r>
              <a:rPr lang="he-IL" sz="3000" b="1" dirty="0">
                <a:solidFill>
                  <a:schemeClr val="bg1"/>
                </a:solidFill>
              </a:rPr>
              <a:t>    </a:t>
            </a:r>
          </a:p>
          <a:p>
            <a:r>
              <a:rPr lang="he-IL" sz="3000" b="1" dirty="0">
                <a:solidFill>
                  <a:schemeClr val="bg1"/>
                </a:solidFill>
              </a:rPr>
              <a:t>                    אילו מחשבות ורגשות </a:t>
            </a:r>
          </a:p>
          <a:p>
            <a:pPr algn="ctr"/>
            <a:endParaRPr lang="he-IL" sz="3000" b="1" dirty="0">
              <a:solidFill>
                <a:schemeClr val="bg1"/>
              </a:solidFill>
            </a:endParaRPr>
          </a:p>
          <a:p>
            <a:pPr algn="ctr"/>
            <a:r>
              <a:rPr lang="he-IL" sz="3000" b="1" dirty="0">
                <a:solidFill>
                  <a:schemeClr val="bg1"/>
                </a:solidFill>
              </a:rPr>
              <a:t>עולים בכם? </a:t>
            </a:r>
          </a:p>
          <a:p>
            <a:pPr algn="ctr"/>
            <a:endParaRPr lang="he-IL" sz="3000" b="1" dirty="0"/>
          </a:p>
        </p:txBody>
      </p:sp>
    </p:spTree>
    <p:extLst>
      <p:ext uri="{BB962C8B-B14F-4D97-AF65-F5344CB8AC3E}">
        <p14:creationId xmlns:p14="http://schemas.microsoft.com/office/powerpoint/2010/main" val="3297469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826718" y="1640910"/>
            <a:ext cx="11248372" cy="1260000"/>
          </a:xfrm>
        </p:spPr>
        <p:txBody>
          <a:bodyPr/>
          <a:lstStyle/>
          <a:p>
            <a:r>
              <a:rPr lang="he-IL" sz="5400" dirty="0">
                <a:solidFill>
                  <a:srgbClr val="192A72"/>
                </a:solidFill>
              </a:rPr>
              <a:t>היכרות עם ויקטור פרנקל</a:t>
            </a:r>
          </a:p>
        </p:txBody>
      </p:sp>
      <p:sp>
        <p:nvSpPr>
          <p:cNvPr id="7" name="כותרת משנה 6"/>
          <p:cNvSpPr>
            <a:spLocks noGrp="1"/>
          </p:cNvSpPr>
          <p:nvPr>
            <p:ph type="subTitle" idx="1"/>
          </p:nvPr>
        </p:nvSpPr>
        <p:spPr>
          <a:xfrm>
            <a:off x="4097541" y="2918493"/>
            <a:ext cx="8092872" cy="1134532"/>
          </a:xfrm>
        </p:spPr>
        <p:txBody>
          <a:bodyPr/>
          <a:lstStyle/>
          <a:p>
            <a:r>
              <a:rPr lang="he-IL" dirty="0">
                <a:solidFill>
                  <a:srgbClr val="192A72"/>
                </a:solidFill>
                <a:sym typeface="Varela Round"/>
              </a:rPr>
              <a:t>הוגה דעות, רופא נוירולוג ופסיכיאטר יהודי וינאי</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0" y="2918493"/>
            <a:ext cx="3358601" cy="3699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TotalTime>
  <Words>1243</Words>
  <Application>Microsoft Office PowerPoint</Application>
  <PresentationFormat>מותאם אישית</PresentationFormat>
  <Paragraphs>159</Paragraphs>
  <Slides>26</Slides>
  <Notes>7</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26</vt:i4>
      </vt:variant>
    </vt:vector>
  </HeadingPairs>
  <TitlesOfParts>
    <vt:vector size="31" baseType="lpstr">
      <vt:lpstr>Arial</vt:lpstr>
      <vt:lpstr>Calibri</vt:lpstr>
      <vt:lpstr>Varela Round</vt:lpstr>
      <vt:lpstr>Wingdings</vt:lpstr>
      <vt:lpstr>ערכת נושא Office</vt:lpstr>
      <vt:lpstr>מערכת שידורים לאומית</vt:lpstr>
      <vt:lpstr>האדם מחפש משמעות -ויקטור פרנקל </vt:lpstr>
      <vt:lpstr>רגע לפני שאנחנו מתחילים...</vt:lpstr>
      <vt:lpstr>מה נלמד היום </vt:lpstr>
      <vt:lpstr>יום הזיכרון לשואה ולגבורה</vt:lpstr>
      <vt:lpstr>מצגת של PowerPoint‏</vt:lpstr>
      <vt:lpstr>חשוב לזכור!</vt:lpstr>
      <vt:lpstr>מצגת של PowerPoint‏</vt:lpstr>
      <vt:lpstr>היכרות עם ויקטור פרנקל</vt:lpstr>
      <vt:lpstr>ויקטור פרנקל</vt:lpstr>
      <vt:lpstr>הגישה שפיתח</vt:lpstr>
      <vt:lpstr>ספרו "האדם מחפש משמעות"</vt:lpstr>
      <vt:lpstr>המסר המרכזי העולה מכתיבתו</vt:lpstr>
      <vt:lpstr>   "מי שיש לו 'למה' שלמענו יחיה, יוכל לסבול כמעט כל 'איך'".  </vt:lpstr>
      <vt:lpstr>הפסקה 10 דקות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לסיום...</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טלי מנו</cp:lastModifiedBy>
  <cp:revision>64</cp:revision>
  <dcterms:created xsi:type="dcterms:W3CDTF">2020-03-15T19:13:03Z</dcterms:created>
  <dcterms:modified xsi:type="dcterms:W3CDTF">2020-04-06T15:23:54Z</dcterms:modified>
</cp:coreProperties>
</file>