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28" r:id="rId2"/>
    <p:sldId id="327" r:id="rId3"/>
    <p:sldId id="369" r:id="rId4"/>
    <p:sldId id="329" r:id="rId5"/>
    <p:sldId id="353" r:id="rId6"/>
    <p:sldId id="352" r:id="rId7"/>
    <p:sldId id="355" r:id="rId8"/>
    <p:sldId id="332" r:id="rId9"/>
    <p:sldId id="333" r:id="rId10"/>
    <p:sldId id="315" r:id="rId11"/>
    <p:sldId id="343" r:id="rId12"/>
    <p:sldId id="356" r:id="rId13"/>
    <p:sldId id="345" r:id="rId14"/>
    <p:sldId id="347" r:id="rId15"/>
    <p:sldId id="348" r:id="rId16"/>
    <p:sldId id="351" r:id="rId17"/>
    <p:sldId id="349" r:id="rId18"/>
    <p:sldId id="322" r:id="rId19"/>
    <p:sldId id="330" r:id="rId20"/>
    <p:sldId id="358" r:id="rId21"/>
    <p:sldId id="370" r:id="rId22"/>
    <p:sldId id="311" r:id="rId23"/>
    <p:sldId id="312" r:id="rId24"/>
    <p:sldId id="313" r:id="rId25"/>
    <p:sldId id="321" r:id="rId26"/>
    <p:sldId id="360" r:id="rId27"/>
    <p:sldId id="323" r:id="rId28"/>
    <p:sldId id="324" r:id="rId29"/>
    <p:sldId id="346" r:id="rId30"/>
    <p:sldId id="326" r:id="rId31"/>
    <p:sldId id="363" r:id="rId32"/>
    <p:sldId id="364" r:id="rId33"/>
    <p:sldId id="365" r:id="rId34"/>
    <p:sldId id="367" r:id="rId35"/>
    <p:sldId id="357" r:id="rId36"/>
    <p:sldId id="368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7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B6C6B-BD53-4B55-A738-B107F65B07C9}" type="datetimeFigureOut">
              <a:rPr lang="en-US" smtClean="0"/>
              <a:t>8/16/20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B4E22-C6BD-4364-84A6-595C4FFD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92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961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44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785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309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234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567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147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15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04BF-9378-4141-A8BA-A8828C641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DA242-BD3E-4AAC-A33F-95723BD81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A4933-994A-45F8-BEDF-3D6580E4E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A00-92BA-450E-A18A-41D89D03B092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1975C-E83F-4594-97CE-C621FE5F5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F8FC1-CB4B-4D8A-8A53-C305114A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AF96-11C3-41EA-AF7F-C3E60812D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3BBA-8764-45A7-9009-7983FBCC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92824-DCA3-4CE7-A8DA-D1B2A61E1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EB907-F2BE-4774-9E80-16844764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A00-92BA-450E-A18A-41D89D03B092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D70C2-C338-47F9-B64D-69F7FC13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36092-01D7-4094-9983-A4E52AD5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AF96-11C3-41EA-AF7F-C3E60812D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9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391B54-031B-423A-8677-6AD49B5BD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FD80D-E7CF-4C2F-A39D-293FE9272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F7D7E-D956-4710-83E8-0931D549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A00-92BA-450E-A18A-41D89D03B092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D211F-8DB5-4673-8237-28C605FD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57AB-61D3-4BE2-A60B-DB06096D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AF96-11C3-41EA-AF7F-C3E60812D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3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12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9757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104363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486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6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AB278-CBE1-41A5-AA60-F9AEC1A0C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EEA2D-CFE1-4C31-9606-64520C1DD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8BD8E-A920-4209-BAEF-0A3C5583A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A00-92BA-450E-A18A-41D89D03B092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0A37E-89D1-464A-9803-0C666B0E5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6EA8B-ECDA-4A97-9F70-C5BF1A82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AF96-11C3-41EA-AF7F-C3E60812D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7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9D3A-D79D-4F12-B2A5-38FAC0515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E242C-D9E0-47A5-902F-224EBE311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12970-CF82-472B-AF63-96650072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A00-92BA-450E-A18A-41D89D03B092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2467A-5A10-4237-AEE7-E2C2C9F94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6EBEB-8594-4862-B7D2-E279E8D5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AF96-11C3-41EA-AF7F-C3E60812D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1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6A39-C30E-4A92-88DF-D05E8B7D1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5561C-37AD-417E-8FCB-B58D31E18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E44D0-05C4-498D-91E6-B8D8A8976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7EE2C-1D3A-4A6F-B02A-6D5DAC46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A00-92BA-450E-A18A-41D89D03B092}" type="datetimeFigureOut">
              <a:rPr lang="en-US" smtClean="0"/>
              <a:t>8/16/20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DAD33-579C-4347-9DD2-FE820450B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8E3DE-A72E-4F0D-85BB-5124CA78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AF96-11C3-41EA-AF7F-C3E60812D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7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D8F9F-3041-4715-9CAA-D48E28A05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2A5C8-C1D3-48DF-8427-2321D75FD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129FD-4EF5-4007-BD1B-8D1D2A4A6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8EEEF-4B44-4767-B311-2C6CBB049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0F1CC-4B06-4B73-8A51-8ED3A4B85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DB78D-1140-4A44-8E39-060B952A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A00-92BA-450E-A18A-41D89D03B092}" type="datetimeFigureOut">
              <a:rPr lang="en-US" smtClean="0"/>
              <a:t>8/16/20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846D46-2487-40EF-A697-0A86D707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D3B3E8-15BC-4658-90D4-CE451B5B2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AF96-11C3-41EA-AF7F-C3E60812D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8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9AC77-D5E2-4661-AD6F-76779CC0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E444D-4867-431D-9F00-D909163B9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A00-92BA-450E-A18A-41D89D03B092}" type="datetimeFigureOut">
              <a:rPr lang="en-US" smtClean="0"/>
              <a:t>8/16/20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1D14F-94FC-4F2E-8E53-47C002D5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EE6B9-12D8-4AD4-80FF-FA026F35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AF96-11C3-41EA-AF7F-C3E60812D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9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5F6A85-4D9F-4114-BAFC-12121AC2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A00-92BA-450E-A18A-41D89D03B092}" type="datetimeFigureOut">
              <a:rPr lang="en-US" smtClean="0"/>
              <a:t>8/16/20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8B50BF-72C2-47FF-8F8D-FA0D708E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20950-106D-47E6-A6AC-C14F3B34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AF96-11C3-41EA-AF7F-C3E60812D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E098-D882-43B0-9A76-480BE462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E4A02-09E1-4703-AD91-49C48BA8A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EC156-FAF4-42EA-BA9A-2885FC87A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2EE66-F305-48D3-9781-56BA9A066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A00-92BA-450E-A18A-41D89D03B092}" type="datetimeFigureOut">
              <a:rPr lang="en-US" smtClean="0"/>
              <a:t>8/16/20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EBC1C-4626-47F5-8039-911DB013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EBB64-67B2-4D94-AC14-9F8407FD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AF96-11C3-41EA-AF7F-C3E60812D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5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B121-12E1-4121-814F-A6A2CD23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6ECFBB-E365-4BF9-85F5-20140467A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9C6E5-AE1B-41D2-B277-66D9F2DE4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2E99B-6DA0-4D9B-800B-C2C673A5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A00-92BA-450E-A18A-41D89D03B092}" type="datetimeFigureOut">
              <a:rPr lang="en-US" smtClean="0"/>
              <a:t>8/16/20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0B1F8-29D6-4F5E-8D63-6F19347AF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DE10F-1C5E-4F13-A8C6-119CC9E9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AF96-11C3-41EA-AF7F-C3E60812D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9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4892EC-DCB1-44D9-B587-5B8C492A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9A4F4-CEC2-4D11-8EB1-B28F5B055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55CEE-769A-4F37-807A-183C27309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63A00-92BA-450E-A18A-41D89D03B092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98A78-BE99-49AE-8898-A3D87923E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B867D-F476-41FA-9515-7E8B421E6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1AF96-11C3-41EA-AF7F-C3E60812D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1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rights@education.gov.i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646830" y="2803074"/>
            <a:ext cx="10076597" cy="1470216"/>
          </a:xfrm>
        </p:spPr>
        <p:txBody>
          <a:bodyPr>
            <a:normAutofit/>
          </a:bodyPr>
          <a:lstStyle/>
          <a:p>
            <a:pPr algn="ctr"/>
            <a:r>
              <a:rPr lang="he-IL" b="0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50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F4FD43-90BE-491F-8408-2EC102E7F754}"/>
              </a:ext>
            </a:extLst>
          </p:cNvPr>
          <p:cNvSpPr txBox="1"/>
          <p:nvPr/>
        </p:nvSpPr>
        <p:spPr>
          <a:xfrm>
            <a:off x="-69459" y="857619"/>
            <a:ext cx="1158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latin typeface="Varela Round" pitchFamily="2" charset="-79"/>
                <a:cs typeface="Varela Round" pitchFamily="2" charset="-79"/>
              </a:rPr>
              <a:t>השתמשו בבניה האוטומטית כדי לבנות את פעולת הבנאי, פעולות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,gets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sets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ו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ToString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A6DEBF-E581-492F-B288-8AC4DE2BE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67" y="1544261"/>
            <a:ext cx="4942379" cy="20774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Engine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atributes</a:t>
            </a:r>
            <a:b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private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company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private int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horsePower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3CDD43F-A676-4D26-8CA2-07803B20B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656" y="1319284"/>
            <a:ext cx="4772460" cy="28161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Tyre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atributes</a:t>
            </a:r>
            <a:b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private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company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private double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private double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section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private double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radius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B6E0F1D-D611-402C-9044-42EBB1265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123" y="2017128"/>
            <a:ext cx="6288038" cy="403187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Car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atributes</a:t>
            </a:r>
            <a:b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private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company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private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Tyre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tyre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private int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numOfTyres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private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Engine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F98D81-3501-452F-9764-2AB7280BC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34166">
            <a:off x="7026288" y="881303"/>
            <a:ext cx="4606481" cy="23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88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760CB40-CF20-41E3-9FCC-9DFB38F26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25" y="2718330"/>
            <a:ext cx="5648045" cy="34163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Bus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atributes</a:t>
            </a:r>
            <a:b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private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company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private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tyre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private int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numOfTyres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private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Engine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private int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numOfPassengers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55F5887-7BB4-41E6-8024-B748520D0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591" y="1021175"/>
            <a:ext cx="6216409" cy="34163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Motorcycle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atributes</a:t>
            </a:r>
            <a:b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private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company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private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tyre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private int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numOfTyres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private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Engine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F63014-24D4-49AF-B820-1EFEBBF21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61" y="177459"/>
            <a:ext cx="2097339" cy="1098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4BE21E-D450-4A08-B83C-B70A43742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337" y="1509566"/>
            <a:ext cx="1693859" cy="113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3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806811-FA22-4A12-A44A-7961363B6433}"/>
              </a:ext>
            </a:extLst>
          </p:cNvPr>
          <p:cNvSpPr txBox="1"/>
          <p:nvPr/>
        </p:nvSpPr>
        <p:spPr>
          <a:xfrm>
            <a:off x="4899546" y="286603"/>
            <a:ext cx="7014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latin typeface="Varela Round" pitchFamily="2" charset="-79"/>
                <a:cs typeface="Varela Round" pitchFamily="2" charset="-79"/>
              </a:rPr>
              <a:t>נגדיר פעולות ייחודיות לכמה מן המחלקות. </a:t>
            </a:r>
          </a:p>
          <a:p>
            <a:pPr algn="r" rtl="1"/>
            <a:r>
              <a:rPr lang="he-IL" sz="2400" dirty="0">
                <a:latin typeface="Varela Round" pitchFamily="2" charset="-79"/>
                <a:cs typeface="Varela Round" pitchFamily="2" charset="-79"/>
              </a:rPr>
              <a:t>במחלקת </a:t>
            </a:r>
            <a:r>
              <a:rPr lang="en-US" sz="2400" dirty="0" err="1">
                <a:highlight>
                  <a:srgbClr val="FFFF00"/>
                </a:highlight>
                <a:latin typeface="Varela Round" pitchFamily="2" charset="-79"/>
                <a:cs typeface="Varela Round" pitchFamily="2" charset="-79"/>
              </a:rPr>
              <a:t>Tyre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נגדיר את 2 הפעולות הייחודיות הללו: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2FDA522-0EEC-4164-B973-B9F50F37D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23" y="1504413"/>
            <a:ext cx="12032978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copyTyre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//create and return new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Tyre</a:t>
            </a:r>
            <a:b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newTyre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company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section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radius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newTyre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     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bigger(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//return true if this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tyre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is bigger than t</a:t>
            </a:r>
            <a:b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radius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t.getRadius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return true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else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       return false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1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806811-FA22-4A12-A44A-7961363B6433}"/>
              </a:ext>
            </a:extLst>
          </p:cNvPr>
          <p:cNvSpPr txBox="1"/>
          <p:nvPr/>
        </p:nvSpPr>
        <p:spPr>
          <a:xfrm>
            <a:off x="8165909" y="232011"/>
            <a:ext cx="2661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solidFill>
                  <a:srgbClr val="00B0F0"/>
                </a:solidFill>
                <a:latin typeface="Varela Round" pitchFamily="2" charset="-79"/>
                <a:cs typeface="Varela Round" pitchFamily="2" charset="-79"/>
              </a:rPr>
              <a:t>נגדיר פעולות ייחודיות למחלקה </a:t>
            </a:r>
            <a:r>
              <a:rPr lang="en-US" sz="2400" dirty="0">
                <a:solidFill>
                  <a:srgbClr val="00B0F0"/>
                </a:solidFill>
                <a:highlight>
                  <a:srgbClr val="FFFF00"/>
                </a:highlight>
                <a:latin typeface="Varela Round" pitchFamily="2" charset="-79"/>
                <a:cs typeface="Varela Round" pitchFamily="2" charset="-79"/>
              </a:rPr>
              <a:t>Engine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74FF7E-3020-4639-BA40-E53994FA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777" y="1124326"/>
            <a:ext cx="6814686" cy="51552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stronger(Engine e)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//return true if this engine is stronger than e</a:t>
            </a:r>
            <a:b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horsePower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e.getHorsePower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return true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else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       return false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isMercedes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//return true if company=='Mercedes’</a:t>
            </a:r>
            <a:b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company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.equals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“Mercedes"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return true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else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        return false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30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777A63C-BC48-4C41-8059-3A3A61093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627" y="1687563"/>
            <a:ext cx="7491153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main(String[]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//define a car</a:t>
            </a:r>
            <a:b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Engine e=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Engine(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"toyota"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180000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 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"Eliance"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175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70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17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Car c=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Car(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"Toyota"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"CHR"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,t,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,e);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9DB78-FF94-4532-8E5F-61B1DC418083}"/>
              </a:ext>
            </a:extLst>
          </p:cNvPr>
          <p:cNvSpPr txBox="1"/>
          <p:nvPr/>
        </p:nvSpPr>
        <p:spPr>
          <a:xfrm>
            <a:off x="1705970" y="559558"/>
            <a:ext cx="9730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latin typeface="Varela Round" pitchFamily="2" charset="-79"/>
                <a:cs typeface="Varela Round" pitchFamily="2" charset="-79"/>
              </a:rPr>
              <a:t>בניית עצם מסוג מכונית בפעולה ראשית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main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: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E1BEDE-FB19-4BBD-8CED-9DE6466F740B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2817092" y="2862113"/>
            <a:ext cx="7521088" cy="126662"/>
          </a:xfrm>
          <a:prstGeom prst="straightConnector1">
            <a:avLst/>
          </a:prstGeom>
          <a:ln w="539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80D069-9863-4912-8C3F-930DF6365C3D}"/>
              </a:ext>
            </a:extLst>
          </p:cNvPr>
          <p:cNvSpPr txBox="1"/>
          <p:nvPr/>
        </p:nvSpPr>
        <p:spPr>
          <a:xfrm>
            <a:off x="8652681" y="2031116"/>
            <a:ext cx="337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solidFill>
                  <a:srgbClr val="7030A0"/>
                </a:solidFill>
                <a:latin typeface="Varela Round" pitchFamily="2" charset="-79"/>
                <a:cs typeface="Varela Round" pitchFamily="2" charset="-79"/>
              </a:rPr>
              <a:t>בנייה של עצם מסוג </a:t>
            </a:r>
            <a:r>
              <a:rPr lang="en-US" sz="2400" dirty="0">
                <a:solidFill>
                  <a:srgbClr val="7030A0"/>
                </a:solidFill>
                <a:latin typeface="Varela Round" pitchFamily="2" charset="-79"/>
                <a:cs typeface="Varela Round" pitchFamily="2" charset="-79"/>
              </a:rPr>
              <a:t>Engine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6A47FB-B0DB-4336-9F19-1F7F8ED6B245}"/>
              </a:ext>
            </a:extLst>
          </p:cNvPr>
          <p:cNvCxnSpPr>
            <a:cxnSpLocks/>
          </p:cNvCxnSpPr>
          <p:nvPr/>
        </p:nvCxnSpPr>
        <p:spPr>
          <a:xfrm flipH="1" flipV="1">
            <a:off x="2441298" y="3548804"/>
            <a:ext cx="486629" cy="1482755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B9AD48-C399-4617-B7F0-1FEA48D4AA3D}"/>
              </a:ext>
            </a:extLst>
          </p:cNvPr>
          <p:cNvSpPr txBox="1"/>
          <p:nvPr/>
        </p:nvSpPr>
        <p:spPr>
          <a:xfrm>
            <a:off x="880488" y="4972375"/>
            <a:ext cx="337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solidFill>
                  <a:srgbClr val="FF0000"/>
                </a:solidFill>
                <a:latin typeface="Varela Round" pitchFamily="2" charset="-79"/>
                <a:cs typeface="Varela Round" pitchFamily="2" charset="-79"/>
              </a:rPr>
              <a:t>בנייה של עצם מסוג </a:t>
            </a:r>
            <a:r>
              <a:rPr lang="en-US" sz="2400" dirty="0" err="1">
                <a:solidFill>
                  <a:srgbClr val="FF0000"/>
                </a:solidFill>
                <a:latin typeface="Varela Round" pitchFamily="2" charset="-79"/>
                <a:cs typeface="Varela Round" pitchFamily="2" charset="-79"/>
              </a:rPr>
              <a:t>Tyre</a:t>
            </a:r>
            <a:endParaRPr lang="en-US" sz="2400" dirty="0">
              <a:solidFill>
                <a:srgbClr val="FF000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8A7A8C-3F77-4C21-AC79-5360B2C835B7}"/>
              </a:ext>
            </a:extLst>
          </p:cNvPr>
          <p:cNvSpPr txBox="1"/>
          <p:nvPr/>
        </p:nvSpPr>
        <p:spPr>
          <a:xfrm>
            <a:off x="395785" y="5803372"/>
            <a:ext cx="8256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solidFill>
                  <a:srgbClr val="00B0F0"/>
                </a:solidFill>
                <a:latin typeface="Varela Round" pitchFamily="2" charset="-79"/>
                <a:cs typeface="Varela Round" pitchFamily="2" charset="-79"/>
              </a:rPr>
              <a:t>רק לאחר שבנינו מנוע וצמיג, ניתן לבנות מכונית (או כל כלי רכב אחר) </a:t>
            </a:r>
            <a:endParaRPr lang="en-US" sz="2400" dirty="0">
              <a:solidFill>
                <a:srgbClr val="00B0F0"/>
              </a:solidFill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617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777A63C-BC48-4C41-8059-3A3A61093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627" y="948899"/>
            <a:ext cx="8510663" cy="41549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main(String[]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//define a car</a:t>
            </a:r>
            <a:b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Car c=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Car(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"Toyota"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"CHR"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"Eliance"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175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70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17)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			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		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Engine(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"toyota"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180000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			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9DB78-FF94-4532-8E5F-61B1DC418083}"/>
              </a:ext>
            </a:extLst>
          </p:cNvPr>
          <p:cNvSpPr txBox="1"/>
          <p:nvPr/>
        </p:nvSpPr>
        <p:spPr>
          <a:xfrm>
            <a:off x="1705970" y="559558"/>
            <a:ext cx="9730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>
                <a:latin typeface="Varela Round" pitchFamily="2" charset="-79"/>
                <a:cs typeface="Varela Round" pitchFamily="2" charset="-79"/>
              </a:rPr>
              <a:t>ניתן לבנות עצם מסוג מכונית בפעולה ראשית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main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בכתיבה קצרה יותר:</a:t>
            </a:r>
            <a:endParaRPr lang="en-US" sz="2000" dirty="0">
              <a:latin typeface="Varela Round" pitchFamily="2" charset="-79"/>
              <a:cs typeface="Varela Round" pitchFamily="2" charset="-79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E1BEDE-FB19-4BBD-8CED-9DE6466F740B}"/>
              </a:ext>
            </a:extLst>
          </p:cNvPr>
          <p:cNvCxnSpPr>
            <a:cxnSpLocks/>
          </p:cNvCxnSpPr>
          <p:nvPr/>
        </p:nvCxnSpPr>
        <p:spPr>
          <a:xfrm flipH="1">
            <a:off x="7110485" y="2676646"/>
            <a:ext cx="1542197" cy="515624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6A47FB-B0DB-4336-9F19-1F7F8ED6B245}"/>
              </a:ext>
            </a:extLst>
          </p:cNvPr>
          <p:cNvCxnSpPr>
            <a:cxnSpLocks/>
          </p:cNvCxnSpPr>
          <p:nvPr/>
        </p:nvCxnSpPr>
        <p:spPr>
          <a:xfrm flipV="1">
            <a:off x="3320459" y="4326341"/>
            <a:ext cx="2288771" cy="818202"/>
          </a:xfrm>
          <a:prstGeom prst="straightConnector1">
            <a:avLst/>
          </a:prstGeom>
          <a:ln w="539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B9AD48-C399-4617-B7F0-1FEA48D4AA3D}"/>
              </a:ext>
            </a:extLst>
          </p:cNvPr>
          <p:cNvSpPr txBox="1"/>
          <p:nvPr/>
        </p:nvSpPr>
        <p:spPr>
          <a:xfrm>
            <a:off x="6735170" y="2214981"/>
            <a:ext cx="337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>
                <a:solidFill>
                  <a:srgbClr val="FF0000"/>
                </a:solidFill>
                <a:latin typeface="Varela Round" pitchFamily="2" charset="-79"/>
                <a:cs typeface="Varela Round" pitchFamily="2" charset="-79"/>
              </a:rPr>
              <a:t>בנייה של עצם מסוג </a:t>
            </a:r>
            <a:r>
              <a:rPr lang="en-US" sz="2000" dirty="0" err="1">
                <a:solidFill>
                  <a:srgbClr val="FF0000"/>
                </a:solidFill>
                <a:latin typeface="Varela Round" pitchFamily="2" charset="-79"/>
                <a:cs typeface="Varela Round" pitchFamily="2" charset="-79"/>
              </a:rPr>
              <a:t>Tyre</a:t>
            </a:r>
            <a:endParaRPr lang="en-US" sz="2000" dirty="0">
              <a:solidFill>
                <a:srgbClr val="FF000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75F4A0-1676-46D6-9942-83F0C0A4886E}"/>
              </a:ext>
            </a:extLst>
          </p:cNvPr>
          <p:cNvSpPr txBox="1"/>
          <p:nvPr/>
        </p:nvSpPr>
        <p:spPr>
          <a:xfrm>
            <a:off x="1634961" y="5031559"/>
            <a:ext cx="337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>
                <a:solidFill>
                  <a:srgbClr val="7030A0"/>
                </a:solidFill>
                <a:latin typeface="Varela Round" pitchFamily="2" charset="-79"/>
                <a:cs typeface="Varela Round" pitchFamily="2" charset="-79"/>
              </a:rPr>
              <a:t>בנייה של עצם מסוג </a:t>
            </a:r>
            <a:r>
              <a:rPr lang="en-US" sz="2000" dirty="0">
                <a:solidFill>
                  <a:srgbClr val="7030A0"/>
                </a:solidFill>
                <a:latin typeface="Varela Round" pitchFamily="2" charset="-79"/>
                <a:cs typeface="Varela Round" pitchFamily="2" charset="-79"/>
              </a:rPr>
              <a:t>Engine</a:t>
            </a:r>
          </a:p>
        </p:txBody>
      </p:sp>
    </p:spTree>
    <p:extLst>
      <p:ext uri="{BB962C8B-B14F-4D97-AF65-F5344CB8AC3E}">
        <p14:creationId xmlns:p14="http://schemas.microsoft.com/office/powerpoint/2010/main" val="104901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1BD0700-59CB-4E37-8F37-0BA5F8BDD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98" y="1305342"/>
            <a:ext cx="11682483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//define a bus</a:t>
            </a:r>
            <a:b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Engine e2=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Engine(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"Mercedes"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420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t2 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"KMAX"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205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21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Bus b=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Bus(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"Mercedes"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,t2,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,e2);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"bus has stronger engine than a car-"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endParaRPr kumimoji="0" lang="he-IL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b.getEngine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().stronger(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c.getEngine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554D7-D352-4EA4-BDBF-231FDCBF15A2}"/>
              </a:ext>
            </a:extLst>
          </p:cNvPr>
          <p:cNvSpPr txBox="1"/>
          <p:nvPr/>
        </p:nvSpPr>
        <p:spPr>
          <a:xfrm>
            <a:off x="2893325" y="641445"/>
            <a:ext cx="8789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>
                <a:latin typeface="Varela Round" pitchFamily="2" charset="-79"/>
                <a:cs typeface="Varela Round" pitchFamily="2" charset="-79"/>
              </a:rPr>
              <a:t>בהמשך לתוכנית העיקרית שבה יצרנו מופע של העצם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Car</a:t>
            </a:r>
          </a:p>
          <a:p>
            <a:pPr algn="r" rtl="1"/>
            <a:r>
              <a:rPr lang="he-IL" sz="2000" dirty="0">
                <a:latin typeface="Varela Round" pitchFamily="2" charset="-79"/>
                <a:cs typeface="Varela Round" pitchFamily="2" charset="-79"/>
              </a:rPr>
              <a:t>נייצר כעת עצם מסוג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Bus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ונשווה בין סוגי המנועים שלהם.</a:t>
            </a:r>
            <a:endParaRPr lang="en-US" sz="2000" dirty="0">
              <a:latin typeface="Varela Round" pitchFamily="2" charset="-79"/>
              <a:cs typeface="Varela Round" pitchFamily="2" charset="-79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D8645F-FEF3-4FD9-892B-34C79535D2D6}"/>
              </a:ext>
            </a:extLst>
          </p:cNvPr>
          <p:cNvCxnSpPr>
            <a:cxnSpLocks/>
          </p:cNvCxnSpPr>
          <p:nvPr/>
        </p:nvCxnSpPr>
        <p:spPr>
          <a:xfrm flipH="1">
            <a:off x="2251881" y="3429000"/>
            <a:ext cx="1119116" cy="542499"/>
          </a:xfrm>
          <a:prstGeom prst="straightConnector1">
            <a:avLst/>
          </a:prstGeom>
          <a:ln w="539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55785BD-F9D3-4857-AD21-6ECA09087CE9}"/>
              </a:ext>
            </a:extLst>
          </p:cNvPr>
          <p:cNvSpPr txBox="1"/>
          <p:nvPr/>
        </p:nvSpPr>
        <p:spPr>
          <a:xfrm>
            <a:off x="423081" y="4108862"/>
            <a:ext cx="2388358" cy="40011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en-US" sz="2000" dirty="0">
                <a:latin typeface="Varela Round" pitchFamily="2" charset="-79"/>
                <a:cs typeface="Varela Round" pitchFamily="2" charset="-79"/>
              </a:rPr>
              <a:t>b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עצם מסוג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Bus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E38098-F11A-4E8C-9B1A-87FC9C2F726B}"/>
              </a:ext>
            </a:extLst>
          </p:cNvPr>
          <p:cNvCxnSpPr>
            <a:cxnSpLocks/>
          </p:cNvCxnSpPr>
          <p:nvPr/>
        </p:nvCxnSpPr>
        <p:spPr>
          <a:xfrm flipH="1">
            <a:off x="3166281" y="3596100"/>
            <a:ext cx="1460310" cy="1194264"/>
          </a:xfrm>
          <a:prstGeom prst="straightConnector1">
            <a:avLst/>
          </a:prstGeom>
          <a:ln w="539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21C2AE-2E3C-470F-8670-4C3DEFFF4B3D}"/>
              </a:ext>
            </a:extLst>
          </p:cNvPr>
          <p:cNvCxnSpPr>
            <a:cxnSpLocks/>
          </p:cNvCxnSpPr>
          <p:nvPr/>
        </p:nvCxnSpPr>
        <p:spPr>
          <a:xfrm flipH="1">
            <a:off x="7315200" y="3596100"/>
            <a:ext cx="156948" cy="1318044"/>
          </a:xfrm>
          <a:prstGeom prst="straightConnector1">
            <a:avLst/>
          </a:prstGeom>
          <a:ln w="539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48E4E2-F042-479D-8376-BD0A37E8148F}"/>
              </a:ext>
            </a:extLst>
          </p:cNvPr>
          <p:cNvCxnSpPr>
            <a:cxnSpLocks/>
          </p:cNvCxnSpPr>
          <p:nvPr/>
        </p:nvCxnSpPr>
        <p:spPr>
          <a:xfrm flipH="1">
            <a:off x="4838129" y="3596100"/>
            <a:ext cx="1467137" cy="2160074"/>
          </a:xfrm>
          <a:prstGeom prst="straightConnector1">
            <a:avLst/>
          </a:prstGeom>
          <a:ln w="539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779CB98-B41D-42F3-94A0-876670E12EE3}"/>
              </a:ext>
            </a:extLst>
          </p:cNvPr>
          <p:cNvCxnSpPr>
            <a:cxnSpLocks/>
          </p:cNvCxnSpPr>
          <p:nvPr/>
        </p:nvCxnSpPr>
        <p:spPr>
          <a:xfrm>
            <a:off x="8338782" y="3542993"/>
            <a:ext cx="1387109" cy="548815"/>
          </a:xfrm>
          <a:prstGeom prst="straightConnector1">
            <a:avLst/>
          </a:prstGeom>
          <a:ln w="539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F7D2343-9360-4D67-B211-87EA3113D205}"/>
              </a:ext>
            </a:extLst>
          </p:cNvPr>
          <p:cNvSpPr txBox="1"/>
          <p:nvPr/>
        </p:nvSpPr>
        <p:spPr>
          <a:xfrm>
            <a:off x="423081" y="4875327"/>
            <a:ext cx="3022979" cy="101566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>
                <a:latin typeface="Varela Round" pitchFamily="2" charset="-79"/>
                <a:cs typeface="Varela Round" pitchFamily="2" charset="-79"/>
              </a:rPr>
              <a:t>פעולה המחזירה את התכונה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Engine</a:t>
            </a:r>
          </a:p>
          <a:p>
            <a:pPr algn="r" rtl="1"/>
            <a:endParaRPr lang="en-US" sz="2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CB7E35-9D83-4690-86AB-D5F714263B28}"/>
              </a:ext>
            </a:extLst>
          </p:cNvPr>
          <p:cNvSpPr txBox="1"/>
          <p:nvPr/>
        </p:nvSpPr>
        <p:spPr>
          <a:xfrm>
            <a:off x="3643950" y="5985722"/>
            <a:ext cx="3002510" cy="40011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>
                <a:latin typeface="Varela Round" pitchFamily="2" charset="-79"/>
                <a:cs typeface="Varela Round" pitchFamily="2" charset="-79"/>
              </a:rPr>
              <a:t>פעולה במחלקת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Engine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69B560-8969-4A42-90BF-5CABA61F4A01}"/>
              </a:ext>
            </a:extLst>
          </p:cNvPr>
          <p:cNvSpPr txBox="1"/>
          <p:nvPr/>
        </p:nvSpPr>
        <p:spPr>
          <a:xfrm>
            <a:off x="6305266" y="4914144"/>
            <a:ext cx="2196722" cy="40011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en-US" sz="2000" dirty="0">
                <a:latin typeface="Varela Round" pitchFamily="2" charset="-79"/>
                <a:cs typeface="Varela Round" pitchFamily="2" charset="-79"/>
              </a:rPr>
              <a:t>c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עצם מסוג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Car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377948-A2B2-4665-A6B6-1DFB66C0FD6C}"/>
              </a:ext>
            </a:extLst>
          </p:cNvPr>
          <p:cNvSpPr txBox="1"/>
          <p:nvPr/>
        </p:nvSpPr>
        <p:spPr>
          <a:xfrm>
            <a:off x="9270241" y="3737865"/>
            <a:ext cx="2726140" cy="70788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>
                <a:latin typeface="Varela Round" pitchFamily="2" charset="-79"/>
                <a:cs typeface="Varela Round" pitchFamily="2" charset="-79"/>
              </a:rPr>
              <a:t>פעולה המחזירה את התכונה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Engine</a:t>
            </a:r>
          </a:p>
        </p:txBody>
      </p:sp>
    </p:spTree>
    <p:extLst>
      <p:ext uri="{BB962C8B-B14F-4D97-AF65-F5344CB8AC3E}">
        <p14:creationId xmlns:p14="http://schemas.microsoft.com/office/powerpoint/2010/main" val="84590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7A5A-617E-4709-B4C9-071D511A3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73494"/>
            <a:ext cx="10800000" cy="1260000"/>
          </a:xfrm>
        </p:spPr>
        <p:txBody>
          <a:bodyPr/>
          <a:lstStyle/>
          <a:p>
            <a:r>
              <a:rPr lang="he-IL" dirty="0"/>
              <a:t>לתרגול: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86C4C-6B38-4677-8432-422431D8B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00" y="1432980"/>
            <a:ext cx="10800000" cy="2519527"/>
          </a:xfrm>
        </p:spPr>
        <p:txBody>
          <a:bodyPr/>
          <a:lstStyle/>
          <a:p>
            <a:r>
              <a:rPr lang="he-IL" dirty="0"/>
              <a:t>סיימו לבנות את כל המחלקות.</a:t>
            </a:r>
          </a:p>
          <a:p>
            <a:r>
              <a:rPr lang="he-IL" dirty="0"/>
              <a:t>בנו פעולות ייחודיות לכל אחת מהמחלקות.</a:t>
            </a:r>
          </a:p>
          <a:p>
            <a:r>
              <a:rPr lang="he-IL" dirty="0"/>
              <a:t>בדקו את עצמכם בפעולה הראשית, עבור כל אחת מהפעולות בכל המחלקות שכתבתם.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8197F-0BD5-4DC2-9020-E9CD6BF33E1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663821" y="4851993"/>
            <a:ext cx="5095199" cy="720000"/>
          </a:xfrm>
        </p:spPr>
        <p:txBody>
          <a:bodyPr/>
          <a:lstStyle/>
          <a:p>
            <a:r>
              <a:rPr lang="he-IL" dirty="0"/>
              <a:t>בהצלחה</a:t>
            </a:r>
            <a:endParaRPr lang="en-US" dirty="0"/>
          </a:p>
        </p:txBody>
      </p:sp>
      <p:pic>
        <p:nvPicPr>
          <p:cNvPr id="18434" name="Picture 2" descr="Antique, Auto, Automobile, Automotive">
            <a:extLst>
              <a:ext uri="{FF2B5EF4-FFF2-40B4-BE49-F238E27FC236}">
                <a16:creationId xmlns:a16="http://schemas.microsoft.com/office/drawing/2014/main" id="{ECE15403-DA18-49FC-82E6-218001AD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0" y="4088948"/>
            <a:ext cx="4919139" cy="27690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95413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B398C-F4A8-4B3A-88C9-EEFA70C9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03" y="197608"/>
            <a:ext cx="9802206" cy="720000"/>
          </a:xfrm>
        </p:spPr>
        <p:txBody>
          <a:bodyPr/>
          <a:lstStyle/>
          <a:p>
            <a:pPr algn="r"/>
            <a:r>
              <a:rPr lang="he-IL" sz="2000" dirty="0"/>
              <a:t>את שני הקבצים, תוכלו לראות בכתובת הבאה:</a:t>
            </a:r>
            <a:endParaRPr lang="en-US" sz="2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2460C8-C053-4C0B-A265-5749D6D0A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198693"/>
            <a:ext cx="11161453" cy="104033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https://drive.google.com/drive/folders/1qmuy5IjbAqVYPqcK5TRhFSgxrXe7u8KJ?usp=sharing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54F28217-55ED-4B2D-B768-4D934796D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" y="2618076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7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696000" y="1594738"/>
            <a:ext cx="10800000" cy="1260001"/>
          </a:xfrm>
        </p:spPr>
        <p:txBody>
          <a:bodyPr/>
          <a:lstStyle/>
          <a:p>
            <a:pPr rtl="1"/>
            <a:r>
              <a:rPr lang="he-IL" dirty="0"/>
              <a:t>עצמים</a:t>
            </a:r>
            <a:r>
              <a:rPr lang="en-US" dirty="0"/>
              <a:t>(Objects) </a:t>
            </a:r>
            <a:r>
              <a:rPr lang="he-IL" dirty="0"/>
              <a:t> ומחלקות</a:t>
            </a:r>
            <a:br>
              <a:rPr lang="en-US" dirty="0"/>
            </a:br>
            <a:r>
              <a:rPr lang="he-IL" sz="4800" dirty="0">
                <a:highlight>
                  <a:srgbClr val="8DD3D7"/>
                </a:highlight>
              </a:rPr>
              <a:t>תרגול בבניית טיפוס נתונים מורכב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3062003"/>
            <a:ext cx="10800000" cy="580534"/>
          </a:xfrm>
        </p:spPr>
        <p:txBody>
          <a:bodyPr/>
          <a:lstStyle/>
          <a:p>
            <a:pPr rtl="1"/>
            <a:r>
              <a:rPr lang="he-IL" sz="2800" dirty="0">
                <a:sym typeface="Varela Round"/>
              </a:rPr>
              <a:t>מדעי המחשב יסודות1– </a:t>
            </a:r>
            <a:r>
              <a:rPr lang="en-US" sz="2800" dirty="0">
                <a:sym typeface="Varela Round"/>
              </a:rPr>
              <a:t>Java</a:t>
            </a:r>
            <a:endParaRPr lang="he-IL" sz="2800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96000" y="3600411"/>
            <a:ext cx="10800000" cy="1094193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אסנת אנגלמן </a:t>
            </a:r>
          </a:p>
          <a:p>
            <a:r>
              <a:rPr lang="he-IL" sz="2000" dirty="0">
                <a:sym typeface="Varela Round"/>
              </a:rPr>
              <a:t>צוות בודקות: צוות המורות למדעי המחשב</a:t>
            </a:r>
          </a:p>
          <a:p>
            <a:r>
              <a:rPr lang="he-IL" sz="2000" dirty="0">
                <a:sym typeface="Varela Round"/>
              </a:rPr>
              <a:t>                                בבית הספר הריאלי העברי בחיפה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696000" y="1636303"/>
            <a:ext cx="10800000" cy="1180591"/>
          </a:xfrm>
        </p:spPr>
        <p:txBody>
          <a:bodyPr/>
          <a:lstStyle/>
          <a:p>
            <a:r>
              <a:rPr lang="he-IL" dirty="0"/>
              <a:t>עצמים</a:t>
            </a:r>
            <a:r>
              <a:rPr lang="en-US" dirty="0"/>
              <a:t>(</a:t>
            </a:r>
            <a:r>
              <a:rPr lang="en-US" dirty="0" err="1"/>
              <a:t>Objets</a:t>
            </a:r>
            <a:r>
              <a:rPr lang="en-US" dirty="0"/>
              <a:t>) </a:t>
            </a:r>
            <a:r>
              <a:rPr lang="he-IL" dirty="0"/>
              <a:t> ומחלקות</a:t>
            </a:r>
            <a:br>
              <a:rPr lang="en-US" dirty="0"/>
            </a:br>
            <a:r>
              <a:rPr lang="he-IL" sz="4800" dirty="0">
                <a:highlight>
                  <a:srgbClr val="8DD3D7"/>
                </a:highlight>
              </a:rPr>
              <a:t>מחלקת שרות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3048147"/>
            <a:ext cx="10800000" cy="580534"/>
          </a:xfrm>
        </p:spPr>
        <p:txBody>
          <a:bodyPr/>
          <a:lstStyle/>
          <a:p>
            <a:pPr rtl="1"/>
            <a:r>
              <a:rPr lang="he-IL" sz="2800" dirty="0">
                <a:sym typeface="Varela Round"/>
              </a:rPr>
              <a:t>מדעי המחשב יסודות1– </a:t>
            </a:r>
            <a:r>
              <a:rPr lang="en-US" sz="2800" dirty="0">
                <a:sym typeface="Varela Round"/>
              </a:rPr>
              <a:t>Java</a:t>
            </a:r>
            <a:endParaRPr lang="he-IL" sz="2800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96000" y="3655831"/>
            <a:ext cx="10800000" cy="1094193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אסנת אנגלמן </a:t>
            </a:r>
          </a:p>
          <a:p>
            <a:r>
              <a:rPr lang="he-IL" sz="2000" dirty="0">
                <a:sym typeface="Varela Round"/>
              </a:rPr>
              <a:t>צוות בודקות: צוות המורות למדעי המחשב</a:t>
            </a:r>
          </a:p>
          <a:p>
            <a:r>
              <a:rPr lang="he-IL" sz="2000" dirty="0">
                <a:sym typeface="Varela Round"/>
              </a:rPr>
              <a:t>                                בבית הספר הריאלי העברי בחיפה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28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083927" y="472731"/>
            <a:ext cx="10800000" cy="1180591"/>
          </a:xfrm>
        </p:spPr>
        <p:txBody>
          <a:bodyPr/>
          <a:lstStyle/>
          <a:p>
            <a:r>
              <a:rPr lang="he-IL" dirty="0"/>
              <a:t>מה נלמד היום?</a:t>
            </a:r>
            <a:br>
              <a:rPr lang="en-US" dirty="0"/>
            </a:br>
            <a:endParaRPr lang="he-IL" sz="4800" dirty="0">
              <a:highlight>
                <a:srgbClr val="8DD3D7"/>
              </a:highlight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284981" y="2144668"/>
            <a:ext cx="10800000" cy="2568664"/>
          </a:xfrm>
        </p:spPr>
        <p:txBody>
          <a:bodyPr/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he-IL" sz="2400" dirty="0"/>
              <a:t>נבנה מחלקת שרות, מחלקה אשר תספק לנו שרות (פעולות) על מערך.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sz="2400" dirty="0"/>
              <a:t>טיפוס הנתונים </a:t>
            </a:r>
            <a:r>
              <a:rPr lang="he-IL" sz="2400" dirty="0">
                <a:highlight>
                  <a:srgbClr val="FFFF00"/>
                </a:highlight>
              </a:rPr>
              <a:t>מערך</a:t>
            </a:r>
            <a:r>
              <a:rPr lang="he-IL" sz="2400" dirty="0"/>
              <a:t> כבר מוגדר בשפה ולכן אנו נכתוב עבורו פעולות עזר (שהקומפיילר לא הכין עבורנו) כדי שנוכל להשתמש בפעולות הללו שוב ושוב בתוכניות עתידיות המשתמשות במערך.</a:t>
            </a:r>
          </a:p>
          <a:p>
            <a:endParaRPr lang="he-IL" sz="2000" dirty="0">
              <a:sym typeface="Varela Roun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" name="Picture 2" descr="Rickshaw, Travel, Taxi, Transport">
            <a:extLst>
              <a:ext uri="{FF2B5EF4-FFF2-40B4-BE49-F238E27FC236}">
                <a16:creationId xmlns:a16="http://schemas.microsoft.com/office/drawing/2014/main" id="{3A92377E-E9F1-4DED-B72A-663948422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4" y="71002"/>
            <a:ext cx="3314525" cy="221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8FA24C-8FD8-4A85-AE8F-DEF9C159B900}"/>
              </a:ext>
            </a:extLst>
          </p:cNvPr>
          <p:cNvSpPr txBox="1"/>
          <p:nvPr/>
        </p:nvSpPr>
        <p:spPr>
          <a:xfrm>
            <a:off x="1976249" y="5923604"/>
            <a:ext cx="680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  <a:latin typeface="Varela Round" pitchFamily="2" charset="-79"/>
                <a:cs typeface="Varela Round" pitchFamily="2" charset="-79"/>
              </a:rPr>
              <a:t>האם אתם מכירים מחלקת שרות בשפה?</a:t>
            </a:r>
            <a:endParaRPr lang="en-US" sz="2400" dirty="0">
              <a:solidFill>
                <a:srgbClr val="FF0000"/>
              </a:solidFill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5577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57DA-F342-4958-B2A3-BC687BC5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21708"/>
            <a:ext cx="9802368" cy="720000"/>
          </a:xfrm>
        </p:spPr>
        <p:txBody>
          <a:bodyPr/>
          <a:lstStyle/>
          <a:p>
            <a:pPr rtl="1"/>
            <a:r>
              <a:rPr lang="he-IL" dirty="0"/>
              <a:t>שלב התכנון- </a:t>
            </a:r>
            <a:br>
              <a:rPr lang="en-US" dirty="0"/>
            </a:br>
            <a:r>
              <a:rPr lang="he-IL" sz="3600" dirty="0"/>
              <a:t>נתמקד במערך של מספרים מסוג </a:t>
            </a:r>
            <a:r>
              <a:rPr lang="en-US" sz="3600" dirty="0"/>
              <a:t>int</a:t>
            </a:r>
            <a:r>
              <a:rPr lang="he-IL" dirty="0"/>
              <a:t>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76E2F-A2E9-4AF9-A575-FE8D5805DB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378421"/>
            <a:ext cx="7885112" cy="4090988"/>
          </a:xfrm>
        </p:spPr>
        <p:txBody>
          <a:bodyPr>
            <a:normAutofit/>
          </a:bodyPr>
          <a:lstStyle/>
          <a:p>
            <a:pPr algn="r" rtl="1"/>
            <a:r>
              <a:rPr lang="he-IL" dirty="0">
                <a:latin typeface="Varela Round" pitchFamily="2" charset="-79"/>
                <a:cs typeface="Varela Round" pitchFamily="2" charset="-79"/>
              </a:rPr>
              <a:t>אילו פעולות נפוצות במערך של מספרים שלמים?</a:t>
            </a:r>
          </a:p>
          <a:p>
            <a:pPr algn="r" rtl="1"/>
            <a:endParaRPr lang="en-US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6607A6-DB12-408E-8FE1-0050257AFC94}"/>
              </a:ext>
            </a:extLst>
          </p:cNvPr>
          <p:cNvSpPr txBox="1"/>
          <p:nvPr/>
        </p:nvSpPr>
        <p:spPr>
          <a:xfrm>
            <a:off x="4296820" y="2615545"/>
            <a:ext cx="415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  <a:latin typeface="Varela Round" pitchFamily="2" charset="-79"/>
                <a:cs typeface="Varela Round" pitchFamily="2" charset="-79"/>
              </a:rPr>
              <a:t>בניית מערך וקליטת נתונים אליו</a:t>
            </a:r>
            <a:endParaRPr lang="en-US" sz="2400" b="1" dirty="0">
              <a:solidFill>
                <a:srgbClr val="FF000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989C3E-3FFA-4693-A59A-99255C31E402}"/>
              </a:ext>
            </a:extLst>
          </p:cNvPr>
          <p:cNvSpPr txBox="1"/>
          <p:nvPr/>
        </p:nvSpPr>
        <p:spPr>
          <a:xfrm>
            <a:off x="3099617" y="3073113"/>
            <a:ext cx="604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  <a:latin typeface="Varela Round" pitchFamily="2" charset="-79"/>
                <a:cs typeface="Varela Round" pitchFamily="2" charset="-79"/>
              </a:rPr>
              <a:t>בניית מערך והכנסת נתונים </a:t>
            </a:r>
            <a:r>
              <a:rPr lang="he-IL" sz="2400" b="1" dirty="0" err="1">
                <a:solidFill>
                  <a:srgbClr val="FF0000"/>
                </a:solidFill>
                <a:latin typeface="Varela Round" pitchFamily="2" charset="-79"/>
                <a:cs typeface="Varela Round" pitchFamily="2" charset="-79"/>
              </a:rPr>
              <a:t>רנדומיים</a:t>
            </a:r>
            <a:r>
              <a:rPr lang="he-IL" sz="2400" b="1" dirty="0">
                <a:solidFill>
                  <a:srgbClr val="FF0000"/>
                </a:solidFill>
                <a:latin typeface="Varela Round" pitchFamily="2" charset="-79"/>
                <a:cs typeface="Varela Round" pitchFamily="2" charset="-79"/>
              </a:rPr>
              <a:t> אליו</a:t>
            </a:r>
            <a:endParaRPr lang="en-US" sz="2400" b="1" dirty="0">
              <a:solidFill>
                <a:srgbClr val="FF000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3757E-8BFF-476B-B0AE-CA9986A372F2}"/>
              </a:ext>
            </a:extLst>
          </p:cNvPr>
          <p:cNvSpPr txBox="1"/>
          <p:nvPr/>
        </p:nvSpPr>
        <p:spPr>
          <a:xfrm>
            <a:off x="5721928" y="3448147"/>
            <a:ext cx="367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  <a:latin typeface="Varela Round" pitchFamily="2" charset="-79"/>
                <a:cs typeface="Varela Round" pitchFamily="2" charset="-79"/>
              </a:rPr>
              <a:t>איפוס נתונים למערך</a:t>
            </a:r>
            <a:endParaRPr lang="en-US" sz="2400" b="1" dirty="0">
              <a:solidFill>
                <a:srgbClr val="FF000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1F91D-508F-409F-8E6A-74A5651D7A08}"/>
              </a:ext>
            </a:extLst>
          </p:cNvPr>
          <p:cNvSpPr txBox="1"/>
          <p:nvPr/>
        </p:nvSpPr>
        <p:spPr>
          <a:xfrm>
            <a:off x="5433329" y="3885649"/>
            <a:ext cx="312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  <a:latin typeface="Varela Round" pitchFamily="2" charset="-79"/>
                <a:cs typeface="Varela Round" pitchFamily="2" charset="-79"/>
              </a:rPr>
              <a:t>ממוצע הנתונים למערך</a:t>
            </a:r>
            <a:endParaRPr lang="en-US" sz="2400" b="1" dirty="0">
              <a:solidFill>
                <a:srgbClr val="FF000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87A8D-7234-49B3-AD93-6E0FDEF941FA}"/>
              </a:ext>
            </a:extLst>
          </p:cNvPr>
          <p:cNvSpPr txBox="1"/>
          <p:nvPr/>
        </p:nvSpPr>
        <p:spPr>
          <a:xfrm>
            <a:off x="4447230" y="4300253"/>
            <a:ext cx="454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  <a:latin typeface="Varela Round" pitchFamily="2" charset="-79"/>
                <a:cs typeface="Varela Round" pitchFamily="2" charset="-79"/>
              </a:rPr>
              <a:t>מציאת מספר מקסימלי במערך</a:t>
            </a:r>
            <a:endParaRPr lang="en-US" sz="2400" b="1" dirty="0">
              <a:solidFill>
                <a:srgbClr val="FF000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ABA28C-4D19-443D-BA08-05B35D0041B8}"/>
              </a:ext>
            </a:extLst>
          </p:cNvPr>
          <p:cNvSpPr txBox="1"/>
          <p:nvPr/>
        </p:nvSpPr>
        <p:spPr>
          <a:xfrm>
            <a:off x="4946074" y="4808979"/>
            <a:ext cx="391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  <a:latin typeface="Varela Round" pitchFamily="2" charset="-79"/>
                <a:cs typeface="Varela Round" pitchFamily="2" charset="-79"/>
              </a:rPr>
              <a:t>פעולה להצגת העצם מערך</a:t>
            </a:r>
            <a:endParaRPr lang="en-US" sz="2400" b="1" dirty="0">
              <a:solidFill>
                <a:srgbClr val="FF000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8F0B3-3A2C-4F51-BD12-21D27871BA6E}"/>
              </a:ext>
            </a:extLst>
          </p:cNvPr>
          <p:cNvSpPr txBox="1"/>
          <p:nvPr/>
        </p:nvSpPr>
        <p:spPr>
          <a:xfrm>
            <a:off x="3604452" y="5270644"/>
            <a:ext cx="554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  <a:latin typeface="Varela Round" pitchFamily="2" charset="-79"/>
                <a:cs typeface="Varela Round" pitchFamily="2" charset="-79"/>
              </a:rPr>
              <a:t>כמה מספרים במערך מעל הממוצע?</a:t>
            </a:r>
            <a:endParaRPr lang="en-US" sz="2400" b="1" dirty="0">
              <a:solidFill>
                <a:srgbClr val="FF0000"/>
              </a:solidFill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1026" name="Picture 2" descr="Flowers, Red, Nature, Vector, Horizontal, Flowering">
            <a:extLst>
              <a:ext uri="{FF2B5EF4-FFF2-40B4-BE49-F238E27FC236}">
                <a16:creationId xmlns:a16="http://schemas.microsoft.com/office/drawing/2014/main" id="{28B90EE4-0A03-49A8-8C0D-3C8DFAC9E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20" y="1861524"/>
            <a:ext cx="4812145" cy="11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71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211D-4AE1-407D-83D9-625E87058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8001" y="515980"/>
            <a:ext cx="10800000" cy="4452530"/>
          </a:xfrm>
        </p:spPr>
        <p:txBody>
          <a:bodyPr/>
          <a:lstStyle/>
          <a:p>
            <a:pPr marL="457200" indent="-457200" algn="r">
              <a:buFont typeface="Wingdings" panose="05000000000000000000" pitchFamily="2" charset="2"/>
              <a:buChar char="ü"/>
            </a:pPr>
            <a:r>
              <a:rPr lang="he-IL" sz="2800" dirty="0"/>
              <a:t>בכתיבת מחלקת שרות-</a:t>
            </a:r>
            <a:br>
              <a:rPr lang="he-IL" sz="2800" dirty="0"/>
            </a:br>
            <a:r>
              <a:rPr lang="en-US" sz="2800" dirty="0"/>
              <a:t>		</a:t>
            </a:r>
            <a:r>
              <a:rPr lang="he-IL" sz="2800" dirty="0">
                <a:solidFill>
                  <a:schemeClr val="accent1">
                    <a:lumMod val="50000"/>
                  </a:schemeClr>
                </a:solidFill>
              </a:rPr>
              <a:t>לא מגדירים תכונות, אלא פעולות בלבד</a:t>
            </a:r>
            <a:br>
              <a:rPr lang="en-US" sz="2800" dirty="0"/>
            </a:br>
            <a:br>
              <a:rPr lang="he-IL" sz="2800" dirty="0"/>
            </a:br>
            <a:r>
              <a:rPr lang="he-IL" sz="2800" dirty="0"/>
              <a:t>בעת זימון של מחלקת שרות-</a:t>
            </a:r>
            <a:br>
              <a:rPr lang="he-IL" sz="2800" dirty="0"/>
            </a:br>
            <a:r>
              <a:rPr lang="en-US" sz="2800" dirty="0"/>
              <a:t>	</a:t>
            </a:r>
            <a:r>
              <a:rPr lang="he-IL" sz="2800" dirty="0"/>
              <a:t>       </a:t>
            </a:r>
            <a:r>
              <a:rPr lang="he-IL" sz="2400" dirty="0">
                <a:solidFill>
                  <a:srgbClr val="0070C0"/>
                </a:solidFill>
                <a:highlight>
                  <a:srgbClr val="E0E0E0"/>
                </a:highlight>
              </a:rPr>
              <a:t>יש להציבה כקובץ באותו הפרויקט (או ליבא את המחלקה )</a:t>
            </a:r>
            <a:br>
              <a:rPr lang="he-IL" sz="2400" dirty="0">
                <a:solidFill>
                  <a:srgbClr val="0070C0"/>
                </a:solidFill>
                <a:highlight>
                  <a:srgbClr val="E0E0E0"/>
                </a:highlight>
              </a:rPr>
            </a:br>
            <a:br>
              <a:rPr lang="he-IL" sz="2400" dirty="0">
                <a:highlight>
                  <a:srgbClr val="E0E0E0"/>
                </a:highlight>
              </a:rPr>
            </a:br>
            <a:r>
              <a:rPr lang="en-US" sz="2400" dirty="0"/>
              <a:t>	</a:t>
            </a:r>
            <a:r>
              <a:rPr lang="he-IL" sz="2400" dirty="0"/>
              <a:t> </a:t>
            </a:r>
            <a:r>
              <a:rPr 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אין יוצרים מופעים של העצם(בפעולה ראשית)</a:t>
            </a:r>
            <a:br>
              <a:rPr lang="he-I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he-IL" sz="2400" dirty="0"/>
            </a:br>
            <a:r>
              <a:rPr lang="en-US" sz="2400" dirty="0"/>
              <a:t>	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כדי לזמן פעולה, יש לקרא בשם המחלקה, ואז לקרא לפעולה הרלוונטית</a:t>
            </a:r>
            <a:br>
              <a:rPr lang="en-US" sz="2400" dirty="0"/>
            </a:br>
            <a:br>
              <a:rPr lang="he-IL" sz="2400" dirty="0"/>
            </a:br>
            <a:r>
              <a:rPr lang="en-US" sz="2400" dirty="0"/>
              <a:t>	</a:t>
            </a:r>
            <a:r>
              <a:rPr lang="he-IL" sz="2400" dirty="0"/>
              <a:t>אין תוכנית ראשית במחלקת שרות</a:t>
            </a:r>
            <a:endParaRPr lang="en-US" sz="2400" dirty="0"/>
          </a:p>
        </p:txBody>
      </p:sp>
      <p:pic>
        <p:nvPicPr>
          <p:cNvPr id="8194" name="Picture 2" descr="Auto Mechanic, Car Mechanic, Mechanic">
            <a:extLst>
              <a:ext uri="{FF2B5EF4-FFF2-40B4-BE49-F238E27FC236}">
                <a16:creationId xmlns:a16="http://schemas.microsoft.com/office/drawing/2014/main" id="{19420914-9A7D-457B-B7C2-ADC32B8A6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2" y="4038132"/>
            <a:ext cx="3906347" cy="281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32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9C8E-9763-4710-ADDC-EA65F2836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109" y="881741"/>
            <a:ext cx="10800000" cy="1260000"/>
          </a:xfrm>
        </p:spPr>
        <p:txBody>
          <a:bodyPr anchor="ctr">
            <a:normAutofit/>
          </a:bodyPr>
          <a:lstStyle/>
          <a:p>
            <a:pPr rtl="1">
              <a:lnSpc>
                <a:spcPct val="90000"/>
              </a:lnSpc>
            </a:pPr>
            <a:r>
              <a:rPr lang="he-IL" sz="2600" dirty="0"/>
              <a:t>נממש את הפעולות שהצענו בכתיבה.</a:t>
            </a:r>
            <a:r>
              <a:rPr lang="en-US" sz="2600" dirty="0"/>
              <a:t>)</a:t>
            </a:r>
            <a:r>
              <a:rPr lang="he-IL" sz="2600" dirty="0"/>
              <a:t>כל אחד מצידו האחר של הגשר)</a:t>
            </a:r>
            <a:br>
              <a:rPr lang="he-IL" sz="2600" dirty="0"/>
            </a:br>
            <a:r>
              <a:rPr lang="he-IL" sz="2600" dirty="0"/>
              <a:t>מציעה לכם להצטרף אלי ונבנה יחדיו, בו זמנית, את מחלקת השרות ואת המחלקה המשתמשת בה</a:t>
            </a:r>
            <a:endParaRPr lang="en-US" sz="2600" dirty="0"/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4C800B08-7C04-4589-8231-651B286EB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2134272"/>
            <a:ext cx="10800000" cy="703645"/>
          </a:xfrm>
        </p:spPr>
        <p:txBody>
          <a:bodyPr/>
          <a:lstStyle/>
          <a:p>
            <a:pPr algn="r"/>
            <a:r>
              <a:rPr lang="he-IL" dirty="0"/>
              <a:t>אני                                                                 את/אתה</a:t>
            </a:r>
            <a:endParaRPr lang="en-US" dirty="0"/>
          </a:p>
        </p:txBody>
      </p:sp>
      <p:pic>
        <p:nvPicPr>
          <p:cNvPr id="1026" name="Picture 2" descr="Architecture, Bridge, Building, Travel">
            <a:extLst>
              <a:ext uri="{FF2B5EF4-FFF2-40B4-BE49-F238E27FC236}">
                <a16:creationId xmlns:a16="http://schemas.microsoft.com/office/drawing/2014/main" id="{900479AE-34CD-4561-A1ED-5FDC5F59F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9" r="-1" b="42995"/>
          <a:stretch/>
        </p:blipFill>
        <p:spPr bwMode="auto">
          <a:xfrm>
            <a:off x="620759" y="3206617"/>
            <a:ext cx="10801350" cy="358282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708A5B90-27E2-46E0-ACA6-D2682F251498}"/>
              </a:ext>
            </a:extLst>
          </p:cNvPr>
          <p:cNvSpPr/>
          <p:nvPr/>
        </p:nvSpPr>
        <p:spPr>
          <a:xfrm rot="4817559">
            <a:off x="10778519" y="2845534"/>
            <a:ext cx="1437660" cy="1260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776C9A4A-B457-4BA9-9FFE-FA9AA65F4085}"/>
              </a:ext>
            </a:extLst>
          </p:cNvPr>
          <p:cNvSpPr/>
          <p:nvPr/>
        </p:nvSpPr>
        <p:spPr>
          <a:xfrm rot="5018145">
            <a:off x="140151" y="2845534"/>
            <a:ext cx="1138452" cy="1260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2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5394037" y="379283"/>
            <a:ext cx="6680200" cy="1325563"/>
          </a:xfrm>
        </p:spPr>
        <p:txBody>
          <a:bodyPr/>
          <a:lstStyle/>
          <a:p>
            <a:pPr algn="l" rtl="1"/>
            <a:r>
              <a:rPr lang="he-IL" sz="2000" dirty="0">
                <a:latin typeface="Varela Round" pitchFamily="2" charset="-79"/>
                <a:cs typeface="Varela Round" pitchFamily="2" charset="-79"/>
              </a:rPr>
              <a:t>פתחו פרויקט חדש בשם:</a:t>
            </a:r>
            <a:r>
              <a:rPr lang="en-US" sz="2000" dirty="0" err="1">
                <a:latin typeface="Varela Round" pitchFamily="2" charset="-79"/>
                <a:cs typeface="Varela Round" pitchFamily="2" charset="-79"/>
              </a:rPr>
              <a:t>ServiceClass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ומחלקה חדשה בשם </a:t>
            </a:r>
            <a:r>
              <a:rPr lang="en-US" sz="2000" dirty="0" err="1">
                <a:latin typeface="Varela Round" pitchFamily="2" charset="-79"/>
                <a:cs typeface="Varela Round" pitchFamily="2" charset="-79"/>
              </a:rPr>
              <a:t>MyArray</a:t>
            </a:r>
            <a:endParaRPr lang="he-IL" sz="2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8591B2-C04E-4C46-97E6-F23D8729DE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35186" y="2934965"/>
            <a:ext cx="7702750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static 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buildInput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kumimoji="0" lang="he-IL" altLang="en-US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טענת יציאה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kumimoji="0" lang="he-IL" altLang="en-US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הפעולה תבנה ותחזיר מערך של שלמים ותקלוט נתונים לתוכו</a:t>
            </a:r>
            <a:b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Scanner in=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Scanner(System.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new 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arr.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"enter input for 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+(i+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)+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th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item"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in.nextInt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}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}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97351-AC9E-4B38-B392-6E95023DFC4B}"/>
              </a:ext>
            </a:extLst>
          </p:cNvPr>
          <p:cNvSpPr txBox="1"/>
          <p:nvPr/>
        </p:nvSpPr>
        <p:spPr>
          <a:xfrm>
            <a:off x="1438456" y="876348"/>
            <a:ext cx="3623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import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java.util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.*;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MyArray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1089BC-B45B-4776-9203-56EA01E9D93B}"/>
              </a:ext>
            </a:extLst>
          </p:cNvPr>
          <p:cNvSpPr txBox="1"/>
          <p:nvPr/>
        </p:nvSpPr>
        <p:spPr>
          <a:xfrm>
            <a:off x="1667380" y="2512763"/>
            <a:ext cx="811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וכעת נבנה את הפעולה הראשונה במחלקת השרות </a:t>
            </a:r>
            <a:r>
              <a:rPr lang="en-US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builtInput</a:t>
            </a:r>
            <a:r>
              <a:rPr lang="en-US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()</a:t>
            </a:r>
            <a:endParaRPr lang="en-US" dirty="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9034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4969164" y="365125"/>
            <a:ext cx="6384636" cy="1325563"/>
          </a:xfrm>
        </p:spPr>
        <p:txBody>
          <a:bodyPr/>
          <a:lstStyle/>
          <a:p>
            <a:pPr algn="r" rtl="1"/>
            <a:r>
              <a:rPr lang="he-IL" sz="2000" dirty="0">
                <a:latin typeface="Varela Round" pitchFamily="2" charset="-79"/>
                <a:cs typeface="Varela Round" pitchFamily="2" charset="-79"/>
              </a:rPr>
              <a:t>כדי לבחון את הביצוע של הפעולה שכתבנו במחלקת </a:t>
            </a:r>
            <a:r>
              <a:rPr lang="en-US" sz="2000" dirty="0" err="1">
                <a:latin typeface="Varela Round" pitchFamily="2" charset="-79"/>
                <a:cs typeface="Varela Round" pitchFamily="2" charset="-79"/>
              </a:rPr>
              <a:t>MyArray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, פתחו מחלקה חדשה בשם </a:t>
            </a:r>
            <a:r>
              <a:rPr lang="en-US" sz="2000" dirty="0" err="1">
                <a:latin typeface="Varela Round" pitchFamily="2" charset="-79"/>
                <a:cs typeface="Varela Round" pitchFamily="2" charset="-79"/>
              </a:rPr>
              <a:t>TestMyArray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, הכוללת את הפעולה הסטטית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main</a:t>
            </a:r>
            <a:endParaRPr lang="he-IL" sz="2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8591B2-C04E-4C46-97E6-F23D8729DE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38456" y="2804681"/>
            <a:ext cx="4897495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solidFill>
                  <a:srgbClr val="000080"/>
                </a:solidFill>
                <a:latin typeface="Consolas" panose="020B0609020204030204" pitchFamily="49" charset="0"/>
              </a:rPr>
              <a:t>public class </a:t>
            </a:r>
            <a:r>
              <a:rPr lang="en-US" altLang="en-US" sz="16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Test</a:t>
            </a:r>
            <a:r>
              <a:rPr lang="en-US" alt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MyArray</a:t>
            </a:r>
            <a:b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static void main(String[]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solidFill>
                  <a:srgbClr val="000080"/>
                </a:solidFill>
                <a:latin typeface="Consolas" panose="020B0609020204030204" pitchFamily="49" charset="0"/>
              </a:rPr>
              <a:t>   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solidFill>
                  <a:srgbClr val="000080"/>
                </a:solidFill>
                <a:latin typeface="Consolas" panose="020B0609020204030204" pitchFamily="49" charset="0"/>
              </a:rPr>
              <a:t>	int[]</a:t>
            </a:r>
            <a:r>
              <a:rPr lang="en-US" altLang="en-US" sz="16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ar</a:t>
            </a:r>
            <a:r>
              <a:rPr lang="en-US" altLang="en-US" sz="1600" b="1" dirty="0">
                <a:solidFill>
                  <a:srgbClr val="00008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6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buldInput</a:t>
            </a:r>
            <a:r>
              <a:rPr lang="en-US" altLang="en-US" sz="1600" b="1" dirty="0">
                <a:solidFill>
                  <a:srgbClr val="000080"/>
                </a:solidFill>
                <a:latin typeface="Consolas" panose="020B0609020204030204" pitchFamily="49" charset="0"/>
              </a:rPr>
              <a:t>();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97351-AC9E-4B38-B392-6E95023DFC4B}"/>
              </a:ext>
            </a:extLst>
          </p:cNvPr>
          <p:cNvSpPr txBox="1"/>
          <p:nvPr/>
        </p:nvSpPr>
        <p:spPr>
          <a:xfrm>
            <a:off x="1438457" y="876348"/>
            <a:ext cx="3530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MyArray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1089BC-B45B-4776-9203-56EA01E9D93B}"/>
              </a:ext>
            </a:extLst>
          </p:cNvPr>
          <p:cNvSpPr txBox="1"/>
          <p:nvPr/>
        </p:nvSpPr>
        <p:spPr>
          <a:xfrm>
            <a:off x="2678309" y="1999319"/>
            <a:ext cx="8117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במחלקה סטטית זו נבנה פעולה ראשית אחת בשם </a:t>
            </a:r>
            <a:r>
              <a:rPr lang="en-US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main</a:t>
            </a:r>
            <a:r>
              <a:rPr lang="he-IL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, ובה נזמן את הפעולה </a:t>
            </a:r>
            <a:r>
              <a:rPr lang="en-US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buildInput</a:t>
            </a:r>
            <a:r>
              <a:rPr lang="en-US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()</a:t>
            </a:r>
            <a:endParaRPr lang="en-US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F090A-6C84-4733-B241-1B2C27829B1C}"/>
              </a:ext>
            </a:extLst>
          </p:cNvPr>
          <p:cNvSpPr txBox="1"/>
          <p:nvPr/>
        </p:nvSpPr>
        <p:spPr>
          <a:xfrm>
            <a:off x="1537487" y="4944234"/>
            <a:ext cx="499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האם ניתן להריץ תוכנית זו?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Checklist, Clipboard, Questionnaire, Pen">
            <a:extLst>
              <a:ext uri="{FF2B5EF4-FFF2-40B4-BE49-F238E27FC236}">
                <a16:creationId xmlns:a16="http://schemas.microsoft.com/office/drawing/2014/main" id="{07C48B1C-F61B-4344-828C-3A187EAD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966" y="1911810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7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8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1194816" y="133632"/>
            <a:ext cx="9802368" cy="588157"/>
          </a:xfrm>
        </p:spPr>
        <p:txBody>
          <a:bodyPr>
            <a:normAutofit/>
          </a:bodyPr>
          <a:lstStyle/>
          <a:p>
            <a:pPr algn="r" rtl="1"/>
            <a:r>
              <a:rPr lang="he-IL" sz="2400" dirty="0"/>
              <a:t>כדי לראות את תוצאות פעולת הבניה, נזמן אותה בקובץ </a:t>
            </a:r>
            <a:r>
              <a:rPr lang="en-US" sz="2400" dirty="0" err="1"/>
              <a:t>TestMyAray</a:t>
            </a:r>
            <a:r>
              <a:rPr lang="he-IL" sz="2400" dirty="0"/>
              <a:t> ונקרא לפקודה להדפסה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7A3039E-F2F1-48B0-81D3-7BBBDAE61B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3419" y="889744"/>
            <a:ext cx="7104830" cy="2554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TestMyArray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main(String[]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ar1=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MyArray.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buildInput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System.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out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.println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Array</a:t>
            </a:r>
            <a:r>
              <a:rPr lang="en-US" altLang="en-US" sz="2000" dirty="0" err="1">
                <a:solidFill>
                  <a:srgbClr val="000000"/>
                </a:solidFill>
                <a:highlight>
                  <a:srgbClr val="E0E0E0"/>
                </a:highlight>
                <a:latin typeface="Consolas" panose="020B0609020204030204" pitchFamily="49" charset="0"/>
              </a:rPr>
              <a:t>s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toString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(ar1));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B6CD83-6C89-451C-ADDC-3DFA6DB255FD}"/>
              </a:ext>
            </a:extLst>
          </p:cNvPr>
          <p:cNvSpPr txBox="1"/>
          <p:nvPr/>
        </p:nvSpPr>
        <p:spPr>
          <a:xfrm>
            <a:off x="225377" y="3707974"/>
            <a:ext cx="617542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200" dirty="0"/>
              <a:t>C:\Users\Administrator\IdeaProjects\ServiceClass\out\production\ServiceClass </a:t>
            </a:r>
            <a:r>
              <a:rPr lang="en-US" sz="1200" dirty="0" err="1"/>
              <a:t>TestMyArray</a:t>
            </a:r>
            <a:endParaRPr lang="en-US" sz="1200" dirty="0"/>
          </a:p>
          <a:p>
            <a:pPr algn="l"/>
            <a:r>
              <a:rPr lang="en-US" sz="1200" dirty="0"/>
              <a:t>enter input for 1th item</a:t>
            </a:r>
          </a:p>
          <a:p>
            <a:pPr algn="l"/>
            <a:r>
              <a:rPr lang="en-US" sz="1200" dirty="0"/>
              <a:t>10</a:t>
            </a:r>
          </a:p>
          <a:p>
            <a:pPr algn="l"/>
            <a:r>
              <a:rPr lang="en-US" sz="1200" dirty="0"/>
              <a:t>enter input for 2th item</a:t>
            </a:r>
          </a:p>
          <a:p>
            <a:pPr algn="l"/>
            <a:r>
              <a:rPr lang="en-US" sz="1200" dirty="0"/>
              <a:t>20</a:t>
            </a:r>
          </a:p>
          <a:p>
            <a:pPr algn="l"/>
            <a:r>
              <a:rPr lang="en-US" sz="1200" dirty="0"/>
              <a:t>enter input for 3th item</a:t>
            </a:r>
          </a:p>
          <a:p>
            <a:pPr algn="l"/>
            <a:r>
              <a:rPr lang="en-US" sz="1200" dirty="0"/>
              <a:t>30</a:t>
            </a:r>
          </a:p>
          <a:p>
            <a:pPr algn="l"/>
            <a:r>
              <a:rPr lang="en-US" sz="1200" dirty="0"/>
              <a:t>enter input for 4th item</a:t>
            </a:r>
          </a:p>
          <a:p>
            <a:pPr algn="l"/>
            <a:r>
              <a:rPr lang="en-US" sz="1200" dirty="0"/>
              <a:t>40</a:t>
            </a:r>
          </a:p>
          <a:p>
            <a:pPr algn="l"/>
            <a:r>
              <a:rPr lang="en-US" sz="1200" dirty="0" err="1"/>
              <a:t>Myarray</a:t>
            </a:r>
            <a:r>
              <a:rPr lang="en-US" sz="1200" dirty="0"/>
              <a:t> is [10 , 20 , 30 , 40 , ]</a:t>
            </a:r>
          </a:p>
          <a:p>
            <a:endParaRPr lang="en-US" sz="1200" dirty="0"/>
          </a:p>
          <a:p>
            <a:endParaRPr lang="en-US" sz="1200" dirty="0"/>
          </a:p>
          <a:p>
            <a:pPr algn="l" rtl="0"/>
            <a:r>
              <a:rPr lang="en-US" sz="1200" dirty="0"/>
              <a:t>Process finished with exit code 0</a:t>
            </a:r>
          </a:p>
        </p:txBody>
      </p:sp>
      <p:pic>
        <p:nvPicPr>
          <p:cNvPr id="3078" name="Picture 6" descr="Woodtype, Printing, Font, Letterpress">
            <a:extLst>
              <a:ext uri="{FF2B5EF4-FFF2-40B4-BE49-F238E27FC236}">
                <a16:creationId xmlns:a16="http://schemas.microsoft.com/office/drawing/2014/main" id="{7FDA13D8-E8FA-40DF-868C-2B9FE85CF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642" y="1161713"/>
            <a:ext cx="4236096" cy="28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F77A0F-A59B-4C3E-8029-25AA8C27B6C0}"/>
              </a:ext>
            </a:extLst>
          </p:cNvPr>
          <p:cNvSpPr txBox="1"/>
          <p:nvPr/>
        </p:nvSpPr>
        <p:spPr>
          <a:xfrm>
            <a:off x="6511636" y="4581236"/>
            <a:ext cx="534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latin typeface="Varela Round" pitchFamily="2" charset="-79"/>
                <a:cs typeface="Varela Round" pitchFamily="2" charset="-79"/>
              </a:rPr>
              <a:t>פעולה סטטית מוכנה במחלקת שרות בשפה-</a:t>
            </a:r>
            <a:r>
              <a:rPr lang="en-US" dirty="0">
                <a:latin typeface="Varela Round" pitchFamily="2" charset="-79"/>
                <a:cs typeface="Varela Round" pitchFamily="2" charset="-79"/>
              </a:rPr>
              <a:t>Arrays</a:t>
            </a:r>
            <a:endParaRPr lang="en-IL" dirty="0">
              <a:latin typeface="Varela Round" pitchFamily="2" charset="-79"/>
              <a:cs typeface="Varela Round" pitchFamily="2" charset="-79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5459C08-E46B-47D0-8D72-99085E4AB506}"/>
              </a:ext>
            </a:extLst>
          </p:cNvPr>
          <p:cNvCxnSpPr/>
          <p:nvPr/>
        </p:nvCxnSpPr>
        <p:spPr>
          <a:xfrm flipH="1" flipV="1">
            <a:off x="6336145" y="2835564"/>
            <a:ext cx="2216728" cy="1745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  <p:bldP spid="18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B398C-F4A8-4B3A-88C9-EEFA70C9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03" y="197608"/>
            <a:ext cx="9802206" cy="720000"/>
          </a:xfrm>
        </p:spPr>
        <p:txBody>
          <a:bodyPr/>
          <a:lstStyle/>
          <a:p>
            <a:pPr algn="r"/>
            <a:r>
              <a:rPr lang="he-IL" sz="2000" dirty="0"/>
              <a:t>כעת נבנה פעולה פנימית נוספת במחלקת שרות בשם </a:t>
            </a:r>
            <a:r>
              <a:rPr lang="en-US" sz="2000" dirty="0" err="1"/>
              <a:t>builtRandom</a:t>
            </a:r>
            <a:r>
              <a:rPr lang="en-US" sz="2000" dirty="0"/>
              <a:t>()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C1D7D10-1624-4DE5-8B7E-DEC587D4BE2F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1854700" y="3111483"/>
            <a:ext cx="5749435" cy="3616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static 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buildRandomArray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kumimoji="0" lang="he-IL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הפעולה תבנה ותחזיר מערך של מספרים שלמים רנדומיים בתחום עד</a:t>
            </a:r>
            <a:r>
              <a:rPr lang="he-IL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100</a:t>
            </a:r>
            <a:b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Random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rnd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Random();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new 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arr.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rnd.nextInt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5" name="Picture 5" descr="Cube, Roll The Dice, Play, Sweepstakes">
            <a:extLst>
              <a:ext uri="{FF2B5EF4-FFF2-40B4-BE49-F238E27FC236}">
                <a16:creationId xmlns:a16="http://schemas.microsoft.com/office/drawing/2014/main" id="{680D9676-D885-4DD9-8FB3-C28A8E174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00" y="681667"/>
            <a:ext cx="8482600" cy="21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z="2000" dirty="0"/>
              <a:t>כדי לראות את תוצאות הפעולה  </a:t>
            </a:r>
            <a:r>
              <a:rPr lang="en-US" sz="2000" dirty="0" err="1"/>
              <a:t>buildRandom</a:t>
            </a:r>
            <a:r>
              <a:rPr lang="en-US" sz="2000" dirty="0"/>
              <a:t>()</a:t>
            </a:r>
            <a:r>
              <a:rPr lang="he-IL" sz="2000" dirty="0"/>
              <a:t>, נזמן אותה בקובץ </a:t>
            </a:r>
            <a:r>
              <a:rPr lang="en-US" sz="2000" dirty="0" err="1"/>
              <a:t>TestMyAray</a:t>
            </a:r>
            <a:endParaRPr lang="he-IL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7A3039E-F2F1-48B0-81D3-7BBBDAE61B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9855" y="1712319"/>
            <a:ext cx="7096815" cy="37856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TestMyArray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main(String[]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ar1=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MyArray.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buildInput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Arrays.toString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(ar1));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en-US" sz="2000" dirty="0">
                <a:solidFill>
                  <a:srgbClr val="000000"/>
                </a:solidFill>
                <a:highlight>
                  <a:srgbClr val="E0E0E0"/>
                </a:highlight>
                <a:latin typeface="Consolas" panose="020B0609020204030204" pitchFamily="49" charset="0"/>
              </a:rPr>
              <a:t>int[] ar2 = </a:t>
            </a:r>
            <a:r>
              <a:rPr lang="en-US" altLang="en-US" sz="2000" dirty="0" err="1">
                <a:solidFill>
                  <a:srgbClr val="000000"/>
                </a:solidFill>
                <a:highlight>
                  <a:srgbClr val="E0E0E0"/>
                </a:highlight>
                <a:latin typeface="Consolas" panose="020B0609020204030204" pitchFamily="49" charset="0"/>
              </a:rPr>
              <a:t>MyArray.buildRandom</a:t>
            </a:r>
            <a:r>
              <a:rPr lang="en-US" altLang="en-US" sz="2000" dirty="0">
                <a:solidFill>
                  <a:srgbClr val="000000"/>
                </a:solidFill>
                <a:highlight>
                  <a:srgbClr val="E0E0E0"/>
                </a:highlight>
                <a:latin typeface="Consolas" panose="020B0609020204030204" pitchFamily="49" charset="0"/>
              </a:rPr>
              <a:t>();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       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System.out.println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(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Arrays.toString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(ar2));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E0E0E0"/>
              </a:highlight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B6CD83-6C89-451C-ADDC-3DFA6DB255FD}"/>
              </a:ext>
            </a:extLst>
          </p:cNvPr>
          <p:cNvSpPr txBox="1"/>
          <p:nvPr/>
        </p:nvSpPr>
        <p:spPr>
          <a:xfrm>
            <a:off x="7566598" y="1889685"/>
            <a:ext cx="41683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200" dirty="0"/>
              <a:t>C:\Users\Administrator\IdeaProjects\ServiceClass\out</a:t>
            </a:r>
          </a:p>
          <a:p>
            <a:pPr algn="l"/>
            <a:r>
              <a:rPr lang="en-US" sz="1200" dirty="0"/>
              <a:t>enter input for 1th item</a:t>
            </a:r>
          </a:p>
          <a:p>
            <a:pPr algn="l"/>
            <a:r>
              <a:rPr lang="en-US" sz="1200" dirty="0"/>
              <a:t>10</a:t>
            </a:r>
          </a:p>
          <a:p>
            <a:pPr algn="l"/>
            <a:r>
              <a:rPr lang="en-US" sz="1200" dirty="0"/>
              <a:t>enter input for 2th item</a:t>
            </a:r>
          </a:p>
          <a:p>
            <a:pPr algn="l"/>
            <a:r>
              <a:rPr lang="en-US" sz="1200" dirty="0"/>
              <a:t>20</a:t>
            </a:r>
          </a:p>
          <a:p>
            <a:pPr algn="l"/>
            <a:r>
              <a:rPr lang="en-US" sz="1200" dirty="0"/>
              <a:t>enter input for 3th item</a:t>
            </a:r>
          </a:p>
          <a:p>
            <a:pPr algn="l"/>
            <a:r>
              <a:rPr lang="en-US" sz="1200" dirty="0"/>
              <a:t>30</a:t>
            </a:r>
          </a:p>
          <a:p>
            <a:pPr algn="l"/>
            <a:r>
              <a:rPr lang="en-US" sz="1200" dirty="0"/>
              <a:t>enter input for 4th item</a:t>
            </a:r>
          </a:p>
          <a:p>
            <a:pPr algn="l"/>
            <a:r>
              <a:rPr lang="en-US" sz="1200" dirty="0"/>
              <a:t>40</a:t>
            </a:r>
          </a:p>
          <a:p>
            <a:pPr algn="l"/>
            <a:r>
              <a:rPr lang="en-US" sz="1200" dirty="0"/>
              <a:t>My array is [10 , 20 , 30 , 40 , ]</a:t>
            </a:r>
          </a:p>
          <a:p>
            <a:pPr algn="l"/>
            <a:r>
              <a:rPr lang="en-US" sz="1200" dirty="0">
                <a:highlight>
                  <a:srgbClr val="E0E0E0"/>
                </a:highlight>
              </a:rPr>
              <a:t>My array is [32 , 64 , 51 , 6, 10 , ]</a:t>
            </a:r>
          </a:p>
          <a:p>
            <a:endParaRPr lang="en-US" sz="1200" dirty="0"/>
          </a:p>
          <a:p>
            <a:endParaRPr lang="en-US" sz="1200" dirty="0"/>
          </a:p>
          <a:p>
            <a:pPr algn="l" rtl="0"/>
            <a:r>
              <a:rPr lang="en-US" sz="1200" dirty="0"/>
              <a:t>Process finished with exit code 0</a:t>
            </a:r>
          </a:p>
        </p:txBody>
      </p:sp>
    </p:spTree>
    <p:extLst>
      <p:ext uri="{BB962C8B-B14F-4D97-AF65-F5344CB8AC3E}">
        <p14:creationId xmlns:p14="http://schemas.microsoft.com/office/powerpoint/2010/main" val="38573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1"/>
          </a:xfrm>
        </p:spPr>
        <p:txBody>
          <a:bodyPr/>
          <a:lstStyle/>
          <a:p>
            <a:pPr rtl="1"/>
            <a:r>
              <a:rPr lang="he-IL" sz="4800" dirty="0">
                <a:highlight>
                  <a:srgbClr val="8DD3D7"/>
                </a:highlight>
              </a:rPr>
              <a:t>מה נלמד היום?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0" y="2365205"/>
            <a:ext cx="8180145" cy="2576249"/>
          </a:xfrm>
        </p:spPr>
        <p:txBody>
          <a:bodyPr/>
          <a:lstStyle/>
          <a:p>
            <a:pPr algn="r" rtl="1"/>
            <a:r>
              <a:rPr lang="he-IL" sz="2000" dirty="0"/>
              <a:t>נגדיר מחלקות פשוטות ומורכבות</a:t>
            </a:r>
          </a:p>
          <a:p>
            <a:pPr algn="r" rtl="1"/>
            <a:r>
              <a:rPr lang="he-IL" sz="2000" dirty="0"/>
              <a:t>נגדיר תכונות מסוג משתנים פשוטים ותכונות נוספות שהן מסוג עצם אחר.</a:t>
            </a:r>
          </a:p>
          <a:p>
            <a:pPr algn="r" rtl="1"/>
            <a:r>
              <a:rPr lang="he-IL" sz="2000" dirty="0"/>
              <a:t>נגדיר פעולות סטנדרטיות ופעולות ייחודיות לכל מחלקה</a:t>
            </a:r>
          </a:p>
          <a:p>
            <a:pPr algn="r" rtl="1"/>
            <a:r>
              <a:rPr lang="he-IL" sz="2000" dirty="0"/>
              <a:t>נכתוב מחלקה סטטית שתבחן את כל מה שלמדנו</a:t>
            </a:r>
          </a:p>
          <a:p>
            <a:endParaRPr lang="he-IL" sz="2000" dirty="0">
              <a:sym typeface="Varela Roun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56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ero, Numbers, 0, Shiny, Glowing, Bright, Mathematics">
            <a:extLst>
              <a:ext uri="{FF2B5EF4-FFF2-40B4-BE49-F238E27FC236}">
                <a16:creationId xmlns:a16="http://schemas.microsoft.com/office/drawing/2014/main" id="{0394342D-EABB-496C-BE47-E27D978CD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6" y="197608"/>
            <a:ext cx="6501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4B398C-F4A8-4B3A-88C9-EEFA70C9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03" y="197608"/>
            <a:ext cx="9802206" cy="720000"/>
          </a:xfrm>
        </p:spPr>
        <p:txBody>
          <a:bodyPr/>
          <a:lstStyle/>
          <a:p>
            <a:pPr algn="r"/>
            <a:r>
              <a:rPr lang="he-IL" sz="2000" dirty="0"/>
              <a:t>כעת נבנה פעולה פנימית נוספת במחלקת שרות בשם </a:t>
            </a:r>
            <a:r>
              <a:rPr lang="en-US" sz="2000" dirty="0" err="1"/>
              <a:t>ipus</a:t>
            </a:r>
            <a:r>
              <a:rPr lang="en-US" sz="2000" dirty="0"/>
              <a:t>(int[]</a:t>
            </a:r>
            <a:r>
              <a:rPr lang="en-US" sz="2000" dirty="0" err="1"/>
              <a:t>ar</a:t>
            </a:r>
            <a:r>
              <a:rPr lang="en-US" sz="2000" dirty="0"/>
              <a:t>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C1D7D10-1624-4DE5-8B7E-DEC587D4BE2F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2586835" y="2007095"/>
            <a:ext cx="5262979" cy="30008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ipus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int[]</a:t>
            </a:r>
            <a:r>
              <a:rPr lang="en-US" alt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kumimoji="0" lang="he-IL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הפעולה ת</a:t>
            </a:r>
            <a:r>
              <a:rPr lang="he-IL" altLang="en-US" sz="2000" i="1" dirty="0">
                <a:solidFill>
                  <a:srgbClr val="808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שנה את ערכי המערך לאפס</a:t>
            </a:r>
            <a:b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arr.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</a:t>
            </a:r>
            <a:r>
              <a:rPr kumimoji="0" lang="he-IL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3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B398C-F4A8-4B3A-88C9-EEFA70C9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03" y="197608"/>
            <a:ext cx="9802206" cy="720000"/>
          </a:xfrm>
        </p:spPr>
        <p:txBody>
          <a:bodyPr/>
          <a:lstStyle/>
          <a:p>
            <a:pPr algn="r"/>
            <a:r>
              <a:rPr lang="he-IL" sz="2000" dirty="0"/>
              <a:t>ופעולה פנימית נוספת במחלקת שרות בשם </a:t>
            </a:r>
            <a:r>
              <a:rPr lang="en-US" sz="2000" dirty="0" err="1"/>
              <a:t>maxItem</a:t>
            </a:r>
            <a:r>
              <a:rPr lang="en-US" sz="2000" dirty="0"/>
              <a:t>(int[]</a:t>
            </a:r>
            <a:r>
              <a:rPr lang="en-US" sz="2000" dirty="0" err="1"/>
              <a:t>ar</a:t>
            </a:r>
            <a:r>
              <a:rPr lang="en-US" sz="2000" dirty="0"/>
              <a:t>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BC7F376-407F-48D1-9725-ED59D4946C90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819862" y="2576971"/>
            <a:ext cx="5408853" cy="30008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static int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maxItem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kumimoji="0" lang="he-IL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טענת כניסה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kumimoji="0" lang="he-IL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הפעולה תקבל מערך של שלמים</a:t>
            </a:r>
            <a:b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kumimoji="0" lang="he-IL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טענת יציאה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kumimoji="0" lang="he-IL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הפעולה תחזיר את הערך המקסימי במערך</a:t>
            </a:r>
            <a:b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max 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arr.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(max&lt;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max=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max;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1" name="Picture 3" descr="Growth, Increase, Volume, Sales">
            <a:extLst>
              <a:ext uri="{FF2B5EF4-FFF2-40B4-BE49-F238E27FC236}">
                <a16:creationId xmlns:a16="http://schemas.microsoft.com/office/drawing/2014/main" id="{F7209F0E-FA0A-4CED-8C59-B81EA464E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494"/>
            <a:ext cx="7805096" cy="179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72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B398C-F4A8-4B3A-88C9-EEFA70C9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03" y="197608"/>
            <a:ext cx="9802206" cy="720000"/>
          </a:xfrm>
        </p:spPr>
        <p:txBody>
          <a:bodyPr/>
          <a:lstStyle/>
          <a:p>
            <a:pPr algn="r"/>
            <a:r>
              <a:rPr lang="he-IL" sz="2000" dirty="0"/>
              <a:t>כעת נבנה שתי פעולות פנימית נוספות במחלקת שרות בשמות </a:t>
            </a:r>
            <a:r>
              <a:rPr lang="en-US" sz="2000" dirty="0"/>
              <a:t>average(int[]</a:t>
            </a:r>
            <a:r>
              <a:rPr lang="en-US" sz="2000" dirty="0" err="1"/>
              <a:t>ar</a:t>
            </a:r>
            <a:r>
              <a:rPr lang="en-US" sz="2000" dirty="0"/>
              <a:t>)</a:t>
            </a:r>
            <a:r>
              <a:rPr lang="he-IL" sz="2000" dirty="0"/>
              <a:t>, </a:t>
            </a:r>
            <a:r>
              <a:rPr lang="en-US" sz="2000" dirty="0"/>
              <a:t> </a:t>
            </a:r>
            <a:r>
              <a:rPr lang="en-US" sz="2000" dirty="0" err="1"/>
              <a:t>aboveAverage</a:t>
            </a:r>
            <a:r>
              <a:rPr lang="en-US" sz="2000" dirty="0"/>
              <a:t>(int[]</a:t>
            </a:r>
            <a:r>
              <a:rPr lang="en-US" sz="2000" dirty="0" err="1"/>
              <a:t>arr</a:t>
            </a:r>
            <a:r>
              <a:rPr lang="en-US" sz="2000" dirty="0"/>
              <a:t>)                                                                                    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A61097-437A-4DDE-B2AD-4E6578A6C60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434353" y="1239540"/>
            <a:ext cx="5658949" cy="31700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public static double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average(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int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[]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arr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//</a:t>
            </a:r>
            <a:r>
              <a:rPr kumimoji="0" lang="he-IL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טענת כניסה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: </a:t>
            </a:r>
            <a:r>
              <a:rPr kumimoji="0" lang="he-IL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הפעולה תקבל מערך של שלמים</a:t>
            </a:r>
            <a:b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//</a:t>
            </a:r>
            <a:r>
              <a:rPr kumimoji="0" lang="he-IL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טענת יציאה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: </a:t>
            </a:r>
            <a:r>
              <a:rPr kumimoji="0" lang="he-IL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הפעולה תחזיר ממוצע איברי המערך</a:t>
            </a:r>
            <a:b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int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sum =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for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int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=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&lt;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arr.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length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++)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        sum+ 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arr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[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];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   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return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sum/(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double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)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arr.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length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}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E0E0E0"/>
              </a:highlight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AA4F1-B146-4FDA-9E77-EFB0D42DA548}"/>
              </a:ext>
            </a:extLst>
          </p:cNvPr>
          <p:cNvSpPr txBox="1"/>
          <p:nvPr/>
        </p:nvSpPr>
        <p:spPr>
          <a:xfrm>
            <a:off x="13201435" y="3238795"/>
            <a:ext cx="467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DC272F3-273B-4FF6-8C69-8DB22BCED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302" y="1153436"/>
            <a:ext cx="12197395" cy="37856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public static int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aboveAverage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[]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arr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//</a:t>
            </a:r>
            <a:r>
              <a:rPr kumimoji="0" lang="he-IL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טענת כניסה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: </a:t>
            </a:r>
            <a:r>
              <a:rPr kumimoji="0" lang="he-IL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הפעולה תקבל מערך של שלמים</a:t>
            </a:r>
            <a:b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//</a:t>
            </a:r>
            <a:r>
              <a:rPr kumimoji="0" lang="he-IL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טענת יציאה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: </a:t>
            </a:r>
            <a:r>
              <a:rPr kumimoji="0" lang="he-IL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הפעולה תחזיר כמה איברים גדולים מהממוצע במערך</a:t>
            </a:r>
            <a:b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E0E0E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int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count=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double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avg 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MyArray.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average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arr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);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for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int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=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&lt;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arr.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length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++)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if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arr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[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] &gt; avg)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            count++;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return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count;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0E0E0"/>
                </a:highlight>
                <a:latin typeface="Consolas" panose="020B0609020204030204" pitchFamily="49" charset="0"/>
              </a:rPr>
              <a:t>}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5E3E5-A07E-41FF-B4CE-C0DBEE2A5A5D}"/>
              </a:ext>
            </a:extLst>
          </p:cNvPr>
          <p:cNvSpPr txBox="1"/>
          <p:nvPr/>
        </p:nvSpPr>
        <p:spPr>
          <a:xfrm>
            <a:off x="2945501" y="5365019"/>
            <a:ext cx="465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solidFill>
                  <a:srgbClr val="FF0000"/>
                </a:solidFill>
                <a:latin typeface="Varela Round" pitchFamily="2" charset="-79"/>
                <a:cs typeface="Varela Round" pitchFamily="2" charset="-79"/>
              </a:rPr>
              <a:t>מה מיוחד בכתיבה בפעולה </a:t>
            </a:r>
            <a:r>
              <a:rPr lang="en-US" dirty="0" err="1">
                <a:solidFill>
                  <a:srgbClr val="FF0000"/>
                </a:solidFill>
                <a:latin typeface="Varela Round" pitchFamily="2" charset="-79"/>
                <a:cs typeface="Varela Round" pitchFamily="2" charset="-79"/>
              </a:rPr>
              <a:t>aboveAverage</a:t>
            </a:r>
            <a:r>
              <a:rPr lang="he-IL" dirty="0">
                <a:solidFill>
                  <a:srgbClr val="FF0000"/>
                </a:solidFill>
                <a:latin typeface="Varela Round" pitchFamily="2" charset="-79"/>
                <a:cs typeface="Varela Round" pitchFamily="2" charset="-79"/>
              </a:rPr>
              <a:t>?</a:t>
            </a:r>
            <a:endParaRPr lang="en-US" dirty="0">
              <a:solidFill>
                <a:srgbClr val="FF0000"/>
              </a:solidFill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8197" name="Picture 5" descr="Group, Queue, People, Different">
            <a:extLst>
              <a:ext uri="{FF2B5EF4-FFF2-40B4-BE49-F238E27FC236}">
                <a16:creationId xmlns:a16="http://schemas.microsoft.com/office/drawing/2014/main" id="{C9121861-8842-4556-A74C-72A942497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3" y="4939088"/>
            <a:ext cx="1726361" cy="133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7416800" y="365125"/>
            <a:ext cx="3936999" cy="844839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2400" dirty="0">
                <a:latin typeface="Varela Round" pitchFamily="2" charset="-79"/>
                <a:cs typeface="Varela Round" pitchFamily="2" charset="-79"/>
              </a:rPr>
              <a:t>כדי לראות את תוצאות</a:t>
            </a:r>
            <a:br>
              <a:rPr lang="en-US" sz="2400" dirty="0">
                <a:latin typeface="Varela Round" pitchFamily="2" charset="-79"/>
                <a:cs typeface="Varela Round" pitchFamily="2" charset="-79"/>
              </a:rPr>
            </a:br>
            <a:r>
              <a:rPr lang="he-IL" sz="2400" dirty="0">
                <a:latin typeface="Varela Round" pitchFamily="2" charset="-79"/>
                <a:cs typeface="Varela Round" pitchFamily="2" charset="-79"/>
              </a:rPr>
              <a:t> כל הפעולות שכתבנו, </a:t>
            </a:r>
            <a:br>
              <a:rPr lang="en-US" sz="2400" dirty="0">
                <a:latin typeface="Varela Round" pitchFamily="2" charset="-79"/>
                <a:cs typeface="Varela Round" pitchFamily="2" charset="-79"/>
              </a:rPr>
            </a:br>
            <a:r>
              <a:rPr lang="he-IL" sz="2400" dirty="0">
                <a:latin typeface="Varela Round" pitchFamily="2" charset="-79"/>
                <a:cs typeface="Varela Round" pitchFamily="2" charset="-79"/>
              </a:rPr>
              <a:t>נזמן אותן בקובץ 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TestMyAray</a:t>
            </a:r>
            <a:endParaRPr lang="he-IL" sz="24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C13FEE-5F8A-4F67-A4D4-AB660723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10" y="461666"/>
            <a:ext cx="7588528" cy="54476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TestMyArray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main(String[]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ar1=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MyArray.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buildInput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Arrays.toString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(ar1));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arRand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MyArray.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buildRandomArray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Arrays.toString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arRand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MyArray.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ipus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arRand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Arrays.toString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arRand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"average of array is 				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MyArray.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average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(ar1));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"maximum of array is 				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MyArray.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maxItem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(ar1));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"above average : 			        "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MyArray.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aboveAverage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(ar1));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D89C03-D242-4D99-BDBC-7A584D11F550}"/>
              </a:ext>
            </a:extLst>
          </p:cNvPr>
          <p:cNvSpPr txBox="1"/>
          <p:nvPr/>
        </p:nvSpPr>
        <p:spPr>
          <a:xfrm>
            <a:off x="8913091" y="1438835"/>
            <a:ext cx="272949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highlight>
                  <a:srgbClr val="E0E0E0"/>
                </a:highlight>
              </a:rPr>
              <a:t>enter input for 1th item</a:t>
            </a:r>
          </a:p>
          <a:p>
            <a:pPr algn="l"/>
            <a:r>
              <a:rPr lang="en-US" sz="1400" dirty="0">
                <a:highlight>
                  <a:srgbClr val="E0E0E0"/>
                </a:highlight>
              </a:rPr>
              <a:t>10</a:t>
            </a:r>
          </a:p>
          <a:p>
            <a:pPr algn="l"/>
            <a:r>
              <a:rPr lang="en-US" sz="1400" dirty="0">
                <a:highlight>
                  <a:srgbClr val="E0E0E0"/>
                </a:highlight>
              </a:rPr>
              <a:t>enter input for 2th item</a:t>
            </a:r>
          </a:p>
          <a:p>
            <a:pPr algn="l"/>
            <a:r>
              <a:rPr lang="en-US" sz="1400" dirty="0">
                <a:highlight>
                  <a:srgbClr val="E0E0E0"/>
                </a:highlight>
              </a:rPr>
              <a:t>20</a:t>
            </a:r>
          </a:p>
          <a:p>
            <a:pPr algn="l"/>
            <a:r>
              <a:rPr lang="en-US" sz="1400" dirty="0">
                <a:highlight>
                  <a:srgbClr val="E0E0E0"/>
                </a:highlight>
              </a:rPr>
              <a:t>enter input for 3th item</a:t>
            </a:r>
          </a:p>
          <a:p>
            <a:pPr algn="l"/>
            <a:r>
              <a:rPr lang="en-US" sz="1400" dirty="0">
                <a:highlight>
                  <a:srgbClr val="E0E0E0"/>
                </a:highlight>
              </a:rPr>
              <a:t>30</a:t>
            </a:r>
          </a:p>
          <a:p>
            <a:pPr algn="l"/>
            <a:r>
              <a:rPr lang="en-US" sz="1400" dirty="0">
                <a:highlight>
                  <a:srgbClr val="E0E0E0"/>
                </a:highlight>
              </a:rPr>
              <a:t>enter input for 4th item</a:t>
            </a:r>
          </a:p>
          <a:p>
            <a:pPr algn="l"/>
            <a:r>
              <a:rPr lang="en-US" sz="1400" dirty="0">
                <a:highlight>
                  <a:srgbClr val="E0E0E0"/>
                </a:highlight>
              </a:rPr>
              <a:t>40</a:t>
            </a:r>
          </a:p>
          <a:p>
            <a:pPr algn="l"/>
            <a:r>
              <a:rPr lang="en-US" sz="1400" dirty="0">
                <a:highlight>
                  <a:srgbClr val="E0E0E0"/>
                </a:highlight>
              </a:rPr>
              <a:t>My array is [10 , 20 , 30 , 40 , ]</a:t>
            </a:r>
          </a:p>
          <a:p>
            <a:pPr algn="l"/>
            <a:endParaRPr lang="en-US" sz="1400" dirty="0">
              <a:highlight>
                <a:srgbClr val="E0E0E0"/>
              </a:highlight>
            </a:endParaRPr>
          </a:p>
          <a:p>
            <a:pPr algn="l"/>
            <a:r>
              <a:rPr lang="en-US" sz="1400" dirty="0">
                <a:highlight>
                  <a:srgbClr val="E0E0E0"/>
                </a:highlight>
              </a:rPr>
              <a:t>My array is [5 , 73 , 29 , 46 , ]</a:t>
            </a:r>
          </a:p>
          <a:p>
            <a:pPr algn="l"/>
            <a:endParaRPr lang="en-US" sz="1400" dirty="0">
              <a:highlight>
                <a:srgbClr val="E0E0E0"/>
              </a:highlight>
            </a:endParaRPr>
          </a:p>
          <a:p>
            <a:pPr algn="l"/>
            <a:r>
              <a:rPr lang="en-US" sz="1400" dirty="0">
                <a:highlight>
                  <a:srgbClr val="E0E0E0"/>
                </a:highlight>
              </a:rPr>
              <a:t>My array is [0 , 0 , 0 , 0 , ]</a:t>
            </a:r>
          </a:p>
          <a:p>
            <a:pPr algn="l"/>
            <a:endParaRPr lang="en-US" sz="1400" dirty="0">
              <a:highlight>
                <a:srgbClr val="E0E0E0"/>
              </a:highlight>
            </a:endParaRPr>
          </a:p>
          <a:p>
            <a:pPr algn="l"/>
            <a:r>
              <a:rPr lang="en-US" sz="1400" dirty="0">
                <a:highlight>
                  <a:srgbClr val="E0E0E0"/>
                </a:highlight>
              </a:rPr>
              <a:t>average of array is 25.0</a:t>
            </a:r>
          </a:p>
          <a:p>
            <a:pPr algn="l"/>
            <a:r>
              <a:rPr lang="en-US" sz="1400" dirty="0">
                <a:highlight>
                  <a:srgbClr val="E0E0E0"/>
                </a:highlight>
              </a:rPr>
              <a:t>maximum of array is 40</a:t>
            </a:r>
          </a:p>
          <a:p>
            <a:pPr algn="l"/>
            <a:r>
              <a:rPr lang="en-US" sz="1400" dirty="0">
                <a:highlight>
                  <a:srgbClr val="E0E0E0"/>
                </a:highlight>
              </a:rPr>
              <a:t>above average : 2</a:t>
            </a:r>
          </a:p>
        </p:txBody>
      </p:sp>
    </p:spTree>
    <p:extLst>
      <p:ext uri="{BB962C8B-B14F-4D97-AF65-F5344CB8AC3E}">
        <p14:creationId xmlns:p14="http://schemas.microsoft.com/office/powerpoint/2010/main" val="32164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843D-0CBA-4E9B-9FFD-BFBFE45D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הדגשים לשיעור זה: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D3D89-7E75-4A23-929E-723CD0CE5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473" y="1047117"/>
            <a:ext cx="7927235" cy="4763766"/>
          </a:xfrm>
        </p:spPr>
        <p:txBody>
          <a:bodyPr>
            <a:noAutofit/>
          </a:bodyPr>
          <a:lstStyle/>
          <a:p>
            <a:pPr algn="r" rtl="1"/>
            <a:r>
              <a:rPr lang="he-IL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Varela Round" pitchFamily="2" charset="-79"/>
                <a:cs typeface="Varela Round" pitchFamily="2" charset="-79"/>
              </a:rPr>
              <a:t>מחלקת שרות- מחלקה בה ירשמו פעולות שנרצה להשתמש בהן בתוכניות אחרות.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Varela Round" pitchFamily="2" charset="-79"/>
              <a:cs typeface="Varela Round" pitchFamily="2" charset="-79"/>
            </a:endParaRPr>
          </a:p>
          <a:p>
            <a:pPr algn="r" rtl="1"/>
            <a:r>
              <a:rPr lang="he-IL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Varela Round" pitchFamily="2" charset="-79"/>
                <a:cs typeface="Varela Round" pitchFamily="2" charset="-79"/>
              </a:rPr>
              <a:t>כדי לזמן פעולות, מחלקת השרות צריכהלהמצא באותה המחציה של הפרויקט עליו אני עובדת (או לייבא את המחלקה)</a:t>
            </a:r>
          </a:p>
          <a:p>
            <a:pPr algn="r" rtl="1"/>
            <a:r>
              <a:rPr lang="he-IL" sz="2400" dirty="0">
                <a:solidFill>
                  <a:schemeClr val="accent6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כל אחת מהפעולות במחלקה הן בהרשאת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static</a:t>
            </a:r>
            <a:r>
              <a:rPr lang="he-IL" sz="2400" dirty="0">
                <a:solidFill>
                  <a:schemeClr val="accent6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.(אינן פועלות על עצמים)</a:t>
            </a:r>
          </a:p>
          <a:p>
            <a:pPr algn="r" rtl="1"/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arela Round" pitchFamily="2" charset="-79"/>
                <a:cs typeface="Varela Round" pitchFamily="2" charset="-79"/>
              </a:rPr>
              <a:t>במחלקה זו, לא תהיה הפעולה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arela Round" pitchFamily="2" charset="-79"/>
                <a:cs typeface="Varela Round" pitchFamily="2" charset="-79"/>
              </a:rPr>
              <a:t>main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Varela Round" pitchFamily="2" charset="-79"/>
              <a:cs typeface="Varela Round" pitchFamily="2" charset="-79"/>
            </a:endParaRPr>
          </a:p>
          <a:p>
            <a:pPr algn="r" rtl="1"/>
            <a:r>
              <a:rPr lang="he-IL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Varela Round" pitchFamily="2" charset="-79"/>
                <a:cs typeface="Varela Round" pitchFamily="2" charset="-79"/>
              </a:rPr>
              <a:t>כמו בכל תוכנית שכתבנו, פעולה יכולה לזמן פעולה אחרת במחלקה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Varela Round" pitchFamily="2" charset="-79"/>
              <a:cs typeface="Varela Round" pitchFamily="2" charset="-79"/>
            </a:endParaRPr>
          </a:p>
          <a:p>
            <a:pPr algn="r" rtl="1"/>
            <a:r>
              <a:rPr lang="he-IL" sz="2400" dirty="0">
                <a:solidFill>
                  <a:srgbClr val="7030A0"/>
                </a:solidFill>
                <a:latin typeface="Varela Round" pitchFamily="2" charset="-79"/>
                <a:cs typeface="Varela Round" pitchFamily="2" charset="-79"/>
              </a:rPr>
              <a:t>כדי לזמן פעולות מתוכה, עלינו לקרא בשם המחלקה, נקודה ואז שם הפעולה</a:t>
            </a:r>
          </a:p>
          <a:p>
            <a:pPr algn="r" rtl="1"/>
            <a:r>
              <a:rPr lang="en-US" sz="2400" dirty="0">
                <a:solidFill>
                  <a:srgbClr val="7030A0"/>
                </a:solidFill>
                <a:latin typeface="Varela Round" pitchFamily="2" charset="-79"/>
                <a:cs typeface="Varela Round" pitchFamily="2" charset="-79"/>
              </a:rPr>
              <a:t>&lt;</a:t>
            </a:r>
            <a:r>
              <a:rPr lang="en-US" sz="2400" dirty="0" err="1">
                <a:solidFill>
                  <a:srgbClr val="7030A0"/>
                </a:solidFill>
                <a:latin typeface="Varela Round" pitchFamily="2" charset="-79"/>
                <a:cs typeface="Varela Round" pitchFamily="2" charset="-79"/>
              </a:rPr>
              <a:t>className</a:t>
            </a:r>
            <a:r>
              <a:rPr lang="en-US" sz="2400" dirty="0">
                <a:solidFill>
                  <a:srgbClr val="7030A0"/>
                </a:solidFill>
                <a:latin typeface="Varela Round" pitchFamily="2" charset="-79"/>
                <a:cs typeface="Varela Round" pitchFamily="2" charset="-79"/>
              </a:rPr>
              <a:t>&gt; . &lt;</a:t>
            </a:r>
            <a:r>
              <a:rPr lang="en-US" sz="2400" dirty="0" err="1">
                <a:solidFill>
                  <a:srgbClr val="7030A0"/>
                </a:solidFill>
                <a:latin typeface="Varela Round" pitchFamily="2" charset="-79"/>
                <a:cs typeface="Varela Round" pitchFamily="2" charset="-79"/>
              </a:rPr>
              <a:t>methodName</a:t>
            </a:r>
            <a:r>
              <a:rPr lang="en-US" sz="2400" dirty="0">
                <a:solidFill>
                  <a:srgbClr val="7030A0"/>
                </a:solidFill>
                <a:latin typeface="Varela Round" pitchFamily="2" charset="-79"/>
                <a:cs typeface="Varela Round" pitchFamily="2" charset="-79"/>
              </a:rPr>
              <a:t>()&gt;</a:t>
            </a:r>
          </a:p>
        </p:txBody>
      </p:sp>
    </p:spTree>
    <p:extLst>
      <p:ext uri="{BB962C8B-B14F-4D97-AF65-F5344CB8AC3E}">
        <p14:creationId xmlns:p14="http://schemas.microsoft.com/office/powerpoint/2010/main" val="3591773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B0AD-3BF6-4CE8-80ED-426C08A9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נקודות למחשבה/תרגול בהמשך-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25FCE-4F13-4C6E-A891-D0F31E0711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2566" y="1212161"/>
            <a:ext cx="10054124" cy="4090988"/>
          </a:xfrm>
        </p:spPr>
        <p:txBody>
          <a:bodyPr/>
          <a:lstStyle/>
          <a:p>
            <a:pPr algn="r" rtl="1"/>
            <a:r>
              <a:rPr lang="he-IL" dirty="0"/>
              <a:t>ניתן לחשוב על פעולות נוספות במחלקה </a:t>
            </a:r>
            <a:r>
              <a:rPr lang="en-US" dirty="0" err="1"/>
              <a:t>MyArray</a:t>
            </a:r>
            <a:r>
              <a:rPr lang="he-IL" dirty="0"/>
              <a:t> כמו:</a:t>
            </a:r>
          </a:p>
          <a:p>
            <a:pPr algn="r" rtl="1"/>
            <a:r>
              <a:rPr lang="he-IL" dirty="0"/>
              <a:t>פעולה המקבלת שני מערכים ומחזירה מערך שלישי המכיל את סכום האיברים המקבילים בשני המערכים</a:t>
            </a:r>
          </a:p>
          <a:p>
            <a:pPr algn="r" rtl="1"/>
            <a:r>
              <a:rPr lang="he-IL" dirty="0"/>
              <a:t>פעולה המוצאת כמה מספרים חיוביים(או מעל </a:t>
            </a:r>
            <a:r>
              <a:rPr lang="en-US" dirty="0"/>
              <a:t>num</a:t>
            </a:r>
            <a:r>
              <a:rPr lang="he-IL" dirty="0"/>
              <a:t> מסוים)  במערך</a:t>
            </a:r>
          </a:p>
          <a:p>
            <a:pPr algn="r" rtl="1"/>
            <a:r>
              <a:rPr lang="he-IL" dirty="0"/>
              <a:t>פעולה המפחיתה כל איבר במערך ב</a:t>
            </a:r>
            <a:r>
              <a:rPr lang="en-US" dirty="0"/>
              <a:t>num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756777-FF98-4BCC-80CD-9646FB1B7B37}"/>
              </a:ext>
            </a:extLst>
          </p:cNvPr>
          <p:cNvSpPr txBox="1"/>
          <p:nvPr/>
        </p:nvSpPr>
        <p:spPr>
          <a:xfrm>
            <a:off x="1933996" y="5373112"/>
            <a:ext cx="875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Varela Round" pitchFamily="2" charset="-79"/>
                <a:cs typeface="Varela Round" pitchFamily="2" charset="-79"/>
              </a:rPr>
              <a:t>לחילופין או בהמשך, לכתוב מחלקת שרות עבור מערך דו-</a:t>
            </a:r>
            <a:r>
              <a:rPr lang="he-IL" dirty="0" err="1">
                <a:latin typeface="Varela Round" pitchFamily="2" charset="-79"/>
                <a:cs typeface="Varela Round" pitchFamily="2" charset="-79"/>
              </a:rPr>
              <a:t>מימדי</a:t>
            </a:r>
            <a:endParaRPr lang="en-US" dirty="0"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12290" name="Picture 2" descr="Symbol, Luck, Good Lock">
            <a:extLst>
              <a:ext uri="{FF2B5EF4-FFF2-40B4-BE49-F238E27FC236}">
                <a16:creationId xmlns:a16="http://schemas.microsoft.com/office/drawing/2014/main" id="{F02B7E2A-C019-4ED7-9B97-ACD48A3B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6" y="3568587"/>
            <a:ext cx="2037423" cy="13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49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B0AD-3BF6-4CE8-80ED-426C08A9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נקודות למחשבה/תרגול בהמשך-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25FCE-4F13-4C6E-A891-D0F31E0711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2566" y="1212161"/>
            <a:ext cx="10054124" cy="4090988"/>
          </a:xfrm>
        </p:spPr>
        <p:txBody>
          <a:bodyPr/>
          <a:lstStyle/>
          <a:p>
            <a:pPr algn="r" rtl="1"/>
            <a:r>
              <a:rPr lang="he-IL" dirty="0"/>
              <a:t>ניתן לחשוב על פעולות נוספות במחלקה </a:t>
            </a:r>
            <a:r>
              <a:rPr lang="en-US" dirty="0" err="1"/>
              <a:t>MyArray</a:t>
            </a:r>
            <a:r>
              <a:rPr lang="he-IL" dirty="0"/>
              <a:t> כמו:</a:t>
            </a:r>
          </a:p>
          <a:p>
            <a:pPr algn="r" rtl="1"/>
            <a:r>
              <a:rPr lang="he-IL" dirty="0"/>
              <a:t>פעולה המקבלת שני מערכים ומחזירה מערך שלישי המכיל את סכום האיברים המקבילים בשני המערכים</a:t>
            </a:r>
          </a:p>
          <a:p>
            <a:pPr algn="r" rtl="1"/>
            <a:r>
              <a:rPr lang="he-IL" dirty="0"/>
              <a:t>פעולה המוצאת כמה מספרים חיוביים(או מעל </a:t>
            </a:r>
            <a:r>
              <a:rPr lang="en-US" dirty="0"/>
              <a:t>num</a:t>
            </a:r>
            <a:r>
              <a:rPr lang="he-IL" dirty="0"/>
              <a:t> מסוים)  במערך</a:t>
            </a:r>
          </a:p>
          <a:p>
            <a:pPr algn="r" rtl="1"/>
            <a:r>
              <a:rPr lang="he-IL" dirty="0"/>
              <a:t>פעולה המפחיתה כל איבר במערך ב</a:t>
            </a:r>
            <a:r>
              <a:rPr lang="en-US" dirty="0"/>
              <a:t>num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756777-FF98-4BCC-80CD-9646FB1B7B37}"/>
              </a:ext>
            </a:extLst>
          </p:cNvPr>
          <p:cNvSpPr txBox="1"/>
          <p:nvPr/>
        </p:nvSpPr>
        <p:spPr>
          <a:xfrm>
            <a:off x="1933996" y="5373112"/>
            <a:ext cx="875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latin typeface="Varela Round" pitchFamily="2" charset="-79"/>
                <a:cs typeface="Varela Round" pitchFamily="2" charset="-79"/>
              </a:rPr>
              <a:t>לחילופין או בהמשך, לכתוב מחלקת שרות עבור מערך דו-</a:t>
            </a:r>
            <a:r>
              <a:rPr lang="he-IL" dirty="0" err="1">
                <a:latin typeface="Varela Round" pitchFamily="2" charset="-79"/>
                <a:cs typeface="Varela Round" pitchFamily="2" charset="-79"/>
              </a:rPr>
              <a:t>מימדי</a:t>
            </a:r>
            <a:endParaRPr lang="en-US" dirty="0"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12290" name="Picture 2" descr="Symbol, Luck, Good Lock">
            <a:extLst>
              <a:ext uri="{FF2B5EF4-FFF2-40B4-BE49-F238E27FC236}">
                <a16:creationId xmlns:a16="http://schemas.microsoft.com/office/drawing/2014/main" id="{F02B7E2A-C019-4ED7-9B97-ACD48A3B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6" y="3568587"/>
            <a:ext cx="2037423" cy="13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91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hlinkClick r:id="rId3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התמונות לקוחות מאתר </a:t>
            </a:r>
            <a:r>
              <a:rPr lang="en-US" sz="2800" dirty="0" err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pixabay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078A47-3FFB-42C2-94A1-DF9DAE1FD5B8}"/>
              </a:ext>
            </a:extLst>
          </p:cNvPr>
          <p:cNvSpPr txBox="1"/>
          <p:nvPr/>
        </p:nvSpPr>
        <p:spPr>
          <a:xfrm>
            <a:off x="1449917" y="547489"/>
            <a:ext cx="8229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dirty="0">
                <a:latin typeface="Varela Round" pitchFamily="2" charset="-79"/>
                <a:cs typeface="Varela Round" pitchFamily="2" charset="-79"/>
              </a:rPr>
              <a:t>כיצד נבחר להגדיר כלי רכב יבשתיים?</a:t>
            </a:r>
          </a:p>
          <a:p>
            <a:pPr algn="r" rtl="1"/>
            <a:r>
              <a:rPr lang="he-IL" sz="3200" dirty="0">
                <a:latin typeface="Varela Round" pitchFamily="2" charset="-79"/>
                <a:cs typeface="Varela Round" pitchFamily="2" charset="-79"/>
              </a:rPr>
              <a:t>על פי סוגם? מרכיבים בתוכם? ביצועים שלהם?</a:t>
            </a:r>
            <a:endParaRPr lang="en-US" sz="32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21935-1B23-49F8-853D-F132AE904ADA}"/>
              </a:ext>
            </a:extLst>
          </p:cNvPr>
          <p:cNvSpPr txBox="1"/>
          <p:nvPr/>
        </p:nvSpPr>
        <p:spPr>
          <a:xfrm>
            <a:off x="2720622" y="1828800"/>
            <a:ext cx="719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latin typeface="Varela Round" pitchFamily="2" charset="-79"/>
                <a:cs typeface="Varela Round" pitchFamily="2" charset="-79"/>
              </a:rPr>
              <a:t>מנוע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A17FF-8B89-4CAB-9AEC-9166ED2B8AFC}"/>
              </a:ext>
            </a:extLst>
          </p:cNvPr>
          <p:cNvSpPr txBox="1"/>
          <p:nvPr/>
        </p:nvSpPr>
        <p:spPr>
          <a:xfrm>
            <a:off x="8240889" y="3112412"/>
            <a:ext cx="1670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latin typeface="Varela Round" pitchFamily="2" charset="-79"/>
                <a:cs typeface="Varela Round" pitchFamily="2" charset="-79"/>
              </a:rPr>
              <a:t>מכונית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465FE-B066-4D8B-A0A5-88003A6DCA88}"/>
              </a:ext>
            </a:extLst>
          </p:cNvPr>
          <p:cNvSpPr txBox="1"/>
          <p:nvPr/>
        </p:nvSpPr>
        <p:spPr>
          <a:xfrm>
            <a:off x="5564717" y="3699870"/>
            <a:ext cx="441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400" dirty="0">
                <a:latin typeface="Varela Round" pitchFamily="2" charset="-79"/>
                <a:cs typeface="Varela Round" pitchFamily="2" charset="-79"/>
              </a:rPr>
              <a:t>אוטובוס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7EF62-7DA6-45E4-83C6-89C9D16174E4}"/>
              </a:ext>
            </a:extLst>
          </p:cNvPr>
          <p:cNvSpPr txBox="1"/>
          <p:nvPr/>
        </p:nvSpPr>
        <p:spPr>
          <a:xfrm>
            <a:off x="9076266" y="4387674"/>
            <a:ext cx="1106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>
                <a:latin typeface="Varela Round" pitchFamily="2" charset="-79"/>
                <a:cs typeface="Varela Round" pitchFamily="2" charset="-79"/>
              </a:rPr>
              <a:t>אופנוע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A03C9-CF8E-4435-BBB9-DB9F43331C0A}"/>
              </a:ext>
            </a:extLst>
          </p:cNvPr>
          <p:cNvSpPr txBox="1"/>
          <p:nvPr/>
        </p:nvSpPr>
        <p:spPr>
          <a:xfrm>
            <a:off x="510051" y="5706063"/>
            <a:ext cx="834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>
                <a:solidFill>
                  <a:schemeClr val="accent5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לא נוכל לדמות את כל המידע שקיים על כלי הרכב, נבחר להגדיר חלק מצומצם ממנו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.</a:t>
            </a:r>
            <a:endParaRPr lang="en-US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1F52AD-7184-4C2B-83EC-F9B5BB937F9A}"/>
              </a:ext>
            </a:extLst>
          </p:cNvPr>
          <p:cNvSpPr txBox="1"/>
          <p:nvPr/>
        </p:nvSpPr>
        <p:spPr>
          <a:xfrm>
            <a:off x="7172325" y="2446654"/>
            <a:ext cx="273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latin typeface="Varela Round" pitchFamily="2" charset="-79"/>
                <a:cs typeface="Varela Round" pitchFamily="2" charset="-79"/>
              </a:rPr>
              <a:t>צמיגים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1028" name="Picture 4" descr="Highway, Road, Truck, Vehicles, Mobility">
            <a:extLst>
              <a:ext uri="{FF2B5EF4-FFF2-40B4-BE49-F238E27FC236}">
                <a16:creationId xmlns:a16="http://schemas.microsoft.com/office/drawing/2014/main" id="{59D05BA7-726B-40F2-AE9D-41DE5C1BD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11" y="2045344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40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74D5807-B5C2-4392-8493-61897DD09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985747"/>
              </p:ext>
            </p:extLst>
          </p:nvPr>
        </p:nvGraphicFramePr>
        <p:xfrm>
          <a:off x="3336262" y="3753340"/>
          <a:ext cx="402206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765">
                  <a:extLst>
                    <a:ext uri="{9D8B030D-6E8A-4147-A177-3AD203B41FA5}">
                      <a16:colId xmlns:a16="http://schemas.microsoft.com/office/drawing/2014/main" val="496253048"/>
                    </a:ext>
                  </a:extLst>
                </a:gridCol>
                <a:gridCol w="2065297">
                  <a:extLst>
                    <a:ext uri="{9D8B030D-6E8A-4147-A177-3AD203B41FA5}">
                      <a16:colId xmlns:a16="http://schemas.microsoft.com/office/drawing/2014/main" val="4152302602"/>
                    </a:ext>
                  </a:extLst>
                </a:gridCol>
              </a:tblGrid>
              <a:tr h="232692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  </a:t>
                      </a:r>
                      <a:r>
                        <a:rPr lang="en-US" sz="2400" dirty="0" err="1"/>
                        <a:t>Tyre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/>
                        <a:t>צמיג     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05986"/>
                  </a:ext>
                </a:extLst>
              </a:tr>
              <a:tr h="333169">
                <a:tc>
                  <a:txBody>
                    <a:bodyPr/>
                    <a:lstStyle/>
                    <a:p>
                      <a:r>
                        <a:rPr lang="en-US" dirty="0"/>
                        <a:t>String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חברה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07630"/>
                  </a:ext>
                </a:extLst>
              </a:tr>
              <a:tr h="333169">
                <a:tc>
                  <a:txBody>
                    <a:bodyPr/>
                    <a:lstStyle/>
                    <a:p>
                      <a:r>
                        <a:rPr lang="en-US" dirty="0"/>
                        <a:t>double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רוחב צמיג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6833"/>
                  </a:ext>
                </a:extLst>
              </a:tr>
              <a:tr h="333169">
                <a:tc>
                  <a:txBody>
                    <a:bodyPr/>
                    <a:lstStyle/>
                    <a:p>
                      <a:r>
                        <a:rPr lang="en-US" dirty="0"/>
                        <a:t>double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רוחב חתך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179966"/>
                  </a:ext>
                </a:extLst>
              </a:tr>
              <a:tr h="333169">
                <a:tc>
                  <a:txBody>
                    <a:bodyPr/>
                    <a:lstStyle/>
                    <a:p>
                      <a:r>
                        <a:rPr lang="en-US" dirty="0"/>
                        <a:t>double 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רדיוס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478713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A11C1D-5F7A-4CA0-895C-F149B223D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317489"/>
              </p:ext>
            </p:extLst>
          </p:nvPr>
        </p:nvGraphicFramePr>
        <p:xfrm>
          <a:off x="3263497" y="1317327"/>
          <a:ext cx="4022062" cy="124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458">
                  <a:extLst>
                    <a:ext uri="{9D8B030D-6E8A-4147-A177-3AD203B41FA5}">
                      <a16:colId xmlns:a16="http://schemas.microsoft.com/office/drawing/2014/main" val="308726116"/>
                    </a:ext>
                  </a:extLst>
                </a:gridCol>
                <a:gridCol w="1712604">
                  <a:extLst>
                    <a:ext uri="{9D8B030D-6E8A-4147-A177-3AD203B41FA5}">
                      <a16:colId xmlns:a16="http://schemas.microsoft.com/office/drawing/2014/main" val="1618718507"/>
                    </a:ext>
                  </a:extLst>
                </a:gridCol>
              </a:tblGrid>
              <a:tr h="357889">
                <a:tc>
                  <a:txBody>
                    <a:bodyPr/>
                    <a:lstStyle/>
                    <a:p>
                      <a:r>
                        <a:rPr lang="en-US" dirty="0"/>
                        <a:t>    </a:t>
                      </a:r>
                      <a:r>
                        <a:rPr lang="en-US" sz="2400" dirty="0"/>
                        <a:t>Engine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מנוע 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91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String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חברה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574202"/>
                  </a:ext>
                </a:extLst>
              </a:tr>
              <a:tr h="418819">
                <a:tc>
                  <a:txBody>
                    <a:bodyPr/>
                    <a:lstStyle/>
                    <a:p>
                      <a:r>
                        <a:rPr lang="en-US" dirty="0"/>
                        <a:t>long </a:t>
                      </a:r>
                      <a:r>
                        <a:rPr lang="en-US" dirty="0" err="1"/>
                        <a:t>horsePower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כוחות סוס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73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85B93DD-601C-462C-A9F4-A4D1A8EBCBFC}"/>
              </a:ext>
            </a:extLst>
          </p:cNvPr>
          <p:cNvSpPr txBox="1"/>
          <p:nvPr/>
        </p:nvSpPr>
        <p:spPr>
          <a:xfrm>
            <a:off x="620889" y="191911"/>
            <a:ext cx="1037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latin typeface="Varela Round" pitchFamily="2" charset="-79"/>
                <a:cs typeface="Varela Round" pitchFamily="2" charset="-79"/>
              </a:rPr>
              <a:t>נבנה תחילה תרשימי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UML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למספר מחלקות. </a:t>
            </a:r>
          </a:p>
          <a:p>
            <a:pPr algn="r" rtl="1"/>
            <a:r>
              <a:rPr lang="he-IL" sz="2400" dirty="0">
                <a:latin typeface="Varela Round" pitchFamily="2" charset="-79"/>
                <a:cs typeface="Varela Round" pitchFamily="2" charset="-79"/>
              </a:rPr>
              <a:t>נתחיל בשתיים בעלי תכונות פשוטות ונתקדם בהמשך: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2A86FA-C5CA-4989-AF4B-E9DAF8360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800" y="1317327"/>
            <a:ext cx="1798480" cy="1198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20B17-02AE-411A-95A3-6BAA52969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502" y="3753340"/>
            <a:ext cx="3295076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6F3C58B-7FAE-44C4-934A-219D918A5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402996"/>
              </p:ext>
            </p:extLst>
          </p:nvPr>
        </p:nvGraphicFramePr>
        <p:xfrm>
          <a:off x="5827661" y="1406013"/>
          <a:ext cx="3696646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498">
                  <a:extLst>
                    <a:ext uri="{9D8B030D-6E8A-4147-A177-3AD203B41FA5}">
                      <a16:colId xmlns:a16="http://schemas.microsoft.com/office/drawing/2014/main" val="159476177"/>
                    </a:ext>
                  </a:extLst>
                </a:gridCol>
                <a:gridCol w="1479148">
                  <a:extLst>
                    <a:ext uri="{9D8B030D-6E8A-4147-A177-3AD203B41FA5}">
                      <a16:colId xmlns:a16="http://schemas.microsoft.com/office/drawing/2014/main" val="42732841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  </a:t>
                      </a:r>
                      <a:r>
                        <a:rPr lang="en-US" sz="2400" dirty="0"/>
                        <a:t>Bus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551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String 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חברה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512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Tyre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tyre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סוג צמיג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48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 </a:t>
                      </a:r>
                      <a:r>
                        <a:rPr lang="en-US" dirty="0" err="1"/>
                        <a:t>numOfTyres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מספר צמיגים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044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Engine </a:t>
                      </a:r>
                      <a:r>
                        <a:rPr lang="en-US" dirty="0" err="1"/>
                        <a:t>engine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מנוע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11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 </a:t>
                      </a:r>
                      <a:r>
                        <a:rPr lang="en-US" dirty="0" err="1"/>
                        <a:t>numOfPassengers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מספר הנוסעים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806975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63E9A17-6991-4427-946F-ADF61454A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120797"/>
              </p:ext>
            </p:extLst>
          </p:nvPr>
        </p:nvGraphicFramePr>
        <p:xfrm>
          <a:off x="824693" y="900888"/>
          <a:ext cx="3531898" cy="2354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949">
                  <a:extLst>
                    <a:ext uri="{9D8B030D-6E8A-4147-A177-3AD203B41FA5}">
                      <a16:colId xmlns:a16="http://schemas.microsoft.com/office/drawing/2014/main" val="2692683837"/>
                    </a:ext>
                  </a:extLst>
                </a:gridCol>
                <a:gridCol w="1765949">
                  <a:extLst>
                    <a:ext uri="{9D8B030D-6E8A-4147-A177-3AD203B41FA5}">
                      <a16:colId xmlns:a16="http://schemas.microsoft.com/office/drawing/2014/main" val="2070432361"/>
                    </a:ext>
                  </a:extLst>
                </a:gridCol>
              </a:tblGrid>
              <a:tr h="500045">
                <a:tc>
                  <a:txBody>
                    <a:bodyPr/>
                    <a:lstStyle/>
                    <a:p>
                      <a:r>
                        <a:rPr lang="en-US" dirty="0"/>
                        <a:t>        </a:t>
                      </a:r>
                      <a:r>
                        <a:rPr lang="en-US" sz="2400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97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String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חברה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5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String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דגם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979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Tyre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tyre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סוג צמיג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09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 </a:t>
                      </a:r>
                      <a:r>
                        <a:rPr lang="en-US" dirty="0" err="1"/>
                        <a:t>numOfTyres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מספר צמיגים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199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Engine </a:t>
                      </a:r>
                      <a:r>
                        <a:rPr lang="en-US" dirty="0" err="1"/>
                        <a:t>engine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מנוע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0368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85B93DD-601C-462C-A9F4-A4D1A8EBCBFC}"/>
              </a:ext>
            </a:extLst>
          </p:cNvPr>
          <p:cNvSpPr txBox="1"/>
          <p:nvPr/>
        </p:nvSpPr>
        <p:spPr>
          <a:xfrm>
            <a:off x="620889" y="191911"/>
            <a:ext cx="1037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latin typeface="Varela Round" pitchFamily="2" charset="-79"/>
                <a:cs typeface="Varela Round" pitchFamily="2" charset="-79"/>
              </a:rPr>
              <a:t>כעת נגדיר מחלקות שאחת מתכונותיהן, לפחות,  היא מסוג עצם</a:t>
            </a:r>
          </a:p>
          <a:p>
            <a:pPr algn="r" rtl="1"/>
            <a:r>
              <a:rPr lang="he-IL" sz="2400" dirty="0">
                <a:latin typeface="Varela Round" pitchFamily="2" charset="-79"/>
                <a:cs typeface="Varela Round" pitchFamily="2" charset="-79"/>
              </a:rPr>
              <a:t>(ולא טיפוס נתונים פשוט)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34C51C-6B37-4FD4-BB3D-4E52F99D832D}"/>
              </a:ext>
            </a:extLst>
          </p:cNvPr>
          <p:cNvSpPr txBox="1"/>
          <p:nvPr/>
        </p:nvSpPr>
        <p:spPr>
          <a:xfrm>
            <a:off x="670230" y="6291976"/>
            <a:ext cx="1017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solidFill>
                  <a:schemeClr val="accent2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נעצור כאן, כדי לא להתפרס יותר מדי (ולא נגדיר את כל כלי הרכב היבשתיים)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Varela Round" pitchFamily="2" charset="-79"/>
              <a:cs typeface="Varela Round" pitchFamily="2" charset="-79"/>
            </a:endParaRP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48482A75-A051-42CF-B273-58512F924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906860"/>
              </p:ext>
            </p:extLst>
          </p:nvPr>
        </p:nvGraphicFramePr>
        <p:xfrm>
          <a:off x="824694" y="4059751"/>
          <a:ext cx="3531897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830">
                  <a:extLst>
                    <a:ext uri="{9D8B030D-6E8A-4147-A177-3AD203B41FA5}">
                      <a16:colId xmlns:a16="http://schemas.microsoft.com/office/drawing/2014/main" val="2633144397"/>
                    </a:ext>
                  </a:extLst>
                </a:gridCol>
                <a:gridCol w="1782067">
                  <a:extLst>
                    <a:ext uri="{9D8B030D-6E8A-4147-A177-3AD203B41FA5}">
                      <a16:colId xmlns:a16="http://schemas.microsoft.com/office/drawing/2014/main" val="306232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Motorcycle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אופנוע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15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String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חברה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33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Tyre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tyre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סוג צמיג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32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 </a:t>
                      </a:r>
                      <a:r>
                        <a:rPr lang="en-US" dirty="0" err="1"/>
                        <a:t>numOfTyres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מספר צמיגים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738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Engine </a:t>
                      </a:r>
                      <a:r>
                        <a:rPr lang="en-US" dirty="0" err="1"/>
                        <a:t>engine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מנוע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864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41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74D5807-B5C2-4392-8493-61897DD09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774607"/>
              </p:ext>
            </p:extLst>
          </p:nvPr>
        </p:nvGraphicFramePr>
        <p:xfrm>
          <a:off x="428260" y="3160541"/>
          <a:ext cx="317791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081">
                  <a:extLst>
                    <a:ext uri="{9D8B030D-6E8A-4147-A177-3AD203B41FA5}">
                      <a16:colId xmlns:a16="http://schemas.microsoft.com/office/drawing/2014/main" val="496253048"/>
                    </a:ext>
                  </a:extLst>
                </a:gridCol>
                <a:gridCol w="1631834">
                  <a:extLst>
                    <a:ext uri="{9D8B030D-6E8A-4147-A177-3AD203B41FA5}">
                      <a16:colId xmlns:a16="http://schemas.microsoft.com/office/drawing/2014/main" val="4152302602"/>
                    </a:ext>
                  </a:extLst>
                </a:gridCol>
              </a:tblGrid>
              <a:tr h="580463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  </a:t>
                      </a:r>
                      <a:r>
                        <a:rPr lang="en-US" sz="2400" dirty="0" err="1"/>
                        <a:t>Tyre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/>
                        <a:t>צמיג     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05986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A11C1D-5F7A-4CA0-895C-F149B223D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800909"/>
              </p:ext>
            </p:extLst>
          </p:nvPr>
        </p:nvGraphicFramePr>
        <p:xfrm>
          <a:off x="8700641" y="3041489"/>
          <a:ext cx="317791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988">
                  <a:extLst>
                    <a:ext uri="{9D8B030D-6E8A-4147-A177-3AD203B41FA5}">
                      <a16:colId xmlns:a16="http://schemas.microsoft.com/office/drawing/2014/main" val="308726116"/>
                    </a:ext>
                  </a:extLst>
                </a:gridCol>
                <a:gridCol w="1633928">
                  <a:extLst>
                    <a:ext uri="{9D8B030D-6E8A-4147-A177-3AD203B41FA5}">
                      <a16:colId xmlns:a16="http://schemas.microsoft.com/office/drawing/2014/main" val="161871850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dirty="0"/>
                        <a:t>    </a:t>
                      </a:r>
                      <a:r>
                        <a:rPr lang="en-US" sz="2400" dirty="0"/>
                        <a:t>Engine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מנוע 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9104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85B93DD-601C-462C-A9F4-A4D1A8EBCBFC}"/>
              </a:ext>
            </a:extLst>
          </p:cNvPr>
          <p:cNvSpPr txBox="1"/>
          <p:nvPr/>
        </p:nvSpPr>
        <p:spPr>
          <a:xfrm>
            <a:off x="7817462" y="191911"/>
            <a:ext cx="317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latin typeface="Varela Round" pitchFamily="2" charset="-79"/>
                <a:cs typeface="Varela Round" pitchFamily="2" charset="-79"/>
              </a:rPr>
              <a:t>קשר גרפי בין המחלקות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4E5087-26FD-474C-A0E6-64B6DFBFBBE8}"/>
              </a:ext>
            </a:extLst>
          </p:cNvPr>
          <p:cNvSpPr/>
          <p:nvPr/>
        </p:nvSpPr>
        <p:spPr>
          <a:xfrm>
            <a:off x="4365053" y="1277720"/>
            <a:ext cx="2923082" cy="830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5781F4-7D2F-435E-8AA3-674C9BAFFF3F}"/>
              </a:ext>
            </a:extLst>
          </p:cNvPr>
          <p:cNvSpPr/>
          <p:nvPr/>
        </p:nvSpPr>
        <p:spPr>
          <a:xfrm>
            <a:off x="4375410" y="3077166"/>
            <a:ext cx="2923082" cy="830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FEA7CB-98C4-428F-9AAC-58630FBA39B0}"/>
              </a:ext>
            </a:extLst>
          </p:cNvPr>
          <p:cNvSpPr/>
          <p:nvPr/>
        </p:nvSpPr>
        <p:spPr>
          <a:xfrm>
            <a:off x="4476091" y="4659898"/>
            <a:ext cx="2923082" cy="830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13E0B7-6BDE-4569-A1EB-DABD208FF912}"/>
              </a:ext>
            </a:extLst>
          </p:cNvPr>
          <p:cNvCxnSpPr>
            <a:cxnSpLocks/>
            <a:stCxn id="3" idx="3"/>
            <a:endCxn id="5" idx="2"/>
          </p:cNvCxnSpPr>
          <p:nvPr/>
        </p:nvCxnSpPr>
        <p:spPr>
          <a:xfrm flipV="1">
            <a:off x="3606175" y="1693219"/>
            <a:ext cx="758878" cy="183308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7E8D79-C8C9-4FE9-91A5-8B9EA7B74C87}"/>
              </a:ext>
            </a:extLst>
          </p:cNvPr>
          <p:cNvCxnSpPr>
            <a:cxnSpLocks/>
            <a:stCxn id="3" idx="3"/>
            <a:endCxn id="6" idx="2"/>
          </p:cNvCxnSpPr>
          <p:nvPr/>
        </p:nvCxnSpPr>
        <p:spPr>
          <a:xfrm flipV="1">
            <a:off x="3606175" y="3492665"/>
            <a:ext cx="769235" cy="3363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F0912D-4A7C-48CF-B380-F41218269191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7408366" y="3407249"/>
            <a:ext cx="1292275" cy="4350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BF26536-EB1F-4B95-A8A6-68EB886C8328}"/>
              </a:ext>
            </a:extLst>
          </p:cNvPr>
          <p:cNvCxnSpPr>
            <a:cxnSpLocks/>
            <a:stCxn id="3" idx="3"/>
            <a:endCxn id="11" idx="2"/>
          </p:cNvCxnSpPr>
          <p:nvPr/>
        </p:nvCxnSpPr>
        <p:spPr>
          <a:xfrm>
            <a:off x="3606175" y="3526301"/>
            <a:ext cx="869916" cy="1549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B7AAA7D-137E-423C-9726-248D2D10D138}"/>
              </a:ext>
            </a:extLst>
          </p:cNvPr>
          <p:cNvCxnSpPr>
            <a:cxnSpLocks/>
            <a:stCxn id="4" idx="1"/>
            <a:endCxn id="35" idx="3"/>
          </p:cNvCxnSpPr>
          <p:nvPr/>
        </p:nvCxnSpPr>
        <p:spPr>
          <a:xfrm flipH="1" flipV="1">
            <a:off x="7288135" y="1718851"/>
            <a:ext cx="1412506" cy="168839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B3DE06F-4E57-4C11-9BEE-C6E3F80F6985}"/>
              </a:ext>
            </a:extLst>
          </p:cNvPr>
          <p:cNvCxnSpPr>
            <a:cxnSpLocks/>
            <a:stCxn id="4" idx="1"/>
            <a:endCxn id="11" idx="6"/>
          </p:cNvCxnSpPr>
          <p:nvPr/>
        </p:nvCxnSpPr>
        <p:spPr>
          <a:xfrm flipH="1">
            <a:off x="7399173" y="3407249"/>
            <a:ext cx="1301468" cy="166814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080321B-F6B3-455F-9854-2A70BA555FF7}"/>
              </a:ext>
            </a:extLst>
          </p:cNvPr>
          <p:cNvSpPr txBox="1"/>
          <p:nvPr/>
        </p:nvSpPr>
        <p:spPr>
          <a:xfrm>
            <a:off x="5509159" y="1488018"/>
            <a:ext cx="177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Car</a:t>
            </a:r>
            <a:endParaRPr lang="en-IL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84AF80-C484-4799-BBB2-0BA693B936DA}"/>
              </a:ext>
            </a:extLst>
          </p:cNvPr>
          <p:cNvSpPr txBox="1"/>
          <p:nvPr/>
        </p:nvSpPr>
        <p:spPr>
          <a:xfrm>
            <a:off x="5572061" y="3261831"/>
            <a:ext cx="74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Bus</a:t>
            </a:r>
            <a:endParaRPr lang="en-IL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C88AED-0E98-4480-9B89-BD0BD4061987}"/>
              </a:ext>
            </a:extLst>
          </p:cNvPr>
          <p:cNvSpPr txBox="1"/>
          <p:nvPr/>
        </p:nvSpPr>
        <p:spPr>
          <a:xfrm>
            <a:off x="5175561" y="4804813"/>
            <a:ext cx="177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Motorcycle</a:t>
            </a:r>
            <a:endParaRPr lang="en-IL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3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74D5807-B5C2-4392-8493-61897DD09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962812"/>
              </p:ext>
            </p:extLst>
          </p:nvPr>
        </p:nvGraphicFramePr>
        <p:xfrm>
          <a:off x="7659687" y="767304"/>
          <a:ext cx="402206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765">
                  <a:extLst>
                    <a:ext uri="{9D8B030D-6E8A-4147-A177-3AD203B41FA5}">
                      <a16:colId xmlns:a16="http://schemas.microsoft.com/office/drawing/2014/main" val="496253048"/>
                    </a:ext>
                  </a:extLst>
                </a:gridCol>
                <a:gridCol w="2065297">
                  <a:extLst>
                    <a:ext uri="{9D8B030D-6E8A-4147-A177-3AD203B41FA5}">
                      <a16:colId xmlns:a16="http://schemas.microsoft.com/office/drawing/2014/main" val="4152302602"/>
                    </a:ext>
                  </a:extLst>
                </a:gridCol>
              </a:tblGrid>
              <a:tr h="710731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  </a:t>
                      </a:r>
                      <a:r>
                        <a:rPr lang="en-US" sz="2400" dirty="0" err="1"/>
                        <a:t>Tyre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2400" dirty="0"/>
                        <a:t>צמיג     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05986"/>
                  </a:ext>
                </a:extLst>
              </a:tr>
              <a:tr h="333169">
                <a:tc>
                  <a:txBody>
                    <a:bodyPr/>
                    <a:lstStyle/>
                    <a:p>
                      <a:r>
                        <a:rPr lang="en-US" dirty="0"/>
                        <a:t>String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חברה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07630"/>
                  </a:ext>
                </a:extLst>
              </a:tr>
              <a:tr h="333169">
                <a:tc>
                  <a:txBody>
                    <a:bodyPr/>
                    <a:lstStyle/>
                    <a:p>
                      <a:r>
                        <a:rPr lang="en-US" dirty="0"/>
                        <a:t>double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רוחב צמיג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6833"/>
                  </a:ext>
                </a:extLst>
              </a:tr>
              <a:tr h="333169">
                <a:tc>
                  <a:txBody>
                    <a:bodyPr/>
                    <a:lstStyle/>
                    <a:p>
                      <a:r>
                        <a:rPr lang="en-US" dirty="0"/>
                        <a:t>double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רוחב חתך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179966"/>
                  </a:ext>
                </a:extLst>
              </a:tr>
              <a:tr h="363080">
                <a:tc>
                  <a:txBody>
                    <a:bodyPr/>
                    <a:lstStyle/>
                    <a:p>
                      <a:r>
                        <a:rPr lang="en-US" dirty="0"/>
                        <a:t>double 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/>
                        <a:t>            </a:t>
                      </a:r>
                      <a:r>
                        <a:rPr lang="he-IL" dirty="0"/>
                        <a:t>רדיוס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478713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A11C1D-5F7A-4CA0-895C-F149B223D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1605"/>
              </p:ext>
            </p:extLst>
          </p:nvPr>
        </p:nvGraphicFramePr>
        <p:xfrm>
          <a:off x="2047256" y="1164750"/>
          <a:ext cx="4022062" cy="124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458">
                  <a:extLst>
                    <a:ext uri="{9D8B030D-6E8A-4147-A177-3AD203B41FA5}">
                      <a16:colId xmlns:a16="http://schemas.microsoft.com/office/drawing/2014/main" val="308726116"/>
                    </a:ext>
                  </a:extLst>
                </a:gridCol>
                <a:gridCol w="1712604">
                  <a:extLst>
                    <a:ext uri="{9D8B030D-6E8A-4147-A177-3AD203B41FA5}">
                      <a16:colId xmlns:a16="http://schemas.microsoft.com/office/drawing/2014/main" val="1618718507"/>
                    </a:ext>
                  </a:extLst>
                </a:gridCol>
              </a:tblGrid>
              <a:tr h="276215">
                <a:tc>
                  <a:txBody>
                    <a:bodyPr/>
                    <a:lstStyle/>
                    <a:p>
                      <a:r>
                        <a:rPr lang="en-US" dirty="0"/>
                        <a:t>    </a:t>
                      </a:r>
                      <a:r>
                        <a:rPr lang="en-US" sz="2400" dirty="0"/>
                        <a:t>Engine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מנוע 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91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String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חברה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574202"/>
                  </a:ext>
                </a:extLst>
              </a:tr>
              <a:tr h="418819">
                <a:tc>
                  <a:txBody>
                    <a:bodyPr/>
                    <a:lstStyle/>
                    <a:p>
                      <a:r>
                        <a:rPr lang="en-US" dirty="0"/>
                        <a:t>long </a:t>
                      </a:r>
                      <a:r>
                        <a:rPr lang="en-US" dirty="0" err="1"/>
                        <a:t>horsePower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כוחות סוס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7309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6F3C58B-7FAE-44C4-934A-219D918A5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05160"/>
              </p:ext>
            </p:extLst>
          </p:nvPr>
        </p:nvGraphicFramePr>
        <p:xfrm>
          <a:off x="427912" y="3737107"/>
          <a:ext cx="3696646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498">
                  <a:extLst>
                    <a:ext uri="{9D8B030D-6E8A-4147-A177-3AD203B41FA5}">
                      <a16:colId xmlns:a16="http://schemas.microsoft.com/office/drawing/2014/main" val="159476177"/>
                    </a:ext>
                  </a:extLst>
                </a:gridCol>
                <a:gridCol w="1479148">
                  <a:extLst>
                    <a:ext uri="{9D8B030D-6E8A-4147-A177-3AD203B41FA5}">
                      <a16:colId xmlns:a16="http://schemas.microsoft.com/office/drawing/2014/main" val="4273284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  </a:t>
                      </a:r>
                      <a:r>
                        <a:rPr lang="en-US" sz="2400" dirty="0"/>
                        <a:t>Bus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551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String 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חברה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512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Tyre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tyre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סוג צמיג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48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 </a:t>
                      </a:r>
                      <a:r>
                        <a:rPr lang="en-US" dirty="0" err="1"/>
                        <a:t>numOfTyres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מספר צמיגים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044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Engine </a:t>
                      </a:r>
                      <a:r>
                        <a:rPr lang="en-US" dirty="0" err="1"/>
                        <a:t>engine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מנוע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11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 </a:t>
                      </a:r>
                      <a:r>
                        <a:rPr lang="en-US" dirty="0" err="1"/>
                        <a:t>numOfPassengers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מספר הנוסעים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806975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63E9A17-6991-4427-946F-ADF61454A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823544"/>
              </p:ext>
            </p:extLst>
          </p:nvPr>
        </p:nvGraphicFramePr>
        <p:xfrm>
          <a:off x="4828522" y="3795009"/>
          <a:ext cx="3531898" cy="2349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949">
                  <a:extLst>
                    <a:ext uri="{9D8B030D-6E8A-4147-A177-3AD203B41FA5}">
                      <a16:colId xmlns:a16="http://schemas.microsoft.com/office/drawing/2014/main" val="2692683837"/>
                    </a:ext>
                  </a:extLst>
                </a:gridCol>
                <a:gridCol w="1765949">
                  <a:extLst>
                    <a:ext uri="{9D8B030D-6E8A-4147-A177-3AD203B41FA5}">
                      <a16:colId xmlns:a16="http://schemas.microsoft.com/office/drawing/2014/main" val="2070432361"/>
                    </a:ext>
                  </a:extLst>
                </a:gridCol>
              </a:tblGrid>
              <a:tr h="500045">
                <a:tc>
                  <a:txBody>
                    <a:bodyPr/>
                    <a:lstStyle/>
                    <a:p>
                      <a:r>
                        <a:rPr lang="en-US" dirty="0"/>
                        <a:t>        </a:t>
                      </a:r>
                      <a:r>
                        <a:rPr lang="en-US" sz="2400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976055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r>
                        <a:rPr lang="en-US" dirty="0"/>
                        <a:t>String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חברה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5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String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דגם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979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Tyre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tyre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סוג צמיג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09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 </a:t>
                      </a:r>
                      <a:r>
                        <a:rPr lang="en-US" dirty="0" err="1"/>
                        <a:t>numOfTyres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מספר צמיגים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199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Engine </a:t>
                      </a:r>
                      <a:r>
                        <a:rPr lang="en-US" dirty="0" err="1"/>
                        <a:t>engine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מנוע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0368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85B93DD-601C-462C-A9F4-A4D1A8EBCBFC}"/>
              </a:ext>
            </a:extLst>
          </p:cNvPr>
          <p:cNvSpPr txBox="1"/>
          <p:nvPr/>
        </p:nvSpPr>
        <p:spPr>
          <a:xfrm>
            <a:off x="620889" y="191911"/>
            <a:ext cx="1037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latin typeface="Varela Round" pitchFamily="2" charset="-79"/>
                <a:cs typeface="Varela Round" pitchFamily="2" charset="-79"/>
              </a:rPr>
              <a:t>קשר גרפי בין המחלקות השונות בפרויקט- בדרך שונה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10" name="Graphic 9" descr="Back">
            <a:extLst>
              <a:ext uri="{FF2B5EF4-FFF2-40B4-BE49-F238E27FC236}">
                <a16:creationId xmlns:a16="http://schemas.microsoft.com/office/drawing/2014/main" id="{990A8F0D-F378-4E0E-83C5-6BE9C9EE7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736096">
            <a:off x="127864" y="3636317"/>
            <a:ext cx="4174133" cy="914400"/>
          </a:xfrm>
          <a:prstGeom prst="rect">
            <a:avLst/>
          </a:prstGeom>
        </p:spPr>
      </p:pic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48482A75-A051-42CF-B273-58512F924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472291"/>
              </p:ext>
            </p:extLst>
          </p:nvPr>
        </p:nvGraphicFramePr>
        <p:xfrm>
          <a:off x="8812675" y="3943741"/>
          <a:ext cx="3302135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267">
                  <a:extLst>
                    <a:ext uri="{9D8B030D-6E8A-4147-A177-3AD203B41FA5}">
                      <a16:colId xmlns:a16="http://schemas.microsoft.com/office/drawing/2014/main" val="2633144397"/>
                    </a:ext>
                  </a:extLst>
                </a:gridCol>
                <a:gridCol w="1349868">
                  <a:extLst>
                    <a:ext uri="{9D8B030D-6E8A-4147-A177-3AD203B41FA5}">
                      <a16:colId xmlns:a16="http://schemas.microsoft.com/office/drawing/2014/main" val="306232004"/>
                    </a:ext>
                  </a:extLst>
                </a:gridCol>
              </a:tblGrid>
              <a:tr h="246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Motorcycle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אופנוע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15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String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dirty="0"/>
                        <a:t>חברה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33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Tyre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tyre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סוג צמיג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32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 </a:t>
                      </a:r>
                      <a:r>
                        <a:rPr lang="en-US" dirty="0" err="1"/>
                        <a:t>numOfTyres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מספר צמיגים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738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Engine </a:t>
                      </a:r>
                      <a:r>
                        <a:rPr lang="en-US" dirty="0" err="1"/>
                        <a:t>engine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מנוע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864370"/>
                  </a:ext>
                </a:extLst>
              </a:tr>
            </a:tbl>
          </a:graphicData>
        </a:graphic>
      </p:graphicFrame>
      <p:pic>
        <p:nvPicPr>
          <p:cNvPr id="26" name="Graphic 25" descr="Back">
            <a:extLst>
              <a:ext uri="{FF2B5EF4-FFF2-40B4-BE49-F238E27FC236}">
                <a16:creationId xmlns:a16="http://schemas.microsoft.com/office/drawing/2014/main" id="{92E3DD43-718B-4C71-8C74-A8DED348B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719653">
            <a:off x="3410671" y="3721535"/>
            <a:ext cx="4370158" cy="914400"/>
          </a:xfrm>
          <a:prstGeom prst="rect">
            <a:avLst/>
          </a:prstGeom>
        </p:spPr>
      </p:pic>
      <p:pic>
        <p:nvPicPr>
          <p:cNvPr id="27" name="Graphic 26" descr="Back">
            <a:extLst>
              <a:ext uri="{FF2B5EF4-FFF2-40B4-BE49-F238E27FC236}">
                <a16:creationId xmlns:a16="http://schemas.microsoft.com/office/drawing/2014/main" id="{ADE099A3-D97F-49CB-B404-564DE29D1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562909">
            <a:off x="10026568" y="3479579"/>
            <a:ext cx="2107285" cy="914400"/>
          </a:xfrm>
          <a:prstGeom prst="rect">
            <a:avLst/>
          </a:prstGeom>
        </p:spPr>
      </p:pic>
      <p:pic>
        <p:nvPicPr>
          <p:cNvPr id="28" name="Graphic 27" descr="Back">
            <a:extLst>
              <a:ext uri="{FF2B5EF4-FFF2-40B4-BE49-F238E27FC236}">
                <a16:creationId xmlns:a16="http://schemas.microsoft.com/office/drawing/2014/main" id="{91FE0506-3395-4A46-B1FA-AC00ED054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536707">
            <a:off x="6888883" y="3602528"/>
            <a:ext cx="2944582" cy="914400"/>
          </a:xfrm>
          <a:prstGeom prst="rect">
            <a:avLst/>
          </a:prstGeom>
        </p:spPr>
      </p:pic>
      <p:pic>
        <p:nvPicPr>
          <p:cNvPr id="29" name="Graphic 28" descr="Back">
            <a:extLst>
              <a:ext uri="{FF2B5EF4-FFF2-40B4-BE49-F238E27FC236}">
                <a16:creationId xmlns:a16="http://schemas.microsoft.com/office/drawing/2014/main" id="{F14C1F26-631B-454D-871E-BACD4DF37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103710">
            <a:off x="2601025" y="3252536"/>
            <a:ext cx="7229416" cy="914400"/>
          </a:xfrm>
          <a:prstGeom prst="rect">
            <a:avLst/>
          </a:prstGeom>
        </p:spPr>
      </p:pic>
      <p:pic>
        <p:nvPicPr>
          <p:cNvPr id="12" name="Graphic 11" descr="Back">
            <a:extLst>
              <a:ext uri="{FF2B5EF4-FFF2-40B4-BE49-F238E27FC236}">
                <a16:creationId xmlns:a16="http://schemas.microsoft.com/office/drawing/2014/main" id="{BA3A4C6D-46D7-417F-9CD8-45875DCFC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45240">
            <a:off x="3060887" y="3443131"/>
            <a:ext cx="751576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A3633B-A3E4-473D-AE8F-5A89DBA82919}"/>
              </a:ext>
            </a:extLst>
          </p:cNvPr>
          <p:cNvSpPr txBox="1"/>
          <p:nvPr/>
        </p:nvSpPr>
        <p:spPr>
          <a:xfrm>
            <a:off x="6805401" y="679731"/>
            <a:ext cx="5057415" cy="2749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Varela Round" pitchFamily="2" charset="-79"/>
                <a:ea typeface="+mj-ea"/>
                <a:cs typeface="Varela Round" pitchFamily="2" charset="-79"/>
              </a:rPr>
              <a:t>ניצור</a:t>
            </a:r>
            <a:r>
              <a:rPr lang="en-US" sz="4000" dirty="0">
                <a:latin typeface="Varela Round" pitchFamily="2" charset="-79"/>
                <a:ea typeface="+mj-ea"/>
                <a:cs typeface="Varela Round" pitchFamily="2" charset="-79"/>
              </a:rPr>
              <a:t> </a:t>
            </a:r>
            <a:r>
              <a:rPr lang="en-US" sz="4000" dirty="0" err="1">
                <a:latin typeface="Varela Round" pitchFamily="2" charset="-79"/>
                <a:ea typeface="+mj-ea"/>
                <a:cs typeface="Varela Round" pitchFamily="2" charset="-79"/>
              </a:rPr>
              <a:t>תחילה</a:t>
            </a:r>
            <a:r>
              <a:rPr lang="en-US" sz="4000" dirty="0">
                <a:latin typeface="Varela Round" pitchFamily="2" charset="-79"/>
                <a:ea typeface="+mj-ea"/>
                <a:cs typeface="Varela Round" pitchFamily="2" charset="-79"/>
              </a:rPr>
              <a:t> </a:t>
            </a:r>
            <a:endParaRPr lang="he-IL" sz="4000" dirty="0">
              <a:latin typeface="Varela Round" pitchFamily="2" charset="-79"/>
              <a:ea typeface="+mj-ea"/>
              <a:cs typeface="Varela Round" pitchFamily="2" charset="-79"/>
            </a:endParaRPr>
          </a:p>
          <a:p>
            <a:pPr algn="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latin typeface="Varela Round" pitchFamily="2" charset="-79"/>
                <a:ea typeface="+mj-ea"/>
                <a:cs typeface="Varela Round" pitchFamily="2" charset="-79"/>
              </a:rPr>
              <a:t>5 </a:t>
            </a:r>
            <a:r>
              <a:rPr lang="en-US" sz="4000" dirty="0" err="1">
                <a:latin typeface="Varela Round" pitchFamily="2" charset="-79"/>
                <a:ea typeface="+mj-ea"/>
                <a:cs typeface="Varela Round" pitchFamily="2" charset="-79"/>
              </a:rPr>
              <a:t>מחלקות</a:t>
            </a:r>
            <a:r>
              <a:rPr lang="en-US" sz="4000" dirty="0">
                <a:latin typeface="Varela Round" pitchFamily="2" charset="-79"/>
                <a:ea typeface="+mj-ea"/>
                <a:cs typeface="Varela Round" pitchFamily="2" charset="-79"/>
              </a:rPr>
              <a:t>, </a:t>
            </a:r>
            <a:endParaRPr lang="he-IL" sz="4000" dirty="0">
              <a:latin typeface="Varela Round" pitchFamily="2" charset="-79"/>
              <a:ea typeface="+mj-ea"/>
              <a:cs typeface="Varela Round" pitchFamily="2" charset="-79"/>
            </a:endParaRPr>
          </a:p>
          <a:p>
            <a:pPr algn="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Varela Round" pitchFamily="2" charset="-79"/>
                <a:ea typeface="+mj-ea"/>
                <a:cs typeface="Varela Round" pitchFamily="2" charset="-79"/>
              </a:rPr>
              <a:t>כפי</a:t>
            </a:r>
            <a:r>
              <a:rPr lang="en-US" sz="4000" dirty="0">
                <a:latin typeface="Varela Round" pitchFamily="2" charset="-79"/>
                <a:ea typeface="+mj-ea"/>
                <a:cs typeface="Varela Round" pitchFamily="2" charset="-79"/>
              </a:rPr>
              <a:t> </a:t>
            </a:r>
            <a:r>
              <a:rPr lang="en-US" sz="4000" dirty="0" err="1">
                <a:latin typeface="Varela Round" pitchFamily="2" charset="-79"/>
                <a:ea typeface="+mj-ea"/>
                <a:cs typeface="Varela Round" pitchFamily="2" charset="-79"/>
              </a:rPr>
              <a:t>שתכננו</a:t>
            </a:r>
            <a:r>
              <a:rPr lang="en-US" sz="4000" dirty="0">
                <a:latin typeface="Varela Round" pitchFamily="2" charset="-79"/>
                <a:ea typeface="+mj-ea"/>
                <a:cs typeface="Varela Round" pitchFamily="2" charset="-79"/>
              </a:rPr>
              <a:t> </a:t>
            </a:r>
            <a:r>
              <a:rPr lang="en-US" sz="4000" dirty="0" err="1">
                <a:latin typeface="Varela Round" pitchFamily="2" charset="-79"/>
                <a:ea typeface="+mj-ea"/>
                <a:cs typeface="Varela Round" pitchFamily="2" charset="-79"/>
              </a:rPr>
              <a:t>בUML</a:t>
            </a:r>
            <a:endParaRPr lang="en-US" sz="4000" dirty="0">
              <a:latin typeface="Varela Round" pitchFamily="2" charset="-79"/>
              <a:ea typeface="+mj-ea"/>
              <a:cs typeface="Varela Round" pitchFamily="2" charset="-79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FE2F0-B190-430B-8AD8-DEC67FBBA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22" y="489586"/>
            <a:ext cx="6597059" cy="459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63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3036</Words>
  <Application>Microsoft Macintosh PowerPoint</Application>
  <PresentationFormat>Widescreen</PresentationFormat>
  <Paragraphs>326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Aharoni</vt:lpstr>
      <vt:lpstr>Arial</vt:lpstr>
      <vt:lpstr>Calibri</vt:lpstr>
      <vt:lpstr>Calibri Light</vt:lpstr>
      <vt:lpstr>Consolas</vt:lpstr>
      <vt:lpstr>Varela Round</vt:lpstr>
      <vt:lpstr>Wingdings</vt:lpstr>
      <vt:lpstr>Office Theme</vt:lpstr>
      <vt:lpstr>מערכת שידורים לאומית</vt:lpstr>
      <vt:lpstr>עצמים(Objects)  ומחלקות תרגול בבניית טיפוס נתונים מורכב</vt:lpstr>
      <vt:lpstr>מה נלמד היום?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לתרגול:</vt:lpstr>
      <vt:lpstr>את שני הקבצים, תוכלו לראות בכתובת הבאה:</vt:lpstr>
      <vt:lpstr>עצמים(Objets)  ומחלקות מחלקת שרות</vt:lpstr>
      <vt:lpstr>מה נלמד היום? </vt:lpstr>
      <vt:lpstr>שלב התכנון-  נתמקד במערך של מספרים מסוג int:</vt:lpstr>
      <vt:lpstr>בכתיבת מחלקת שרות-   לא מגדירים תכונות, אלא פעולות בלבד  בעת זימון של מחלקת שרות-         יש להציבה כקובץ באותו הפרויקט (או ליבא את המחלקה )    אין יוצרים מופעים של העצם(בפעולה ראשית)   כדי לזמן פעולה, יש לקרא בשם המחלקה, ואז לקרא לפעולה הרלוונטית   אין תוכנית ראשית במחלקת שרות</vt:lpstr>
      <vt:lpstr>נממש את הפעולות שהצענו בכתיבה.)כל אחד מצידו האחר של הגשר) מציעה לכם להצטרף אלי ונבנה יחדיו, בו זמנית, את מחלקת השרות ואת המחלקה המשתמשת בה</vt:lpstr>
      <vt:lpstr>פתחו פרויקט חדש בשם:ServiceClass ומחלקה חדשה בשם MyArray</vt:lpstr>
      <vt:lpstr>כדי לבחון את הביצוע של הפעולה שכתבנו במחלקת MyArray, פתחו מחלקה חדשה בשם TestMyArray, הכוללת את הפעולה הסטטית main</vt:lpstr>
      <vt:lpstr>כדי לראות את תוצאות פעולת הבניה, נזמן אותה בקובץ TestMyAray ונקרא לפקודה להדפסה</vt:lpstr>
      <vt:lpstr>כעת נבנה פעולה פנימית נוספת במחלקת שרות בשם builtRandom()</vt:lpstr>
      <vt:lpstr>כדי לראות את תוצאות הפעולה  buildRandom(), נזמן אותה בקובץ TestMyAray</vt:lpstr>
      <vt:lpstr>כעת נבנה פעולה פנימית נוספת במחלקת שרות בשם ipus(int[]ar)</vt:lpstr>
      <vt:lpstr>ופעולה פנימית נוספת במחלקת שרות בשם maxItem(int[]ar)</vt:lpstr>
      <vt:lpstr>כעת נבנה שתי פעולות פנימית נוספות במחלקת שרות בשמות average(int[]ar),  aboveAverage(int[]arr)                                                                                     </vt:lpstr>
      <vt:lpstr>כדי לראות את תוצאות  כל הפעולות שכתבנו,  נזמן אותן בקובץ TestMyAray</vt:lpstr>
      <vt:lpstr>הדגשים לשיעור זה:</vt:lpstr>
      <vt:lpstr>נקודות למחשבה/תרגול בהמשך-</vt:lpstr>
      <vt:lpstr>נקודות למחשבה/תרגול בהמשך-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אסנת אנגלמן</dc:creator>
  <cp:lastModifiedBy>Yuval Yadai</cp:lastModifiedBy>
  <cp:revision>61</cp:revision>
  <dcterms:created xsi:type="dcterms:W3CDTF">2020-08-11T11:55:21Z</dcterms:created>
  <dcterms:modified xsi:type="dcterms:W3CDTF">2020-08-16T17:04:32Z</dcterms:modified>
</cp:coreProperties>
</file>