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sldIdLst>
    <p:sldId id="257" r:id="rId2"/>
    <p:sldId id="262" r:id="rId3"/>
    <p:sldId id="297" r:id="rId4"/>
    <p:sldId id="263" r:id="rId5"/>
    <p:sldId id="288" r:id="rId6"/>
    <p:sldId id="298" r:id="rId7"/>
    <p:sldId id="300" r:id="rId8"/>
    <p:sldId id="302" r:id="rId9"/>
    <p:sldId id="303" r:id="rId10"/>
    <p:sldId id="304" r:id="rId11"/>
    <p:sldId id="289" r:id="rId12"/>
    <p:sldId id="305" r:id="rId13"/>
    <p:sldId id="306" r:id="rId14"/>
    <p:sldId id="307" r:id="rId15"/>
    <p:sldId id="308" r:id="rId16"/>
    <p:sldId id="299" r:id="rId17"/>
  </p:sldIdLst>
  <p:sldSz cx="12190413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876" y="-1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כ"ד/אדר/תש"ף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4252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117" y="3655832"/>
            <a:ext cx="10872000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3"/>
            <a:ext cx="10872000" cy="64209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1116000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11159999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כ"ד/אדר/תש"ף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50" r:id="rId4"/>
    <p:sldLayoutId id="2147483653" r:id="rId5"/>
    <p:sldLayoutId id="2147483663" r:id="rId6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mHiHyvVM28U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mako.co.il/tv-cash-cab/video?subChannelId=32af5592032d8110VgnVCM100000290c10acRCRD&amp;vcmid=94f8ccd5adc09110VgnVCM100000290c10acRCRD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48949E4-C562-4543-A641-4886F4E8D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אל המשורר – "לבדי" ח.נ. ביאליק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58EDA8F-4099-4B1F-8898-7866D43A65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78505" y="1286474"/>
            <a:ext cx="11159999" cy="1081104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https://www.youtube.com/watch?v=mHiHyvVM28U</a:t>
            </a:r>
            <a:endParaRPr lang="he-IL" dirty="0"/>
          </a:p>
          <a:p>
            <a:endParaRPr lang="he-IL" dirty="0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50143D0D-1A7B-4888-BF4C-20CB8CCE273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1461431" y="2128603"/>
            <a:ext cx="9267550" cy="38536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0204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097117CD-4405-4631-9475-867205D8A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277" y="-118466"/>
            <a:ext cx="5837823" cy="39027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6385810" y="1336852"/>
            <a:ext cx="5289396" cy="720000"/>
          </a:xfrm>
        </p:spPr>
        <p:txBody>
          <a:bodyPr/>
          <a:lstStyle/>
          <a:p>
            <a:r>
              <a:rPr lang="he-IL" dirty="0"/>
              <a:t>משימה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EE5FAE8-AD8F-470D-BF74-5D017F6FE8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02544" y="3784257"/>
            <a:ext cx="6758432" cy="2276693"/>
          </a:xfrm>
        </p:spPr>
        <p:txBody>
          <a:bodyPr/>
          <a:lstStyle/>
          <a:p>
            <a:pPr marL="0" indent="0">
              <a:buNone/>
            </a:pPr>
            <a:r>
              <a:rPr lang="he-IL" dirty="0"/>
              <a:t>קראו את השיר "טוב לאדם" מאת זלמן שזר.</a:t>
            </a:r>
          </a:p>
          <a:p>
            <a:pPr marL="0" indent="0">
              <a:buNone/>
            </a:pPr>
            <a:r>
              <a:rPr lang="he-IL" dirty="0"/>
              <a:t>כיצד מתייחס הדובר השירי לנושא הבדידות?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מה לדעתכם הוא היה מייעץ לדובר השיר "לבדי" לעשות?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B1F959F7-0326-4FEC-8052-62954DBD0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313" y="188345"/>
            <a:ext cx="4456662" cy="573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3BA6871-6C70-4E5F-817A-EA9B7539E8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40444" y="389744"/>
            <a:ext cx="4869672" cy="32234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b="1" dirty="0">
                <a:solidFill>
                  <a:srgbClr val="242424"/>
                </a:solidFill>
                <a:latin typeface="Alef"/>
              </a:rPr>
              <a:t>וּכְשֶׁכָּלָה לְבָבִי לַחַלּוֹן, לָאוֹר,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b="1" dirty="0">
                <a:solidFill>
                  <a:srgbClr val="242424"/>
                </a:solidFill>
                <a:latin typeface="Alef"/>
              </a:rPr>
              <a:t>וּכְשֶׁצַּר-לִי הַמָּקוֹם מִתַּחַת לִכְנָפָהּ –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b="1" dirty="0">
                <a:solidFill>
                  <a:srgbClr val="242424"/>
                </a:solidFill>
                <a:latin typeface="Alef"/>
              </a:rPr>
              <a:t>כָּבְשָׁה רֹאשָׁהּ בִּכְתֵפִי, וְדִמְעָתָהּ עַל-דַּף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b="1" dirty="0">
                <a:solidFill>
                  <a:srgbClr val="242424"/>
                </a:solidFill>
                <a:latin typeface="Alef"/>
              </a:rPr>
              <a:t>גְּמָרָתִי נָטָפָה.</a:t>
            </a:r>
            <a:br>
              <a:rPr lang="he-IL" b="1" dirty="0">
                <a:solidFill>
                  <a:srgbClr val="242424"/>
                </a:solidFill>
                <a:latin typeface="Alef"/>
              </a:rPr>
            </a:br>
            <a:endParaRPr lang="he-IL" b="1" dirty="0">
              <a:solidFill>
                <a:srgbClr val="242424"/>
              </a:solidFill>
              <a:latin typeface="Alef"/>
            </a:endParaRPr>
          </a:p>
        </p:txBody>
      </p:sp>
      <p:sp>
        <p:nvSpPr>
          <p:cNvPr id="7" name="מציין מיקום טקסט 6">
            <a:extLst>
              <a:ext uri="{FF2B5EF4-FFF2-40B4-BE49-F238E27FC236}">
                <a16:creationId xmlns:a16="http://schemas.microsoft.com/office/drawing/2014/main" id="{A3F1605F-9F0E-4AE7-8CEE-A12CED5BF0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2262" y="1263802"/>
            <a:ext cx="4746339" cy="2165198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he-IL" dirty="0"/>
              <a:t>תשוקה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e-IL" dirty="0"/>
              <a:t>אירוניה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e-IL" dirty="0"/>
              <a:t>התחלה של פרידה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he-IL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187AB6D7-77E8-4C80-8382-38091F69E8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73" t="31403"/>
          <a:stretch/>
        </p:blipFill>
        <p:spPr>
          <a:xfrm>
            <a:off x="3177915" y="2233534"/>
            <a:ext cx="8049718" cy="42786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6232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3BA6871-6C70-4E5F-817A-EA9B7539E8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40444" y="389744"/>
            <a:ext cx="4869672" cy="32234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b="1" dirty="0">
                <a:solidFill>
                  <a:srgbClr val="242424"/>
                </a:solidFill>
                <a:latin typeface="Alef"/>
              </a:rPr>
              <a:t>חֶרֶשׁ בָּכְתָה עָלַי וַתִּתְרַפֵּק עָלָי,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b="1" dirty="0">
                <a:solidFill>
                  <a:srgbClr val="242424"/>
                </a:solidFill>
                <a:latin typeface="Alef"/>
              </a:rPr>
              <a:t>וּכְמוֹ שָׂכָה בִּכְנָפָהּ הַשְּׁבוּרָה בַּעֲדִי: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b="1" dirty="0">
                <a:solidFill>
                  <a:srgbClr val="242424"/>
                </a:solidFill>
                <a:latin typeface="Alef"/>
              </a:rPr>
              <a:t>"כֻּלָּם נָשָׂא הָרוּחַ, כֻּלָּם פָּרְחוּ לָהֶם,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b="1" dirty="0">
                <a:solidFill>
                  <a:srgbClr val="242424"/>
                </a:solidFill>
                <a:latin typeface="Alef"/>
              </a:rPr>
              <a:t>וָאִוָּתֵר לְבַדִּי, לְבַדִּי…"</a:t>
            </a:r>
            <a:br>
              <a:rPr lang="he-IL" b="1" dirty="0">
                <a:solidFill>
                  <a:srgbClr val="242424"/>
                </a:solidFill>
                <a:latin typeface="Alef"/>
              </a:rPr>
            </a:br>
            <a:endParaRPr lang="he-IL" b="1" dirty="0">
              <a:solidFill>
                <a:srgbClr val="242424"/>
              </a:solidFill>
              <a:latin typeface="Alef"/>
            </a:endParaRPr>
          </a:p>
        </p:txBody>
      </p:sp>
      <p:sp>
        <p:nvSpPr>
          <p:cNvPr id="7" name="מציין מיקום טקסט 6">
            <a:extLst>
              <a:ext uri="{FF2B5EF4-FFF2-40B4-BE49-F238E27FC236}">
                <a16:creationId xmlns:a16="http://schemas.microsoft.com/office/drawing/2014/main" id="{A3F1605F-9F0E-4AE7-8CEE-A12CED5BF0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0297" y="1004341"/>
            <a:ext cx="3861920" cy="4036378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he-IL" dirty="0"/>
              <a:t>מעגליות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e-IL" dirty="0"/>
              <a:t>הכנף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e-IL" dirty="0"/>
              <a:t>הבכי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e-IL" dirty="0"/>
              <a:t>היפוך – מי בודד? </a:t>
            </a:r>
            <a:br>
              <a:rPr lang="en-US" dirty="0"/>
            </a:br>
            <a:r>
              <a:rPr lang="he-IL" dirty="0"/>
              <a:t>מי הדובר? </a:t>
            </a:r>
            <a:br>
              <a:rPr lang="en-US" dirty="0"/>
            </a:br>
            <a:r>
              <a:rPr lang="he-IL" dirty="0"/>
              <a:t>מי העוזב?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he-IL"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DE9BD3CD-18FE-4084-A705-A255D3898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217" y="2326326"/>
            <a:ext cx="6240819" cy="453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03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3BA6871-6C70-4E5F-817A-EA9B7539E8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40444" y="389744"/>
            <a:ext cx="4869672" cy="32234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b="1" dirty="0">
                <a:solidFill>
                  <a:srgbClr val="242424"/>
                </a:solidFill>
                <a:latin typeface="Alef"/>
              </a:rPr>
              <a:t>וּכְעֵין סִיּוּם שֶׁל-קִינָה עַתִּיקָה מְאֹד,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b="1" dirty="0">
                <a:solidFill>
                  <a:srgbClr val="242424"/>
                </a:solidFill>
                <a:latin typeface="Alef"/>
              </a:rPr>
              <a:t>וּכְעֵין תְּפִלָּה, בַּקָּשָׁה וַחֲרָדָה כְּאַחַת,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b="1" dirty="0">
                <a:solidFill>
                  <a:srgbClr val="242424"/>
                </a:solidFill>
                <a:latin typeface="Alef"/>
              </a:rPr>
              <a:t>שָׁמְעָה אָזְנִי </a:t>
            </a:r>
            <a:r>
              <a:rPr lang="he-IL" b="1" dirty="0" err="1">
                <a:solidFill>
                  <a:srgbClr val="242424"/>
                </a:solidFill>
                <a:latin typeface="Alef"/>
              </a:rPr>
              <a:t>בַּבִּכְיָה</a:t>
            </a:r>
            <a:r>
              <a:rPr lang="he-IL" b="1" dirty="0">
                <a:solidFill>
                  <a:srgbClr val="242424"/>
                </a:solidFill>
                <a:latin typeface="Alef"/>
              </a:rPr>
              <a:t> הַחֲרִישִׁית הַהִיא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b="1" dirty="0">
                <a:solidFill>
                  <a:srgbClr val="242424"/>
                </a:solidFill>
                <a:latin typeface="Alef"/>
              </a:rPr>
              <a:t>וּבַדִּמְעָה הַהִיא הָרוֹתַחַת –</a:t>
            </a:r>
          </a:p>
        </p:txBody>
      </p:sp>
      <p:sp>
        <p:nvSpPr>
          <p:cNvPr id="7" name="מציין מיקום טקסט 6">
            <a:extLst>
              <a:ext uri="{FF2B5EF4-FFF2-40B4-BE49-F238E27FC236}">
                <a16:creationId xmlns:a16="http://schemas.microsoft.com/office/drawing/2014/main" id="{A3F1605F-9F0E-4AE7-8CEE-A12CED5BF0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77727" y="1165486"/>
            <a:ext cx="4574590" cy="2278504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he-IL" dirty="0"/>
              <a:t>פרידה?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e-IL" dirty="0"/>
              <a:t>אולי לא חייבים לבחור?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he-IL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D7F5D8B-7305-496F-9D55-843BC255C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190" y="2627977"/>
            <a:ext cx="9203960" cy="38402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7030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FC0A964-DFCC-46E1-853A-FB6113A30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847457"/>
          </a:xfrm>
        </p:spPr>
        <p:txBody>
          <a:bodyPr/>
          <a:lstStyle/>
          <a:p>
            <a:r>
              <a:rPr lang="he-IL"/>
              <a:t>דקת </a:t>
            </a:r>
            <a:r>
              <a:rPr lang="he-IL" dirty="0"/>
              <a:t>צחוק לפני סיום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0D39CDAF-94E3-411C-BCDA-2EB6E7FD0B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9784" y="2665715"/>
            <a:ext cx="11662347" cy="1703919"/>
          </a:xfrm>
        </p:spPr>
        <p:txBody>
          <a:bodyPr/>
          <a:lstStyle/>
          <a:p>
            <a:r>
              <a:rPr lang="en-US" sz="2400" dirty="0">
                <a:hlinkClick r:id="rId2"/>
              </a:rPr>
              <a:t>https://www.mako.co.il/tv-cash-cab/video?subChannelId=32af5592032d8110VgnVCM100000290c10acRCRD&amp;vcmid=94f8ccd5adc09110VgnVCM100000290c10acRCRD</a:t>
            </a:r>
            <a:endParaRPr lang="en-US" sz="2400" dirty="0"/>
          </a:p>
          <a:p>
            <a:endParaRPr lang="he-IL" sz="2400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7FC961CD-C792-4FF0-B00F-4FBF1C45D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157" y="4142282"/>
            <a:ext cx="4349242" cy="24399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2328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8891988-6A7F-4DB9-9587-24F93E19A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206" y="1476019"/>
            <a:ext cx="5514911" cy="952388"/>
          </a:xfrm>
        </p:spPr>
        <p:txBody>
          <a:bodyPr/>
          <a:lstStyle/>
          <a:p>
            <a:r>
              <a:rPr lang="he-IL" dirty="0"/>
              <a:t>שאלת בגרות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70661200-4A28-44DF-9CAF-D911030CAF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94675" y="2738610"/>
            <a:ext cx="11815659" cy="1088366"/>
          </a:xfrm>
        </p:spPr>
        <p:txBody>
          <a:bodyPr/>
          <a:lstStyle/>
          <a:p>
            <a:pPr algn="r"/>
            <a:r>
              <a:rPr lang="he-IL" sz="2800" dirty="0"/>
              <a:t>הסבר את מורכבות הפרידה מבית המדרש, כפי שהיא באה לידי ביטוי בשיר.</a:t>
            </a:r>
          </a:p>
          <a:p>
            <a:pPr algn="r"/>
            <a:r>
              <a:rPr lang="he-IL" sz="2800" dirty="0"/>
              <a:t>בתשובתך התייחס גם לרקע ההיסטורי הנרמז בשיר.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CB942AC3-A7B0-4019-A881-B1D304C74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903" y="4451973"/>
            <a:ext cx="4053510" cy="25334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4337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שם השיעור: "לבדי" לביאליק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המקצוע ואוכלוסיית היעד: ספרות לחטיבה העליונה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שם המורה: אלפסי אורלי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1EAE204-32A4-4D7A-8EEC-88D6E0BCC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0642" y="1298100"/>
            <a:ext cx="8979108" cy="1334587"/>
          </a:xfrm>
        </p:spPr>
        <p:txBody>
          <a:bodyPr/>
          <a:lstStyle/>
          <a:p>
            <a:r>
              <a:rPr lang="he-IL" sz="4000" dirty="0">
                <a:solidFill>
                  <a:schemeClr val="tx2">
                    <a:lumMod val="75000"/>
                  </a:schemeClr>
                </a:solidFill>
              </a:rPr>
              <a:t>מה קורה כאשר אדם מפסיק להזדהות עם </a:t>
            </a:r>
            <a:br>
              <a:rPr lang="he-IL" sz="4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he-IL" sz="4000" dirty="0">
                <a:solidFill>
                  <a:schemeClr val="tx2">
                    <a:lumMod val="75000"/>
                  </a:schemeClr>
                </a:solidFill>
              </a:rPr>
              <a:t>ערכי הקהילה בה חונך?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8F54FD6F-0BF0-4E02-A00E-B22C260F7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6350" y="4573848"/>
            <a:ext cx="4020774" cy="703645"/>
          </a:xfrm>
        </p:spPr>
        <p:txBody>
          <a:bodyPr/>
          <a:lstStyle/>
          <a:p>
            <a:r>
              <a:rPr lang="he-IL" dirty="0"/>
              <a:t>לוותר?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14C309C-20F1-4BFF-852A-3E1ED8C2591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7294" y="4316486"/>
            <a:ext cx="3701004" cy="1260000"/>
          </a:xfrm>
        </p:spPr>
        <p:txBody>
          <a:bodyPr/>
          <a:lstStyle/>
          <a:p>
            <a:r>
              <a:rPr lang="he-IL" sz="3600" dirty="0"/>
              <a:t>מאין אוזרים את האומץ לעזוב? </a:t>
            </a: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BA8D2505-826A-400F-99CC-869250C3F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247" y="2518348"/>
            <a:ext cx="5057950" cy="3087973"/>
          </a:xfrm>
          <a:prstGeom prst="rect">
            <a:avLst/>
          </a:prstGeom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B3E95B3E-8188-4895-80CF-9621D4C5D001}"/>
              </a:ext>
            </a:extLst>
          </p:cNvPr>
          <p:cNvSpPr txBox="1"/>
          <p:nvPr/>
        </p:nvSpPr>
        <p:spPr>
          <a:xfrm>
            <a:off x="6095206" y="5535794"/>
            <a:ext cx="402077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600" b="1" dirty="0">
                <a:solidFill>
                  <a:srgbClr val="002060"/>
                </a:solidFill>
                <a:latin typeface="Calibri"/>
                <a:cs typeface="Varela Round" pitchFamily="2" charset="-79"/>
              </a:rPr>
              <a:t>מה קורה </a:t>
            </a: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Varela Round" pitchFamily="2" charset="-79"/>
              </a:rPr>
              <a:t>בקהילה?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600" b="1" dirty="0">
                <a:solidFill>
                  <a:srgbClr val="002060"/>
                </a:solidFill>
                <a:latin typeface="Calibri"/>
                <a:cs typeface="Varela Round" pitchFamily="2" charset="-79"/>
              </a:rPr>
              <a:t> </a:t>
            </a:r>
            <a:endParaRPr kumimoji="0" lang="he-IL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Varela Round" pitchFamily="2" charset="-79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E945E776-35DA-40E7-829D-511EFDAE3E8B}"/>
              </a:ext>
            </a:extLst>
          </p:cNvPr>
          <p:cNvSpPr txBox="1"/>
          <p:nvPr/>
        </p:nvSpPr>
        <p:spPr>
          <a:xfrm>
            <a:off x="1498134" y="5858959"/>
            <a:ext cx="457622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solidFill>
                  <a:srgbClr val="002060"/>
                </a:solidFill>
                <a:cs typeface="Varela Round" pitchFamily="2" charset="-79"/>
              </a:rPr>
              <a:t>מה משמעות הפרידה?</a:t>
            </a:r>
          </a:p>
        </p:txBody>
      </p:sp>
    </p:spTree>
    <p:extLst>
      <p:ext uri="{BB962C8B-B14F-4D97-AF65-F5344CB8AC3E}">
        <p14:creationId xmlns:p14="http://schemas.microsoft.com/office/powerpoint/2010/main" val="4046545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6820525" y="213094"/>
            <a:ext cx="5229436" cy="720000"/>
          </a:xfrm>
        </p:spPr>
        <p:txBody>
          <a:bodyPr/>
          <a:lstStyle/>
          <a:p>
            <a:r>
              <a:rPr lang="he-IL" sz="2800" dirty="0"/>
              <a:t>לְבַדִּי / חיים נחמן ביאליק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6445770" y="1079293"/>
            <a:ext cx="5229436" cy="5066676"/>
          </a:xfrm>
        </p:spPr>
        <p:txBody>
          <a:bodyPr>
            <a:normAutofit/>
          </a:bodyPr>
          <a:lstStyle/>
          <a:p>
            <a:pPr marL="0" indent="0">
              <a:lnSpc>
                <a:spcPts val="1900"/>
              </a:lnSpc>
              <a:buNone/>
            </a:pPr>
            <a:r>
              <a:rPr lang="he-IL" dirty="0">
                <a:solidFill>
                  <a:srgbClr val="242424"/>
                </a:solidFill>
                <a:latin typeface="Alef"/>
              </a:rPr>
              <a:t>כֻּלָּם נָשָׂא הָרוּחַ, כֻּלָּם סָחַף הָאוֹר,</a:t>
            </a:r>
          </a:p>
          <a:p>
            <a:pPr marL="0" indent="0">
              <a:lnSpc>
                <a:spcPts val="1900"/>
              </a:lnSpc>
              <a:buNone/>
            </a:pPr>
            <a:r>
              <a:rPr lang="he-IL" dirty="0">
                <a:solidFill>
                  <a:srgbClr val="242424"/>
                </a:solidFill>
                <a:latin typeface="Alef"/>
              </a:rPr>
              <a:t>שִׁירָה חֲדָשָׁה אֶת-בֹּקֶר חַיֵּיהֶם הִרְנִינָה;</a:t>
            </a:r>
          </a:p>
          <a:p>
            <a:pPr marL="0" indent="0">
              <a:lnSpc>
                <a:spcPts val="1900"/>
              </a:lnSpc>
              <a:buNone/>
            </a:pPr>
            <a:r>
              <a:rPr lang="he-IL" dirty="0">
                <a:solidFill>
                  <a:srgbClr val="242424"/>
                </a:solidFill>
                <a:latin typeface="Alef"/>
              </a:rPr>
              <a:t>וַאֲנִי, גּוֹזָל רַךְ, נִשְׁתַּכַּחְתִּי מִלֵּב</a:t>
            </a:r>
          </a:p>
          <a:p>
            <a:pPr marL="0" indent="0">
              <a:lnSpc>
                <a:spcPts val="1900"/>
              </a:lnSpc>
              <a:buNone/>
            </a:pPr>
            <a:r>
              <a:rPr lang="he-IL" dirty="0">
                <a:solidFill>
                  <a:srgbClr val="242424"/>
                </a:solidFill>
                <a:latin typeface="Alef"/>
              </a:rPr>
              <a:t>תַּחַת כַּנְפֵי הַשְּׁכִינָה.</a:t>
            </a:r>
            <a:br>
              <a:rPr lang="he-IL" dirty="0">
                <a:solidFill>
                  <a:srgbClr val="242424"/>
                </a:solidFill>
                <a:latin typeface="Alef"/>
              </a:rPr>
            </a:br>
            <a:br>
              <a:rPr lang="he-IL" dirty="0">
                <a:solidFill>
                  <a:srgbClr val="242424"/>
                </a:solidFill>
                <a:latin typeface="Alef"/>
              </a:rPr>
            </a:br>
            <a:r>
              <a:rPr lang="he-IL" dirty="0">
                <a:solidFill>
                  <a:srgbClr val="242424"/>
                </a:solidFill>
                <a:latin typeface="Alef"/>
              </a:rPr>
              <a:t>בָּדָד, בָּדָד נִשְׁאַרְתִּי, וְהַשְּׁכִינָה אַף-הִיא</a:t>
            </a:r>
          </a:p>
          <a:p>
            <a:pPr marL="0" indent="0">
              <a:lnSpc>
                <a:spcPts val="1900"/>
              </a:lnSpc>
              <a:buNone/>
            </a:pPr>
            <a:r>
              <a:rPr lang="he-IL" dirty="0">
                <a:solidFill>
                  <a:srgbClr val="242424"/>
                </a:solidFill>
                <a:latin typeface="Alef"/>
              </a:rPr>
              <a:t>כְּנַף יְמִינָהּ הַשְּׁבוּרָה עַל-רֹאשִׁי הִרְעִידָה.</a:t>
            </a:r>
          </a:p>
          <a:p>
            <a:pPr marL="0" indent="0">
              <a:lnSpc>
                <a:spcPts val="1900"/>
              </a:lnSpc>
              <a:buNone/>
            </a:pPr>
            <a:r>
              <a:rPr lang="he-IL" dirty="0">
                <a:solidFill>
                  <a:srgbClr val="242424"/>
                </a:solidFill>
                <a:latin typeface="Alef"/>
              </a:rPr>
              <a:t>יָדַע לִבִּי אֶת-לִבָּה: חָרֹד חָרְדָה עָלַי,</a:t>
            </a:r>
          </a:p>
          <a:p>
            <a:pPr marL="0" indent="0">
              <a:lnSpc>
                <a:spcPts val="1900"/>
              </a:lnSpc>
              <a:buNone/>
            </a:pPr>
            <a:r>
              <a:rPr lang="he-IL" dirty="0">
                <a:solidFill>
                  <a:srgbClr val="242424"/>
                </a:solidFill>
                <a:latin typeface="Alef"/>
              </a:rPr>
              <a:t>עַל-בְּנָהּ, עַל-יְחִידָהּ.</a:t>
            </a:r>
            <a:br>
              <a:rPr lang="he-IL" dirty="0">
                <a:solidFill>
                  <a:srgbClr val="242424"/>
                </a:solidFill>
                <a:latin typeface="Alef"/>
              </a:rPr>
            </a:br>
            <a:br>
              <a:rPr lang="he-IL" dirty="0">
                <a:solidFill>
                  <a:srgbClr val="242424"/>
                </a:solidFill>
                <a:latin typeface="Alef"/>
              </a:rPr>
            </a:br>
            <a:r>
              <a:rPr lang="he-IL" dirty="0">
                <a:solidFill>
                  <a:srgbClr val="242424"/>
                </a:solidFill>
                <a:latin typeface="Alef"/>
              </a:rPr>
              <a:t>כְּבָר </a:t>
            </a:r>
            <a:r>
              <a:rPr lang="he-IL" dirty="0" err="1">
                <a:solidFill>
                  <a:srgbClr val="242424"/>
                </a:solidFill>
                <a:latin typeface="Alef"/>
              </a:rPr>
              <a:t>נִתְגָּרְשָׁה</a:t>
            </a:r>
            <a:r>
              <a:rPr lang="he-IL" dirty="0">
                <a:solidFill>
                  <a:srgbClr val="242424"/>
                </a:solidFill>
                <a:latin typeface="Alef"/>
              </a:rPr>
              <a:t> מִכָּל-הַזָּוִיּוֹת, רַק-עוֹד</a:t>
            </a:r>
          </a:p>
          <a:p>
            <a:pPr marL="0" indent="0">
              <a:lnSpc>
                <a:spcPts val="1900"/>
              </a:lnSpc>
              <a:buNone/>
            </a:pPr>
            <a:r>
              <a:rPr lang="he-IL" dirty="0">
                <a:solidFill>
                  <a:srgbClr val="242424"/>
                </a:solidFill>
                <a:latin typeface="Alef"/>
              </a:rPr>
              <a:t>פִּנַּת סֵתֶר שׁוֹמֵמָה וּקְטַנָּה נִשְׁאָרָה –</a:t>
            </a:r>
          </a:p>
          <a:p>
            <a:pPr marL="0" indent="0">
              <a:lnSpc>
                <a:spcPts val="1900"/>
              </a:lnSpc>
              <a:buNone/>
            </a:pPr>
            <a:r>
              <a:rPr lang="he-IL" dirty="0">
                <a:solidFill>
                  <a:srgbClr val="242424"/>
                </a:solidFill>
                <a:latin typeface="Alef"/>
              </a:rPr>
              <a:t>בֵּית-הַמִּדְרָשׁ – </a:t>
            </a:r>
            <a:r>
              <a:rPr lang="he-IL" dirty="0" err="1">
                <a:solidFill>
                  <a:srgbClr val="242424"/>
                </a:solidFill>
                <a:latin typeface="Alef"/>
              </a:rPr>
              <a:t>וַתִּתְכַּס</a:t>
            </a:r>
            <a:r>
              <a:rPr lang="he-IL" dirty="0">
                <a:solidFill>
                  <a:srgbClr val="242424"/>
                </a:solidFill>
                <a:latin typeface="Alef"/>
              </a:rPr>
              <a:t> בַּצֵּל, </a:t>
            </a:r>
            <a:r>
              <a:rPr lang="he-IL" dirty="0" err="1">
                <a:solidFill>
                  <a:srgbClr val="242424"/>
                </a:solidFill>
                <a:latin typeface="Alef"/>
              </a:rPr>
              <a:t>וָאֱהִי</a:t>
            </a:r>
            <a:endParaRPr lang="he-IL" dirty="0">
              <a:solidFill>
                <a:srgbClr val="242424"/>
              </a:solidFill>
              <a:latin typeface="Alef"/>
            </a:endParaRPr>
          </a:p>
          <a:p>
            <a:pPr marL="0" indent="0">
              <a:lnSpc>
                <a:spcPts val="1900"/>
              </a:lnSpc>
              <a:buNone/>
            </a:pPr>
            <a:r>
              <a:rPr lang="he-IL" dirty="0">
                <a:solidFill>
                  <a:srgbClr val="242424"/>
                </a:solidFill>
                <a:latin typeface="Alef"/>
              </a:rPr>
              <a:t>עִמָּהּ יַחַד בַּצָּרָה.</a:t>
            </a:r>
            <a:br>
              <a:rPr lang="he-IL" dirty="0">
                <a:solidFill>
                  <a:srgbClr val="242424"/>
                </a:solidFill>
                <a:latin typeface="Alef"/>
              </a:rPr>
            </a:br>
            <a:endParaRPr lang="he-IL" dirty="0">
              <a:solidFill>
                <a:srgbClr val="242424"/>
              </a:solidFill>
              <a:latin typeface="Alef"/>
            </a:endParaRPr>
          </a:p>
          <a:p>
            <a:pPr marL="0" indent="0">
              <a:lnSpc>
                <a:spcPct val="200000"/>
              </a:lnSpc>
              <a:buNone/>
            </a:pP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B711F-BE40-4E3F-A667-6D7941D66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53" y="627198"/>
            <a:ext cx="5405040" cy="597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/>
            <a:r>
              <a:rPr lang="he-IL" altLang="he-IL" sz="2400" dirty="0">
                <a:solidFill>
                  <a:srgbClr val="242424"/>
                </a:solidFill>
                <a:latin typeface="Alef"/>
                <a:cs typeface="Varela Round" pitchFamily="2" charset="-79"/>
              </a:rPr>
              <a:t>וּכְשֶׁכָּלָה</a:t>
            </a:r>
            <a:r>
              <a:rPr kumimoji="0" lang="he-IL" altLang="he-IL" sz="14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Alef"/>
                <a:cs typeface="Arial" panose="020B0604020202020204" pitchFamily="34" charset="0"/>
              </a:rPr>
              <a:t> </a:t>
            </a:r>
            <a:r>
              <a:rPr lang="he-IL" altLang="he-IL" sz="2400" dirty="0">
                <a:solidFill>
                  <a:srgbClr val="242424"/>
                </a:solidFill>
                <a:latin typeface="Alef"/>
                <a:cs typeface="Varela Round" pitchFamily="2" charset="-79"/>
              </a:rPr>
              <a:t>לְבָבִי</a:t>
            </a:r>
            <a:r>
              <a:rPr kumimoji="0" lang="he-IL" altLang="he-IL" sz="14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Alef"/>
                <a:cs typeface="Arial" panose="020B0604020202020204" pitchFamily="34" charset="0"/>
              </a:rPr>
              <a:t> </a:t>
            </a:r>
            <a:r>
              <a:rPr lang="he-IL" altLang="he-IL" sz="2400" dirty="0">
                <a:solidFill>
                  <a:srgbClr val="242424"/>
                </a:solidFill>
                <a:latin typeface="Alef"/>
                <a:cs typeface="Varela Round" pitchFamily="2" charset="-79"/>
              </a:rPr>
              <a:t>לַחַלּוֹן</a:t>
            </a:r>
            <a:r>
              <a:rPr kumimoji="0" lang="he-IL" altLang="he-IL" sz="14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Alef"/>
                <a:cs typeface="Arial" panose="020B0604020202020204" pitchFamily="34" charset="0"/>
              </a:rPr>
              <a:t>, </a:t>
            </a:r>
            <a:r>
              <a:rPr lang="he-IL" altLang="he-IL" sz="2400" dirty="0">
                <a:solidFill>
                  <a:srgbClr val="242424"/>
                </a:solidFill>
                <a:latin typeface="Alef"/>
                <a:cs typeface="Varela Round" pitchFamily="2" charset="-79"/>
              </a:rPr>
              <a:t>לָאוֹר,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altLang="he-IL" sz="2400" dirty="0">
                <a:solidFill>
                  <a:srgbClr val="242424"/>
                </a:solidFill>
                <a:latin typeface="Alef"/>
                <a:cs typeface="Varela Round" pitchFamily="2" charset="-79"/>
              </a:rPr>
              <a:t>וּכְשֶׁצַּר-לִי הַמָּקוֹם מִתַּחַת לִכְנָפָהּ –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altLang="he-IL" sz="2400" dirty="0">
                <a:solidFill>
                  <a:srgbClr val="242424"/>
                </a:solidFill>
                <a:latin typeface="Alef"/>
                <a:cs typeface="Varela Round" pitchFamily="2" charset="-79"/>
              </a:rPr>
              <a:t>כָּבְשָׁה רֹאשָׁהּ בִּכְתֵפִי, וְדִמְעָתָהּ עַל-דַּף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altLang="he-IL" sz="2400" dirty="0">
                <a:solidFill>
                  <a:srgbClr val="242424"/>
                </a:solidFill>
                <a:latin typeface="Alef"/>
                <a:cs typeface="Varela Round" pitchFamily="2" charset="-79"/>
              </a:rPr>
              <a:t>גְּמָרָתִי נָטָפָה.</a:t>
            </a:r>
            <a:br>
              <a:rPr lang="he-IL" altLang="he-IL" sz="2400" dirty="0">
                <a:solidFill>
                  <a:srgbClr val="242424"/>
                </a:solidFill>
                <a:latin typeface="Alef"/>
                <a:cs typeface="Varela Round" pitchFamily="2" charset="-79"/>
              </a:rPr>
            </a:br>
            <a:br>
              <a:rPr lang="he-IL" altLang="he-IL" sz="2400" dirty="0">
                <a:solidFill>
                  <a:srgbClr val="242424"/>
                </a:solidFill>
                <a:latin typeface="Alef"/>
                <a:cs typeface="Varela Round" pitchFamily="2" charset="-79"/>
              </a:rPr>
            </a:br>
            <a:r>
              <a:rPr lang="he-IL" altLang="he-IL" sz="2400" dirty="0">
                <a:solidFill>
                  <a:srgbClr val="242424"/>
                </a:solidFill>
                <a:latin typeface="Alef"/>
                <a:cs typeface="Varela Round" pitchFamily="2" charset="-79"/>
              </a:rPr>
              <a:t>חֶרֶשׁ בָּכְתָה עָלַי וַתִּתְרַפֵּק עָלָי,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altLang="he-IL" sz="2400" dirty="0">
                <a:solidFill>
                  <a:srgbClr val="242424"/>
                </a:solidFill>
                <a:latin typeface="Alef"/>
                <a:cs typeface="Varela Round" pitchFamily="2" charset="-79"/>
              </a:rPr>
              <a:t>וּכְמוֹ שָׂכָה בִּכְנָפָהּ הַשְּׁבוּרָה בַּעֲדִי: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altLang="he-IL" sz="2400" dirty="0">
                <a:solidFill>
                  <a:srgbClr val="242424"/>
                </a:solidFill>
                <a:latin typeface="Alef"/>
                <a:cs typeface="Varela Round" pitchFamily="2" charset="-79"/>
              </a:rPr>
              <a:t>"כֻּלָּם נָשָׂא הָרוּחַ, כֻּלָּם פָּרְחוּ לָהֶם,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altLang="he-IL" sz="2400" dirty="0">
                <a:solidFill>
                  <a:srgbClr val="242424"/>
                </a:solidFill>
                <a:latin typeface="Alef"/>
                <a:cs typeface="Varela Round" pitchFamily="2" charset="-79"/>
              </a:rPr>
              <a:t>וָאִוָּתֵר לְבַדִּי, לְבַדִּי…"</a:t>
            </a:r>
            <a:br>
              <a:rPr lang="he-IL" altLang="he-IL" sz="2400" dirty="0">
                <a:solidFill>
                  <a:srgbClr val="242424"/>
                </a:solidFill>
                <a:latin typeface="Alef"/>
                <a:cs typeface="Varela Round" pitchFamily="2" charset="-79"/>
              </a:rPr>
            </a:br>
            <a:br>
              <a:rPr lang="he-IL" altLang="he-IL" sz="2400" dirty="0">
                <a:solidFill>
                  <a:srgbClr val="242424"/>
                </a:solidFill>
                <a:latin typeface="Alef"/>
                <a:cs typeface="Varela Round" pitchFamily="2" charset="-79"/>
              </a:rPr>
            </a:br>
            <a:r>
              <a:rPr lang="he-IL" altLang="he-IL" sz="2400" dirty="0">
                <a:solidFill>
                  <a:srgbClr val="242424"/>
                </a:solidFill>
                <a:latin typeface="Alef"/>
                <a:cs typeface="Varela Round" pitchFamily="2" charset="-79"/>
              </a:rPr>
              <a:t>וּכְעֵין סִיּוּם שֶׁל-קִינָה עַתִּיקָה מְאֹד,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altLang="he-IL" sz="2400" dirty="0">
                <a:solidFill>
                  <a:srgbClr val="242424"/>
                </a:solidFill>
                <a:latin typeface="Alef"/>
                <a:cs typeface="Varela Round" pitchFamily="2" charset="-79"/>
              </a:rPr>
              <a:t>וּכְעֵין תְּפִלָּה, בַּקָּשָׁה וַחֲרָדָה כְּאַחַת,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altLang="he-IL" sz="2400" dirty="0">
                <a:solidFill>
                  <a:srgbClr val="242424"/>
                </a:solidFill>
                <a:latin typeface="Alef"/>
                <a:cs typeface="Varela Round" pitchFamily="2" charset="-79"/>
              </a:rPr>
              <a:t>שָׁמְעָה אָזְנִי </a:t>
            </a:r>
            <a:r>
              <a:rPr lang="he-IL" altLang="he-IL" sz="2400" dirty="0" err="1">
                <a:solidFill>
                  <a:srgbClr val="242424"/>
                </a:solidFill>
                <a:latin typeface="Alef"/>
                <a:cs typeface="Varela Round" pitchFamily="2" charset="-79"/>
              </a:rPr>
              <a:t>בַּבִּכְיָה</a:t>
            </a:r>
            <a:r>
              <a:rPr lang="he-IL" altLang="he-IL" sz="2400" dirty="0">
                <a:solidFill>
                  <a:srgbClr val="242424"/>
                </a:solidFill>
                <a:latin typeface="Alef"/>
                <a:cs typeface="Varela Round" pitchFamily="2" charset="-79"/>
              </a:rPr>
              <a:t> הַחֲרִישִׁית הַהִיא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altLang="he-IL" sz="2400" dirty="0">
                <a:solidFill>
                  <a:srgbClr val="242424"/>
                </a:solidFill>
                <a:latin typeface="Alef"/>
                <a:cs typeface="Varela Round" pitchFamily="2" charset="-79"/>
              </a:rPr>
              <a:t>וּבַדִּמְעָה הַהִיא הָרוֹתַחַת –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                 </a:t>
            </a:r>
            <a:r>
              <a:rPr kumimoji="0" lang="he-IL" altLang="he-IL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Alef"/>
                <a:cs typeface="Arial" panose="020B0604020202020204" pitchFamily="34" charset="0"/>
              </a:rPr>
              <a:t>תמוז, תרס"ב.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783907"/>
            <a:ext cx="9207201" cy="134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הקונפליקט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1094758" y="2801635"/>
            <a:ext cx="10872000" cy="1211476"/>
          </a:xfrm>
        </p:spPr>
        <p:txBody>
          <a:bodyPr/>
          <a:lstStyle/>
          <a:p>
            <a:r>
              <a:rPr lang="he-IL" dirty="0">
                <a:sym typeface="Varela Round"/>
              </a:rPr>
              <a:t>העולם היהודי – עולם ההשכלה</a:t>
            </a:r>
          </a:p>
          <a:p>
            <a:r>
              <a:rPr lang="he-IL" dirty="0">
                <a:sym typeface="Varela Round"/>
              </a:rPr>
              <a:t>"אני" – "כולם"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9979C26C-B450-497B-A907-F9E0D99C0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7105338" cy="32476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F479F213-6E23-4E62-9540-F4F378CA2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0741" y="3429000"/>
            <a:ext cx="5673530" cy="29253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199C512-80CA-4B72-A7B7-B4D76F60BA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מבנה של הדרגה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DB6FC474-28D2-4E1E-BAFA-189EB01D74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5953" y="2918493"/>
            <a:ext cx="4553411" cy="829048"/>
          </a:xfrm>
        </p:spPr>
        <p:txBody>
          <a:bodyPr/>
          <a:lstStyle/>
          <a:p>
            <a:r>
              <a:rPr lang="he-IL" dirty="0"/>
              <a:t>היפוך יחסי תלות וחסות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BB6E6814-218E-4A6A-859D-BC0A40F872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393"/>
          <a:stretch/>
        </p:blipFill>
        <p:spPr>
          <a:xfrm>
            <a:off x="179882" y="3747540"/>
            <a:ext cx="12010531" cy="24433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7266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7168708" y="404733"/>
            <a:ext cx="4764742" cy="3732551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sz="2800" b="1" dirty="0">
                <a:solidFill>
                  <a:srgbClr val="242424"/>
                </a:solidFill>
                <a:latin typeface="Alef"/>
              </a:rPr>
              <a:t>כֻּלָּם נָשָׂא הָרוּחַ, כֻּלָּם סָחַף הָאוֹר,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800" b="1" dirty="0">
                <a:solidFill>
                  <a:srgbClr val="242424"/>
                </a:solidFill>
                <a:latin typeface="Alef"/>
              </a:rPr>
              <a:t>שִׁירָה חֲדָשָׁה אֶת-בֹּקֶר חַיֵּיהֶם הִרְנִינָה;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800" b="1" dirty="0">
                <a:solidFill>
                  <a:srgbClr val="242424"/>
                </a:solidFill>
                <a:latin typeface="Alef"/>
              </a:rPr>
              <a:t>וַאֲנִי, גּוֹזָל רַךְ, נִשְׁתַּכַּחְתִּי מִלֵּב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800" b="1" dirty="0">
                <a:solidFill>
                  <a:srgbClr val="242424"/>
                </a:solidFill>
                <a:latin typeface="Alef"/>
              </a:rPr>
              <a:t>תַּחַת כַּנְפֵי הַשְּׁכִינָה.</a:t>
            </a:r>
            <a:br>
              <a:rPr lang="he-IL" sz="2800" b="1" dirty="0">
                <a:solidFill>
                  <a:srgbClr val="242424"/>
                </a:solidFill>
                <a:latin typeface="Alef"/>
              </a:rPr>
            </a:br>
            <a:br>
              <a:rPr lang="he-IL" sz="2800" b="1" dirty="0">
                <a:solidFill>
                  <a:srgbClr val="242424"/>
                </a:solidFill>
                <a:latin typeface="Alef"/>
              </a:rPr>
            </a:br>
            <a:endParaRPr lang="he-IL" sz="2800" b="1" dirty="0"/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DB66BBD-2D28-405E-A28D-10A07E8C305B}"/>
              </a:ext>
            </a:extLst>
          </p:cNvPr>
          <p:cNvSpPr txBox="1"/>
          <p:nvPr/>
        </p:nvSpPr>
        <p:spPr>
          <a:xfrm>
            <a:off x="186546" y="1941224"/>
            <a:ext cx="4512039" cy="3313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sz="36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סמלים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sz="36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דימוי הגוזל:</a:t>
            </a:r>
            <a:br>
              <a:rPr lang="en-US" sz="36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he-IL" sz="36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"אני" – "כולם"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sz="36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תחת כנפי השכינה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3FCFAA37-C520-4C02-818B-29701AB30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705" y="2364682"/>
            <a:ext cx="5101921" cy="408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1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A1D60B4-6080-47CE-B28D-3D4A15E377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06" y="1873770"/>
            <a:ext cx="3652059" cy="3441880"/>
          </a:xfrm>
        </p:spPr>
        <p:txBody>
          <a:bodyPr/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sz="3600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cs typeface="+mn-cs"/>
              </a:rPr>
              <a:t>תיאור הבדידות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sz="3600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cs typeface="+mn-cs"/>
              </a:rPr>
              <a:t>כנף ימינה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sz="3600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cs typeface="+mn-cs"/>
              </a:rPr>
              <a:t>ההזדהות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sz="3600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cs typeface="+mn-cs"/>
              </a:rPr>
              <a:t>מבחן האמונה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3BA6871-6C70-4E5F-817A-EA9B7539E8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40444" y="389744"/>
            <a:ext cx="4869672" cy="32234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b="1" dirty="0">
                <a:solidFill>
                  <a:srgbClr val="242424"/>
                </a:solidFill>
                <a:latin typeface="Alef"/>
              </a:rPr>
              <a:t>בָּדָד, בָּדָד נִשְׁאַרְתִּי, וְהַשְּׁכִינָה אַף-הִיא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b="1" dirty="0">
                <a:solidFill>
                  <a:srgbClr val="242424"/>
                </a:solidFill>
                <a:latin typeface="Alef"/>
              </a:rPr>
              <a:t>כְּנַף יְמִינָהּ הַשְּׁבוּרָה עַל-רֹאשִׁי הִרְעִידָה.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b="1" dirty="0">
                <a:solidFill>
                  <a:srgbClr val="242424"/>
                </a:solidFill>
                <a:latin typeface="Alef"/>
              </a:rPr>
              <a:t>יָדַע לִבִּי אֶת-לִבָּה: חָרֹד חָרְדָה עָלַי,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b="1" dirty="0">
                <a:solidFill>
                  <a:srgbClr val="242424"/>
                </a:solidFill>
                <a:latin typeface="Alef"/>
              </a:rPr>
              <a:t>עַל-בְּנָהּ, עַל-יְחִידָהּ.</a:t>
            </a:r>
            <a:br>
              <a:rPr lang="he-IL" b="1" dirty="0">
                <a:solidFill>
                  <a:srgbClr val="242424"/>
                </a:solidFill>
                <a:latin typeface="Alef"/>
              </a:rPr>
            </a:br>
            <a:endParaRPr lang="he-IL" b="1" dirty="0">
              <a:solidFill>
                <a:srgbClr val="242424"/>
              </a:solidFill>
              <a:latin typeface="Alef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6710B016-8573-4B7E-84AC-BB94C8AFD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179" y="2540833"/>
            <a:ext cx="5666282" cy="39132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8E2E4C7D-E7F5-4243-B5B2-6EB55A167269}"/>
              </a:ext>
            </a:extLst>
          </p:cNvPr>
          <p:cNvSpPr/>
          <p:nvPr/>
        </p:nvSpPr>
        <p:spPr>
          <a:xfrm>
            <a:off x="515206" y="495792"/>
            <a:ext cx="60928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b="1" dirty="0"/>
              <a:t>"וַיֹּאמֶר קַח נָא אֶת בִּנְךָ אֶת יְחִידְךָ אֲשֶׁר אָהַבְתָּ אֶת יִצְחָק וְלֶךְ לְךָ אֶל אֶרֶץ הַמֹּרִיָּה וְהַעֲלֵהוּ שָׁם לְעֹלָה עַל אַחַד הֶהָרִים אֲשֶׁר אֹמַר אֵלֶיךָ." </a:t>
            </a:r>
            <a:r>
              <a:rPr lang="he-IL" dirty="0"/>
              <a:t>(בראשית ב"ב)</a:t>
            </a:r>
          </a:p>
        </p:txBody>
      </p:sp>
    </p:spTree>
    <p:extLst>
      <p:ext uri="{BB962C8B-B14F-4D97-AF65-F5344CB8AC3E}">
        <p14:creationId xmlns:p14="http://schemas.microsoft.com/office/powerpoint/2010/main" val="469070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3BA6871-6C70-4E5F-817A-EA9B7539E8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40444" y="389744"/>
            <a:ext cx="4869672" cy="32234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b="1" dirty="0">
                <a:solidFill>
                  <a:srgbClr val="242424"/>
                </a:solidFill>
                <a:latin typeface="Alef"/>
              </a:rPr>
              <a:t>כְּבָר </a:t>
            </a:r>
            <a:r>
              <a:rPr lang="he-IL" b="1" dirty="0" err="1">
                <a:solidFill>
                  <a:srgbClr val="242424"/>
                </a:solidFill>
                <a:latin typeface="Alef"/>
              </a:rPr>
              <a:t>נִתְגָּרְשָׁה</a:t>
            </a:r>
            <a:r>
              <a:rPr lang="he-IL" b="1" dirty="0">
                <a:solidFill>
                  <a:srgbClr val="242424"/>
                </a:solidFill>
                <a:latin typeface="Alef"/>
              </a:rPr>
              <a:t> מִכָּל-הַזָּוִיּוֹת, רַק-עוֹד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b="1" dirty="0">
                <a:solidFill>
                  <a:srgbClr val="242424"/>
                </a:solidFill>
                <a:latin typeface="Alef"/>
              </a:rPr>
              <a:t>פִּנַּת סֵתֶר שׁוֹמֵמָה וּקְטַנָּה נִשְׁאָרָה –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b="1" dirty="0">
                <a:solidFill>
                  <a:srgbClr val="242424"/>
                </a:solidFill>
                <a:latin typeface="Alef"/>
              </a:rPr>
              <a:t>בֵּית-הַמִּדְרָשׁ – </a:t>
            </a:r>
            <a:r>
              <a:rPr lang="he-IL" b="1" dirty="0" err="1">
                <a:solidFill>
                  <a:srgbClr val="242424"/>
                </a:solidFill>
                <a:latin typeface="Alef"/>
              </a:rPr>
              <a:t>וַתִּתְכַּס</a:t>
            </a:r>
            <a:r>
              <a:rPr lang="he-IL" b="1" dirty="0">
                <a:solidFill>
                  <a:srgbClr val="242424"/>
                </a:solidFill>
                <a:latin typeface="Alef"/>
              </a:rPr>
              <a:t> בַּצֵּל, </a:t>
            </a:r>
            <a:r>
              <a:rPr lang="he-IL" b="1" dirty="0" err="1">
                <a:solidFill>
                  <a:srgbClr val="242424"/>
                </a:solidFill>
                <a:latin typeface="Alef"/>
              </a:rPr>
              <a:t>וָאֱהִי</a:t>
            </a:r>
            <a:endParaRPr lang="he-IL" b="1" dirty="0">
              <a:solidFill>
                <a:srgbClr val="242424"/>
              </a:solidFill>
              <a:latin typeface="Alef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e-IL" b="1" dirty="0">
                <a:solidFill>
                  <a:srgbClr val="242424"/>
                </a:solidFill>
                <a:latin typeface="Alef"/>
              </a:rPr>
              <a:t>עִמָּהּ יַחַד בַּצָּרָה.</a:t>
            </a:r>
            <a:br>
              <a:rPr lang="he-IL" b="1" dirty="0">
                <a:solidFill>
                  <a:srgbClr val="242424"/>
                </a:solidFill>
                <a:latin typeface="Alef"/>
              </a:rPr>
            </a:br>
            <a:endParaRPr lang="he-IL" b="1" dirty="0">
              <a:solidFill>
                <a:srgbClr val="242424"/>
              </a:solidFill>
              <a:latin typeface="Alef"/>
            </a:endParaRPr>
          </a:p>
        </p:txBody>
      </p:sp>
      <p:sp>
        <p:nvSpPr>
          <p:cNvPr id="7" name="מציין מיקום טקסט 6">
            <a:extLst>
              <a:ext uri="{FF2B5EF4-FFF2-40B4-BE49-F238E27FC236}">
                <a16:creationId xmlns:a16="http://schemas.microsoft.com/office/drawing/2014/main" id="{A3F1605F-9F0E-4AE7-8CEE-A12CED5BF0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0297" y="631974"/>
            <a:ext cx="4746339" cy="2165198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he-IL" dirty="0"/>
              <a:t>תיאור בית המדרש כמייצג  העולם היהודי.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e-IL" dirty="0"/>
              <a:t>חסות והגנה,</a:t>
            </a:r>
            <a:br>
              <a:rPr lang="en-US" dirty="0"/>
            </a:br>
            <a:r>
              <a:rPr lang="he-IL" dirty="0"/>
              <a:t>צל וצרה.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68720E1-78F5-4550-9965-80C8E4AAF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864" y="2578307"/>
            <a:ext cx="9437870" cy="35226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480335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</TotalTime>
  <Words>574</Words>
  <Application>Microsoft Office PowerPoint</Application>
  <PresentationFormat>מותאם אישית</PresentationFormat>
  <Paragraphs>92</Paragraphs>
  <Slides>16</Slides>
  <Notes>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2" baseType="lpstr">
      <vt:lpstr>Alef</vt:lpstr>
      <vt:lpstr>Arial</vt:lpstr>
      <vt:lpstr>Calibri</vt:lpstr>
      <vt:lpstr>Varela Round</vt:lpstr>
      <vt:lpstr>Wingdings</vt:lpstr>
      <vt:lpstr>ערכת נושא Office</vt:lpstr>
      <vt:lpstr>מערכת שידורים לאומית</vt:lpstr>
      <vt:lpstr>שם השיעור: "לבדי" לביאליק</vt:lpstr>
      <vt:lpstr>מה קורה כאשר אדם מפסיק להזדהות עם  ערכי הקהילה בה חונך?</vt:lpstr>
      <vt:lpstr>לְבַדִּי / חיים נחמן ביאליק</vt:lpstr>
      <vt:lpstr>הקונפליקט</vt:lpstr>
      <vt:lpstr>מבנה של הדרגה</vt:lpstr>
      <vt:lpstr>מצגת של PowerPoint‏</vt:lpstr>
      <vt:lpstr>מצגת של PowerPoint‏</vt:lpstr>
      <vt:lpstr>מצגת של PowerPoint‏</vt:lpstr>
      <vt:lpstr>אל המשורר – "לבדי" ח.נ. ביאליק</vt:lpstr>
      <vt:lpstr>משימה</vt:lpstr>
      <vt:lpstr>מצגת של PowerPoint‏</vt:lpstr>
      <vt:lpstr>מצגת של PowerPoint‏</vt:lpstr>
      <vt:lpstr>מצגת של PowerPoint‏</vt:lpstr>
      <vt:lpstr>דקת צחוק לפני סיום</vt:lpstr>
      <vt:lpstr>שאלת בגרות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אורלי אלפסי</cp:lastModifiedBy>
  <cp:revision>49</cp:revision>
  <dcterms:created xsi:type="dcterms:W3CDTF">2020-03-15T19:13:03Z</dcterms:created>
  <dcterms:modified xsi:type="dcterms:W3CDTF">2020-03-20T22:42:29Z</dcterms:modified>
</cp:coreProperties>
</file>