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312" r:id="rId2"/>
    <p:sldId id="324" r:id="rId3"/>
    <p:sldId id="325" r:id="rId4"/>
    <p:sldId id="319" r:id="rId5"/>
    <p:sldId id="431" r:id="rId6"/>
    <p:sldId id="551" r:id="rId7"/>
    <p:sldId id="622" r:id="rId8"/>
    <p:sldId id="625" r:id="rId9"/>
    <p:sldId id="314" r:id="rId10"/>
    <p:sldId id="626" r:id="rId11"/>
    <p:sldId id="627" r:id="rId12"/>
    <p:sldId id="628" r:id="rId13"/>
    <p:sldId id="629" r:id="rId14"/>
    <p:sldId id="630" r:id="rId15"/>
    <p:sldId id="631" r:id="rId16"/>
    <p:sldId id="632" r:id="rId17"/>
    <p:sldId id="633" r:id="rId18"/>
    <p:sldId id="634" r:id="rId19"/>
    <p:sldId id="635" r:id="rId20"/>
    <p:sldId id="636" r:id="rId21"/>
    <p:sldId id="637" r:id="rId22"/>
    <p:sldId id="638" r:id="rId23"/>
    <p:sldId id="330" r:id="rId24"/>
    <p:sldId id="331" r:id="rId25"/>
    <p:sldId id="333" r:id="rId26"/>
    <p:sldId id="291" r:id="rId27"/>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סגנון בהיר 3 - הדגשה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5741" autoAdjust="0"/>
  </p:normalViewPr>
  <p:slideViewPr>
    <p:cSldViewPr snapToGrid="0" snapToObjects="1">
      <p:cViewPr varScale="1">
        <p:scale>
          <a:sx n="63" d="100"/>
          <a:sy n="63" d="100"/>
        </p:scale>
        <p:origin x="1354" y="4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ח'/ניסן/תש"ף</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התפתחות מערכות הרכב הרבות = רכב בטוח וחסכוני</a:t>
            </a:r>
          </a:p>
          <a:p>
            <a:pPr marL="0" lvl="0" indent="0" algn="r" rtl="1">
              <a:spcBef>
                <a:spcPts val="0"/>
              </a:spcBef>
              <a:spcAft>
                <a:spcPts val="0"/>
              </a:spcAft>
              <a:buNone/>
            </a:pPr>
            <a:r>
              <a:rPr lang="he-IL" dirty="0"/>
              <a:t>שיתוף פעולה בין המערכות</a:t>
            </a:r>
          </a:p>
          <a:p>
            <a:pPr marL="0" lvl="0" indent="0" algn="r" rtl="1">
              <a:spcBef>
                <a:spcPts val="0"/>
              </a:spcBef>
              <a:spcAft>
                <a:spcPts val="0"/>
              </a:spcAft>
              <a:buNone/>
            </a:pPr>
            <a:r>
              <a:rPr lang="he-IL" dirty="0"/>
              <a:t>התקשורת משמעותית</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25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3879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204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652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24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28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221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6811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5886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en-US" sz="1400" dirty="0"/>
              <a:t>תופעה זו משמשת ליצירת הניצוץ הנוצר על ידי סלילי ההצתה.</a:t>
            </a: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181084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en-US" sz="1400" dirty="0"/>
              <a:t>תופעה זו משמשת ליצירת הניצוץ הנוצר על ידי סלילי ההצתה.</a:t>
            </a: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93850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he-IL" altLang="en-US" sz="1400" dirty="0"/>
              <a:t>הממסר בנוי מארבעה או חמישה הדקים, כאשר אנו מגדירים הדקים אלו חשוב</a:t>
            </a: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1985489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305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5101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05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36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a:extLst>
              <a:ext uri="{FF2B5EF4-FFF2-40B4-BE49-F238E27FC236}">
                <a16:creationId xmlns:a16="http://schemas.microsoft.com/office/drawing/2014/main" id="{6EE4E539-F3FF-42FB-A6C5-F95C64BACB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a:extLst>
              <a:ext uri="{FF2B5EF4-FFF2-40B4-BE49-F238E27FC236}">
                <a16:creationId xmlns:a16="http://schemas.microsoft.com/office/drawing/2014/main" id="{177E0E3C-61E0-42FA-B7BD-871D9C72E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Arial" panose="020B0604020202020204" pitchFamily="34" charset="0"/>
            </a:endParaRPr>
          </a:p>
        </p:txBody>
      </p:sp>
      <p:sp>
        <p:nvSpPr>
          <p:cNvPr id="19460" name="מציין מיקום של מספר שקופית 3">
            <a:extLst>
              <a:ext uri="{FF2B5EF4-FFF2-40B4-BE49-F238E27FC236}">
                <a16:creationId xmlns:a16="http://schemas.microsoft.com/office/drawing/2014/main" id="{00D2E012-5B85-49CD-8822-C054F0E6D5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fld id="{A4BAFDAB-B4C2-44E3-9AF8-AD4D37BAF5EE}" type="slidenum">
              <a:rPr lang="en-US" altLang="en-US" sz="1200" smtClean="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תמונת שקופית 1">
            <a:extLst>
              <a:ext uri="{FF2B5EF4-FFF2-40B4-BE49-F238E27FC236}">
                <a16:creationId xmlns:a16="http://schemas.microsoft.com/office/drawing/2014/main" id="{91681F2C-B66A-446E-A17D-3B9B8633F1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מציין מיקום של הערות 2">
            <a:extLst>
              <a:ext uri="{FF2B5EF4-FFF2-40B4-BE49-F238E27FC236}">
                <a16:creationId xmlns:a16="http://schemas.microsoft.com/office/drawing/2014/main" id="{440FA876-4DD9-42DA-B959-97E42A2A3B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Arial" panose="020B0604020202020204" pitchFamily="34" charset="0"/>
            </a:endParaRPr>
          </a:p>
        </p:txBody>
      </p:sp>
      <p:sp>
        <p:nvSpPr>
          <p:cNvPr id="23556" name="מציין מיקום של מספר שקופית 3">
            <a:extLst>
              <a:ext uri="{FF2B5EF4-FFF2-40B4-BE49-F238E27FC236}">
                <a16:creationId xmlns:a16="http://schemas.microsoft.com/office/drawing/2014/main" id="{16E22EE4-4768-422A-BC94-53CF47501E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fld id="{07FAF1F1-F174-4B75-93CB-E76C0FC4357F}" type="slidenum">
              <a:rPr lang="en-US" altLang="en-US" sz="1200" smtClean="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52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673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400" dirty="0"/>
              <a:t>דוגמא: משקל</a:t>
            </a:r>
            <a:br>
              <a:rPr lang="en-US" sz="1400" dirty="0"/>
            </a:br>
            <a:r>
              <a:rPr lang="he-IL" sz="1400" dirty="0"/>
              <a:t>דוגמא: כמות מים</a:t>
            </a:r>
            <a:endParaRPr sz="1400" dirty="0"/>
          </a:p>
        </p:txBody>
      </p:sp>
    </p:spTree>
    <p:extLst>
      <p:ext uri="{BB962C8B-B14F-4D97-AF65-F5344CB8AC3E}">
        <p14:creationId xmlns:p14="http://schemas.microsoft.com/office/powerpoint/2010/main" val="157740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12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12B4BC"/>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ח'/ניסן/תש"ף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25316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solidFill>
                <a:srgbClr val="002060"/>
              </a:solidFill>
            </a:endParaRPr>
          </a:p>
        </p:txBody>
      </p:sp>
      <p:sp>
        <p:nvSpPr>
          <p:cNvPr id="5" name="כותרת 4"/>
          <p:cNvSpPr>
            <a:spLocks noGrp="1"/>
          </p:cNvSpPr>
          <p:nvPr>
            <p:ph type="ctrTitle"/>
          </p:nvPr>
        </p:nvSpPr>
        <p:spPr/>
        <p:txBody>
          <a:bodyPr/>
          <a:lstStyle/>
          <a:p>
            <a:r>
              <a:rPr lang="he-IL" dirty="0">
                <a:solidFill>
                  <a:srgbClr val="002060"/>
                </a:solidFill>
              </a:rPr>
              <a:t>יסודות החשמל והאלקטרוניקה</a:t>
            </a:r>
          </a:p>
        </p:txBody>
      </p:sp>
      <p:sp>
        <p:nvSpPr>
          <p:cNvPr id="7" name="כותרת משנה 6"/>
          <p:cNvSpPr>
            <a:spLocks noGrp="1"/>
          </p:cNvSpPr>
          <p:nvPr>
            <p:ph type="subTitle" idx="1"/>
          </p:nvPr>
        </p:nvSpPr>
        <p:spPr>
          <a:xfrm>
            <a:off x="738117" y="3381789"/>
            <a:ext cx="10872000" cy="642090"/>
          </a:xfrm>
        </p:spPr>
        <p:txBody>
          <a:bodyPr/>
          <a:lstStyle/>
          <a:p>
            <a:r>
              <a:rPr lang="he-IL" dirty="0">
                <a:solidFill>
                  <a:srgbClr val="002060"/>
                </a:solidFill>
              </a:rPr>
              <a:t>חוק </a:t>
            </a:r>
            <a:r>
              <a:rPr lang="he-IL" dirty="0" err="1">
                <a:solidFill>
                  <a:srgbClr val="002060"/>
                </a:solidFill>
              </a:rPr>
              <a:t>אוהם</a:t>
            </a:r>
            <a:endParaRPr lang="he-IL" dirty="0">
              <a:solidFill>
                <a:srgbClr val="002060"/>
              </a:solidFill>
            </a:endParaRPr>
          </a:p>
        </p:txBody>
      </p:sp>
    </p:spTree>
    <p:extLst>
      <p:ext uri="{BB962C8B-B14F-4D97-AF65-F5344CB8AC3E}">
        <p14:creationId xmlns:p14="http://schemas.microsoft.com/office/powerpoint/2010/main" val="383069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חוקים בחשמל</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חוק </a:t>
            </a:r>
            <a:r>
              <a:rPr lang="he-IL" dirty="0" err="1"/>
              <a:t>אוהם</a:t>
            </a:r>
            <a:endParaRPr lang="he-IL" dirty="0"/>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9000000" cy="4152517"/>
          </a:xfrm>
        </p:spPr>
        <p:txBody>
          <a:bodyPr/>
          <a:lstStyle/>
          <a:p>
            <a:pPr marL="0" indent="0">
              <a:buNone/>
            </a:pPr>
            <a:r>
              <a:rPr lang="he-IL" dirty="0"/>
              <a:t>כאשר אנו רוצים לתאר מעגל חשמלי, נשתמש במושגים: </a:t>
            </a:r>
          </a:p>
          <a:p>
            <a:r>
              <a:rPr lang="he-IL" b="1" dirty="0"/>
              <a:t>זרם</a:t>
            </a:r>
            <a:r>
              <a:rPr lang="he-IL" dirty="0"/>
              <a:t> (כלומר, תנועת האלקטרונים במעגל)</a:t>
            </a:r>
          </a:p>
          <a:p>
            <a:r>
              <a:rPr lang="he-IL" b="1" dirty="0"/>
              <a:t>מתח</a:t>
            </a:r>
            <a:r>
              <a:rPr lang="he-IL" dirty="0"/>
              <a:t> (הכוח אשר גורם לתנועת האלקטרונים) </a:t>
            </a:r>
          </a:p>
          <a:p>
            <a:r>
              <a:rPr lang="he-IL" b="1" dirty="0"/>
              <a:t>התנגדות</a:t>
            </a:r>
            <a:r>
              <a:rPr lang="he-IL" dirty="0"/>
              <a:t> (הגורם המתנגד לתנועת האלקטרונים), </a:t>
            </a:r>
          </a:p>
          <a:p>
            <a:endParaRPr lang="he-IL" dirty="0"/>
          </a:p>
          <a:p>
            <a:endParaRPr lang="en-US" dirty="0"/>
          </a:p>
        </p:txBody>
      </p:sp>
      <p:pic>
        <p:nvPicPr>
          <p:cNvPr id="9" name="מציין מיקום תוכן 4">
            <a:extLst>
              <a:ext uri="{FF2B5EF4-FFF2-40B4-BE49-F238E27FC236}">
                <a16:creationId xmlns:a16="http://schemas.microsoft.com/office/drawing/2014/main" id="{C88183C1-8DC5-4935-BC13-F861E10DC083}"/>
              </a:ext>
            </a:extLst>
          </p:cNvPr>
          <p:cNvPicPr>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802" t="12195" r="3038"/>
          <a:stretch>
            <a:fillRect/>
          </a:stretch>
        </p:blipFill>
        <p:spPr bwMode="auto">
          <a:xfrm>
            <a:off x="373224" y="2780522"/>
            <a:ext cx="4174232" cy="34519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47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חוקים בחשמל</a:t>
            </a:r>
          </a:p>
        </p:txBody>
      </p:sp>
      <p:sp>
        <p:nvSpPr>
          <p:cNvPr id="14" name="מציין מיקום טקסט 13"/>
          <p:cNvSpPr>
            <a:spLocks noGrp="1"/>
          </p:cNvSpPr>
          <p:nvPr>
            <p:ph type="body" sz="quarter" idx="3"/>
          </p:nvPr>
        </p:nvSpPr>
        <p:spPr>
          <a:xfrm>
            <a:off x="1042148" y="1113094"/>
            <a:ext cx="9000000" cy="540000"/>
          </a:xfrm>
        </p:spPr>
        <p:txBody>
          <a:bodyPr/>
          <a:lstStyle/>
          <a:p>
            <a:r>
              <a:rPr lang="he-IL" dirty="0"/>
              <a:t>חוק </a:t>
            </a:r>
            <a:r>
              <a:rPr lang="he-IL" dirty="0" err="1"/>
              <a:t>אוהם</a:t>
            </a:r>
            <a:endParaRPr lang="he-IL" dirty="0"/>
          </a:p>
        </p:txBody>
      </p:sp>
      <p:pic>
        <p:nvPicPr>
          <p:cNvPr id="6" name="מציין מיקום תוכן 6">
            <a:extLst>
              <a:ext uri="{FF2B5EF4-FFF2-40B4-BE49-F238E27FC236}">
                <a16:creationId xmlns:a16="http://schemas.microsoft.com/office/drawing/2014/main" id="{6F8F5C7E-607F-493B-9591-A66FCAB0491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0" y="933094"/>
            <a:ext cx="7929001" cy="50152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solidFill>
                  <a:srgbClr val="002060"/>
                </a:solidFill>
              </a:rPr>
              <a:t>יסודות החשמל והאלקטרוניקה</a:t>
            </a:r>
          </a:p>
        </p:txBody>
      </p:sp>
      <p:sp>
        <p:nvSpPr>
          <p:cNvPr id="7" name="כותרת משנה 6"/>
          <p:cNvSpPr>
            <a:spLocks noGrp="1"/>
          </p:cNvSpPr>
          <p:nvPr>
            <p:ph type="subTitle" idx="1"/>
          </p:nvPr>
        </p:nvSpPr>
        <p:spPr>
          <a:xfrm>
            <a:off x="738117" y="3357405"/>
            <a:ext cx="10872000" cy="642090"/>
          </a:xfrm>
        </p:spPr>
        <p:txBody>
          <a:bodyPr/>
          <a:lstStyle/>
          <a:p>
            <a:r>
              <a:rPr lang="he-IL" dirty="0">
                <a:solidFill>
                  <a:srgbClr val="002060"/>
                </a:solidFill>
              </a:rPr>
              <a:t>הספק חשמלי</a:t>
            </a:r>
          </a:p>
        </p:txBody>
      </p:sp>
    </p:spTree>
    <p:extLst>
      <p:ext uri="{BB962C8B-B14F-4D97-AF65-F5344CB8AC3E}">
        <p14:creationId xmlns:p14="http://schemas.microsoft.com/office/powerpoint/2010/main" val="721880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Rectangle 1">
            <a:extLst>
              <a:ext uri="{FF2B5EF4-FFF2-40B4-BE49-F238E27FC236}">
                <a16:creationId xmlns:a16="http://schemas.microsoft.com/office/drawing/2014/main" id="{9C1F2C1C-5C19-4F9D-AC95-DCEF291F5E91}"/>
              </a:ext>
            </a:extLst>
          </p:cNvPr>
          <p:cNvSpPr/>
          <p:nvPr/>
        </p:nvSpPr>
        <p:spPr>
          <a:xfrm>
            <a:off x="0" y="5596128"/>
            <a:ext cx="5449824" cy="68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כותרת 7"/>
          <p:cNvSpPr>
            <a:spLocks noGrp="1"/>
          </p:cNvSpPr>
          <p:nvPr>
            <p:ph type="title"/>
          </p:nvPr>
        </p:nvSpPr>
        <p:spPr>
          <a:xfrm>
            <a:off x="515206" y="49804"/>
            <a:ext cx="11160000" cy="720000"/>
          </a:xfrm>
        </p:spPr>
        <p:txBody>
          <a:bodyPr/>
          <a:lstStyle/>
          <a:p>
            <a:r>
              <a:rPr lang="he-IL" dirty="0"/>
              <a:t>חוקים בחשמל</a:t>
            </a:r>
          </a:p>
        </p:txBody>
      </p:sp>
      <p:sp>
        <p:nvSpPr>
          <p:cNvPr id="14" name="מציין מיקום טקסט 13"/>
          <p:cNvSpPr>
            <a:spLocks noGrp="1"/>
          </p:cNvSpPr>
          <p:nvPr>
            <p:ph type="body" sz="quarter" idx="3"/>
          </p:nvPr>
        </p:nvSpPr>
        <p:spPr>
          <a:xfrm>
            <a:off x="515206" y="851703"/>
            <a:ext cx="9000000" cy="540000"/>
          </a:xfrm>
        </p:spPr>
        <p:txBody>
          <a:bodyPr/>
          <a:lstStyle/>
          <a:p>
            <a:r>
              <a:rPr lang="he-IL" dirty="0"/>
              <a:t>הספק חשמלי</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381094" y="1355127"/>
            <a:ext cx="9000000" cy="4152517"/>
          </a:xfrm>
        </p:spPr>
        <p:txBody>
          <a:bodyPr>
            <a:normAutofit/>
          </a:bodyPr>
          <a:lstStyle/>
          <a:p>
            <a:pPr marL="0" indent="0">
              <a:buNone/>
            </a:pPr>
            <a:r>
              <a:rPr lang="he-IL" sz="2300" u="sng" dirty="0"/>
              <a:t>עבודה חשמלית:</a:t>
            </a:r>
          </a:p>
          <a:p>
            <a:r>
              <a:rPr lang="he-IL" sz="2300" dirty="0"/>
              <a:t>כאשר החשמל "מבצע" עבודה (באופן מתמשך) ביחידת זמן (מסוימת), כמות העבודה הכוללת המיושמת ידועה כעבודה חשמלית ונמדדת ביחידות של וואט לשנייה.</a:t>
            </a:r>
          </a:p>
          <a:p>
            <a:pPr marL="0" indent="0">
              <a:buNone/>
            </a:pPr>
            <a:endParaRPr lang="he-IL" sz="2300" dirty="0"/>
          </a:p>
          <a:p>
            <a:pPr marL="0" indent="0">
              <a:buNone/>
            </a:pPr>
            <a:r>
              <a:rPr lang="he-IL" sz="2300" dirty="0"/>
              <a:t>הזרם הזורם במוליך מבצע עבודה, האנרגיה החשמלית יכולה להפוך לשלוש צורות אנרגיה שונות: </a:t>
            </a:r>
          </a:p>
          <a:p>
            <a:r>
              <a:rPr lang="he-IL" sz="2300" b="1" dirty="0"/>
              <a:t>פעולת חימום</a:t>
            </a:r>
          </a:p>
          <a:p>
            <a:r>
              <a:rPr lang="he-IL" sz="2300" b="1" dirty="0"/>
              <a:t>פעולה כימית (המצבר) </a:t>
            </a:r>
          </a:p>
          <a:p>
            <a:r>
              <a:rPr lang="he-IL" sz="2300" b="1" dirty="0"/>
              <a:t>פעולה מגנטית (ממסר)</a:t>
            </a:r>
          </a:p>
          <a:p>
            <a:endParaRPr lang="he-IL" sz="2300" dirty="0"/>
          </a:p>
          <a:p>
            <a:endParaRPr lang="en-US" sz="2300" dirty="0"/>
          </a:p>
        </p:txBody>
      </p:sp>
      <p:pic>
        <p:nvPicPr>
          <p:cNvPr id="10" name="תמונה 7">
            <a:extLst>
              <a:ext uri="{FF2B5EF4-FFF2-40B4-BE49-F238E27FC236}">
                <a16:creationId xmlns:a16="http://schemas.microsoft.com/office/drawing/2014/main" id="{4A30B4EF-0C75-4BE6-8CAF-C5B70E634E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888973"/>
            <a:ext cx="3698583" cy="213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88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15206" y="49806"/>
            <a:ext cx="11160000" cy="720000"/>
          </a:xfrm>
        </p:spPr>
        <p:txBody>
          <a:bodyPr/>
          <a:lstStyle/>
          <a:p>
            <a:r>
              <a:rPr lang="he-IL" dirty="0"/>
              <a:t>חוקים בחשמל</a:t>
            </a:r>
          </a:p>
        </p:txBody>
      </p:sp>
      <p:sp>
        <p:nvSpPr>
          <p:cNvPr id="14" name="מציין מיקום טקסט 13"/>
          <p:cNvSpPr>
            <a:spLocks noGrp="1"/>
          </p:cNvSpPr>
          <p:nvPr>
            <p:ph type="body" sz="quarter" idx="3"/>
          </p:nvPr>
        </p:nvSpPr>
        <p:spPr>
          <a:xfrm>
            <a:off x="137254" y="827321"/>
            <a:ext cx="9000000" cy="540000"/>
          </a:xfrm>
        </p:spPr>
        <p:txBody>
          <a:bodyPr/>
          <a:lstStyle/>
          <a:p>
            <a:r>
              <a:rPr lang="he-IL" dirty="0"/>
              <a:t>הספק חשמלי</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137254" y="1367321"/>
            <a:ext cx="9000000" cy="4152517"/>
          </a:xfrm>
        </p:spPr>
        <p:txBody>
          <a:bodyPr/>
          <a:lstStyle/>
          <a:p>
            <a:pPr marL="0" indent="0">
              <a:buNone/>
            </a:pPr>
            <a:r>
              <a:rPr lang="he-IL" u="sng" dirty="0"/>
              <a:t>הגדרה:</a:t>
            </a:r>
          </a:p>
          <a:p>
            <a:r>
              <a:rPr lang="he-IL" dirty="0"/>
              <a:t>הספק חשמלי הינו כמות האנרגיה הנצרכת ביחידת זמן, הפיכת האנרגיה החשמלית לאנרגיה אחרת. </a:t>
            </a:r>
          </a:p>
          <a:p>
            <a:r>
              <a:rPr lang="he-IL" dirty="0"/>
              <a:t>כאשר מפעילים מתח של </a:t>
            </a:r>
            <a:r>
              <a:rPr lang="en-US" dirty="0"/>
              <a:t>1v</a:t>
            </a:r>
            <a:r>
              <a:rPr lang="he-IL" dirty="0"/>
              <a:t> למשך שנייה אחת וזורם זרם של </a:t>
            </a:r>
            <a:r>
              <a:rPr lang="en-US" dirty="0"/>
              <a:t>1A</a:t>
            </a:r>
            <a:r>
              <a:rPr lang="he-IL" dirty="0"/>
              <a:t>,</a:t>
            </a:r>
            <a:r>
              <a:rPr lang="en-US" dirty="0"/>
              <a:t> </a:t>
            </a:r>
            <a:r>
              <a:rPr lang="he-IL" dirty="0"/>
              <a:t>ההספק החשמלי המופק הוא </a:t>
            </a:r>
            <a:r>
              <a:rPr lang="en-US" dirty="0"/>
              <a:t>1W</a:t>
            </a:r>
            <a:r>
              <a:rPr lang="he-IL" dirty="0"/>
              <a:t> (וואט).</a:t>
            </a:r>
          </a:p>
          <a:p>
            <a:endParaRPr lang="he-IL" dirty="0"/>
          </a:p>
          <a:p>
            <a:r>
              <a:rPr lang="he-IL" dirty="0"/>
              <a:t>נסמן את ההספק החשמלי באות </a:t>
            </a:r>
            <a:r>
              <a:rPr lang="en-US" dirty="0"/>
              <a:t>P</a:t>
            </a:r>
            <a:r>
              <a:rPr lang="he-IL" dirty="0"/>
              <a:t>, </a:t>
            </a:r>
            <a:r>
              <a:rPr lang="en-US" dirty="0"/>
              <a:t> </a:t>
            </a:r>
            <a:r>
              <a:rPr lang="he-IL" dirty="0"/>
              <a:t>ביחידות של וואט [</a:t>
            </a:r>
            <a:r>
              <a:rPr lang="en-US" dirty="0"/>
              <a:t>W</a:t>
            </a:r>
            <a:r>
              <a:rPr lang="he-IL" dirty="0"/>
              <a:t>].</a:t>
            </a:r>
          </a:p>
          <a:p>
            <a:endParaRPr lang="en-US" dirty="0"/>
          </a:p>
        </p:txBody>
      </p:sp>
      <p:pic>
        <p:nvPicPr>
          <p:cNvPr id="6" name="Picture 8" descr="נוסחאת הספק">
            <a:extLst>
              <a:ext uri="{FF2B5EF4-FFF2-40B4-BE49-F238E27FC236}">
                <a16:creationId xmlns:a16="http://schemas.microsoft.com/office/drawing/2014/main" id="{E6B23C72-E269-40F5-B971-3D26D3FCE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80" y="4443455"/>
            <a:ext cx="295275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נוסחאת הספק2">
            <a:extLst>
              <a:ext uri="{FF2B5EF4-FFF2-40B4-BE49-F238E27FC236}">
                <a16:creationId xmlns:a16="http://schemas.microsoft.com/office/drawing/2014/main" id="{536644EF-B8F2-465A-A223-33DAF32F8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814" y="4486669"/>
            <a:ext cx="2767013"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89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solidFill>
                <a:srgbClr val="002060"/>
              </a:solidFill>
            </a:endParaRPr>
          </a:p>
        </p:txBody>
      </p:sp>
      <p:sp>
        <p:nvSpPr>
          <p:cNvPr id="5" name="כותרת 4"/>
          <p:cNvSpPr>
            <a:spLocks noGrp="1"/>
          </p:cNvSpPr>
          <p:nvPr>
            <p:ph type="ctrTitle"/>
          </p:nvPr>
        </p:nvSpPr>
        <p:spPr/>
        <p:txBody>
          <a:bodyPr/>
          <a:lstStyle/>
          <a:p>
            <a:r>
              <a:rPr lang="he-IL" dirty="0">
                <a:solidFill>
                  <a:srgbClr val="002060"/>
                </a:solidFill>
              </a:rPr>
              <a:t>יסודות החשמל והאלקטרוניקה</a:t>
            </a:r>
          </a:p>
        </p:txBody>
      </p:sp>
      <p:sp>
        <p:nvSpPr>
          <p:cNvPr id="7" name="כותרת משנה 6"/>
          <p:cNvSpPr>
            <a:spLocks noGrp="1"/>
          </p:cNvSpPr>
          <p:nvPr>
            <p:ph type="subTitle" idx="1"/>
          </p:nvPr>
        </p:nvSpPr>
        <p:spPr>
          <a:xfrm>
            <a:off x="738117" y="3259869"/>
            <a:ext cx="10872000" cy="642090"/>
          </a:xfrm>
        </p:spPr>
        <p:txBody>
          <a:bodyPr/>
          <a:lstStyle/>
          <a:p>
            <a:r>
              <a:rPr lang="he-IL" dirty="0">
                <a:solidFill>
                  <a:srgbClr val="002060"/>
                </a:solidFill>
              </a:rPr>
              <a:t>רכיבים</a:t>
            </a:r>
          </a:p>
        </p:txBody>
      </p:sp>
    </p:spTree>
    <p:extLst>
      <p:ext uri="{BB962C8B-B14F-4D97-AF65-F5344CB8AC3E}">
        <p14:creationId xmlns:p14="http://schemas.microsoft.com/office/powerpoint/2010/main" val="80330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15206" y="49806"/>
            <a:ext cx="11160000" cy="720000"/>
          </a:xfrm>
        </p:spPr>
        <p:txBody>
          <a:bodyPr/>
          <a:lstStyle/>
          <a:p>
            <a:r>
              <a:rPr lang="he-IL" dirty="0"/>
              <a:t>רכיבים – סוגי נגדים</a:t>
            </a:r>
          </a:p>
        </p:txBody>
      </p:sp>
      <p:sp>
        <p:nvSpPr>
          <p:cNvPr id="14" name="מציין מיקום טקסט 13"/>
          <p:cNvSpPr>
            <a:spLocks noGrp="1"/>
          </p:cNvSpPr>
          <p:nvPr>
            <p:ph type="body" sz="quarter" idx="3"/>
          </p:nvPr>
        </p:nvSpPr>
        <p:spPr>
          <a:xfrm>
            <a:off x="515206" y="815129"/>
            <a:ext cx="9000000" cy="540000"/>
          </a:xfrm>
        </p:spPr>
        <p:txBody>
          <a:bodyPr/>
          <a:lstStyle/>
          <a:p>
            <a:r>
              <a:rPr lang="he-IL" sz="3000" dirty="0"/>
              <a:t>נגד</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367321"/>
            <a:ext cx="9000000" cy="4152517"/>
          </a:xfrm>
        </p:spPr>
        <p:txBody>
          <a:bodyPr>
            <a:normAutofit/>
          </a:bodyPr>
          <a:lstStyle/>
          <a:p>
            <a:pPr marL="215900" indent="-215900">
              <a:defRPr/>
            </a:pPr>
            <a:r>
              <a:rPr lang="he-IL" dirty="0"/>
              <a:t>הנגד הוא רכיב ליניארי. כלומר, תכונותיו אינן משתנות כתלות בתנאים חיצוניים והיחס בין שינוי המתח לשינוי הזרם הינו קבוע. נגדים משמשים אותנו במערכות חשמל שונות וכמובן גם במערכות החשמל ברכב על-מנת להגביל זרם בקו או לחלק את המתח במעגלים השונים.</a:t>
            </a:r>
          </a:p>
          <a:p>
            <a:pPr marL="0" indent="0">
              <a:buNone/>
            </a:pPr>
            <a:endParaRPr lang="he-IL" dirty="0"/>
          </a:p>
          <a:p>
            <a:r>
              <a:rPr lang="he-IL" dirty="0"/>
              <a:t>נגד זה הוא בעל שתי התנגדויות או יותר הקבועות מראש. ניתן להשתמש בערכים השונים על ידי חיבור לרגליים השונות של הנגד. לדוגמה, נגד מהירויות מניפה (מפוח מזגן) ברכב.</a:t>
            </a:r>
          </a:p>
          <a:p>
            <a:endParaRPr lang="en-US" dirty="0"/>
          </a:p>
        </p:txBody>
      </p:sp>
      <p:sp>
        <p:nvSpPr>
          <p:cNvPr id="6" name="מציין מיקום טקסט 13">
            <a:extLst>
              <a:ext uri="{FF2B5EF4-FFF2-40B4-BE49-F238E27FC236}">
                <a16:creationId xmlns:a16="http://schemas.microsoft.com/office/drawing/2014/main" id="{5025CD3A-36E1-43DB-929D-9E77AEE43AAA}"/>
              </a:ext>
            </a:extLst>
          </p:cNvPr>
          <p:cNvSpPr txBox="1">
            <a:spLocks/>
          </p:cNvSpPr>
          <p:nvPr/>
        </p:nvSpPr>
        <p:spPr>
          <a:xfrm>
            <a:off x="658872" y="3235427"/>
            <a:ext cx="9000000" cy="540000"/>
          </a:xfrm>
          <a:prstGeom prst="rect">
            <a:avLst/>
          </a:prstGeom>
        </p:spPr>
        <p:txBody>
          <a:bodyPr vert="horz" lIns="91440" tIns="45720" rIns="91440" bIns="45720" rtlCol="1" anchor="b">
            <a:noAutofit/>
          </a:bodyPr>
          <a:lstStyle>
            <a:lvl1pPr marL="0" indent="0" algn="r" defTabSz="914400" rtl="1" eaLnBrk="1" latinLnBrk="0" hangingPunct="1">
              <a:spcBef>
                <a:spcPct val="20000"/>
              </a:spcBef>
              <a:buFont typeface="Arial" pitchFamily="34" charset="0"/>
              <a:buNone/>
              <a:defRPr sz="3200" b="1" kern="1200">
                <a:solidFill>
                  <a:srgbClr val="12B4BC"/>
                </a:solidFill>
                <a:latin typeface="Varela Round" pitchFamily="2" charset="-79"/>
                <a:ea typeface="+mn-ea"/>
                <a:cs typeface="Varela Round" pitchFamily="2" charset="-79"/>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he-IL" sz="3000" dirty="0"/>
              <a:t>נגד הצעדים</a:t>
            </a:r>
          </a:p>
        </p:txBody>
      </p:sp>
      <p:pic>
        <p:nvPicPr>
          <p:cNvPr id="7" name="תמונה 3">
            <a:extLst>
              <a:ext uri="{FF2B5EF4-FFF2-40B4-BE49-F238E27FC236}">
                <a16:creationId xmlns:a16="http://schemas.microsoft.com/office/drawing/2014/main" id="{2ABA10EC-5082-4052-BB1A-EAE13012EE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540" y="4871212"/>
            <a:ext cx="54800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58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רכיבים – סוגי נגדים</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נגד משתנה (</a:t>
            </a:r>
            <a:r>
              <a:rPr lang="he-IL" dirty="0" err="1"/>
              <a:t>ראוסטט</a:t>
            </a:r>
            <a:r>
              <a:rPr lang="he-IL" dirty="0"/>
              <a:t>)</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9000000" cy="4152517"/>
          </a:xfrm>
        </p:spPr>
        <p:txBody>
          <a:bodyPr>
            <a:normAutofit/>
          </a:bodyPr>
          <a:lstStyle/>
          <a:p>
            <a:pPr marL="215900" indent="-215900">
              <a:defRPr/>
            </a:pPr>
            <a:r>
              <a:rPr lang="he-IL" altLang="en-US" dirty="0"/>
              <a:t>שימוש בשתי רגליים – נגד המאפשר לנו לשנות את ההתנגדות מ- </a:t>
            </a:r>
            <a:r>
              <a:rPr lang="en-US" altLang="en-US" dirty="0">
                <a:cs typeface="Arial" panose="020B0604020202020204" pitchFamily="34" charset="0"/>
                <a:sym typeface="Symbol" panose="05050102010706020507" pitchFamily="18" charset="2"/>
              </a:rPr>
              <a:t></a:t>
            </a:r>
            <a:r>
              <a:rPr lang="he-IL" altLang="en-US" dirty="0"/>
              <a:t>0 ועד לערכו המרבי של נגד זה. אנו נשתמש ברכיב זה לרוב בזרם גבוה יחסית ובמערכת שאנו רוצים שטווח הספקים בה ינוע מאפס ועד מאה אחוז.</a:t>
            </a:r>
          </a:p>
          <a:p>
            <a:pPr marL="0" indent="0">
              <a:buNone/>
              <a:defRPr/>
            </a:pPr>
            <a:endParaRPr lang="he-IL" dirty="0"/>
          </a:p>
          <a:p>
            <a:r>
              <a:rPr lang="he-IL" altLang="en-US" dirty="0"/>
              <a:t>שימוש בשלוש רגליים – נגד המאפשר לנו לחלק את ההתנגדות הכללית שלו לשתיים עפ"י בחירתנו מ-0%  עד 100%. השימוש הנפוץ ביותר ברכב לנגד מסוג זה הינו בקרה על תנועה מכאנית.</a:t>
            </a:r>
            <a:endParaRPr lang="en-US" dirty="0"/>
          </a:p>
        </p:txBody>
      </p:sp>
      <p:sp>
        <p:nvSpPr>
          <p:cNvPr id="6" name="מציין מיקום טקסט 13">
            <a:extLst>
              <a:ext uri="{FF2B5EF4-FFF2-40B4-BE49-F238E27FC236}">
                <a16:creationId xmlns:a16="http://schemas.microsoft.com/office/drawing/2014/main" id="{5025CD3A-36E1-43DB-929D-9E77AEE43AAA}"/>
              </a:ext>
            </a:extLst>
          </p:cNvPr>
          <p:cNvSpPr txBox="1">
            <a:spLocks/>
          </p:cNvSpPr>
          <p:nvPr/>
        </p:nvSpPr>
        <p:spPr>
          <a:xfrm>
            <a:off x="515206" y="3221552"/>
            <a:ext cx="9000000" cy="540000"/>
          </a:xfrm>
          <a:prstGeom prst="rect">
            <a:avLst/>
          </a:prstGeom>
        </p:spPr>
        <p:txBody>
          <a:bodyPr vert="horz" lIns="91440" tIns="45720" rIns="91440" bIns="45720" rtlCol="1" anchor="b">
            <a:noAutofit/>
          </a:bodyPr>
          <a:lstStyle>
            <a:lvl1pPr marL="0" indent="0" algn="r" defTabSz="914400" rtl="1" eaLnBrk="1" latinLnBrk="0" hangingPunct="1">
              <a:spcBef>
                <a:spcPct val="20000"/>
              </a:spcBef>
              <a:buFont typeface="Arial" pitchFamily="34" charset="0"/>
              <a:buNone/>
              <a:defRPr sz="3200" b="1" kern="1200">
                <a:solidFill>
                  <a:srgbClr val="12B4BC"/>
                </a:solidFill>
                <a:latin typeface="Varela Round" pitchFamily="2" charset="-79"/>
                <a:ea typeface="+mn-ea"/>
                <a:cs typeface="Varela Round" pitchFamily="2" charset="-79"/>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he-IL" dirty="0"/>
              <a:t>פוטנציומטר</a:t>
            </a:r>
          </a:p>
        </p:txBody>
      </p:sp>
      <p:pic>
        <p:nvPicPr>
          <p:cNvPr id="9" name="תמונה 4">
            <a:extLst>
              <a:ext uri="{FF2B5EF4-FFF2-40B4-BE49-F238E27FC236}">
                <a16:creationId xmlns:a16="http://schemas.microsoft.com/office/drawing/2014/main" id="{C4570471-6229-421F-AF29-CD760E74B9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6" y="184029"/>
            <a:ext cx="3273022" cy="159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3">
            <a:extLst>
              <a:ext uri="{FF2B5EF4-FFF2-40B4-BE49-F238E27FC236}">
                <a16:creationId xmlns:a16="http://schemas.microsoft.com/office/drawing/2014/main" id="{CCEEB9E0-8172-4693-BD80-E2425BD885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681" y="4945414"/>
            <a:ext cx="4205287" cy="14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31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רכיבים </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סליל</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9000000" cy="4152517"/>
          </a:xfrm>
        </p:spPr>
        <p:txBody>
          <a:bodyPr>
            <a:normAutofit/>
          </a:bodyPr>
          <a:lstStyle/>
          <a:p>
            <a:pPr marL="360363" indent="-215900">
              <a:defRPr/>
            </a:pPr>
            <a:r>
              <a:rPr lang="he-IL" dirty="0"/>
              <a:t>סליל הינו רכיב חשמלי הבנוי ממוליך (חוט) המלופף </a:t>
            </a:r>
            <a:br>
              <a:rPr lang="en-US" dirty="0"/>
            </a:br>
            <a:r>
              <a:rPr lang="he-IL" dirty="0"/>
              <a:t>מספר פעמים, ללא מגע בין הליפופים.</a:t>
            </a:r>
          </a:p>
          <a:p>
            <a:pPr marL="360363" indent="-215900">
              <a:defRPr/>
            </a:pPr>
            <a:endParaRPr lang="he-IL" dirty="0"/>
          </a:p>
          <a:p>
            <a:pPr marL="360363" indent="-215900">
              <a:defRPr/>
            </a:pPr>
            <a:r>
              <a:rPr lang="he-IL" dirty="0"/>
              <a:t>הסליל הינו רכיב חשמלי בעל יכולת לאגור אנרגיה (בדומה לקפיץ).</a:t>
            </a:r>
          </a:p>
          <a:p>
            <a:pPr marL="360363" indent="-215900">
              <a:defRPr/>
            </a:pPr>
            <a:endParaRPr lang="he-IL" dirty="0"/>
          </a:p>
          <a:p>
            <a:pPr marL="360363" indent="-215900">
              <a:defRPr/>
            </a:pPr>
            <a:r>
              <a:rPr lang="he-IL" dirty="0"/>
              <a:t>כאשר מזרימים דרך הסליל זרם ישר, נוצר שדה מגנטי </a:t>
            </a:r>
            <a:br>
              <a:rPr lang="en-US" dirty="0"/>
            </a:br>
            <a:r>
              <a:rPr lang="he-IL" dirty="0"/>
              <a:t>בעוצמה יחסית לעוצמת הזרם. </a:t>
            </a:r>
          </a:p>
          <a:p>
            <a:pPr marL="360363" indent="-215900">
              <a:defRPr/>
            </a:pPr>
            <a:endParaRPr lang="he-IL" dirty="0"/>
          </a:p>
          <a:p>
            <a:pPr marL="360363" indent="-215900">
              <a:defRPr/>
            </a:pPr>
            <a:r>
              <a:rPr lang="he-IL" dirty="0"/>
              <a:t>ברכב אנו משתמשים בתכונות אלו של הסליל במקרים רבים. </a:t>
            </a:r>
          </a:p>
        </p:txBody>
      </p:sp>
      <p:pic>
        <p:nvPicPr>
          <p:cNvPr id="11" name="תמונה 9">
            <a:extLst>
              <a:ext uri="{FF2B5EF4-FFF2-40B4-BE49-F238E27FC236}">
                <a16:creationId xmlns:a16="http://schemas.microsoft.com/office/drawing/2014/main" id="{E762502F-D0FE-4115-938A-54DD897A1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 y="24384"/>
            <a:ext cx="2618537" cy="285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70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solidFill>
                <a:srgbClr val="192A72"/>
              </a:solidFill>
            </a:endParaRPr>
          </a:p>
        </p:txBody>
      </p:sp>
      <p:sp>
        <p:nvSpPr>
          <p:cNvPr id="5" name="כותרת 4"/>
          <p:cNvSpPr>
            <a:spLocks noGrp="1"/>
          </p:cNvSpPr>
          <p:nvPr>
            <p:ph type="ctrTitle"/>
          </p:nvPr>
        </p:nvSpPr>
        <p:spPr>
          <a:xfrm>
            <a:off x="738117" y="1273032"/>
            <a:ext cx="10871177" cy="1260000"/>
          </a:xfrm>
        </p:spPr>
        <p:txBody>
          <a:bodyPr/>
          <a:lstStyle/>
          <a:p>
            <a:r>
              <a:rPr lang="he-IL" sz="6000" dirty="0">
                <a:solidFill>
                  <a:srgbClr val="192A72"/>
                </a:solidFill>
              </a:rPr>
              <a:t>המגמה לתחבורה מתקדמת</a:t>
            </a:r>
          </a:p>
        </p:txBody>
      </p:sp>
      <p:sp>
        <p:nvSpPr>
          <p:cNvPr id="7" name="כותרת משנה 6"/>
          <p:cNvSpPr>
            <a:spLocks noGrp="1"/>
          </p:cNvSpPr>
          <p:nvPr>
            <p:ph type="subTitle" idx="1"/>
          </p:nvPr>
        </p:nvSpPr>
        <p:spPr>
          <a:xfrm>
            <a:off x="738117" y="2398189"/>
            <a:ext cx="10872000" cy="1257643"/>
          </a:xfrm>
        </p:spPr>
        <p:txBody>
          <a:bodyPr/>
          <a:lstStyle/>
          <a:p>
            <a:r>
              <a:rPr lang="he-IL" dirty="0">
                <a:solidFill>
                  <a:srgbClr val="192A72"/>
                </a:solidFill>
              </a:rPr>
              <a:t>יסודות החשמל והאלקטרוניקה – חלק ב'</a:t>
            </a:r>
            <a:br>
              <a:rPr lang="en-US" dirty="0">
                <a:solidFill>
                  <a:srgbClr val="192A72"/>
                </a:solidFill>
              </a:rPr>
            </a:br>
            <a:r>
              <a:rPr lang="he-IL" dirty="0">
                <a:solidFill>
                  <a:srgbClr val="192A72"/>
                </a:solidFill>
              </a:rPr>
              <a:t> מקצוע מוביל/מקצוע התמחות</a:t>
            </a:r>
            <a:endParaRPr lang="he-IL" dirty="0">
              <a:solidFill>
                <a:srgbClr val="192A72"/>
              </a:solidFill>
              <a:sym typeface="Varela Round"/>
            </a:endParaRPr>
          </a:p>
        </p:txBody>
      </p:sp>
      <p:sp>
        <p:nvSpPr>
          <p:cNvPr id="4" name="מציין מיקום תוכן 3"/>
          <p:cNvSpPr>
            <a:spLocks noGrp="1"/>
          </p:cNvSpPr>
          <p:nvPr>
            <p:ph idx="10"/>
          </p:nvPr>
        </p:nvSpPr>
        <p:spPr/>
        <p:txBody>
          <a:bodyPr/>
          <a:lstStyle/>
          <a:p>
            <a:r>
              <a:rPr lang="he-IL" dirty="0">
                <a:solidFill>
                  <a:srgbClr val="192A72"/>
                </a:solidFill>
                <a:sym typeface="Varela Round"/>
              </a:rPr>
              <a:t>שם המורה</a:t>
            </a:r>
            <a:r>
              <a:rPr lang="he-IL">
                <a:solidFill>
                  <a:srgbClr val="192A72"/>
                </a:solidFill>
                <a:sym typeface="Varela Round"/>
              </a:rPr>
              <a:t>: מהנדס </a:t>
            </a:r>
            <a:r>
              <a:rPr lang="he-IL" dirty="0">
                <a:solidFill>
                  <a:srgbClr val="192A72"/>
                </a:solidFill>
                <a:sym typeface="Varela Round"/>
              </a:rPr>
              <a:t>יניב טוכמן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רכיבים </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סליל - </a:t>
            </a:r>
            <a:r>
              <a:rPr lang="he-IL" altLang="en-US" dirty="0"/>
              <a:t>"חוק </a:t>
            </a:r>
            <a:r>
              <a:rPr lang="he-IL" altLang="en-US" dirty="0" err="1"/>
              <a:t>פאראדיי</a:t>
            </a:r>
            <a:r>
              <a:rPr lang="he-IL" altLang="en-US" dirty="0"/>
              <a:t>"</a:t>
            </a:r>
            <a:endParaRPr lang="he-IL" dirty="0"/>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9000000" cy="4152517"/>
          </a:xfrm>
        </p:spPr>
        <p:txBody>
          <a:bodyPr>
            <a:normAutofit/>
          </a:bodyPr>
          <a:lstStyle/>
          <a:p>
            <a:pPr marL="360363" indent="-215900"/>
            <a:r>
              <a:rPr lang="he-IL" altLang="en-US" dirty="0"/>
              <a:t>הנובע מתופעה הנקראת "השראה עצמית" - חוק זה </a:t>
            </a:r>
            <a:br>
              <a:rPr lang="en-US" altLang="en-US" dirty="0"/>
            </a:br>
            <a:r>
              <a:rPr lang="he-IL" altLang="en-US" dirty="0"/>
              <a:t>מציג תופעה הנגרמת משינוי הזרם על הסליל באופן חד ומידי. </a:t>
            </a:r>
          </a:p>
          <a:p>
            <a:pPr marL="360363" indent="-215900"/>
            <a:endParaRPr lang="he-IL" altLang="en-US" dirty="0"/>
          </a:p>
          <a:p>
            <a:pPr marL="360363" indent="-215900"/>
            <a:r>
              <a:rPr lang="he-IL" altLang="en-US" dirty="0"/>
              <a:t>במידה וזורם זרם קבוע בסליל, גם המתח וגם השדה קבועים. אך כאשר אנו מפסיקים את הזרם באופן מידי מתבצעת קפיצת מתח לכיוון ההפוך. </a:t>
            </a:r>
          </a:p>
          <a:p>
            <a:pPr marL="360363" indent="-215900"/>
            <a:endParaRPr lang="he-IL" altLang="en-US" dirty="0"/>
          </a:p>
          <a:p>
            <a:pPr marL="360363" indent="-215900"/>
            <a:r>
              <a:rPr lang="he-IL" altLang="en-US" dirty="0"/>
              <a:t>שימוש כמגנט - כאשר עובר זרם דרך סליל, הקווים המגנטיים יתרכזו במרכז הסליל ויכוונו לאותו כיוון. אפשר לחזק עוד יותר את השדה המגנטי על ידי הגדלת מספר הליפופים של הסליל.</a:t>
            </a:r>
            <a:endParaRPr lang="en-US" altLang="en-US" dirty="0">
              <a:cs typeface="Arial" panose="020B0604020202020204" pitchFamily="34" charset="0"/>
            </a:endParaRPr>
          </a:p>
        </p:txBody>
      </p:sp>
      <p:pic>
        <p:nvPicPr>
          <p:cNvPr id="11" name="תמונה 9">
            <a:extLst>
              <a:ext uri="{FF2B5EF4-FFF2-40B4-BE49-F238E27FC236}">
                <a16:creationId xmlns:a16="http://schemas.microsoft.com/office/drawing/2014/main" id="{E762502F-D0FE-4115-938A-54DD897A1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084832" cy="22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78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רכיבים </a:t>
            </a:r>
          </a:p>
        </p:txBody>
      </p:sp>
      <p:sp>
        <p:nvSpPr>
          <p:cNvPr id="14" name="מציין מיקום טקסט 13"/>
          <p:cNvSpPr>
            <a:spLocks noGrp="1"/>
          </p:cNvSpPr>
          <p:nvPr>
            <p:ph type="body" sz="quarter" idx="3"/>
          </p:nvPr>
        </p:nvSpPr>
        <p:spPr>
          <a:xfrm>
            <a:off x="515206" y="856497"/>
            <a:ext cx="9000000" cy="540000"/>
          </a:xfrm>
        </p:spPr>
        <p:txBody>
          <a:bodyPr/>
          <a:lstStyle/>
          <a:p>
            <a:r>
              <a:rPr lang="he-IL" dirty="0"/>
              <a:t>סליל - מגנטיות</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396497"/>
            <a:ext cx="9000000" cy="4152517"/>
          </a:xfrm>
        </p:spPr>
        <p:txBody>
          <a:bodyPr>
            <a:normAutofit/>
          </a:bodyPr>
          <a:lstStyle/>
          <a:p>
            <a:pPr marL="360363" indent="-215900"/>
            <a:r>
              <a:rPr lang="he-IL" altLang="en-US" dirty="0"/>
              <a:t>כאשר עובר זרם דרך סליל, הקווים המגנטיים יתרכזו במרכז הסליל ויכוונו לאותו כיוון. אפשר לחזק עוד יותר את השדה המגנטי על ידי הגדלת מספר הליפופים של הסליל.</a:t>
            </a:r>
            <a:endParaRPr lang="en-US" altLang="en-US" dirty="0">
              <a:cs typeface="Arial" panose="020B0604020202020204" pitchFamily="34" charset="0"/>
            </a:endParaRPr>
          </a:p>
        </p:txBody>
      </p:sp>
      <p:grpSp>
        <p:nvGrpSpPr>
          <p:cNvPr id="6" name="קבוצה 3">
            <a:extLst>
              <a:ext uri="{FF2B5EF4-FFF2-40B4-BE49-F238E27FC236}">
                <a16:creationId xmlns:a16="http://schemas.microsoft.com/office/drawing/2014/main" id="{58E9603A-CEF5-4FCF-88A1-167BA984363B}"/>
              </a:ext>
            </a:extLst>
          </p:cNvPr>
          <p:cNvGrpSpPr>
            <a:grpSpLocks/>
          </p:cNvGrpSpPr>
          <p:nvPr/>
        </p:nvGrpSpPr>
        <p:grpSpPr bwMode="auto">
          <a:xfrm>
            <a:off x="5229130" y="2728764"/>
            <a:ext cx="4183094" cy="2689225"/>
            <a:chOff x="2627313" y="1268413"/>
            <a:chExt cx="5438775" cy="3994150"/>
          </a:xfrm>
        </p:grpSpPr>
        <p:grpSp>
          <p:nvGrpSpPr>
            <p:cNvPr id="7" name="קבוצה 4">
              <a:extLst>
                <a:ext uri="{FF2B5EF4-FFF2-40B4-BE49-F238E27FC236}">
                  <a16:creationId xmlns:a16="http://schemas.microsoft.com/office/drawing/2014/main" id="{919FD09B-737B-4E56-BFA5-4882D0B25467}"/>
                </a:ext>
              </a:extLst>
            </p:cNvPr>
            <p:cNvGrpSpPr>
              <a:grpSpLocks/>
            </p:cNvGrpSpPr>
            <p:nvPr/>
          </p:nvGrpSpPr>
          <p:grpSpPr bwMode="auto">
            <a:xfrm>
              <a:off x="2627313" y="1700214"/>
              <a:ext cx="2089150" cy="3298828"/>
              <a:chOff x="2411760" y="908720"/>
              <a:chExt cx="4248472" cy="4954038"/>
            </a:xfrm>
          </p:grpSpPr>
          <p:sp>
            <p:nvSpPr>
              <p:cNvPr id="10" name="חץ מעוקל ימינה 58">
                <a:extLst>
                  <a:ext uri="{FF2B5EF4-FFF2-40B4-BE49-F238E27FC236}">
                    <a16:creationId xmlns:a16="http://schemas.microsoft.com/office/drawing/2014/main" id="{25CABA78-BC10-4699-BB1A-730BC68C2EF3}"/>
                  </a:ext>
                </a:extLst>
              </p:cNvPr>
              <p:cNvSpPr/>
              <p:nvPr/>
            </p:nvSpPr>
            <p:spPr>
              <a:xfrm>
                <a:off x="3277070" y="4294360"/>
                <a:ext cx="1294033" cy="717540"/>
              </a:xfrm>
              <a:prstGeom prst="curvedRightArrow">
                <a:avLst>
                  <a:gd name="adj1" fmla="val 0"/>
                  <a:gd name="adj2" fmla="val 0"/>
                  <a:gd name="adj3" fmla="val 234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12" name="חץ מעוקל ימינה 59">
                <a:extLst>
                  <a:ext uri="{FF2B5EF4-FFF2-40B4-BE49-F238E27FC236}">
                    <a16:creationId xmlns:a16="http://schemas.microsoft.com/office/drawing/2014/main" id="{E87D03E6-8A48-4EBE-884A-95A65239EC79}"/>
                  </a:ext>
                </a:extLst>
              </p:cNvPr>
              <p:cNvSpPr/>
              <p:nvPr/>
            </p:nvSpPr>
            <p:spPr>
              <a:xfrm rot="10800000">
                <a:off x="4500305" y="4294360"/>
                <a:ext cx="1368763" cy="1005218"/>
              </a:xfrm>
              <a:prstGeom prst="curvedRightArrow">
                <a:avLst>
                  <a:gd name="adj1" fmla="val 0"/>
                  <a:gd name="adj2" fmla="val 0"/>
                  <a:gd name="adj3" fmla="val 249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13" name="חץ מעוקל ימינה 60">
                <a:extLst>
                  <a:ext uri="{FF2B5EF4-FFF2-40B4-BE49-F238E27FC236}">
                    <a16:creationId xmlns:a16="http://schemas.microsoft.com/office/drawing/2014/main" id="{02A91B00-7489-495E-BB1A-DE42329B7AAB}"/>
                  </a:ext>
                </a:extLst>
              </p:cNvPr>
              <p:cNvSpPr/>
              <p:nvPr/>
            </p:nvSpPr>
            <p:spPr>
              <a:xfrm>
                <a:off x="3277070" y="3140342"/>
                <a:ext cx="1294033" cy="575355"/>
              </a:xfrm>
              <a:prstGeom prst="curvedRightArrow">
                <a:avLst>
                  <a:gd name="adj1" fmla="val 0"/>
                  <a:gd name="adj2" fmla="val 0"/>
                  <a:gd name="adj3" fmla="val 234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15" name="חץ מעוקל ימינה 61">
                <a:extLst>
                  <a:ext uri="{FF2B5EF4-FFF2-40B4-BE49-F238E27FC236}">
                    <a16:creationId xmlns:a16="http://schemas.microsoft.com/office/drawing/2014/main" id="{58D4BCEA-8EA3-4E4C-A1DB-FC0655215721}"/>
                  </a:ext>
                </a:extLst>
              </p:cNvPr>
              <p:cNvSpPr/>
              <p:nvPr/>
            </p:nvSpPr>
            <p:spPr>
              <a:xfrm>
                <a:off x="3277070" y="3573512"/>
                <a:ext cx="1294033" cy="575355"/>
              </a:xfrm>
              <a:prstGeom prst="curvedRightArrow">
                <a:avLst>
                  <a:gd name="adj1" fmla="val 0"/>
                  <a:gd name="adj2" fmla="val 0"/>
                  <a:gd name="adj3" fmla="val 234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16" name="חץ מעוקל ימינה 62">
                <a:extLst>
                  <a:ext uri="{FF2B5EF4-FFF2-40B4-BE49-F238E27FC236}">
                    <a16:creationId xmlns:a16="http://schemas.microsoft.com/office/drawing/2014/main" id="{98E4B1F4-FF97-42B3-A19B-76954D0F191F}"/>
                  </a:ext>
                </a:extLst>
              </p:cNvPr>
              <p:cNvSpPr/>
              <p:nvPr/>
            </p:nvSpPr>
            <p:spPr>
              <a:xfrm>
                <a:off x="3277070" y="4003375"/>
                <a:ext cx="1294033" cy="575355"/>
              </a:xfrm>
              <a:prstGeom prst="curvedRightArrow">
                <a:avLst>
                  <a:gd name="adj1" fmla="val 0"/>
                  <a:gd name="adj2" fmla="val 0"/>
                  <a:gd name="adj3" fmla="val 234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17" name="חץ מעוקל ימינה 63">
                <a:extLst>
                  <a:ext uri="{FF2B5EF4-FFF2-40B4-BE49-F238E27FC236}">
                    <a16:creationId xmlns:a16="http://schemas.microsoft.com/office/drawing/2014/main" id="{DDF98D82-FF29-4471-B54C-5499B1A33425}"/>
                  </a:ext>
                </a:extLst>
              </p:cNvPr>
              <p:cNvSpPr/>
              <p:nvPr/>
            </p:nvSpPr>
            <p:spPr>
              <a:xfrm rot="10800000">
                <a:off x="4571103" y="4003375"/>
                <a:ext cx="1368763" cy="1008524"/>
              </a:xfrm>
              <a:prstGeom prst="curvedRightArrow">
                <a:avLst>
                  <a:gd name="adj1" fmla="val 0"/>
                  <a:gd name="adj2" fmla="val 0"/>
                  <a:gd name="adj3" fmla="val 249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18" name="חץ מעוקל ימינה 64">
                <a:extLst>
                  <a:ext uri="{FF2B5EF4-FFF2-40B4-BE49-F238E27FC236}">
                    <a16:creationId xmlns:a16="http://schemas.microsoft.com/office/drawing/2014/main" id="{31E7902A-D4CA-45DB-B3E5-B7D0FA8F7606}"/>
                  </a:ext>
                </a:extLst>
              </p:cNvPr>
              <p:cNvSpPr/>
              <p:nvPr/>
            </p:nvSpPr>
            <p:spPr>
              <a:xfrm rot="10800000">
                <a:off x="4571103" y="3573512"/>
                <a:ext cx="1368763" cy="1005218"/>
              </a:xfrm>
              <a:prstGeom prst="curvedRightArrow">
                <a:avLst>
                  <a:gd name="adj1" fmla="val 0"/>
                  <a:gd name="adj2" fmla="val 0"/>
                  <a:gd name="adj3" fmla="val 249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19" name="חץ מעוקל ימינה 65">
                <a:extLst>
                  <a:ext uri="{FF2B5EF4-FFF2-40B4-BE49-F238E27FC236}">
                    <a16:creationId xmlns:a16="http://schemas.microsoft.com/office/drawing/2014/main" id="{E97635DA-117C-4CF3-85BF-CB5F28FFC4B4}"/>
                  </a:ext>
                </a:extLst>
              </p:cNvPr>
              <p:cNvSpPr/>
              <p:nvPr/>
            </p:nvSpPr>
            <p:spPr>
              <a:xfrm rot="10800000">
                <a:off x="4512103" y="3140342"/>
                <a:ext cx="1368763" cy="1008526"/>
              </a:xfrm>
              <a:prstGeom prst="curvedRightArrow">
                <a:avLst>
                  <a:gd name="adj1" fmla="val 0"/>
                  <a:gd name="adj2" fmla="val 0"/>
                  <a:gd name="adj3" fmla="val 249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20" name="חץ מעוקל ימינה 66">
                <a:extLst>
                  <a:ext uri="{FF2B5EF4-FFF2-40B4-BE49-F238E27FC236}">
                    <a16:creationId xmlns:a16="http://schemas.microsoft.com/office/drawing/2014/main" id="{97BA7668-435D-4A80-8F9A-737AA419A76A}"/>
                  </a:ext>
                </a:extLst>
              </p:cNvPr>
              <p:cNvSpPr/>
              <p:nvPr/>
            </p:nvSpPr>
            <p:spPr>
              <a:xfrm rot="10800000">
                <a:off x="4571103" y="2707173"/>
                <a:ext cx="1368763" cy="1008524"/>
              </a:xfrm>
              <a:prstGeom prst="curvedRightArrow">
                <a:avLst>
                  <a:gd name="adj1" fmla="val 0"/>
                  <a:gd name="adj2" fmla="val 0"/>
                  <a:gd name="adj3" fmla="val 249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21" name="חץ מעוקל ימינה 67">
                <a:extLst>
                  <a:ext uri="{FF2B5EF4-FFF2-40B4-BE49-F238E27FC236}">
                    <a16:creationId xmlns:a16="http://schemas.microsoft.com/office/drawing/2014/main" id="{5F297158-7CD3-42A8-B02C-E09FC99E9C0A}"/>
                  </a:ext>
                </a:extLst>
              </p:cNvPr>
              <p:cNvSpPr/>
              <p:nvPr/>
            </p:nvSpPr>
            <p:spPr>
              <a:xfrm>
                <a:off x="3277070" y="2707173"/>
                <a:ext cx="1294033" cy="578661"/>
              </a:xfrm>
              <a:prstGeom prst="curvedRightArrow">
                <a:avLst>
                  <a:gd name="adj1" fmla="val 0"/>
                  <a:gd name="adj2" fmla="val 0"/>
                  <a:gd name="adj3" fmla="val 234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22" name="חץ מעוקל ימינה 68">
                <a:extLst>
                  <a:ext uri="{FF2B5EF4-FFF2-40B4-BE49-F238E27FC236}">
                    <a16:creationId xmlns:a16="http://schemas.microsoft.com/office/drawing/2014/main" id="{D5DF2113-7208-4E13-950A-FD9A76353D40}"/>
                  </a:ext>
                </a:extLst>
              </p:cNvPr>
              <p:cNvSpPr/>
              <p:nvPr/>
            </p:nvSpPr>
            <p:spPr>
              <a:xfrm rot="10800000">
                <a:off x="4571103" y="2277310"/>
                <a:ext cx="1368763" cy="1008524"/>
              </a:xfrm>
              <a:prstGeom prst="curvedRightArrow">
                <a:avLst>
                  <a:gd name="adj1" fmla="val 0"/>
                  <a:gd name="adj2" fmla="val 0"/>
                  <a:gd name="adj3" fmla="val 249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23" name="חץ מעוקל ימינה 69">
                <a:extLst>
                  <a:ext uri="{FF2B5EF4-FFF2-40B4-BE49-F238E27FC236}">
                    <a16:creationId xmlns:a16="http://schemas.microsoft.com/office/drawing/2014/main" id="{2A36172E-2907-4E48-BFE8-1C3A53552752}"/>
                  </a:ext>
                </a:extLst>
              </p:cNvPr>
              <p:cNvSpPr/>
              <p:nvPr/>
            </p:nvSpPr>
            <p:spPr>
              <a:xfrm>
                <a:off x="3277070" y="4724223"/>
                <a:ext cx="1294033" cy="575355"/>
              </a:xfrm>
              <a:prstGeom prst="curvedRightArrow">
                <a:avLst>
                  <a:gd name="adj1" fmla="val 0"/>
                  <a:gd name="adj2" fmla="val 0"/>
                  <a:gd name="adj3" fmla="val 234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24" name="חץ מעוקל ימינה 70">
                <a:extLst>
                  <a:ext uri="{FF2B5EF4-FFF2-40B4-BE49-F238E27FC236}">
                    <a16:creationId xmlns:a16="http://schemas.microsoft.com/office/drawing/2014/main" id="{065B22A7-D0E8-4415-A272-ED46F8B5F113}"/>
                  </a:ext>
                </a:extLst>
              </p:cNvPr>
              <p:cNvSpPr/>
              <p:nvPr/>
            </p:nvSpPr>
            <p:spPr>
              <a:xfrm rot="10800000">
                <a:off x="4527836" y="1410971"/>
                <a:ext cx="1439561" cy="1008524"/>
              </a:xfrm>
              <a:prstGeom prst="curvedRightArrow">
                <a:avLst>
                  <a:gd name="adj1" fmla="val 0"/>
                  <a:gd name="adj2" fmla="val 0"/>
                  <a:gd name="adj3" fmla="val 249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25" name="חץ מעוקל ימינה 71">
                <a:extLst>
                  <a:ext uri="{FF2B5EF4-FFF2-40B4-BE49-F238E27FC236}">
                    <a16:creationId xmlns:a16="http://schemas.microsoft.com/office/drawing/2014/main" id="{774688B6-DBC5-4410-A8EE-D08D73FF55D6}"/>
                  </a:ext>
                </a:extLst>
              </p:cNvPr>
              <p:cNvSpPr/>
              <p:nvPr/>
            </p:nvSpPr>
            <p:spPr>
              <a:xfrm>
                <a:off x="3277070" y="2277310"/>
                <a:ext cx="1294033" cy="575355"/>
              </a:xfrm>
              <a:prstGeom prst="curvedRightArrow">
                <a:avLst>
                  <a:gd name="adj1" fmla="val 0"/>
                  <a:gd name="adj2" fmla="val 0"/>
                  <a:gd name="adj3" fmla="val 234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26" name="חץ מעוקל ימינה 72">
                <a:extLst>
                  <a:ext uri="{FF2B5EF4-FFF2-40B4-BE49-F238E27FC236}">
                    <a16:creationId xmlns:a16="http://schemas.microsoft.com/office/drawing/2014/main" id="{E9F1B458-51EA-4478-AEF4-E7A57E819179}"/>
                  </a:ext>
                </a:extLst>
              </p:cNvPr>
              <p:cNvSpPr/>
              <p:nvPr/>
            </p:nvSpPr>
            <p:spPr>
              <a:xfrm rot="10800000">
                <a:off x="4571103" y="1844139"/>
                <a:ext cx="1368763" cy="1008526"/>
              </a:xfrm>
              <a:prstGeom prst="curvedRightArrow">
                <a:avLst>
                  <a:gd name="adj1" fmla="val 0"/>
                  <a:gd name="adj2" fmla="val 0"/>
                  <a:gd name="adj3" fmla="val 249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sp>
            <p:nvSpPr>
              <p:cNvPr id="27" name="חץ מעוקל ימינה 73">
                <a:extLst>
                  <a:ext uri="{FF2B5EF4-FFF2-40B4-BE49-F238E27FC236}">
                    <a16:creationId xmlns:a16="http://schemas.microsoft.com/office/drawing/2014/main" id="{6DDC36F2-4FC2-4BAF-9501-2C73635CF134}"/>
                  </a:ext>
                </a:extLst>
              </p:cNvPr>
              <p:cNvSpPr/>
              <p:nvPr/>
            </p:nvSpPr>
            <p:spPr>
              <a:xfrm>
                <a:off x="3347868" y="1844139"/>
                <a:ext cx="1294033" cy="575355"/>
              </a:xfrm>
              <a:prstGeom prst="curvedRightArrow">
                <a:avLst>
                  <a:gd name="adj1" fmla="val 0"/>
                  <a:gd name="adj2" fmla="val 0"/>
                  <a:gd name="adj3" fmla="val 2344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solidFill>
                    <a:schemeClr val="tx1"/>
                  </a:solidFill>
                </a:endParaRPr>
              </a:p>
            </p:txBody>
          </p:sp>
          <p:cxnSp>
            <p:nvCxnSpPr>
              <p:cNvPr id="28" name="מחבר ישר 27">
                <a:extLst>
                  <a:ext uri="{FF2B5EF4-FFF2-40B4-BE49-F238E27FC236}">
                    <a16:creationId xmlns:a16="http://schemas.microsoft.com/office/drawing/2014/main" id="{FE06EDFA-7F38-440D-941B-606527E4519C}"/>
                  </a:ext>
                </a:extLst>
              </p:cNvPr>
              <p:cNvCxnSpPr/>
              <p:nvPr/>
            </p:nvCxnSpPr>
            <p:spPr>
              <a:xfrm flipV="1">
                <a:off x="4571103" y="908362"/>
                <a:ext cx="0" cy="489713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9" name="ירח 28">
                <a:extLst>
                  <a:ext uri="{FF2B5EF4-FFF2-40B4-BE49-F238E27FC236}">
                    <a16:creationId xmlns:a16="http://schemas.microsoft.com/office/drawing/2014/main" id="{E2B11E8E-B10C-4560-82F7-85BF981EA61C}"/>
                  </a:ext>
                </a:extLst>
              </p:cNvPr>
              <p:cNvSpPr/>
              <p:nvPr/>
            </p:nvSpPr>
            <p:spPr>
              <a:xfrm>
                <a:off x="4744165" y="1126600"/>
                <a:ext cx="719779" cy="4606146"/>
              </a:xfrm>
              <a:prstGeom prst="moon">
                <a:avLst>
                  <a:gd name="adj" fmla="val 0"/>
                </a:avLst>
              </a:prstGeom>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p>
            </p:txBody>
          </p:sp>
          <p:sp>
            <p:nvSpPr>
              <p:cNvPr id="30" name="ירח 29">
                <a:extLst>
                  <a:ext uri="{FF2B5EF4-FFF2-40B4-BE49-F238E27FC236}">
                    <a16:creationId xmlns:a16="http://schemas.microsoft.com/office/drawing/2014/main" id="{C7EEDF25-6AF5-4119-BD2E-507B3FFF660F}"/>
                  </a:ext>
                </a:extLst>
              </p:cNvPr>
              <p:cNvSpPr/>
              <p:nvPr/>
            </p:nvSpPr>
            <p:spPr>
              <a:xfrm rot="10800000">
                <a:off x="3721526" y="1050546"/>
                <a:ext cx="664714" cy="4665668"/>
              </a:xfrm>
              <a:prstGeom prst="moon">
                <a:avLst>
                  <a:gd name="adj" fmla="val 0"/>
                </a:avLst>
              </a:prstGeom>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p>
            </p:txBody>
          </p:sp>
          <p:sp>
            <p:nvSpPr>
              <p:cNvPr id="31" name="אליפסה 30">
                <a:extLst>
                  <a:ext uri="{FF2B5EF4-FFF2-40B4-BE49-F238E27FC236}">
                    <a16:creationId xmlns:a16="http://schemas.microsoft.com/office/drawing/2014/main" id="{31E81A75-87CB-4039-AAC3-D732440E35A6}"/>
                  </a:ext>
                </a:extLst>
              </p:cNvPr>
              <p:cNvSpPr/>
              <p:nvPr/>
            </p:nvSpPr>
            <p:spPr>
              <a:xfrm>
                <a:off x="5003758" y="1196038"/>
                <a:ext cx="1655887" cy="4249031"/>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p>
            </p:txBody>
          </p:sp>
          <p:sp>
            <p:nvSpPr>
              <p:cNvPr id="32" name="אליפסה 31">
                <a:extLst>
                  <a:ext uri="{FF2B5EF4-FFF2-40B4-BE49-F238E27FC236}">
                    <a16:creationId xmlns:a16="http://schemas.microsoft.com/office/drawing/2014/main" id="{8527BE95-00FA-480F-96A0-1345E2DA207A}"/>
                  </a:ext>
                </a:extLst>
              </p:cNvPr>
              <p:cNvSpPr/>
              <p:nvPr/>
            </p:nvSpPr>
            <p:spPr>
              <a:xfrm>
                <a:off x="2411760" y="1268784"/>
                <a:ext cx="1655890" cy="4245724"/>
              </a:xfrm>
              <a:prstGeom prst="ellipse">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he-IL"/>
              </a:p>
            </p:txBody>
          </p:sp>
          <p:cxnSp>
            <p:nvCxnSpPr>
              <p:cNvPr id="33" name="מחבר חץ ישר 32">
                <a:extLst>
                  <a:ext uri="{FF2B5EF4-FFF2-40B4-BE49-F238E27FC236}">
                    <a16:creationId xmlns:a16="http://schemas.microsoft.com/office/drawing/2014/main" id="{4D605D4D-A269-431E-AEFC-A8D39A4E9188}"/>
                  </a:ext>
                </a:extLst>
              </p:cNvPr>
              <p:cNvCxnSpPr/>
              <p:nvPr/>
            </p:nvCxnSpPr>
            <p:spPr>
              <a:xfrm>
                <a:off x="6659645" y="3285834"/>
                <a:ext cx="0" cy="142186"/>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מחבר חץ ישר 33">
                <a:extLst>
                  <a:ext uri="{FF2B5EF4-FFF2-40B4-BE49-F238E27FC236}">
                    <a16:creationId xmlns:a16="http://schemas.microsoft.com/office/drawing/2014/main" id="{81D5F333-DD86-4AC0-B160-3FCC73DB533D}"/>
                  </a:ext>
                </a:extLst>
              </p:cNvPr>
              <p:cNvCxnSpPr/>
              <p:nvPr/>
            </p:nvCxnSpPr>
            <p:spPr>
              <a:xfrm flipH="1">
                <a:off x="6226990" y="5084645"/>
                <a:ext cx="82599" cy="13557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מחבר חץ ישר 34">
                <a:extLst>
                  <a:ext uri="{FF2B5EF4-FFF2-40B4-BE49-F238E27FC236}">
                    <a16:creationId xmlns:a16="http://schemas.microsoft.com/office/drawing/2014/main" id="{5958F9EC-9ED3-43B5-9C4C-94CCD4E1923E}"/>
                  </a:ext>
                </a:extLst>
              </p:cNvPr>
              <p:cNvCxnSpPr/>
              <p:nvPr/>
            </p:nvCxnSpPr>
            <p:spPr>
              <a:xfrm flipV="1">
                <a:off x="5896599" y="1196038"/>
                <a:ext cx="137664" cy="661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מחבר חץ ישר 35">
                <a:extLst>
                  <a:ext uri="{FF2B5EF4-FFF2-40B4-BE49-F238E27FC236}">
                    <a16:creationId xmlns:a16="http://schemas.microsoft.com/office/drawing/2014/main" id="{69BE90F2-E39B-4DB2-A48C-24EA9658925F}"/>
                  </a:ext>
                </a:extLst>
              </p:cNvPr>
              <p:cNvCxnSpPr/>
              <p:nvPr/>
            </p:nvCxnSpPr>
            <p:spPr>
              <a:xfrm>
                <a:off x="2411760" y="3285834"/>
                <a:ext cx="0" cy="142186"/>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מחבר חץ ישר 36">
                <a:extLst>
                  <a:ext uri="{FF2B5EF4-FFF2-40B4-BE49-F238E27FC236}">
                    <a16:creationId xmlns:a16="http://schemas.microsoft.com/office/drawing/2014/main" id="{D0832F8B-C213-4792-8469-A38D0B9B1CBC}"/>
                  </a:ext>
                </a:extLst>
              </p:cNvPr>
              <p:cNvCxnSpPr/>
              <p:nvPr/>
            </p:nvCxnSpPr>
            <p:spPr>
              <a:xfrm>
                <a:off x="2816884" y="5213605"/>
                <a:ext cx="62932" cy="13557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מחבר חץ ישר 37">
                <a:extLst>
                  <a:ext uri="{FF2B5EF4-FFF2-40B4-BE49-F238E27FC236}">
                    <a16:creationId xmlns:a16="http://schemas.microsoft.com/office/drawing/2014/main" id="{042876EE-2696-4594-99B7-9D725DE1A01F}"/>
                  </a:ext>
                </a:extLst>
              </p:cNvPr>
              <p:cNvCxnSpPr/>
              <p:nvPr/>
            </p:nvCxnSpPr>
            <p:spPr>
              <a:xfrm flipH="1">
                <a:off x="3045011" y="1255558"/>
                <a:ext cx="145528" cy="6944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מחבר חץ ישר 38">
                <a:extLst>
                  <a:ext uri="{FF2B5EF4-FFF2-40B4-BE49-F238E27FC236}">
                    <a16:creationId xmlns:a16="http://schemas.microsoft.com/office/drawing/2014/main" id="{000F7A2F-4F30-456A-804F-2A7E764EEA25}"/>
                  </a:ext>
                </a:extLst>
              </p:cNvPr>
              <p:cNvCxnSpPr/>
              <p:nvPr/>
            </p:nvCxnSpPr>
            <p:spPr>
              <a:xfrm flipH="1" flipV="1">
                <a:off x="4571103" y="3269302"/>
                <a:ext cx="7866" cy="1554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מחבר חץ ישר 39">
                <a:extLst>
                  <a:ext uri="{FF2B5EF4-FFF2-40B4-BE49-F238E27FC236}">
                    <a16:creationId xmlns:a16="http://schemas.microsoft.com/office/drawing/2014/main" id="{3933ED69-3011-4B79-93F6-A3B1294DBA42}"/>
                  </a:ext>
                </a:extLst>
              </p:cNvPr>
              <p:cNvCxnSpPr/>
              <p:nvPr/>
            </p:nvCxnSpPr>
            <p:spPr>
              <a:xfrm flipH="1" flipV="1">
                <a:off x="4571103" y="981108"/>
                <a:ext cx="7866" cy="15210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מחבר חץ ישר 40">
                <a:extLst>
                  <a:ext uri="{FF2B5EF4-FFF2-40B4-BE49-F238E27FC236}">
                    <a16:creationId xmlns:a16="http://schemas.microsoft.com/office/drawing/2014/main" id="{3941BC7A-16A6-4A41-B15E-2A2502B4AB03}"/>
                  </a:ext>
                </a:extLst>
              </p:cNvPr>
              <p:cNvCxnSpPr/>
              <p:nvPr/>
            </p:nvCxnSpPr>
            <p:spPr>
              <a:xfrm flipH="1" flipV="1">
                <a:off x="4803162" y="4294360"/>
                <a:ext cx="7866" cy="15210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מחבר חץ ישר 41">
                <a:extLst>
                  <a:ext uri="{FF2B5EF4-FFF2-40B4-BE49-F238E27FC236}">
                    <a16:creationId xmlns:a16="http://schemas.microsoft.com/office/drawing/2014/main" id="{3AFCDB30-ECE4-4578-A0FB-19A805C8739C}"/>
                  </a:ext>
                </a:extLst>
              </p:cNvPr>
              <p:cNvCxnSpPr/>
              <p:nvPr/>
            </p:nvCxnSpPr>
            <p:spPr>
              <a:xfrm flipV="1">
                <a:off x="4858227" y="2002858"/>
                <a:ext cx="47199" cy="15210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מחבר חץ ישר 42">
                <a:extLst>
                  <a:ext uri="{FF2B5EF4-FFF2-40B4-BE49-F238E27FC236}">
                    <a16:creationId xmlns:a16="http://schemas.microsoft.com/office/drawing/2014/main" id="{9A2C21B8-F127-4F95-AB1B-05B48462A318}"/>
                  </a:ext>
                </a:extLst>
              </p:cNvPr>
              <p:cNvCxnSpPr/>
              <p:nvPr/>
            </p:nvCxnSpPr>
            <p:spPr>
              <a:xfrm flipH="1" flipV="1">
                <a:off x="4578969" y="5435149"/>
                <a:ext cx="7866" cy="15210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מחבר חץ ישר 43">
                <a:extLst>
                  <a:ext uri="{FF2B5EF4-FFF2-40B4-BE49-F238E27FC236}">
                    <a16:creationId xmlns:a16="http://schemas.microsoft.com/office/drawing/2014/main" id="{A3012F1B-5B93-4293-8E28-1D901831E693}"/>
                  </a:ext>
                </a:extLst>
              </p:cNvPr>
              <p:cNvCxnSpPr/>
              <p:nvPr/>
            </p:nvCxnSpPr>
            <p:spPr>
              <a:xfrm flipH="1" flipV="1">
                <a:off x="4067650" y="3355274"/>
                <a:ext cx="7866" cy="15210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מחבר חץ ישר 44">
                <a:extLst>
                  <a:ext uri="{FF2B5EF4-FFF2-40B4-BE49-F238E27FC236}">
                    <a16:creationId xmlns:a16="http://schemas.microsoft.com/office/drawing/2014/main" id="{46550A9E-05AF-41EC-AA08-B58BC656812A}"/>
                  </a:ext>
                </a:extLst>
              </p:cNvPr>
              <p:cNvCxnSpPr/>
              <p:nvPr/>
            </p:nvCxnSpPr>
            <p:spPr>
              <a:xfrm flipH="1" flipV="1">
                <a:off x="5003758" y="3345353"/>
                <a:ext cx="7866" cy="15541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מחבר חץ ישר 45">
                <a:extLst>
                  <a:ext uri="{FF2B5EF4-FFF2-40B4-BE49-F238E27FC236}">
                    <a16:creationId xmlns:a16="http://schemas.microsoft.com/office/drawing/2014/main" id="{9E96F77D-C153-46F9-AC7D-E21E146A8DD6}"/>
                  </a:ext>
                </a:extLst>
              </p:cNvPr>
              <p:cNvCxnSpPr/>
              <p:nvPr/>
            </p:nvCxnSpPr>
            <p:spPr>
              <a:xfrm flipH="1" flipV="1">
                <a:off x="4268243" y="1989631"/>
                <a:ext cx="7866" cy="15210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מחבר חץ ישר 46">
                <a:extLst>
                  <a:ext uri="{FF2B5EF4-FFF2-40B4-BE49-F238E27FC236}">
                    <a16:creationId xmlns:a16="http://schemas.microsoft.com/office/drawing/2014/main" id="{B5002A0A-0AA6-4B54-BC97-76965180BDA5}"/>
                  </a:ext>
                </a:extLst>
              </p:cNvPr>
              <p:cNvCxnSpPr/>
              <p:nvPr/>
            </p:nvCxnSpPr>
            <p:spPr>
              <a:xfrm flipV="1">
                <a:off x="4291842" y="4294360"/>
                <a:ext cx="35400" cy="178558"/>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מחבר חץ ישר 47">
                <a:extLst>
                  <a:ext uri="{FF2B5EF4-FFF2-40B4-BE49-F238E27FC236}">
                    <a16:creationId xmlns:a16="http://schemas.microsoft.com/office/drawing/2014/main" id="{C53CFCEC-A94E-4D06-83E7-2E26FC0A3E2F}"/>
                  </a:ext>
                </a:extLst>
              </p:cNvPr>
              <p:cNvCxnSpPr/>
              <p:nvPr/>
            </p:nvCxnSpPr>
            <p:spPr>
              <a:xfrm>
                <a:off x="4787429" y="1427503"/>
                <a:ext cx="145531"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מחבר חץ ישר 48">
                <a:extLst>
                  <a:ext uri="{FF2B5EF4-FFF2-40B4-BE49-F238E27FC236}">
                    <a16:creationId xmlns:a16="http://schemas.microsoft.com/office/drawing/2014/main" id="{98BAB228-AD00-46DE-8EC1-9717D88AC518}"/>
                  </a:ext>
                </a:extLst>
              </p:cNvPr>
              <p:cNvCxnSpPr/>
              <p:nvPr/>
            </p:nvCxnSpPr>
            <p:spPr>
              <a:xfrm>
                <a:off x="4500305" y="2277310"/>
                <a:ext cx="141596"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מחבר חץ ישר 49">
                <a:extLst>
                  <a:ext uri="{FF2B5EF4-FFF2-40B4-BE49-F238E27FC236}">
                    <a16:creationId xmlns:a16="http://schemas.microsoft.com/office/drawing/2014/main" id="{7A9DB2A3-87B0-423A-8D76-4D4084525644}"/>
                  </a:ext>
                </a:extLst>
              </p:cNvPr>
              <p:cNvCxnSpPr/>
              <p:nvPr/>
            </p:nvCxnSpPr>
            <p:spPr>
              <a:xfrm>
                <a:off x="4500305" y="3140342"/>
                <a:ext cx="141596"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מחבר חץ ישר 50">
                <a:extLst>
                  <a:ext uri="{FF2B5EF4-FFF2-40B4-BE49-F238E27FC236}">
                    <a16:creationId xmlns:a16="http://schemas.microsoft.com/office/drawing/2014/main" id="{DEAE7ED8-BA86-44AB-90CB-BAE056E73724}"/>
                  </a:ext>
                </a:extLst>
              </p:cNvPr>
              <p:cNvCxnSpPr/>
              <p:nvPr/>
            </p:nvCxnSpPr>
            <p:spPr>
              <a:xfrm>
                <a:off x="4500305" y="4724223"/>
                <a:ext cx="141596"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מחבר חץ ישר 51">
                <a:extLst>
                  <a:ext uri="{FF2B5EF4-FFF2-40B4-BE49-F238E27FC236}">
                    <a16:creationId xmlns:a16="http://schemas.microsoft.com/office/drawing/2014/main" id="{B5D6E9DB-2EBA-4D8E-A3C4-D4762F4A2564}"/>
                  </a:ext>
                </a:extLst>
              </p:cNvPr>
              <p:cNvCxnSpPr/>
              <p:nvPr/>
            </p:nvCxnSpPr>
            <p:spPr>
              <a:xfrm>
                <a:off x="4500305" y="4003375"/>
                <a:ext cx="141596"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מחבר חץ ישר 52">
                <a:extLst>
                  <a:ext uri="{FF2B5EF4-FFF2-40B4-BE49-F238E27FC236}">
                    <a16:creationId xmlns:a16="http://schemas.microsoft.com/office/drawing/2014/main" id="{80B82023-FEFA-4468-9EDA-90AA130383FE}"/>
                  </a:ext>
                </a:extLst>
              </p:cNvPr>
              <p:cNvCxnSpPr/>
              <p:nvPr/>
            </p:nvCxnSpPr>
            <p:spPr>
              <a:xfrm flipH="1">
                <a:off x="5566208" y="2204564"/>
                <a:ext cx="145531" cy="72746"/>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מחבר חץ ישר 53">
                <a:extLst>
                  <a:ext uri="{FF2B5EF4-FFF2-40B4-BE49-F238E27FC236}">
                    <a16:creationId xmlns:a16="http://schemas.microsoft.com/office/drawing/2014/main" id="{79398615-1069-4D18-BDB0-920724F133A2}"/>
                  </a:ext>
                </a:extLst>
              </p:cNvPr>
              <p:cNvCxnSpPr/>
              <p:nvPr/>
            </p:nvCxnSpPr>
            <p:spPr>
              <a:xfrm flipH="1">
                <a:off x="5507211" y="3067596"/>
                <a:ext cx="145528" cy="72746"/>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מחבר חץ ישר 54">
                <a:extLst>
                  <a:ext uri="{FF2B5EF4-FFF2-40B4-BE49-F238E27FC236}">
                    <a16:creationId xmlns:a16="http://schemas.microsoft.com/office/drawing/2014/main" id="{52115833-F40C-418C-BFAD-73DF2918B831}"/>
                  </a:ext>
                </a:extLst>
              </p:cNvPr>
              <p:cNvCxnSpPr/>
              <p:nvPr/>
            </p:nvCxnSpPr>
            <p:spPr>
              <a:xfrm flipH="1">
                <a:off x="5507211" y="3933935"/>
                <a:ext cx="145528" cy="6944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מחבר חץ ישר 55">
                <a:extLst>
                  <a:ext uri="{FF2B5EF4-FFF2-40B4-BE49-F238E27FC236}">
                    <a16:creationId xmlns:a16="http://schemas.microsoft.com/office/drawing/2014/main" id="{D6C9CDE7-16D4-4139-9034-0E106A47E136}"/>
                  </a:ext>
                </a:extLst>
              </p:cNvPr>
              <p:cNvCxnSpPr/>
              <p:nvPr/>
            </p:nvCxnSpPr>
            <p:spPr>
              <a:xfrm flipH="1">
                <a:off x="5507211" y="4796969"/>
                <a:ext cx="145528" cy="69438"/>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מחבר חץ ישר 56">
                <a:extLst>
                  <a:ext uri="{FF2B5EF4-FFF2-40B4-BE49-F238E27FC236}">
                    <a16:creationId xmlns:a16="http://schemas.microsoft.com/office/drawing/2014/main" id="{312307A8-E98D-42AB-9D86-E880DCD98167}"/>
                  </a:ext>
                </a:extLst>
              </p:cNvPr>
              <p:cNvCxnSpPr/>
              <p:nvPr/>
            </p:nvCxnSpPr>
            <p:spPr>
              <a:xfrm flipH="1">
                <a:off x="5204351" y="5788960"/>
                <a:ext cx="145531" cy="72746"/>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מחבר חץ ישר 57">
                <a:extLst>
                  <a:ext uri="{FF2B5EF4-FFF2-40B4-BE49-F238E27FC236}">
                    <a16:creationId xmlns:a16="http://schemas.microsoft.com/office/drawing/2014/main" id="{238BF30A-1B43-4408-BEE5-3BD7BD86EE2B}"/>
                  </a:ext>
                </a:extLst>
              </p:cNvPr>
              <p:cNvCxnSpPr/>
              <p:nvPr/>
            </p:nvCxnSpPr>
            <p:spPr>
              <a:xfrm flipH="1" flipV="1">
                <a:off x="3391135" y="2664186"/>
                <a:ext cx="145528" cy="72746"/>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מחבר חץ ישר 58">
                <a:extLst>
                  <a:ext uri="{FF2B5EF4-FFF2-40B4-BE49-F238E27FC236}">
                    <a16:creationId xmlns:a16="http://schemas.microsoft.com/office/drawing/2014/main" id="{A2801A2D-6300-4852-857F-10AF6DCEE5FD}"/>
                  </a:ext>
                </a:extLst>
              </p:cNvPr>
              <p:cNvCxnSpPr/>
              <p:nvPr/>
            </p:nvCxnSpPr>
            <p:spPr>
              <a:xfrm flipH="1" flipV="1">
                <a:off x="3418666" y="3543752"/>
                <a:ext cx="145531" cy="72746"/>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מחבר חץ ישר 59">
                <a:extLst>
                  <a:ext uri="{FF2B5EF4-FFF2-40B4-BE49-F238E27FC236}">
                    <a16:creationId xmlns:a16="http://schemas.microsoft.com/office/drawing/2014/main" id="{0062D6C5-0F9C-4CBC-980C-2CDE34E256C3}"/>
                  </a:ext>
                </a:extLst>
              </p:cNvPr>
              <p:cNvCxnSpPr/>
              <p:nvPr/>
            </p:nvCxnSpPr>
            <p:spPr>
              <a:xfrm flipH="1" flipV="1">
                <a:off x="3375402" y="4393559"/>
                <a:ext cx="141596" cy="72746"/>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מחבר חץ ישר 60">
                <a:extLst>
                  <a:ext uri="{FF2B5EF4-FFF2-40B4-BE49-F238E27FC236}">
                    <a16:creationId xmlns:a16="http://schemas.microsoft.com/office/drawing/2014/main" id="{0B4C54B4-6660-4A7A-9DEA-82DF6C510892}"/>
                  </a:ext>
                </a:extLst>
              </p:cNvPr>
              <p:cNvCxnSpPr/>
              <p:nvPr/>
            </p:nvCxnSpPr>
            <p:spPr>
              <a:xfrm flipH="1" flipV="1">
                <a:off x="3359669" y="5114406"/>
                <a:ext cx="145528" cy="69438"/>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9" name="Picture 3">
              <a:extLst>
                <a:ext uri="{FF2B5EF4-FFF2-40B4-BE49-F238E27FC236}">
                  <a16:creationId xmlns:a16="http://schemas.microsoft.com/office/drawing/2014/main" id="{627C46DE-CFAC-42E4-963E-67F1E1CB3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1268413"/>
              <a:ext cx="3348038"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2" name="תמונה 56">
            <a:extLst>
              <a:ext uri="{FF2B5EF4-FFF2-40B4-BE49-F238E27FC236}">
                <a16:creationId xmlns:a16="http://schemas.microsoft.com/office/drawing/2014/main" id="{8EC5AB4A-237F-428E-85D3-00541A16E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5" y="2991073"/>
            <a:ext cx="4465637"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680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רכיבים </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סליל – שימוש בממסר</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9000000" cy="4152517"/>
          </a:xfrm>
        </p:spPr>
        <p:txBody>
          <a:bodyPr>
            <a:normAutofit/>
          </a:bodyPr>
          <a:lstStyle/>
          <a:p>
            <a:r>
              <a:rPr lang="he-IL" altLang="en-US" dirty="0"/>
              <a:t>הממסר הינו מתג המבוקר על ידי אות חשמלי. אנו יכולים לשלוט על פתיחה וסגירה של המתג על ידי הספקת הפרש פוטנציאלים בין רגלי הפיקוד של הממסר.</a:t>
            </a:r>
          </a:p>
          <a:p>
            <a:r>
              <a:rPr lang="he-IL" altLang="en-US" dirty="0"/>
              <a:t>שפה אחידה עפ"י התקן:</a:t>
            </a:r>
          </a:p>
        </p:txBody>
      </p:sp>
      <p:graphicFrame>
        <p:nvGraphicFramePr>
          <p:cNvPr id="63" name="טבלה 62">
            <a:extLst>
              <a:ext uri="{FF2B5EF4-FFF2-40B4-BE49-F238E27FC236}">
                <a16:creationId xmlns:a16="http://schemas.microsoft.com/office/drawing/2014/main" id="{47DE6347-5D68-4913-BE5A-B8C68480B66A}"/>
              </a:ext>
            </a:extLst>
          </p:cNvPr>
          <p:cNvGraphicFramePr>
            <a:graphicFrameLocks noGrp="1"/>
          </p:cNvGraphicFramePr>
          <p:nvPr/>
        </p:nvGraphicFramePr>
        <p:xfrm>
          <a:off x="365394" y="2709949"/>
          <a:ext cx="4788497" cy="3584741"/>
        </p:xfrm>
        <a:graphic>
          <a:graphicData uri="http://schemas.openxmlformats.org/drawingml/2006/table">
            <a:tbl>
              <a:tblPr rtl="1" firstCol="1" bandRow="1">
                <a:tableStyleId>{35758FB7-9AC5-4552-8A53-C91805E547FA}</a:tableStyleId>
              </a:tblPr>
              <a:tblGrid>
                <a:gridCol w="755548">
                  <a:extLst>
                    <a:ext uri="{9D8B030D-6E8A-4147-A177-3AD203B41FA5}">
                      <a16:colId xmlns:a16="http://schemas.microsoft.com/office/drawing/2014/main" val="725158277"/>
                    </a:ext>
                  </a:extLst>
                </a:gridCol>
                <a:gridCol w="4032949">
                  <a:extLst>
                    <a:ext uri="{9D8B030D-6E8A-4147-A177-3AD203B41FA5}">
                      <a16:colId xmlns:a16="http://schemas.microsoft.com/office/drawing/2014/main" val="4104709928"/>
                    </a:ext>
                  </a:extLst>
                </a:gridCol>
              </a:tblGrid>
              <a:tr h="459536">
                <a:tc>
                  <a:txBody>
                    <a:bodyPr/>
                    <a:lstStyle/>
                    <a:p>
                      <a:pPr algn="r" rtl="1">
                        <a:lnSpc>
                          <a:spcPts val="1800"/>
                        </a:lnSpc>
                        <a:spcAft>
                          <a:spcPts val="600"/>
                        </a:spcAft>
                      </a:pPr>
                      <a:r>
                        <a:rPr lang="he-IL" sz="1600" dirty="0">
                          <a:effectLst/>
                        </a:rPr>
                        <a:t>85 –</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67" marR="68567" marT="0" marB="0"/>
                </a:tc>
                <a:tc>
                  <a:txBody>
                    <a:bodyPr/>
                    <a:lstStyle/>
                    <a:p>
                      <a:pPr algn="r" rtl="1">
                        <a:lnSpc>
                          <a:spcPts val="1800"/>
                        </a:lnSpc>
                        <a:spcAft>
                          <a:spcPts val="600"/>
                        </a:spcAft>
                      </a:pPr>
                      <a:r>
                        <a:rPr lang="he-IL" sz="1600" dirty="0">
                          <a:effectLst/>
                        </a:rPr>
                        <a:t>אות פיקוד שלילי.</a:t>
                      </a:r>
                      <a:endParaRPr lang="en-US" sz="1400" b="0" dirty="0">
                        <a:effectLst/>
                        <a:latin typeface="Calibri" panose="020F0502020204030204" pitchFamily="34" charset="0"/>
                        <a:ea typeface="Calibri" panose="020F0502020204030204" pitchFamily="34" charset="0"/>
                        <a:cs typeface="David" panose="020E0502060401010101" pitchFamily="34" charset="-79"/>
                      </a:endParaRPr>
                    </a:p>
                  </a:txBody>
                  <a:tcPr marL="68567" marR="0" marT="0" marB="0"/>
                </a:tc>
                <a:extLst>
                  <a:ext uri="{0D108BD9-81ED-4DB2-BD59-A6C34878D82A}">
                    <a16:rowId xmlns:a16="http://schemas.microsoft.com/office/drawing/2014/main" val="2229839163"/>
                  </a:ext>
                </a:extLst>
              </a:tr>
              <a:tr h="618442">
                <a:tc>
                  <a:txBody>
                    <a:bodyPr/>
                    <a:lstStyle/>
                    <a:p>
                      <a:pPr algn="r" rtl="1">
                        <a:lnSpc>
                          <a:spcPts val="1800"/>
                        </a:lnSpc>
                        <a:spcAft>
                          <a:spcPts val="600"/>
                        </a:spcAft>
                      </a:pPr>
                      <a:r>
                        <a:rPr lang="he-IL" sz="1600">
                          <a:effectLst/>
                        </a:rPr>
                        <a:t>86 –</a:t>
                      </a:r>
                      <a:endParaRPr lang="en-US" sz="1400">
                        <a:effectLst/>
                        <a:latin typeface="Calibri" panose="020F0502020204030204" pitchFamily="34" charset="0"/>
                        <a:ea typeface="Calibri" panose="020F0502020204030204" pitchFamily="34" charset="0"/>
                        <a:cs typeface="David" panose="020E0502060401010101" pitchFamily="34" charset="-79"/>
                      </a:endParaRPr>
                    </a:p>
                  </a:txBody>
                  <a:tcPr marL="68567" marR="68567" marT="0" marB="0"/>
                </a:tc>
                <a:tc>
                  <a:txBody>
                    <a:bodyPr/>
                    <a:lstStyle/>
                    <a:p>
                      <a:pPr algn="r" rtl="1">
                        <a:lnSpc>
                          <a:spcPts val="1800"/>
                        </a:lnSpc>
                        <a:spcAft>
                          <a:spcPts val="600"/>
                        </a:spcAft>
                      </a:pPr>
                      <a:r>
                        <a:rPr lang="he-IL" sz="1600" dirty="0">
                          <a:effectLst/>
                        </a:rPr>
                        <a:t>אות פיקוד חיובי, כאשר נרצה לסגור את המפסק (לחבר בין 30 ל-87) נספק בקו זה מתח</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67" marR="0" marT="0" marB="0"/>
                </a:tc>
                <a:extLst>
                  <a:ext uri="{0D108BD9-81ED-4DB2-BD59-A6C34878D82A}">
                    <a16:rowId xmlns:a16="http://schemas.microsoft.com/office/drawing/2014/main" val="3158131550"/>
                  </a:ext>
                </a:extLst>
              </a:tr>
              <a:tr h="652799">
                <a:tc>
                  <a:txBody>
                    <a:bodyPr/>
                    <a:lstStyle/>
                    <a:p>
                      <a:pPr algn="r" rtl="1">
                        <a:lnSpc>
                          <a:spcPts val="1800"/>
                        </a:lnSpc>
                        <a:spcAft>
                          <a:spcPts val="600"/>
                        </a:spcAft>
                      </a:pPr>
                      <a:r>
                        <a:rPr lang="he-IL" sz="1600">
                          <a:effectLst/>
                        </a:rPr>
                        <a:t>30 –</a:t>
                      </a:r>
                      <a:endParaRPr lang="en-US" sz="1400">
                        <a:effectLst/>
                        <a:latin typeface="Calibri" panose="020F0502020204030204" pitchFamily="34" charset="0"/>
                        <a:ea typeface="Calibri" panose="020F0502020204030204" pitchFamily="34" charset="0"/>
                        <a:cs typeface="David" panose="020E0502060401010101" pitchFamily="34" charset="-79"/>
                      </a:endParaRPr>
                    </a:p>
                  </a:txBody>
                  <a:tcPr marL="68567" marR="68567" marT="0" marB="0"/>
                </a:tc>
                <a:tc>
                  <a:txBody>
                    <a:bodyPr/>
                    <a:lstStyle/>
                    <a:p>
                      <a:pPr algn="r" rtl="1">
                        <a:lnSpc>
                          <a:spcPts val="1800"/>
                        </a:lnSpc>
                        <a:spcAft>
                          <a:spcPts val="600"/>
                        </a:spcAft>
                      </a:pPr>
                      <a:r>
                        <a:rPr lang="he-IL" sz="1600" dirty="0">
                          <a:effectLst/>
                        </a:rPr>
                        <a:t>כניסה למפסק, החיבור למקור האות אותו אנו רוצים להעביר או לנתק.</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67" marR="0" marT="0" marB="0"/>
                </a:tc>
                <a:extLst>
                  <a:ext uri="{0D108BD9-81ED-4DB2-BD59-A6C34878D82A}">
                    <a16:rowId xmlns:a16="http://schemas.microsoft.com/office/drawing/2014/main" val="2333569024"/>
                  </a:ext>
                </a:extLst>
              </a:tr>
              <a:tr h="841766">
                <a:tc>
                  <a:txBody>
                    <a:bodyPr/>
                    <a:lstStyle/>
                    <a:p>
                      <a:pPr algn="r" rtl="1">
                        <a:lnSpc>
                          <a:spcPts val="1800"/>
                        </a:lnSpc>
                        <a:spcAft>
                          <a:spcPts val="600"/>
                        </a:spcAft>
                      </a:pPr>
                      <a:r>
                        <a:rPr lang="he-IL" sz="1600" dirty="0">
                          <a:effectLst/>
                        </a:rPr>
                        <a:t>87 –</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67" marR="68567" marT="0" marB="0"/>
                </a:tc>
                <a:tc>
                  <a:txBody>
                    <a:bodyPr/>
                    <a:lstStyle/>
                    <a:p>
                      <a:pPr algn="r" rtl="1">
                        <a:lnSpc>
                          <a:spcPts val="1800"/>
                        </a:lnSpc>
                        <a:spcAft>
                          <a:spcPts val="600"/>
                        </a:spcAft>
                      </a:pPr>
                      <a:r>
                        <a:rPr lang="he-IL" sz="1600" dirty="0">
                          <a:effectLst/>
                        </a:rPr>
                        <a:t>יציאה מהמפסק, החיבור לרכיב בו אנו רוצים לשלוט (לספק או לא לספק את האות). </a:t>
                      </a:r>
                      <a:br>
                        <a:rPr lang="en-US" sz="1600" dirty="0">
                          <a:effectLst/>
                        </a:rPr>
                      </a:br>
                      <a:r>
                        <a:rPr lang="he-IL" sz="1600" dirty="0">
                          <a:effectLst/>
                        </a:rPr>
                        <a:t>(</a:t>
                      </a:r>
                      <a:r>
                        <a:rPr lang="en-US" sz="1600" dirty="0">
                          <a:effectLst/>
                        </a:rPr>
                        <a:t>N.O – Normally Open</a:t>
                      </a:r>
                      <a:r>
                        <a:rPr lang="he-IL" sz="1600" dirty="0">
                          <a:effectLst/>
                        </a:rPr>
                        <a:t>).</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67" marR="0" marT="0" marB="0"/>
                </a:tc>
                <a:extLst>
                  <a:ext uri="{0D108BD9-81ED-4DB2-BD59-A6C34878D82A}">
                    <a16:rowId xmlns:a16="http://schemas.microsoft.com/office/drawing/2014/main" val="2737024630"/>
                  </a:ext>
                </a:extLst>
              </a:tr>
              <a:tr h="944840">
                <a:tc>
                  <a:txBody>
                    <a:bodyPr/>
                    <a:lstStyle/>
                    <a:p>
                      <a:pPr algn="r" rtl="1">
                        <a:lnSpc>
                          <a:spcPts val="1800"/>
                        </a:lnSpc>
                        <a:spcAft>
                          <a:spcPts val="600"/>
                        </a:spcAft>
                      </a:pPr>
                      <a:r>
                        <a:rPr lang="en-US" sz="1600">
                          <a:effectLst/>
                        </a:rPr>
                        <a:t>a</a:t>
                      </a:r>
                      <a:r>
                        <a:rPr lang="he-IL" sz="1600">
                          <a:effectLst/>
                        </a:rPr>
                        <a:t>87 –</a:t>
                      </a:r>
                      <a:endParaRPr lang="en-US" sz="1400">
                        <a:effectLst/>
                        <a:latin typeface="Calibri" panose="020F0502020204030204" pitchFamily="34" charset="0"/>
                        <a:ea typeface="Calibri" panose="020F0502020204030204" pitchFamily="34" charset="0"/>
                        <a:cs typeface="David" panose="020E0502060401010101" pitchFamily="34" charset="-79"/>
                      </a:endParaRPr>
                    </a:p>
                  </a:txBody>
                  <a:tcPr marL="68567" marR="68567" marT="0" marB="0"/>
                </a:tc>
                <a:tc>
                  <a:txBody>
                    <a:bodyPr/>
                    <a:lstStyle/>
                    <a:p>
                      <a:pPr algn="r" rtl="1">
                        <a:lnSpc>
                          <a:spcPts val="1800"/>
                        </a:lnSpc>
                        <a:spcAft>
                          <a:spcPts val="600"/>
                        </a:spcAft>
                      </a:pPr>
                      <a:r>
                        <a:rPr lang="he-IL" sz="1600" dirty="0">
                          <a:effectLst/>
                        </a:rPr>
                        <a:t>יציאה מהמפסק, החיבור לרכיב בו אנו רוצים לשלוט (לספק או לא לספק את האות). </a:t>
                      </a:r>
                      <a:br>
                        <a:rPr lang="en-US" sz="1600" dirty="0">
                          <a:effectLst/>
                        </a:rPr>
                      </a:br>
                      <a:r>
                        <a:rPr lang="he-IL" sz="1600" dirty="0">
                          <a:effectLst/>
                        </a:rPr>
                        <a:t>(</a:t>
                      </a:r>
                      <a:r>
                        <a:rPr lang="en-US" sz="1600" dirty="0">
                          <a:effectLst/>
                        </a:rPr>
                        <a:t>N.C – Normally Close</a:t>
                      </a:r>
                      <a:r>
                        <a:rPr lang="he-IL" sz="1600" dirty="0">
                          <a:effectLst/>
                        </a:rPr>
                        <a:t>).</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67" marR="0" marT="0" marB="0"/>
                </a:tc>
                <a:extLst>
                  <a:ext uri="{0D108BD9-81ED-4DB2-BD59-A6C34878D82A}">
                    <a16:rowId xmlns:a16="http://schemas.microsoft.com/office/drawing/2014/main" val="863690139"/>
                  </a:ext>
                </a:extLst>
              </a:tr>
            </a:tbl>
          </a:graphicData>
        </a:graphic>
      </p:graphicFrame>
      <p:pic>
        <p:nvPicPr>
          <p:cNvPr id="64" name="תמונה 7">
            <a:extLst>
              <a:ext uri="{FF2B5EF4-FFF2-40B4-BE49-F238E27FC236}">
                <a16:creationId xmlns:a16="http://schemas.microsoft.com/office/drawing/2014/main" id="{AD574A33-E12F-40B1-96BB-2176778455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206" y="3429000"/>
            <a:ext cx="2064246" cy="264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00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solidFill>
                <a:srgbClr val="002060"/>
              </a:solidFill>
            </a:endParaRPr>
          </a:p>
        </p:txBody>
      </p:sp>
      <p:sp>
        <p:nvSpPr>
          <p:cNvPr id="5" name="כותרת 4"/>
          <p:cNvSpPr>
            <a:spLocks noGrp="1"/>
          </p:cNvSpPr>
          <p:nvPr>
            <p:ph type="ctrTitle"/>
          </p:nvPr>
        </p:nvSpPr>
        <p:spPr/>
        <p:txBody>
          <a:bodyPr/>
          <a:lstStyle/>
          <a:p>
            <a:r>
              <a:rPr lang="he-IL" dirty="0">
                <a:solidFill>
                  <a:srgbClr val="002060"/>
                </a:solidFill>
              </a:rPr>
              <a:t>יסודות החשמל והאלקטרוניקה</a:t>
            </a:r>
          </a:p>
        </p:txBody>
      </p:sp>
      <p:sp>
        <p:nvSpPr>
          <p:cNvPr id="7" name="כותרת משנה 6"/>
          <p:cNvSpPr>
            <a:spLocks noGrp="1"/>
          </p:cNvSpPr>
          <p:nvPr>
            <p:ph type="subTitle" idx="1"/>
          </p:nvPr>
        </p:nvSpPr>
        <p:spPr>
          <a:xfrm>
            <a:off x="738117" y="3357405"/>
            <a:ext cx="10872000" cy="642090"/>
          </a:xfrm>
        </p:spPr>
        <p:txBody>
          <a:bodyPr/>
          <a:lstStyle/>
          <a:p>
            <a:r>
              <a:rPr lang="he-IL" dirty="0">
                <a:solidFill>
                  <a:srgbClr val="002060"/>
                </a:solidFill>
                <a:sym typeface="Varela Round"/>
              </a:rPr>
              <a:t>סיכום ושאלות</a:t>
            </a:r>
          </a:p>
        </p:txBody>
      </p:sp>
    </p:spTree>
    <p:extLst>
      <p:ext uri="{BB962C8B-B14F-4D97-AF65-F5344CB8AC3E}">
        <p14:creationId xmlns:p14="http://schemas.microsoft.com/office/powerpoint/2010/main" val="880732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יסודות החשמל והאלקטרוניקה</a:t>
            </a:r>
          </a:p>
        </p:txBody>
      </p:sp>
      <p:sp>
        <p:nvSpPr>
          <p:cNvPr id="14" name="מציין מיקום טקסט 13"/>
          <p:cNvSpPr>
            <a:spLocks noGrp="1"/>
          </p:cNvSpPr>
          <p:nvPr>
            <p:ph type="body" sz="quarter" idx="3"/>
          </p:nvPr>
        </p:nvSpPr>
        <p:spPr>
          <a:xfrm>
            <a:off x="998439" y="1185681"/>
            <a:ext cx="9000000" cy="540000"/>
          </a:xfrm>
        </p:spPr>
        <p:txBody>
          <a:bodyPr/>
          <a:lstStyle/>
          <a:p>
            <a:r>
              <a:rPr lang="he-IL" dirty="0">
                <a:sym typeface="Varela Round"/>
              </a:rPr>
              <a:t>סיכום</a:t>
            </a:r>
          </a:p>
        </p:txBody>
      </p:sp>
      <p:sp>
        <p:nvSpPr>
          <p:cNvPr id="3" name="מציין מיקום תוכן 2">
            <a:extLst>
              <a:ext uri="{FF2B5EF4-FFF2-40B4-BE49-F238E27FC236}">
                <a16:creationId xmlns:a16="http://schemas.microsoft.com/office/drawing/2014/main" id="{4AABBC19-3FD0-4F64-B718-046DE2EB2B20}"/>
              </a:ext>
            </a:extLst>
          </p:cNvPr>
          <p:cNvSpPr>
            <a:spLocks noGrp="1"/>
          </p:cNvSpPr>
          <p:nvPr>
            <p:ph sz="quarter" idx="4"/>
          </p:nvPr>
        </p:nvSpPr>
        <p:spPr>
          <a:xfrm>
            <a:off x="515206" y="1725681"/>
            <a:ext cx="9483233" cy="4152517"/>
          </a:xfrm>
        </p:spPr>
        <p:txBody>
          <a:bodyPr vert="horz" lIns="91440" tIns="45720" rIns="91440" bIns="45720" rtlCol="1">
            <a:normAutofit/>
          </a:bodyPr>
          <a:lstStyle/>
          <a:p>
            <a:pPr marL="342900" lvl="1" indent="-342900">
              <a:buFont typeface="Arial" pitchFamily="34" charset="0"/>
              <a:buChar char="•"/>
            </a:pPr>
            <a:r>
              <a:rPr lang="he-IL" dirty="0"/>
              <a:t>בשיעור זה למדנו:</a:t>
            </a:r>
          </a:p>
          <a:p>
            <a:pPr>
              <a:lnSpc>
                <a:spcPct val="200000"/>
              </a:lnSpc>
            </a:pPr>
            <a:r>
              <a:rPr lang="he-IL" dirty="0"/>
              <a:t>חישובים בסיסים בחשמל: חוק </a:t>
            </a:r>
            <a:r>
              <a:rPr lang="he-IL" dirty="0" err="1"/>
              <a:t>אוהם</a:t>
            </a:r>
            <a:r>
              <a:rPr lang="he-IL" dirty="0"/>
              <a:t> והספק חשמלי</a:t>
            </a:r>
          </a:p>
          <a:p>
            <a:pPr>
              <a:lnSpc>
                <a:spcPct val="200000"/>
              </a:lnSpc>
            </a:pPr>
            <a:r>
              <a:rPr lang="he-IL" dirty="0"/>
              <a:t>סוגי נגדים ושימושם ברכב</a:t>
            </a:r>
          </a:p>
          <a:p>
            <a:pPr>
              <a:lnSpc>
                <a:spcPct val="200000"/>
              </a:lnSpc>
            </a:pPr>
            <a:r>
              <a:rPr lang="he-IL" dirty="0"/>
              <a:t>מה במפגש הבא?</a:t>
            </a:r>
          </a:p>
          <a:p>
            <a:pPr>
              <a:lnSpc>
                <a:spcPct val="200000"/>
              </a:lnSpc>
            </a:pPr>
            <a:endParaRPr lang="he-IL" dirty="0"/>
          </a:p>
          <a:p>
            <a:pPr marL="342900" lvl="1" indent="-342900">
              <a:buFont typeface="Arial" pitchFamily="34" charset="0"/>
              <a:buChar char="•"/>
            </a:pPr>
            <a:endParaRPr lang="he-IL" dirty="0"/>
          </a:p>
          <a:p>
            <a:endParaRPr lang="en-US" dirty="0"/>
          </a:p>
        </p:txBody>
      </p:sp>
    </p:spTree>
    <p:extLst>
      <p:ext uri="{BB962C8B-B14F-4D97-AF65-F5344CB8AC3E}">
        <p14:creationId xmlns:p14="http://schemas.microsoft.com/office/powerpoint/2010/main" val="6772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38940" y="2165166"/>
            <a:ext cx="10871177" cy="1260000"/>
          </a:xfrm>
        </p:spPr>
        <p:txBody>
          <a:bodyPr/>
          <a:lstStyle/>
          <a:p>
            <a:r>
              <a:rPr lang="he-IL" dirty="0">
                <a:solidFill>
                  <a:srgbClr val="002060"/>
                </a:solidFill>
              </a:rPr>
              <a:t>תודה על ההקשבה והצפייה</a:t>
            </a:r>
          </a:p>
        </p:txBody>
      </p:sp>
    </p:spTree>
    <p:extLst>
      <p:ext uri="{BB962C8B-B14F-4D97-AF65-F5344CB8AC3E}">
        <p14:creationId xmlns:p14="http://schemas.microsoft.com/office/powerpoint/2010/main" val="390185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type="body" sz="quarter" idx="3"/>
          </p:nvPr>
        </p:nvSpPr>
        <p:spPr>
          <a:xfrm>
            <a:off x="-289466" y="1123404"/>
            <a:ext cx="9000000" cy="540000"/>
          </a:xfrm>
        </p:spPr>
        <p:txBody>
          <a:bodyPr/>
          <a:lstStyle/>
          <a:p>
            <a:r>
              <a:rPr lang="he-IL" dirty="0">
                <a:sym typeface="Varela Round"/>
              </a:rPr>
              <a:t>יסודות החשמל והאלקטרוניקה – חלק ב'</a:t>
            </a:r>
            <a:endParaRPr lang="he-IL" dirty="0"/>
          </a:p>
        </p:txBody>
      </p:sp>
      <p:sp>
        <p:nvSpPr>
          <p:cNvPr id="8" name="מציין מיקום תוכן 7"/>
          <p:cNvSpPr>
            <a:spLocks noGrp="1"/>
          </p:cNvSpPr>
          <p:nvPr>
            <p:ph sz="quarter" idx="4"/>
          </p:nvPr>
        </p:nvSpPr>
        <p:spPr>
          <a:xfrm>
            <a:off x="-289466" y="1725681"/>
            <a:ext cx="9000000" cy="4152517"/>
          </a:xfrm>
        </p:spPr>
        <p:txBody>
          <a:bodyPr>
            <a:normAutofit/>
          </a:bodyPr>
          <a:lstStyle/>
          <a:p>
            <a:pPr>
              <a:lnSpc>
                <a:spcPct val="150000"/>
              </a:lnSpc>
            </a:pPr>
            <a:r>
              <a:rPr lang="he-IL" dirty="0"/>
              <a:t>חזרה על חלק א'</a:t>
            </a:r>
          </a:p>
          <a:p>
            <a:pPr>
              <a:lnSpc>
                <a:spcPct val="150000"/>
              </a:lnSpc>
            </a:pPr>
            <a:r>
              <a:rPr lang="he-IL" dirty="0"/>
              <a:t>חוק </a:t>
            </a:r>
            <a:r>
              <a:rPr lang="he-IL" dirty="0" err="1"/>
              <a:t>אוהם</a:t>
            </a:r>
            <a:endParaRPr lang="he-IL" dirty="0"/>
          </a:p>
          <a:p>
            <a:pPr>
              <a:lnSpc>
                <a:spcPct val="150000"/>
              </a:lnSpc>
            </a:pPr>
            <a:r>
              <a:rPr lang="he-IL" dirty="0"/>
              <a:t>הספק חשמלי</a:t>
            </a:r>
          </a:p>
          <a:p>
            <a:pPr>
              <a:lnSpc>
                <a:spcPct val="150000"/>
              </a:lnSpc>
            </a:pPr>
            <a:r>
              <a:rPr lang="he-IL" dirty="0"/>
              <a:t>חישובים</a:t>
            </a:r>
          </a:p>
          <a:p>
            <a:pPr>
              <a:lnSpc>
                <a:spcPct val="150000"/>
              </a:lnSpc>
            </a:pPr>
            <a:r>
              <a:rPr lang="he-IL" dirty="0"/>
              <a:t>סוגי נגדים</a:t>
            </a:r>
          </a:p>
          <a:p>
            <a:pPr>
              <a:lnSpc>
                <a:spcPct val="150000"/>
              </a:lnSpc>
            </a:pPr>
            <a:r>
              <a:rPr lang="he-IL" dirty="0"/>
              <a:t>סליל</a:t>
            </a:r>
          </a:p>
          <a:p>
            <a:pPr>
              <a:lnSpc>
                <a:spcPct val="200000"/>
              </a:lnSpc>
            </a:pPr>
            <a:endParaRPr lang="he-IL" dirty="0"/>
          </a:p>
          <a:p>
            <a:pPr>
              <a:lnSpc>
                <a:spcPct val="200000"/>
              </a:lnSpc>
            </a:pPr>
            <a:endParaRPr lang="he-IL" dirty="0"/>
          </a:p>
          <a:p>
            <a:pPr>
              <a:lnSpc>
                <a:spcPct val="200000"/>
              </a:lnSpc>
            </a:pPr>
            <a:endParaRPr lang="he-IL" dirty="0"/>
          </a:p>
          <a:p>
            <a:pPr>
              <a:lnSpc>
                <a:spcPct val="200000"/>
              </a:lnSpc>
            </a:pP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solidFill>
                <a:srgbClr val="002060"/>
              </a:solidFill>
            </a:endParaRPr>
          </a:p>
        </p:txBody>
      </p:sp>
      <p:sp>
        <p:nvSpPr>
          <p:cNvPr id="5" name="כותרת 4"/>
          <p:cNvSpPr>
            <a:spLocks noGrp="1"/>
          </p:cNvSpPr>
          <p:nvPr>
            <p:ph type="ctrTitle"/>
          </p:nvPr>
        </p:nvSpPr>
        <p:spPr/>
        <p:txBody>
          <a:bodyPr/>
          <a:lstStyle/>
          <a:p>
            <a:r>
              <a:rPr lang="he-IL" dirty="0">
                <a:solidFill>
                  <a:srgbClr val="002060"/>
                </a:solidFill>
              </a:rPr>
              <a:t>יסודות החשמל והאלקטרוניקה</a:t>
            </a:r>
          </a:p>
        </p:txBody>
      </p:sp>
      <p:sp>
        <p:nvSpPr>
          <p:cNvPr id="7" name="כותרת משנה 6"/>
          <p:cNvSpPr>
            <a:spLocks noGrp="1"/>
          </p:cNvSpPr>
          <p:nvPr>
            <p:ph type="subTitle" idx="1"/>
          </p:nvPr>
        </p:nvSpPr>
        <p:spPr>
          <a:xfrm>
            <a:off x="738940" y="3429000"/>
            <a:ext cx="10872000" cy="642090"/>
          </a:xfrm>
        </p:spPr>
        <p:txBody>
          <a:bodyPr/>
          <a:lstStyle/>
          <a:p>
            <a:r>
              <a:rPr lang="he-IL" dirty="0">
                <a:solidFill>
                  <a:srgbClr val="002060"/>
                </a:solidFill>
              </a:rPr>
              <a:t>חזרה על חלק א'</a:t>
            </a:r>
          </a:p>
        </p:txBody>
      </p:sp>
    </p:spTree>
    <p:extLst>
      <p:ext uri="{BB962C8B-B14F-4D97-AF65-F5344CB8AC3E}">
        <p14:creationId xmlns:p14="http://schemas.microsoft.com/office/powerpoint/2010/main" val="406424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39C80C4F-1567-44E1-8CE7-2BBE152056F4}"/>
              </a:ext>
            </a:extLst>
          </p:cNvPr>
          <p:cNvSpPr>
            <a:spLocks noChangeArrowheads="1"/>
          </p:cNvSpPr>
          <p:nvPr/>
        </p:nvSpPr>
        <p:spPr bwMode="auto">
          <a:xfrm>
            <a:off x="3394869" y="408463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lgn="r" rtl="1" eaLnBrk="1" hangingPunct="1"/>
            <a:endParaRPr lang="en-US" altLang="en-US"/>
          </a:p>
        </p:txBody>
      </p:sp>
      <p:sp>
        <p:nvSpPr>
          <p:cNvPr id="18435" name="Text Box 9">
            <a:extLst>
              <a:ext uri="{FF2B5EF4-FFF2-40B4-BE49-F238E27FC236}">
                <a16:creationId xmlns:a16="http://schemas.microsoft.com/office/drawing/2014/main" id="{168E9FD9-7E2D-4B45-B3F4-52100DC44869}"/>
              </a:ext>
            </a:extLst>
          </p:cNvPr>
          <p:cNvSpPr txBox="1">
            <a:spLocks noChangeArrowheads="1"/>
          </p:cNvSpPr>
          <p:nvPr/>
        </p:nvSpPr>
        <p:spPr bwMode="auto">
          <a:xfrm>
            <a:off x="358467" y="2607150"/>
            <a:ext cx="6602169"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a:spcAft>
                <a:spcPts val="600"/>
              </a:spcAft>
              <a:defRPr sz="2400" b="1">
                <a:solidFill>
                  <a:srgbClr val="002060"/>
                </a:solidFill>
                <a:latin typeface="Times New Roman" panose="02020603050405020304" pitchFamily="18" charset="0"/>
                <a:cs typeface="Varela Round" pitchFamily="2" charset="-79"/>
              </a:defRPr>
            </a:lvl1pPr>
            <a:lvl2pPr marL="742950" indent="-285750">
              <a:defRPr sz="4800" b="1">
                <a:latin typeface="Times New Roman" panose="02020603050405020304" pitchFamily="18" charset="0"/>
                <a:cs typeface="Arial" panose="020B0604020202020204" pitchFamily="34" charset="0"/>
              </a:defRPr>
            </a:lvl2pPr>
            <a:lvl3pPr marL="1143000" indent="-228600">
              <a:defRPr sz="4800" b="1">
                <a:latin typeface="Times New Roman" panose="02020603050405020304" pitchFamily="18" charset="0"/>
                <a:cs typeface="Arial" panose="020B0604020202020204" pitchFamily="34" charset="0"/>
              </a:defRPr>
            </a:lvl3pPr>
            <a:lvl4pPr marL="1600200" indent="-228600">
              <a:defRPr sz="4800" b="1">
                <a:latin typeface="Times New Roman" panose="02020603050405020304" pitchFamily="18" charset="0"/>
                <a:cs typeface="Arial" panose="020B0604020202020204" pitchFamily="34" charset="0"/>
              </a:defRPr>
            </a:lvl4pPr>
            <a:lvl5pPr marL="2057400" indent="-228600">
              <a:defRPr sz="4800" b="1">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latin typeface="Times New Roman" panose="02020603050405020304" pitchFamily="18" charset="0"/>
                <a:cs typeface="Arial" panose="020B0604020202020204" pitchFamily="34" charset="0"/>
              </a:defRPr>
            </a:lvl9pPr>
          </a:lstStyle>
          <a:p>
            <a:r>
              <a:rPr lang="he-IL" altLang="en-US" u="sng" dirty="0">
                <a:solidFill>
                  <a:srgbClr val="FF0000"/>
                </a:solidFill>
              </a:rPr>
              <a:t>מוליכים</a:t>
            </a:r>
            <a:r>
              <a:rPr lang="he-IL" altLang="en-US" dirty="0"/>
              <a:t> –  חומרים בעלי אלקטרונים חופשיים רבים.</a:t>
            </a:r>
          </a:p>
          <a:p>
            <a:r>
              <a:rPr lang="he-IL" altLang="en-US" dirty="0"/>
              <a:t>	</a:t>
            </a:r>
            <a:endParaRPr lang="en-US" altLang="en-US" dirty="0"/>
          </a:p>
        </p:txBody>
      </p:sp>
      <p:sp>
        <p:nvSpPr>
          <p:cNvPr id="18436" name="Text Box 10">
            <a:extLst>
              <a:ext uri="{FF2B5EF4-FFF2-40B4-BE49-F238E27FC236}">
                <a16:creationId xmlns:a16="http://schemas.microsoft.com/office/drawing/2014/main" id="{30AAE39F-2793-424B-B0DC-0C03B0297D25}"/>
              </a:ext>
            </a:extLst>
          </p:cNvPr>
          <p:cNvSpPr txBox="1">
            <a:spLocks noChangeArrowheads="1"/>
          </p:cNvSpPr>
          <p:nvPr/>
        </p:nvSpPr>
        <p:spPr bwMode="auto">
          <a:xfrm>
            <a:off x="153194" y="3591166"/>
            <a:ext cx="6807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lgn="r" rtl="1" eaLnBrk="1" hangingPunct="1"/>
            <a:r>
              <a:rPr lang="he-IL" altLang="en-US" sz="2400" u="sng" dirty="0">
                <a:solidFill>
                  <a:srgbClr val="FF0000"/>
                </a:solidFill>
                <a:cs typeface="Varela Round" pitchFamily="2" charset="-79"/>
              </a:rPr>
              <a:t>מבודדים</a:t>
            </a:r>
            <a:r>
              <a:rPr lang="he-IL" altLang="en-US" sz="2400" dirty="0">
                <a:solidFill>
                  <a:srgbClr val="002060"/>
                </a:solidFill>
                <a:cs typeface="Varela Round" pitchFamily="2" charset="-79"/>
              </a:rPr>
              <a:t> –  חומרים בעלי אלקטרונים חופשיים מעטים</a:t>
            </a:r>
            <a:r>
              <a:rPr lang="he-IL" altLang="en-US" sz="2000" dirty="0">
                <a:cs typeface="David" panose="020E0502060401010101" pitchFamily="34" charset="-79"/>
              </a:rPr>
              <a:t>.</a:t>
            </a:r>
            <a:endParaRPr lang="en-US" altLang="en-US" sz="2000" dirty="0">
              <a:cs typeface="David" panose="020E0502060401010101" pitchFamily="34" charset="-79"/>
            </a:endParaRPr>
          </a:p>
        </p:txBody>
      </p:sp>
      <p:sp>
        <p:nvSpPr>
          <p:cNvPr id="18437" name="Text Box 11">
            <a:extLst>
              <a:ext uri="{FF2B5EF4-FFF2-40B4-BE49-F238E27FC236}">
                <a16:creationId xmlns:a16="http://schemas.microsoft.com/office/drawing/2014/main" id="{5E0E0013-D3B8-4CEC-B5EE-01F101EF0FF7}"/>
              </a:ext>
            </a:extLst>
          </p:cNvPr>
          <p:cNvSpPr txBox="1">
            <a:spLocks noChangeArrowheads="1"/>
          </p:cNvSpPr>
          <p:nvPr/>
        </p:nvSpPr>
        <p:spPr bwMode="auto">
          <a:xfrm>
            <a:off x="153193" y="4536694"/>
            <a:ext cx="68074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marL="2332038" indent="-2332038" algn="r" rtl="1" eaLnBrk="1" hangingPunct="1"/>
            <a:r>
              <a:rPr lang="he-IL" altLang="en-US" sz="2400" u="sng" dirty="0">
                <a:solidFill>
                  <a:srgbClr val="FF0000"/>
                </a:solidFill>
                <a:cs typeface="Varela Round" pitchFamily="2" charset="-79"/>
              </a:rPr>
              <a:t>מוליכים למחצה </a:t>
            </a:r>
            <a:r>
              <a:rPr lang="he-IL" altLang="en-US" sz="2400" dirty="0">
                <a:solidFill>
                  <a:srgbClr val="002060"/>
                </a:solidFill>
                <a:cs typeface="Varela Round" pitchFamily="2" charset="-79"/>
              </a:rPr>
              <a:t>–    חומרים אלו הינם מבודדים בתנאים מסוימים ומוליכים בתנאים אחרים.</a:t>
            </a:r>
            <a:endParaRPr lang="en-US" altLang="en-US" sz="2400" dirty="0">
              <a:solidFill>
                <a:srgbClr val="002060"/>
              </a:solidFill>
              <a:cs typeface="Varela Round" pitchFamily="2" charset="-79"/>
            </a:endParaRPr>
          </a:p>
        </p:txBody>
      </p:sp>
      <p:pic>
        <p:nvPicPr>
          <p:cNvPr id="18438" name="Picture 12" descr="אלקטרון חופשי">
            <a:extLst>
              <a:ext uri="{FF2B5EF4-FFF2-40B4-BE49-F238E27FC236}">
                <a16:creationId xmlns:a16="http://schemas.microsoft.com/office/drawing/2014/main" id="{DF39F36D-8B2C-432A-825B-C0AD393C7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7695" y="2428129"/>
            <a:ext cx="2667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מלבן 1">
            <a:extLst>
              <a:ext uri="{FF2B5EF4-FFF2-40B4-BE49-F238E27FC236}">
                <a16:creationId xmlns:a16="http://schemas.microsoft.com/office/drawing/2014/main" id="{B4CD95FD-F197-4C10-89F2-A5E9F82AE80A}"/>
              </a:ext>
            </a:extLst>
          </p:cNvPr>
          <p:cNvSpPr>
            <a:spLocks noChangeArrowheads="1"/>
          </p:cNvSpPr>
          <p:nvPr/>
        </p:nvSpPr>
        <p:spPr bwMode="auto">
          <a:xfrm>
            <a:off x="377128" y="1604795"/>
            <a:ext cx="8878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spcAft>
                <a:spcPts val="600"/>
              </a:spcAft>
            </a:pPr>
            <a:r>
              <a:rPr lang="he-IL" altLang="en-US" sz="2400" dirty="0">
                <a:solidFill>
                  <a:srgbClr val="002060"/>
                </a:solidFill>
                <a:cs typeface="Varela Round" pitchFamily="2" charset="-79"/>
              </a:rPr>
              <a:t>אלקטרונים חופשיים נוטים להיפרד מהאטום. מוליך מוגדר כחומר המורכב מאטומים עם אלקטרונים חופשיים.</a:t>
            </a:r>
            <a:endParaRPr lang="en-US" altLang="en-US" sz="2400" dirty="0">
              <a:solidFill>
                <a:srgbClr val="002060"/>
              </a:solidFill>
              <a:cs typeface="Varela Round" pitchFamily="2" charset="-79"/>
            </a:endParaRPr>
          </a:p>
        </p:txBody>
      </p:sp>
      <p:sp>
        <p:nvSpPr>
          <p:cNvPr id="18440" name="כותרת 4">
            <a:extLst>
              <a:ext uri="{FF2B5EF4-FFF2-40B4-BE49-F238E27FC236}">
                <a16:creationId xmlns:a16="http://schemas.microsoft.com/office/drawing/2014/main" id="{B277F5DA-D634-4912-B236-974A705BA839}"/>
              </a:ext>
            </a:extLst>
          </p:cNvPr>
          <p:cNvSpPr>
            <a:spLocks noGrp="1"/>
          </p:cNvSpPr>
          <p:nvPr>
            <p:ph type="title"/>
          </p:nvPr>
        </p:nvSpPr>
        <p:spPr bwMode="auto">
          <a:xfrm>
            <a:off x="515206" y="157596"/>
            <a:ext cx="11160000"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spAutoFit/>
          </a:bodyPr>
          <a:lstStyle/>
          <a:p>
            <a:pPr eaLnBrk="1" hangingPunct="1"/>
            <a:r>
              <a:rPr altLang="en-US" dirty="0"/>
              <a:t>מושגי יסוד</a:t>
            </a:r>
            <a:endParaRPr lang="en-US" altLang="en-US" dirty="0"/>
          </a:p>
        </p:txBody>
      </p:sp>
      <p:sp>
        <p:nvSpPr>
          <p:cNvPr id="4" name="מציין מיקום טקסט 3">
            <a:extLst>
              <a:ext uri="{FF2B5EF4-FFF2-40B4-BE49-F238E27FC236}">
                <a16:creationId xmlns:a16="http://schemas.microsoft.com/office/drawing/2014/main" id="{62D95134-7E10-4C9E-9DA1-93E5BD3A1D79}"/>
              </a:ext>
            </a:extLst>
          </p:cNvPr>
          <p:cNvSpPr>
            <a:spLocks noGrp="1"/>
          </p:cNvSpPr>
          <p:nvPr>
            <p:ph type="body" sz="quarter" idx="3"/>
          </p:nvPr>
        </p:nvSpPr>
        <p:spPr>
          <a:xfrm>
            <a:off x="515206" y="966225"/>
            <a:ext cx="8878887" cy="540000"/>
          </a:xfrm>
        </p:spPr>
        <p:txBody>
          <a:bodyPr/>
          <a:lstStyle/>
          <a:p>
            <a:r>
              <a:rPr lang="he-IL" dirty="0"/>
              <a:t>מוליכות וחומרים - האטום</a:t>
            </a:r>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כותרת 2">
            <a:extLst>
              <a:ext uri="{FF2B5EF4-FFF2-40B4-BE49-F238E27FC236}">
                <a16:creationId xmlns:a16="http://schemas.microsoft.com/office/drawing/2014/main" id="{37D28C64-204D-4FE9-9DFC-2142F26CF5F3}"/>
              </a:ext>
            </a:extLst>
          </p:cNvPr>
          <p:cNvSpPr>
            <a:spLocks noGrp="1"/>
          </p:cNvSpPr>
          <p:nvPr>
            <p:ph type="title"/>
          </p:nvPr>
        </p:nvSpPr>
        <p:spPr bwMode="auto">
          <a:xfrm>
            <a:off x="515206" y="157596"/>
            <a:ext cx="11160000"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spAutoFit/>
          </a:bodyPr>
          <a:lstStyle/>
          <a:p>
            <a:r>
              <a:rPr altLang="en-US" dirty="0"/>
              <a:t>מושגי יסוד</a:t>
            </a:r>
            <a:endParaRPr lang="en-US" altLang="en-US" dirty="0"/>
          </a:p>
        </p:txBody>
      </p:sp>
      <p:sp>
        <p:nvSpPr>
          <p:cNvPr id="6" name="מציין מיקום טקסט 1">
            <a:extLst>
              <a:ext uri="{FF2B5EF4-FFF2-40B4-BE49-F238E27FC236}">
                <a16:creationId xmlns:a16="http://schemas.microsoft.com/office/drawing/2014/main" id="{18660BA2-9707-4A9D-A13E-5C315CD5BF2F}"/>
              </a:ext>
            </a:extLst>
          </p:cNvPr>
          <p:cNvSpPr>
            <a:spLocks noGrp="1"/>
          </p:cNvSpPr>
          <p:nvPr>
            <p:ph type="body" sz="quarter" idx="3"/>
          </p:nvPr>
        </p:nvSpPr>
        <p:spPr>
          <a:xfrm>
            <a:off x="4907901" y="1185681"/>
            <a:ext cx="4340143" cy="540000"/>
          </a:xfrm>
        </p:spPr>
        <p:txBody>
          <a:bodyPr/>
          <a:lstStyle/>
          <a:p>
            <a:r>
              <a:rPr lang="he-IL" altLang="en-US" dirty="0"/>
              <a:t>זרם, מתח והתנגדות</a:t>
            </a:r>
            <a:endParaRPr lang="en-US" dirty="0"/>
          </a:p>
        </p:txBody>
      </p:sp>
      <p:pic>
        <p:nvPicPr>
          <p:cNvPr id="9" name="תמונה 4">
            <a:extLst>
              <a:ext uri="{FF2B5EF4-FFF2-40B4-BE49-F238E27FC236}">
                <a16:creationId xmlns:a16="http://schemas.microsoft.com/office/drawing/2014/main" id="{11526174-925E-4EA8-B3CB-0C269D583867}"/>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2165660" y="1922769"/>
            <a:ext cx="5717238" cy="371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חיבור נגדים</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חיבור נגדים בטור </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9000000" cy="4152517"/>
          </a:xfrm>
        </p:spPr>
        <p:txBody>
          <a:bodyPr/>
          <a:lstStyle/>
          <a:p>
            <a:endParaRPr lang="he-IL" dirty="0"/>
          </a:p>
          <a:p>
            <a:endParaRPr lang="en-US" dirty="0"/>
          </a:p>
        </p:txBody>
      </p:sp>
      <p:pic>
        <p:nvPicPr>
          <p:cNvPr id="5" name="Picture 4" descr="1-2-1-1">
            <a:extLst>
              <a:ext uri="{FF2B5EF4-FFF2-40B4-BE49-F238E27FC236}">
                <a16:creationId xmlns:a16="http://schemas.microsoft.com/office/drawing/2014/main" id="{D9B81834-57D5-4FB4-8357-000AED534D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82" y="1725681"/>
            <a:ext cx="6085909" cy="267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6E436B90-75B1-458E-A3F9-32C5A600FA4A}"/>
              </a:ext>
            </a:extLst>
          </p:cNvPr>
          <p:cNvSpPr/>
          <p:nvPr/>
        </p:nvSpPr>
        <p:spPr>
          <a:xfrm>
            <a:off x="6601115" y="2553893"/>
            <a:ext cx="382027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R</a:t>
            </a:r>
            <a:r>
              <a:rPr lang="en-US" sz="2400" b="0" cap="none" spc="0" dirty="0">
                <a:ln w="0"/>
                <a:solidFill>
                  <a:schemeClr val="accent1"/>
                </a:solidFill>
                <a:effectLst>
                  <a:outerShdw blurRad="38100" dist="25400" dir="5400000" algn="ctr" rotWithShape="0">
                    <a:srgbClr val="6E747A">
                      <a:alpha val="43000"/>
                    </a:srgbClr>
                  </a:outerShdw>
                </a:effectLst>
              </a:rPr>
              <a:t>T</a:t>
            </a:r>
            <a:r>
              <a:rPr lang="en-US" sz="5400" b="0" cap="none" spc="0" dirty="0">
                <a:ln w="0"/>
                <a:solidFill>
                  <a:schemeClr val="accent1"/>
                </a:solidFill>
                <a:effectLst>
                  <a:outerShdw blurRad="38100" dist="25400" dir="5400000" algn="ctr" rotWithShape="0">
                    <a:srgbClr val="6E747A">
                      <a:alpha val="43000"/>
                    </a:srgbClr>
                  </a:outerShdw>
                </a:effectLst>
              </a:rPr>
              <a:t>=R</a:t>
            </a:r>
            <a:r>
              <a:rPr lang="en-US" sz="2400" b="0" cap="none" spc="0" dirty="0">
                <a:ln w="0"/>
                <a:solidFill>
                  <a:schemeClr val="accent1"/>
                </a:solidFill>
                <a:effectLst>
                  <a:outerShdw blurRad="38100" dist="25400" dir="5400000" algn="ctr" rotWithShape="0">
                    <a:srgbClr val="6E747A">
                      <a:alpha val="43000"/>
                    </a:srgbClr>
                  </a:outerShdw>
                </a:effectLst>
              </a:rPr>
              <a:t>1</a:t>
            </a:r>
            <a:r>
              <a:rPr lang="en-US" sz="5400" b="0" cap="none" spc="0" dirty="0">
                <a:ln w="0"/>
                <a:solidFill>
                  <a:schemeClr val="accent1"/>
                </a:solidFill>
                <a:effectLst>
                  <a:outerShdw blurRad="38100" dist="25400" dir="5400000" algn="ctr" rotWithShape="0">
                    <a:srgbClr val="6E747A">
                      <a:alpha val="43000"/>
                    </a:srgbClr>
                  </a:outerShdw>
                </a:effectLst>
              </a:rPr>
              <a:t>+R</a:t>
            </a:r>
            <a:r>
              <a:rPr lang="en-US" sz="2400" dirty="0">
                <a:ln w="0"/>
                <a:solidFill>
                  <a:schemeClr val="accent1"/>
                </a:solidFill>
                <a:effectLst>
                  <a:outerShdw blurRad="38100" dist="25400" dir="5400000" algn="ctr" rotWithShape="0">
                    <a:srgbClr val="6E747A">
                      <a:alpha val="43000"/>
                    </a:srgbClr>
                  </a:outerShdw>
                </a:effectLst>
              </a:rPr>
              <a:t>2</a:t>
            </a:r>
            <a:r>
              <a:rPr lang="en-US" sz="5400" b="0" cap="none" spc="0" dirty="0">
                <a:ln w="0"/>
                <a:solidFill>
                  <a:schemeClr val="accent1"/>
                </a:solidFill>
                <a:effectLst>
                  <a:outerShdw blurRad="38100" dist="25400" dir="5400000" algn="ctr" rotWithShape="0">
                    <a:srgbClr val="6E747A">
                      <a:alpha val="43000"/>
                    </a:srgbClr>
                  </a:outerShdw>
                </a:effectLst>
              </a:rPr>
              <a:t>+R</a:t>
            </a:r>
            <a:r>
              <a:rPr lang="en-US" sz="2400" b="0" cap="none" spc="0" dirty="0">
                <a:ln w="0"/>
                <a:solidFill>
                  <a:schemeClr val="accent1"/>
                </a:solidFill>
                <a:effectLst>
                  <a:outerShdw blurRad="38100" dist="25400" dir="5400000" algn="ctr" rotWithShape="0">
                    <a:srgbClr val="6E747A">
                      <a:alpha val="43000"/>
                    </a:srgbClr>
                  </a:outerShdw>
                </a:effectLst>
              </a:rPr>
              <a:t>3</a:t>
            </a:r>
            <a:r>
              <a:rPr lang="en-US" sz="5400" b="0" cap="none" spc="0" dirty="0">
                <a:ln w="0"/>
                <a:solidFill>
                  <a:schemeClr val="accent1"/>
                </a:solidFill>
                <a:effectLst>
                  <a:outerShdw blurRad="38100" dist="25400" dir="5400000" algn="ctr" rotWithShape="0">
                    <a:srgbClr val="6E747A">
                      <a:alpha val="43000"/>
                    </a:srgbClr>
                  </a:outerShdw>
                </a:effectLst>
              </a:rPr>
              <a:t>…</a:t>
            </a:r>
            <a:endParaRPr lang="he-IL"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437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חיבור נגדים</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חיבור נגדים במקביל </a:t>
            </a:r>
          </a:p>
        </p:txBody>
      </p:sp>
      <p:pic>
        <p:nvPicPr>
          <p:cNvPr id="5" name="Picture 4" descr="1-2-1-2">
            <a:extLst>
              <a:ext uri="{FF2B5EF4-FFF2-40B4-BE49-F238E27FC236}">
                <a16:creationId xmlns:a16="http://schemas.microsoft.com/office/drawing/2014/main" id="{4CBF6FAA-8B95-4E84-9FC3-CDD7E968F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756" y="1917385"/>
            <a:ext cx="7200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16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מושגי יסוד</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סימון של גדלים שונים </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9000000" cy="4152517"/>
          </a:xfrm>
        </p:spPr>
        <p:txBody>
          <a:bodyPr/>
          <a:lstStyle/>
          <a:p>
            <a:r>
              <a:rPr lang="he-IL" dirty="0"/>
              <a:t>לפני שנתחיל להתעמק במושגים, חשוב לדעת את אופן הסימון של הגדלים השונים עפ"י התקן הבינלאומי </a:t>
            </a:r>
            <a:r>
              <a:rPr lang="en-US" dirty="0"/>
              <a:t>SI (System International)</a:t>
            </a:r>
            <a:r>
              <a:rPr lang="he-IL" dirty="0"/>
              <a:t>:</a:t>
            </a:r>
            <a:endParaRPr lang="en-US" dirty="0"/>
          </a:p>
          <a:p>
            <a:endParaRPr lang="en-US" dirty="0"/>
          </a:p>
        </p:txBody>
      </p:sp>
      <p:graphicFrame>
        <p:nvGraphicFramePr>
          <p:cNvPr id="2" name="טבלה 1">
            <a:extLst>
              <a:ext uri="{FF2B5EF4-FFF2-40B4-BE49-F238E27FC236}">
                <a16:creationId xmlns:a16="http://schemas.microsoft.com/office/drawing/2014/main" id="{A84880DB-A091-4564-B3E4-2BE1A21927D5}"/>
              </a:ext>
            </a:extLst>
          </p:cNvPr>
          <p:cNvGraphicFramePr>
            <a:graphicFrameLocks noGrp="1"/>
          </p:cNvGraphicFramePr>
          <p:nvPr>
            <p:extLst>
              <p:ext uri="{D42A27DB-BD31-4B8C-83A1-F6EECF244321}">
                <p14:modId xmlns:p14="http://schemas.microsoft.com/office/powerpoint/2010/main" val="2083692285"/>
              </p:ext>
            </p:extLst>
          </p:nvPr>
        </p:nvGraphicFramePr>
        <p:xfrm>
          <a:off x="3582955" y="2477294"/>
          <a:ext cx="4277552" cy="3400902"/>
        </p:xfrm>
        <a:graphic>
          <a:graphicData uri="http://schemas.openxmlformats.org/drawingml/2006/table">
            <a:tbl>
              <a:tblPr rtl="1" firstRow="1" firstCol="1" bandRow="1">
                <a:tableStyleId>{5C22544A-7EE6-4342-B048-85BDC9FD1C3A}</a:tableStyleId>
              </a:tblPr>
              <a:tblGrid>
                <a:gridCol w="1631009">
                  <a:extLst>
                    <a:ext uri="{9D8B030D-6E8A-4147-A177-3AD203B41FA5}">
                      <a16:colId xmlns:a16="http://schemas.microsoft.com/office/drawing/2014/main" val="3599416415"/>
                    </a:ext>
                  </a:extLst>
                </a:gridCol>
                <a:gridCol w="1246337">
                  <a:extLst>
                    <a:ext uri="{9D8B030D-6E8A-4147-A177-3AD203B41FA5}">
                      <a16:colId xmlns:a16="http://schemas.microsoft.com/office/drawing/2014/main" val="554528745"/>
                    </a:ext>
                  </a:extLst>
                </a:gridCol>
                <a:gridCol w="1400206">
                  <a:extLst>
                    <a:ext uri="{9D8B030D-6E8A-4147-A177-3AD203B41FA5}">
                      <a16:colId xmlns:a16="http://schemas.microsoft.com/office/drawing/2014/main" val="2733615813"/>
                    </a:ext>
                  </a:extLst>
                </a:gridCol>
              </a:tblGrid>
              <a:tr h="377878">
                <a:tc>
                  <a:txBody>
                    <a:bodyPr/>
                    <a:lstStyle/>
                    <a:p>
                      <a:pPr algn="r" rtl="1">
                        <a:lnSpc>
                          <a:spcPct val="107000"/>
                        </a:lnSpc>
                        <a:spcAft>
                          <a:spcPts val="800"/>
                        </a:spcAft>
                      </a:pPr>
                      <a:r>
                        <a:rPr lang="he-IL" sz="1400">
                          <a:solidFill>
                            <a:srgbClr val="002060"/>
                          </a:solidFill>
                          <a:effectLst/>
                        </a:rPr>
                        <a:t>שם</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B4BC"/>
                    </a:solidFill>
                  </a:tcPr>
                </a:tc>
                <a:tc>
                  <a:txBody>
                    <a:bodyPr/>
                    <a:lstStyle/>
                    <a:p>
                      <a:pPr algn="r" rtl="1">
                        <a:lnSpc>
                          <a:spcPct val="107000"/>
                        </a:lnSpc>
                        <a:spcAft>
                          <a:spcPts val="800"/>
                        </a:spcAft>
                      </a:pPr>
                      <a:r>
                        <a:rPr lang="he-IL" sz="1400">
                          <a:solidFill>
                            <a:srgbClr val="002060"/>
                          </a:solidFill>
                          <a:effectLst/>
                        </a:rPr>
                        <a:t>סימון</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B4BC"/>
                    </a:solidFill>
                  </a:tcPr>
                </a:tc>
                <a:tc>
                  <a:txBody>
                    <a:bodyPr/>
                    <a:lstStyle/>
                    <a:p>
                      <a:pPr algn="r" rtl="1">
                        <a:lnSpc>
                          <a:spcPct val="107000"/>
                        </a:lnSpc>
                        <a:spcAft>
                          <a:spcPts val="800"/>
                        </a:spcAft>
                      </a:pPr>
                      <a:r>
                        <a:rPr lang="he-IL" sz="1400" dirty="0">
                          <a:solidFill>
                            <a:srgbClr val="002060"/>
                          </a:solidFill>
                          <a:effectLst/>
                        </a:rPr>
                        <a:t>ערך</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B4BC"/>
                    </a:solidFill>
                  </a:tcPr>
                </a:tc>
                <a:extLst>
                  <a:ext uri="{0D108BD9-81ED-4DB2-BD59-A6C34878D82A}">
                    <a16:rowId xmlns:a16="http://schemas.microsoft.com/office/drawing/2014/main" val="3533222245"/>
                  </a:ext>
                </a:extLst>
              </a:tr>
              <a:tr h="377878">
                <a:tc>
                  <a:txBody>
                    <a:bodyPr/>
                    <a:lstStyle/>
                    <a:p>
                      <a:pPr algn="r" rtl="1">
                        <a:lnSpc>
                          <a:spcPct val="107000"/>
                        </a:lnSpc>
                        <a:spcAft>
                          <a:spcPts val="800"/>
                        </a:spcAft>
                      </a:pPr>
                      <a:r>
                        <a:rPr lang="he-IL" sz="1400">
                          <a:solidFill>
                            <a:srgbClr val="002060"/>
                          </a:solidFill>
                          <a:effectLst/>
                        </a:rPr>
                        <a:t>פיקו (</a:t>
                      </a:r>
                      <a:r>
                        <a:rPr lang="en-US" sz="1400">
                          <a:solidFill>
                            <a:srgbClr val="002060"/>
                          </a:solidFill>
                          <a:effectLst/>
                        </a:rPr>
                        <a:t>pico</a:t>
                      </a:r>
                      <a:r>
                        <a:rPr lang="he-IL" sz="14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en-US" sz="1400">
                          <a:solidFill>
                            <a:srgbClr val="002060"/>
                          </a:solidFill>
                          <a:effectLst/>
                        </a:rPr>
                        <a:t>(p)</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he-IL" sz="1400" dirty="0">
                          <a:solidFill>
                            <a:srgbClr val="002060"/>
                          </a:solidFill>
                          <a:effectLst/>
                        </a:rPr>
                        <a:t>10</a:t>
                      </a:r>
                      <a:r>
                        <a:rPr lang="he-IL" sz="1400" baseline="30000" dirty="0">
                          <a:solidFill>
                            <a:srgbClr val="002060"/>
                          </a:solidFill>
                          <a:effectLst/>
                        </a:rPr>
                        <a:t>-12</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675819"/>
                  </a:ext>
                </a:extLst>
              </a:tr>
              <a:tr h="377878">
                <a:tc>
                  <a:txBody>
                    <a:bodyPr/>
                    <a:lstStyle/>
                    <a:p>
                      <a:pPr algn="r" rtl="1">
                        <a:lnSpc>
                          <a:spcPct val="107000"/>
                        </a:lnSpc>
                        <a:spcAft>
                          <a:spcPts val="800"/>
                        </a:spcAft>
                      </a:pPr>
                      <a:r>
                        <a:rPr lang="he-IL" sz="1400">
                          <a:solidFill>
                            <a:srgbClr val="002060"/>
                          </a:solidFill>
                          <a:effectLst/>
                        </a:rPr>
                        <a:t>נאנו (</a:t>
                      </a:r>
                      <a:r>
                        <a:rPr lang="en-US" sz="1400">
                          <a:solidFill>
                            <a:srgbClr val="002060"/>
                          </a:solidFill>
                          <a:effectLst/>
                        </a:rPr>
                        <a:t>nano</a:t>
                      </a:r>
                      <a:r>
                        <a:rPr lang="he-IL" sz="14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en-US" sz="1400">
                          <a:solidFill>
                            <a:srgbClr val="002060"/>
                          </a:solidFill>
                          <a:effectLst/>
                        </a:rPr>
                        <a:t>(n)</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he-IL" sz="1400">
                          <a:solidFill>
                            <a:srgbClr val="002060"/>
                          </a:solidFill>
                          <a:effectLst/>
                        </a:rPr>
                        <a:t>10</a:t>
                      </a:r>
                      <a:r>
                        <a:rPr lang="he-IL" sz="1400" baseline="30000">
                          <a:solidFill>
                            <a:srgbClr val="002060"/>
                          </a:solidFill>
                          <a:effectLst/>
                        </a:rPr>
                        <a:t>-9</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80640"/>
                  </a:ext>
                </a:extLst>
              </a:tr>
              <a:tr h="377878">
                <a:tc>
                  <a:txBody>
                    <a:bodyPr/>
                    <a:lstStyle/>
                    <a:p>
                      <a:pPr algn="r" rtl="1">
                        <a:lnSpc>
                          <a:spcPct val="107000"/>
                        </a:lnSpc>
                        <a:spcAft>
                          <a:spcPts val="800"/>
                        </a:spcAft>
                      </a:pPr>
                      <a:r>
                        <a:rPr lang="he-IL" sz="1400">
                          <a:solidFill>
                            <a:srgbClr val="002060"/>
                          </a:solidFill>
                          <a:effectLst/>
                        </a:rPr>
                        <a:t>מיקרו (</a:t>
                      </a:r>
                      <a:r>
                        <a:rPr lang="en-US" sz="1400">
                          <a:solidFill>
                            <a:srgbClr val="002060"/>
                          </a:solidFill>
                          <a:effectLst/>
                        </a:rPr>
                        <a:t>micro</a:t>
                      </a:r>
                      <a:r>
                        <a:rPr lang="he-IL" sz="14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en-US" sz="1400">
                          <a:solidFill>
                            <a:srgbClr val="002060"/>
                          </a:solidFill>
                          <a:effectLst/>
                        </a:rPr>
                        <a:t>(µ)</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he-IL" sz="1400">
                          <a:solidFill>
                            <a:srgbClr val="002060"/>
                          </a:solidFill>
                          <a:effectLst/>
                        </a:rPr>
                        <a:t>10</a:t>
                      </a:r>
                      <a:r>
                        <a:rPr lang="he-IL" sz="1400" baseline="30000">
                          <a:solidFill>
                            <a:srgbClr val="002060"/>
                          </a:solidFill>
                          <a:effectLst/>
                        </a:rPr>
                        <a:t>-6</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086824"/>
                  </a:ext>
                </a:extLst>
              </a:tr>
              <a:tr h="377878">
                <a:tc>
                  <a:txBody>
                    <a:bodyPr/>
                    <a:lstStyle/>
                    <a:p>
                      <a:pPr algn="r" rtl="1">
                        <a:lnSpc>
                          <a:spcPct val="107000"/>
                        </a:lnSpc>
                        <a:spcAft>
                          <a:spcPts val="800"/>
                        </a:spcAft>
                      </a:pPr>
                      <a:r>
                        <a:rPr lang="he-IL" sz="1400">
                          <a:solidFill>
                            <a:srgbClr val="002060"/>
                          </a:solidFill>
                          <a:effectLst/>
                        </a:rPr>
                        <a:t>מילי (</a:t>
                      </a:r>
                      <a:r>
                        <a:rPr lang="en-US" sz="1400">
                          <a:solidFill>
                            <a:srgbClr val="002060"/>
                          </a:solidFill>
                          <a:effectLst/>
                        </a:rPr>
                        <a:t>milli</a:t>
                      </a:r>
                      <a:r>
                        <a:rPr lang="he-IL" sz="14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en-US" sz="1400">
                          <a:solidFill>
                            <a:srgbClr val="002060"/>
                          </a:solidFill>
                          <a:effectLst/>
                        </a:rPr>
                        <a:t>(m)</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he-IL" sz="1400">
                          <a:solidFill>
                            <a:srgbClr val="002060"/>
                          </a:solidFill>
                          <a:effectLst/>
                        </a:rPr>
                        <a:t>10</a:t>
                      </a:r>
                      <a:r>
                        <a:rPr lang="he-IL" sz="1400" baseline="30000">
                          <a:solidFill>
                            <a:srgbClr val="002060"/>
                          </a:solidFill>
                          <a:effectLst/>
                        </a:rPr>
                        <a:t>-3</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884393"/>
                  </a:ext>
                </a:extLst>
              </a:tr>
              <a:tr h="377878">
                <a:tc>
                  <a:txBody>
                    <a:bodyPr/>
                    <a:lstStyle/>
                    <a:p>
                      <a:pPr algn="r" rtl="1">
                        <a:lnSpc>
                          <a:spcPct val="107000"/>
                        </a:lnSpc>
                        <a:spcAft>
                          <a:spcPts val="800"/>
                        </a:spcAft>
                      </a:pPr>
                      <a:r>
                        <a:rPr lang="he-IL" sz="1400">
                          <a:solidFill>
                            <a:srgbClr val="002060"/>
                          </a:solidFill>
                          <a:effectLst/>
                        </a:rPr>
                        <a:t>קילו (</a:t>
                      </a:r>
                      <a:r>
                        <a:rPr lang="en-US" sz="1400">
                          <a:solidFill>
                            <a:srgbClr val="002060"/>
                          </a:solidFill>
                          <a:effectLst/>
                        </a:rPr>
                        <a:t>Kilo</a:t>
                      </a:r>
                      <a:r>
                        <a:rPr lang="he-IL" sz="14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en-US" sz="1400">
                          <a:solidFill>
                            <a:srgbClr val="002060"/>
                          </a:solidFill>
                          <a:effectLst/>
                        </a:rPr>
                        <a:t>(k)</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he-IL" sz="1400">
                          <a:solidFill>
                            <a:srgbClr val="002060"/>
                          </a:solidFill>
                          <a:effectLst/>
                        </a:rPr>
                        <a:t>10</a:t>
                      </a:r>
                      <a:r>
                        <a:rPr lang="he-IL" sz="1400" baseline="30000">
                          <a:solidFill>
                            <a:srgbClr val="002060"/>
                          </a:solidFill>
                          <a:effectLst/>
                        </a:rPr>
                        <a:t>3</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891561"/>
                  </a:ext>
                </a:extLst>
              </a:tr>
              <a:tr h="377878">
                <a:tc>
                  <a:txBody>
                    <a:bodyPr/>
                    <a:lstStyle/>
                    <a:p>
                      <a:pPr algn="r" rtl="1">
                        <a:lnSpc>
                          <a:spcPct val="107000"/>
                        </a:lnSpc>
                        <a:spcAft>
                          <a:spcPts val="800"/>
                        </a:spcAft>
                      </a:pPr>
                      <a:r>
                        <a:rPr lang="he-IL" sz="1400">
                          <a:solidFill>
                            <a:srgbClr val="002060"/>
                          </a:solidFill>
                          <a:effectLst/>
                        </a:rPr>
                        <a:t>מגה (</a:t>
                      </a:r>
                      <a:r>
                        <a:rPr lang="en-US" sz="1400">
                          <a:solidFill>
                            <a:srgbClr val="002060"/>
                          </a:solidFill>
                          <a:effectLst/>
                        </a:rPr>
                        <a:t>Mega</a:t>
                      </a:r>
                      <a:r>
                        <a:rPr lang="he-IL" sz="14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en-US" sz="1400">
                          <a:solidFill>
                            <a:srgbClr val="002060"/>
                          </a:solidFill>
                          <a:effectLst/>
                        </a:rPr>
                        <a:t>(M)</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he-IL" sz="1400">
                          <a:solidFill>
                            <a:srgbClr val="002060"/>
                          </a:solidFill>
                          <a:effectLst/>
                        </a:rPr>
                        <a:t>10</a:t>
                      </a:r>
                      <a:r>
                        <a:rPr lang="he-IL" sz="1400" baseline="30000">
                          <a:solidFill>
                            <a:srgbClr val="002060"/>
                          </a:solidFill>
                          <a:effectLst/>
                        </a:rPr>
                        <a:t>6</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498516"/>
                  </a:ext>
                </a:extLst>
              </a:tr>
              <a:tr h="377878">
                <a:tc>
                  <a:txBody>
                    <a:bodyPr/>
                    <a:lstStyle/>
                    <a:p>
                      <a:pPr algn="r" rtl="1">
                        <a:lnSpc>
                          <a:spcPct val="107000"/>
                        </a:lnSpc>
                        <a:spcAft>
                          <a:spcPts val="800"/>
                        </a:spcAft>
                      </a:pPr>
                      <a:r>
                        <a:rPr lang="he-IL" sz="1400">
                          <a:solidFill>
                            <a:srgbClr val="002060"/>
                          </a:solidFill>
                          <a:effectLst/>
                        </a:rPr>
                        <a:t>ג'יגה (</a:t>
                      </a:r>
                      <a:r>
                        <a:rPr lang="en-US" sz="1400">
                          <a:solidFill>
                            <a:srgbClr val="002060"/>
                          </a:solidFill>
                          <a:effectLst/>
                        </a:rPr>
                        <a:t>Giga</a:t>
                      </a:r>
                      <a:r>
                        <a:rPr lang="he-IL" sz="14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en-US" sz="1400">
                          <a:solidFill>
                            <a:srgbClr val="002060"/>
                          </a:solidFill>
                          <a:effectLst/>
                        </a:rPr>
                        <a:t>(G)</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he-IL" sz="1400" dirty="0">
                          <a:solidFill>
                            <a:srgbClr val="002060"/>
                          </a:solidFill>
                          <a:effectLst/>
                        </a:rPr>
                        <a:t>10</a:t>
                      </a:r>
                      <a:r>
                        <a:rPr lang="he-IL" sz="1400" baseline="30000" dirty="0">
                          <a:solidFill>
                            <a:srgbClr val="002060"/>
                          </a:solidFill>
                          <a:effectLst/>
                        </a:rPr>
                        <a:t>9</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238381"/>
                  </a:ext>
                </a:extLst>
              </a:tr>
              <a:tr h="377878">
                <a:tc>
                  <a:txBody>
                    <a:bodyPr/>
                    <a:lstStyle/>
                    <a:p>
                      <a:pPr algn="r" rtl="1">
                        <a:lnSpc>
                          <a:spcPct val="107000"/>
                        </a:lnSpc>
                        <a:spcAft>
                          <a:spcPts val="800"/>
                        </a:spcAft>
                      </a:pPr>
                      <a:r>
                        <a:rPr lang="he-IL" sz="1400" dirty="0">
                          <a:solidFill>
                            <a:srgbClr val="002060"/>
                          </a:solidFill>
                          <a:effectLst/>
                        </a:rPr>
                        <a:t>טארה (</a:t>
                      </a:r>
                      <a:r>
                        <a:rPr lang="en-US" sz="1400" dirty="0">
                          <a:solidFill>
                            <a:srgbClr val="002060"/>
                          </a:solidFill>
                          <a:effectLst/>
                        </a:rPr>
                        <a:t>Tera</a:t>
                      </a:r>
                      <a:r>
                        <a:rPr lang="he-IL" sz="1400" dirty="0">
                          <a:solidFill>
                            <a:srgbClr val="002060"/>
                          </a:solidFill>
                          <a:effectLst/>
                        </a:rPr>
                        <a:t>)</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en-US" sz="1400">
                          <a:solidFill>
                            <a:srgbClr val="002060"/>
                          </a:solidFill>
                          <a:effectLst/>
                        </a:rPr>
                        <a:t>(T)</a:t>
                      </a:r>
                      <a:endParaRPr lang="en-US" sz="110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lnSpc>
                          <a:spcPct val="107000"/>
                        </a:lnSpc>
                        <a:spcAft>
                          <a:spcPts val="800"/>
                        </a:spcAft>
                      </a:pPr>
                      <a:r>
                        <a:rPr lang="he-IL" sz="1400" dirty="0">
                          <a:solidFill>
                            <a:srgbClr val="002060"/>
                          </a:solidFill>
                          <a:effectLst/>
                        </a:rPr>
                        <a:t>10</a:t>
                      </a:r>
                      <a:r>
                        <a:rPr lang="he-IL" sz="1400" baseline="30000" dirty="0">
                          <a:solidFill>
                            <a:srgbClr val="002060"/>
                          </a:solidFill>
                          <a:effectLst/>
                        </a:rPr>
                        <a:t>12</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568114"/>
                  </a:ext>
                </a:extLst>
              </a:tr>
            </a:tbl>
          </a:graphicData>
        </a:graphic>
      </p:graphicFrame>
      <p:cxnSp>
        <p:nvCxnSpPr>
          <p:cNvPr id="5" name="מחבר ישר 4">
            <a:extLst>
              <a:ext uri="{FF2B5EF4-FFF2-40B4-BE49-F238E27FC236}">
                <a16:creationId xmlns:a16="http://schemas.microsoft.com/office/drawing/2014/main" id="{5443F60C-4E4A-40F4-B1E8-68542388E199}"/>
              </a:ext>
            </a:extLst>
          </p:cNvPr>
          <p:cNvCxnSpPr/>
          <p:nvPr/>
        </p:nvCxnSpPr>
        <p:spPr>
          <a:xfrm flipH="1">
            <a:off x="3041778" y="4366726"/>
            <a:ext cx="5262466" cy="0"/>
          </a:xfrm>
          <a:prstGeom prst="line">
            <a:avLst/>
          </a:prstGeom>
          <a:ln w="38100"/>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3532890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SWBPAGESEND" val="T"/>
  <p:tag name="RSWBPAGEGUID" val="{4790DEBB-9EA6-4069-8036-7C045CCE49A2}"/>
</p:tagLst>
</file>

<file path=ppt/tags/tag2.xml><?xml version="1.0" encoding="utf-8"?>
<p:tagLst xmlns:a="http://schemas.openxmlformats.org/drawingml/2006/main" xmlns:r="http://schemas.openxmlformats.org/officeDocument/2006/relationships" xmlns:p="http://schemas.openxmlformats.org/presentationml/2006/main">
  <p:tag name="RSWBPAGESEND" val="T"/>
  <p:tag name="RSWBPAGEGUID" val="{9268BFC0-A14E-4E12-BE6D-B32E34B43590}"/>
</p:tagLst>
</file>

<file path=ppt/tags/tag3.xml><?xml version="1.0" encoding="utf-8"?>
<p:tagLst xmlns:a="http://schemas.openxmlformats.org/drawingml/2006/main" xmlns:r="http://schemas.openxmlformats.org/officeDocument/2006/relationships" xmlns:p="http://schemas.openxmlformats.org/presentationml/2006/main">
  <p:tag name="TIMING" val="|147|1.3|1.2|1.3"/>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התאמה אישית 6">
      <a:majorFont>
        <a:latin typeface="Calibri"/>
        <a:ea typeface=""/>
        <a:cs typeface="Varela Round"/>
      </a:majorFont>
      <a:minorFont>
        <a:latin typeface="Calibri"/>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2673</TotalTime>
  <Words>1026</Words>
  <Application>Microsoft Office PowerPoint</Application>
  <PresentationFormat>Custom</PresentationFormat>
  <Paragraphs>156</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Varela Round</vt:lpstr>
      <vt:lpstr>ערכת נושא Office</vt:lpstr>
      <vt:lpstr>מערכת שידורים לאומית</vt:lpstr>
      <vt:lpstr>המגמה לתחבורה מתקדמת</vt:lpstr>
      <vt:lpstr>מה נלמד היום? </vt:lpstr>
      <vt:lpstr>יסודות החשמל והאלקטרוניקה</vt:lpstr>
      <vt:lpstr>מושגי יסוד</vt:lpstr>
      <vt:lpstr>מושגי יסוד</vt:lpstr>
      <vt:lpstr>חיבור נגדים</vt:lpstr>
      <vt:lpstr>חיבור נגדים</vt:lpstr>
      <vt:lpstr>מושגי יסוד</vt:lpstr>
      <vt:lpstr>יסודות החשמל והאלקטרוניקה</vt:lpstr>
      <vt:lpstr>חוקים בחשמל</vt:lpstr>
      <vt:lpstr>חוקים בחשמל</vt:lpstr>
      <vt:lpstr>יסודות החשמל והאלקטרוניקה</vt:lpstr>
      <vt:lpstr>חוקים בחשמל</vt:lpstr>
      <vt:lpstr>חוקים בחשמל</vt:lpstr>
      <vt:lpstr>יסודות החשמל והאלקטרוניקה</vt:lpstr>
      <vt:lpstr>רכיבים – סוגי נגדים</vt:lpstr>
      <vt:lpstr>רכיבים – סוגי נגדים</vt:lpstr>
      <vt:lpstr>רכיבים </vt:lpstr>
      <vt:lpstr>רכיבים </vt:lpstr>
      <vt:lpstr>רכיבים </vt:lpstr>
      <vt:lpstr>רכיבים </vt:lpstr>
      <vt:lpstr>יסודות החשמל והאלקטרוניקה</vt:lpstr>
      <vt:lpstr>יסודות החשמל והאלקטרוניקה</vt:lpstr>
      <vt:lpstr>תודה על ההקשבה והצפייה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Sivan Shimshila</cp:lastModifiedBy>
  <cp:revision>95</cp:revision>
  <dcterms:created xsi:type="dcterms:W3CDTF">2020-03-15T19:13:03Z</dcterms:created>
  <dcterms:modified xsi:type="dcterms:W3CDTF">2020-04-01T22:10:52Z</dcterms:modified>
</cp:coreProperties>
</file>