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7" r:id="rId2"/>
    <p:sldId id="262" r:id="rId3"/>
    <p:sldId id="263" r:id="rId4"/>
    <p:sldId id="312" r:id="rId5"/>
    <p:sldId id="288" r:id="rId6"/>
    <p:sldId id="289" r:id="rId7"/>
    <p:sldId id="297" r:id="rId8"/>
    <p:sldId id="299" r:id="rId9"/>
    <p:sldId id="308" r:id="rId10"/>
    <p:sldId id="300" r:id="rId11"/>
    <p:sldId id="303" r:id="rId12"/>
    <p:sldId id="302" r:id="rId13"/>
    <p:sldId id="295" r:id="rId14"/>
    <p:sldId id="305" r:id="rId15"/>
    <p:sldId id="311" r:id="rId16"/>
    <p:sldId id="314" r:id="rId17"/>
    <p:sldId id="310" r:id="rId18"/>
    <p:sldId id="307" r:id="rId19"/>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64" d="100"/>
          <a:sy n="64" d="100"/>
        </p:scale>
        <p:origin x="876" y="5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כ"ה/ניסן/תש"פ</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203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כמו תחבושת שלאט לאט נפרמת מעל פצע חבוש כך דקה אחר דקה נחשפת לאוזנינו המציאות המרה על בשורת האיוב. החלום בבית א' הוא החלום לשובו של האח בבריאות. החלום מתבדה. המציאות לאט </a:t>
            </a:r>
            <a:r>
              <a:rPr lang="he-IL" dirty="0" err="1"/>
              <a:t>לאט</a:t>
            </a:r>
            <a:r>
              <a:rPr lang="he-IL" dirty="0"/>
              <a:t> חודרת דרך פרטי הדברים אל ליבו של האח הדובר – הפצעים, התחבושת, הפרחים האדומים. בבית ג' יש כבר הפנמה ושימוש בשפה של עבר – זכר אחר זכר – אך עדין לא הכרה. יש קריאה אל האח המת, צעקה אליו כאילו מנערים אותו "קום". "ואחי שותק / ואחי שותק". לפני ההפסקה ניגע </a:t>
            </a:r>
            <a:r>
              <a:rPr lang="he-IL" dirty="0" err="1"/>
              <a:t>בארמז</a:t>
            </a:r>
            <a:r>
              <a:rPr lang="he-IL" dirty="0"/>
              <a:t>. </a:t>
            </a:r>
            <a:endParaRPr dirty="0"/>
          </a:p>
        </p:txBody>
      </p:sp>
    </p:spTree>
    <p:extLst>
      <p:ext uri="{BB962C8B-B14F-4D97-AF65-F5344CB8AC3E}">
        <p14:creationId xmlns:p14="http://schemas.microsoft.com/office/powerpoint/2010/main" val="1919000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מה זה השדה שממנו חוזר האחר? החלום יתבדה = החלום לא יקרה, יתברר להיות בדיה ושקר. מדוע הדובר חושש שהחלום יתבדה? שורה ארבע – הדובר רואה פצעים על גופו של אחיו. מה הפעולה שהוא עושה? סופר אותם! זה לא סביר. אדם שרואה פצוע בא לחבוש אותו! מה שברור מהמשפט הזה זה שככל הנראה פצעיו רבים. אם לא היו רבים, לא היה צורך לספור אותם. בניגוד לפעולות הרבות של הדובר – חשש, חלום, התחלה, לספור – האח בשורה קצרה ושתוקה  - שותק. בית ראשון נגמר. </a:t>
            </a:r>
            <a:endParaRPr dirty="0"/>
          </a:p>
        </p:txBody>
      </p:sp>
    </p:spTree>
    <p:extLst>
      <p:ext uri="{BB962C8B-B14F-4D97-AF65-F5344CB8AC3E}">
        <p14:creationId xmlns:p14="http://schemas.microsoft.com/office/powerpoint/2010/main" val="407644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להסביר מה זה הרמז. אח בוגר מביט באח צעיר ומת? אח מרגיש אחריות ואולי אשמה כלפי אחיו המת? איך עוד ניתן להבין? </a:t>
            </a:r>
            <a:endParaRPr dirty="0"/>
          </a:p>
        </p:txBody>
      </p:sp>
    </p:spTree>
    <p:extLst>
      <p:ext uri="{BB962C8B-B14F-4D97-AF65-F5344CB8AC3E}">
        <p14:creationId xmlns:p14="http://schemas.microsoft.com/office/powerpoint/2010/main" val="643720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נקרא שוב את השיר על מנת להגיע לבית ג' ולפרש אותו. </a:t>
            </a:r>
            <a:endParaRPr dirty="0"/>
          </a:p>
        </p:txBody>
      </p:sp>
    </p:spTree>
    <p:extLst>
      <p:ext uri="{BB962C8B-B14F-4D97-AF65-F5344CB8AC3E}">
        <p14:creationId xmlns:p14="http://schemas.microsoft.com/office/powerpoint/2010/main" val="2328314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נקרא שוב את השיר על מנת להגיע לבית ג' ולפרש אותו. </a:t>
            </a:r>
            <a:endParaRPr dirty="0"/>
          </a:p>
        </p:txBody>
      </p:sp>
    </p:spTree>
    <p:extLst>
      <p:ext uri="{BB962C8B-B14F-4D97-AF65-F5344CB8AC3E}">
        <p14:creationId xmlns:p14="http://schemas.microsoft.com/office/powerpoint/2010/main" val="3613083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סיום : אנחנו עומדים לקרוא שיר מיוחד ליום הזיכרון לחללי צה"ל. לפני שניכנס לתוך השיר שלנו, נראה יחד סרטון שהוכן לכבוד יום הזיכרון. שימו לב למילים, למנגינה ולביצוע המסוים הזה. מה לדעתכם המסר של השיר? צורת הנצחה לחיילים שנעשית דרך ההרגשה של הילדים שלהם ודרך התמונות של הנופלים שמופיעות בסרטון. תחושה שיש כוח. </a:t>
            </a:r>
          </a:p>
        </p:txBody>
      </p:sp>
      <p:sp>
        <p:nvSpPr>
          <p:cNvPr id="4" name="Slide Number Placeholder 3"/>
          <p:cNvSpPr>
            <a:spLocks noGrp="1"/>
          </p:cNvSpPr>
          <p:nvPr>
            <p:ph type="sldNum" sz="quarter" idx="5"/>
          </p:nvPr>
        </p:nvSpPr>
        <p:spPr/>
        <p:txBody>
          <a:bodyPr/>
          <a:lstStyle/>
          <a:p>
            <a:fld id="{E6DF83E7-A828-4E18-9E21-DA925548D1ED}" type="slidenum">
              <a:rPr lang="he-IL" smtClean="0"/>
              <a:pPr/>
              <a:t>17</a:t>
            </a:fld>
            <a:endParaRPr lang="he-IL"/>
          </a:p>
        </p:txBody>
      </p:sp>
    </p:spTree>
    <p:extLst>
      <p:ext uri="{BB962C8B-B14F-4D97-AF65-F5344CB8AC3E}">
        <p14:creationId xmlns:p14="http://schemas.microsoft.com/office/powerpoint/2010/main" val="408675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יום הזיכרון לחללי צה"ל הוא יום מיוחד. מול מותם של החיילים והאזרחים עם ישראל עוצר לרגע מריבות, מחלוקות ומתחבר יחד. עוד לפני שקמה מדינת ישראל נהרגו אנשים צעירים כדי שהיא תוכל לקום. בייבוש ביצות ובהגנה על יישובים. בהמשך במלחמות ובפעולות תגמול. כל אותם רגעים מלווים בכתיבה של מי שסביב הנופלים ולעיתים אפילו של הנופלים בעצמם. היום נקדיש את השיעור לעיון בשיר יוצא דופן שיצא לאור סמוך מאד לקום המדינה. שיר שעוסק בכאב של אדם יחיד, לא של העם והלאום.  </a:t>
            </a:r>
            <a:endParaRPr dirty="0"/>
          </a:p>
        </p:txBody>
      </p:sp>
    </p:spTree>
    <p:extLst>
      <p:ext uri="{BB962C8B-B14F-4D97-AF65-F5344CB8AC3E}">
        <p14:creationId xmlns:p14="http://schemas.microsoft.com/office/powerpoint/2010/main" val="359411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החידה בשיר. "ואחי שותק" מאת אמיר גלבוע נפתח בחידה. השתיקה היא מול משהו, כלפי משהו. למה הוא שותק. מהי ו' החיבור שמחברת שום דבר ופותחת את שם השיר שלפנינו? אנחנו נקרא את השיר בית אחרי בית ונפענח אותו במקטעים. נפסיק בין הבתים כדי להרגיש את החידה הזו, לחוש את היצירה כמו שגלבוע כתב והתכוון.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להוסיף תמונות. להפוך להנפשה אחת את כל המשפטים.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לקצר טקסט. לצמצם הנפשות. </a:t>
            </a:r>
            <a:endParaRPr dirty="0"/>
          </a:p>
        </p:txBody>
      </p:sp>
    </p:spTree>
    <p:extLst>
      <p:ext uri="{BB962C8B-B14F-4D97-AF65-F5344CB8AC3E}">
        <p14:creationId xmlns:p14="http://schemas.microsoft.com/office/powerpoint/2010/main" val="389738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לקצר את הטקסט. </a:t>
            </a:r>
            <a:endParaRPr dirty="0"/>
          </a:p>
        </p:txBody>
      </p:sp>
    </p:spTree>
    <p:extLst>
      <p:ext uri="{BB962C8B-B14F-4D97-AF65-F5344CB8AC3E}">
        <p14:creationId xmlns:p14="http://schemas.microsoft.com/office/powerpoint/2010/main" val="419243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 הרמז – התרתי את הצרור. תהא נפשו צרורה בצרור החיים. שורה חוזרת: הדד אחי </a:t>
            </a:r>
            <a:r>
              <a:rPr lang="he-IL" dirty="0" err="1"/>
              <a:t>אחי</a:t>
            </a:r>
            <a:r>
              <a:rPr lang="he-IL" dirty="0"/>
              <a:t> הגיבור – מילה חוזרת. התעקשות על האח החי ככל שההבנה שהוא מת גוברת. שיר הגאוה הוא אירוניה: שיר הלל למתים? ככל שהזעקה של האח החי מתגברת כך מתעצמת שתיקת האח המת. עדין אחי שותק. עדין אחי שותק. לקראת ההיפוך בשיר, הפואנטה – האח מת. דמו אלי מן האדמה זועק. </a:t>
            </a:r>
            <a:endParaRPr dirty="0"/>
          </a:p>
        </p:txBody>
      </p:sp>
    </p:spTree>
    <p:extLst>
      <p:ext uri="{BB962C8B-B14F-4D97-AF65-F5344CB8AC3E}">
        <p14:creationId xmlns:p14="http://schemas.microsoft.com/office/powerpoint/2010/main" val="33210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7271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כ"ה/ניסן/תש"פ</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ideo" Target="https://www.youtube.com/embed/Yj5-wpqVyZQ?feature=oembed"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YEEtc1QvfrI?feature=oembed"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t="-9000" b="-9000"/>
          </a:stretch>
        </a:blipFill>
        <a:effectLst/>
      </p:bgPr>
    </p:bg>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515206" y="1185681"/>
            <a:ext cx="9000000" cy="540000"/>
          </a:xfrm>
        </p:spPr>
        <p:txBody>
          <a:bodyPr/>
          <a:lstStyle/>
          <a:p>
            <a:r>
              <a:rPr lang="he-IL" dirty="0"/>
              <a:t>בית ד' -   </a:t>
            </a:r>
          </a:p>
        </p:txBody>
      </p:sp>
      <p:sp>
        <p:nvSpPr>
          <p:cNvPr id="3" name="Content Placeholder 2">
            <a:extLst>
              <a:ext uri="{FF2B5EF4-FFF2-40B4-BE49-F238E27FC236}">
                <a16:creationId xmlns:a16="http://schemas.microsoft.com/office/drawing/2014/main" id="{86643450-9E63-4FE1-96AF-61CD6E45141E}"/>
              </a:ext>
            </a:extLst>
          </p:cNvPr>
          <p:cNvSpPr>
            <a:spLocks noGrp="1"/>
          </p:cNvSpPr>
          <p:nvPr>
            <p:ph sz="quarter" idx="4"/>
          </p:nvPr>
        </p:nvSpPr>
        <p:spPr>
          <a:xfrm>
            <a:off x="5983550" y="1725682"/>
            <a:ext cx="5691656" cy="1159562"/>
          </a:xfrm>
        </p:spPr>
        <p:txBody>
          <a:bodyPr/>
          <a:lstStyle/>
          <a:p>
            <a:pPr marL="0" indent="0" algn="r">
              <a:buNone/>
            </a:pPr>
            <a:r>
              <a:rPr lang="he-IL" sz="4800" dirty="0"/>
              <a:t>וְדָמוֹ מִן הָאֲדָמָה זוֹעֵק.</a:t>
            </a:r>
          </a:p>
          <a:p>
            <a:pPr marL="0" indent="0">
              <a:buNone/>
            </a:pPr>
            <a:endParaRPr lang="he-IL" dirty="0"/>
          </a:p>
        </p:txBody>
      </p:sp>
      <p:sp>
        <p:nvSpPr>
          <p:cNvPr id="7" name="Content Placeholder 2">
            <a:extLst>
              <a:ext uri="{FF2B5EF4-FFF2-40B4-BE49-F238E27FC236}">
                <a16:creationId xmlns:a16="http://schemas.microsoft.com/office/drawing/2014/main" id="{15BBBF32-D73F-448E-AA17-509633CE8A6E}"/>
              </a:ext>
            </a:extLst>
          </p:cNvPr>
          <p:cNvSpPr txBox="1">
            <a:spLocks/>
          </p:cNvSpPr>
          <p:nvPr/>
        </p:nvSpPr>
        <p:spPr>
          <a:xfrm>
            <a:off x="515206" y="1269507"/>
            <a:ext cx="4181081" cy="4608691"/>
          </a:xfrm>
          <a:prstGeom prst="rect">
            <a:avLst/>
          </a:prstGeom>
        </p:spPr>
        <p:txBody>
          <a:bodyPr vert="horz" lIns="91440" tIns="45720" rIns="91440" bIns="45720" rtlCol="1">
            <a:normAutofit/>
          </a:bodyPr>
          <a:lstStyle>
            <a:lvl1pPr marL="342900" indent="-34290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2950" indent="-28575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0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he-IL" dirty="0"/>
              <a:t>מותו של האח נחשף בזעקה. </a:t>
            </a:r>
          </a:p>
          <a:p>
            <a:r>
              <a:rPr lang="he-IL" dirty="0"/>
              <a:t>דמו זועק. </a:t>
            </a:r>
          </a:p>
          <a:p>
            <a:r>
              <a:rPr lang="he-IL" dirty="0"/>
              <a:t>האח השותק זועק. </a:t>
            </a:r>
          </a:p>
          <a:p>
            <a:r>
              <a:rPr lang="he-IL" dirty="0"/>
              <a:t>האח המדבר וחוזר וקורא – זועק. </a:t>
            </a:r>
          </a:p>
        </p:txBody>
      </p:sp>
    </p:spTree>
    <p:extLst>
      <p:ext uri="{BB962C8B-B14F-4D97-AF65-F5344CB8AC3E}">
        <p14:creationId xmlns:p14="http://schemas.microsoft.com/office/powerpoint/2010/main" val="11862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5" dur="500"/>
                                        <p:tgtEl>
                                          <p:spTgt spid="7">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ואחי שותק / אמיר גלבוע</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שאלה לקראת ההפסקה - </a:t>
            </a:r>
          </a:p>
        </p:txBody>
      </p:sp>
      <p:sp>
        <p:nvSpPr>
          <p:cNvPr id="3" name="Content Placeholder 2">
            <a:extLst>
              <a:ext uri="{FF2B5EF4-FFF2-40B4-BE49-F238E27FC236}">
                <a16:creationId xmlns:a16="http://schemas.microsoft.com/office/drawing/2014/main" id="{86643450-9E63-4FE1-96AF-61CD6E45141E}"/>
              </a:ext>
            </a:extLst>
          </p:cNvPr>
          <p:cNvSpPr>
            <a:spLocks noGrp="1"/>
          </p:cNvSpPr>
          <p:nvPr>
            <p:ph sz="quarter" idx="4"/>
          </p:nvPr>
        </p:nvSpPr>
        <p:spPr>
          <a:xfrm>
            <a:off x="3705726" y="1725681"/>
            <a:ext cx="6006165" cy="2711565"/>
          </a:xfrm>
        </p:spPr>
        <p:txBody>
          <a:bodyPr>
            <a:normAutofit fontScale="92500"/>
          </a:bodyPr>
          <a:lstStyle/>
          <a:p>
            <a:pPr marL="0" indent="0" algn="ctr">
              <a:lnSpc>
                <a:spcPct val="150000"/>
              </a:lnSpc>
              <a:buNone/>
            </a:pPr>
            <a:r>
              <a:rPr lang="he-IL" sz="2800" dirty="0"/>
              <a:t>אח גדול שב מהמלחמה אל אחיו הקטן? </a:t>
            </a:r>
          </a:p>
          <a:p>
            <a:pPr marL="0" indent="0" algn="ctr">
              <a:lnSpc>
                <a:spcPct val="150000"/>
              </a:lnSpc>
              <a:buNone/>
            </a:pPr>
            <a:r>
              <a:rPr lang="he-IL" sz="2800" b="1" dirty="0"/>
              <a:t>או</a:t>
            </a:r>
          </a:p>
          <a:p>
            <a:pPr marL="0" indent="0" algn="ctr">
              <a:lnSpc>
                <a:spcPct val="150000"/>
              </a:lnSpc>
              <a:buNone/>
            </a:pPr>
            <a:r>
              <a:rPr lang="he-IL" sz="2800" dirty="0"/>
              <a:t>אח צעיר שב מהמלחמה אל אחיו הגדול? </a:t>
            </a:r>
          </a:p>
        </p:txBody>
      </p:sp>
    </p:spTree>
    <p:extLst>
      <p:ext uri="{BB962C8B-B14F-4D97-AF65-F5344CB8AC3E}">
        <p14:creationId xmlns:p14="http://schemas.microsoft.com/office/powerpoint/2010/main" val="385199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43450-9E63-4FE1-96AF-61CD6E45141E}"/>
              </a:ext>
            </a:extLst>
          </p:cNvPr>
          <p:cNvSpPr>
            <a:spLocks noGrp="1"/>
          </p:cNvSpPr>
          <p:nvPr>
            <p:ph sz="quarter" idx="4"/>
          </p:nvPr>
        </p:nvSpPr>
        <p:spPr>
          <a:xfrm>
            <a:off x="7412854" y="958790"/>
            <a:ext cx="4262352" cy="5594113"/>
          </a:xfrm>
        </p:spPr>
        <p:txBody>
          <a:bodyPr>
            <a:normAutofit fontScale="92500" lnSpcReduction="10000"/>
          </a:bodyPr>
          <a:lstStyle/>
          <a:p>
            <a:pPr marL="0" indent="0" fontAlgn="base">
              <a:lnSpc>
                <a:spcPct val="150000"/>
              </a:lnSpc>
              <a:buNone/>
            </a:pPr>
            <a:r>
              <a:rPr lang="he-IL" dirty="0"/>
              <a:t>אָחִי חָזַר מִן הַשָּׂדֶה</a:t>
            </a:r>
            <a:br>
              <a:rPr lang="he-IL" dirty="0"/>
            </a:br>
            <a:r>
              <a:rPr lang="he-IL" dirty="0"/>
              <a:t>בְּבֶגֶד אָפֹר.</a:t>
            </a:r>
            <a:br>
              <a:rPr lang="he-IL" dirty="0"/>
            </a:br>
            <a:r>
              <a:rPr lang="he-IL" dirty="0"/>
              <a:t>וַאֲנִי חָשַׁשְׁתִּי שֶׁמָּא חֲלוֹמִי יִתְבַּדֶּה</a:t>
            </a:r>
            <a:br>
              <a:rPr lang="he-IL" dirty="0"/>
            </a:br>
            <a:r>
              <a:rPr lang="he-IL" dirty="0"/>
              <a:t>וְהִתְחַלְתִּי מִיָּד אֶת פְּצָעָיו לִסְפֹּר.</a:t>
            </a:r>
            <a:br>
              <a:rPr lang="he-IL" dirty="0"/>
            </a:br>
            <a:r>
              <a:rPr lang="he-IL" dirty="0"/>
              <a:t>וְאָחִי שׁוֹתֵק.</a:t>
            </a:r>
          </a:p>
          <a:p>
            <a:pPr fontAlgn="base">
              <a:lnSpc>
                <a:spcPct val="150000"/>
              </a:lnSpc>
            </a:pPr>
            <a:endParaRPr lang="he-IL" dirty="0"/>
          </a:p>
          <a:p>
            <a:pPr marL="0" indent="0" fontAlgn="base">
              <a:lnSpc>
                <a:spcPct val="150000"/>
              </a:lnSpc>
              <a:buNone/>
            </a:pPr>
            <a:r>
              <a:rPr lang="he-IL" dirty="0"/>
              <a:t>אַחַר חִטַּטְתִּי בְּכִיסֵי הַסָּגִין</a:t>
            </a:r>
            <a:br>
              <a:rPr lang="he-IL" dirty="0"/>
            </a:br>
            <a:r>
              <a:rPr lang="he-IL" dirty="0"/>
              <a:t>וּמָצָאתִי אִסְפְּלָנִית שֶׁיָּבֵשׁ כִּתְמָהּ.</a:t>
            </a:r>
            <a:br>
              <a:rPr lang="he-IL" dirty="0"/>
            </a:br>
            <a:r>
              <a:rPr lang="he-IL" dirty="0"/>
              <a:t>וּבִגְלוּיָה שְׁחוּקָה אֶת שְׁמָהּ</a:t>
            </a:r>
            <a:br>
              <a:rPr lang="he-IL" dirty="0"/>
            </a:br>
            <a:r>
              <a:rPr lang="he-IL" dirty="0"/>
              <a:t>תַּחַת לְצִיּוּר שֶׁל פְּרָגִים.</a:t>
            </a:r>
            <a:br>
              <a:rPr lang="he-IL" dirty="0"/>
            </a:br>
            <a:r>
              <a:rPr lang="he-IL" dirty="0"/>
              <a:t>וְאָחִי שׁוֹתֵק.</a:t>
            </a:r>
          </a:p>
          <a:p>
            <a:pPr marL="0" indent="0">
              <a:buNone/>
            </a:pPr>
            <a:endParaRPr lang="he-IL" dirty="0"/>
          </a:p>
        </p:txBody>
      </p:sp>
      <p:sp>
        <p:nvSpPr>
          <p:cNvPr id="7" name="TextBox 6">
            <a:extLst>
              <a:ext uri="{FF2B5EF4-FFF2-40B4-BE49-F238E27FC236}">
                <a16:creationId xmlns:a16="http://schemas.microsoft.com/office/drawing/2014/main" id="{32134F33-258F-4613-8274-6D52CAFB8423}"/>
              </a:ext>
            </a:extLst>
          </p:cNvPr>
          <p:cNvSpPr txBox="1"/>
          <p:nvPr/>
        </p:nvSpPr>
        <p:spPr>
          <a:xfrm>
            <a:off x="3061731" y="932169"/>
            <a:ext cx="4262352" cy="5107873"/>
          </a:xfrm>
          <a:prstGeom prst="rect">
            <a:avLst/>
          </a:prstGeom>
          <a:noFill/>
        </p:spPr>
        <p:txBody>
          <a:bodyPr wrap="square" rtlCol="1">
            <a:spAutoFit/>
          </a:bodyPr>
          <a:lstStyle/>
          <a:p>
            <a:pPr fontAlgn="base">
              <a:lnSpc>
                <a:spcPct val="150000"/>
              </a:lnSpc>
            </a:pPr>
            <a:r>
              <a:rPr lang="he-IL" sz="2200" dirty="0">
                <a:solidFill>
                  <a:schemeClr val="tx2">
                    <a:lumMod val="75000"/>
                  </a:schemeClr>
                </a:solidFill>
                <a:cs typeface="Varela Round" panose="00000500000000000000"/>
              </a:rPr>
              <a:t>אָז הִתַּרְתִּי אֶת הַצְּרוֹר</a:t>
            </a:r>
            <a:br>
              <a:rPr lang="he-IL" sz="2200" dirty="0">
                <a:solidFill>
                  <a:schemeClr val="tx2">
                    <a:lumMod val="75000"/>
                  </a:schemeClr>
                </a:solidFill>
                <a:cs typeface="Varela Round" panose="00000500000000000000"/>
              </a:rPr>
            </a:br>
            <a:r>
              <a:rPr lang="he-IL" sz="2200" dirty="0">
                <a:solidFill>
                  <a:schemeClr val="tx2">
                    <a:lumMod val="75000"/>
                  </a:schemeClr>
                </a:solidFill>
                <a:cs typeface="Varela Round" panose="00000500000000000000"/>
              </a:rPr>
              <a:t>וְהוֹצֵאתִי חֲפָצָיו, זֵכֶר אַחַר זֵכֶר.</a:t>
            </a:r>
            <a:br>
              <a:rPr lang="he-IL" sz="2200" dirty="0">
                <a:solidFill>
                  <a:schemeClr val="tx2">
                    <a:lumMod val="75000"/>
                  </a:schemeClr>
                </a:solidFill>
                <a:cs typeface="Varela Round" panose="00000500000000000000"/>
              </a:rPr>
            </a:br>
            <a:r>
              <a:rPr lang="he-IL" sz="2200" dirty="0">
                <a:solidFill>
                  <a:schemeClr val="tx2">
                    <a:lumMod val="75000"/>
                  </a:schemeClr>
                </a:solidFill>
                <a:cs typeface="Varela Round" panose="00000500000000000000"/>
              </a:rPr>
              <a:t>הֵידָד, אָחִי, אָחִי </a:t>
            </a:r>
            <a:r>
              <a:rPr lang="he-IL" sz="2000" dirty="0">
                <a:solidFill>
                  <a:schemeClr val="tx2">
                    <a:lumMod val="75000"/>
                  </a:schemeClr>
                </a:solidFill>
                <a:cs typeface="Varela Round" panose="00000500000000000000"/>
              </a:rPr>
              <a:t> </a:t>
            </a:r>
            <a:r>
              <a:rPr lang="he-IL" sz="2000" dirty="0" err="1">
                <a:solidFill>
                  <a:schemeClr val="tx2">
                    <a:lumMod val="75000"/>
                  </a:schemeClr>
                </a:solidFill>
                <a:cs typeface="Varela Round" panose="00000500000000000000"/>
              </a:rPr>
              <a:t>הַגִּבּוֹר</a:t>
            </a:r>
            <a:r>
              <a:rPr lang="he-IL" sz="2200" dirty="0">
                <a:solidFill>
                  <a:schemeClr val="tx2">
                    <a:lumMod val="75000"/>
                  </a:schemeClr>
                </a:solidFill>
                <a:cs typeface="Varela Round" panose="00000500000000000000"/>
              </a:rPr>
              <a:t>,</a:t>
            </a:r>
            <a:br>
              <a:rPr lang="he-IL" sz="2200" dirty="0">
                <a:solidFill>
                  <a:schemeClr val="tx2">
                    <a:lumMod val="75000"/>
                  </a:schemeClr>
                </a:solidFill>
                <a:cs typeface="Varela Round" panose="00000500000000000000"/>
              </a:rPr>
            </a:br>
            <a:r>
              <a:rPr lang="he-IL" sz="2200" dirty="0">
                <a:solidFill>
                  <a:schemeClr val="tx2">
                    <a:lumMod val="75000"/>
                  </a:schemeClr>
                </a:solidFill>
                <a:cs typeface="Varela Round" panose="00000500000000000000"/>
              </a:rPr>
              <a:t>הִנֵּה מָצָאתִי אוֹתוֹתֶיךָ!</a:t>
            </a:r>
            <a:br>
              <a:rPr lang="he-IL" sz="2200" dirty="0">
                <a:solidFill>
                  <a:schemeClr val="tx2">
                    <a:lumMod val="75000"/>
                  </a:schemeClr>
                </a:solidFill>
                <a:cs typeface="Varela Round" panose="00000500000000000000"/>
              </a:rPr>
            </a:br>
            <a:r>
              <a:rPr lang="he-IL" sz="2200" dirty="0">
                <a:solidFill>
                  <a:schemeClr val="tx2">
                    <a:lumMod val="75000"/>
                  </a:schemeClr>
                </a:solidFill>
                <a:cs typeface="Varela Round" panose="00000500000000000000"/>
              </a:rPr>
              <a:t>הֵידָד, אָחִי, אָחִי </a:t>
            </a:r>
            <a:r>
              <a:rPr lang="he-IL" sz="2000" dirty="0">
                <a:solidFill>
                  <a:schemeClr val="tx2">
                    <a:lumMod val="75000"/>
                  </a:schemeClr>
                </a:solidFill>
                <a:cs typeface="Varela Round" panose="00000500000000000000"/>
              </a:rPr>
              <a:t> </a:t>
            </a:r>
            <a:r>
              <a:rPr lang="he-IL" sz="2000" dirty="0" err="1">
                <a:solidFill>
                  <a:schemeClr val="tx2">
                    <a:lumMod val="75000"/>
                  </a:schemeClr>
                </a:solidFill>
                <a:cs typeface="Varela Round" panose="00000500000000000000"/>
              </a:rPr>
              <a:t>הַגִּבּוֹר</a:t>
            </a:r>
            <a:r>
              <a:rPr lang="he-IL" sz="2200" dirty="0">
                <a:solidFill>
                  <a:schemeClr val="tx2">
                    <a:lumMod val="75000"/>
                  </a:schemeClr>
                </a:solidFill>
                <a:cs typeface="Varela Round" panose="00000500000000000000"/>
              </a:rPr>
              <a:t>,</a:t>
            </a:r>
            <a:br>
              <a:rPr lang="he-IL" sz="2200" dirty="0">
                <a:solidFill>
                  <a:schemeClr val="tx2">
                    <a:lumMod val="75000"/>
                  </a:schemeClr>
                </a:solidFill>
                <a:cs typeface="Varela Round" panose="00000500000000000000"/>
              </a:rPr>
            </a:br>
            <a:r>
              <a:rPr lang="he-IL" sz="2200" dirty="0">
                <a:solidFill>
                  <a:schemeClr val="tx2">
                    <a:lumMod val="75000"/>
                  </a:schemeClr>
                </a:solidFill>
                <a:cs typeface="Varela Round" panose="00000500000000000000"/>
              </a:rPr>
              <a:t>אָשִׁיר גַּאֲוָה לִשְׁמֶךָ!</a:t>
            </a:r>
            <a:br>
              <a:rPr lang="he-IL" sz="2200" dirty="0">
                <a:solidFill>
                  <a:schemeClr val="tx2">
                    <a:lumMod val="75000"/>
                  </a:schemeClr>
                </a:solidFill>
                <a:cs typeface="Varela Round" panose="00000500000000000000"/>
              </a:rPr>
            </a:br>
            <a:r>
              <a:rPr lang="he-IL" sz="2200" dirty="0">
                <a:solidFill>
                  <a:schemeClr val="tx2">
                    <a:lumMod val="75000"/>
                  </a:schemeClr>
                </a:solidFill>
                <a:cs typeface="Varela Round" panose="00000500000000000000"/>
              </a:rPr>
              <a:t>וְאָחִי שׁוֹתֵק.</a:t>
            </a:r>
            <a:br>
              <a:rPr lang="he-IL" sz="2200" dirty="0">
                <a:solidFill>
                  <a:schemeClr val="tx2">
                    <a:lumMod val="75000"/>
                  </a:schemeClr>
                </a:solidFill>
                <a:cs typeface="Varela Round" panose="00000500000000000000"/>
              </a:rPr>
            </a:br>
            <a:r>
              <a:rPr lang="he-IL" sz="2200" dirty="0">
                <a:solidFill>
                  <a:schemeClr val="tx2">
                    <a:lumMod val="75000"/>
                  </a:schemeClr>
                </a:solidFill>
                <a:cs typeface="Varela Round" panose="00000500000000000000"/>
              </a:rPr>
              <a:t>וְאָחִי שׁוֹתֵק.</a:t>
            </a:r>
          </a:p>
          <a:p>
            <a:pPr fontAlgn="base">
              <a:lnSpc>
                <a:spcPct val="150000"/>
              </a:lnSpc>
            </a:pPr>
            <a:endParaRPr lang="he-IL" sz="2200" dirty="0">
              <a:solidFill>
                <a:schemeClr val="tx2">
                  <a:lumMod val="75000"/>
                </a:schemeClr>
              </a:solidFill>
              <a:cs typeface="Varela Round" panose="00000500000000000000"/>
            </a:endParaRPr>
          </a:p>
          <a:p>
            <a:pPr fontAlgn="base">
              <a:lnSpc>
                <a:spcPct val="150000"/>
              </a:lnSpc>
            </a:pPr>
            <a:r>
              <a:rPr lang="he-IL" sz="2200" dirty="0">
                <a:solidFill>
                  <a:schemeClr val="tx2">
                    <a:lumMod val="75000"/>
                  </a:schemeClr>
                </a:solidFill>
                <a:cs typeface="Varela Round" panose="00000500000000000000"/>
              </a:rPr>
              <a:t>וְדָמוֹ מִן הָאֲדָמָה זוֹעֵק.</a:t>
            </a:r>
          </a:p>
        </p:txBody>
      </p:sp>
      <p:sp>
        <p:nvSpPr>
          <p:cNvPr id="10" name="כותרת 7">
            <a:extLst>
              <a:ext uri="{FF2B5EF4-FFF2-40B4-BE49-F238E27FC236}">
                <a16:creationId xmlns:a16="http://schemas.microsoft.com/office/drawing/2014/main" id="{B0FC8386-BED2-4F0A-AC5E-96F454168D9E}"/>
              </a:ext>
            </a:extLst>
          </p:cNvPr>
          <p:cNvSpPr>
            <a:spLocks noGrp="1"/>
          </p:cNvSpPr>
          <p:nvPr>
            <p:ph type="title"/>
          </p:nvPr>
        </p:nvSpPr>
        <p:spPr>
          <a:xfrm>
            <a:off x="515206" y="213094"/>
            <a:ext cx="11160000" cy="720000"/>
          </a:xfrm>
        </p:spPr>
        <p:txBody>
          <a:bodyPr/>
          <a:lstStyle/>
          <a:p>
            <a:r>
              <a:rPr lang="he-IL" dirty="0"/>
              <a:t>ואחי שותק / אמיר גלבוע</a:t>
            </a:r>
          </a:p>
        </p:txBody>
      </p:sp>
      <p:pic>
        <p:nvPicPr>
          <p:cNvPr id="11" name="Picture 10">
            <a:extLst>
              <a:ext uri="{FF2B5EF4-FFF2-40B4-BE49-F238E27FC236}">
                <a16:creationId xmlns:a16="http://schemas.microsoft.com/office/drawing/2014/main" id="{BD746D99-5F8D-4401-85FF-F417ABA00C0A}"/>
              </a:ext>
            </a:extLst>
          </p:cNvPr>
          <p:cNvPicPr>
            <a:picLocks noChangeAspect="1"/>
          </p:cNvPicPr>
          <p:nvPr/>
        </p:nvPicPr>
        <p:blipFill rotWithShape="1">
          <a:blip r:embed="rId3">
            <a:extLst>
              <a:ext uri="{28A0092B-C50C-407E-A947-70E740481C1C}">
                <a14:useLocalDpi xmlns:a14="http://schemas.microsoft.com/office/drawing/2010/main" val="0"/>
              </a:ext>
            </a:extLst>
          </a:blip>
          <a:srcRect l="10461" r="27172"/>
          <a:stretch/>
        </p:blipFill>
        <p:spPr>
          <a:xfrm>
            <a:off x="213065" y="1940985"/>
            <a:ext cx="3604333" cy="3810532"/>
          </a:xfrm>
          <a:prstGeom prst="rect">
            <a:avLst/>
          </a:prstGeom>
        </p:spPr>
      </p:pic>
    </p:spTree>
    <p:extLst>
      <p:ext uri="{BB962C8B-B14F-4D97-AF65-F5344CB8AC3E}">
        <p14:creationId xmlns:p14="http://schemas.microsoft.com/office/powerpoint/2010/main" val="402493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t="-9000" b="-9000"/>
          </a:stretch>
        </a:blipFill>
        <a:effectLst/>
      </p:bgPr>
    </p:bg>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515206" y="1185681"/>
            <a:ext cx="9000000" cy="540000"/>
          </a:xfrm>
        </p:spPr>
        <p:txBody>
          <a:bodyPr/>
          <a:lstStyle/>
          <a:p>
            <a:r>
              <a:rPr lang="he-IL" b="0" dirty="0"/>
              <a:t>"...קוֹל דְּמֵי אָחִיךָ צֹעֲקִים אֵלַי מִן הָאֲדָמָה..."</a:t>
            </a:r>
            <a:endParaRPr lang="he-IL" dirty="0"/>
          </a:p>
        </p:txBody>
      </p:sp>
      <p:sp>
        <p:nvSpPr>
          <p:cNvPr id="11" name="מציין מיקום תוכן 10"/>
          <p:cNvSpPr>
            <a:spLocks noGrp="1"/>
          </p:cNvSpPr>
          <p:nvPr>
            <p:ph sz="quarter" idx="4"/>
          </p:nvPr>
        </p:nvSpPr>
        <p:spPr>
          <a:xfrm>
            <a:off x="747194" y="1875038"/>
            <a:ext cx="10981377" cy="1732326"/>
          </a:xfrm>
        </p:spPr>
        <p:txBody>
          <a:bodyPr>
            <a:normAutofit fontScale="92500" lnSpcReduction="10000"/>
          </a:bodyPr>
          <a:lstStyle/>
          <a:p>
            <a:pPr marL="0" indent="0">
              <a:lnSpc>
                <a:spcPct val="150000"/>
              </a:lnSpc>
              <a:buNone/>
            </a:pPr>
            <a:r>
              <a:rPr lang="he-IL" dirty="0"/>
              <a:t>ספר בראשית ד', י': </a:t>
            </a:r>
          </a:p>
          <a:p>
            <a:pPr marL="0" indent="0">
              <a:lnSpc>
                <a:spcPct val="150000"/>
              </a:lnSpc>
              <a:buNone/>
            </a:pPr>
            <a:r>
              <a:rPr lang="he-IL" dirty="0"/>
              <a:t>"וַיֹּאמֶר ה' אֶל קַיִן, אֵי הֶבֶל אָחִיךָ? וַיֹּאמֶר לֹא יָדַעְתִּי הֲשֹׁמֵר אָחִי אָנֹכִי? וַיֹּאמֶר, מֶה עָשִׂיתָ, קוֹל דְּמֵי אָחִיךָ צֹעֲקִים אֵלַי מִן הָאֲדָמָה..."</a:t>
            </a:r>
          </a:p>
          <a:p>
            <a:pPr>
              <a:lnSpc>
                <a:spcPct val="150000"/>
              </a:lnSpc>
            </a:pPr>
            <a:endParaRPr lang="he-IL" dirty="0"/>
          </a:p>
          <a:p>
            <a:pPr>
              <a:lnSpc>
                <a:spcPct val="150000"/>
              </a:lnSpc>
            </a:pPr>
            <a:endParaRPr lang="he-IL" dirty="0"/>
          </a:p>
        </p:txBody>
      </p:sp>
      <p:sp>
        <p:nvSpPr>
          <p:cNvPr id="5" name="Content Placeholder 2">
            <a:extLst>
              <a:ext uri="{FF2B5EF4-FFF2-40B4-BE49-F238E27FC236}">
                <a16:creationId xmlns:a16="http://schemas.microsoft.com/office/drawing/2014/main" id="{D6BDE3CA-AF92-47F5-B1C0-221D2DC9D2BF}"/>
              </a:ext>
            </a:extLst>
          </p:cNvPr>
          <p:cNvSpPr>
            <a:spLocks noGrp="1"/>
          </p:cNvSpPr>
          <p:nvPr>
            <p:ph type="title"/>
          </p:nvPr>
        </p:nvSpPr>
        <p:spPr>
          <a:xfrm>
            <a:off x="6232124" y="212725"/>
            <a:ext cx="5442351" cy="720725"/>
          </a:xfrm>
        </p:spPr>
        <p:txBody>
          <a:bodyPr/>
          <a:lstStyle/>
          <a:p>
            <a:pPr marL="0" indent="0" algn="r">
              <a:buNone/>
            </a:pPr>
            <a:r>
              <a:rPr lang="he-IL" sz="4800" dirty="0"/>
              <a:t>וְדָמוֹ מִן הָאֲדָמָה זוֹעֵק.</a:t>
            </a:r>
            <a:endParaRPr lang="he-IL" dirty="0"/>
          </a:p>
        </p:txBody>
      </p:sp>
      <p:graphicFrame>
        <p:nvGraphicFramePr>
          <p:cNvPr id="2" name="Table 2">
            <a:extLst>
              <a:ext uri="{FF2B5EF4-FFF2-40B4-BE49-F238E27FC236}">
                <a16:creationId xmlns:a16="http://schemas.microsoft.com/office/drawing/2014/main" id="{AEEBB60A-7A92-4769-9B78-4391114B4829}"/>
              </a:ext>
            </a:extLst>
          </p:cNvPr>
          <p:cNvGraphicFramePr>
            <a:graphicFrameLocks noGrp="1"/>
          </p:cNvGraphicFramePr>
          <p:nvPr>
            <p:extLst>
              <p:ext uri="{D42A27DB-BD31-4B8C-83A1-F6EECF244321}">
                <p14:modId xmlns:p14="http://schemas.microsoft.com/office/powerpoint/2010/main" val="2165692136"/>
              </p:ext>
            </p:extLst>
          </p:nvPr>
        </p:nvGraphicFramePr>
        <p:xfrm>
          <a:off x="3126147" y="3065539"/>
          <a:ext cx="4063472" cy="2225040"/>
        </p:xfrm>
        <a:graphic>
          <a:graphicData uri="http://schemas.openxmlformats.org/drawingml/2006/table">
            <a:tbl>
              <a:tblPr rtl="1" firstRow="1" bandRow="1">
                <a:tableStyleId>{21E4AEA4-8DFA-4A89-87EB-49C32662AFE0}</a:tableStyleId>
              </a:tblPr>
              <a:tblGrid>
                <a:gridCol w="2031736">
                  <a:extLst>
                    <a:ext uri="{9D8B030D-6E8A-4147-A177-3AD203B41FA5}">
                      <a16:colId xmlns:a16="http://schemas.microsoft.com/office/drawing/2014/main" val="3758837936"/>
                    </a:ext>
                  </a:extLst>
                </a:gridCol>
                <a:gridCol w="2031736">
                  <a:extLst>
                    <a:ext uri="{9D8B030D-6E8A-4147-A177-3AD203B41FA5}">
                      <a16:colId xmlns:a16="http://schemas.microsoft.com/office/drawing/2014/main" val="4224935766"/>
                    </a:ext>
                  </a:extLst>
                </a:gridCol>
              </a:tblGrid>
              <a:tr h="370840">
                <a:tc>
                  <a:txBody>
                    <a:bodyPr/>
                    <a:lstStyle/>
                    <a:p>
                      <a:pPr rtl="1"/>
                      <a:r>
                        <a:rPr lang="he-IL" dirty="0"/>
                        <a:t>בראשית</a:t>
                      </a:r>
                    </a:p>
                  </a:txBody>
                  <a:tcPr/>
                </a:tc>
                <a:tc>
                  <a:txBody>
                    <a:bodyPr/>
                    <a:lstStyle/>
                    <a:p>
                      <a:pPr rtl="1"/>
                      <a:r>
                        <a:rPr lang="he-IL" dirty="0"/>
                        <a:t>אמיר גלבוע</a:t>
                      </a:r>
                    </a:p>
                  </a:txBody>
                  <a:tcPr/>
                </a:tc>
                <a:extLst>
                  <a:ext uri="{0D108BD9-81ED-4DB2-BD59-A6C34878D82A}">
                    <a16:rowId xmlns:a16="http://schemas.microsoft.com/office/drawing/2014/main" val="2193054484"/>
                  </a:ext>
                </a:extLst>
              </a:tr>
              <a:tr h="370840">
                <a:tc>
                  <a:txBody>
                    <a:bodyPr/>
                    <a:lstStyle/>
                    <a:p>
                      <a:pPr rtl="1"/>
                      <a:r>
                        <a:rPr lang="he-IL" dirty="0"/>
                        <a:t>אי הבל אחיך? </a:t>
                      </a:r>
                    </a:p>
                  </a:txBody>
                  <a:tcPr/>
                </a:tc>
                <a:tc>
                  <a:txBody>
                    <a:bodyPr/>
                    <a:lstStyle/>
                    <a:p>
                      <a:pPr rtl="1"/>
                      <a:r>
                        <a:rPr lang="he-IL" dirty="0"/>
                        <a:t>ואחי שותק</a:t>
                      </a:r>
                    </a:p>
                  </a:txBody>
                  <a:tcPr/>
                </a:tc>
                <a:extLst>
                  <a:ext uri="{0D108BD9-81ED-4DB2-BD59-A6C34878D82A}">
                    <a16:rowId xmlns:a16="http://schemas.microsoft.com/office/drawing/2014/main" val="1802076897"/>
                  </a:ext>
                </a:extLst>
              </a:tr>
              <a:tr h="370840">
                <a:tc>
                  <a:txBody>
                    <a:bodyPr/>
                    <a:lstStyle/>
                    <a:p>
                      <a:pPr rtl="1"/>
                      <a:r>
                        <a:rPr lang="he-IL" dirty="0"/>
                        <a:t>קול דמי אחיך</a:t>
                      </a:r>
                    </a:p>
                  </a:txBody>
                  <a:tcPr/>
                </a:tc>
                <a:tc>
                  <a:txBody>
                    <a:bodyPr/>
                    <a:lstStyle/>
                    <a:p>
                      <a:pPr rtl="1"/>
                      <a:r>
                        <a:rPr lang="he-IL" dirty="0"/>
                        <a:t>דמו</a:t>
                      </a:r>
                    </a:p>
                  </a:txBody>
                  <a:tcPr/>
                </a:tc>
                <a:extLst>
                  <a:ext uri="{0D108BD9-81ED-4DB2-BD59-A6C34878D82A}">
                    <a16:rowId xmlns:a16="http://schemas.microsoft.com/office/drawing/2014/main" val="3032191960"/>
                  </a:ext>
                </a:extLst>
              </a:tr>
              <a:tr h="370840">
                <a:tc>
                  <a:txBody>
                    <a:bodyPr/>
                    <a:lstStyle/>
                    <a:p>
                      <a:pPr rtl="1"/>
                      <a:r>
                        <a:rPr lang="he-IL" dirty="0"/>
                        <a:t>צועקים אלי</a:t>
                      </a:r>
                    </a:p>
                  </a:txBody>
                  <a:tcPr/>
                </a:tc>
                <a:tc>
                  <a:txBody>
                    <a:bodyPr/>
                    <a:lstStyle/>
                    <a:p>
                      <a:pPr rtl="1"/>
                      <a:r>
                        <a:rPr lang="he-IL" dirty="0"/>
                        <a:t>זועק</a:t>
                      </a:r>
                    </a:p>
                  </a:txBody>
                  <a:tcPr/>
                </a:tc>
                <a:extLst>
                  <a:ext uri="{0D108BD9-81ED-4DB2-BD59-A6C34878D82A}">
                    <a16:rowId xmlns:a16="http://schemas.microsoft.com/office/drawing/2014/main" val="3575129932"/>
                  </a:ext>
                </a:extLst>
              </a:tr>
              <a:tr h="370840">
                <a:tc>
                  <a:txBody>
                    <a:bodyPr/>
                    <a:lstStyle/>
                    <a:p>
                      <a:pPr rtl="1"/>
                      <a:r>
                        <a:rPr lang="he-IL" dirty="0"/>
                        <a:t>מן האדמה</a:t>
                      </a:r>
                    </a:p>
                  </a:txBody>
                  <a:tcPr/>
                </a:tc>
                <a:tc>
                  <a:txBody>
                    <a:bodyPr/>
                    <a:lstStyle/>
                    <a:p>
                      <a:pPr rtl="1"/>
                      <a:r>
                        <a:rPr lang="he-IL" dirty="0"/>
                        <a:t>מן האדמה</a:t>
                      </a:r>
                    </a:p>
                  </a:txBody>
                  <a:tcPr/>
                </a:tc>
                <a:extLst>
                  <a:ext uri="{0D108BD9-81ED-4DB2-BD59-A6C34878D82A}">
                    <a16:rowId xmlns:a16="http://schemas.microsoft.com/office/drawing/2014/main" val="2128556973"/>
                  </a:ext>
                </a:extLst>
              </a:tr>
              <a:tr h="370840">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478249498"/>
                  </a:ext>
                </a:extLst>
              </a:tr>
            </a:tbl>
          </a:graphicData>
        </a:graphic>
      </p:graphicFrame>
      <p:sp>
        <p:nvSpPr>
          <p:cNvPr id="4" name="TextBox 3">
            <a:extLst>
              <a:ext uri="{FF2B5EF4-FFF2-40B4-BE49-F238E27FC236}">
                <a16:creationId xmlns:a16="http://schemas.microsoft.com/office/drawing/2014/main" id="{8C7DC1E1-94E7-4F30-A7A4-28753FFCF8FF}"/>
              </a:ext>
            </a:extLst>
          </p:cNvPr>
          <p:cNvSpPr txBox="1"/>
          <p:nvPr/>
        </p:nvSpPr>
        <p:spPr>
          <a:xfrm>
            <a:off x="3693111" y="528109"/>
            <a:ext cx="2189031" cy="646331"/>
          </a:xfrm>
          <a:prstGeom prst="rect">
            <a:avLst/>
          </a:prstGeom>
          <a:noFill/>
        </p:spPr>
        <p:txBody>
          <a:bodyPr wrap="square" rtlCol="1">
            <a:spAutoFit/>
          </a:bodyPr>
          <a:lstStyle/>
          <a:p>
            <a:r>
              <a:rPr lang="he-IL" dirty="0"/>
              <a:t>(אמיר גלבוע) </a:t>
            </a:r>
          </a:p>
          <a:p>
            <a:endParaRPr lang="he-IL" dirty="0"/>
          </a:p>
        </p:txBody>
      </p:sp>
      <p:sp>
        <p:nvSpPr>
          <p:cNvPr id="9" name="TextBox 8">
            <a:extLst>
              <a:ext uri="{FF2B5EF4-FFF2-40B4-BE49-F238E27FC236}">
                <a16:creationId xmlns:a16="http://schemas.microsoft.com/office/drawing/2014/main" id="{7CE36080-F982-44A1-86F1-B4CB1EAA8757}"/>
              </a:ext>
            </a:extLst>
          </p:cNvPr>
          <p:cNvSpPr txBox="1"/>
          <p:nvPr/>
        </p:nvSpPr>
        <p:spPr>
          <a:xfrm>
            <a:off x="747194" y="1350886"/>
            <a:ext cx="2189031" cy="646331"/>
          </a:xfrm>
          <a:prstGeom prst="rect">
            <a:avLst/>
          </a:prstGeom>
          <a:noFill/>
        </p:spPr>
        <p:txBody>
          <a:bodyPr wrap="square" rtlCol="1">
            <a:spAutoFit/>
          </a:bodyPr>
          <a:lstStyle/>
          <a:p>
            <a:r>
              <a:rPr lang="he-IL" dirty="0"/>
              <a:t>(בראשית ד', י')</a:t>
            </a:r>
          </a:p>
          <a:p>
            <a:endParaRPr lang="he-IL" dirty="0"/>
          </a:p>
        </p:txBody>
      </p:sp>
    </p:spTree>
    <p:extLst>
      <p:ext uri="{BB962C8B-B14F-4D97-AF65-F5344CB8AC3E}">
        <p14:creationId xmlns:p14="http://schemas.microsoft.com/office/powerpoint/2010/main" val="226478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ואחי שותק / אמיר גלבוע</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הרמז בסיום השיר</a:t>
            </a:r>
          </a:p>
        </p:txBody>
      </p:sp>
      <p:sp>
        <p:nvSpPr>
          <p:cNvPr id="3" name="Content Placeholder 2">
            <a:extLst>
              <a:ext uri="{FF2B5EF4-FFF2-40B4-BE49-F238E27FC236}">
                <a16:creationId xmlns:a16="http://schemas.microsoft.com/office/drawing/2014/main" id="{86643450-9E63-4FE1-96AF-61CD6E45141E}"/>
              </a:ext>
            </a:extLst>
          </p:cNvPr>
          <p:cNvSpPr>
            <a:spLocks noGrp="1"/>
          </p:cNvSpPr>
          <p:nvPr>
            <p:ph sz="quarter" idx="4"/>
          </p:nvPr>
        </p:nvSpPr>
        <p:spPr>
          <a:xfrm>
            <a:off x="3705726" y="1725681"/>
            <a:ext cx="6006165" cy="2711565"/>
          </a:xfrm>
        </p:spPr>
        <p:txBody>
          <a:bodyPr>
            <a:normAutofit/>
          </a:bodyPr>
          <a:lstStyle/>
          <a:p>
            <a:pPr marL="0" indent="0">
              <a:lnSpc>
                <a:spcPct val="150000"/>
              </a:lnSpc>
              <a:buNone/>
            </a:pPr>
            <a:r>
              <a:rPr lang="he-IL" sz="2800" dirty="0"/>
              <a:t> </a:t>
            </a:r>
          </a:p>
        </p:txBody>
      </p:sp>
      <p:sp>
        <p:nvSpPr>
          <p:cNvPr id="2" name="TextBox 1">
            <a:extLst>
              <a:ext uri="{FF2B5EF4-FFF2-40B4-BE49-F238E27FC236}">
                <a16:creationId xmlns:a16="http://schemas.microsoft.com/office/drawing/2014/main" id="{02A84B63-80C2-4A35-8149-773AAD84FE16}"/>
              </a:ext>
            </a:extLst>
          </p:cNvPr>
          <p:cNvSpPr txBox="1"/>
          <p:nvPr/>
        </p:nvSpPr>
        <p:spPr>
          <a:xfrm>
            <a:off x="7035321" y="2543748"/>
            <a:ext cx="3166711" cy="2585323"/>
          </a:xfrm>
          <a:prstGeom prst="rect">
            <a:avLst/>
          </a:prstGeom>
          <a:noFill/>
        </p:spPr>
        <p:txBody>
          <a:bodyPr wrap="square" rtlCol="1">
            <a:spAutoFit/>
          </a:bodyPr>
          <a:lstStyle/>
          <a:p>
            <a:pPr fontAlgn="base">
              <a:lnSpc>
                <a:spcPct val="150000"/>
              </a:lnSpc>
            </a:pPr>
            <a:r>
              <a:rPr lang="he-IL" sz="2400" dirty="0">
                <a:solidFill>
                  <a:schemeClr val="tx2">
                    <a:lumMod val="75000"/>
                  </a:schemeClr>
                </a:solidFill>
                <a:cs typeface="Varela Round" panose="00000500000000000000"/>
              </a:rPr>
              <a:t>וְאָחִי שׁוֹתֵק.</a:t>
            </a:r>
            <a:br>
              <a:rPr lang="he-IL" sz="2400" dirty="0">
                <a:solidFill>
                  <a:schemeClr val="tx2">
                    <a:lumMod val="75000"/>
                  </a:schemeClr>
                </a:solidFill>
                <a:cs typeface="Varela Round" panose="00000500000000000000"/>
              </a:rPr>
            </a:br>
            <a:r>
              <a:rPr lang="he-IL" sz="2400" dirty="0">
                <a:solidFill>
                  <a:schemeClr val="tx2">
                    <a:lumMod val="75000"/>
                  </a:schemeClr>
                </a:solidFill>
                <a:cs typeface="Varela Round" panose="00000500000000000000"/>
              </a:rPr>
              <a:t>וְאָחִי שׁוֹתֵק.</a:t>
            </a:r>
          </a:p>
          <a:p>
            <a:pPr fontAlgn="base">
              <a:lnSpc>
                <a:spcPct val="150000"/>
              </a:lnSpc>
            </a:pPr>
            <a:endParaRPr lang="he-IL" sz="2400" dirty="0">
              <a:solidFill>
                <a:schemeClr val="tx2">
                  <a:lumMod val="75000"/>
                </a:schemeClr>
              </a:solidFill>
              <a:cs typeface="Varela Round" panose="00000500000000000000"/>
            </a:endParaRPr>
          </a:p>
          <a:p>
            <a:pPr fontAlgn="base">
              <a:lnSpc>
                <a:spcPct val="150000"/>
              </a:lnSpc>
            </a:pPr>
            <a:r>
              <a:rPr lang="he-IL" sz="2400" dirty="0">
                <a:solidFill>
                  <a:schemeClr val="tx2">
                    <a:lumMod val="75000"/>
                  </a:schemeClr>
                </a:solidFill>
                <a:cs typeface="Varela Round" panose="00000500000000000000"/>
              </a:rPr>
              <a:t>וְדָמוֹ מִן הָאֲדָמָה זוֹעֵק.</a:t>
            </a:r>
          </a:p>
          <a:p>
            <a:endParaRPr lang="he-IL" dirty="0"/>
          </a:p>
        </p:txBody>
      </p:sp>
      <p:sp>
        <p:nvSpPr>
          <p:cNvPr id="5" name="TextBox 4">
            <a:extLst>
              <a:ext uri="{FF2B5EF4-FFF2-40B4-BE49-F238E27FC236}">
                <a16:creationId xmlns:a16="http://schemas.microsoft.com/office/drawing/2014/main" id="{DF6E146C-A1CA-4583-9F00-000B1246206A}"/>
              </a:ext>
            </a:extLst>
          </p:cNvPr>
          <p:cNvSpPr txBox="1"/>
          <p:nvPr/>
        </p:nvSpPr>
        <p:spPr>
          <a:xfrm>
            <a:off x="1058779" y="4043389"/>
            <a:ext cx="4639377" cy="1085682"/>
          </a:xfrm>
          <a:prstGeom prst="rect">
            <a:avLst/>
          </a:prstGeom>
          <a:noFill/>
        </p:spPr>
        <p:txBody>
          <a:bodyPr wrap="square" rtlCol="1">
            <a:spAutoFit/>
          </a:bodyPr>
          <a:lstStyle/>
          <a:p>
            <a:pPr marL="342900" indent="-342900">
              <a:buFont typeface="Arial" panose="020B0604020202020204" pitchFamily="34" charset="0"/>
              <a:buChar char="•"/>
            </a:pPr>
            <a:r>
              <a:rPr lang="he-IL" sz="2400" dirty="0">
                <a:solidFill>
                  <a:schemeClr val="tx2">
                    <a:lumMod val="75000"/>
                  </a:schemeClr>
                </a:solidFill>
              </a:rPr>
              <a:t>איך מעשיר ההרמז את השיר?</a:t>
            </a:r>
          </a:p>
          <a:p>
            <a:pPr marL="342900" indent="-342900">
              <a:lnSpc>
                <a:spcPct val="200000"/>
              </a:lnSpc>
              <a:buFont typeface="Arial" panose="020B0604020202020204" pitchFamily="34" charset="0"/>
              <a:buChar char="•"/>
            </a:pPr>
            <a:r>
              <a:rPr lang="he-IL" sz="2400" dirty="0">
                <a:solidFill>
                  <a:schemeClr val="tx2">
                    <a:lumMod val="75000"/>
                  </a:schemeClr>
                </a:solidFill>
              </a:rPr>
              <a:t>החרוז מחבר הפכים . </a:t>
            </a:r>
          </a:p>
        </p:txBody>
      </p:sp>
      <p:sp>
        <p:nvSpPr>
          <p:cNvPr id="4" name="TextBox 3">
            <a:extLst>
              <a:ext uri="{FF2B5EF4-FFF2-40B4-BE49-F238E27FC236}">
                <a16:creationId xmlns:a16="http://schemas.microsoft.com/office/drawing/2014/main" id="{AE8D8C12-41C4-4B7A-8E19-50ECFFBF3734}"/>
              </a:ext>
            </a:extLst>
          </p:cNvPr>
          <p:cNvSpPr txBox="1"/>
          <p:nvPr/>
        </p:nvSpPr>
        <p:spPr>
          <a:xfrm>
            <a:off x="1006765" y="1560949"/>
            <a:ext cx="4912951" cy="2031325"/>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1">
            <a:spAutoFit/>
          </a:bodyPr>
          <a:lstStyle/>
          <a:p>
            <a:pPr fontAlgn="base"/>
            <a:r>
              <a:rPr lang="he-IL" b="1" dirty="0"/>
              <a:t>הֶרְמֵז (אָלוּזְיָה)</a:t>
            </a:r>
          </a:p>
          <a:p>
            <a:pPr fontAlgn="base"/>
            <a:r>
              <a:rPr lang="he-IL" dirty="0"/>
              <a:t>הרמז הוא רמיזה גלויה או מוסווית אל יצירות אחרות של ספרות ותרבות. ההרמז משולב בתוך יצירה ספרותית </a:t>
            </a:r>
            <a:r>
              <a:rPr lang="he-IL" b="1" dirty="0"/>
              <a:t>ויוצר השוואה בינה ובין היצירה הנרמזת</a:t>
            </a:r>
            <a:r>
              <a:rPr lang="he-IL" dirty="0"/>
              <a:t>. ביצירות ספרות עבריות רבות היוצרים משלבים חלקי פסוקים וכך קושרים בין יצירתם לסיפור המקראי.</a:t>
            </a:r>
          </a:p>
          <a:p>
            <a:endParaRPr lang="he-IL" dirty="0"/>
          </a:p>
        </p:txBody>
      </p:sp>
    </p:spTree>
    <p:extLst>
      <p:ext uri="{BB962C8B-B14F-4D97-AF65-F5344CB8AC3E}">
        <p14:creationId xmlns:p14="http://schemas.microsoft.com/office/powerpoint/2010/main" val="29215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43450-9E63-4FE1-96AF-61CD6E45141E}"/>
              </a:ext>
            </a:extLst>
          </p:cNvPr>
          <p:cNvSpPr>
            <a:spLocks noGrp="1"/>
          </p:cNvSpPr>
          <p:nvPr>
            <p:ph sz="quarter" idx="4"/>
          </p:nvPr>
        </p:nvSpPr>
        <p:spPr>
          <a:xfrm>
            <a:off x="1020080" y="808888"/>
            <a:ext cx="4262352" cy="5594113"/>
          </a:xfrm>
        </p:spPr>
        <p:txBody>
          <a:bodyPr>
            <a:normAutofit fontScale="47500" lnSpcReduction="20000"/>
          </a:bodyPr>
          <a:lstStyle/>
          <a:p>
            <a:pPr marL="0" indent="0">
              <a:buNone/>
            </a:pPr>
            <a:r>
              <a:rPr lang="he-IL" sz="5100" b="1" dirty="0"/>
              <a:t>מ</a:t>
            </a:r>
            <a:r>
              <a:rPr lang="he-IL" sz="5100" b="1" dirty="0">
                <a:effectLst>
                  <a:outerShdw blurRad="38100" dist="38100" dir="2700000" algn="tl">
                    <a:srgbClr val="000000">
                      <a:alpha val="43137"/>
                    </a:srgbClr>
                  </a:outerShdw>
                </a:effectLst>
              </a:rPr>
              <a:t>ַגַּשׁ הַכֶּסֶף  /  נתן אלתרמן</a:t>
            </a:r>
            <a:endParaRPr lang="he-IL" sz="5100" dirty="0">
              <a:effectLst>
                <a:outerShdw blurRad="38100" dist="38100" dir="2700000" algn="tl">
                  <a:srgbClr val="000000">
                    <a:alpha val="43137"/>
                  </a:srgbClr>
                </a:outerShdw>
              </a:effectLst>
            </a:endParaRPr>
          </a:p>
          <a:p>
            <a:pPr marL="0" indent="0">
              <a:buNone/>
            </a:pPr>
            <a:r>
              <a:rPr lang="he-IL" dirty="0"/>
              <a:t>"אין מדינה נִיתֶנֶת לְעם על מגש של כסף" (חיים וייצמן)</a:t>
            </a:r>
          </a:p>
          <a:p>
            <a:pPr marL="0" indent="0">
              <a:buNone/>
            </a:pPr>
            <a:r>
              <a:rPr lang="he-IL" dirty="0"/>
              <a:t>… וְהָאָרֶץ תִּשְקֹט , עֵין שָׁמַיִם אוֹדֶמֶת</a:t>
            </a:r>
            <a:br>
              <a:rPr lang="he-IL" dirty="0"/>
            </a:br>
            <a:r>
              <a:rPr lang="he-IL" dirty="0"/>
              <a:t>תְּעַמְעֵם לְאִטָּהּ</a:t>
            </a:r>
            <a:br>
              <a:rPr lang="he-IL" dirty="0"/>
            </a:br>
            <a:r>
              <a:rPr lang="he-IL" dirty="0"/>
              <a:t>עַל גְּבוּלוֹת עֲשֵׁנִים.</a:t>
            </a:r>
            <a:br>
              <a:rPr lang="he-IL" dirty="0"/>
            </a:br>
            <a:r>
              <a:rPr lang="he-IL" dirty="0"/>
              <a:t>וְאֻמָּה תַּעֲמֹד – קְרוּעַת לֵב אַךְ נוֹשֶׁמֶת…-</a:t>
            </a:r>
            <a:br>
              <a:rPr lang="he-IL" dirty="0"/>
            </a:br>
            <a:r>
              <a:rPr lang="he-IL" dirty="0"/>
              <a:t>לְקַבֵּל אֶת הַנֵּס</a:t>
            </a:r>
            <a:br>
              <a:rPr lang="he-IL" dirty="0"/>
            </a:br>
            <a:r>
              <a:rPr lang="he-IL" dirty="0"/>
              <a:t>הָאֶחָד אֵין שֵׁנִי…</a:t>
            </a:r>
          </a:p>
          <a:p>
            <a:pPr marL="0" indent="0">
              <a:buNone/>
            </a:pPr>
            <a:r>
              <a:rPr lang="he-IL" dirty="0"/>
              <a:t>הִיא לַטֶקֶס תִּכּוֹן . הִיא תָּקוּם לְמוּל סַהַר</a:t>
            </a:r>
            <a:br>
              <a:rPr lang="he-IL" dirty="0"/>
            </a:br>
            <a:r>
              <a:rPr lang="he-IL" dirty="0"/>
              <a:t>וְעָמְדָה, טֶרֶם-יוֹם, עוֹטָה חַג וְאֵימָה.</a:t>
            </a:r>
            <a:br>
              <a:rPr lang="he-IL" dirty="0"/>
            </a:br>
            <a:r>
              <a:rPr lang="he-IL" sz="3800" b="1" dirty="0"/>
              <a:t>— אָז מִנֶּגֶד יֵצְאוּ</a:t>
            </a:r>
            <a:br>
              <a:rPr lang="he-IL" sz="3800" b="1" dirty="0"/>
            </a:br>
            <a:r>
              <a:rPr lang="he-IL" sz="3800" b="1" dirty="0"/>
              <a:t>נַעֲרָה וָנַעַר</a:t>
            </a:r>
            <a:br>
              <a:rPr lang="he-IL" sz="3800" b="1" dirty="0"/>
            </a:br>
            <a:r>
              <a:rPr lang="he-IL" sz="3800" b="1" dirty="0"/>
              <a:t>וְאַט אַט יִצְעֲדוּ הֵם אֶל מוּל הָאֻמָּה.</a:t>
            </a:r>
          </a:p>
          <a:p>
            <a:pPr marL="0" indent="0">
              <a:buNone/>
            </a:pPr>
            <a:r>
              <a:rPr lang="he-IL" dirty="0"/>
              <a:t>לוֹבְשֵׁי חֹל וַחֲגוֹר, וְכִבְדֵי נַעֲלַיִם</a:t>
            </a:r>
            <a:br>
              <a:rPr lang="he-IL" dirty="0"/>
            </a:br>
            <a:r>
              <a:rPr lang="he-IL" dirty="0"/>
              <a:t>בַּנָּתִיב יַעֲלוּ הֵם</a:t>
            </a:r>
            <a:br>
              <a:rPr lang="he-IL" dirty="0"/>
            </a:br>
            <a:r>
              <a:rPr lang="he-IL" dirty="0"/>
              <a:t>הָלוֹך וְהַחֲרֵשׁ.</a:t>
            </a:r>
            <a:br>
              <a:rPr lang="he-IL" dirty="0"/>
            </a:br>
            <a:r>
              <a:rPr lang="he-IL" dirty="0"/>
              <a:t>לֹא הֶחֱלִיפוּ בִּגְדָם, לֹא מָחוּ עוֹד בַּמַּיִם</a:t>
            </a:r>
            <a:br>
              <a:rPr lang="he-IL" dirty="0"/>
            </a:br>
            <a:r>
              <a:rPr lang="he-IL" dirty="0"/>
              <a:t>אֶת עִקְּבוֹת יוֹם-הַפֶּרֶךְ וְלֵיל קַו-הָאֵשׁ.</a:t>
            </a:r>
          </a:p>
          <a:p>
            <a:pPr marL="0" indent="0">
              <a:buNone/>
            </a:pPr>
            <a:r>
              <a:rPr lang="he-IL" dirty="0"/>
              <a:t>עֲיֵפִים עַד בְּלִי קֵץ, נְזִירִים מִמַּרְגוֹע,</a:t>
            </a:r>
            <a:br>
              <a:rPr lang="he-IL" dirty="0"/>
            </a:br>
            <a:r>
              <a:rPr lang="he-IL" dirty="0"/>
              <a:t>וְנוֹטְפִים טַלְלֵי נְעוּרִים עִבְרִיִּים – –</a:t>
            </a:r>
            <a:br>
              <a:rPr lang="he-IL" dirty="0"/>
            </a:br>
            <a:r>
              <a:rPr lang="he-IL" dirty="0"/>
              <a:t>דֹּם הַשְׁנַיִם יִגְּשׁוּ</a:t>
            </a:r>
            <a:br>
              <a:rPr lang="he-IL" dirty="0"/>
            </a:br>
            <a:r>
              <a:rPr lang="he-IL" dirty="0"/>
              <a:t>וְעָמְדוּ לִבְלִי-נוֹעַ.</a:t>
            </a:r>
            <a:br>
              <a:rPr lang="he-IL" dirty="0"/>
            </a:br>
            <a:r>
              <a:rPr lang="he-IL" dirty="0"/>
              <a:t>וְאֵין אוֹת אִם חַיִּים הֵם אוֹ אִם יְרוּיִים.</a:t>
            </a:r>
          </a:p>
          <a:p>
            <a:pPr marL="0" indent="0">
              <a:buNone/>
            </a:pPr>
            <a:r>
              <a:rPr lang="he-IL" sz="3800" b="1" dirty="0"/>
              <a:t>אָז תִּשְׁאַל הָאֻמָּה, שְׁטוּפַת דֶּמַע וָקֶסֶם,</a:t>
            </a:r>
            <a:br>
              <a:rPr lang="he-IL" sz="3800" b="1" dirty="0"/>
            </a:br>
            <a:r>
              <a:rPr lang="he-IL" sz="3800" b="1" dirty="0"/>
              <a:t>וְאָמְרָה: מִי אַתֶּם? וְהַשְּׁנַיִם שׁוֹקְטִים,</a:t>
            </a:r>
            <a:br>
              <a:rPr lang="he-IL" sz="3800" b="1" dirty="0"/>
            </a:br>
            <a:r>
              <a:rPr lang="he-IL" sz="3800" b="1" dirty="0"/>
              <a:t>יַעֲנוּ לָהּ: אֲנַחְנוּ מַגַּשׁ הַכֶּסֶף</a:t>
            </a:r>
            <a:br>
              <a:rPr lang="he-IL" sz="3800" b="1" dirty="0"/>
            </a:br>
            <a:r>
              <a:rPr lang="he-IL" sz="3800" b="1" dirty="0"/>
              <a:t>שֶׁעָלָיו לָך נִתְּנָה מְדִינַת הַיְהוּדִים.</a:t>
            </a:r>
          </a:p>
          <a:p>
            <a:pPr marL="0" indent="0">
              <a:buNone/>
            </a:pPr>
            <a:r>
              <a:rPr lang="he-IL" dirty="0"/>
              <a:t>כָּךְ יֹאמְרוּ וְנָפְלוּ לְרַגְלָה עוֹטְפֵי צֵל,</a:t>
            </a:r>
            <a:br>
              <a:rPr lang="he-IL" dirty="0"/>
            </a:br>
            <a:r>
              <a:rPr lang="he-IL" dirty="0"/>
              <a:t>וְהַשְּׁאָר יְסֻפַּר בְּתוֹלְדוֹת יִשְׂרָאֵל…</a:t>
            </a:r>
          </a:p>
          <a:p>
            <a:pPr marL="0" indent="0">
              <a:buNone/>
            </a:pPr>
            <a:endParaRPr lang="he-IL" dirty="0"/>
          </a:p>
        </p:txBody>
      </p:sp>
      <p:sp>
        <p:nvSpPr>
          <p:cNvPr id="7" name="TextBox 6">
            <a:extLst>
              <a:ext uri="{FF2B5EF4-FFF2-40B4-BE49-F238E27FC236}">
                <a16:creationId xmlns:a16="http://schemas.microsoft.com/office/drawing/2014/main" id="{32134F33-258F-4613-8274-6D52CAFB8423}"/>
              </a:ext>
            </a:extLst>
          </p:cNvPr>
          <p:cNvSpPr txBox="1"/>
          <p:nvPr/>
        </p:nvSpPr>
        <p:spPr>
          <a:xfrm>
            <a:off x="5970261" y="1862798"/>
            <a:ext cx="5245904" cy="2534027"/>
          </a:xfrm>
          <a:prstGeom prst="rect">
            <a:avLst/>
          </a:prstGeom>
          <a:noFill/>
        </p:spPr>
        <p:txBody>
          <a:bodyPr wrap="square" rtlCol="1">
            <a:spAutoFit/>
          </a:bodyPr>
          <a:lstStyle/>
          <a:p>
            <a:pPr fontAlgn="base">
              <a:lnSpc>
                <a:spcPct val="150000"/>
              </a:lnSpc>
            </a:pPr>
            <a:r>
              <a:rPr lang="he-IL" b="1" dirty="0">
                <a:solidFill>
                  <a:schemeClr val="tx2"/>
                </a:solidFill>
              </a:rPr>
              <a:t>רְאֵה, הִנֵּה מֻטָּלוֹת גּוּפוֹתֵינוּ שׁוּרָה אֲרֻכָּה </a:t>
            </a:r>
            <a:r>
              <a:rPr lang="he-IL" b="1" dirty="0" err="1">
                <a:solidFill>
                  <a:schemeClr val="tx2"/>
                </a:solidFill>
              </a:rPr>
              <a:t>אֲרֻכָּה</a:t>
            </a:r>
            <a:r>
              <a:rPr lang="he-IL" b="1" dirty="0">
                <a:solidFill>
                  <a:schemeClr val="tx2"/>
                </a:solidFill>
              </a:rPr>
              <a:t>.</a:t>
            </a:r>
            <a:br>
              <a:rPr lang="he-IL" dirty="0">
                <a:solidFill>
                  <a:schemeClr val="tx2"/>
                </a:solidFill>
              </a:rPr>
            </a:br>
            <a:r>
              <a:rPr lang="he-IL" b="1" dirty="0">
                <a:solidFill>
                  <a:schemeClr val="tx2"/>
                </a:solidFill>
              </a:rPr>
              <a:t>פֵָּנֵינוּ שֻׁנּוּ. </a:t>
            </a:r>
            <a:r>
              <a:rPr lang="he-IL" b="1" dirty="0" err="1">
                <a:solidFill>
                  <a:schemeClr val="tx2"/>
                </a:solidFill>
              </a:rPr>
              <a:t>הַמָּוֶת</a:t>
            </a:r>
            <a:r>
              <a:rPr lang="he-IL" b="1" dirty="0">
                <a:solidFill>
                  <a:schemeClr val="tx2"/>
                </a:solidFill>
              </a:rPr>
              <a:t> נִשְׁקָף מֵעֵינֵינוּ. אֵינֶנּוּ נוֹשְּמִים.</a:t>
            </a:r>
            <a:br>
              <a:rPr lang="he-IL" dirty="0">
                <a:solidFill>
                  <a:schemeClr val="tx2"/>
                </a:solidFill>
              </a:rPr>
            </a:br>
            <a:r>
              <a:rPr lang="he-IL" b="1" dirty="0">
                <a:solidFill>
                  <a:schemeClr val="tx2"/>
                </a:solidFill>
              </a:rPr>
              <a:t>כָּבִים נְגוֹהוֹת אַחֲרוֹנִים וְהָעֶרֶב צוֹנֵחַ בָּהָר.</a:t>
            </a:r>
            <a:br>
              <a:rPr lang="he-IL" dirty="0">
                <a:solidFill>
                  <a:schemeClr val="tx2"/>
                </a:solidFill>
              </a:rPr>
            </a:br>
            <a:r>
              <a:rPr lang="he-IL" b="1" dirty="0">
                <a:solidFill>
                  <a:schemeClr val="tx2"/>
                </a:solidFill>
              </a:rPr>
              <a:t>רְאֵה, לֹא נָקוּם לְהַלֵּך בַּדְּרָכִים לְאוֹרָהּ שֶׁל שְׁקִיעָה רְחוֹקָה.</a:t>
            </a:r>
            <a:br>
              <a:rPr lang="he-IL" dirty="0">
                <a:solidFill>
                  <a:schemeClr val="tx2"/>
                </a:solidFill>
              </a:rPr>
            </a:br>
            <a:r>
              <a:rPr lang="he-IL" b="1" dirty="0">
                <a:solidFill>
                  <a:schemeClr val="tx2"/>
                </a:solidFill>
              </a:rPr>
              <a:t>לֹא נֹאהַב, לֹא נַרְעִיד מֵיתָרִים בִּצְלִילִים עֲנֻגִים וּדְמוּמִים,</a:t>
            </a:r>
            <a:br>
              <a:rPr lang="he-IL" dirty="0">
                <a:solidFill>
                  <a:schemeClr val="tx2"/>
                </a:solidFill>
              </a:rPr>
            </a:br>
            <a:r>
              <a:rPr lang="he-IL" b="1" dirty="0">
                <a:solidFill>
                  <a:schemeClr val="tx2"/>
                </a:solidFill>
              </a:rPr>
              <a:t>לֹא נִשְׁאַג בַּגַּנִּים עֵת הָרוּחַ עוֹבֶרֶת בַּיַּעַר.</a:t>
            </a:r>
            <a:endParaRPr lang="he-IL" dirty="0">
              <a:solidFill>
                <a:schemeClr val="tx2"/>
              </a:solidFill>
              <a:cs typeface="Varela Round" panose="00000500000000000000"/>
            </a:endParaRPr>
          </a:p>
        </p:txBody>
      </p:sp>
      <p:sp>
        <p:nvSpPr>
          <p:cNvPr id="10" name="כותרת 7">
            <a:extLst>
              <a:ext uri="{FF2B5EF4-FFF2-40B4-BE49-F238E27FC236}">
                <a16:creationId xmlns:a16="http://schemas.microsoft.com/office/drawing/2014/main" id="{B0FC8386-BED2-4F0A-AC5E-96F454168D9E}"/>
              </a:ext>
            </a:extLst>
          </p:cNvPr>
          <p:cNvSpPr>
            <a:spLocks noGrp="1"/>
          </p:cNvSpPr>
          <p:nvPr>
            <p:ph type="title"/>
          </p:nvPr>
        </p:nvSpPr>
        <p:spPr>
          <a:xfrm>
            <a:off x="515206" y="213094"/>
            <a:ext cx="11160000" cy="720000"/>
          </a:xfrm>
        </p:spPr>
        <p:txBody>
          <a:bodyPr/>
          <a:lstStyle/>
          <a:p>
            <a:r>
              <a:rPr lang="he-IL" dirty="0"/>
              <a:t>שירת דור תש"ח</a:t>
            </a:r>
          </a:p>
        </p:txBody>
      </p:sp>
      <p:sp>
        <p:nvSpPr>
          <p:cNvPr id="2" name="TextBox 1">
            <a:extLst>
              <a:ext uri="{FF2B5EF4-FFF2-40B4-BE49-F238E27FC236}">
                <a16:creationId xmlns:a16="http://schemas.microsoft.com/office/drawing/2014/main" id="{7B83E2A2-7728-4179-8672-FBD800E501A6}"/>
              </a:ext>
            </a:extLst>
          </p:cNvPr>
          <p:cNvSpPr txBox="1"/>
          <p:nvPr/>
        </p:nvSpPr>
        <p:spPr>
          <a:xfrm>
            <a:off x="6654101" y="1207642"/>
            <a:ext cx="4516232" cy="461665"/>
          </a:xfrm>
          <a:prstGeom prst="rect">
            <a:avLst/>
          </a:prstGeom>
          <a:noFill/>
        </p:spPr>
        <p:txBody>
          <a:bodyPr wrap="square" rtlCol="1">
            <a:spAutoFit/>
          </a:bodyPr>
          <a:lstStyle/>
          <a:p>
            <a:r>
              <a:rPr lang="he-IL" sz="2400" b="1" dirty="0">
                <a:solidFill>
                  <a:schemeClr val="tx2"/>
                </a:solidFill>
                <a:effectLst>
                  <a:outerShdw blurRad="38100" dist="38100" dir="2700000" algn="tl">
                    <a:srgbClr val="000000">
                      <a:alpha val="43137"/>
                    </a:srgbClr>
                  </a:outerShdw>
                </a:effectLst>
              </a:rPr>
              <a:t>הִנֵּה מֻטָּלוֹת גּוּפוֹתֵינוּ / חיים גורי</a:t>
            </a:r>
            <a:endParaRPr lang="he-IL" sz="2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79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Shape 69"/>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43450-9E63-4FE1-96AF-61CD6E45141E}"/>
              </a:ext>
            </a:extLst>
          </p:cNvPr>
          <p:cNvSpPr>
            <a:spLocks noGrp="1"/>
          </p:cNvSpPr>
          <p:nvPr>
            <p:ph sz="quarter" idx="4"/>
          </p:nvPr>
        </p:nvSpPr>
        <p:spPr>
          <a:xfrm>
            <a:off x="2084541" y="494095"/>
            <a:ext cx="7297170" cy="5589792"/>
          </a:xfrm>
          <a:solidFill>
            <a:schemeClr val="bg1">
              <a:alpha val="30000"/>
            </a:schemeClr>
          </a:solidFill>
        </p:spPr>
        <p:txBody>
          <a:bodyPr>
            <a:normAutofit fontScale="62500" lnSpcReduction="20000"/>
          </a:bodyPr>
          <a:lstStyle/>
          <a:p>
            <a:pPr marL="0" indent="0">
              <a:lnSpc>
                <a:spcPct val="170000"/>
              </a:lnSpc>
              <a:buNone/>
            </a:pPr>
            <a:r>
              <a:rPr lang="he-IL" dirty="0"/>
              <a:t>לא פעם היה עלי לראיין אנשים שכולים, ובכל פעם מצאתי שאני עושה את המלאכה הזו כמי שקפאו שד. כאבם של המרואיינים כה עמוק, עד שאם תזדהה עימם פשוט לא תהיה מסוגל לשאול ולו שאלה אחת. ואם אינך חש הזדהות אתם, הרי שאינך ראוי להיקרא אדם.</a:t>
            </a:r>
          </a:p>
          <a:p>
            <a:pPr marL="0" indent="0">
              <a:lnSpc>
                <a:spcPct val="170000"/>
              </a:lnSpc>
              <a:buNone/>
            </a:pPr>
            <a:r>
              <a:rPr lang="he-IL" b="1" dirty="0"/>
              <a:t>....</a:t>
            </a:r>
          </a:p>
          <a:p>
            <a:pPr marL="0" indent="0">
              <a:lnSpc>
                <a:spcPct val="170000"/>
              </a:lnSpc>
              <a:buNone/>
            </a:pPr>
            <a:r>
              <a:rPr lang="he-IL" dirty="0"/>
              <a:t>בסוף הראיון, אחרי שפסק טרטור המצלמות, שאלתי כל אחד מהם </a:t>
            </a:r>
            <a:r>
              <a:rPr lang="he-IL" b="1" dirty="0"/>
              <a:t>מדוע בעצם באו... </a:t>
            </a:r>
            <a:r>
              <a:rPr lang="he-IL" dirty="0"/>
              <a:t>אותם מרואיינים הודו ואמרו שהראיון אינו עוזר, אינו מקל, אינו מסייע לכאב ואינו מסייע להם לעבור אותו, אבל הוא כן מעניק </a:t>
            </a:r>
            <a:r>
              <a:rPr lang="he-IL" b="1" dirty="0"/>
              <a:t>תחושה שלא רק הם אלא גם אחרים זוכרים. זה הכל.</a:t>
            </a:r>
          </a:p>
          <a:p>
            <a:pPr marL="0" indent="0">
              <a:lnSpc>
                <a:spcPct val="170000"/>
              </a:lnSpc>
              <a:buNone/>
            </a:pPr>
            <a:r>
              <a:rPr lang="he-IL" b="1" dirty="0"/>
              <a:t>... ביומיום זוכר אדם רק את האנשים שהוא קשור בהם אישית, ואילו ביום הזיכרון נחשף בפנינו כאבם של אנשים רבים, ואולי כל מה שנותר לנו לעשות הוא להקדיש את היום כולו לעיסוק בנושא החשוב הזה, רק כדי לתת תחושה שזוכרים.</a:t>
            </a:r>
          </a:p>
          <a:p>
            <a:pPr marL="0" indent="0" algn="l">
              <a:lnSpc>
                <a:spcPct val="170000"/>
              </a:lnSpc>
              <a:buNone/>
            </a:pPr>
            <a:r>
              <a:rPr lang="he-IL" b="1" dirty="0"/>
              <a:t>עופר שלח</a:t>
            </a:r>
            <a:endParaRPr lang="he-IL" dirty="0"/>
          </a:p>
          <a:p>
            <a:pPr marL="0" indent="0">
              <a:lnSpc>
                <a:spcPct val="170000"/>
              </a:lnSpc>
              <a:buNone/>
            </a:pPr>
            <a:endParaRPr lang="he-IL" dirty="0"/>
          </a:p>
        </p:txBody>
      </p:sp>
    </p:spTree>
    <p:extLst>
      <p:ext uri="{BB962C8B-B14F-4D97-AF65-F5344CB8AC3E}">
        <p14:creationId xmlns:p14="http://schemas.microsoft.com/office/powerpoint/2010/main" val="285537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3963-08E5-43EC-9983-E4AB914F5A1A}"/>
              </a:ext>
            </a:extLst>
          </p:cNvPr>
          <p:cNvSpPr>
            <a:spLocks noGrp="1"/>
          </p:cNvSpPr>
          <p:nvPr>
            <p:ph type="title"/>
          </p:nvPr>
        </p:nvSpPr>
        <p:spPr>
          <a:xfrm>
            <a:off x="515206" y="213093"/>
            <a:ext cx="11160000" cy="1384887"/>
          </a:xfrm>
        </p:spPr>
        <p:txBody>
          <a:bodyPr/>
          <a:lstStyle/>
          <a:p>
            <a:r>
              <a:rPr lang="he-IL" dirty="0"/>
              <a:t>זיכרון ושירה עברית – אברהם טל ויתומי צה"ל</a:t>
            </a:r>
          </a:p>
        </p:txBody>
      </p:sp>
      <p:pic>
        <p:nvPicPr>
          <p:cNvPr id="4" name="Online Media 3" title="ￗﾞￗﾗￗﾕￗﾖￗﾧￗﾙￗﾝ ￗﾜￗﾢￗﾕￗﾜￗﾝ - ￗﾐￗﾑￗﾨￗﾔￗﾝ ￗﾘￗﾜ ￗﾕￗﾙￗﾪￗﾕￗﾞￗﾙ ￗﾦￗﾔ&quot;ￗﾜ">
            <a:hlinkClick r:id="" action="ppaction://media"/>
            <a:extLst>
              <a:ext uri="{FF2B5EF4-FFF2-40B4-BE49-F238E27FC236}">
                <a16:creationId xmlns:a16="http://schemas.microsoft.com/office/drawing/2014/main" id="{563434B4-E913-4EDC-94FF-526BC47F36A3}"/>
              </a:ext>
            </a:extLst>
          </p:cNvPr>
          <p:cNvPicPr>
            <a:picLocks noRot="1" noChangeAspect="1"/>
          </p:cNvPicPr>
          <p:nvPr>
            <a:videoFile r:link="rId1"/>
          </p:nvPr>
        </p:nvPicPr>
        <p:blipFill>
          <a:blip r:embed="rId4"/>
          <a:stretch>
            <a:fillRect/>
          </a:stretch>
        </p:blipFill>
        <p:spPr>
          <a:xfrm>
            <a:off x="3046413" y="1714500"/>
            <a:ext cx="6096000" cy="3429000"/>
          </a:xfrm>
          <a:prstGeom prst="rect">
            <a:avLst/>
          </a:prstGeom>
        </p:spPr>
      </p:pic>
    </p:spTree>
    <p:extLst>
      <p:ext uri="{BB962C8B-B14F-4D97-AF65-F5344CB8AC3E}">
        <p14:creationId xmlns:p14="http://schemas.microsoft.com/office/powerpoint/2010/main" val="17985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cstate="print"/>
          <a:srcRect l="39172" r="34234" b="66411"/>
          <a:stretch/>
        </p:blipFill>
        <p:spPr>
          <a:xfrm>
            <a:off x="4775200"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431636" y="3016112"/>
            <a:ext cx="10389322"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rPr>
              <a:t>rights@education.gov.il</a:t>
            </a:r>
            <a:endParaRPr lang="he-IL" sz="2800" dirty="0">
              <a:solidFill>
                <a:srgbClr val="192A72"/>
              </a:solidFill>
              <a:latin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1"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שירת יום הזיכרון</a:t>
            </a:r>
          </a:p>
        </p:txBody>
      </p:sp>
      <p:sp>
        <p:nvSpPr>
          <p:cNvPr id="7" name="כותרת משנה 6"/>
          <p:cNvSpPr>
            <a:spLocks noGrp="1"/>
          </p:cNvSpPr>
          <p:nvPr>
            <p:ph type="subTitle" idx="1"/>
          </p:nvPr>
        </p:nvSpPr>
        <p:spPr/>
        <p:txBody>
          <a:bodyPr/>
          <a:lstStyle/>
          <a:p>
            <a:r>
              <a:rPr lang="he-IL" dirty="0">
                <a:sym typeface="Varela Round"/>
              </a:rPr>
              <a:t>ספרות, </a:t>
            </a:r>
            <a:r>
              <a:rPr lang="he-IL" dirty="0" err="1">
                <a:sym typeface="Varela Round"/>
              </a:rPr>
              <a:t>חמ"ד</a:t>
            </a:r>
            <a:endParaRPr lang="he-IL" dirty="0">
              <a:sym typeface="Varela Round"/>
            </a:endParaRPr>
          </a:p>
        </p:txBody>
      </p:sp>
      <p:sp>
        <p:nvSpPr>
          <p:cNvPr id="4" name="מציין מיקום תוכן 3"/>
          <p:cNvSpPr>
            <a:spLocks noGrp="1"/>
          </p:cNvSpPr>
          <p:nvPr>
            <p:ph idx="10"/>
          </p:nvPr>
        </p:nvSpPr>
        <p:spPr/>
        <p:txBody>
          <a:bodyPr/>
          <a:lstStyle/>
          <a:p>
            <a:r>
              <a:rPr lang="he-IL" dirty="0">
                <a:sym typeface="Varela Round"/>
              </a:rPr>
              <a:t>שם המורה: דורית </a:t>
            </a:r>
            <a:r>
              <a:rPr lang="he-IL" dirty="0" err="1">
                <a:sym typeface="Varela Round"/>
              </a:rPr>
              <a:t>גלסר</a:t>
            </a:r>
            <a:endParaRPr lang="he-IL" dirty="0">
              <a:sym typeface="Varela Rou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3" name="מציין מיקום טקסט 2"/>
          <p:cNvSpPr>
            <a:spLocks noGrp="1"/>
          </p:cNvSpPr>
          <p:nvPr>
            <p:ph type="body" sz="quarter" idx="3"/>
          </p:nvPr>
        </p:nvSpPr>
        <p:spPr>
          <a:xfrm>
            <a:off x="515205" y="1185681"/>
            <a:ext cx="9000000" cy="540000"/>
          </a:xfrm>
        </p:spPr>
        <p:txBody>
          <a:bodyPr/>
          <a:lstStyle/>
          <a:p>
            <a:r>
              <a:rPr lang="he-IL" dirty="0">
                <a:sym typeface="Varela Round"/>
              </a:rPr>
              <a:t>השיר "ואחי שותק" מאת אמיר גלבוע</a:t>
            </a:r>
            <a:endParaRPr lang="he-IL" dirty="0"/>
          </a:p>
        </p:txBody>
      </p:sp>
      <p:sp>
        <p:nvSpPr>
          <p:cNvPr id="8" name="מציין מיקום תוכן 7"/>
          <p:cNvSpPr>
            <a:spLocks noGrp="1"/>
          </p:cNvSpPr>
          <p:nvPr>
            <p:ph sz="quarter" idx="4"/>
          </p:nvPr>
        </p:nvSpPr>
        <p:spPr>
          <a:xfrm>
            <a:off x="515206" y="1725681"/>
            <a:ext cx="9000000" cy="4152517"/>
          </a:xfrm>
        </p:spPr>
        <p:txBody>
          <a:bodyPr/>
          <a:lstStyle/>
          <a:p>
            <a:pPr>
              <a:lnSpc>
                <a:spcPct val="200000"/>
              </a:lnSpc>
            </a:pPr>
            <a:r>
              <a:rPr lang="he-IL" dirty="0"/>
              <a:t>שירים ויום הזיכרון לחללי צה"ל. </a:t>
            </a:r>
          </a:p>
          <a:p>
            <a:pPr>
              <a:lnSpc>
                <a:spcPct val="200000"/>
              </a:lnSpc>
            </a:pPr>
            <a:r>
              <a:rPr lang="he-IL" dirty="0"/>
              <a:t>קריאת השיר "ואחי שותק" בית אחר בית. הפסקה להסבר בין בית לבית. </a:t>
            </a:r>
          </a:p>
          <a:p>
            <a:pPr>
              <a:lnSpc>
                <a:spcPct val="200000"/>
              </a:lnSpc>
            </a:pPr>
            <a:r>
              <a:rPr lang="he-IL" dirty="0"/>
              <a:t>הצבעה על אמצעים אומנותיים בשיר ותרומתם לתוכן שלו. </a:t>
            </a:r>
          </a:p>
          <a:p>
            <a:pPr marL="0" indent="0">
              <a:lnSpc>
                <a:spcPct val="200000"/>
              </a:lnSpc>
              <a:buNone/>
            </a:pPr>
            <a:endParaRPr lang="he-IL" dirty="0"/>
          </a:p>
          <a:p>
            <a:pPr>
              <a:lnSpc>
                <a:spcPct val="200000"/>
              </a:lnSpc>
            </a:pPr>
            <a:endParaRPr lang="he-IL" dirty="0"/>
          </a:p>
          <a:p>
            <a:pPr>
              <a:lnSpc>
                <a:spcPct val="200000"/>
              </a:lnSpc>
            </a:pP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יום הזיכרון והשירה העברית</a:t>
            </a:r>
          </a:p>
        </p:txBody>
      </p:sp>
      <p:sp>
        <p:nvSpPr>
          <p:cNvPr id="8" name="מציין מיקום תוכן 7"/>
          <p:cNvSpPr>
            <a:spLocks noGrp="1"/>
          </p:cNvSpPr>
          <p:nvPr>
            <p:ph sz="quarter" idx="4"/>
          </p:nvPr>
        </p:nvSpPr>
        <p:spPr>
          <a:xfrm>
            <a:off x="515206" y="1725681"/>
            <a:ext cx="9000000" cy="4152517"/>
          </a:xfrm>
        </p:spPr>
        <p:txBody>
          <a:bodyPr/>
          <a:lstStyle/>
          <a:p>
            <a:pPr marL="0" indent="0">
              <a:lnSpc>
                <a:spcPct val="200000"/>
              </a:lnSpc>
              <a:buNone/>
            </a:pPr>
            <a:endParaRPr lang="he-IL" dirty="0"/>
          </a:p>
          <a:p>
            <a:pPr>
              <a:lnSpc>
                <a:spcPct val="200000"/>
              </a:lnSpc>
            </a:pPr>
            <a:endParaRPr lang="he-IL" dirty="0"/>
          </a:p>
          <a:p>
            <a:pPr>
              <a:lnSpc>
                <a:spcPct val="200000"/>
              </a:lnSpc>
            </a:pPr>
            <a:endParaRPr lang="he-IL" dirty="0"/>
          </a:p>
        </p:txBody>
      </p:sp>
      <p:pic>
        <p:nvPicPr>
          <p:cNvPr id="5" name="Online Media 4" title="￢ﾀﾏ ￢ﾀﾏￗﾙￗﾕￗﾝ ￗﾔￗﾖￗﾙￗﾛￗﾨￗﾕￗﾟ 2018 ￗﾔￗﾨ ￗﾔￗﾨￗﾦￗﾜ">
            <a:hlinkClick r:id="" action="ppaction://media"/>
            <a:extLst>
              <a:ext uri="{FF2B5EF4-FFF2-40B4-BE49-F238E27FC236}">
                <a16:creationId xmlns:a16="http://schemas.microsoft.com/office/drawing/2014/main" id="{10605C8F-D96E-42D7-B027-D31A610D5819}"/>
              </a:ext>
            </a:extLst>
          </p:cNvPr>
          <p:cNvPicPr>
            <a:picLocks noRot="1" noChangeAspect="1"/>
          </p:cNvPicPr>
          <p:nvPr>
            <a:videoFile r:link="rId1"/>
          </p:nvPr>
        </p:nvPicPr>
        <p:blipFill>
          <a:blip r:embed="rId4"/>
          <a:stretch>
            <a:fillRect/>
          </a:stretch>
        </p:blipFill>
        <p:spPr>
          <a:xfrm>
            <a:off x="3046413" y="1714500"/>
            <a:ext cx="6096000" cy="3429000"/>
          </a:xfrm>
          <a:prstGeom prst="rect">
            <a:avLst/>
          </a:prstGeom>
        </p:spPr>
      </p:pic>
    </p:spTree>
    <p:extLst>
      <p:ext uri="{BB962C8B-B14F-4D97-AF65-F5344CB8AC3E}">
        <p14:creationId xmlns:p14="http://schemas.microsoft.com/office/powerpoint/2010/main" val="137854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ואחי שותק</a:t>
            </a:r>
          </a:p>
        </p:txBody>
      </p:sp>
      <p:sp>
        <p:nvSpPr>
          <p:cNvPr id="7" name="כותרת משנה 6"/>
          <p:cNvSpPr>
            <a:spLocks noGrp="1"/>
          </p:cNvSpPr>
          <p:nvPr>
            <p:ph type="subTitle" idx="1"/>
          </p:nvPr>
        </p:nvSpPr>
        <p:spPr/>
        <p:txBody>
          <a:bodyPr/>
          <a:lstStyle/>
          <a:p>
            <a:r>
              <a:rPr lang="he-IL" dirty="0">
                <a:sym typeface="Varela Round"/>
              </a:rPr>
              <a:t>מאת אמיר גלבוע</a:t>
            </a:r>
          </a:p>
        </p:txBody>
      </p:sp>
      <p:pic>
        <p:nvPicPr>
          <p:cNvPr id="4" name="Picture 3">
            <a:extLst>
              <a:ext uri="{FF2B5EF4-FFF2-40B4-BE49-F238E27FC236}">
                <a16:creationId xmlns:a16="http://schemas.microsoft.com/office/drawing/2014/main" id="{380DF3E1-E6A3-48BB-B09D-957109DFC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48" y="3795572"/>
            <a:ext cx="3493859" cy="23290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C96E6C8E-77B6-4C81-A52A-FA3B84D6B4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35" y="372614"/>
            <a:ext cx="4282530" cy="5709523"/>
          </a:xfrm>
          <a:prstGeom prst="rect">
            <a:avLst/>
          </a:prstGeom>
        </p:spPr>
      </p:pic>
      <p:sp>
        <p:nvSpPr>
          <p:cNvPr id="4" name="TextBox 3">
            <a:extLst>
              <a:ext uri="{FF2B5EF4-FFF2-40B4-BE49-F238E27FC236}">
                <a16:creationId xmlns:a16="http://schemas.microsoft.com/office/drawing/2014/main" id="{1726C0D5-3346-4EE0-A3E3-865243BB8B89}"/>
              </a:ext>
            </a:extLst>
          </p:cNvPr>
          <p:cNvSpPr txBox="1"/>
          <p:nvPr/>
        </p:nvSpPr>
        <p:spPr>
          <a:xfrm>
            <a:off x="6525928" y="2897204"/>
            <a:ext cx="914400" cy="914400"/>
          </a:xfrm>
          <a:prstGeom prst="rect">
            <a:avLst/>
          </a:prstGeom>
          <a:noFill/>
        </p:spPr>
        <p:txBody>
          <a:bodyPr wrap="square" rtlCol="1">
            <a:spAutoFit/>
          </a:bodyPr>
          <a:lstStyle/>
          <a:p>
            <a:endParaRPr lang="he-IL" dirty="0"/>
          </a:p>
        </p:txBody>
      </p:sp>
      <p:sp>
        <p:nvSpPr>
          <p:cNvPr id="9" name="מציין מיקום תוכן 10">
            <a:extLst>
              <a:ext uri="{FF2B5EF4-FFF2-40B4-BE49-F238E27FC236}">
                <a16:creationId xmlns:a16="http://schemas.microsoft.com/office/drawing/2014/main" id="{9C88F2CF-7FD9-446E-92B1-CED7A9E5E844}"/>
              </a:ext>
            </a:extLst>
          </p:cNvPr>
          <p:cNvSpPr txBox="1">
            <a:spLocks/>
          </p:cNvSpPr>
          <p:nvPr/>
        </p:nvSpPr>
        <p:spPr>
          <a:xfrm>
            <a:off x="515206" y="447296"/>
            <a:ext cx="4118938" cy="5065737"/>
          </a:xfrm>
          <a:prstGeom prst="rect">
            <a:avLst/>
          </a:prstGeom>
        </p:spPr>
        <p:txBody>
          <a:bodyPr vert="horz" lIns="91440" tIns="45720" rIns="91440" bIns="45720" rtlCol="1">
            <a:normAutofit/>
          </a:bodyPr>
          <a:lstStyle>
            <a:lvl1pPr marL="342900" indent="-34290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2950" indent="-28575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0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150000"/>
              </a:lnSpc>
            </a:pPr>
            <a:r>
              <a:rPr lang="he-IL" dirty="0"/>
              <a:t>איזה שדה? </a:t>
            </a:r>
          </a:p>
          <a:p>
            <a:pPr>
              <a:lnSpc>
                <a:spcPct val="150000"/>
              </a:lnSpc>
            </a:pPr>
            <a:r>
              <a:rPr lang="he-IL" dirty="0"/>
              <a:t>תהייה על הבגד?</a:t>
            </a:r>
          </a:p>
          <a:p>
            <a:pPr>
              <a:lnSpc>
                <a:spcPct val="150000"/>
              </a:lnSpc>
            </a:pPr>
            <a:r>
              <a:rPr lang="he-IL" dirty="0"/>
              <a:t>מהו החלום? </a:t>
            </a:r>
          </a:p>
          <a:p>
            <a:pPr>
              <a:lnSpc>
                <a:spcPct val="150000"/>
              </a:lnSpc>
            </a:pPr>
            <a:r>
              <a:rPr lang="he-IL" dirty="0"/>
              <a:t>מדוע לספור פצעים?!?</a:t>
            </a:r>
          </a:p>
          <a:p>
            <a:pPr>
              <a:lnSpc>
                <a:spcPct val="150000"/>
              </a:lnSpc>
            </a:pPr>
            <a:r>
              <a:rPr lang="he-IL" dirty="0"/>
              <a:t>מדוע שותק האח? </a:t>
            </a:r>
          </a:p>
          <a:p>
            <a:pPr marL="0" indent="0">
              <a:lnSpc>
                <a:spcPct val="150000"/>
              </a:lnSpc>
              <a:buNone/>
            </a:pPr>
            <a:endParaRPr lang="he-IL" dirty="0"/>
          </a:p>
          <a:p>
            <a:pPr marL="0" indent="0">
              <a:lnSpc>
                <a:spcPct val="150000"/>
              </a:lnSpc>
              <a:buNone/>
            </a:pPr>
            <a:endParaRPr lang="he-IL" dirty="0"/>
          </a:p>
          <a:p>
            <a:pPr>
              <a:lnSpc>
                <a:spcPct val="150000"/>
              </a:lnSpc>
            </a:pPr>
            <a:endParaRPr lang="he-IL" dirty="0"/>
          </a:p>
        </p:txBody>
      </p:sp>
      <p:sp>
        <p:nvSpPr>
          <p:cNvPr id="12" name="מציין מיקום טקסט 13">
            <a:extLst>
              <a:ext uri="{FF2B5EF4-FFF2-40B4-BE49-F238E27FC236}">
                <a16:creationId xmlns:a16="http://schemas.microsoft.com/office/drawing/2014/main" id="{B3031D7A-90A9-4DE8-BE8D-6E5D2B470EF1}"/>
              </a:ext>
            </a:extLst>
          </p:cNvPr>
          <p:cNvSpPr>
            <a:spLocks noGrp="1"/>
          </p:cNvSpPr>
          <p:nvPr>
            <p:ph type="body" sz="quarter" idx="3"/>
          </p:nvPr>
        </p:nvSpPr>
        <p:spPr>
          <a:xfrm>
            <a:off x="10102787" y="177296"/>
            <a:ext cx="1729491" cy="540000"/>
          </a:xfrm>
        </p:spPr>
        <p:txBody>
          <a:bodyPr/>
          <a:lstStyle/>
          <a:p>
            <a:r>
              <a:rPr lang="he-IL" sz="4400" dirty="0"/>
              <a:t>בית א'</a:t>
            </a:r>
          </a:p>
        </p:txBody>
      </p:sp>
      <p:sp>
        <p:nvSpPr>
          <p:cNvPr id="11" name="מציין מיקום תוכן 10"/>
          <p:cNvSpPr>
            <a:spLocks noGrp="1"/>
          </p:cNvSpPr>
          <p:nvPr>
            <p:ph sz="quarter" idx="4"/>
          </p:nvPr>
        </p:nvSpPr>
        <p:spPr>
          <a:xfrm>
            <a:off x="515206" y="447240"/>
            <a:ext cx="11043520" cy="5709523"/>
          </a:xfrm>
        </p:spPr>
        <p:txBody>
          <a:bodyPr>
            <a:noAutofit/>
          </a:bodyPr>
          <a:lstStyle/>
          <a:p>
            <a:pPr marL="0" indent="0">
              <a:lnSpc>
                <a:spcPct val="150000"/>
              </a:lnSpc>
              <a:buNone/>
            </a:pPr>
            <a:r>
              <a:rPr lang="he-IL" sz="3600" dirty="0"/>
              <a:t>אָחִי חָזַר מִן הַשָּׂדֶה</a:t>
            </a:r>
            <a:br>
              <a:rPr lang="he-IL" sz="3600" dirty="0"/>
            </a:br>
            <a:r>
              <a:rPr lang="he-IL" sz="3600" dirty="0"/>
              <a:t>בְּבֶגֶד אָפֹר.</a:t>
            </a:r>
            <a:br>
              <a:rPr lang="he-IL" sz="3600" dirty="0"/>
            </a:br>
            <a:r>
              <a:rPr lang="he-IL" sz="3600" dirty="0"/>
              <a:t>וַאֲנִי חָשַׁשְׁתִּי שֶׁמָּא חֲלוֹמִי יִתְבַּדֶּה</a:t>
            </a:r>
            <a:br>
              <a:rPr lang="he-IL" sz="3600" dirty="0"/>
            </a:br>
            <a:r>
              <a:rPr lang="he-IL" sz="3600" dirty="0"/>
              <a:t>וְהִתְחַלְתִּי מִיָּד אֶת פְּצָעָיו לִסְפֹּר.</a:t>
            </a:r>
            <a:br>
              <a:rPr lang="he-IL" sz="3600" dirty="0"/>
            </a:br>
            <a:r>
              <a:rPr lang="he-IL" sz="3600" dirty="0"/>
              <a:t>וְאָחִי שׁוֹתֵק.</a:t>
            </a:r>
          </a:p>
        </p:txBody>
      </p:sp>
    </p:spTree>
    <p:extLst>
      <p:ext uri="{BB962C8B-B14F-4D97-AF65-F5344CB8AC3E}">
        <p14:creationId xmlns:p14="http://schemas.microsoft.com/office/powerpoint/2010/main"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9518516" y="333423"/>
            <a:ext cx="1729491" cy="540000"/>
          </a:xfrm>
        </p:spPr>
        <p:txBody>
          <a:bodyPr/>
          <a:lstStyle/>
          <a:p>
            <a:r>
              <a:rPr lang="he-IL" sz="4400" dirty="0"/>
              <a:t>בית ב'</a:t>
            </a:r>
          </a:p>
        </p:txBody>
      </p:sp>
      <p:sp>
        <p:nvSpPr>
          <p:cNvPr id="11" name="מציין מיקום תוכן 10"/>
          <p:cNvSpPr>
            <a:spLocks noGrp="1"/>
          </p:cNvSpPr>
          <p:nvPr>
            <p:ph sz="quarter" idx="4"/>
          </p:nvPr>
        </p:nvSpPr>
        <p:spPr>
          <a:xfrm>
            <a:off x="515206" y="855667"/>
            <a:ext cx="10768312" cy="5004775"/>
          </a:xfrm>
        </p:spPr>
        <p:txBody>
          <a:bodyPr>
            <a:normAutofit/>
          </a:bodyPr>
          <a:lstStyle/>
          <a:p>
            <a:pPr marL="0" indent="0">
              <a:lnSpc>
                <a:spcPct val="150000"/>
              </a:lnSpc>
              <a:buNone/>
            </a:pPr>
            <a:r>
              <a:rPr lang="he-IL" sz="3600" dirty="0"/>
              <a:t>אַחַר חִטַּטְתִּי בְּכִיסֵי הַסָּגִין</a:t>
            </a:r>
            <a:br>
              <a:rPr lang="he-IL" sz="3600" dirty="0"/>
            </a:br>
            <a:r>
              <a:rPr lang="he-IL" sz="3600" dirty="0"/>
              <a:t>וּמָצָאתִי אִסְפְּלָנִית שֶׁיָּבֵשׁ כִּתְמָהּ.</a:t>
            </a:r>
            <a:br>
              <a:rPr lang="he-IL" sz="3600" dirty="0"/>
            </a:br>
            <a:r>
              <a:rPr lang="he-IL" sz="3600" dirty="0"/>
              <a:t>וּבִגְלוּיָה שְׁחוּקָה אֶת שְׁמָהּ</a:t>
            </a:r>
            <a:br>
              <a:rPr lang="he-IL" sz="3600" dirty="0"/>
            </a:br>
            <a:r>
              <a:rPr lang="he-IL" sz="3600" dirty="0"/>
              <a:t>תַּחַת לְצִיּוּר שֶׁל פְּרָגִים.</a:t>
            </a:r>
            <a:br>
              <a:rPr lang="he-IL" sz="3600" dirty="0"/>
            </a:br>
            <a:r>
              <a:rPr lang="he-IL" sz="3600" dirty="0"/>
              <a:t>וְאָחִי שׁוֹתֵק.</a:t>
            </a:r>
          </a:p>
        </p:txBody>
      </p:sp>
      <p:sp>
        <p:nvSpPr>
          <p:cNvPr id="6" name="TextBox 5">
            <a:extLst>
              <a:ext uri="{FF2B5EF4-FFF2-40B4-BE49-F238E27FC236}">
                <a16:creationId xmlns:a16="http://schemas.microsoft.com/office/drawing/2014/main" id="{9461187D-D780-4FA0-B545-5E57500D1251}"/>
              </a:ext>
            </a:extLst>
          </p:cNvPr>
          <p:cNvSpPr txBox="1"/>
          <p:nvPr/>
        </p:nvSpPr>
        <p:spPr>
          <a:xfrm>
            <a:off x="6525087" y="2978458"/>
            <a:ext cx="914400" cy="914400"/>
          </a:xfrm>
          <a:prstGeom prst="rect">
            <a:avLst/>
          </a:prstGeom>
          <a:noFill/>
        </p:spPr>
        <p:txBody>
          <a:bodyPr wrap="square" rtlCol="1">
            <a:spAutoFit/>
          </a:bodyPr>
          <a:lstStyle/>
          <a:p>
            <a:endParaRPr lang="he-IL" dirty="0"/>
          </a:p>
        </p:txBody>
      </p:sp>
      <p:sp>
        <p:nvSpPr>
          <p:cNvPr id="7" name="TextBox 6">
            <a:extLst>
              <a:ext uri="{FF2B5EF4-FFF2-40B4-BE49-F238E27FC236}">
                <a16:creationId xmlns:a16="http://schemas.microsoft.com/office/drawing/2014/main" id="{2B6D6ECB-2D3F-4E94-BE3C-B03CE02E97D5}"/>
              </a:ext>
            </a:extLst>
          </p:cNvPr>
          <p:cNvSpPr txBox="1"/>
          <p:nvPr/>
        </p:nvSpPr>
        <p:spPr>
          <a:xfrm>
            <a:off x="3746377" y="280157"/>
            <a:ext cx="2133575" cy="715089"/>
          </a:xfrm>
          <a:prstGeom prst="wedgeRoundRectCallout">
            <a:avLst>
              <a:gd name="adj1" fmla="val 66154"/>
              <a:gd name="adj2" fmla="val 98006"/>
              <a:gd name="adj3" fmla="val 16667"/>
            </a:avLst>
          </a:prstGeom>
          <a:noFill/>
          <a:ln>
            <a:solidFill>
              <a:srgbClr val="002060"/>
            </a:solidFill>
          </a:ln>
        </p:spPr>
        <p:txBody>
          <a:bodyPr wrap="square" rtlCol="1">
            <a:spAutoFit/>
          </a:bodyPr>
          <a:lstStyle/>
          <a:p>
            <a:r>
              <a:rPr lang="he-IL" dirty="0"/>
              <a:t>סגין = מעיל צבאי</a:t>
            </a:r>
          </a:p>
          <a:p>
            <a:endParaRPr lang="he-IL" dirty="0"/>
          </a:p>
        </p:txBody>
      </p:sp>
      <p:sp>
        <p:nvSpPr>
          <p:cNvPr id="12" name="TextBox 11">
            <a:extLst>
              <a:ext uri="{FF2B5EF4-FFF2-40B4-BE49-F238E27FC236}">
                <a16:creationId xmlns:a16="http://schemas.microsoft.com/office/drawing/2014/main" id="{3E6C8902-7AFE-40F9-818B-39184D71BA95}"/>
              </a:ext>
            </a:extLst>
          </p:cNvPr>
          <p:cNvSpPr txBox="1"/>
          <p:nvPr/>
        </p:nvSpPr>
        <p:spPr>
          <a:xfrm>
            <a:off x="6525087" y="126923"/>
            <a:ext cx="1957506" cy="1021556"/>
          </a:xfrm>
          <a:prstGeom prst="wedgeRoundRectCallout">
            <a:avLst>
              <a:gd name="adj1" fmla="val 28229"/>
              <a:gd name="adj2" fmla="val 124286"/>
              <a:gd name="adj3" fmla="val 16667"/>
            </a:avLst>
          </a:prstGeom>
          <a:noFill/>
          <a:ln>
            <a:solidFill>
              <a:schemeClr val="tx2">
                <a:lumMod val="75000"/>
              </a:schemeClr>
            </a:solidFill>
          </a:ln>
        </p:spPr>
        <p:txBody>
          <a:bodyPr wrap="square" rtlCol="1">
            <a:spAutoFit/>
          </a:bodyPr>
          <a:lstStyle/>
          <a:p>
            <a:r>
              <a:rPr lang="he-IL" dirty="0" err="1"/>
              <a:t>איספלנית</a:t>
            </a:r>
            <a:r>
              <a:rPr lang="he-IL" dirty="0"/>
              <a:t> – פלסטר, תחבושת</a:t>
            </a:r>
          </a:p>
          <a:p>
            <a:endParaRPr lang="he-IL" dirty="0"/>
          </a:p>
        </p:txBody>
      </p:sp>
      <p:pic>
        <p:nvPicPr>
          <p:cNvPr id="10" name="Picture 9">
            <a:extLst>
              <a:ext uri="{FF2B5EF4-FFF2-40B4-BE49-F238E27FC236}">
                <a16:creationId xmlns:a16="http://schemas.microsoft.com/office/drawing/2014/main" id="{99BF0224-8353-44B6-9EAF-E8E17A0E6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64" y="6658"/>
            <a:ext cx="3824809" cy="5737214"/>
          </a:xfrm>
          <a:prstGeom prst="rect">
            <a:avLst/>
          </a:prstGeom>
        </p:spPr>
      </p:pic>
      <p:sp>
        <p:nvSpPr>
          <p:cNvPr id="13" name="מציין מיקום תוכן 10">
            <a:extLst>
              <a:ext uri="{FF2B5EF4-FFF2-40B4-BE49-F238E27FC236}">
                <a16:creationId xmlns:a16="http://schemas.microsoft.com/office/drawing/2014/main" id="{D965259E-5CF1-4003-8466-661E4B1701C3}"/>
              </a:ext>
            </a:extLst>
          </p:cNvPr>
          <p:cNvSpPr txBox="1">
            <a:spLocks/>
          </p:cNvSpPr>
          <p:nvPr/>
        </p:nvSpPr>
        <p:spPr>
          <a:xfrm>
            <a:off x="-254065" y="112009"/>
            <a:ext cx="4101182" cy="2849790"/>
          </a:xfrm>
          <a:prstGeom prst="rect">
            <a:avLst/>
          </a:prstGeom>
        </p:spPr>
        <p:txBody>
          <a:bodyPr vert="horz" lIns="91440" tIns="45720" rIns="91440" bIns="45720" rtlCol="1">
            <a:normAutofit/>
          </a:bodyPr>
          <a:lstStyle>
            <a:lvl1pPr marL="342900" indent="-34290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2950" indent="-28575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0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150000"/>
              </a:lnSpc>
            </a:pPr>
            <a:r>
              <a:rPr lang="he-IL" dirty="0"/>
              <a:t> הבגד האפור = סגין.  </a:t>
            </a:r>
          </a:p>
          <a:p>
            <a:pPr>
              <a:lnSpc>
                <a:spcPct val="150000"/>
              </a:lnSpc>
            </a:pPr>
            <a:r>
              <a:rPr lang="he-IL" dirty="0"/>
              <a:t> תחבושת עם דם </a:t>
            </a:r>
          </a:p>
          <a:p>
            <a:pPr>
              <a:lnSpc>
                <a:spcPct val="150000"/>
              </a:lnSpc>
            </a:pPr>
            <a:r>
              <a:rPr lang="he-IL" dirty="0"/>
              <a:t>פרגים אדומים כמו דם. </a:t>
            </a:r>
          </a:p>
          <a:p>
            <a:pPr>
              <a:lnSpc>
                <a:spcPct val="150000"/>
              </a:lnSpc>
            </a:pPr>
            <a:r>
              <a:rPr lang="he-IL" dirty="0"/>
              <a:t>ריבוי פעולות מול שתיקה.  </a:t>
            </a:r>
          </a:p>
          <a:p>
            <a:pPr>
              <a:lnSpc>
                <a:spcPct val="150000"/>
              </a:lnSpc>
            </a:pPr>
            <a:endParaRPr lang="he-IL" dirty="0"/>
          </a:p>
          <a:p>
            <a:pPr>
              <a:lnSpc>
                <a:spcPct val="150000"/>
              </a:lnSpc>
            </a:pPr>
            <a:endParaRPr lang="he-IL" dirty="0"/>
          </a:p>
        </p:txBody>
      </p:sp>
    </p:spTree>
    <p:extLst>
      <p:ext uri="{BB962C8B-B14F-4D97-AF65-F5344CB8AC3E}">
        <p14:creationId xmlns:p14="http://schemas.microsoft.com/office/powerpoint/2010/main" val="204994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4" name="מציין מיקום טקסט 13"/>
          <p:cNvSpPr>
            <a:spLocks noGrp="1"/>
          </p:cNvSpPr>
          <p:nvPr>
            <p:ph type="body" sz="quarter" idx="3"/>
          </p:nvPr>
        </p:nvSpPr>
        <p:spPr>
          <a:xfrm>
            <a:off x="515206" y="1185681"/>
            <a:ext cx="9000000" cy="540000"/>
          </a:xfrm>
        </p:spPr>
        <p:txBody>
          <a:bodyPr/>
          <a:lstStyle/>
          <a:p>
            <a:r>
              <a:rPr lang="he-IL" dirty="0"/>
              <a:t>מה הבנו עד כה מהשיר? </a:t>
            </a:r>
          </a:p>
        </p:txBody>
      </p:sp>
      <p:sp>
        <p:nvSpPr>
          <p:cNvPr id="11" name="מציין מיקום תוכן 10"/>
          <p:cNvSpPr>
            <a:spLocks noGrp="1"/>
          </p:cNvSpPr>
          <p:nvPr>
            <p:ph sz="quarter" idx="4"/>
          </p:nvPr>
        </p:nvSpPr>
        <p:spPr>
          <a:xfrm>
            <a:off x="515205" y="1725681"/>
            <a:ext cx="9578705" cy="4152517"/>
          </a:xfrm>
        </p:spPr>
        <p:txBody>
          <a:bodyPr/>
          <a:lstStyle/>
          <a:p>
            <a:pPr>
              <a:lnSpc>
                <a:spcPct val="150000"/>
              </a:lnSpc>
            </a:pPr>
            <a:r>
              <a:rPr lang="he-IL" b="1" dirty="0"/>
              <a:t>תעלומה. </a:t>
            </a:r>
            <a:r>
              <a:rPr lang="he-IL" dirty="0"/>
              <a:t>משהו לא מדובר עד הסוף. </a:t>
            </a:r>
          </a:p>
          <a:p>
            <a:pPr>
              <a:lnSpc>
                <a:spcPct val="150000"/>
              </a:lnSpc>
            </a:pPr>
            <a:r>
              <a:rPr lang="he-IL" b="1" dirty="0"/>
              <a:t>האח שותק. </a:t>
            </a:r>
            <a:r>
              <a:rPr lang="he-IL" dirty="0"/>
              <a:t>למה הוא שותק?</a:t>
            </a:r>
          </a:p>
          <a:p>
            <a:pPr>
              <a:lnSpc>
                <a:spcPct val="150000"/>
              </a:lnSpc>
            </a:pPr>
            <a:r>
              <a:rPr lang="he-IL" b="1" dirty="0"/>
              <a:t>תחושה קשה.</a:t>
            </a:r>
            <a:r>
              <a:rPr lang="he-IL" dirty="0"/>
              <a:t> חלום שמתבדה, פצעים, שתיקה, אדום כדם. </a:t>
            </a:r>
          </a:p>
          <a:p>
            <a:pPr>
              <a:lnSpc>
                <a:spcPct val="150000"/>
              </a:lnSpc>
            </a:pPr>
            <a:r>
              <a:rPr lang="he-IL" b="1" dirty="0"/>
              <a:t>פעילות רבה.</a:t>
            </a:r>
            <a:r>
              <a:rPr lang="he-IL" dirty="0"/>
              <a:t> חושש, סופר, מחטט, מוצא. מול אלה שתיקה.  </a:t>
            </a:r>
          </a:p>
          <a:p>
            <a:pPr marL="0" indent="0">
              <a:lnSpc>
                <a:spcPct val="150000"/>
              </a:lnSpc>
              <a:buNone/>
            </a:pPr>
            <a:endParaRPr lang="he-IL" dirty="0"/>
          </a:p>
        </p:txBody>
      </p:sp>
      <p:sp>
        <p:nvSpPr>
          <p:cNvPr id="3" name="TextBox 2">
            <a:extLst>
              <a:ext uri="{FF2B5EF4-FFF2-40B4-BE49-F238E27FC236}">
                <a16:creationId xmlns:a16="http://schemas.microsoft.com/office/drawing/2014/main" id="{DB3CAFF4-6899-40D9-B1A0-AA84A51E661B}"/>
              </a:ext>
            </a:extLst>
          </p:cNvPr>
          <p:cNvSpPr txBox="1"/>
          <p:nvPr/>
        </p:nvSpPr>
        <p:spPr>
          <a:xfrm>
            <a:off x="299509" y="4919357"/>
            <a:ext cx="9794401" cy="830997"/>
          </a:xfrm>
          <a:prstGeom prst="rect">
            <a:avLst/>
          </a:prstGeom>
          <a:noFill/>
          <a:ln w="28575">
            <a:solidFill>
              <a:schemeClr val="tx2">
                <a:lumMod val="75000"/>
              </a:schemeClr>
            </a:solidFill>
          </a:ln>
        </p:spPr>
        <p:txBody>
          <a:bodyPr wrap="square" rtlCol="1">
            <a:spAutoFit/>
          </a:bodyPr>
          <a:lstStyle/>
          <a:p>
            <a:pPr algn="ctr"/>
            <a:r>
              <a:rPr lang="he-IL" sz="2400" b="1" dirty="0">
                <a:solidFill>
                  <a:schemeClr val="tx2">
                    <a:lumMod val="75000"/>
                  </a:schemeClr>
                </a:solidFill>
              </a:rPr>
              <a:t>ההבנה – אח חוזר משדה הקרב.  </a:t>
            </a:r>
          </a:p>
          <a:p>
            <a:pPr algn="ctr"/>
            <a:r>
              <a:rPr lang="he-IL" sz="2400" b="1" dirty="0">
                <a:solidFill>
                  <a:schemeClr val="tx2">
                    <a:lumMod val="75000"/>
                  </a:schemeClr>
                </a:solidFill>
              </a:rPr>
              <a:t>הוא פצוע ושותק.</a:t>
            </a:r>
            <a:endParaRPr lang="he-IL" dirty="0"/>
          </a:p>
        </p:txBody>
      </p:sp>
      <p:pic>
        <p:nvPicPr>
          <p:cNvPr id="7" name="Picture 6">
            <a:extLst>
              <a:ext uri="{FF2B5EF4-FFF2-40B4-BE49-F238E27FC236}">
                <a16:creationId xmlns:a16="http://schemas.microsoft.com/office/drawing/2014/main" id="{BE0CB841-2392-4061-BE34-D2A6BF454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23" y="177554"/>
            <a:ext cx="2743200" cy="2743200"/>
          </a:xfrm>
          <a:prstGeom prst="rect">
            <a:avLst/>
          </a:prstGeom>
        </p:spPr>
      </p:pic>
    </p:spTree>
    <p:extLst>
      <p:ext uri="{BB962C8B-B14F-4D97-AF65-F5344CB8AC3E}">
        <p14:creationId xmlns:p14="http://schemas.microsoft.com/office/powerpoint/2010/main" val="236447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t="-83000" b="-83000"/>
          </a:stretch>
        </a:blipFill>
        <a:effectLst/>
      </p:bgPr>
    </p:bg>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ואחי שותק / אמיר גלבוע</a:t>
            </a:r>
          </a:p>
        </p:txBody>
      </p:sp>
      <p:sp>
        <p:nvSpPr>
          <p:cNvPr id="14" name="מציין מיקום טקסט 13"/>
          <p:cNvSpPr>
            <a:spLocks noGrp="1"/>
          </p:cNvSpPr>
          <p:nvPr>
            <p:ph type="body" sz="quarter" idx="3"/>
          </p:nvPr>
        </p:nvSpPr>
        <p:spPr>
          <a:xfrm>
            <a:off x="2208808" y="1134122"/>
            <a:ext cx="9000000" cy="540000"/>
          </a:xfrm>
        </p:spPr>
        <p:txBody>
          <a:bodyPr/>
          <a:lstStyle/>
          <a:p>
            <a:r>
              <a:rPr lang="he-IL" dirty="0"/>
              <a:t>עיון בבית ג'</a:t>
            </a:r>
          </a:p>
        </p:txBody>
      </p:sp>
      <p:sp>
        <p:nvSpPr>
          <p:cNvPr id="3" name="Content Placeholder 2">
            <a:extLst>
              <a:ext uri="{FF2B5EF4-FFF2-40B4-BE49-F238E27FC236}">
                <a16:creationId xmlns:a16="http://schemas.microsoft.com/office/drawing/2014/main" id="{86643450-9E63-4FE1-96AF-61CD6E45141E}"/>
              </a:ext>
            </a:extLst>
          </p:cNvPr>
          <p:cNvSpPr>
            <a:spLocks noGrp="1"/>
          </p:cNvSpPr>
          <p:nvPr>
            <p:ph sz="quarter" idx="4"/>
          </p:nvPr>
        </p:nvSpPr>
        <p:spPr>
          <a:xfrm>
            <a:off x="3705726" y="1725681"/>
            <a:ext cx="6006165" cy="2711565"/>
          </a:xfrm>
        </p:spPr>
        <p:txBody>
          <a:bodyPr>
            <a:normAutofit/>
          </a:bodyPr>
          <a:lstStyle/>
          <a:p>
            <a:pPr marL="0" indent="0">
              <a:lnSpc>
                <a:spcPct val="150000"/>
              </a:lnSpc>
              <a:buNone/>
            </a:pPr>
            <a:r>
              <a:rPr lang="he-IL" sz="2800" dirty="0"/>
              <a:t> </a:t>
            </a:r>
          </a:p>
        </p:txBody>
      </p:sp>
      <p:sp>
        <p:nvSpPr>
          <p:cNvPr id="2" name="TextBox 1">
            <a:extLst>
              <a:ext uri="{FF2B5EF4-FFF2-40B4-BE49-F238E27FC236}">
                <a16:creationId xmlns:a16="http://schemas.microsoft.com/office/drawing/2014/main" id="{02A84B63-80C2-4A35-8149-773AAD84FE16}"/>
              </a:ext>
            </a:extLst>
          </p:cNvPr>
          <p:cNvSpPr txBox="1"/>
          <p:nvPr/>
        </p:nvSpPr>
        <p:spPr>
          <a:xfrm>
            <a:off x="6506993" y="1658862"/>
            <a:ext cx="3767964" cy="4062651"/>
          </a:xfrm>
          <a:prstGeom prst="rect">
            <a:avLst/>
          </a:prstGeom>
          <a:noFill/>
        </p:spPr>
        <p:txBody>
          <a:bodyPr wrap="square" rtlCol="1">
            <a:spAutoFit/>
          </a:bodyPr>
          <a:lstStyle/>
          <a:p>
            <a:pPr fontAlgn="base"/>
            <a:r>
              <a:rPr lang="he-IL" sz="2400" dirty="0">
                <a:solidFill>
                  <a:schemeClr val="tx2">
                    <a:lumMod val="75000"/>
                  </a:schemeClr>
                </a:solidFill>
                <a:cs typeface="Varela Round" panose="00000500000000000000"/>
              </a:rPr>
              <a:t>אָז הִתַּרְתִּי אֶת הַצְּרוֹר</a:t>
            </a:r>
            <a:br>
              <a:rPr lang="he-IL" sz="2400" dirty="0">
                <a:solidFill>
                  <a:schemeClr val="tx2">
                    <a:lumMod val="75000"/>
                  </a:schemeClr>
                </a:solidFill>
                <a:cs typeface="Varela Round" panose="00000500000000000000"/>
              </a:rPr>
            </a:br>
            <a:r>
              <a:rPr lang="he-IL" sz="2400" dirty="0">
                <a:solidFill>
                  <a:schemeClr val="tx2">
                    <a:lumMod val="75000"/>
                  </a:schemeClr>
                </a:solidFill>
                <a:cs typeface="Varela Round" panose="00000500000000000000"/>
              </a:rPr>
              <a:t>וְהוֹצֵאתִי חֲפָצָיו, זֵכֶר אַחַר זֵכֶר.</a:t>
            </a:r>
            <a:br>
              <a:rPr lang="he-IL" sz="2400" dirty="0">
                <a:solidFill>
                  <a:schemeClr val="tx2">
                    <a:lumMod val="75000"/>
                  </a:schemeClr>
                </a:solidFill>
                <a:cs typeface="Varela Round" panose="00000500000000000000"/>
              </a:rPr>
            </a:br>
            <a:r>
              <a:rPr lang="he-IL" sz="2400" dirty="0">
                <a:solidFill>
                  <a:schemeClr val="tx2">
                    <a:lumMod val="75000"/>
                  </a:schemeClr>
                </a:solidFill>
                <a:cs typeface="Varela Round" panose="00000500000000000000"/>
              </a:rPr>
              <a:t>הֵידָד, אָחִי, אָחִי </a:t>
            </a:r>
            <a:r>
              <a:rPr lang="he-IL" sz="2400" dirty="0" err="1">
                <a:solidFill>
                  <a:schemeClr val="tx2">
                    <a:lumMod val="75000"/>
                  </a:schemeClr>
                </a:solidFill>
                <a:cs typeface="Varela Round" panose="00000500000000000000"/>
              </a:rPr>
              <a:t>הַגִּבּוֹר</a:t>
            </a:r>
            <a:r>
              <a:rPr lang="he-IL" sz="2400" dirty="0">
                <a:solidFill>
                  <a:schemeClr val="tx2">
                    <a:lumMod val="75000"/>
                  </a:schemeClr>
                </a:solidFill>
                <a:cs typeface="Varela Round" panose="00000500000000000000"/>
              </a:rPr>
              <a:t>,</a:t>
            </a:r>
            <a:br>
              <a:rPr lang="he-IL" sz="2400" dirty="0">
                <a:solidFill>
                  <a:schemeClr val="tx2">
                    <a:lumMod val="75000"/>
                  </a:schemeClr>
                </a:solidFill>
                <a:cs typeface="Varela Round" panose="00000500000000000000"/>
              </a:rPr>
            </a:br>
            <a:r>
              <a:rPr lang="he-IL" sz="2400" dirty="0">
                <a:solidFill>
                  <a:schemeClr val="tx2">
                    <a:lumMod val="75000"/>
                  </a:schemeClr>
                </a:solidFill>
                <a:cs typeface="Varela Round" panose="00000500000000000000"/>
              </a:rPr>
              <a:t>הִנֵּה מָצָאתִי אוֹתוֹתֶיךָ!</a:t>
            </a:r>
            <a:br>
              <a:rPr lang="he-IL" sz="2400" dirty="0">
                <a:solidFill>
                  <a:schemeClr val="tx2">
                    <a:lumMod val="75000"/>
                  </a:schemeClr>
                </a:solidFill>
                <a:cs typeface="Varela Round" panose="00000500000000000000"/>
              </a:rPr>
            </a:br>
            <a:r>
              <a:rPr lang="he-IL" sz="2400" dirty="0">
                <a:solidFill>
                  <a:schemeClr val="tx2">
                    <a:lumMod val="75000"/>
                  </a:schemeClr>
                </a:solidFill>
                <a:cs typeface="Varela Round" panose="00000500000000000000"/>
              </a:rPr>
              <a:t>הֵידָד, אָחִי, אָחִי </a:t>
            </a:r>
            <a:r>
              <a:rPr lang="he-IL" sz="2400" dirty="0" err="1">
                <a:solidFill>
                  <a:schemeClr val="tx2">
                    <a:lumMod val="75000"/>
                  </a:schemeClr>
                </a:solidFill>
                <a:cs typeface="Varela Round" panose="00000500000000000000"/>
              </a:rPr>
              <a:t>הַגִּבּוֹר</a:t>
            </a:r>
            <a:r>
              <a:rPr lang="he-IL" sz="2400" dirty="0">
                <a:solidFill>
                  <a:schemeClr val="tx2">
                    <a:lumMod val="75000"/>
                  </a:schemeClr>
                </a:solidFill>
                <a:cs typeface="Varela Round" panose="00000500000000000000"/>
              </a:rPr>
              <a:t>,</a:t>
            </a:r>
            <a:br>
              <a:rPr lang="he-IL" sz="2400" dirty="0">
                <a:solidFill>
                  <a:schemeClr val="tx2">
                    <a:lumMod val="75000"/>
                  </a:schemeClr>
                </a:solidFill>
                <a:cs typeface="Varela Round" panose="00000500000000000000"/>
              </a:rPr>
            </a:br>
            <a:r>
              <a:rPr lang="he-IL" sz="2400" dirty="0">
                <a:solidFill>
                  <a:schemeClr val="tx2">
                    <a:lumMod val="75000"/>
                  </a:schemeClr>
                </a:solidFill>
                <a:cs typeface="Varela Round" panose="00000500000000000000"/>
              </a:rPr>
              <a:t>אָשִׁיר גַּאֲוָה לִשְׁמֶךָ!</a:t>
            </a:r>
            <a:br>
              <a:rPr lang="he-IL" sz="2400" dirty="0">
                <a:solidFill>
                  <a:schemeClr val="tx2">
                    <a:lumMod val="75000"/>
                  </a:schemeClr>
                </a:solidFill>
                <a:cs typeface="Varela Round" panose="00000500000000000000"/>
              </a:rPr>
            </a:br>
            <a:r>
              <a:rPr lang="he-IL" sz="2400" dirty="0">
                <a:solidFill>
                  <a:schemeClr val="tx2">
                    <a:lumMod val="75000"/>
                  </a:schemeClr>
                </a:solidFill>
                <a:cs typeface="Varela Round" panose="00000500000000000000"/>
              </a:rPr>
              <a:t>וְאָחִי שׁוֹתֵק.</a:t>
            </a:r>
            <a:br>
              <a:rPr lang="he-IL" sz="2400" dirty="0">
                <a:solidFill>
                  <a:schemeClr val="tx2">
                    <a:lumMod val="75000"/>
                  </a:schemeClr>
                </a:solidFill>
                <a:cs typeface="Varela Round" panose="00000500000000000000"/>
              </a:rPr>
            </a:br>
            <a:r>
              <a:rPr lang="he-IL" sz="2400" dirty="0">
                <a:solidFill>
                  <a:schemeClr val="tx2">
                    <a:lumMod val="75000"/>
                  </a:schemeClr>
                </a:solidFill>
                <a:cs typeface="Varela Round" panose="00000500000000000000"/>
              </a:rPr>
              <a:t>וְאָחִי שׁוֹתֵק.</a:t>
            </a:r>
          </a:p>
          <a:p>
            <a:pPr fontAlgn="base"/>
            <a:endParaRPr lang="he-IL" sz="2400" dirty="0">
              <a:solidFill>
                <a:schemeClr val="tx2">
                  <a:lumMod val="75000"/>
                </a:schemeClr>
              </a:solidFill>
              <a:cs typeface="Varela Round" panose="00000500000000000000"/>
            </a:endParaRPr>
          </a:p>
          <a:p>
            <a:pPr fontAlgn="base"/>
            <a:r>
              <a:rPr lang="he-IL" sz="2400" dirty="0">
                <a:solidFill>
                  <a:schemeClr val="tx2">
                    <a:lumMod val="75000"/>
                  </a:schemeClr>
                </a:solidFill>
                <a:cs typeface="Varela Round" panose="00000500000000000000"/>
              </a:rPr>
              <a:t>וְדָמוֹ מִן הָאֲדָמָה זוֹעֵק.</a:t>
            </a:r>
          </a:p>
          <a:p>
            <a:endParaRPr lang="he-IL" dirty="0"/>
          </a:p>
        </p:txBody>
      </p:sp>
      <p:sp>
        <p:nvSpPr>
          <p:cNvPr id="5" name="TextBox 4">
            <a:extLst>
              <a:ext uri="{FF2B5EF4-FFF2-40B4-BE49-F238E27FC236}">
                <a16:creationId xmlns:a16="http://schemas.microsoft.com/office/drawing/2014/main" id="{DF6E146C-A1CA-4583-9F00-000B1246206A}"/>
              </a:ext>
            </a:extLst>
          </p:cNvPr>
          <p:cNvSpPr txBox="1"/>
          <p:nvPr/>
        </p:nvSpPr>
        <p:spPr>
          <a:xfrm>
            <a:off x="82069" y="1828799"/>
            <a:ext cx="5346579" cy="2793842"/>
          </a:xfrm>
          <a:prstGeom prst="rect">
            <a:avLst/>
          </a:prstGeom>
          <a:noFill/>
        </p:spPr>
        <p:txBody>
          <a:bodyPr wrap="square" rtlCol="1">
            <a:spAutoFit/>
          </a:bodyPr>
          <a:lstStyle/>
          <a:p>
            <a:pPr marL="342900" indent="-342900">
              <a:lnSpc>
                <a:spcPct val="150000"/>
              </a:lnSpc>
              <a:buFont typeface="Arial" panose="020B0604020202020204" pitchFamily="34" charset="0"/>
              <a:buChar char="•"/>
            </a:pPr>
            <a:r>
              <a:rPr lang="he-IL" sz="2400" b="1" dirty="0">
                <a:solidFill>
                  <a:schemeClr val="tx2">
                    <a:lumMod val="75000"/>
                  </a:schemeClr>
                </a:solidFill>
              </a:rPr>
              <a:t>תנצב"ה</a:t>
            </a:r>
            <a:r>
              <a:rPr lang="he-IL" sz="2400" dirty="0">
                <a:solidFill>
                  <a:schemeClr val="tx2">
                    <a:lumMod val="75000"/>
                  </a:schemeClr>
                </a:solidFill>
              </a:rPr>
              <a:t>: תהא נפשו צרורה בצרור החיים. </a:t>
            </a:r>
          </a:p>
          <a:p>
            <a:pPr marL="342900" indent="-342900">
              <a:lnSpc>
                <a:spcPct val="150000"/>
              </a:lnSpc>
              <a:buFont typeface="Arial" panose="020B0604020202020204" pitchFamily="34" charset="0"/>
              <a:buChar char="•"/>
            </a:pPr>
            <a:r>
              <a:rPr lang="he-IL" sz="2400" dirty="0">
                <a:solidFill>
                  <a:schemeClr val="tx2">
                    <a:lumMod val="75000"/>
                  </a:schemeClr>
                </a:solidFill>
              </a:rPr>
              <a:t>החפצים הופכים לזכר</a:t>
            </a:r>
          </a:p>
          <a:p>
            <a:pPr marL="342900" indent="-342900">
              <a:lnSpc>
                <a:spcPct val="150000"/>
              </a:lnSpc>
              <a:buFont typeface="Arial" panose="020B0604020202020204" pitchFamily="34" charset="0"/>
              <a:buChar char="•"/>
            </a:pPr>
            <a:r>
              <a:rPr lang="he-IL" sz="2400" b="1" dirty="0">
                <a:solidFill>
                  <a:schemeClr val="tx2">
                    <a:lumMod val="75000"/>
                  </a:schemeClr>
                </a:solidFill>
              </a:rPr>
              <a:t>אירוניה</a:t>
            </a:r>
            <a:r>
              <a:rPr lang="he-IL" sz="2400" dirty="0">
                <a:solidFill>
                  <a:schemeClr val="tx2">
                    <a:lumMod val="75000"/>
                  </a:schemeClr>
                </a:solidFill>
              </a:rPr>
              <a:t> : שירי הלל למת? שירי קינה?</a:t>
            </a:r>
          </a:p>
          <a:p>
            <a:pPr marL="342900" indent="-342900">
              <a:lnSpc>
                <a:spcPct val="150000"/>
              </a:lnSpc>
              <a:buFont typeface="Arial" panose="020B0604020202020204" pitchFamily="34" charset="0"/>
              <a:buChar char="•"/>
            </a:pPr>
            <a:r>
              <a:rPr lang="he-IL" sz="2400" dirty="0">
                <a:solidFill>
                  <a:schemeClr val="tx2">
                    <a:lumMod val="75000"/>
                  </a:schemeClr>
                </a:solidFill>
              </a:rPr>
              <a:t>פניה ישירה לאח  </a:t>
            </a:r>
          </a:p>
          <a:p>
            <a:pPr marL="342900" indent="-342900">
              <a:lnSpc>
                <a:spcPct val="150000"/>
              </a:lnSpc>
              <a:buFont typeface="Arial" panose="020B0604020202020204" pitchFamily="34" charset="0"/>
              <a:buChar char="•"/>
            </a:pPr>
            <a:r>
              <a:rPr lang="he-IL" sz="2400" dirty="0">
                <a:solidFill>
                  <a:schemeClr val="tx2">
                    <a:lumMod val="75000"/>
                  </a:schemeClr>
                </a:solidFill>
              </a:rPr>
              <a:t>אותות : חיים? אותות גבורה? </a:t>
            </a:r>
          </a:p>
        </p:txBody>
      </p:sp>
    </p:spTree>
    <p:extLst>
      <p:ext uri="{BB962C8B-B14F-4D97-AF65-F5344CB8AC3E}">
        <p14:creationId xmlns:p14="http://schemas.microsoft.com/office/powerpoint/2010/main" val="279334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2694</TotalTime>
  <Words>1240</Words>
  <Application>Microsoft Office PowerPoint</Application>
  <PresentationFormat>מותאם אישית</PresentationFormat>
  <Paragraphs>124</Paragraphs>
  <Slides>18</Slides>
  <Notes>16</Notes>
  <HiddenSlides>0</HiddenSlides>
  <MMClips>2</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18</vt:i4>
      </vt:variant>
    </vt:vector>
  </HeadingPairs>
  <TitlesOfParts>
    <vt:vector size="22" baseType="lpstr">
      <vt:lpstr>Arial</vt:lpstr>
      <vt:lpstr>Calibri</vt:lpstr>
      <vt:lpstr>Varela Round</vt:lpstr>
      <vt:lpstr>ערכת נושא Office</vt:lpstr>
      <vt:lpstr>מערכת שידורים לאומית</vt:lpstr>
      <vt:lpstr>שירת יום הזיכרון</vt:lpstr>
      <vt:lpstr>מה נלמד היום? </vt:lpstr>
      <vt:lpstr>יום הזיכרון והשירה העברית</vt:lpstr>
      <vt:lpstr>ואחי שותק</vt:lpstr>
      <vt:lpstr>מצגת של PowerPoint‏</vt:lpstr>
      <vt:lpstr>מצגת של PowerPoint‏</vt:lpstr>
      <vt:lpstr>מצגת של PowerPoint‏</vt:lpstr>
      <vt:lpstr>ואחי שותק / אמיר גלבוע</vt:lpstr>
      <vt:lpstr>מצגת של PowerPoint‏</vt:lpstr>
      <vt:lpstr>ואחי שותק / אמיר גלבוע</vt:lpstr>
      <vt:lpstr>ואחי שותק / אמיר גלבוע</vt:lpstr>
      <vt:lpstr>וְדָמוֹ מִן הָאֲדָמָה זוֹעֵק.</vt:lpstr>
      <vt:lpstr>ואחי שותק / אמיר גלבוע</vt:lpstr>
      <vt:lpstr>שירת דור תש"ח</vt:lpstr>
      <vt:lpstr>מצגת של PowerPoint‏</vt:lpstr>
      <vt:lpstr>זיכרון ושירה עברית – אברהם טל ויתומי צה"ל</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טלי מנו</cp:lastModifiedBy>
  <cp:revision>71</cp:revision>
  <dcterms:created xsi:type="dcterms:W3CDTF">2020-03-15T19:13:03Z</dcterms:created>
  <dcterms:modified xsi:type="dcterms:W3CDTF">2020-04-19T12:48:45Z</dcterms:modified>
</cp:coreProperties>
</file>