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sldIdLst>
    <p:sldId id="257" r:id="rId2"/>
    <p:sldId id="262" r:id="rId3"/>
    <p:sldId id="376" r:id="rId4"/>
    <p:sldId id="631" r:id="rId5"/>
    <p:sldId id="630" r:id="rId6"/>
    <p:sldId id="644" r:id="rId7"/>
    <p:sldId id="654" r:id="rId8"/>
    <p:sldId id="653" r:id="rId9"/>
    <p:sldId id="656" r:id="rId10"/>
    <p:sldId id="657" r:id="rId11"/>
    <p:sldId id="658" r:id="rId12"/>
    <p:sldId id="628" r:id="rId13"/>
    <p:sldId id="632" r:id="rId14"/>
    <p:sldId id="634" r:id="rId15"/>
    <p:sldId id="635" r:id="rId16"/>
    <p:sldId id="636" r:id="rId17"/>
    <p:sldId id="637" r:id="rId18"/>
    <p:sldId id="640" r:id="rId19"/>
    <p:sldId id="641" r:id="rId20"/>
    <p:sldId id="642" r:id="rId21"/>
    <p:sldId id="655" r:id="rId22"/>
    <p:sldId id="617" r:id="rId23"/>
    <p:sldId id="619" r:id="rId24"/>
    <p:sldId id="620" r:id="rId25"/>
    <p:sldId id="621" r:id="rId26"/>
    <p:sldId id="622" r:id="rId27"/>
    <p:sldId id="623" r:id="rId28"/>
    <p:sldId id="624" r:id="rId29"/>
    <p:sldId id="626" r:id="rId30"/>
    <p:sldId id="627" r:id="rId31"/>
    <p:sldId id="659" r:id="rId32"/>
    <p:sldId id="650" r:id="rId33"/>
    <p:sldId id="614" r:id="rId34"/>
    <p:sldId id="615" r:id="rId35"/>
    <p:sldId id="629" r:id="rId36"/>
    <p:sldId id="291" r:id="rId3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3FF"/>
    <a:srgbClr val="12B4BC"/>
    <a:srgbClr val="CC99FF"/>
    <a:srgbClr val="ADB9CA"/>
    <a:srgbClr val="F9D9FD"/>
    <a:srgbClr val="FF99CC"/>
    <a:srgbClr val="11A4AB"/>
    <a:srgbClr val="92D050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216" autoAdjust="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224" y="544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כ"ב.אב.תש"ף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לבן מעוגל 6">
            <a:extLst>
              <a:ext uri="{FF2B5EF4-FFF2-40B4-BE49-F238E27FC236}">
                <a16:creationId xmlns:a16="http://schemas.microsoft.com/office/drawing/2014/main" id="{178C3FD2-B816-4FF9-A4DE-F668367B281B}"/>
              </a:ext>
            </a:extLst>
          </p:cNvPr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לבן מעוגל 8">
            <a:extLst>
              <a:ext uri="{FF2B5EF4-FFF2-40B4-BE49-F238E27FC236}">
                <a16:creationId xmlns:a16="http://schemas.microsoft.com/office/drawing/2014/main" id="{96B6C689-EDD3-47C9-8676-920212CDB7B3}"/>
              </a:ext>
            </a:extLst>
          </p:cNvPr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9" name="מציין מיקום טקסט 4">
            <a:extLst>
              <a:ext uri="{FF2B5EF4-FFF2-40B4-BE49-F238E27FC236}">
                <a16:creationId xmlns:a16="http://schemas.microsoft.com/office/drawing/2014/main" id="{4ADB1CFF-1472-44F7-8E69-B55F4CD02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66041" y="6370858"/>
            <a:ext cx="5512409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46401" y="133997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כ"ב.אב.תש"ף</a:t>
            </a:fld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4" r:id="rId3"/>
    <p:sldLayoutId id="2147483675" r:id="rId4"/>
    <p:sldLayoutId id="2147483650" r:id="rId5"/>
    <p:sldLayoutId id="2147483676" r:id="rId6"/>
    <p:sldLayoutId id="2147483653" r:id="rId7"/>
    <p:sldLayoutId id="2147483666" r:id="rId8"/>
    <p:sldLayoutId id="2147483677" r:id="rId9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F410392C-7A54-4640-958F-614495B84B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33976" y="998859"/>
            <a:ext cx="8442750" cy="3615117"/>
          </a:xfrm>
        </p:spPr>
        <p:txBody>
          <a:bodyPr>
            <a:normAutofit fontScale="92500" lnSpcReduction="10000"/>
          </a:bodyPr>
          <a:lstStyle/>
          <a:p>
            <a:r>
              <a:rPr lang="he-IL" sz="2200" dirty="0"/>
              <a:t>מטריצה סימטרית, אם נקפל אותה  לרוחב ולאורך נקבל 4 ריבועים חופפים.</a:t>
            </a:r>
          </a:p>
          <a:p>
            <a:r>
              <a:rPr lang="he-IL" sz="2200" dirty="0"/>
              <a:t>אנחנו רואים כאן גם סימטריית מראה וגם סיבובית</a:t>
            </a:r>
          </a:p>
          <a:p>
            <a:r>
              <a:rPr lang="he-IL" sz="2200" dirty="0"/>
              <a:t>כתוב פעולה המקבלת מטריצה שממדיה </a:t>
            </a:r>
            <a:r>
              <a:rPr lang="en-US" sz="2200" dirty="0" err="1"/>
              <a:t>nXn</a:t>
            </a:r>
            <a:r>
              <a:rPr lang="en-US" sz="2200" dirty="0"/>
              <a:t> </a:t>
            </a:r>
            <a:r>
              <a:rPr lang="he-IL" sz="2200" dirty="0"/>
              <a:t> </a:t>
            </a:r>
            <a:br>
              <a:rPr lang="en-US" sz="2200" dirty="0"/>
            </a:br>
            <a:r>
              <a:rPr lang="he-IL" sz="2200" dirty="0" err="1"/>
              <a:t>ןמחזירה</a:t>
            </a:r>
            <a:r>
              <a:rPr lang="he-IL" sz="2200" dirty="0"/>
              <a:t> </a:t>
            </a:r>
            <a:r>
              <a:rPr lang="en-US" sz="2200" dirty="0"/>
              <a:t>true</a:t>
            </a:r>
            <a:r>
              <a:rPr lang="he-IL" sz="2200" dirty="0"/>
              <a:t> אם המטריצה סימטרית או </a:t>
            </a:r>
            <a:r>
              <a:rPr lang="en-US" sz="2200" dirty="0"/>
              <a:t>false</a:t>
            </a:r>
            <a:r>
              <a:rPr lang="he-IL" sz="2200" dirty="0"/>
              <a:t> אחרת</a:t>
            </a:r>
          </a:p>
          <a:p>
            <a:r>
              <a:rPr lang="he-IL" sz="2200" dirty="0"/>
              <a:t>מה החוקיות?</a:t>
            </a:r>
          </a:p>
          <a:p>
            <a:r>
              <a:rPr lang="he-IL" sz="2200" dirty="0"/>
              <a:t>ניקח איבר אחד לדוגמא </a:t>
            </a:r>
            <a:r>
              <a:rPr lang="en-US" sz="2200" dirty="0"/>
              <a:t>mat[0][0]</a:t>
            </a:r>
            <a:endParaRPr lang="he-IL" sz="2200" dirty="0"/>
          </a:p>
          <a:p>
            <a:pPr marL="457245" lvl="1" indent="0" algn="l" rtl="0">
              <a:buNone/>
            </a:pPr>
            <a:r>
              <a:rPr lang="en-US" sz="2200" dirty="0">
                <a:solidFill>
                  <a:srgbClr val="12B4BC"/>
                </a:solidFill>
              </a:rPr>
              <a:t>mat[0][0] == mat[0][3] == mat[3][3] ==mat[3][0]</a:t>
            </a:r>
            <a:endParaRPr lang="he-IL" sz="2200" dirty="0">
              <a:solidFill>
                <a:srgbClr val="12B4BC"/>
              </a:solidFill>
            </a:endParaRPr>
          </a:p>
          <a:p>
            <a:pPr marL="0" indent="0" algn="l" rtl="0">
              <a:buNone/>
            </a:pPr>
            <a:r>
              <a:rPr lang="en-US" sz="2200" dirty="0">
                <a:solidFill>
                  <a:srgbClr val="12B4BC"/>
                </a:solidFill>
              </a:rPr>
              <a:t>      mat[0][1] == mat[0][2] == mat[3][1] ==mat[3][2] </a:t>
            </a:r>
          </a:p>
          <a:p>
            <a:pPr marL="0" indent="0" algn="l" rtl="0">
              <a:buNone/>
            </a:pPr>
            <a:endParaRPr lang="en-US" sz="2200" dirty="0">
              <a:solidFill>
                <a:srgbClr val="12B4BC"/>
              </a:solidFill>
            </a:endParaRPr>
          </a:p>
          <a:p>
            <a:pPr marL="0" indent="0" algn="r">
              <a:buNone/>
            </a:pPr>
            <a:r>
              <a:rPr lang="he-IL" sz="2200" dirty="0"/>
              <a:t>כל איבר אחר שבו מציין אחד לפחות המשלים אותו ל</a:t>
            </a:r>
            <a:r>
              <a:rPr lang="en-US" sz="2200" dirty="0"/>
              <a:t>n-1</a:t>
            </a:r>
            <a:r>
              <a:rPr lang="he-IL" sz="2200" dirty="0"/>
              <a:t> יהיה זהה לו </a:t>
            </a:r>
            <a:endParaRPr lang="en-US" sz="2200" dirty="0"/>
          </a:p>
          <a:p>
            <a:pPr marL="0" indent="0" algn="l" rtl="0">
              <a:buNone/>
            </a:pPr>
            <a:endParaRPr lang="he-IL" sz="2200" dirty="0">
              <a:solidFill>
                <a:srgbClr val="12B4BC"/>
              </a:solidFill>
            </a:endParaRP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080A5465-ACA8-48D8-A029-7C9E159A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1: מטריצה ריבועית סימטרית</a:t>
            </a:r>
          </a:p>
        </p:txBody>
      </p:sp>
      <p:graphicFrame>
        <p:nvGraphicFramePr>
          <p:cNvPr id="6" name="טבלה 6">
            <a:extLst>
              <a:ext uri="{FF2B5EF4-FFF2-40B4-BE49-F238E27FC236}">
                <a16:creationId xmlns:a16="http://schemas.microsoft.com/office/drawing/2014/main" id="{01FCE9A1-0495-4DA9-A19F-59E6A5DBE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490422"/>
              </p:ext>
            </p:extLst>
          </p:nvPr>
        </p:nvGraphicFramePr>
        <p:xfrm>
          <a:off x="1024128" y="1617458"/>
          <a:ext cx="2194560" cy="219456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2549259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5668301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05787026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90005851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a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b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b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a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553283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03840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964396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a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b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b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a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687835"/>
                  </a:ext>
                </a:extLst>
              </a:tr>
            </a:tbl>
          </a:graphicData>
        </a:graphic>
      </p:graphicFrame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74E77C97-1664-4EC8-A2A9-5B711C2A4EB5}"/>
              </a:ext>
            </a:extLst>
          </p:cNvPr>
          <p:cNvCxnSpPr>
            <a:cxnSpLocks/>
          </p:cNvCxnSpPr>
          <p:nvPr/>
        </p:nvCxnSpPr>
        <p:spPr>
          <a:xfrm flipH="1">
            <a:off x="-104396" y="2714738"/>
            <a:ext cx="4067504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DFD3CFCE-6129-4ACD-AD75-17297454A852}"/>
              </a:ext>
            </a:extLst>
          </p:cNvPr>
          <p:cNvCxnSpPr>
            <a:cxnSpLocks/>
          </p:cNvCxnSpPr>
          <p:nvPr/>
        </p:nvCxnSpPr>
        <p:spPr>
          <a:xfrm flipV="1">
            <a:off x="2129052" y="925793"/>
            <a:ext cx="0" cy="3615117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CB5CF71A-590F-430B-A03F-8D2847DF5B85}"/>
              </a:ext>
            </a:extLst>
          </p:cNvPr>
          <p:cNvSpPr/>
          <p:nvPr/>
        </p:nvSpPr>
        <p:spPr>
          <a:xfrm>
            <a:off x="1971397" y="2570440"/>
            <a:ext cx="315310" cy="3258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333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AB44305B-5990-46BF-8B25-0B207486C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745" y="998860"/>
            <a:ext cx="4823981" cy="2742824"/>
          </a:xfrm>
        </p:spPr>
        <p:txBody>
          <a:bodyPr/>
          <a:lstStyle/>
          <a:p>
            <a:r>
              <a:rPr lang="he-IL" sz="2400" dirty="0"/>
              <a:t>כל לולאה צריך לרוץ </a:t>
            </a:r>
            <a:r>
              <a:rPr lang="en-US" sz="2400" dirty="0"/>
              <a:t>n/2</a:t>
            </a:r>
            <a:r>
              <a:rPr lang="he-IL" sz="2400" dirty="0"/>
              <a:t> פעמים</a:t>
            </a:r>
          </a:p>
          <a:p>
            <a:endParaRPr lang="he-IL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DBE985A0-846D-4BA4-808D-07944AF4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1: מטריצה ריבועית סימטרית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19A4B44-E039-49CC-A6ED-188649A07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12" y="1137040"/>
            <a:ext cx="6418222" cy="4191705"/>
          </a:xfrm>
          <a:prstGeom prst="rect">
            <a:avLst/>
          </a:prstGeom>
          <a:ln>
            <a:solidFill>
              <a:srgbClr val="00B0F0"/>
            </a:solidFill>
          </a:ln>
        </p:spPr>
      </p:pic>
      <p:graphicFrame>
        <p:nvGraphicFramePr>
          <p:cNvPr id="6" name="טבלה 6">
            <a:extLst>
              <a:ext uri="{FF2B5EF4-FFF2-40B4-BE49-F238E27FC236}">
                <a16:creationId xmlns:a16="http://schemas.microsoft.com/office/drawing/2014/main" id="{3170B454-EC8E-4EDC-B55D-39F4160FF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093344"/>
              </p:ext>
            </p:extLst>
          </p:nvPr>
        </p:nvGraphicFramePr>
        <p:xfrm>
          <a:off x="8167455" y="1985320"/>
          <a:ext cx="2194560" cy="219456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2549259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5668301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05787026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90005851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a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b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b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a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553283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03840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964396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a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b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b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a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687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58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1C671A-3B7A-415D-B8F7-6A1EEB27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2 – קליעה למטרה</a:t>
            </a:r>
          </a:p>
        </p:txBody>
      </p:sp>
      <p:graphicFrame>
        <p:nvGraphicFramePr>
          <p:cNvPr id="4" name="טבלה 6">
            <a:extLst>
              <a:ext uri="{FF2B5EF4-FFF2-40B4-BE49-F238E27FC236}">
                <a16:creationId xmlns:a16="http://schemas.microsoft.com/office/drawing/2014/main" id="{FAA987D4-0E49-45AD-A1A3-CC67A25C58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288312"/>
              </p:ext>
            </p:extLst>
          </p:nvPr>
        </p:nvGraphicFramePr>
        <p:xfrm>
          <a:off x="470336" y="1304638"/>
          <a:ext cx="3200400" cy="3200400"/>
        </p:xfrm>
        <a:graphic>
          <a:graphicData uri="http://schemas.openxmlformats.org/drawingml/2006/table">
            <a:tbl>
              <a:tblPr rtl="1">
                <a:tableStyleId>{93296810-A885-4BE3-A3E7-6D5BEEA58F35}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16166893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51835457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200387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6722793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00059591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33207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6637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93138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449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168550"/>
                  </a:ext>
                </a:extLst>
              </a:tr>
            </a:tbl>
          </a:graphicData>
        </a:graphic>
      </p:graphicFrame>
      <p:pic>
        <p:nvPicPr>
          <p:cNvPr id="3076" name="Picture 4" descr="Target PNG">
            <a:extLst>
              <a:ext uri="{FF2B5EF4-FFF2-40B4-BE49-F238E27FC236}">
                <a16:creationId xmlns:a16="http://schemas.microsoft.com/office/drawing/2014/main" id="{E4DE1A78-4ED3-4459-AC40-FE401577F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32578" y="0"/>
            <a:ext cx="2459421" cy="280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ציין מיקום טקסט 2">
            <a:extLst>
              <a:ext uri="{FF2B5EF4-FFF2-40B4-BE49-F238E27FC236}">
                <a16:creationId xmlns:a16="http://schemas.microsoft.com/office/drawing/2014/main" id="{12EFF478-CEB1-4E62-A75D-2F451C99B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6786" y="1300739"/>
            <a:ext cx="6222647" cy="3005959"/>
          </a:xfrm>
        </p:spPr>
        <p:txBody>
          <a:bodyPr>
            <a:normAutofit fontScale="92500"/>
          </a:bodyPr>
          <a:lstStyle/>
          <a:p>
            <a:r>
              <a:rPr lang="he-IL" sz="2400" dirty="0">
                <a:latin typeface="+mj-lt"/>
              </a:rPr>
              <a:t>לוח קליעה הוא לוח ריבועי </a:t>
            </a:r>
            <a:r>
              <a:rPr lang="en-US" sz="2400" dirty="0">
                <a:latin typeface="+mj-lt"/>
              </a:rPr>
              <a:t>nXn </a:t>
            </a:r>
            <a:r>
              <a:rPr lang="he-IL" sz="2400" dirty="0">
                <a:latin typeface="+mj-lt"/>
              </a:rPr>
              <a:t> עבור </a:t>
            </a:r>
            <a:r>
              <a:rPr lang="en-US" sz="2400" dirty="0">
                <a:latin typeface="+mj-lt"/>
              </a:rPr>
              <a:t>n </a:t>
            </a:r>
            <a:r>
              <a:rPr lang="he-IL" sz="2400" dirty="0">
                <a:latin typeface="+mj-lt"/>
              </a:rPr>
              <a:t> אי-זוגי, שניתן לחלקו למסגרות. בכל מסגרת האיברים שווים, האיבר האמצעי הוא בעל הערך הגבוה ביותר, וכל מסגרות חיצונית יותר מכילה מספרים נמוכים יותר מהפנימית לה</a:t>
            </a:r>
          </a:p>
          <a:p>
            <a:r>
              <a:rPr lang="he-IL" sz="2400" dirty="0">
                <a:latin typeface="+mj-lt"/>
              </a:rPr>
              <a:t>כתוב תכנית המקבלת מערך דו ממדי ריבועי אי זוגי, ומדפיסה הודעה אם היא מהווה לוח קליעה או לא.</a:t>
            </a:r>
          </a:p>
        </p:txBody>
      </p:sp>
      <p:sp>
        <p:nvSpPr>
          <p:cNvPr id="3" name="תרשים זרימה: מסיים 2">
            <a:extLst>
              <a:ext uri="{FF2B5EF4-FFF2-40B4-BE49-F238E27FC236}">
                <a16:creationId xmlns:a16="http://schemas.microsoft.com/office/drawing/2014/main" id="{D17F18ED-D491-4179-B476-6FAB60299972}"/>
              </a:ext>
            </a:extLst>
          </p:cNvPr>
          <p:cNvSpPr/>
          <p:nvPr/>
        </p:nvSpPr>
        <p:spPr>
          <a:xfrm>
            <a:off x="3921658" y="4121166"/>
            <a:ext cx="4007307" cy="1901262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הסימטריה כאן היא גם </a:t>
            </a:r>
            <a:r>
              <a:rPr lang="he-IL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סימטרייה</a:t>
            </a:r>
            <a:r>
              <a:rPr lang="he-IL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השתקפותית</a:t>
            </a:r>
            <a:r>
              <a:rPr lang="he-IL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לאורך, לרוחב ועל האלכסונים ולכן גם סיבובית</a:t>
            </a:r>
          </a:p>
        </p:txBody>
      </p:sp>
    </p:spTree>
    <p:extLst>
      <p:ext uri="{BB962C8B-B14F-4D97-AF65-F5344CB8AC3E}">
        <p14:creationId xmlns:p14="http://schemas.microsoft.com/office/powerpoint/2010/main" val="676265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1C671A-3B7A-415D-B8F7-6A1EEB27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2 – קליעה למטרה</a:t>
            </a:r>
          </a:p>
        </p:txBody>
      </p:sp>
      <p:graphicFrame>
        <p:nvGraphicFramePr>
          <p:cNvPr id="4" name="טבלה 6">
            <a:extLst>
              <a:ext uri="{FF2B5EF4-FFF2-40B4-BE49-F238E27FC236}">
                <a16:creationId xmlns:a16="http://schemas.microsoft.com/office/drawing/2014/main" id="{FAA987D4-0E49-45AD-A1A3-CC67A25C58FD}"/>
              </a:ext>
            </a:extLst>
          </p:cNvPr>
          <p:cNvGraphicFramePr>
            <a:graphicFrameLocks/>
          </p:cNvGraphicFramePr>
          <p:nvPr/>
        </p:nvGraphicFramePr>
        <p:xfrm>
          <a:off x="470336" y="1304638"/>
          <a:ext cx="3200400" cy="3200400"/>
        </p:xfrm>
        <a:graphic>
          <a:graphicData uri="http://schemas.openxmlformats.org/drawingml/2006/table">
            <a:tbl>
              <a:tblPr rtl="1">
                <a:tableStyleId>{93296810-A885-4BE3-A3E7-6D5BEEA58F35}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16166893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51835457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200387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6722793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00059591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33207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6637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93138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449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168550"/>
                  </a:ext>
                </a:extLst>
              </a:tr>
            </a:tbl>
          </a:graphicData>
        </a:graphic>
      </p:graphicFrame>
      <p:pic>
        <p:nvPicPr>
          <p:cNvPr id="3076" name="Picture 4" descr="Target PNG">
            <a:extLst>
              <a:ext uri="{FF2B5EF4-FFF2-40B4-BE49-F238E27FC236}">
                <a16:creationId xmlns:a16="http://schemas.microsoft.com/office/drawing/2014/main" id="{E4DE1A78-4ED3-4459-AC40-FE401577F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32578" y="0"/>
            <a:ext cx="2459421" cy="280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ציין מיקום טקסט 2">
            <a:extLst>
              <a:ext uri="{FF2B5EF4-FFF2-40B4-BE49-F238E27FC236}">
                <a16:creationId xmlns:a16="http://schemas.microsoft.com/office/drawing/2014/main" id="{12EFF478-CEB1-4E62-A75D-2F451C99B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6786" y="1300739"/>
            <a:ext cx="6222647" cy="3005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400" b="1" dirty="0">
                <a:latin typeface="+mj-lt"/>
              </a:rPr>
              <a:t>תת משימות:</a:t>
            </a:r>
          </a:p>
          <a:p>
            <a:pPr marL="914445" lvl="1" indent="-457200">
              <a:buFont typeface="+mj-lt"/>
              <a:buAutoNum type="arabicPeriod"/>
            </a:pPr>
            <a:r>
              <a:rPr lang="he-IL" sz="2400" dirty="0">
                <a:latin typeface="+mj-lt"/>
              </a:rPr>
              <a:t>קליטת הלוח</a:t>
            </a:r>
          </a:p>
          <a:p>
            <a:pPr marL="914445" lvl="1" indent="-457200">
              <a:buFont typeface="+mj-lt"/>
              <a:buAutoNum type="arabicPeriod"/>
            </a:pPr>
            <a:r>
              <a:rPr lang="he-IL" sz="2400" dirty="0">
                <a:latin typeface="+mj-lt"/>
              </a:rPr>
              <a:t>בדיקה אם המסגרות הן בסדר יורד</a:t>
            </a:r>
          </a:p>
          <a:p>
            <a:pPr marL="914445" lvl="1" indent="-457200">
              <a:buFont typeface="+mj-lt"/>
              <a:buAutoNum type="arabicPeriod"/>
            </a:pPr>
            <a:r>
              <a:rPr lang="he-IL" sz="2400" dirty="0">
                <a:latin typeface="+mj-lt"/>
              </a:rPr>
              <a:t>בדיקה שכל אברי כל מסגרת שווים</a:t>
            </a:r>
          </a:p>
          <a:p>
            <a:pPr marL="914445" lvl="1" indent="-457200">
              <a:buFont typeface="+mj-lt"/>
              <a:buAutoNum type="arabicPeriod"/>
            </a:pPr>
            <a:r>
              <a:rPr lang="he-IL" sz="2400" dirty="0">
                <a:latin typeface="+mj-lt"/>
              </a:rPr>
              <a:t>הצגת פלט אם הלוח תקין</a:t>
            </a:r>
          </a:p>
        </p:txBody>
      </p:sp>
    </p:spTree>
    <p:extLst>
      <p:ext uri="{BB962C8B-B14F-4D97-AF65-F5344CB8AC3E}">
        <p14:creationId xmlns:p14="http://schemas.microsoft.com/office/powerpoint/2010/main" val="2793463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1C671A-3B7A-415D-B8F7-6A1EEB27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2 – קליעה למטרה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763BDE61-D2C0-4F16-B944-24A2A71CC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110" b="66850"/>
          <a:stretch/>
        </p:blipFill>
        <p:spPr>
          <a:xfrm>
            <a:off x="296613" y="1119351"/>
            <a:ext cx="7575635" cy="1947414"/>
          </a:xfrm>
          <a:prstGeom prst="rect">
            <a:avLst/>
          </a:prstGeom>
          <a:ln>
            <a:solidFill>
              <a:srgbClr val="92D050"/>
            </a:solidFill>
          </a:ln>
        </p:spPr>
      </p:pic>
      <p:graphicFrame>
        <p:nvGraphicFramePr>
          <p:cNvPr id="10" name="טבלה 6">
            <a:extLst>
              <a:ext uri="{FF2B5EF4-FFF2-40B4-BE49-F238E27FC236}">
                <a16:creationId xmlns:a16="http://schemas.microsoft.com/office/drawing/2014/main" id="{2C25D476-CAFA-44D2-86BB-AEDA90094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232647"/>
              </p:ext>
            </p:extLst>
          </p:nvPr>
        </p:nvGraphicFramePr>
        <p:xfrm>
          <a:off x="8216460" y="1119351"/>
          <a:ext cx="3200400" cy="3200400"/>
        </p:xfrm>
        <a:graphic>
          <a:graphicData uri="http://schemas.openxmlformats.org/drawingml/2006/table">
            <a:tbl>
              <a:tblPr rtl="1">
                <a:tableStyleId>{93296810-A885-4BE3-A3E7-6D5BEEA58F35}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16166893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51835457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200387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6722793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00059591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33207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6637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93138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449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168550"/>
                  </a:ext>
                </a:extLst>
              </a:tr>
            </a:tbl>
          </a:graphicData>
        </a:graphic>
      </p:graphicFrame>
      <p:graphicFrame>
        <p:nvGraphicFramePr>
          <p:cNvPr id="14" name="טבלה 14">
            <a:extLst>
              <a:ext uri="{FF2B5EF4-FFF2-40B4-BE49-F238E27FC236}">
                <a16:creationId xmlns:a16="http://schemas.microsoft.com/office/drawing/2014/main" id="{A23952B9-0ABA-40B1-A115-B4F89E35D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793667"/>
              </p:ext>
            </p:extLst>
          </p:nvPr>
        </p:nvGraphicFramePr>
        <p:xfrm>
          <a:off x="656457" y="3593135"/>
          <a:ext cx="6433209" cy="1798320"/>
        </p:xfrm>
        <a:graphic>
          <a:graphicData uri="http://schemas.openxmlformats.org/drawingml/2006/table">
            <a:tbl>
              <a:tblPr rtl="1" firstRow="1" firstCol="1">
                <a:tableStyleId>{69012ECD-51FC-41F1-AA8D-1B2483CD663E}</a:tableStyleId>
              </a:tblPr>
              <a:tblGrid>
                <a:gridCol w="2927706">
                  <a:extLst>
                    <a:ext uri="{9D8B030D-6E8A-4147-A177-3AD203B41FA5}">
                      <a16:colId xmlns:a16="http://schemas.microsoft.com/office/drawing/2014/main" val="3798052102"/>
                    </a:ext>
                  </a:extLst>
                </a:gridCol>
                <a:gridCol w="2391406">
                  <a:extLst>
                    <a:ext uri="{9D8B030D-6E8A-4147-A177-3AD203B41FA5}">
                      <a16:colId xmlns:a16="http://schemas.microsoft.com/office/drawing/2014/main" val="4013597863"/>
                    </a:ext>
                  </a:extLst>
                </a:gridCol>
                <a:gridCol w="1114097">
                  <a:extLst>
                    <a:ext uri="{9D8B030D-6E8A-4147-A177-3AD203B41FA5}">
                      <a16:colId xmlns:a16="http://schemas.microsoft.com/office/drawing/2014/main" val="2947927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mat[i +1][i +1]</a:t>
                      </a:r>
                      <a:endParaRPr lang="he-I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mat[i][i]</a:t>
                      </a:r>
                      <a:endParaRPr lang="he-I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/>
                        <a:t>i</a:t>
                      </a:r>
                      <a:endParaRPr lang="he-I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42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mat[1][1] = 60</a:t>
                      </a:r>
                      <a:endParaRPr lang="he-IL" sz="2000" b="0" dirty="0"/>
                    </a:p>
                    <a:p>
                      <a:pPr algn="ctr" rtl="0"/>
                      <a:endParaRPr lang="he-IL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mat[0][0] = 30</a:t>
                      </a:r>
                      <a:endParaRPr lang="he-IL" sz="2000" b="0" dirty="0"/>
                    </a:p>
                    <a:p>
                      <a:pPr algn="ctr" rtl="0"/>
                      <a:endParaRPr lang="he-IL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dirty="0"/>
                        <a:t>0</a:t>
                      </a:r>
                      <a:endParaRPr lang="he-IL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92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mat[2][2] = 100</a:t>
                      </a:r>
                    </a:p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mat[1][1] = 60</a:t>
                      </a:r>
                      <a:endParaRPr lang="he-IL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dirty="0"/>
                        <a:t>1</a:t>
                      </a:r>
                      <a:endParaRPr lang="he-IL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797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580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1C671A-3B7A-415D-B8F7-6A1EEB27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2 – קליעה למטרה</a:t>
            </a:r>
          </a:p>
        </p:txBody>
      </p:sp>
      <p:graphicFrame>
        <p:nvGraphicFramePr>
          <p:cNvPr id="10" name="טבלה 6">
            <a:extLst>
              <a:ext uri="{FF2B5EF4-FFF2-40B4-BE49-F238E27FC236}">
                <a16:creationId xmlns:a16="http://schemas.microsoft.com/office/drawing/2014/main" id="{2C25D476-CAFA-44D2-86BB-AEDA90094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875983"/>
              </p:ext>
            </p:extLst>
          </p:nvPr>
        </p:nvGraphicFramePr>
        <p:xfrm>
          <a:off x="8216460" y="1119351"/>
          <a:ext cx="3200400" cy="3200400"/>
        </p:xfrm>
        <a:graphic>
          <a:graphicData uri="http://schemas.openxmlformats.org/drawingml/2006/table">
            <a:tbl>
              <a:tblPr rtl="1">
                <a:tableStyleId>{93296810-A885-4BE3-A3E7-6D5BEEA58F35}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16166893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51835457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200387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6722793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00059591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33207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6637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93138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449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168550"/>
                  </a:ext>
                </a:extLst>
              </a:tr>
            </a:tbl>
          </a:graphicData>
        </a:graphic>
      </p:graphicFrame>
      <p:graphicFrame>
        <p:nvGraphicFramePr>
          <p:cNvPr id="14" name="טבלה 14">
            <a:extLst>
              <a:ext uri="{FF2B5EF4-FFF2-40B4-BE49-F238E27FC236}">
                <a16:creationId xmlns:a16="http://schemas.microsoft.com/office/drawing/2014/main" id="{A23952B9-0ABA-40B1-A115-B4F89E35D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134616"/>
              </p:ext>
            </p:extLst>
          </p:nvPr>
        </p:nvGraphicFramePr>
        <p:xfrm>
          <a:off x="611792" y="2719551"/>
          <a:ext cx="6433207" cy="3017520"/>
        </p:xfrm>
        <a:graphic>
          <a:graphicData uri="http://schemas.openxmlformats.org/drawingml/2006/table">
            <a:tbl>
              <a:tblPr rtl="1" firstRow="1" firstCol="1">
                <a:tableStyleId>{69012ECD-51FC-41F1-AA8D-1B2483CD663E}</a:tableStyleId>
              </a:tblPr>
              <a:tblGrid>
                <a:gridCol w="1908556">
                  <a:extLst>
                    <a:ext uri="{9D8B030D-6E8A-4147-A177-3AD203B41FA5}">
                      <a16:colId xmlns:a16="http://schemas.microsoft.com/office/drawing/2014/main" val="2952866093"/>
                    </a:ext>
                  </a:extLst>
                </a:gridCol>
                <a:gridCol w="1908556">
                  <a:extLst>
                    <a:ext uri="{9D8B030D-6E8A-4147-A177-3AD203B41FA5}">
                      <a16:colId xmlns:a16="http://schemas.microsoft.com/office/drawing/2014/main" val="3701082440"/>
                    </a:ext>
                  </a:extLst>
                </a:gridCol>
                <a:gridCol w="1908556">
                  <a:extLst>
                    <a:ext uri="{9D8B030D-6E8A-4147-A177-3AD203B41FA5}">
                      <a16:colId xmlns:a16="http://schemas.microsoft.com/office/drawing/2014/main" val="3798052102"/>
                    </a:ext>
                  </a:extLst>
                </a:gridCol>
                <a:gridCol w="354749">
                  <a:extLst>
                    <a:ext uri="{9D8B030D-6E8A-4147-A177-3AD203B41FA5}">
                      <a16:colId xmlns:a16="http://schemas.microsoft.com/office/drawing/2014/main" val="4013597863"/>
                    </a:ext>
                  </a:extLst>
                </a:gridCol>
                <a:gridCol w="352790">
                  <a:extLst>
                    <a:ext uri="{9D8B030D-6E8A-4147-A177-3AD203B41FA5}">
                      <a16:colId xmlns:a16="http://schemas.microsoft.com/office/drawing/2014/main" val="29479279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mat[n-i-1][j]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mat[i][j]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value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j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/>
                        <a:t>i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42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mat[4][0] = 30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mat[0][0] = 30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9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mat[4][1] = 30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mat[0][1] = 30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97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mat[4][2] = 30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mat[0][2] = 30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910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mat[4][3] = 30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mat[0][3] = 30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273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mat[4][3] = 30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mat[0][4] = 30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210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mat[3][1] = 60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mat[1][1] = 60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60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1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/>
                        <a:t>1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11046"/>
                  </a:ext>
                </a:extLst>
              </a:tr>
              <a:tr h="126650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mat[3][2] = 60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mat[1][2] = 60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60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2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/>
                        <a:t>1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093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mat[3][3] = 60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mat[1][3] = 60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60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3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/>
                        <a:t>1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3248"/>
                  </a:ext>
                </a:extLst>
              </a:tr>
            </a:tbl>
          </a:graphicData>
        </a:graphic>
      </p:graphicFrame>
      <p:pic>
        <p:nvPicPr>
          <p:cNvPr id="4" name="תמונה 3">
            <a:extLst>
              <a:ext uri="{FF2B5EF4-FFF2-40B4-BE49-F238E27FC236}">
                <a16:creationId xmlns:a16="http://schemas.microsoft.com/office/drawing/2014/main" id="{31A760A2-6EDD-426B-A59D-1DF73EA10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690"/>
          <a:stretch/>
        </p:blipFill>
        <p:spPr>
          <a:xfrm>
            <a:off x="241741" y="794455"/>
            <a:ext cx="7467600" cy="179832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009096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829E092-F557-4441-A025-664F42C84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71" y="875448"/>
            <a:ext cx="7600950" cy="269557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7D1C671A-3B7A-415D-B8F7-6A1EEB27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2 – קליעה למטרה</a:t>
            </a:r>
          </a:p>
        </p:txBody>
      </p:sp>
      <p:graphicFrame>
        <p:nvGraphicFramePr>
          <p:cNvPr id="10" name="טבלה 6">
            <a:extLst>
              <a:ext uri="{FF2B5EF4-FFF2-40B4-BE49-F238E27FC236}">
                <a16:creationId xmlns:a16="http://schemas.microsoft.com/office/drawing/2014/main" id="{2C25D476-CAFA-44D2-86BB-AEDA90094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081619"/>
              </p:ext>
            </p:extLst>
          </p:nvPr>
        </p:nvGraphicFramePr>
        <p:xfrm>
          <a:off x="8216460" y="1119351"/>
          <a:ext cx="3200400" cy="3200400"/>
        </p:xfrm>
        <a:graphic>
          <a:graphicData uri="http://schemas.openxmlformats.org/drawingml/2006/table">
            <a:tbl>
              <a:tblPr rtl="1">
                <a:tableStyleId>{93296810-A885-4BE3-A3E7-6D5BEEA58F35}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16166893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51835457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200387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6722793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00059591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rtl="1"/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33207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6637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93138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449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168550"/>
                  </a:ext>
                </a:extLst>
              </a:tr>
            </a:tbl>
          </a:graphicData>
        </a:graphic>
      </p:graphicFrame>
      <p:graphicFrame>
        <p:nvGraphicFramePr>
          <p:cNvPr id="14" name="טבלה 14">
            <a:extLst>
              <a:ext uri="{FF2B5EF4-FFF2-40B4-BE49-F238E27FC236}">
                <a16:creationId xmlns:a16="http://schemas.microsoft.com/office/drawing/2014/main" id="{A23952B9-0ABA-40B1-A115-B4F89E35D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113598"/>
              </p:ext>
            </p:extLst>
          </p:nvPr>
        </p:nvGraphicFramePr>
        <p:xfrm>
          <a:off x="892942" y="3728082"/>
          <a:ext cx="6433207" cy="2011680"/>
        </p:xfrm>
        <a:graphic>
          <a:graphicData uri="http://schemas.openxmlformats.org/drawingml/2006/table">
            <a:tbl>
              <a:tblPr rtl="1" firstRow="1" firstCol="1">
                <a:tableStyleId>{69012ECD-51FC-41F1-AA8D-1B2483CD663E}</a:tableStyleId>
              </a:tblPr>
              <a:tblGrid>
                <a:gridCol w="1908556">
                  <a:extLst>
                    <a:ext uri="{9D8B030D-6E8A-4147-A177-3AD203B41FA5}">
                      <a16:colId xmlns:a16="http://schemas.microsoft.com/office/drawing/2014/main" val="2952866093"/>
                    </a:ext>
                  </a:extLst>
                </a:gridCol>
                <a:gridCol w="1908556">
                  <a:extLst>
                    <a:ext uri="{9D8B030D-6E8A-4147-A177-3AD203B41FA5}">
                      <a16:colId xmlns:a16="http://schemas.microsoft.com/office/drawing/2014/main" val="3701082440"/>
                    </a:ext>
                  </a:extLst>
                </a:gridCol>
                <a:gridCol w="1908556">
                  <a:extLst>
                    <a:ext uri="{9D8B030D-6E8A-4147-A177-3AD203B41FA5}">
                      <a16:colId xmlns:a16="http://schemas.microsoft.com/office/drawing/2014/main" val="3798052102"/>
                    </a:ext>
                  </a:extLst>
                </a:gridCol>
                <a:gridCol w="354749">
                  <a:extLst>
                    <a:ext uri="{9D8B030D-6E8A-4147-A177-3AD203B41FA5}">
                      <a16:colId xmlns:a16="http://schemas.microsoft.com/office/drawing/2014/main" val="4013597863"/>
                    </a:ext>
                  </a:extLst>
                </a:gridCol>
                <a:gridCol w="352790">
                  <a:extLst>
                    <a:ext uri="{9D8B030D-6E8A-4147-A177-3AD203B41FA5}">
                      <a16:colId xmlns:a16="http://schemas.microsoft.com/office/drawing/2014/main" val="29479279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mat[j+1][n-i-1]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mat[j+1][i]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value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j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/>
                        <a:t>i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42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mat[1][4] = 30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mat[1][0] = 30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9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mat[2][4] = 30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mat[2][0] = 30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97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mat[3][4] = 30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mat[3][0] = 30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he-IL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910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mat[2][1] = 60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mat[1][1] = 60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60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0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/>
                        <a:t>1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11046"/>
                  </a:ext>
                </a:extLst>
              </a:tr>
              <a:tr h="126650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mat[2][3] = 60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mat[1][2] = 60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60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1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/>
                        <a:t>1</a:t>
                      </a:r>
                      <a:endParaRPr lang="he-IL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093373"/>
                  </a:ext>
                </a:extLst>
              </a:tr>
            </a:tbl>
          </a:graphicData>
        </a:graphic>
      </p:graphicFrame>
      <p:sp>
        <p:nvSpPr>
          <p:cNvPr id="6" name="מלבן 5">
            <a:extLst>
              <a:ext uri="{FF2B5EF4-FFF2-40B4-BE49-F238E27FC236}">
                <a16:creationId xmlns:a16="http://schemas.microsoft.com/office/drawing/2014/main" id="{B33F9C06-A957-449E-A259-C63828E3B143}"/>
              </a:ext>
            </a:extLst>
          </p:cNvPr>
          <p:cNvSpPr/>
          <p:nvPr/>
        </p:nvSpPr>
        <p:spPr>
          <a:xfrm>
            <a:off x="1229710" y="1776248"/>
            <a:ext cx="6222124" cy="63062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80772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A07A15-5B9C-44A3-9215-1E6ED105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2 – קליעה למטרה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4FC382A-5B05-48CB-931C-4EEEF81C2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43" y="1119351"/>
            <a:ext cx="7624952" cy="4695035"/>
          </a:xfrm>
          <a:prstGeom prst="rect">
            <a:avLst/>
          </a:prstGeom>
          <a:ln>
            <a:solidFill>
              <a:srgbClr val="11A4AB"/>
            </a:solidFill>
          </a:ln>
        </p:spPr>
      </p:pic>
      <p:graphicFrame>
        <p:nvGraphicFramePr>
          <p:cNvPr id="7" name="טבלה 6">
            <a:extLst>
              <a:ext uri="{FF2B5EF4-FFF2-40B4-BE49-F238E27FC236}">
                <a16:creationId xmlns:a16="http://schemas.microsoft.com/office/drawing/2014/main" id="{78643BBB-F326-4962-89B9-152B7F14DB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051709"/>
              </p:ext>
            </p:extLst>
          </p:nvPr>
        </p:nvGraphicFramePr>
        <p:xfrm>
          <a:off x="8227704" y="1407903"/>
          <a:ext cx="3200400" cy="3200400"/>
        </p:xfrm>
        <a:graphic>
          <a:graphicData uri="http://schemas.openxmlformats.org/drawingml/2006/table">
            <a:tbl>
              <a:tblPr rtl="1">
                <a:tableStyleId>{93296810-A885-4BE3-A3E7-6D5BEEA58F35}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16166893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51835457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200387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6722793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00059591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33207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6637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93138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449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168550"/>
                  </a:ext>
                </a:extLst>
              </a:tr>
            </a:tbl>
          </a:graphicData>
        </a:graphic>
      </p:graphicFrame>
      <p:sp>
        <p:nvSpPr>
          <p:cNvPr id="9" name="מציין מיקום טקסט 2">
            <a:extLst>
              <a:ext uri="{FF2B5EF4-FFF2-40B4-BE49-F238E27FC236}">
                <a16:creationId xmlns:a16="http://schemas.microsoft.com/office/drawing/2014/main" id="{F9FC79EA-95AA-4B33-A174-797FBCDB279B}"/>
              </a:ext>
            </a:extLst>
          </p:cNvPr>
          <p:cNvSpPr txBox="1">
            <a:spLocks/>
          </p:cNvSpPr>
          <p:nvPr/>
        </p:nvSpPr>
        <p:spPr>
          <a:xfrm>
            <a:off x="8179571" y="781676"/>
            <a:ext cx="2988301" cy="431447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57" indent="0">
              <a:buNone/>
            </a:pPr>
            <a:r>
              <a:rPr lang="he-IL" sz="3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הפעולה כולה</a:t>
            </a:r>
          </a:p>
        </p:txBody>
      </p:sp>
    </p:spTree>
    <p:extLst>
      <p:ext uri="{BB962C8B-B14F-4D97-AF65-F5344CB8AC3E}">
        <p14:creationId xmlns:p14="http://schemas.microsoft.com/office/powerpoint/2010/main" val="1353865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A07A15-5B9C-44A3-9215-1E6ED105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2 – קליעה למטרה</a:t>
            </a:r>
          </a:p>
        </p:txBody>
      </p:sp>
      <p:graphicFrame>
        <p:nvGraphicFramePr>
          <p:cNvPr id="7" name="טבלה 6">
            <a:extLst>
              <a:ext uri="{FF2B5EF4-FFF2-40B4-BE49-F238E27FC236}">
                <a16:creationId xmlns:a16="http://schemas.microsoft.com/office/drawing/2014/main" id="{78643BBB-F326-4962-89B9-152B7F14DBD3}"/>
              </a:ext>
            </a:extLst>
          </p:cNvPr>
          <p:cNvGraphicFramePr>
            <a:graphicFrameLocks/>
          </p:cNvGraphicFramePr>
          <p:nvPr/>
        </p:nvGraphicFramePr>
        <p:xfrm>
          <a:off x="8227704" y="1407903"/>
          <a:ext cx="3200400" cy="3200400"/>
        </p:xfrm>
        <a:graphic>
          <a:graphicData uri="http://schemas.openxmlformats.org/drawingml/2006/table">
            <a:tbl>
              <a:tblPr rtl="1">
                <a:tableStyleId>{93296810-A885-4BE3-A3E7-6D5BEEA58F35}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16166893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51835457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200387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6722793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00059591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33207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6637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93138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449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168550"/>
                  </a:ext>
                </a:extLst>
              </a:tr>
            </a:tbl>
          </a:graphicData>
        </a:graphic>
      </p:graphicFrame>
      <p:sp>
        <p:nvSpPr>
          <p:cNvPr id="9" name="מציין מיקום טקסט 2">
            <a:extLst>
              <a:ext uri="{FF2B5EF4-FFF2-40B4-BE49-F238E27FC236}">
                <a16:creationId xmlns:a16="http://schemas.microsoft.com/office/drawing/2014/main" id="{F9FC79EA-95AA-4B33-A174-797FBCDB279B}"/>
              </a:ext>
            </a:extLst>
          </p:cNvPr>
          <p:cNvSpPr txBox="1">
            <a:spLocks/>
          </p:cNvSpPr>
          <p:nvPr/>
        </p:nvSpPr>
        <p:spPr>
          <a:xfrm>
            <a:off x="7870795" y="781676"/>
            <a:ext cx="3297077" cy="431447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57" indent="0">
              <a:buNone/>
            </a:pPr>
            <a:r>
              <a:rPr lang="he-IL" sz="3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הפעולה הראשית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340D120-D383-445C-A5FA-39F0830B0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71" y="997399"/>
            <a:ext cx="7014177" cy="2990475"/>
          </a:xfrm>
          <a:prstGeom prst="rect">
            <a:avLst/>
          </a:prstGeom>
          <a:ln>
            <a:solidFill>
              <a:srgbClr val="11A4AB"/>
            </a:solidFill>
          </a:ln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36367920-1E36-4E1E-AABF-BFC414D39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396" y="3607183"/>
            <a:ext cx="50387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A07A15-5B9C-44A3-9215-1E6ED105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2 – קליעה למטרה</a:t>
            </a:r>
          </a:p>
        </p:txBody>
      </p:sp>
      <p:graphicFrame>
        <p:nvGraphicFramePr>
          <p:cNvPr id="7" name="טבלה 6">
            <a:extLst>
              <a:ext uri="{FF2B5EF4-FFF2-40B4-BE49-F238E27FC236}">
                <a16:creationId xmlns:a16="http://schemas.microsoft.com/office/drawing/2014/main" id="{78643BBB-F326-4962-89B9-152B7F14DB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979508"/>
              </p:ext>
            </p:extLst>
          </p:nvPr>
        </p:nvGraphicFramePr>
        <p:xfrm>
          <a:off x="8227704" y="1407903"/>
          <a:ext cx="3200400" cy="3200400"/>
        </p:xfrm>
        <a:graphic>
          <a:graphicData uri="http://schemas.openxmlformats.org/drawingml/2006/table">
            <a:tbl>
              <a:tblPr rtl="1">
                <a:tableStyleId>{93296810-A885-4BE3-A3E7-6D5BEEA58F35}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16166893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51835457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200387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6722793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00059591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33207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6637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93138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449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168550"/>
                  </a:ext>
                </a:extLst>
              </a:tr>
            </a:tbl>
          </a:graphicData>
        </a:graphic>
      </p:graphicFrame>
      <p:sp>
        <p:nvSpPr>
          <p:cNvPr id="9" name="מציין מיקום טקסט 2">
            <a:extLst>
              <a:ext uri="{FF2B5EF4-FFF2-40B4-BE49-F238E27FC236}">
                <a16:creationId xmlns:a16="http://schemas.microsoft.com/office/drawing/2014/main" id="{F9FC79EA-95AA-4B33-A174-797FBCDB279B}"/>
              </a:ext>
            </a:extLst>
          </p:cNvPr>
          <p:cNvSpPr txBox="1">
            <a:spLocks/>
          </p:cNvSpPr>
          <p:nvPr/>
        </p:nvSpPr>
        <p:spPr>
          <a:xfrm>
            <a:off x="7870795" y="781676"/>
            <a:ext cx="3297077" cy="431447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57" indent="0">
              <a:buNone/>
            </a:pPr>
            <a:r>
              <a:rPr lang="he-IL" sz="3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הפעולה הראשית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340D120-D383-445C-A5FA-39F0830B0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71" y="997399"/>
            <a:ext cx="7014177" cy="2990475"/>
          </a:xfrm>
          <a:prstGeom prst="rect">
            <a:avLst/>
          </a:prstGeom>
          <a:ln>
            <a:solidFill>
              <a:srgbClr val="11A4AB"/>
            </a:solidFill>
          </a:ln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8E960D5-608D-434C-AA85-155604D4F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296" y="3593881"/>
            <a:ext cx="50768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7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מערך דו-ממדי – שיעור 3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יסודות מדעי המחשב בשפת </a:t>
            </a:r>
            <a:r>
              <a:rPr lang="en-US" dirty="0">
                <a:sym typeface="Varela Round"/>
              </a:rPr>
              <a:t>Java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ד"ר איילת בוקאי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A07A15-5B9C-44A3-9215-1E6ED105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2 – קליעה למטרה</a:t>
            </a:r>
          </a:p>
        </p:txBody>
      </p:sp>
      <p:graphicFrame>
        <p:nvGraphicFramePr>
          <p:cNvPr id="7" name="טבלה 6">
            <a:extLst>
              <a:ext uri="{FF2B5EF4-FFF2-40B4-BE49-F238E27FC236}">
                <a16:creationId xmlns:a16="http://schemas.microsoft.com/office/drawing/2014/main" id="{78643BBB-F326-4962-89B9-152B7F14DB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231105"/>
              </p:ext>
            </p:extLst>
          </p:nvPr>
        </p:nvGraphicFramePr>
        <p:xfrm>
          <a:off x="8227704" y="1407903"/>
          <a:ext cx="3200400" cy="3200400"/>
        </p:xfrm>
        <a:graphic>
          <a:graphicData uri="http://schemas.openxmlformats.org/drawingml/2006/table">
            <a:tbl>
              <a:tblPr rtl="1">
                <a:tableStyleId>{93296810-A885-4BE3-A3E7-6D5BEEA58F35}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16166893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51835457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200387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6722793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00059591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33207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6637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93138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60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449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168550"/>
                  </a:ext>
                </a:extLst>
              </a:tr>
            </a:tbl>
          </a:graphicData>
        </a:graphic>
      </p:graphicFrame>
      <p:sp>
        <p:nvSpPr>
          <p:cNvPr id="9" name="מציין מיקום טקסט 2">
            <a:extLst>
              <a:ext uri="{FF2B5EF4-FFF2-40B4-BE49-F238E27FC236}">
                <a16:creationId xmlns:a16="http://schemas.microsoft.com/office/drawing/2014/main" id="{F9FC79EA-95AA-4B33-A174-797FBCDB279B}"/>
              </a:ext>
            </a:extLst>
          </p:cNvPr>
          <p:cNvSpPr txBox="1">
            <a:spLocks/>
          </p:cNvSpPr>
          <p:nvPr/>
        </p:nvSpPr>
        <p:spPr>
          <a:xfrm>
            <a:off x="7870795" y="781676"/>
            <a:ext cx="3297077" cy="431447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57" indent="0">
              <a:buNone/>
            </a:pPr>
            <a:r>
              <a:rPr lang="he-IL" sz="3000" b="1" dirty="0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rPr>
              <a:t>הפעולה הראשית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340D120-D383-445C-A5FA-39F0830B0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71" y="997399"/>
            <a:ext cx="7014177" cy="2990475"/>
          </a:xfrm>
          <a:prstGeom prst="rect">
            <a:avLst/>
          </a:prstGeom>
          <a:ln>
            <a:solidFill>
              <a:srgbClr val="11A4AB"/>
            </a:solidFill>
          </a:ln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E513210-C0F3-4CB5-BB46-BCEC5E833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254" y="3662527"/>
            <a:ext cx="51435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51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C6E25B2-E3DF-45F5-8E8F-9F285C083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2030768"/>
            <a:ext cx="10800000" cy="1260000"/>
          </a:xfrm>
        </p:spPr>
        <p:txBody>
          <a:bodyPr/>
          <a:lstStyle/>
          <a:p>
            <a:r>
              <a:rPr lang="he-IL" sz="5400" dirty="0"/>
              <a:t>תרגיל מסכם לנושא מערך דו-ממדי</a:t>
            </a:r>
          </a:p>
        </p:txBody>
      </p:sp>
    </p:spTree>
    <p:extLst>
      <p:ext uri="{BB962C8B-B14F-4D97-AF65-F5344CB8AC3E}">
        <p14:creationId xmlns:p14="http://schemas.microsoft.com/office/powerpoint/2010/main" val="120496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363C4135-3ABB-45F5-AF9B-0D75EBC04FE4}"/>
              </a:ext>
            </a:extLst>
          </p:cNvPr>
          <p:cNvGrpSpPr/>
          <p:nvPr/>
        </p:nvGrpSpPr>
        <p:grpSpPr>
          <a:xfrm>
            <a:off x="3055749" y="891423"/>
            <a:ext cx="8726142" cy="2852455"/>
            <a:chOff x="3055749" y="891423"/>
            <a:chExt cx="8726142" cy="2852455"/>
          </a:xfrm>
        </p:grpSpPr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A3998301-7F2F-4F8F-8B0E-088BEB17F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32" t="-1" b="51811"/>
            <a:stretch/>
          </p:blipFill>
          <p:spPr>
            <a:xfrm>
              <a:off x="4206632" y="891423"/>
              <a:ext cx="7575259" cy="2796742"/>
            </a:xfrm>
            <a:prstGeom prst="rect">
              <a:avLst/>
            </a:prstGeom>
          </p:spPr>
        </p:pic>
        <p:pic>
          <p:nvPicPr>
            <p:cNvPr id="17" name="תמונה 16">
              <a:extLst>
                <a:ext uri="{FF2B5EF4-FFF2-40B4-BE49-F238E27FC236}">
                  <a16:creationId xmlns:a16="http://schemas.microsoft.com/office/drawing/2014/main" id="{48D1AAC3-9C88-450F-809B-3972A3A89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5749" y="3372403"/>
              <a:ext cx="1371600" cy="371475"/>
            </a:xfrm>
            <a:prstGeom prst="rect">
              <a:avLst/>
            </a:prstGeom>
          </p:spPr>
        </p:pic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670B5EBF-E537-4D8F-8B70-23D40654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אלכסון במערך דו ממדי </a:t>
            </a:r>
            <a:r>
              <a:rPr lang="he-IL" dirty="0">
                <a:solidFill>
                  <a:srgbClr val="11A4AB"/>
                </a:solidFill>
              </a:rPr>
              <a:t>לא ריבועי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F7530DB-5475-4BB7-AAE0-C6AEFFBFF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083" y="891422"/>
            <a:ext cx="4550980" cy="457200"/>
          </a:xfrm>
        </p:spPr>
        <p:txBody>
          <a:bodyPr/>
          <a:lstStyle/>
          <a:p>
            <a:r>
              <a:rPr lang="he-IL" dirty="0"/>
              <a:t>מתוך בחינת בגרות 2010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1F4A5F5-84C4-4850-97C9-C6958B43B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D59F6CD4-D095-46A2-9681-4B3BE11413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56" t="57367" r="19002" b="3589"/>
          <a:stretch/>
        </p:blipFill>
        <p:spPr>
          <a:xfrm>
            <a:off x="2735385" y="3720880"/>
            <a:ext cx="4742959" cy="23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7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70B5EBF-E537-4D8F-8B70-23D40654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אלכסון במערך דו ממדי </a:t>
            </a:r>
            <a:r>
              <a:rPr lang="he-IL" dirty="0">
                <a:solidFill>
                  <a:srgbClr val="11A4AB"/>
                </a:solidFill>
              </a:rPr>
              <a:t>לא ריבועי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1F4A5F5-84C4-4850-97C9-C6958B43B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8AFDA3CE-CD78-43AF-8E1E-CA0A100EA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380" y="3558848"/>
            <a:ext cx="4343072" cy="2144594"/>
          </a:xfrm>
          <a:prstGeom prst="rect">
            <a:avLst/>
          </a:prstGeom>
        </p:spPr>
      </p:pic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52A8BE1E-D029-49F8-B9F6-0499BDCF9C98}"/>
              </a:ext>
            </a:extLst>
          </p:cNvPr>
          <p:cNvGrpSpPr/>
          <p:nvPr/>
        </p:nvGrpSpPr>
        <p:grpSpPr>
          <a:xfrm>
            <a:off x="842633" y="1059792"/>
            <a:ext cx="10605627" cy="2640670"/>
            <a:chOff x="842633" y="1059792"/>
            <a:chExt cx="10605627" cy="2640670"/>
          </a:xfrm>
        </p:grpSpPr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87A0D71C-9AF5-4801-8F90-1933915B9D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92" r="4959" b="53899"/>
            <a:stretch/>
          </p:blipFill>
          <p:spPr>
            <a:xfrm>
              <a:off x="2431380" y="1059792"/>
              <a:ext cx="9016880" cy="2640670"/>
            </a:xfrm>
            <a:prstGeom prst="rect">
              <a:avLst/>
            </a:prstGeom>
          </p:spPr>
        </p:pic>
        <p:pic>
          <p:nvPicPr>
            <p:cNvPr id="15" name="תמונה 14">
              <a:extLst>
                <a:ext uri="{FF2B5EF4-FFF2-40B4-BE49-F238E27FC236}">
                  <a16:creationId xmlns:a16="http://schemas.microsoft.com/office/drawing/2014/main" id="{425D5261-E6F0-48FB-B958-506E38C70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633" y="3129785"/>
              <a:ext cx="1762125" cy="514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4251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8D6331FA-BD4E-442F-ABFE-54A90D6118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42" t="3513" r="3305" b="67696"/>
          <a:stretch/>
        </p:blipFill>
        <p:spPr>
          <a:xfrm>
            <a:off x="4351282" y="1144207"/>
            <a:ext cx="6984377" cy="2388608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670B5EBF-E537-4D8F-8B70-23D40654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אלכסון במערך דו ממדי </a:t>
            </a:r>
            <a:r>
              <a:rPr lang="he-IL" dirty="0">
                <a:solidFill>
                  <a:srgbClr val="11A4AB"/>
                </a:solidFill>
              </a:rPr>
              <a:t>לא ריבועי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1F4A5F5-84C4-4850-97C9-C6958B43B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B6442EEC-E855-4B05-89C8-D063CD4BA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41" y="3429000"/>
            <a:ext cx="4442286" cy="21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03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70B5EBF-E537-4D8F-8B70-23D40654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אלכסון במערך דו ממדי </a:t>
            </a:r>
            <a:r>
              <a:rPr lang="he-IL" dirty="0">
                <a:solidFill>
                  <a:srgbClr val="11A4AB"/>
                </a:solidFill>
              </a:rPr>
              <a:t>לא ריבועי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1F4A5F5-84C4-4850-97C9-C6958B43B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25A276AB-9478-4F1F-A8E1-63FF7B53D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4" t="32820" r="3537" b="32729"/>
          <a:stretch/>
        </p:blipFill>
        <p:spPr>
          <a:xfrm>
            <a:off x="2784998" y="1003738"/>
            <a:ext cx="8184669" cy="2961681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8FB653FE-E663-4585-A562-1E05E5F3E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3521131"/>
            <a:ext cx="4442286" cy="21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94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70B5EBF-E537-4D8F-8B70-23D40654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אלכסון במערך דו ממדי </a:t>
            </a:r>
            <a:r>
              <a:rPr lang="he-IL" dirty="0">
                <a:solidFill>
                  <a:srgbClr val="11A4AB"/>
                </a:solidFill>
              </a:rPr>
              <a:t>לא ריבועי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1F4A5F5-84C4-4850-97C9-C6958B43B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25A276AB-9478-4F1F-A8E1-63FF7B53D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4" t="67271" r="3537"/>
          <a:stretch/>
        </p:blipFill>
        <p:spPr>
          <a:xfrm>
            <a:off x="2346275" y="1113182"/>
            <a:ext cx="8654926" cy="2975342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8FB653FE-E663-4585-A562-1E05E5F3E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12" y="3016409"/>
            <a:ext cx="4946591" cy="23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38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70B5EBF-E537-4D8F-8B70-23D40654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אלכסון במערך דו ממדי </a:t>
            </a:r>
            <a:r>
              <a:rPr lang="he-IL" dirty="0">
                <a:solidFill>
                  <a:srgbClr val="11A4AB"/>
                </a:solidFill>
              </a:rPr>
              <a:t>לא ריבועי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1F4A5F5-84C4-4850-97C9-C6958B43B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A916EF11-10F2-4C9B-9DA1-01AAC97FD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34" y="2009307"/>
            <a:ext cx="7705725" cy="2276475"/>
          </a:xfrm>
          <a:prstGeom prst="rect">
            <a:avLst/>
          </a:prstGeom>
          <a:ln>
            <a:solidFill>
              <a:srgbClr val="11A4AB"/>
            </a:solidFill>
          </a:ln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D6331FA-BD4E-442F-ABFE-54A90D6118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42" t="21985" r="3305" b="67696"/>
          <a:stretch/>
        </p:blipFill>
        <p:spPr>
          <a:xfrm>
            <a:off x="5087007" y="1051712"/>
            <a:ext cx="6761398" cy="828754"/>
          </a:xfrm>
          <a:prstGeom prst="rect">
            <a:avLst/>
          </a:prstGeom>
          <a:ln>
            <a:solidFill>
              <a:srgbClr val="11A4AB"/>
            </a:solidFill>
          </a:ln>
        </p:spPr>
      </p:pic>
    </p:spTree>
    <p:extLst>
      <p:ext uri="{BB962C8B-B14F-4D97-AF65-F5344CB8AC3E}">
        <p14:creationId xmlns:p14="http://schemas.microsoft.com/office/powerpoint/2010/main" val="1618408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70B5EBF-E537-4D8F-8B70-23D40654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אלכסון במערך דו ממדי </a:t>
            </a:r>
            <a:r>
              <a:rPr lang="he-IL" dirty="0">
                <a:solidFill>
                  <a:srgbClr val="11A4AB"/>
                </a:solidFill>
              </a:rPr>
              <a:t>לא ריבועי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1F4A5F5-84C4-4850-97C9-C6958B43B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25A276AB-9478-4F1F-A8E1-63FF7B53D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4" t="52734" r="3537" b="32729"/>
          <a:stretch/>
        </p:blipFill>
        <p:spPr>
          <a:xfrm>
            <a:off x="3678621" y="1040524"/>
            <a:ext cx="7721970" cy="1179046"/>
          </a:xfrm>
          <a:prstGeom prst="rect">
            <a:avLst/>
          </a:prstGeom>
          <a:ln>
            <a:solidFill>
              <a:srgbClr val="11A4AB"/>
            </a:solidFill>
          </a:ln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6F51BFE7-D9DC-49CF-BA33-D380D93ED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81" y="2429124"/>
            <a:ext cx="7943850" cy="2238375"/>
          </a:xfrm>
          <a:prstGeom prst="rect">
            <a:avLst/>
          </a:prstGeom>
          <a:ln>
            <a:solidFill>
              <a:srgbClr val="11A4AB"/>
            </a:solidFill>
          </a:ln>
        </p:spPr>
      </p:pic>
    </p:spTree>
    <p:extLst>
      <p:ext uri="{BB962C8B-B14F-4D97-AF65-F5344CB8AC3E}">
        <p14:creationId xmlns:p14="http://schemas.microsoft.com/office/powerpoint/2010/main" val="2451786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70B5EBF-E537-4D8F-8B70-23D40654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אלכסון במערך דו ממדי </a:t>
            </a:r>
            <a:r>
              <a:rPr lang="he-IL" dirty="0">
                <a:solidFill>
                  <a:srgbClr val="11A4AB"/>
                </a:solidFill>
              </a:rPr>
              <a:t>לא ריבועי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1F4A5F5-84C4-4850-97C9-C6958B43B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25A276AB-9478-4F1F-A8E1-63FF7B53D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4" t="67271" r="3537"/>
          <a:stretch/>
        </p:blipFill>
        <p:spPr>
          <a:xfrm>
            <a:off x="4296947" y="1011562"/>
            <a:ext cx="6977523" cy="2398694"/>
          </a:xfrm>
          <a:prstGeom prst="rect">
            <a:avLst/>
          </a:prstGeom>
          <a:ln>
            <a:solidFill>
              <a:srgbClr val="11A4AB"/>
            </a:solidFill>
          </a:ln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A4A67D76-2A1B-457F-92D8-8A944785E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63" y="2210909"/>
            <a:ext cx="5124450" cy="3124200"/>
          </a:xfrm>
          <a:prstGeom prst="rect">
            <a:avLst/>
          </a:prstGeom>
          <a:ln>
            <a:solidFill>
              <a:srgbClr val="11A4AB"/>
            </a:solidFill>
          </a:ln>
        </p:spPr>
      </p:pic>
    </p:spTree>
    <p:extLst>
      <p:ext uri="{BB962C8B-B14F-4D97-AF65-F5344CB8AC3E}">
        <p14:creationId xmlns:p14="http://schemas.microsoft.com/office/powerpoint/2010/main" val="355372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F297B5E0-4462-4896-A6D5-6FF93E0956C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sz="3600" b="1" dirty="0"/>
              <a:t>מה נלמד היום?</a:t>
            </a:r>
          </a:p>
          <a:p>
            <a:r>
              <a:rPr lang="he-IL" dirty="0"/>
              <a:t>נמשיך לתרגל מערכים דו-ממדיים </a:t>
            </a:r>
          </a:p>
          <a:p>
            <a:r>
              <a:rPr lang="he-IL" dirty="0"/>
              <a:t>פתרון בעיות בנושא סימטריה</a:t>
            </a:r>
          </a:p>
          <a:p>
            <a:r>
              <a:rPr lang="he-IL" dirty="0"/>
              <a:t>לסיכום הנושא נפתור שאלה מבחינת הבגרות</a:t>
            </a:r>
          </a:p>
          <a:p>
            <a:endParaRPr lang="he-IL" dirty="0"/>
          </a:p>
          <a:p>
            <a:endParaRPr lang="he-IL" dirty="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2769E048-B89C-4114-B998-7A461C3599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0" t="19145" r="19627" b="37756"/>
          <a:stretch/>
        </p:blipFill>
        <p:spPr>
          <a:xfrm>
            <a:off x="1671145" y="921768"/>
            <a:ext cx="4151586" cy="1092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stA="94000" dist="63500" dir="5400000" sy="-100000" algn="bl" rotWithShape="0"/>
          </a:effectLst>
        </p:spPr>
      </p:pic>
      <p:pic>
        <p:nvPicPr>
          <p:cNvPr id="1028" name="Picture 4" descr="To Die Daily | Butterfly pictures, Green butterfly, Butterfly tattoo">
            <a:extLst>
              <a:ext uri="{FF2B5EF4-FFF2-40B4-BE49-F238E27FC236}">
                <a16:creationId xmlns:a16="http://schemas.microsoft.com/office/drawing/2014/main" id="{EA1128F5-0AA5-42DC-B268-13ACE5ED6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27" y="3030076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045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70B5EBF-E537-4D8F-8B70-23D40654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אלכסון במערך דו ממדי </a:t>
            </a:r>
            <a:r>
              <a:rPr lang="he-IL" dirty="0">
                <a:solidFill>
                  <a:srgbClr val="11A4AB"/>
                </a:solidFill>
              </a:rPr>
              <a:t>לא ריבועי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1F4A5F5-84C4-4850-97C9-C6958B43B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25A276AB-9478-4F1F-A8E1-63FF7B53D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4" t="67271" r="3537"/>
          <a:stretch/>
        </p:blipFill>
        <p:spPr>
          <a:xfrm>
            <a:off x="4296947" y="1011562"/>
            <a:ext cx="6977523" cy="2398694"/>
          </a:xfrm>
          <a:prstGeom prst="rect">
            <a:avLst/>
          </a:prstGeom>
          <a:ln>
            <a:solidFill>
              <a:srgbClr val="11A4AB"/>
            </a:solidFill>
          </a:ln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A4A67D76-2A1B-457F-92D8-8A944785E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91" y="2165131"/>
            <a:ext cx="6038241" cy="3681307"/>
          </a:xfrm>
          <a:prstGeom prst="rect">
            <a:avLst/>
          </a:prstGeom>
          <a:ln>
            <a:solidFill>
              <a:srgbClr val="11A4AB"/>
            </a:solidFill>
          </a:ln>
        </p:spPr>
      </p:pic>
    </p:spTree>
    <p:extLst>
      <p:ext uri="{BB962C8B-B14F-4D97-AF65-F5344CB8AC3E}">
        <p14:creationId xmlns:p14="http://schemas.microsoft.com/office/powerpoint/2010/main" val="1129522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70B5EBF-E537-4D8F-8B70-23D40654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אלכסון במערך דו ממדי </a:t>
            </a:r>
            <a:r>
              <a:rPr lang="he-IL" dirty="0">
                <a:solidFill>
                  <a:srgbClr val="11A4AB"/>
                </a:solidFill>
              </a:rPr>
              <a:t>לא ריבועי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1F4A5F5-84C4-4850-97C9-C6958B43B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A2D5C87-2B69-43A4-BC3C-2520E544E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35"/>
          <a:stretch/>
        </p:blipFill>
        <p:spPr>
          <a:xfrm>
            <a:off x="6551091" y="1066642"/>
            <a:ext cx="5076996" cy="3578930"/>
          </a:xfrm>
          <a:prstGeom prst="rect">
            <a:avLst/>
          </a:prstGeom>
          <a:ln>
            <a:solidFill>
              <a:srgbClr val="11A4AB"/>
            </a:solidFill>
          </a:ln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83D8330-39FE-44C0-94D6-13C627EF0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52" y="1066642"/>
            <a:ext cx="5836569" cy="357893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70542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70B5EBF-E537-4D8F-8B70-23D40654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אלכסון במערך דו ממדי </a:t>
            </a:r>
            <a:r>
              <a:rPr lang="he-IL" dirty="0">
                <a:solidFill>
                  <a:srgbClr val="11A4AB"/>
                </a:solidFill>
              </a:rPr>
              <a:t>לא ריבועי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1F4A5F5-84C4-4850-97C9-C6958B43B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516CB23-2656-46BF-B7E2-F48689DF8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917514"/>
            <a:ext cx="6738261" cy="5060461"/>
          </a:xfrm>
          <a:prstGeom prst="rect">
            <a:avLst/>
          </a:prstGeom>
          <a:ln>
            <a:solidFill>
              <a:srgbClr val="11A4AB"/>
            </a:solidFill>
          </a:ln>
        </p:spPr>
      </p:pic>
      <p:sp>
        <p:nvSpPr>
          <p:cNvPr id="6" name="מקבילית 5">
            <a:extLst>
              <a:ext uri="{FF2B5EF4-FFF2-40B4-BE49-F238E27FC236}">
                <a16:creationId xmlns:a16="http://schemas.microsoft.com/office/drawing/2014/main" id="{C232B58E-B732-49F7-A832-9A19155EC997}"/>
              </a:ext>
            </a:extLst>
          </p:cNvPr>
          <p:cNvSpPr/>
          <p:nvPr/>
        </p:nvSpPr>
        <p:spPr>
          <a:xfrm rot="18658175">
            <a:off x="3759731" y="2950581"/>
            <a:ext cx="402489" cy="1312233"/>
          </a:xfrm>
          <a:prstGeom prst="parallelogram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קבילית 7">
            <a:extLst>
              <a:ext uri="{FF2B5EF4-FFF2-40B4-BE49-F238E27FC236}">
                <a16:creationId xmlns:a16="http://schemas.microsoft.com/office/drawing/2014/main" id="{8050CF5F-11D3-4222-BBE9-4CCFE94BC299}"/>
              </a:ext>
            </a:extLst>
          </p:cNvPr>
          <p:cNvSpPr/>
          <p:nvPr/>
        </p:nvSpPr>
        <p:spPr>
          <a:xfrm rot="18658175">
            <a:off x="6749924" y="786194"/>
            <a:ext cx="402489" cy="1312233"/>
          </a:xfrm>
          <a:prstGeom prst="parallelogram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קבילית 11">
            <a:extLst>
              <a:ext uri="{FF2B5EF4-FFF2-40B4-BE49-F238E27FC236}">
                <a16:creationId xmlns:a16="http://schemas.microsoft.com/office/drawing/2014/main" id="{E2C1B298-4DDE-4B1E-A146-9B314FB5A169}"/>
              </a:ext>
            </a:extLst>
          </p:cNvPr>
          <p:cNvSpPr/>
          <p:nvPr/>
        </p:nvSpPr>
        <p:spPr>
          <a:xfrm rot="18658175">
            <a:off x="5724067" y="2652193"/>
            <a:ext cx="402489" cy="1312233"/>
          </a:xfrm>
          <a:prstGeom prst="parallelogram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קבילית 13">
            <a:extLst>
              <a:ext uri="{FF2B5EF4-FFF2-40B4-BE49-F238E27FC236}">
                <a16:creationId xmlns:a16="http://schemas.microsoft.com/office/drawing/2014/main" id="{923DCD10-992D-496B-B205-847B8F97BA74}"/>
              </a:ext>
            </a:extLst>
          </p:cNvPr>
          <p:cNvSpPr/>
          <p:nvPr/>
        </p:nvSpPr>
        <p:spPr>
          <a:xfrm rot="18658175">
            <a:off x="6015449" y="2950579"/>
            <a:ext cx="402489" cy="1312233"/>
          </a:xfrm>
          <a:prstGeom prst="parallelogram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6" name="מקבילית 15">
            <a:extLst>
              <a:ext uri="{FF2B5EF4-FFF2-40B4-BE49-F238E27FC236}">
                <a16:creationId xmlns:a16="http://schemas.microsoft.com/office/drawing/2014/main" id="{3084AC62-2A56-41FC-974C-B214C754B5CE}"/>
              </a:ext>
            </a:extLst>
          </p:cNvPr>
          <p:cNvSpPr/>
          <p:nvPr/>
        </p:nvSpPr>
        <p:spPr>
          <a:xfrm rot="18658175">
            <a:off x="6397245" y="3276398"/>
            <a:ext cx="402489" cy="1312233"/>
          </a:xfrm>
          <a:prstGeom prst="parallelogram">
            <a:avLst/>
          </a:prstGeom>
          <a:noFill/>
          <a:ln w="38100">
            <a:solidFill>
              <a:srgbClr val="12B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קבילית 17">
            <a:extLst>
              <a:ext uri="{FF2B5EF4-FFF2-40B4-BE49-F238E27FC236}">
                <a16:creationId xmlns:a16="http://schemas.microsoft.com/office/drawing/2014/main" id="{7B07BE85-4471-4552-A5A4-0A42307B9304}"/>
              </a:ext>
            </a:extLst>
          </p:cNvPr>
          <p:cNvSpPr/>
          <p:nvPr/>
        </p:nvSpPr>
        <p:spPr>
          <a:xfrm rot="18658175">
            <a:off x="6633278" y="3574784"/>
            <a:ext cx="402489" cy="1312233"/>
          </a:xfrm>
          <a:prstGeom prst="parallelogram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קבילית 21">
            <a:extLst>
              <a:ext uri="{FF2B5EF4-FFF2-40B4-BE49-F238E27FC236}">
                <a16:creationId xmlns:a16="http://schemas.microsoft.com/office/drawing/2014/main" id="{15657EB9-9CC6-4739-9E75-E79077FCCAE5}"/>
              </a:ext>
            </a:extLst>
          </p:cNvPr>
          <p:cNvSpPr/>
          <p:nvPr/>
        </p:nvSpPr>
        <p:spPr>
          <a:xfrm rot="18658175">
            <a:off x="6946349" y="3851540"/>
            <a:ext cx="402489" cy="1312233"/>
          </a:xfrm>
          <a:prstGeom prst="parallelogram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490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4" grpId="0" animBg="1"/>
      <p:bldP spid="16" grpId="0" animBg="1"/>
      <p:bldP spid="18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elencolia 1' by Albrecht Durer | I heartily endorse this p… | Flickr">
            <a:extLst>
              <a:ext uri="{FF2B5EF4-FFF2-40B4-BE49-F238E27FC236}">
                <a16:creationId xmlns:a16="http://schemas.microsoft.com/office/drawing/2014/main" id="{21D1A32E-646D-4074-93A2-087189028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5032"/>
          <a:stretch/>
        </p:blipFill>
        <p:spPr bwMode="auto">
          <a:xfrm>
            <a:off x="804567" y="1131964"/>
            <a:ext cx="5291433" cy="5005410"/>
          </a:xfrm>
          <a:prstGeom prst="rect">
            <a:avLst/>
          </a:prstGeom>
          <a:solidFill>
            <a:srgbClr val="FFFFFF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F8A1C6FA-962C-44C9-BED6-D86FD96DE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dirty="0"/>
              <a:t>נזכר בריבוע הקסם של </a:t>
            </a:r>
            <a:r>
              <a:rPr lang="he-IL" dirty="0" err="1"/>
              <a:t>דירר</a:t>
            </a:r>
            <a:endParaRPr lang="he-IL" dirty="0"/>
          </a:p>
        </p:txBody>
      </p:sp>
      <p:pic>
        <p:nvPicPr>
          <p:cNvPr id="1026" name="Picture 2" descr="The Mystery Of Durer's Magic Square - DailyArtMagazine.com - Art ...">
            <a:extLst>
              <a:ext uri="{FF2B5EF4-FFF2-40B4-BE49-F238E27FC236}">
                <a16:creationId xmlns:a16="http://schemas.microsoft.com/office/drawing/2014/main" id="{72C9D71F-430B-46A9-8C2A-473603EFA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330" y="1131964"/>
            <a:ext cx="3378911" cy="351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07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E533DB7-514D-4E16-A85B-34967756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ריבוע הקסם של </a:t>
            </a:r>
            <a:r>
              <a:rPr lang="he-IL" dirty="0" err="1"/>
              <a:t>דירר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F4CBA60-63F4-451D-A619-DCA094A3C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06647" y="1171217"/>
            <a:ext cx="6579596" cy="2918405"/>
          </a:xfrm>
        </p:spPr>
        <p:txBody>
          <a:bodyPr>
            <a:normAutofit/>
          </a:bodyPr>
          <a:lstStyle/>
          <a:p>
            <a:r>
              <a:rPr lang="he-IL" sz="2400" dirty="0"/>
              <a:t>ריבוע הקסם של </a:t>
            </a:r>
            <a:r>
              <a:rPr lang="he-IL" sz="2400" dirty="0" err="1"/>
              <a:t>דירר</a:t>
            </a:r>
            <a:r>
              <a:rPr lang="he-IL" sz="2400" dirty="0"/>
              <a:t> הוא קסום במיוחד!</a:t>
            </a:r>
          </a:p>
          <a:p>
            <a:r>
              <a:rPr lang="he-IL" sz="2400" dirty="0"/>
              <a:t>ניתן לראות בו סימטריה בצורות רבות</a:t>
            </a:r>
          </a:p>
          <a:p>
            <a:r>
              <a:rPr lang="he-IL" sz="2400" dirty="0"/>
              <a:t>בכל צורה סימטרית, סכום ערך האיברים  = 34</a:t>
            </a:r>
          </a:p>
          <a:p>
            <a:r>
              <a:rPr lang="he-IL" sz="2400" dirty="0"/>
              <a:t>נכתוב כמה פעולות שיוכיחו חלק מהם</a:t>
            </a:r>
          </a:p>
        </p:txBody>
      </p:sp>
      <p:pic>
        <p:nvPicPr>
          <p:cNvPr id="25" name="תמונה 24">
            <a:extLst>
              <a:ext uri="{FF2B5EF4-FFF2-40B4-BE49-F238E27FC236}">
                <a16:creationId xmlns:a16="http://schemas.microsoft.com/office/drawing/2014/main" id="{48B280FE-2EBF-4697-9394-E3CF3DCA5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3" t="1767" r="2401" b="27754"/>
          <a:stretch/>
        </p:blipFill>
        <p:spPr>
          <a:xfrm>
            <a:off x="456568" y="1137745"/>
            <a:ext cx="4850078" cy="4549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D0C37322-9DE3-4B75-BAB9-AA50A25B8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0" t="77245" r="2210" b="1982"/>
          <a:stretch/>
        </p:blipFill>
        <p:spPr>
          <a:xfrm>
            <a:off x="6226872" y="3180477"/>
            <a:ext cx="4739145" cy="1355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333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E533DB7-514D-4E16-A85B-34967756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ריבוע הקסם של </a:t>
            </a:r>
            <a:r>
              <a:rPr lang="he-IL" dirty="0" err="1"/>
              <a:t>דירר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F4CBA60-63F4-451D-A619-DCA094A3C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3544" y="1169333"/>
            <a:ext cx="5432891" cy="2412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3200" b="1" dirty="0"/>
              <a:t>אתגר לתרגול בבית</a:t>
            </a:r>
          </a:p>
          <a:p>
            <a:pPr marL="0" indent="0">
              <a:buNone/>
            </a:pPr>
            <a:r>
              <a:rPr lang="he-IL" sz="2400" dirty="0"/>
              <a:t>כתוב פעולה המקבלת מטריצה ריבועית ובודקת אם סכום האיברים שבפינות כל אחד מהריבועים (</a:t>
            </a:r>
            <a:r>
              <a:rPr lang="en-US" sz="2400" dirty="0"/>
              <a:t>n&gt;=2</a:t>
            </a:r>
            <a:r>
              <a:rPr lang="he-IL" sz="2400" dirty="0"/>
              <a:t>) שאפשר ליצור ממנה שווה לקבוע הקסם</a:t>
            </a:r>
          </a:p>
          <a:p>
            <a:pPr marL="0" indent="0">
              <a:buNone/>
            </a:pPr>
            <a:endParaRPr lang="he-IL" sz="2400" dirty="0"/>
          </a:p>
        </p:txBody>
      </p:sp>
      <p:pic>
        <p:nvPicPr>
          <p:cNvPr id="25" name="תמונה 24">
            <a:extLst>
              <a:ext uri="{FF2B5EF4-FFF2-40B4-BE49-F238E27FC236}">
                <a16:creationId xmlns:a16="http://schemas.microsoft.com/office/drawing/2014/main" id="{48B280FE-2EBF-4697-9394-E3CF3DCA5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69" t="1767" r="32866" b="76127"/>
          <a:stretch/>
        </p:blipFill>
        <p:spPr>
          <a:xfrm>
            <a:off x="614224" y="1351327"/>
            <a:ext cx="1925003" cy="1623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087394C-3AE4-472D-9902-AC1140D00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58" t="23873" r="411" b="52540"/>
          <a:stretch/>
        </p:blipFill>
        <p:spPr>
          <a:xfrm>
            <a:off x="614223" y="3235856"/>
            <a:ext cx="1925003" cy="1815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EBCB87EC-2B4E-4924-8BB5-EA0F3C36C3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" t="50578" r="68502" b="25920"/>
          <a:stretch/>
        </p:blipFill>
        <p:spPr>
          <a:xfrm>
            <a:off x="2690330" y="3235855"/>
            <a:ext cx="1925003" cy="1815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2ACF8445-AF7F-4E60-9CA0-192C21C67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31" t="24246" r="68503" b="52069"/>
          <a:stretch/>
        </p:blipFill>
        <p:spPr>
          <a:xfrm>
            <a:off x="2690330" y="1309287"/>
            <a:ext cx="1864053" cy="1749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תמונה 3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18DD6EB3-1030-4D94-BA5B-70DA690D68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4929350" y="3481552"/>
            <a:ext cx="3236259" cy="289560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883D3DAE-5BBA-499B-93AA-CC6B60EEF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164" y="3827965"/>
            <a:ext cx="1166423" cy="112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0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משושה 38">
            <a:extLst>
              <a:ext uri="{FF2B5EF4-FFF2-40B4-BE49-F238E27FC236}">
                <a16:creationId xmlns:a16="http://schemas.microsoft.com/office/drawing/2014/main" id="{FE0B9683-E2AC-434F-A30F-B008143D4FB5}"/>
              </a:ext>
            </a:extLst>
          </p:cNvPr>
          <p:cNvSpPr/>
          <p:nvPr/>
        </p:nvSpPr>
        <p:spPr>
          <a:xfrm>
            <a:off x="4481692" y="2655691"/>
            <a:ext cx="2680594" cy="2253350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משושה 37">
            <a:extLst>
              <a:ext uri="{FF2B5EF4-FFF2-40B4-BE49-F238E27FC236}">
                <a16:creationId xmlns:a16="http://schemas.microsoft.com/office/drawing/2014/main" id="{FF96A230-BFD6-4232-8371-28396056B583}"/>
              </a:ext>
            </a:extLst>
          </p:cNvPr>
          <p:cNvSpPr/>
          <p:nvPr/>
        </p:nvSpPr>
        <p:spPr>
          <a:xfrm>
            <a:off x="2134399" y="3930357"/>
            <a:ext cx="2680594" cy="2253350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משושה 36">
            <a:extLst>
              <a:ext uri="{FF2B5EF4-FFF2-40B4-BE49-F238E27FC236}">
                <a16:creationId xmlns:a16="http://schemas.microsoft.com/office/drawing/2014/main" id="{9A96EEBB-C27A-47C3-B4BD-32602D63710E}"/>
              </a:ext>
            </a:extLst>
          </p:cNvPr>
          <p:cNvSpPr/>
          <p:nvPr/>
        </p:nvSpPr>
        <p:spPr>
          <a:xfrm>
            <a:off x="2143525" y="1464117"/>
            <a:ext cx="2680594" cy="2253350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צורה חופשית: צורה 30">
            <a:extLst>
              <a:ext uri="{FF2B5EF4-FFF2-40B4-BE49-F238E27FC236}">
                <a16:creationId xmlns:a16="http://schemas.microsoft.com/office/drawing/2014/main" id="{20F2B973-1636-4631-B1BC-AC4F39E90466}"/>
              </a:ext>
            </a:extLst>
          </p:cNvPr>
          <p:cNvSpPr/>
          <p:nvPr/>
        </p:nvSpPr>
        <p:spPr>
          <a:xfrm>
            <a:off x="2098162" y="1449600"/>
            <a:ext cx="2766800" cy="2332044"/>
          </a:xfrm>
          <a:custGeom>
            <a:avLst/>
            <a:gdLst>
              <a:gd name="connsiteX0" fmla="*/ 0 w 2366358"/>
              <a:gd name="connsiteY0" fmla="*/ 1015623 h 2031245"/>
              <a:gd name="connsiteX1" fmla="*/ 507811 w 2366358"/>
              <a:gd name="connsiteY1" fmla="*/ 0 h 2031245"/>
              <a:gd name="connsiteX2" fmla="*/ 1858547 w 2366358"/>
              <a:gd name="connsiteY2" fmla="*/ 0 h 2031245"/>
              <a:gd name="connsiteX3" fmla="*/ 2366358 w 2366358"/>
              <a:gd name="connsiteY3" fmla="*/ 1015623 h 2031245"/>
              <a:gd name="connsiteX4" fmla="*/ 1858547 w 2366358"/>
              <a:gd name="connsiteY4" fmla="*/ 2031245 h 2031245"/>
              <a:gd name="connsiteX5" fmla="*/ 507811 w 2366358"/>
              <a:gd name="connsiteY5" fmla="*/ 2031245 h 2031245"/>
              <a:gd name="connsiteX6" fmla="*/ 0 w 2366358"/>
              <a:gd name="connsiteY6" fmla="*/ 1015623 h 203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6358" h="2031245">
                <a:moveTo>
                  <a:pt x="0" y="1015623"/>
                </a:moveTo>
                <a:lnTo>
                  <a:pt x="507811" y="0"/>
                </a:lnTo>
                <a:lnTo>
                  <a:pt x="1858547" y="0"/>
                </a:lnTo>
                <a:lnTo>
                  <a:pt x="2366358" y="1015623"/>
                </a:lnTo>
                <a:lnTo>
                  <a:pt x="1858547" y="2031245"/>
                </a:lnTo>
                <a:lnTo>
                  <a:pt x="507811" y="2031245"/>
                </a:lnTo>
                <a:lnTo>
                  <a:pt x="0" y="101562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67" tIns="332350" rIns="366467" bIns="332350" numCol="1" spcCol="1270" anchor="ctr" anchorCtr="0">
            <a:noAutofit/>
          </a:bodyPr>
          <a:lstStyle/>
          <a:p>
            <a:pPr marL="0" lvl="0" indent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b="1" kern="1200" dirty="0">
                <a:solidFill>
                  <a:schemeClr val="tx1"/>
                </a:solidFill>
              </a:rPr>
              <a:t>סימטרית ראי</a:t>
            </a:r>
            <a:br>
              <a:rPr lang="en-US" b="1" kern="1200" dirty="0">
                <a:solidFill>
                  <a:schemeClr val="tx1"/>
                </a:solidFill>
              </a:rPr>
            </a:br>
            <a:r>
              <a:rPr lang="he-IL" kern="1200" dirty="0">
                <a:solidFill>
                  <a:schemeClr val="tx1"/>
                </a:solidFill>
              </a:rPr>
              <a:t>אם נעביר קו דמיוני שחוצה את הפרפר לאורכו ונשקף את התמונה סביבו - התמונה לא תשתנה</a:t>
            </a:r>
          </a:p>
        </p:txBody>
      </p:sp>
      <p:sp>
        <p:nvSpPr>
          <p:cNvPr id="7168" name="משושה 7167">
            <a:extLst>
              <a:ext uri="{FF2B5EF4-FFF2-40B4-BE49-F238E27FC236}">
                <a16:creationId xmlns:a16="http://schemas.microsoft.com/office/drawing/2014/main" id="{AE4015AE-2FD6-4FA4-8282-A2945D8C84A5}"/>
              </a:ext>
            </a:extLst>
          </p:cNvPr>
          <p:cNvSpPr/>
          <p:nvPr/>
        </p:nvSpPr>
        <p:spPr>
          <a:xfrm>
            <a:off x="2270495" y="4875585"/>
            <a:ext cx="312932" cy="264259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69" name="משושה 7168">
            <a:extLst>
              <a:ext uri="{FF2B5EF4-FFF2-40B4-BE49-F238E27FC236}">
                <a16:creationId xmlns:a16="http://schemas.microsoft.com/office/drawing/2014/main" id="{B3E59F0E-A974-4E74-828C-D0707CB64DDD}"/>
              </a:ext>
            </a:extLst>
          </p:cNvPr>
          <p:cNvSpPr/>
          <p:nvPr/>
        </p:nvSpPr>
        <p:spPr>
          <a:xfrm>
            <a:off x="-88900" y="2654970"/>
            <a:ext cx="2680594" cy="2253350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71" name="משושה 7170">
            <a:extLst>
              <a:ext uri="{FF2B5EF4-FFF2-40B4-BE49-F238E27FC236}">
                <a16:creationId xmlns:a16="http://schemas.microsoft.com/office/drawing/2014/main" id="{B3379694-C79B-4610-B374-394380613714}"/>
              </a:ext>
            </a:extLst>
          </p:cNvPr>
          <p:cNvSpPr/>
          <p:nvPr/>
        </p:nvSpPr>
        <p:spPr>
          <a:xfrm>
            <a:off x="1726110" y="4595851"/>
            <a:ext cx="312932" cy="264259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73" name="צורה חופשית: צורה 7172">
            <a:extLst>
              <a:ext uri="{FF2B5EF4-FFF2-40B4-BE49-F238E27FC236}">
                <a16:creationId xmlns:a16="http://schemas.microsoft.com/office/drawing/2014/main" id="{FF3F91BA-B077-4EF0-AD9A-8A68FEA0ADB1}"/>
              </a:ext>
            </a:extLst>
          </p:cNvPr>
          <p:cNvSpPr/>
          <p:nvPr/>
        </p:nvSpPr>
        <p:spPr>
          <a:xfrm>
            <a:off x="4459845" y="2637709"/>
            <a:ext cx="2680594" cy="2253350"/>
          </a:xfrm>
          <a:custGeom>
            <a:avLst/>
            <a:gdLst>
              <a:gd name="connsiteX0" fmla="*/ 0 w 2366358"/>
              <a:gd name="connsiteY0" fmla="*/ 1015623 h 2031245"/>
              <a:gd name="connsiteX1" fmla="*/ 507811 w 2366358"/>
              <a:gd name="connsiteY1" fmla="*/ 0 h 2031245"/>
              <a:gd name="connsiteX2" fmla="*/ 1858547 w 2366358"/>
              <a:gd name="connsiteY2" fmla="*/ 0 h 2031245"/>
              <a:gd name="connsiteX3" fmla="*/ 2366358 w 2366358"/>
              <a:gd name="connsiteY3" fmla="*/ 1015623 h 2031245"/>
              <a:gd name="connsiteX4" fmla="*/ 1858547 w 2366358"/>
              <a:gd name="connsiteY4" fmla="*/ 2031245 h 2031245"/>
              <a:gd name="connsiteX5" fmla="*/ 507811 w 2366358"/>
              <a:gd name="connsiteY5" fmla="*/ 2031245 h 2031245"/>
              <a:gd name="connsiteX6" fmla="*/ 0 w 2366358"/>
              <a:gd name="connsiteY6" fmla="*/ 1015623 h 203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6358" h="2031245">
                <a:moveTo>
                  <a:pt x="0" y="1015623"/>
                </a:moveTo>
                <a:lnTo>
                  <a:pt x="507811" y="0"/>
                </a:lnTo>
                <a:lnTo>
                  <a:pt x="1858547" y="0"/>
                </a:lnTo>
                <a:lnTo>
                  <a:pt x="2366358" y="1015623"/>
                </a:lnTo>
                <a:lnTo>
                  <a:pt x="1858547" y="2031245"/>
                </a:lnTo>
                <a:lnTo>
                  <a:pt x="507811" y="2031245"/>
                </a:lnTo>
                <a:lnTo>
                  <a:pt x="0" y="101562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67" tIns="332350" rIns="366467" bIns="332350" numCol="1" spcCol="1270" anchor="ctr" anchorCtr="0">
            <a:noAutofit/>
          </a:bodyPr>
          <a:lstStyle/>
          <a:p>
            <a:pPr marL="0" lvl="0" indent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b="1" kern="1200" dirty="0">
                <a:solidFill>
                  <a:schemeClr val="tx1"/>
                </a:solidFill>
              </a:rPr>
              <a:t>סימטרית סיבוב</a:t>
            </a:r>
            <a:br>
              <a:rPr lang="en-US" b="1" kern="1200" dirty="0">
                <a:solidFill>
                  <a:schemeClr val="tx1"/>
                </a:solidFill>
              </a:rPr>
            </a:br>
            <a:r>
              <a:rPr lang="he-IL" b="1" kern="1200" dirty="0">
                <a:solidFill>
                  <a:schemeClr val="tx1"/>
                </a:solidFill>
              </a:rPr>
              <a:t> </a:t>
            </a:r>
            <a:r>
              <a:rPr lang="he-IL" kern="1200" dirty="0">
                <a:solidFill>
                  <a:schemeClr val="tx1"/>
                </a:solidFill>
              </a:rPr>
              <a:t>אם נסובב את הפרח סביב מרכזו הוא </a:t>
            </a:r>
            <a:r>
              <a:rPr lang="he-IL" dirty="0">
                <a:solidFill>
                  <a:schemeClr val="tx1"/>
                </a:solidFill>
              </a:rPr>
              <a:t>י</a:t>
            </a:r>
            <a:r>
              <a:rPr lang="he-IL" kern="1200" dirty="0">
                <a:solidFill>
                  <a:schemeClr val="tx1"/>
                </a:solidFill>
              </a:rPr>
              <a:t>כסה את עצמו כמה פעמים לפני שעשינו סיבוב שלם. </a:t>
            </a:r>
          </a:p>
        </p:txBody>
      </p:sp>
      <p:sp>
        <p:nvSpPr>
          <p:cNvPr id="7175" name="משושה 7174">
            <a:extLst>
              <a:ext uri="{FF2B5EF4-FFF2-40B4-BE49-F238E27FC236}">
                <a16:creationId xmlns:a16="http://schemas.microsoft.com/office/drawing/2014/main" id="{44D92C8F-4E90-47E5-8EF6-AA2085CD1D7F}"/>
              </a:ext>
            </a:extLst>
          </p:cNvPr>
          <p:cNvSpPr/>
          <p:nvPr/>
        </p:nvSpPr>
        <p:spPr>
          <a:xfrm>
            <a:off x="6296112" y="4576210"/>
            <a:ext cx="312932" cy="264259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77" name="משושה 7176">
            <a:extLst>
              <a:ext uri="{FF2B5EF4-FFF2-40B4-BE49-F238E27FC236}">
                <a16:creationId xmlns:a16="http://schemas.microsoft.com/office/drawing/2014/main" id="{C3CDCFF4-B1EC-47AD-9B03-F348A3B0C11E}"/>
              </a:ext>
            </a:extLst>
          </p:cNvPr>
          <p:cNvSpPr/>
          <p:nvPr/>
        </p:nvSpPr>
        <p:spPr>
          <a:xfrm>
            <a:off x="4585020" y="4978727"/>
            <a:ext cx="2344583" cy="2037231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79" name="צורה חופשית: צורה 7178">
            <a:extLst>
              <a:ext uri="{FF2B5EF4-FFF2-40B4-BE49-F238E27FC236}">
                <a16:creationId xmlns:a16="http://schemas.microsoft.com/office/drawing/2014/main" id="{56220BC1-6F76-443F-8BF4-8DFB05330526}"/>
              </a:ext>
            </a:extLst>
          </p:cNvPr>
          <p:cNvSpPr/>
          <p:nvPr/>
        </p:nvSpPr>
        <p:spPr>
          <a:xfrm>
            <a:off x="2124064" y="3923898"/>
            <a:ext cx="2680594" cy="2385548"/>
          </a:xfrm>
          <a:custGeom>
            <a:avLst/>
            <a:gdLst>
              <a:gd name="connsiteX0" fmla="*/ 0 w 2366358"/>
              <a:gd name="connsiteY0" fmla="*/ 1015623 h 2031245"/>
              <a:gd name="connsiteX1" fmla="*/ 507811 w 2366358"/>
              <a:gd name="connsiteY1" fmla="*/ 0 h 2031245"/>
              <a:gd name="connsiteX2" fmla="*/ 1858547 w 2366358"/>
              <a:gd name="connsiteY2" fmla="*/ 0 h 2031245"/>
              <a:gd name="connsiteX3" fmla="*/ 2366358 w 2366358"/>
              <a:gd name="connsiteY3" fmla="*/ 1015623 h 2031245"/>
              <a:gd name="connsiteX4" fmla="*/ 1858547 w 2366358"/>
              <a:gd name="connsiteY4" fmla="*/ 2031245 h 2031245"/>
              <a:gd name="connsiteX5" fmla="*/ 507811 w 2366358"/>
              <a:gd name="connsiteY5" fmla="*/ 2031245 h 2031245"/>
              <a:gd name="connsiteX6" fmla="*/ 0 w 2366358"/>
              <a:gd name="connsiteY6" fmla="*/ 1015623 h 203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6358" h="2031245">
                <a:moveTo>
                  <a:pt x="0" y="1015623"/>
                </a:moveTo>
                <a:lnTo>
                  <a:pt x="507811" y="0"/>
                </a:lnTo>
                <a:lnTo>
                  <a:pt x="1858547" y="0"/>
                </a:lnTo>
                <a:lnTo>
                  <a:pt x="2366358" y="1015623"/>
                </a:lnTo>
                <a:lnTo>
                  <a:pt x="1858547" y="2031245"/>
                </a:lnTo>
                <a:lnTo>
                  <a:pt x="507811" y="2031245"/>
                </a:lnTo>
                <a:lnTo>
                  <a:pt x="0" y="101562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67" tIns="332350" rIns="366467" bIns="332350" numCol="1" spcCol="1270" anchor="ctr" anchorCtr="0">
            <a:noAutofit/>
          </a:bodyPr>
          <a:lstStyle/>
          <a:p>
            <a:pPr marL="0" lvl="0" indent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b="1" kern="1200" dirty="0">
                <a:solidFill>
                  <a:schemeClr val="tx1"/>
                </a:solidFill>
              </a:rPr>
              <a:t>סימטריה של הזזה </a:t>
            </a:r>
            <a:r>
              <a:rPr lang="he-IL" kern="1200" dirty="0">
                <a:solidFill>
                  <a:schemeClr val="tx1"/>
                </a:solidFill>
              </a:rPr>
              <a:t>הצורה מעתיקה את עצמה בהזזה לאותו כוון ובאותה מידה – לדוגמא – חלת דבש, ריצוף.</a:t>
            </a:r>
          </a:p>
        </p:txBody>
      </p:sp>
      <p:sp>
        <p:nvSpPr>
          <p:cNvPr id="7180" name="משושה 7179">
            <a:extLst>
              <a:ext uri="{FF2B5EF4-FFF2-40B4-BE49-F238E27FC236}">
                <a16:creationId xmlns:a16="http://schemas.microsoft.com/office/drawing/2014/main" id="{9927E4C7-9C81-4AE1-835F-150E41F93F2C}"/>
              </a:ext>
            </a:extLst>
          </p:cNvPr>
          <p:cNvSpPr/>
          <p:nvPr/>
        </p:nvSpPr>
        <p:spPr>
          <a:xfrm>
            <a:off x="4011110" y="1469966"/>
            <a:ext cx="312932" cy="264259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81" name="משושה 7180">
            <a:extLst>
              <a:ext uri="{FF2B5EF4-FFF2-40B4-BE49-F238E27FC236}">
                <a16:creationId xmlns:a16="http://schemas.microsoft.com/office/drawing/2014/main" id="{39E5E3BA-39D2-4749-81BA-2A863564EAEB}"/>
              </a:ext>
            </a:extLst>
          </p:cNvPr>
          <p:cNvSpPr/>
          <p:nvPr/>
        </p:nvSpPr>
        <p:spPr>
          <a:xfrm>
            <a:off x="4459845" y="181401"/>
            <a:ext cx="2680594" cy="2253350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83" name="צורה חופשית: צורה 7182">
            <a:extLst>
              <a:ext uri="{FF2B5EF4-FFF2-40B4-BE49-F238E27FC236}">
                <a16:creationId xmlns:a16="http://schemas.microsoft.com/office/drawing/2014/main" id="{F3A761DD-5265-4298-9F2C-F4CA144845A4}"/>
              </a:ext>
            </a:extLst>
          </p:cNvPr>
          <p:cNvSpPr/>
          <p:nvPr/>
        </p:nvSpPr>
        <p:spPr>
          <a:xfrm>
            <a:off x="8846722" y="2490773"/>
            <a:ext cx="2680594" cy="2253350"/>
          </a:xfrm>
          <a:custGeom>
            <a:avLst/>
            <a:gdLst>
              <a:gd name="connsiteX0" fmla="*/ 0 w 2366358"/>
              <a:gd name="connsiteY0" fmla="*/ 1015623 h 2031245"/>
              <a:gd name="connsiteX1" fmla="*/ 507811 w 2366358"/>
              <a:gd name="connsiteY1" fmla="*/ 0 h 2031245"/>
              <a:gd name="connsiteX2" fmla="*/ 1858547 w 2366358"/>
              <a:gd name="connsiteY2" fmla="*/ 0 h 2031245"/>
              <a:gd name="connsiteX3" fmla="*/ 2366358 w 2366358"/>
              <a:gd name="connsiteY3" fmla="*/ 1015623 h 2031245"/>
              <a:gd name="connsiteX4" fmla="*/ 1858547 w 2366358"/>
              <a:gd name="connsiteY4" fmla="*/ 2031245 h 2031245"/>
              <a:gd name="connsiteX5" fmla="*/ 507811 w 2366358"/>
              <a:gd name="connsiteY5" fmla="*/ 2031245 h 2031245"/>
              <a:gd name="connsiteX6" fmla="*/ 0 w 2366358"/>
              <a:gd name="connsiteY6" fmla="*/ 1015623 h 203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6358" h="2031245">
                <a:moveTo>
                  <a:pt x="0" y="1015623"/>
                </a:moveTo>
                <a:lnTo>
                  <a:pt x="507811" y="0"/>
                </a:lnTo>
                <a:lnTo>
                  <a:pt x="1858547" y="0"/>
                </a:lnTo>
                <a:lnTo>
                  <a:pt x="2366358" y="1015623"/>
                </a:lnTo>
                <a:lnTo>
                  <a:pt x="1858547" y="2031245"/>
                </a:lnTo>
                <a:lnTo>
                  <a:pt x="507811" y="2031245"/>
                </a:lnTo>
                <a:lnTo>
                  <a:pt x="0" y="101562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467" tIns="332350" rIns="366467" bIns="332350" numCol="1" spcCol="1270" anchor="ctr" anchorCtr="0">
            <a:noAutofit/>
          </a:bodyPr>
          <a:lstStyle/>
          <a:p>
            <a:pPr marL="0" lvl="0" indent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000" kern="1200" dirty="0">
                <a:solidFill>
                  <a:schemeClr val="tx1"/>
                </a:solidFill>
              </a:rPr>
              <a:t>אובייקט הוא סימטרי אם היא יכול לכסות את עצמו בשני אופנים לפחות</a:t>
            </a:r>
          </a:p>
        </p:txBody>
      </p:sp>
      <p:sp>
        <p:nvSpPr>
          <p:cNvPr id="7184" name="משושה 7183">
            <a:extLst>
              <a:ext uri="{FF2B5EF4-FFF2-40B4-BE49-F238E27FC236}">
                <a16:creationId xmlns:a16="http://schemas.microsoft.com/office/drawing/2014/main" id="{5766AF55-FD5D-4509-807C-128C5C15CADF}"/>
              </a:ext>
            </a:extLst>
          </p:cNvPr>
          <p:cNvSpPr/>
          <p:nvPr/>
        </p:nvSpPr>
        <p:spPr>
          <a:xfrm>
            <a:off x="9049921" y="2414517"/>
            <a:ext cx="312932" cy="264259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85" name="משושה 7184">
            <a:extLst>
              <a:ext uri="{FF2B5EF4-FFF2-40B4-BE49-F238E27FC236}">
                <a16:creationId xmlns:a16="http://schemas.microsoft.com/office/drawing/2014/main" id="{CEF162AE-84B8-43B0-AE5E-C52337268DD7}"/>
              </a:ext>
            </a:extLst>
          </p:cNvPr>
          <p:cNvSpPr/>
          <p:nvPr/>
        </p:nvSpPr>
        <p:spPr>
          <a:xfrm>
            <a:off x="6638565" y="1383644"/>
            <a:ext cx="2680594" cy="2253350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86" name="משושה 7185">
            <a:extLst>
              <a:ext uri="{FF2B5EF4-FFF2-40B4-BE49-F238E27FC236}">
                <a16:creationId xmlns:a16="http://schemas.microsoft.com/office/drawing/2014/main" id="{E7F3A940-49DF-4556-9EDE-26776DEC8AFF}"/>
              </a:ext>
            </a:extLst>
          </p:cNvPr>
          <p:cNvSpPr/>
          <p:nvPr/>
        </p:nvSpPr>
        <p:spPr>
          <a:xfrm>
            <a:off x="7352440" y="1595413"/>
            <a:ext cx="312932" cy="264259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78" name="משושה 7177">
            <a:extLst>
              <a:ext uri="{FF2B5EF4-FFF2-40B4-BE49-F238E27FC236}">
                <a16:creationId xmlns:a16="http://schemas.microsoft.com/office/drawing/2014/main" id="{C36A4290-9BB8-4630-BAD7-E9C6A69116B1}"/>
              </a:ext>
            </a:extLst>
          </p:cNvPr>
          <p:cNvSpPr/>
          <p:nvPr/>
        </p:nvSpPr>
        <p:spPr>
          <a:xfrm>
            <a:off x="3836814" y="5919448"/>
            <a:ext cx="312932" cy="264259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F60566D7-6E8D-4E0E-BC02-8C96C3A56C93}"/>
              </a:ext>
            </a:extLst>
          </p:cNvPr>
          <p:cNvSpPr txBox="1"/>
          <p:nvPr/>
        </p:nvSpPr>
        <p:spPr>
          <a:xfrm>
            <a:off x="6774444" y="1996825"/>
            <a:ext cx="23327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400" b="1" i="0" dirty="0">
                <a:solidFill>
                  <a:srgbClr val="12B4BC"/>
                </a:solidFill>
                <a:effectLst/>
                <a:latin typeface="Inter"/>
              </a:rPr>
              <a:t>"שינוי שמשאיר את האובייקט ללא שינוי"</a:t>
            </a:r>
            <a:endParaRPr lang="he-IL" sz="2400" b="1" dirty="0">
              <a:solidFill>
                <a:srgbClr val="12B4BC"/>
              </a:solidFill>
            </a:endParaRPr>
          </a:p>
        </p:txBody>
      </p:sp>
      <p:pic>
        <p:nvPicPr>
          <p:cNvPr id="7188" name="תמונה 7187" descr="תמונה שמכילה חרק, שולחן, ישיבה&#10;&#10;התיאור נוצר באופן אוטומטי">
            <a:extLst>
              <a:ext uri="{FF2B5EF4-FFF2-40B4-BE49-F238E27FC236}">
                <a16:creationId xmlns:a16="http://schemas.microsoft.com/office/drawing/2014/main" id="{54F8585D-F30C-4769-9431-0124B3519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17" y="742760"/>
            <a:ext cx="1988012" cy="1241977"/>
          </a:xfrm>
          <a:prstGeom prst="rect">
            <a:avLst/>
          </a:prstGeom>
        </p:spPr>
      </p:pic>
      <p:pic>
        <p:nvPicPr>
          <p:cNvPr id="7190" name="תמונה 7189" descr="תמונה שמכילה חלת דבש, אובייקט&#10;&#10;התיאור נוצר באופן אוטומטי">
            <a:extLst>
              <a:ext uri="{FF2B5EF4-FFF2-40B4-BE49-F238E27FC236}">
                <a16:creationId xmlns:a16="http://schemas.microsoft.com/office/drawing/2014/main" id="{22D800DF-4C55-4DC2-84AD-8E26890A8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" y="2781467"/>
            <a:ext cx="2310392" cy="1998397"/>
          </a:xfrm>
          <a:prstGeom prst="hexagon">
            <a:avLst/>
          </a:prstGeom>
        </p:spPr>
      </p:pic>
      <p:pic>
        <p:nvPicPr>
          <p:cNvPr id="7199" name="תמונה 7198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FE92F3FB-DBEA-46CC-A78C-4B3FDDB94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49"/>
          <a:stretch/>
        </p:blipFill>
        <p:spPr>
          <a:xfrm>
            <a:off x="8013809" y="29001"/>
            <a:ext cx="4145280" cy="727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36" name="משושה 35">
            <a:extLst>
              <a:ext uri="{FF2B5EF4-FFF2-40B4-BE49-F238E27FC236}">
                <a16:creationId xmlns:a16="http://schemas.microsoft.com/office/drawing/2014/main" id="{A3031ABF-67C6-404C-842A-39F9767628A1}"/>
              </a:ext>
            </a:extLst>
          </p:cNvPr>
          <p:cNvSpPr/>
          <p:nvPr/>
        </p:nvSpPr>
        <p:spPr>
          <a:xfrm>
            <a:off x="9484606" y="2546646"/>
            <a:ext cx="312932" cy="264259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F3E841C-EAC5-453C-A26D-936ED4748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759" y="5007714"/>
            <a:ext cx="2122685" cy="211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8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2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173" grpId="0" animBg="1"/>
      <p:bldP spid="71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FCDCE4EF-B9DA-42A1-97AD-8C95FBEA0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19201" y="875449"/>
            <a:ext cx="9607134" cy="3675530"/>
          </a:xfrm>
          <a:ln>
            <a:solidFill>
              <a:srgbClr val="92D05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sz="2600" b="1" dirty="0"/>
              <a:t>סימטריה משני צידי האלכסון הראשי</a:t>
            </a:r>
          </a:p>
          <a:p>
            <a:r>
              <a:rPr lang="he-IL" sz="2200" dirty="0"/>
              <a:t>זוהי סימטריית ראי (השתקפות)</a:t>
            </a:r>
          </a:p>
          <a:p>
            <a:r>
              <a:rPr lang="he-IL" sz="2200" dirty="0"/>
              <a:t>מטריצה בה כל </a:t>
            </a:r>
            <a:r>
              <a:rPr lang="en-US" sz="2200" dirty="0"/>
              <a:t>mat[j][i]</a:t>
            </a:r>
            <a:r>
              <a:rPr lang="he-IL" sz="2200" dirty="0"/>
              <a:t> == </a:t>
            </a:r>
            <a:r>
              <a:rPr lang="en-US" sz="2200" dirty="0"/>
              <a:t>mat[i][j]</a:t>
            </a:r>
            <a:r>
              <a:rPr lang="he-IL" sz="2200" dirty="0"/>
              <a:t> </a:t>
            </a:r>
          </a:p>
          <a:p>
            <a:pPr lvl="1"/>
            <a:r>
              <a:rPr lang="he-IL" dirty="0"/>
              <a:t>לדוגמא:</a:t>
            </a:r>
            <a:br>
              <a:rPr lang="en-US" dirty="0"/>
            </a:br>
            <a:r>
              <a:rPr lang="en-US" sz="2800" b="1" dirty="0">
                <a:solidFill>
                  <a:srgbClr val="12B4BC"/>
                </a:solidFill>
              </a:rPr>
              <a:t>mat[2][1]== 4</a:t>
            </a:r>
            <a:r>
              <a:rPr lang="he-IL" sz="2800" b="1" dirty="0">
                <a:solidFill>
                  <a:srgbClr val="12B4BC"/>
                </a:solidFill>
              </a:rPr>
              <a:t> == </a:t>
            </a:r>
            <a:r>
              <a:rPr lang="en-US" sz="2800" b="1" dirty="0">
                <a:solidFill>
                  <a:srgbClr val="12B4BC"/>
                </a:solidFill>
              </a:rPr>
              <a:t>mat[1][2]</a:t>
            </a:r>
            <a:endParaRPr lang="he-IL" sz="2800" b="1" dirty="0">
              <a:solidFill>
                <a:srgbClr val="12B4BC"/>
              </a:solidFill>
            </a:endParaRPr>
          </a:p>
          <a:p>
            <a:r>
              <a:rPr lang="he-IL" sz="2200" dirty="0"/>
              <a:t>פר הגדרה זו חייבת להיות מטריצה ריבועית</a:t>
            </a:r>
          </a:p>
          <a:p>
            <a:r>
              <a:rPr lang="he-IL" sz="2200" dirty="0"/>
              <a:t>לאיברים שעל האלכסון הראשי אין מקבילים</a:t>
            </a:r>
            <a:br>
              <a:rPr lang="en-US" sz="2200" dirty="0"/>
            </a:br>
            <a:r>
              <a:rPr lang="en-US" sz="2200" dirty="0"/>
              <a:t> </a:t>
            </a:r>
            <a:r>
              <a:rPr lang="he-IL" sz="2200" dirty="0"/>
              <a:t> כי המציינים זהים</a:t>
            </a:r>
          </a:p>
          <a:p>
            <a:r>
              <a:rPr lang="he-IL" sz="2200" dirty="0"/>
              <a:t>ניתן להתייחס לזה כאל קיפול וחפיפה על </a:t>
            </a:r>
            <a:br>
              <a:rPr lang="en-US" sz="2200" dirty="0"/>
            </a:br>
            <a:r>
              <a:rPr lang="he-IL" sz="2200" dirty="0"/>
              <a:t>האלכסון הראשי</a:t>
            </a: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72DD6A2F-7AD6-45DC-83A7-7CDA170B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סימטריה במטריצות</a:t>
            </a:r>
          </a:p>
        </p:txBody>
      </p:sp>
      <p:graphicFrame>
        <p:nvGraphicFramePr>
          <p:cNvPr id="6" name="טבלה 6">
            <a:extLst>
              <a:ext uri="{FF2B5EF4-FFF2-40B4-BE49-F238E27FC236}">
                <a16:creationId xmlns:a16="http://schemas.microsoft.com/office/drawing/2014/main" id="{0ED8F401-94FE-4CB8-B250-D5EBD69F1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4504"/>
              </p:ext>
            </p:extLst>
          </p:nvPr>
        </p:nvGraphicFramePr>
        <p:xfrm>
          <a:off x="1881352" y="1195156"/>
          <a:ext cx="2908845" cy="303611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1769">
                  <a:extLst>
                    <a:ext uri="{9D8B030D-6E8A-4147-A177-3AD203B41FA5}">
                      <a16:colId xmlns:a16="http://schemas.microsoft.com/office/drawing/2014/main" val="3215648532"/>
                    </a:ext>
                  </a:extLst>
                </a:gridCol>
                <a:gridCol w="581769">
                  <a:extLst>
                    <a:ext uri="{9D8B030D-6E8A-4147-A177-3AD203B41FA5}">
                      <a16:colId xmlns:a16="http://schemas.microsoft.com/office/drawing/2014/main" val="39877777"/>
                    </a:ext>
                  </a:extLst>
                </a:gridCol>
                <a:gridCol w="581769">
                  <a:extLst>
                    <a:ext uri="{9D8B030D-6E8A-4147-A177-3AD203B41FA5}">
                      <a16:colId xmlns:a16="http://schemas.microsoft.com/office/drawing/2014/main" val="2449108015"/>
                    </a:ext>
                  </a:extLst>
                </a:gridCol>
                <a:gridCol w="581769">
                  <a:extLst>
                    <a:ext uri="{9D8B030D-6E8A-4147-A177-3AD203B41FA5}">
                      <a16:colId xmlns:a16="http://schemas.microsoft.com/office/drawing/2014/main" val="1756434034"/>
                    </a:ext>
                  </a:extLst>
                </a:gridCol>
                <a:gridCol w="581769">
                  <a:extLst>
                    <a:ext uri="{9D8B030D-6E8A-4147-A177-3AD203B41FA5}">
                      <a16:colId xmlns:a16="http://schemas.microsoft.com/office/drawing/2014/main" val="1035618069"/>
                    </a:ext>
                  </a:extLst>
                </a:gridCol>
              </a:tblGrid>
              <a:tr h="607223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8</a:t>
                      </a:r>
                      <a:endParaRPr lang="he-IL" sz="1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5</a:t>
                      </a:r>
                      <a:endParaRPr lang="he-IL" sz="18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2</a:t>
                      </a:r>
                      <a:endParaRPr lang="he-IL" sz="1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1</a:t>
                      </a:r>
                      <a:endParaRPr lang="he-IL" sz="1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/>
                        <a:t>0</a:t>
                      </a:r>
                      <a:endParaRPr lang="he-IL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761682"/>
                  </a:ext>
                </a:extLst>
              </a:tr>
              <a:tr h="607223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10</a:t>
                      </a:r>
                      <a:endParaRPr lang="he-IL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7</a:t>
                      </a:r>
                      <a:endParaRPr lang="he-IL" sz="1800" b="1" dirty="0"/>
                    </a:p>
                  </a:txBody>
                  <a:tcPr>
                    <a:solidFill>
                      <a:srgbClr val="F9D9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4</a:t>
                      </a:r>
                      <a:endParaRPr lang="he-IL" sz="1800" b="1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/>
                        <a:t>3</a:t>
                      </a:r>
                      <a:endParaRPr lang="he-IL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1</a:t>
                      </a:r>
                      <a:endParaRPr lang="he-IL" sz="1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38038"/>
                  </a:ext>
                </a:extLst>
              </a:tr>
              <a:tr h="607223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11</a:t>
                      </a:r>
                      <a:endParaRPr lang="he-IL" sz="1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9</a:t>
                      </a:r>
                      <a:endParaRPr lang="he-IL" sz="18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/>
                        <a:t>6</a:t>
                      </a:r>
                      <a:endParaRPr lang="he-IL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4</a:t>
                      </a:r>
                      <a:endParaRPr lang="he-IL" sz="1800" b="1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2</a:t>
                      </a:r>
                      <a:endParaRPr lang="he-IL" sz="1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95782"/>
                  </a:ext>
                </a:extLst>
              </a:tr>
              <a:tr h="607223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13</a:t>
                      </a:r>
                      <a:endParaRPr lang="he-IL" sz="1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/>
                        <a:t>12</a:t>
                      </a:r>
                      <a:endParaRPr lang="he-IL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9</a:t>
                      </a:r>
                      <a:endParaRPr lang="he-IL" sz="18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7</a:t>
                      </a:r>
                      <a:endParaRPr lang="he-IL" sz="1800" b="1" dirty="0"/>
                    </a:p>
                  </a:txBody>
                  <a:tcPr>
                    <a:solidFill>
                      <a:srgbClr val="F9D9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5</a:t>
                      </a:r>
                      <a:endParaRPr lang="he-IL" sz="18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533958"/>
                  </a:ext>
                </a:extLst>
              </a:tr>
              <a:tr h="607223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/>
                        <a:t>14</a:t>
                      </a:r>
                      <a:endParaRPr lang="he-IL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13</a:t>
                      </a:r>
                      <a:endParaRPr lang="he-IL" sz="1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11</a:t>
                      </a:r>
                      <a:endParaRPr lang="he-IL" sz="1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10</a:t>
                      </a:r>
                      <a:endParaRPr lang="he-IL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8</a:t>
                      </a:r>
                      <a:endParaRPr lang="he-IL" sz="1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456437"/>
                  </a:ext>
                </a:extLst>
              </a:tr>
            </a:tbl>
          </a:graphicData>
        </a:graphic>
      </p:graphicFrame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8A645C63-362A-4E14-8CA3-5684B2271B7F}"/>
              </a:ext>
            </a:extLst>
          </p:cNvPr>
          <p:cNvCxnSpPr>
            <a:cxnSpLocks/>
          </p:cNvCxnSpPr>
          <p:nvPr/>
        </p:nvCxnSpPr>
        <p:spPr>
          <a:xfrm>
            <a:off x="1618593" y="807130"/>
            <a:ext cx="3363310" cy="3812166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o Die Daily | Butterfly pictures, Green butterfly, Butterfly tattoo">
            <a:extLst>
              <a:ext uri="{FF2B5EF4-FFF2-40B4-BE49-F238E27FC236}">
                <a16:creationId xmlns:a16="http://schemas.microsoft.com/office/drawing/2014/main" id="{A37FD975-83B8-4771-939D-D3DE113F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9011">
            <a:off x="4998667" y="4636650"/>
            <a:ext cx="2048203" cy="128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09A44BE6-5B60-4E0C-9FE8-3A91A288CE4E}"/>
              </a:ext>
            </a:extLst>
          </p:cNvPr>
          <p:cNvCxnSpPr>
            <a:cxnSpLocks/>
          </p:cNvCxnSpPr>
          <p:nvPr/>
        </p:nvCxnSpPr>
        <p:spPr>
          <a:xfrm>
            <a:off x="5388104" y="4508725"/>
            <a:ext cx="1401049" cy="1535975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68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1">
            <a:extLst>
              <a:ext uri="{FF2B5EF4-FFF2-40B4-BE49-F238E27FC236}">
                <a16:creationId xmlns:a16="http://schemas.microsoft.com/office/drawing/2014/main" id="{D597553B-0A0B-4E03-A970-67F62B86E92D}"/>
              </a:ext>
            </a:extLst>
          </p:cNvPr>
          <p:cNvSpPr txBox="1">
            <a:spLocks/>
          </p:cNvSpPr>
          <p:nvPr/>
        </p:nvSpPr>
        <p:spPr>
          <a:xfrm>
            <a:off x="318464" y="1140544"/>
            <a:ext cx="10843522" cy="531794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b="1" dirty="0"/>
              <a:t>ניתן לראות סימטריית ראי גם במישורים נוספים לדוגמא:</a:t>
            </a:r>
          </a:p>
          <a:p>
            <a:r>
              <a:rPr lang="he-IL" dirty="0"/>
              <a:t>קיפול לרוחב, אורך, אלכסון משני</a:t>
            </a:r>
          </a:p>
          <a:p>
            <a:r>
              <a:rPr lang="he-IL" dirty="0"/>
              <a:t>קיפול לאורך</a:t>
            </a:r>
            <a:r>
              <a:rPr lang="en-US" sz="2400" dirty="0"/>
              <a:t>mat[i][n-1-j]-   </a:t>
            </a:r>
            <a:r>
              <a:rPr lang="he-IL" sz="2400" dirty="0"/>
              <a:t> == </a:t>
            </a:r>
            <a:r>
              <a:rPr lang="en-US" sz="2400" dirty="0"/>
              <a:t>mat[i][j]</a:t>
            </a:r>
            <a:endParaRPr lang="he-IL" sz="2400" dirty="0"/>
          </a:p>
          <a:p>
            <a:pPr lvl="1"/>
            <a:r>
              <a:rPr lang="he-IL" dirty="0"/>
              <a:t> לדוגמא  </a:t>
            </a:r>
            <a:r>
              <a:rPr lang="en-US" sz="2800" b="1" dirty="0">
                <a:solidFill>
                  <a:srgbClr val="12B4BC"/>
                </a:solidFill>
              </a:rPr>
              <a:t>mat[1][3]== 5</a:t>
            </a:r>
            <a:r>
              <a:rPr lang="he-IL" sz="2800" b="1" dirty="0">
                <a:solidFill>
                  <a:srgbClr val="12B4BC"/>
                </a:solidFill>
              </a:rPr>
              <a:t> == </a:t>
            </a:r>
            <a:r>
              <a:rPr lang="en-US" sz="2800" b="1" dirty="0">
                <a:solidFill>
                  <a:srgbClr val="12B4BC"/>
                </a:solidFill>
              </a:rPr>
              <a:t>mat[1][1]</a:t>
            </a:r>
            <a:endParaRPr lang="he-IL" sz="2800" b="1" dirty="0">
              <a:solidFill>
                <a:srgbClr val="12B4BC"/>
              </a:solidFill>
            </a:endParaRPr>
          </a:p>
          <a:p>
            <a:r>
              <a:rPr lang="he-IL" dirty="0"/>
              <a:t>האיבר המקביל בקו הקיפול יהיה אותו איבר עצמו</a:t>
            </a:r>
          </a:p>
          <a:p>
            <a:r>
              <a:rPr lang="he-IL" dirty="0"/>
              <a:t>האיבר המקביל יהיה באותה שורה במרחק</a:t>
            </a:r>
            <a:br>
              <a:rPr lang="en-US" dirty="0"/>
            </a:br>
            <a:r>
              <a:rPr lang="he-IL" dirty="0"/>
              <a:t> שווה מהקצה השני(ימין שמאל)</a:t>
            </a:r>
          </a:p>
          <a:p>
            <a:pPr lvl="1"/>
            <a:endParaRPr lang="he-IL" dirty="0"/>
          </a:p>
          <a:p>
            <a:pPr lvl="1"/>
            <a:endParaRPr lang="he-IL" dirty="0"/>
          </a:p>
          <a:p>
            <a:endParaRPr lang="he-IL" sz="2800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72DD6A2F-7AD6-45DC-83A7-7CDA170B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סימטריה במטריצות</a:t>
            </a:r>
          </a:p>
        </p:txBody>
      </p:sp>
      <p:graphicFrame>
        <p:nvGraphicFramePr>
          <p:cNvPr id="11" name="טבלה 6">
            <a:extLst>
              <a:ext uri="{FF2B5EF4-FFF2-40B4-BE49-F238E27FC236}">
                <a16:creationId xmlns:a16="http://schemas.microsoft.com/office/drawing/2014/main" id="{EEB2A961-E737-4234-93EB-56EF4A273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792111"/>
              </p:ext>
            </p:extLst>
          </p:nvPr>
        </p:nvGraphicFramePr>
        <p:xfrm>
          <a:off x="643760" y="1409642"/>
          <a:ext cx="2688015" cy="287933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37603">
                  <a:extLst>
                    <a:ext uri="{9D8B030D-6E8A-4147-A177-3AD203B41FA5}">
                      <a16:colId xmlns:a16="http://schemas.microsoft.com/office/drawing/2014/main" val="3215648532"/>
                    </a:ext>
                  </a:extLst>
                </a:gridCol>
                <a:gridCol w="537603">
                  <a:extLst>
                    <a:ext uri="{9D8B030D-6E8A-4147-A177-3AD203B41FA5}">
                      <a16:colId xmlns:a16="http://schemas.microsoft.com/office/drawing/2014/main" val="39877777"/>
                    </a:ext>
                  </a:extLst>
                </a:gridCol>
                <a:gridCol w="537603">
                  <a:extLst>
                    <a:ext uri="{9D8B030D-6E8A-4147-A177-3AD203B41FA5}">
                      <a16:colId xmlns:a16="http://schemas.microsoft.com/office/drawing/2014/main" val="2449108015"/>
                    </a:ext>
                  </a:extLst>
                </a:gridCol>
                <a:gridCol w="537603">
                  <a:extLst>
                    <a:ext uri="{9D8B030D-6E8A-4147-A177-3AD203B41FA5}">
                      <a16:colId xmlns:a16="http://schemas.microsoft.com/office/drawing/2014/main" val="1756434034"/>
                    </a:ext>
                  </a:extLst>
                </a:gridCol>
                <a:gridCol w="537603">
                  <a:extLst>
                    <a:ext uri="{9D8B030D-6E8A-4147-A177-3AD203B41FA5}">
                      <a16:colId xmlns:a16="http://schemas.microsoft.com/office/drawing/2014/main" val="1035618069"/>
                    </a:ext>
                  </a:extLst>
                </a:gridCol>
              </a:tblGrid>
              <a:tr h="575053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2</a:t>
                      </a:r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2</a:t>
                      </a:r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761682"/>
                  </a:ext>
                </a:extLst>
              </a:tr>
              <a:tr h="575053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b="1" dirty="0"/>
                        <a:t>5</a:t>
                      </a:r>
                      <a:endParaRPr lang="he-IL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b="1" dirty="0"/>
                        <a:t>5</a:t>
                      </a:r>
                      <a:endParaRPr lang="he-IL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38038"/>
                  </a:ext>
                </a:extLst>
              </a:tr>
              <a:tr h="575053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95782"/>
                  </a:ext>
                </a:extLst>
              </a:tr>
              <a:tr h="575053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8</a:t>
                      </a: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9</a:t>
                      </a:r>
                    </a:p>
                  </a:txBody>
                  <a:tcPr>
                    <a:solidFill>
                      <a:srgbClr val="F9D9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9</a:t>
                      </a:r>
                    </a:p>
                  </a:txBody>
                  <a:tcPr>
                    <a:solidFill>
                      <a:srgbClr val="F9D9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8</a:t>
                      </a:r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533958"/>
                  </a:ext>
                </a:extLst>
              </a:tr>
              <a:tr h="575053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11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55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11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456437"/>
                  </a:ext>
                </a:extLst>
              </a:tr>
            </a:tbl>
          </a:graphicData>
        </a:graphic>
      </p:graphicFrame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56F13DBE-E2B5-4A8E-B8C7-0B1E61167335}"/>
              </a:ext>
            </a:extLst>
          </p:cNvPr>
          <p:cNvCxnSpPr>
            <a:cxnSpLocks/>
          </p:cNvCxnSpPr>
          <p:nvPr/>
        </p:nvCxnSpPr>
        <p:spPr>
          <a:xfrm>
            <a:off x="2021309" y="1140544"/>
            <a:ext cx="0" cy="3836276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To Die Daily | Butterfly pictures, Green butterfly, Butterfly tattoo">
            <a:extLst>
              <a:ext uri="{FF2B5EF4-FFF2-40B4-BE49-F238E27FC236}">
                <a16:creationId xmlns:a16="http://schemas.microsoft.com/office/drawing/2014/main" id="{F4588B6A-1EE5-4980-960C-A84767424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448" y="4281147"/>
            <a:ext cx="2056954" cy="128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D97055F7-A68F-4E1B-9509-CE73E94C0533}"/>
              </a:ext>
            </a:extLst>
          </p:cNvPr>
          <p:cNvCxnSpPr>
            <a:cxnSpLocks/>
          </p:cNvCxnSpPr>
          <p:nvPr/>
        </p:nvCxnSpPr>
        <p:spPr>
          <a:xfrm>
            <a:off x="5984049" y="3799518"/>
            <a:ext cx="0" cy="2155987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06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1">
            <a:extLst>
              <a:ext uri="{FF2B5EF4-FFF2-40B4-BE49-F238E27FC236}">
                <a16:creationId xmlns:a16="http://schemas.microsoft.com/office/drawing/2014/main" id="{D597553B-0A0B-4E03-A970-67F62B86E92D}"/>
              </a:ext>
            </a:extLst>
          </p:cNvPr>
          <p:cNvSpPr txBox="1">
            <a:spLocks/>
          </p:cNvSpPr>
          <p:nvPr/>
        </p:nvSpPr>
        <p:spPr>
          <a:xfrm>
            <a:off x="318464" y="1140544"/>
            <a:ext cx="10843522" cy="531794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b="1" dirty="0"/>
              <a:t>ניתן לראות סימטריית ראי גם במישורים נוספים לדוגמא:</a:t>
            </a:r>
          </a:p>
          <a:p>
            <a:r>
              <a:rPr lang="he-IL" dirty="0"/>
              <a:t>קיפול לאורך</a:t>
            </a:r>
            <a:r>
              <a:rPr lang="en-US" sz="2400" dirty="0"/>
              <a:t>mat[n-1-i][j]-   </a:t>
            </a:r>
            <a:r>
              <a:rPr lang="he-IL" sz="2400" dirty="0"/>
              <a:t> == </a:t>
            </a:r>
            <a:r>
              <a:rPr lang="en-US" sz="2400" dirty="0"/>
              <a:t>mat[i][j]</a:t>
            </a:r>
            <a:endParaRPr lang="he-IL" sz="2400" dirty="0"/>
          </a:p>
          <a:p>
            <a:pPr lvl="1"/>
            <a:r>
              <a:rPr lang="he-IL" dirty="0"/>
              <a:t> לדוגמא  </a:t>
            </a:r>
            <a:r>
              <a:rPr lang="en-US" sz="2800" b="1" dirty="0">
                <a:solidFill>
                  <a:srgbClr val="12B4BC"/>
                </a:solidFill>
              </a:rPr>
              <a:t>mat[4][3]== 8</a:t>
            </a:r>
            <a:r>
              <a:rPr lang="he-IL" sz="2800" b="1" dirty="0">
                <a:solidFill>
                  <a:srgbClr val="12B4BC"/>
                </a:solidFill>
              </a:rPr>
              <a:t> == </a:t>
            </a:r>
            <a:r>
              <a:rPr lang="en-US" sz="2800" b="1" dirty="0">
                <a:solidFill>
                  <a:srgbClr val="12B4BC"/>
                </a:solidFill>
              </a:rPr>
              <a:t>mat[0][3]</a:t>
            </a:r>
            <a:endParaRPr lang="he-IL" sz="2800" b="1" dirty="0">
              <a:solidFill>
                <a:srgbClr val="12B4BC"/>
              </a:solidFill>
            </a:endParaRPr>
          </a:p>
          <a:p>
            <a:r>
              <a:rPr lang="he-IL" dirty="0"/>
              <a:t>האיבר המקביל יהיה באותה עמודה במרחק</a:t>
            </a:r>
            <a:br>
              <a:rPr lang="en-US" dirty="0"/>
            </a:br>
            <a:r>
              <a:rPr lang="he-IL" dirty="0"/>
              <a:t> שווה מהקצה השני (עליון תחתון)</a:t>
            </a:r>
          </a:p>
          <a:p>
            <a:r>
              <a:rPr lang="he-IL" dirty="0"/>
              <a:t>האיבר המקביל בקו הקיפול יהיה אותו איבר עצמו</a:t>
            </a:r>
          </a:p>
          <a:p>
            <a:endParaRPr lang="he-IL" dirty="0"/>
          </a:p>
          <a:p>
            <a:endParaRPr lang="he-IL" sz="2800" dirty="0"/>
          </a:p>
        </p:txBody>
      </p:sp>
      <p:graphicFrame>
        <p:nvGraphicFramePr>
          <p:cNvPr id="2" name="טבלה 6">
            <a:extLst>
              <a:ext uri="{FF2B5EF4-FFF2-40B4-BE49-F238E27FC236}">
                <a16:creationId xmlns:a16="http://schemas.microsoft.com/office/drawing/2014/main" id="{530B94AE-35AF-48F1-A5CB-AC9DAD76E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351201"/>
              </p:ext>
            </p:extLst>
          </p:nvPr>
        </p:nvGraphicFramePr>
        <p:xfrm>
          <a:off x="806488" y="1991367"/>
          <a:ext cx="2688015" cy="288339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37603">
                  <a:extLst>
                    <a:ext uri="{9D8B030D-6E8A-4147-A177-3AD203B41FA5}">
                      <a16:colId xmlns:a16="http://schemas.microsoft.com/office/drawing/2014/main" val="3215648532"/>
                    </a:ext>
                  </a:extLst>
                </a:gridCol>
                <a:gridCol w="537603">
                  <a:extLst>
                    <a:ext uri="{9D8B030D-6E8A-4147-A177-3AD203B41FA5}">
                      <a16:colId xmlns:a16="http://schemas.microsoft.com/office/drawing/2014/main" val="39877777"/>
                    </a:ext>
                  </a:extLst>
                </a:gridCol>
                <a:gridCol w="537603">
                  <a:extLst>
                    <a:ext uri="{9D8B030D-6E8A-4147-A177-3AD203B41FA5}">
                      <a16:colId xmlns:a16="http://schemas.microsoft.com/office/drawing/2014/main" val="2449108015"/>
                    </a:ext>
                  </a:extLst>
                </a:gridCol>
                <a:gridCol w="537603">
                  <a:extLst>
                    <a:ext uri="{9D8B030D-6E8A-4147-A177-3AD203B41FA5}">
                      <a16:colId xmlns:a16="http://schemas.microsoft.com/office/drawing/2014/main" val="1756434034"/>
                    </a:ext>
                  </a:extLst>
                </a:gridCol>
                <a:gridCol w="537603">
                  <a:extLst>
                    <a:ext uri="{9D8B030D-6E8A-4147-A177-3AD203B41FA5}">
                      <a16:colId xmlns:a16="http://schemas.microsoft.com/office/drawing/2014/main" val="1035618069"/>
                    </a:ext>
                  </a:extLst>
                </a:gridCol>
              </a:tblGrid>
              <a:tr h="575053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10</a:t>
                      </a:r>
                    </a:p>
                  </a:txBody>
                  <a:tcPr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b="1" dirty="0"/>
                        <a:t>8</a:t>
                      </a:r>
                      <a:endParaRPr lang="he-IL" sz="16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761682"/>
                  </a:ext>
                </a:extLst>
              </a:tr>
              <a:tr h="575053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11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9</a:t>
                      </a:r>
                    </a:p>
                  </a:txBody>
                  <a:tcPr>
                    <a:solidFill>
                      <a:srgbClr val="F9D9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2</a:t>
                      </a:r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38038"/>
                  </a:ext>
                </a:extLst>
              </a:tr>
              <a:tr h="575053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33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95782"/>
                  </a:ext>
                </a:extLst>
              </a:tr>
              <a:tr h="575053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11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9</a:t>
                      </a:r>
                    </a:p>
                  </a:txBody>
                  <a:tcPr>
                    <a:solidFill>
                      <a:srgbClr val="F9D9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2</a:t>
                      </a:r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533958"/>
                  </a:ext>
                </a:extLst>
              </a:tr>
              <a:tr h="575053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10</a:t>
                      </a:r>
                    </a:p>
                  </a:txBody>
                  <a:tcPr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b="1" dirty="0"/>
                        <a:t>8</a:t>
                      </a: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456437"/>
                  </a:ext>
                </a:extLst>
              </a:tr>
            </a:tbl>
          </a:graphicData>
        </a:graphic>
      </p:graphicFrame>
      <p:sp>
        <p:nvSpPr>
          <p:cNvPr id="3" name="כותרת 2">
            <a:extLst>
              <a:ext uri="{FF2B5EF4-FFF2-40B4-BE49-F238E27FC236}">
                <a16:creationId xmlns:a16="http://schemas.microsoft.com/office/drawing/2014/main" id="{72DD6A2F-7AD6-45DC-83A7-7CDA170B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סימטריה במטריצות</a:t>
            </a:r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332407B6-C8C3-4770-8553-45C9A3F36002}"/>
              </a:ext>
            </a:extLst>
          </p:cNvPr>
          <p:cNvCxnSpPr>
            <a:cxnSpLocks/>
          </p:cNvCxnSpPr>
          <p:nvPr/>
        </p:nvCxnSpPr>
        <p:spPr>
          <a:xfrm flipH="1">
            <a:off x="230463" y="3429000"/>
            <a:ext cx="4067504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To Die Daily | Butterfly pictures, Green butterfly, Butterfly tattoo">
            <a:extLst>
              <a:ext uri="{FF2B5EF4-FFF2-40B4-BE49-F238E27FC236}">
                <a16:creationId xmlns:a16="http://schemas.microsoft.com/office/drawing/2014/main" id="{592BD220-4695-48A2-95E1-C00870D3A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16123" y="4419681"/>
            <a:ext cx="2048203" cy="128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433B181F-4CBC-4AD3-A096-D618BCED6481}"/>
              </a:ext>
            </a:extLst>
          </p:cNvPr>
          <p:cNvCxnSpPr>
            <a:cxnSpLocks/>
          </p:cNvCxnSpPr>
          <p:nvPr/>
        </p:nvCxnSpPr>
        <p:spPr>
          <a:xfrm flipH="1">
            <a:off x="4297967" y="5032481"/>
            <a:ext cx="3254528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>
            <a:extLst>
              <a:ext uri="{FF2B5EF4-FFF2-40B4-BE49-F238E27FC236}">
                <a16:creationId xmlns:a16="http://schemas.microsoft.com/office/drawing/2014/main" id="{92D12B9A-1F7E-4385-B7F6-4280EB4B9807}"/>
              </a:ext>
            </a:extLst>
          </p:cNvPr>
          <p:cNvSpPr/>
          <p:nvPr/>
        </p:nvSpPr>
        <p:spPr>
          <a:xfrm>
            <a:off x="11698014" y="228074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7326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72DD6A2F-7AD6-45DC-83A7-7CDA170B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סימטריה במטריצות</a:t>
            </a:r>
          </a:p>
        </p:txBody>
      </p:sp>
      <p:sp>
        <p:nvSpPr>
          <p:cNvPr id="9" name="מציין מיקום תוכן 1">
            <a:extLst>
              <a:ext uri="{FF2B5EF4-FFF2-40B4-BE49-F238E27FC236}">
                <a16:creationId xmlns:a16="http://schemas.microsoft.com/office/drawing/2014/main" id="{D597553B-0A0B-4E03-A970-67F62B86E92D}"/>
              </a:ext>
            </a:extLst>
          </p:cNvPr>
          <p:cNvSpPr txBox="1">
            <a:spLocks/>
          </p:cNvSpPr>
          <p:nvPr/>
        </p:nvSpPr>
        <p:spPr>
          <a:xfrm>
            <a:off x="318464" y="1140544"/>
            <a:ext cx="10843522" cy="531794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b="1" dirty="0"/>
              <a:t>ניתן לראות סימטריה גם במישורים נוספים לדוגמא:</a:t>
            </a:r>
          </a:p>
          <a:p>
            <a:r>
              <a:rPr lang="he-IL" dirty="0"/>
              <a:t>סימטריות סיבוב</a:t>
            </a:r>
          </a:p>
          <a:p>
            <a:r>
              <a:rPr lang="he-IL" sz="2200" dirty="0"/>
              <a:t>מטריצה בה כל </a:t>
            </a:r>
            <a:r>
              <a:rPr lang="en-US" sz="2200" dirty="0"/>
              <a:t>mat[n-1-i][n-1-j]</a:t>
            </a:r>
            <a:r>
              <a:rPr lang="he-IL" sz="2200" dirty="0"/>
              <a:t> == </a:t>
            </a:r>
            <a:r>
              <a:rPr lang="en-US" sz="2200" dirty="0"/>
              <a:t>mat[i][j]</a:t>
            </a:r>
            <a:r>
              <a:rPr lang="he-IL" sz="2200" dirty="0"/>
              <a:t> </a:t>
            </a:r>
          </a:p>
          <a:p>
            <a:pPr lvl="1"/>
            <a:r>
              <a:rPr lang="he-IL" dirty="0"/>
              <a:t>לדוגמא:</a:t>
            </a:r>
            <a:br>
              <a:rPr lang="en-US" dirty="0"/>
            </a:br>
            <a:r>
              <a:rPr lang="en-US" sz="2800" b="1" dirty="0">
                <a:solidFill>
                  <a:srgbClr val="12B4BC"/>
                </a:solidFill>
              </a:rPr>
              <a:t>mat[3][1]== 9</a:t>
            </a:r>
            <a:r>
              <a:rPr lang="he-IL" sz="2800" b="1" dirty="0">
                <a:solidFill>
                  <a:srgbClr val="12B4BC"/>
                </a:solidFill>
              </a:rPr>
              <a:t> == </a:t>
            </a:r>
            <a:r>
              <a:rPr lang="en-US" sz="2800" b="1" dirty="0">
                <a:solidFill>
                  <a:srgbClr val="12B4BC"/>
                </a:solidFill>
              </a:rPr>
              <a:t>mat[0][2]</a:t>
            </a:r>
            <a:endParaRPr lang="he-IL" sz="2800" b="1" dirty="0">
              <a:solidFill>
                <a:srgbClr val="12B4BC"/>
              </a:solidFill>
            </a:endParaRPr>
          </a:p>
          <a:p>
            <a:endParaRPr lang="he-IL" dirty="0"/>
          </a:p>
          <a:p>
            <a:endParaRPr lang="he-IL" sz="2800" dirty="0"/>
          </a:p>
        </p:txBody>
      </p:sp>
      <p:pic>
        <p:nvPicPr>
          <p:cNvPr id="20" name="תמונה 19" descr="תמונה שמכילה שעון, חדר, ישיבה, גדול&#10;&#10;התיאור נוצר באופן אוטומטי">
            <a:extLst>
              <a:ext uri="{FF2B5EF4-FFF2-40B4-BE49-F238E27FC236}">
                <a16:creationId xmlns:a16="http://schemas.microsoft.com/office/drawing/2014/main" id="{3443E1E7-8791-4B06-A0B5-1E593C561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13" y="2228670"/>
            <a:ext cx="3312969" cy="2945789"/>
          </a:xfrm>
          <a:prstGeom prst="rect">
            <a:avLst/>
          </a:prstGeom>
        </p:spPr>
      </p:pic>
      <p:sp>
        <p:nvSpPr>
          <p:cNvPr id="27" name="מלבן 26">
            <a:extLst>
              <a:ext uri="{FF2B5EF4-FFF2-40B4-BE49-F238E27FC236}">
                <a16:creationId xmlns:a16="http://schemas.microsoft.com/office/drawing/2014/main" id="{8297BBA3-2B82-4F08-9D1B-904A30372209}"/>
              </a:ext>
            </a:extLst>
          </p:cNvPr>
          <p:cNvSpPr/>
          <p:nvPr/>
        </p:nvSpPr>
        <p:spPr>
          <a:xfrm>
            <a:off x="2229953" y="1544644"/>
            <a:ext cx="13703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180</a:t>
            </a:r>
            <a:r>
              <a:rPr lang="he-IL" sz="4000" b="1" cap="none" spc="0" baseline="30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pic>
        <p:nvPicPr>
          <p:cNvPr id="30" name="תמונה 29" descr="תמונה שמכילה שעון, חדר, ישיבה, גדול&#10;&#10;התיאור נוצר באופן אוטומטי">
            <a:extLst>
              <a:ext uri="{FF2B5EF4-FFF2-40B4-BE49-F238E27FC236}">
                <a16:creationId xmlns:a16="http://schemas.microsoft.com/office/drawing/2014/main" id="{8B30E6AE-797D-4A5B-93B9-3903ECD27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" y="2228670"/>
            <a:ext cx="3312969" cy="2945789"/>
          </a:xfrm>
          <a:prstGeom prst="rect">
            <a:avLst/>
          </a:prstGeom>
        </p:spPr>
      </p:pic>
      <p:sp>
        <p:nvSpPr>
          <p:cNvPr id="33" name="אליפסה 32">
            <a:extLst>
              <a:ext uri="{FF2B5EF4-FFF2-40B4-BE49-F238E27FC236}">
                <a16:creationId xmlns:a16="http://schemas.microsoft.com/office/drawing/2014/main" id="{F1760C1F-A4BF-4DA8-A82A-369EA60F85D7}"/>
              </a:ext>
            </a:extLst>
          </p:cNvPr>
          <p:cNvSpPr/>
          <p:nvPr/>
        </p:nvSpPr>
        <p:spPr>
          <a:xfrm>
            <a:off x="2599819" y="3520963"/>
            <a:ext cx="315310" cy="3258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C0239634-0F62-4E2E-AFDB-9C8651ACE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66" y="3872919"/>
            <a:ext cx="2122685" cy="211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67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decel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72DD6A2F-7AD6-45DC-83A7-7CDA170B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סימטריה במטריצות</a:t>
            </a:r>
          </a:p>
        </p:txBody>
      </p:sp>
      <p:sp>
        <p:nvSpPr>
          <p:cNvPr id="9" name="מציין מיקום תוכן 1">
            <a:extLst>
              <a:ext uri="{FF2B5EF4-FFF2-40B4-BE49-F238E27FC236}">
                <a16:creationId xmlns:a16="http://schemas.microsoft.com/office/drawing/2014/main" id="{D597553B-0A0B-4E03-A970-67F62B86E92D}"/>
              </a:ext>
            </a:extLst>
          </p:cNvPr>
          <p:cNvSpPr txBox="1">
            <a:spLocks/>
          </p:cNvSpPr>
          <p:nvPr/>
        </p:nvSpPr>
        <p:spPr>
          <a:xfrm>
            <a:off x="318464" y="1140544"/>
            <a:ext cx="10843522" cy="531794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b="1" dirty="0"/>
              <a:t>ניתן לראות סימטריה גם במערך שאינו ריבועי:</a:t>
            </a:r>
          </a:p>
          <a:p>
            <a:r>
              <a:rPr lang="he-IL" dirty="0"/>
              <a:t>סימטריות הזזה </a:t>
            </a:r>
            <a:r>
              <a:rPr lang="he-IL" sz="2200" dirty="0"/>
              <a:t>כל איבר מוזז באותה מידה ולאותו כיוון</a:t>
            </a:r>
          </a:p>
          <a:p>
            <a:r>
              <a:rPr lang="he-IL" sz="2200" dirty="0"/>
              <a:t>במקרה זה לדוגמא :</a:t>
            </a:r>
          </a:p>
          <a:p>
            <a:pPr lvl="1"/>
            <a:r>
              <a:rPr lang="he-IL" sz="2200" dirty="0"/>
              <a:t>ההזזה ימינה היא </a:t>
            </a:r>
            <a:r>
              <a:rPr lang="en-US" sz="2200" b="1" dirty="0"/>
              <a:t>int right = 3</a:t>
            </a:r>
            <a:endParaRPr lang="he-IL" sz="2200" b="1" dirty="0"/>
          </a:p>
          <a:p>
            <a:pPr lvl="1"/>
            <a:r>
              <a:rPr lang="he-IL" sz="2200" dirty="0"/>
              <a:t>ההזזה למטה </a:t>
            </a:r>
            <a:r>
              <a:rPr lang="en-US" sz="2200" b="1" dirty="0"/>
              <a:t>int down = 1</a:t>
            </a:r>
            <a:endParaRPr lang="he-IL" sz="2200" b="1" dirty="0"/>
          </a:p>
          <a:p>
            <a:r>
              <a:rPr lang="he-IL" sz="2200" dirty="0"/>
              <a:t>מטריצה בה כל איבר:</a:t>
            </a:r>
          </a:p>
          <a:p>
            <a:r>
              <a:rPr lang="he-IL" sz="2200" dirty="0"/>
              <a:t> </a:t>
            </a:r>
            <a:r>
              <a:rPr lang="en-US" sz="2200" dirty="0"/>
              <a:t>mat[i + down][j + right]</a:t>
            </a:r>
            <a:r>
              <a:rPr lang="he-IL" sz="2200" dirty="0"/>
              <a:t> == </a:t>
            </a:r>
            <a:r>
              <a:rPr lang="en-US" sz="2200" dirty="0"/>
              <a:t>mat[i][j]</a:t>
            </a:r>
            <a:r>
              <a:rPr lang="he-IL" sz="2200" dirty="0"/>
              <a:t> </a:t>
            </a:r>
          </a:p>
          <a:p>
            <a:pPr lvl="1"/>
            <a:r>
              <a:rPr lang="he-IL" dirty="0"/>
              <a:t>לדוגמא: </a:t>
            </a:r>
            <a:r>
              <a:rPr lang="en-US" sz="2800" b="1" dirty="0">
                <a:solidFill>
                  <a:srgbClr val="12B4BC"/>
                </a:solidFill>
              </a:rPr>
              <a:t>mat[1][3]== mat[2][6] = 6</a:t>
            </a:r>
            <a:r>
              <a:rPr lang="he-IL" sz="2800" b="1" dirty="0">
                <a:solidFill>
                  <a:srgbClr val="12B4BC"/>
                </a:solidFill>
              </a:rPr>
              <a:t> == </a:t>
            </a:r>
            <a:r>
              <a:rPr lang="en-US" sz="2800" b="1" dirty="0">
                <a:solidFill>
                  <a:srgbClr val="12B4BC"/>
                </a:solidFill>
              </a:rPr>
              <a:t>mat[0][0]</a:t>
            </a:r>
            <a:endParaRPr lang="he-IL" sz="2800" b="1" dirty="0">
              <a:solidFill>
                <a:srgbClr val="12B4BC"/>
              </a:solidFill>
            </a:endParaRPr>
          </a:p>
          <a:p>
            <a:endParaRPr lang="he-IL" dirty="0"/>
          </a:p>
          <a:p>
            <a:endParaRPr lang="he-IL" sz="2800" dirty="0"/>
          </a:p>
        </p:txBody>
      </p:sp>
      <p:graphicFrame>
        <p:nvGraphicFramePr>
          <p:cNvPr id="2" name="טבלה 6">
            <a:extLst>
              <a:ext uri="{FF2B5EF4-FFF2-40B4-BE49-F238E27FC236}">
                <a16:creationId xmlns:a16="http://schemas.microsoft.com/office/drawing/2014/main" id="{9D4060FF-FF21-406F-BFD2-D5F853EDA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678434"/>
              </p:ext>
            </p:extLst>
          </p:nvPr>
        </p:nvGraphicFramePr>
        <p:xfrm>
          <a:off x="506423" y="1140544"/>
          <a:ext cx="3487507" cy="2743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90655">
                  <a:extLst>
                    <a:ext uri="{9D8B030D-6E8A-4147-A177-3AD203B41FA5}">
                      <a16:colId xmlns:a16="http://schemas.microsoft.com/office/drawing/2014/main" val="3215648532"/>
                    </a:ext>
                  </a:extLst>
                </a:gridCol>
                <a:gridCol w="390655">
                  <a:extLst>
                    <a:ext uri="{9D8B030D-6E8A-4147-A177-3AD203B41FA5}">
                      <a16:colId xmlns:a16="http://schemas.microsoft.com/office/drawing/2014/main" val="2841414075"/>
                    </a:ext>
                  </a:extLst>
                </a:gridCol>
                <a:gridCol w="390655">
                  <a:extLst>
                    <a:ext uri="{9D8B030D-6E8A-4147-A177-3AD203B41FA5}">
                      <a16:colId xmlns:a16="http://schemas.microsoft.com/office/drawing/2014/main" val="3335908055"/>
                    </a:ext>
                  </a:extLst>
                </a:gridCol>
                <a:gridCol w="362267">
                  <a:extLst>
                    <a:ext uri="{9D8B030D-6E8A-4147-A177-3AD203B41FA5}">
                      <a16:colId xmlns:a16="http://schemas.microsoft.com/office/drawing/2014/main" val="3116336293"/>
                    </a:ext>
                  </a:extLst>
                </a:gridCol>
                <a:gridCol w="390655">
                  <a:extLst>
                    <a:ext uri="{9D8B030D-6E8A-4147-A177-3AD203B41FA5}">
                      <a16:colId xmlns:a16="http://schemas.microsoft.com/office/drawing/2014/main" val="2539545306"/>
                    </a:ext>
                  </a:extLst>
                </a:gridCol>
                <a:gridCol w="390655">
                  <a:extLst>
                    <a:ext uri="{9D8B030D-6E8A-4147-A177-3AD203B41FA5}">
                      <a16:colId xmlns:a16="http://schemas.microsoft.com/office/drawing/2014/main" val="39877777"/>
                    </a:ext>
                  </a:extLst>
                </a:gridCol>
                <a:gridCol w="390655">
                  <a:extLst>
                    <a:ext uri="{9D8B030D-6E8A-4147-A177-3AD203B41FA5}">
                      <a16:colId xmlns:a16="http://schemas.microsoft.com/office/drawing/2014/main" val="2449108015"/>
                    </a:ext>
                  </a:extLst>
                </a:gridCol>
                <a:gridCol w="390655">
                  <a:extLst>
                    <a:ext uri="{9D8B030D-6E8A-4147-A177-3AD203B41FA5}">
                      <a16:colId xmlns:a16="http://schemas.microsoft.com/office/drawing/2014/main" val="1756434034"/>
                    </a:ext>
                  </a:extLst>
                </a:gridCol>
                <a:gridCol w="390655">
                  <a:extLst>
                    <a:ext uri="{9D8B030D-6E8A-4147-A177-3AD203B41FA5}">
                      <a16:colId xmlns:a16="http://schemas.microsoft.com/office/drawing/2014/main" val="103561806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6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76168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he-IL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6E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dirty="0"/>
                        <a:t>1</a:t>
                      </a:r>
                      <a:endParaRPr lang="he-IL" sz="1600" b="0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380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dirty="0"/>
                        <a:t>6</a:t>
                      </a:r>
                      <a:endParaRPr lang="he-IL" sz="1600" b="0" dirty="0"/>
                    </a:p>
                  </a:txBody>
                  <a:tcPr>
                    <a:solidFill>
                      <a:srgbClr val="D6E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dirty="0"/>
                        <a:t>1</a:t>
                      </a:r>
                      <a:endParaRPr lang="he-IL" sz="1600" b="0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dirty="0"/>
                        <a:t>2</a:t>
                      </a:r>
                      <a:endParaRPr lang="he-IL" sz="1600" b="0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9578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dirty="0"/>
                        <a:t>1</a:t>
                      </a:r>
                      <a:endParaRPr lang="he-IL" sz="1600" b="0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dirty="0"/>
                        <a:t>2</a:t>
                      </a:r>
                      <a:endParaRPr lang="he-IL" sz="1600" b="0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5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5339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dirty="0"/>
                        <a:t>0</a:t>
                      </a:r>
                      <a:endParaRPr lang="he-IL" sz="16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dirty="0"/>
                        <a:t>2</a:t>
                      </a:r>
                      <a:endParaRPr lang="he-IL" sz="1600" b="0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6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5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dirty="0"/>
                        <a:t>0</a:t>
                      </a:r>
                      <a:endParaRPr lang="he-IL" sz="16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31357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dirty="0"/>
                        <a:t>0</a:t>
                      </a:r>
                      <a:endParaRPr lang="he-IL" sz="16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5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881438"/>
                  </a:ext>
                </a:extLst>
              </a:tr>
            </a:tbl>
          </a:graphicData>
        </a:graphic>
      </p:graphicFrame>
      <p:pic>
        <p:nvPicPr>
          <p:cNvPr id="11" name="תמונה 10" descr="תמונה שמכילה חלת דבש, אובייקט&#10;&#10;התיאור נוצר באופן אוטומטי">
            <a:extLst>
              <a:ext uri="{FF2B5EF4-FFF2-40B4-BE49-F238E27FC236}">
                <a16:creationId xmlns:a16="http://schemas.microsoft.com/office/drawing/2014/main" id="{9BF36DE7-22C6-46DE-8F78-EFE050B3CB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74" y="4739100"/>
            <a:ext cx="1972867" cy="1706451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223216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5604</TotalTime>
  <Words>1686</Words>
  <Application>Microsoft Macintosh PowerPoint</Application>
  <PresentationFormat>Widescreen</PresentationFormat>
  <Paragraphs>558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Inter</vt:lpstr>
      <vt:lpstr>Arial</vt:lpstr>
      <vt:lpstr>Calibri</vt:lpstr>
      <vt:lpstr>Varela Round</vt:lpstr>
      <vt:lpstr>ערכת נושא Office</vt:lpstr>
      <vt:lpstr>מערכת שידורים לאומית</vt:lpstr>
      <vt:lpstr>מערך דו-ממדי – שיעור 3</vt:lpstr>
      <vt:lpstr>PowerPoint Presentation</vt:lpstr>
      <vt:lpstr>PowerPoint Presentation</vt:lpstr>
      <vt:lpstr>סימטריה במטריצות</vt:lpstr>
      <vt:lpstr>סימטריה במטריצות</vt:lpstr>
      <vt:lpstr>סימטריה במטריצות</vt:lpstr>
      <vt:lpstr>סימטריה במטריצות</vt:lpstr>
      <vt:lpstr>סימטריה במטריצות</vt:lpstr>
      <vt:lpstr>דוגמה 1: מטריצה ריבועית סימטרית</vt:lpstr>
      <vt:lpstr>דוגמה 1: מטריצה ריבועית סימטרית</vt:lpstr>
      <vt:lpstr>דוגמה 2 – קליעה למטרה</vt:lpstr>
      <vt:lpstr>דוגמה 2 – קליעה למטרה</vt:lpstr>
      <vt:lpstr>דוגמה 2 – קליעה למטרה</vt:lpstr>
      <vt:lpstr>דוגמה 2 – קליעה למטרה</vt:lpstr>
      <vt:lpstr>דוגמה 2 – קליעה למטרה</vt:lpstr>
      <vt:lpstr>דוגמה 2 – קליעה למטרה</vt:lpstr>
      <vt:lpstr>דוגמה 2 – קליעה למטרה</vt:lpstr>
      <vt:lpstr>דוגמה 2 – קליעה למטרה</vt:lpstr>
      <vt:lpstr>דוגמה 2 – קליעה למטרה</vt:lpstr>
      <vt:lpstr>תרגיל מסכם לנושא מערך דו-ממדי</vt:lpstr>
      <vt:lpstr>אלכסון במערך דו ממדי לא ריבועי</vt:lpstr>
      <vt:lpstr>אלכסון במערך דו ממדי לא ריבועי</vt:lpstr>
      <vt:lpstr>אלכסון במערך דו ממדי לא ריבועי</vt:lpstr>
      <vt:lpstr>אלכסון במערך דו ממדי לא ריבועי</vt:lpstr>
      <vt:lpstr>אלכסון במערך דו ממדי לא ריבועי</vt:lpstr>
      <vt:lpstr>אלכסון במערך דו ממדי לא ריבועי</vt:lpstr>
      <vt:lpstr>אלכסון במערך דו ממדי לא ריבועי</vt:lpstr>
      <vt:lpstr>אלכסון במערך דו ממדי לא ריבועי</vt:lpstr>
      <vt:lpstr>אלכסון במערך דו ממדי לא ריבועי</vt:lpstr>
      <vt:lpstr>אלכסון במערך דו ממדי לא ריבועי</vt:lpstr>
      <vt:lpstr>אלכסון במערך דו ממדי לא ריבועי</vt:lpstr>
      <vt:lpstr>נזכר בריבוע הקסם של דירר</vt:lpstr>
      <vt:lpstr>ריבוע הקסם של דירר</vt:lpstr>
      <vt:lpstr>ריבוע הקסם של דירר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איילת בוקאי</dc:creator>
  <cp:lastModifiedBy>Yuval Yadai</cp:lastModifiedBy>
  <cp:revision>115</cp:revision>
  <dcterms:created xsi:type="dcterms:W3CDTF">2020-08-06T19:45:35Z</dcterms:created>
  <dcterms:modified xsi:type="dcterms:W3CDTF">2020-08-12T04:31:18Z</dcterms:modified>
</cp:coreProperties>
</file>