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ssistant SemiBold" pitchFamily="2" charset="-79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arela Round" pitchFamily="2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86"/>
    <a:srgbClr val="6C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 snapToObjects="1">
      <p:cViewPr>
        <p:scale>
          <a:sx n="70" d="100"/>
          <a:sy n="70" d="100"/>
        </p:scale>
        <p:origin x="217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f4bf6e0c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f4bf6e0c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f4bf6e0c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f4bf6e0c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טקסט גדול\קטן">
  <p:cSld name="טקסט גדול\קטן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80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540327" y="6319520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654627" y="6109855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795107" y="59018"/>
            <a:ext cx="2968915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183758" y="5982096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85775" y="3554413"/>
            <a:ext cx="10780713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674824" y="4842074"/>
            <a:ext cx="3400425" cy="1914525"/>
          </a:xfrm>
          <a:prstGeom prst="rect">
            <a:avLst/>
          </a:prstGeom>
          <a:noFill/>
          <a:ln w="12700" cap="flat" cmpd="sng">
            <a:solidFill>
              <a:srgbClr val="192A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חלון מורה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אין למקם מידע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עם טקסט עליון">
  <p:cSld name="1_תמונה עם טקסט עליון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2042933" y="1648412"/>
            <a:ext cx="8019245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343171" y="346714"/>
            <a:ext cx="11418770" cy="96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10909924" y="5948086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-300625" y="5079667"/>
            <a:ext cx="1159099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-300625" y="561868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10310092" y="6422305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sdOWrwLe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509581" y="2798618"/>
            <a:ext cx="10872592" cy="13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8000"/>
              <a:buFont typeface="Varela Round"/>
              <a:buNone/>
            </a:pPr>
            <a:r>
              <a:rPr lang="iw-IL" b="1">
                <a:solidFill>
                  <a:srgbClr val="192A72"/>
                </a:solidFill>
              </a:rPr>
              <a:t>מערכת שידורים לאומית</a:t>
            </a:r>
            <a:endParaRPr b="1">
              <a:solidFill>
                <a:srgbClr val="192A72"/>
              </a:solidFill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26248"/>
          <a:stretch/>
        </p:blipFill>
        <p:spPr>
          <a:xfrm>
            <a:off x="4103483" y="369916"/>
            <a:ext cx="389291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877675" y="296050"/>
            <a:ext cx="10515600" cy="80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מה למדנו?</a:t>
            </a:r>
            <a:endParaRPr sz="4000" b="1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1"/>
          </p:nvPr>
        </p:nvSpPr>
        <p:spPr>
          <a:xfrm>
            <a:off x="838200" y="947300"/>
            <a:ext cx="10515600" cy="696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400"/>
              <a:buChar char="★"/>
            </a:pPr>
            <a:r>
              <a:rPr lang="iw-IL" sz="20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iw-IL" sz="20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לעיתים יש הצדקה לתת יחס שונה לאנשים שונים או לקבוצות שונות. </a:t>
            </a:r>
            <a:endParaRPr sz="20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Char char="★"/>
            </a:pPr>
            <a:r>
              <a:rPr lang="iw-IL" sz="20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לאנשים - הבחנה</a:t>
            </a:r>
            <a:endParaRPr sz="20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מתן יחס שונה</a:t>
            </a:r>
            <a:endParaRPr sz="20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לאנשים שונים</a:t>
            </a:r>
            <a:endParaRPr sz="20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כאשר השוני רלוונטי לנושא הנידון</a:t>
            </a:r>
            <a:endParaRPr sz="20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-3810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2400"/>
              <a:buChar char="★"/>
            </a:pPr>
            <a:r>
              <a:rPr lang="iw-IL" sz="20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לקבוצות - העדפה מתקנת</a:t>
            </a:r>
            <a:endParaRPr sz="20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מתן יחס מועדף</a:t>
            </a:r>
            <a:endParaRPr sz="20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לקבוצה מקופחת, מופלית או חלשה</a:t>
            </a:r>
            <a:endParaRPr sz="20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לזמן מוגבל</a:t>
            </a:r>
            <a:endParaRPr sz="20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כדי לצמצם את הפער בינה ובין שאר האוכלוסייה</a:t>
            </a:r>
            <a:endParaRPr sz="20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6" name="Google Shape;163;p21">
            <a:extLst>
              <a:ext uri="{FF2B5EF4-FFF2-40B4-BE49-F238E27FC236}">
                <a16:creationId xmlns:a16="http://schemas.microsoft.com/office/drawing/2014/main" id="{D2420C57-9D12-BF48-8455-562C92496E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9675" y="103"/>
            <a:ext cx="2062325" cy="10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4;p21">
            <a:extLst>
              <a:ext uri="{FF2B5EF4-FFF2-40B4-BE49-F238E27FC236}">
                <a16:creationId xmlns:a16="http://schemas.microsoft.com/office/drawing/2014/main" id="{92F03C0A-7BB2-8846-9FEC-AFEE22ED89BE}"/>
              </a:ext>
            </a:extLst>
          </p:cNvPr>
          <p:cNvSpPr/>
          <p:nvPr/>
        </p:nvSpPr>
        <p:spPr>
          <a:xfrm>
            <a:off x="322764" y="290999"/>
            <a:ext cx="1663150" cy="947300"/>
          </a:xfrm>
          <a:prstGeom prst="flowChartPunchedTape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2800" b="1" dirty="0">
                <a:solidFill>
                  <a:srgbClr val="BDE686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העשרה</a:t>
            </a:r>
            <a:endParaRPr sz="1100" dirty="0">
              <a:solidFill>
                <a:srgbClr val="BDE686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1794070" y="1922583"/>
            <a:ext cx="8603860" cy="3012834"/>
          </a:xfrm>
          <a:prstGeom prst="cloud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בבית ספר במרכז הארץ הוחלט להעניק הארכת זמן בבחינה לתלמידים מסוימים. הארכה זו תינתן רק לתלמידים שאובחנו כקוראים לאט יותר מהמקובל מתלמיד ממוצע באותה השכבה.</a:t>
            </a:r>
            <a:endParaRPr sz="2000" dirty="0">
              <a:latin typeface="Varela Round" pitchFamily="2" charset="-79"/>
              <a:cs typeface="Varela Round" pitchFamily="2" charset="-79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האם יש כאן אפליה פסולה? נמק תשובתך</a:t>
            </a:r>
            <a:endParaRPr sz="2000" dirty="0">
              <a:latin typeface="Varela Round" pitchFamily="2" charset="-79"/>
              <a:cs typeface="Varela Round" pitchFamily="2" charset="-79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2926439" y="254199"/>
            <a:ext cx="5944170" cy="1378119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>
                <a:solidFill>
                  <a:srgbClr val="00206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רגע חושבים </a:t>
            </a:r>
            <a:endParaRPr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203" name="Google Shape;203;p25" descr="C:\Users\user\Desktop\תמונה של משימה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5654" y="586706"/>
            <a:ext cx="779441" cy="7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2083" y="20206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 descr="תוצאת תמונה עבור עיתון"/>
          <p:cNvPicPr preferRelativeResize="0"/>
          <p:nvPr/>
        </p:nvPicPr>
        <p:blipFill rotWithShape="1">
          <a:blip r:embed="rId3">
            <a:alphaModFix/>
          </a:blip>
          <a:srcRect l="-12110" t="13380" r="12109" b="-13380"/>
          <a:stretch/>
        </p:blipFill>
        <p:spPr>
          <a:xfrm rot="-1876781">
            <a:off x="3491061" y="1279353"/>
            <a:ext cx="4219753" cy="275428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/>
          <p:nvPr/>
        </p:nvSpPr>
        <p:spPr>
          <a:xfrm>
            <a:off x="984125" y="2510846"/>
            <a:ext cx="10187175" cy="2591507"/>
          </a:xfrm>
          <a:prstGeom prst="flowChartProcess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א. הביאו כתבה מן העיתונות העוסקת בפגיעה בזכות לשוויון. </a:t>
            </a:r>
            <a:endParaRPr sz="2400" b="1" dirty="0">
              <a:solidFill>
                <a:schemeClr val="dk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ב. הגדירו את הזכות לשוויון.</a:t>
            </a:r>
            <a:endParaRPr sz="2400" b="1" dirty="0">
              <a:solidFill>
                <a:schemeClr val="dk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ג. הסבירו כיצד הפגיעה בזכות באה לידי ביטוי בכתבה.</a:t>
            </a:r>
            <a:endParaRPr sz="2400" b="1" dirty="0">
              <a:solidFill>
                <a:schemeClr val="dk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dirty="0">
                <a:solidFill>
                  <a:srgbClr val="CC000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אתגר</a:t>
            </a:r>
            <a:r>
              <a:rPr lang="iw-IL" sz="24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- האם אי שוויון הוא אפליה פסולה, הבחנה או העדפה מתקנת?</a:t>
            </a:r>
            <a:endParaRPr sz="2400" dirty="0">
              <a:latin typeface="Varela Round" pitchFamily="2" charset="-79"/>
              <a:cs typeface="Varela Round" pitchFamily="2" charset="-79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הסבירו תשובתכם.</a:t>
            </a:r>
            <a:endParaRPr sz="2400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9349" y="66056"/>
            <a:ext cx="2062325" cy="10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 descr="C:\Users\user\Desktop\תמונה של משימה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2309" y="2679319"/>
            <a:ext cx="809915" cy="74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 sz="4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זכויות האדם והאזרח</a:t>
            </a:r>
            <a:endParaRPr sz="4000" b="1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06" name="Google Shape;106;p16" descr="https://res.cloudinary.com/emazecom/image/fetch/c_limit,a_ignore,w_280,h_240,f_gif/https%3A%2F%2Fuserscontent2.emaze.com%2Fimages%2Fa7ac5495-5e53-4a0b-b84d-1b9f184b319c%2F801baadc7240711cd14859552e0d439a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0" y="2317588"/>
            <a:ext cx="2667000" cy="20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9675" y="0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iw-IL" sz="4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מהם זכויות האדם?</a:t>
            </a:r>
            <a:br>
              <a:rPr lang="iw-IL" sz="4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endParaRPr sz="4000" b="1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4294967295"/>
          </p:nvPr>
        </p:nvSpPr>
        <p:spPr>
          <a:xfrm>
            <a:off x="-1375367" y="6310312"/>
            <a:ext cx="811891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1600" dirty="0" err="1">
                <a:latin typeface="Varela Round" pitchFamily="2" charset="-79"/>
                <a:cs typeface="Varela Round" pitchFamily="2" charset="-79"/>
              </a:rPr>
              <a:t>https</a:t>
            </a:r>
            <a:r>
              <a:rPr lang="iw-IL" sz="1600" dirty="0">
                <a:latin typeface="Varela Round" pitchFamily="2" charset="-79"/>
                <a:cs typeface="Varela Round" pitchFamily="2" charset="-79"/>
              </a:rPr>
              <a:t>://</a:t>
            </a:r>
            <a:r>
              <a:rPr lang="iw-IL" sz="1600" dirty="0" err="1">
                <a:latin typeface="Varela Round" pitchFamily="2" charset="-79"/>
                <a:cs typeface="Varela Round" pitchFamily="2" charset="-79"/>
              </a:rPr>
              <a:t>www.youtube.com</a:t>
            </a:r>
            <a:r>
              <a:rPr lang="iw-IL" sz="1600" dirty="0">
                <a:latin typeface="Varela Round" pitchFamily="2" charset="-79"/>
                <a:cs typeface="Varela Round" pitchFamily="2" charset="-79"/>
              </a:rPr>
              <a:t>/</a:t>
            </a:r>
            <a:r>
              <a:rPr lang="iw-IL" sz="1600" dirty="0" err="1">
                <a:latin typeface="Varela Round" pitchFamily="2" charset="-79"/>
                <a:cs typeface="Varela Round" pitchFamily="2" charset="-79"/>
              </a:rPr>
              <a:t>watch?v</a:t>
            </a:r>
            <a:r>
              <a:rPr lang="iw-IL" sz="1600" dirty="0">
                <a:latin typeface="Varela Round" pitchFamily="2" charset="-79"/>
                <a:cs typeface="Varela Round" pitchFamily="2" charset="-79"/>
              </a:rPr>
              <a:t>=1enq3SeuTLc</a:t>
            </a:r>
            <a:endParaRPr sz="1600" dirty="0">
              <a:latin typeface="Varela Round" pitchFamily="2" charset="-79"/>
              <a:cs typeface="Varela Round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CF7C7-3A31-A14A-8FBE-616334C88F70}"/>
              </a:ext>
            </a:extLst>
          </p:cNvPr>
          <p:cNvGrpSpPr/>
          <p:nvPr/>
        </p:nvGrpSpPr>
        <p:grpSpPr>
          <a:xfrm>
            <a:off x="3459362" y="1661947"/>
            <a:ext cx="4300817" cy="1449383"/>
            <a:chOff x="3704730" y="3048911"/>
            <a:chExt cx="4300817" cy="1449383"/>
          </a:xfrm>
        </p:grpSpPr>
        <p:sp>
          <p:nvSpPr>
            <p:cNvPr id="114" name="Google Shape;114;p17"/>
            <p:cNvSpPr/>
            <p:nvPr/>
          </p:nvSpPr>
          <p:spPr>
            <a:xfrm>
              <a:off x="4071507" y="3048911"/>
              <a:ext cx="3934040" cy="1449383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endParaRPr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3704730" y="3527989"/>
              <a:ext cx="4097296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3000" b="1" dirty="0">
                  <a:solidFill>
                    <a:schemeClr val="dk1"/>
                  </a:solidFill>
                  <a:latin typeface="Varela Round" pitchFamily="2" charset="-79"/>
                  <a:ea typeface="Calibri"/>
                  <a:cs typeface="Varela Round" pitchFamily="2" charset="-79"/>
                  <a:sym typeface="Calibri"/>
                </a:rPr>
                <a:t>זכויות האדם והאזרח</a:t>
              </a:r>
              <a:endParaRPr dirty="0">
                <a:latin typeface="Varela Round" pitchFamily="2" charset="-79"/>
                <a:cs typeface="Varela Round" pitchFamily="2" charset="-79"/>
              </a:endParaRPr>
            </a:p>
          </p:txBody>
        </p:sp>
      </p:grpSp>
      <p:sp>
        <p:nvSpPr>
          <p:cNvPr id="116" name="Google Shape;116;p17"/>
          <p:cNvSpPr/>
          <p:nvPr/>
        </p:nvSpPr>
        <p:spPr>
          <a:xfrm rot="-1329544" flipH="1">
            <a:off x="8078345" y="1428525"/>
            <a:ext cx="1380837" cy="70344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כבוד</a:t>
            </a:r>
            <a:endParaRPr sz="105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7" name="Google Shape;117;p17"/>
          <p:cNvSpPr/>
          <p:nvPr/>
        </p:nvSpPr>
        <p:spPr>
          <a:xfrm rot="5052436" flipH="1">
            <a:off x="6300914" y="3848159"/>
            <a:ext cx="1190167" cy="70344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שוויון</a:t>
            </a:r>
            <a:endParaRPr sz="2000">
              <a:solidFill>
                <a:schemeClr val="dk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 rot="-2204936">
            <a:off x="1765526" y="3058336"/>
            <a:ext cx="1839261" cy="674297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חיים וביטחון</a:t>
            </a:r>
            <a:endParaRPr sz="2000" dirty="0">
              <a:solidFill>
                <a:schemeClr val="dk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 rot="1081636">
            <a:off x="1789754" y="1334789"/>
            <a:ext cx="1788669" cy="699457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הליך משפטי הוגן</a:t>
            </a:r>
            <a:endParaRPr sz="2000" dirty="0">
              <a:solidFill>
                <a:schemeClr val="dk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 rot="3262257" flipH="1">
            <a:off x="7865667" y="3434390"/>
            <a:ext cx="1354837" cy="70344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 rot="16848309">
            <a:off x="4073975" y="3816020"/>
            <a:ext cx="1285271" cy="679992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חירות</a:t>
            </a:r>
            <a:endParaRPr sz="2000">
              <a:solidFill>
                <a:schemeClr val="dk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 rot="3239290">
            <a:off x="8149752" y="3584525"/>
            <a:ext cx="937861" cy="553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קניין</a:t>
            </a:r>
            <a:endParaRPr sz="105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9540851" y="6619741"/>
            <a:ext cx="45719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/>
          <p:nvPr/>
        </p:nvSpPr>
        <p:spPr>
          <a:xfrm flipH="1">
            <a:off x="5198625" y="6108319"/>
            <a:ext cx="1794749" cy="61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צפו בסרטון המצורף</a:t>
            </a:r>
            <a:endParaRPr sz="1050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6884" y="0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2541430" y="2280063"/>
            <a:ext cx="7109139" cy="12350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זכויות טבעיות, הנובעות מעצם היותו של האדם אדם שניברא בצלם אלוקים.</a:t>
            </a:r>
            <a:endParaRPr sz="2000" dirty="0">
              <a:latin typeface="Varela Round" pitchFamily="2" charset="-79"/>
              <a:cs typeface="Varela Round" pitchFamily="2" charset="-79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אין השלטון מעניק לאדם את הזכויות על כך ואינו יכול לקחתן.</a:t>
            </a:r>
            <a:endParaRPr sz="2000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5897" y="120427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1768698" y="362332"/>
            <a:ext cx="8654603" cy="136516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>
                <a:solidFill>
                  <a:srgbClr val="00206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הזכות לשוויון </a:t>
            </a:r>
            <a:endParaRPr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38" name="Google Shape;138;p19"/>
          <p:cNvSpPr/>
          <p:nvPr/>
        </p:nvSpPr>
        <p:spPr>
          <a:xfrm rot="2311437">
            <a:off x="8244666" y="2488461"/>
            <a:ext cx="3039646" cy="16629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CF0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rgbClr val="00206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אפליה פסולה</a:t>
            </a:r>
            <a:endParaRPr sz="105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39" name="Google Shape;139;p19"/>
          <p:cNvSpPr/>
          <p:nvPr/>
        </p:nvSpPr>
        <p:spPr>
          <a:xfrm rot="2493586" flipH="1">
            <a:off x="5148557" y="2484629"/>
            <a:ext cx="2875599" cy="156277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DE686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rgbClr val="00206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העדפה מתקנת</a:t>
            </a:r>
            <a:endParaRPr sz="105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40" name="Google Shape;140;p19"/>
          <p:cNvSpPr/>
          <p:nvPr/>
        </p:nvSpPr>
        <p:spPr>
          <a:xfrm rot="2493470" flipH="1">
            <a:off x="1736376" y="2314550"/>
            <a:ext cx="2721778" cy="179724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DE686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rgbClr val="00206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הבחנה</a:t>
            </a:r>
            <a:endParaRPr sz="105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9675" y="48840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1195649" y="1772469"/>
            <a:ext cx="9800700" cy="2342181"/>
          </a:xfrm>
          <a:prstGeom prst="rect">
            <a:avLst/>
          </a:prstGeom>
          <a:noFill/>
          <a:ln w="1905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מתן יחס לא שווה לבני אדם </a:t>
            </a:r>
            <a:r>
              <a:rPr lang="iw-IL" sz="3200" b="1">
                <a:solidFill>
                  <a:srgbClr val="FF000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דומים או שונים</a:t>
            </a:r>
            <a:r>
              <a:rPr lang="iw-IL" sz="3200" b="1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, מסיבה </a:t>
            </a:r>
            <a:r>
              <a:rPr lang="iw-IL" sz="3200" b="1">
                <a:solidFill>
                  <a:srgbClr val="FF000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שאינה מוצדקת.</a:t>
            </a:r>
            <a:endParaRPr sz="3200">
              <a:latin typeface="Varela Round" pitchFamily="2" charset="-79"/>
              <a:cs typeface="Varela Round" pitchFamily="2" charset="-79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הזכות לשוויון מטרתה למנוע אפליה פסולה. </a:t>
            </a:r>
            <a:endParaRPr sz="32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2592946" y="500404"/>
            <a:ext cx="7006107" cy="94015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dirty="0">
                <a:solidFill>
                  <a:srgbClr val="00206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אפליה פסולה</a:t>
            </a:r>
            <a:endParaRPr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48" name="Google Shape;148;p20"/>
          <p:cNvSpPr/>
          <p:nvPr/>
        </p:nvSpPr>
        <p:spPr>
          <a:xfrm flipH="1">
            <a:off x="4840310" y="4446557"/>
            <a:ext cx="2511379" cy="621228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u="sng">
                <a:solidFill>
                  <a:srgbClr val="00206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אפליה במועדונית </a:t>
            </a:r>
            <a:endParaRPr sz="2000" b="1">
              <a:solidFill>
                <a:srgbClr val="002060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6541" y="4153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2387975" y="230125"/>
            <a:ext cx="6976500" cy="1155000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>
                <a:solidFill>
                  <a:srgbClr val="00206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הבחנה</a:t>
            </a:r>
            <a:endParaRPr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9349202" y="1420214"/>
            <a:ext cx="1560943" cy="811350"/>
          </a:xfrm>
          <a:prstGeom prst="flowChartTerminator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מה ? </a:t>
            </a:r>
            <a:endParaRPr sz="2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8590112" y="2191332"/>
            <a:ext cx="3079125" cy="3606083"/>
          </a:xfrm>
          <a:prstGeom prst="flowChartMerge">
            <a:avLst/>
          </a:prstGeom>
          <a:solidFill>
            <a:schemeClr val="lt1"/>
          </a:solidFill>
          <a:ln w="12700" cap="flat" cmpd="sng">
            <a:solidFill>
              <a:srgbClr val="BDE6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מתן יחס שונה </a:t>
            </a:r>
            <a:endParaRPr sz="1600" b="1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6390079" y="1420223"/>
            <a:ext cx="1560943" cy="811350"/>
          </a:xfrm>
          <a:prstGeom prst="flowChartTerminator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למי?</a:t>
            </a:r>
            <a:endParaRPr sz="2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5876225" y="2191332"/>
            <a:ext cx="2588653" cy="3631843"/>
          </a:xfrm>
          <a:prstGeom prst="flowChartMerge">
            <a:avLst/>
          </a:prstGeom>
          <a:solidFill>
            <a:schemeClr val="lt1"/>
          </a:solidFill>
          <a:ln w="12700" cap="flat" cmpd="sng">
            <a:solidFill>
              <a:srgbClr val="BDE6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 dirty="0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-אנשים שונים </a:t>
            </a:r>
            <a:endParaRPr sz="1600" b="1" dirty="0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 dirty="0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-אנשים בעלי מאפיינים וצרכים ייחודיים להם</a:t>
            </a:r>
            <a:endParaRPr sz="1600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3553255" y="1420223"/>
            <a:ext cx="1560943" cy="811350"/>
          </a:xfrm>
          <a:prstGeom prst="flowChartTerminator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למה?</a:t>
            </a:r>
            <a:endParaRPr sz="2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3000764" y="2191332"/>
            <a:ext cx="2665926" cy="3515933"/>
          </a:xfrm>
          <a:prstGeom prst="flowChartMerge">
            <a:avLst/>
          </a:prstGeom>
          <a:solidFill>
            <a:schemeClr val="lt1"/>
          </a:solidFill>
          <a:ln w="12700" cap="flat" cmpd="sng">
            <a:solidFill>
              <a:srgbClr val="BDE6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>
                <a:solidFill>
                  <a:schemeClr val="tx1"/>
                </a:solidFill>
                <a:highlight>
                  <a:srgbClr val="FFFFFF"/>
                </a:highlight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לקדם שוויון </a:t>
            </a:r>
            <a:endParaRPr sz="1600">
              <a:solidFill>
                <a:schemeClr val="tx1"/>
              </a:solidFill>
              <a:highlight>
                <a:srgbClr val="FFFFFF"/>
              </a:highlight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09354" y="2191332"/>
            <a:ext cx="2394336" cy="3515932"/>
          </a:xfrm>
          <a:prstGeom prst="flowChartMerge">
            <a:avLst/>
          </a:prstGeom>
          <a:solidFill>
            <a:schemeClr val="lt1"/>
          </a:solidFill>
          <a:ln w="12700" cap="flat" cmpd="sng">
            <a:solidFill>
              <a:srgbClr val="BDE6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כל עוד קיים השוני (לפעמים זה לתמיד ולפעמים זה זמני)</a:t>
            </a:r>
            <a:endParaRPr sz="160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726067" y="1420214"/>
            <a:ext cx="1560910" cy="811368"/>
          </a:xfrm>
          <a:prstGeom prst="flowChartTerminator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עד מתי ?</a:t>
            </a:r>
            <a:endParaRPr sz="200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9675" y="103"/>
            <a:ext cx="2062325" cy="10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322764" y="290999"/>
            <a:ext cx="1663150" cy="947300"/>
          </a:xfrm>
          <a:prstGeom prst="flowChartPunchedTape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2800" b="1" dirty="0">
                <a:solidFill>
                  <a:srgbClr val="BDE686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העשרה</a:t>
            </a:r>
            <a:endParaRPr sz="1100" dirty="0">
              <a:solidFill>
                <a:srgbClr val="BDE686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2718618" y="431874"/>
            <a:ext cx="6357000" cy="940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dirty="0">
                <a:solidFill>
                  <a:srgbClr val="002060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העדפה מתקנת</a:t>
            </a:r>
            <a:endParaRPr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9220295" y="2241684"/>
            <a:ext cx="1864975" cy="3606075"/>
          </a:xfrm>
          <a:prstGeom prst="flowChartMerge">
            <a:avLst/>
          </a:prstGeom>
          <a:solidFill>
            <a:schemeClr val="lt1"/>
          </a:solidFill>
          <a:ln w="12700" cap="flat" cmpd="sng">
            <a:solidFill>
              <a:srgbClr val="BDE6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>
                <a:solidFill>
                  <a:schemeClr val="tx1"/>
                </a:solidFill>
                <a:highlight>
                  <a:srgbClr val="FFFFFF"/>
                </a:highlight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מתן יחס מועדף</a:t>
            </a:r>
            <a:endParaRPr sz="1100" b="1">
              <a:solidFill>
                <a:schemeClr val="tx1"/>
              </a:solidFill>
              <a:highlight>
                <a:srgbClr val="FFFFFF"/>
              </a:highlight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6462106" y="2241684"/>
            <a:ext cx="2588653" cy="3631843"/>
          </a:xfrm>
          <a:prstGeom prst="flowChartMerge">
            <a:avLst/>
          </a:prstGeom>
          <a:solidFill>
            <a:schemeClr val="lt1"/>
          </a:solidFill>
          <a:ln w="12700" cap="flat" cmpd="sng">
            <a:solidFill>
              <a:srgbClr val="BDE6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 dirty="0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לקבוצות חלשות, מופלות או מקופחות</a:t>
            </a:r>
            <a:endParaRPr b="1" dirty="0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3213445" y="2241684"/>
            <a:ext cx="3079125" cy="3631825"/>
          </a:xfrm>
          <a:prstGeom prst="flowChartMerge">
            <a:avLst/>
          </a:prstGeom>
          <a:solidFill>
            <a:schemeClr val="lt1"/>
          </a:solidFill>
          <a:ln w="12700" cap="flat" cmpd="sng">
            <a:solidFill>
              <a:srgbClr val="BDE6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4572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1" dirty="0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-לקדם לשוויון</a:t>
            </a:r>
            <a:endParaRPr sz="1200" b="1" dirty="0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1" dirty="0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- לצמצם פערים חברתיים כלכליים </a:t>
            </a:r>
            <a:endParaRPr sz="1200" b="1" dirty="0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1" dirty="0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-לשנות יחס סטריאוטיפי של החברה כלפי הקבוצה</a:t>
            </a:r>
            <a:endParaRPr sz="1100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960423" y="2228479"/>
            <a:ext cx="2062325" cy="3546000"/>
          </a:xfrm>
          <a:prstGeom prst="flowChartMerge">
            <a:avLst/>
          </a:prstGeom>
          <a:solidFill>
            <a:schemeClr val="lt1"/>
          </a:solidFill>
          <a:ln w="12700" cap="flat" cmpd="sng">
            <a:solidFill>
              <a:srgbClr val="BDE68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-לזמן מוגבל</a:t>
            </a:r>
            <a:endParaRPr b="1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>
                <a:solidFill>
                  <a:schemeClr val="tx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-עד להשגת שוויון</a:t>
            </a:r>
            <a:endParaRPr b="1">
              <a:solidFill>
                <a:schemeClr val="tx1"/>
              </a:solidFill>
              <a:latin typeface="Varela Round" pitchFamily="2" charset="-79"/>
              <a:ea typeface="Calibri"/>
              <a:cs typeface="Varela Round" pitchFamily="2" charset="-79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3820508" y="1708957"/>
            <a:ext cx="1864998" cy="730890"/>
          </a:xfrm>
          <a:prstGeom prst="flowChartTerminator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למה?</a:t>
            </a:r>
            <a:endParaRPr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9041277" y="1668727"/>
            <a:ext cx="2062314" cy="811350"/>
          </a:xfrm>
          <a:prstGeom prst="flowChartTerminator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מה ? </a:t>
            </a:r>
            <a:endParaRPr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76" name="Google Shape;176;p22"/>
          <p:cNvSpPr/>
          <p:nvPr/>
        </p:nvSpPr>
        <p:spPr>
          <a:xfrm flipH="1">
            <a:off x="6796033" y="1708957"/>
            <a:ext cx="1864998" cy="730890"/>
          </a:xfrm>
          <a:prstGeom prst="flowChartTerminator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למי?</a:t>
            </a:r>
            <a:endParaRPr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1396693" y="1668727"/>
            <a:ext cx="1178442" cy="811350"/>
          </a:xfrm>
          <a:prstGeom prst="flowChartTerminator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dirty="0">
                <a:solidFill>
                  <a:schemeClr val="dk1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עד מתי ?</a:t>
            </a:r>
            <a:endParaRPr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0" y="5299375"/>
            <a:ext cx="25887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3970968" y="1323905"/>
            <a:ext cx="4637102" cy="54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https://www.youtube.com/watch?v=3MoUrMUyOYY</a:t>
            </a:r>
            <a:endParaRPr/>
          </a:p>
        </p:txBody>
      </p:sp>
      <p:pic>
        <p:nvPicPr>
          <p:cNvPr id="15" name="Google Shape;163;p21">
            <a:extLst>
              <a:ext uri="{FF2B5EF4-FFF2-40B4-BE49-F238E27FC236}">
                <a16:creationId xmlns:a16="http://schemas.microsoft.com/office/drawing/2014/main" id="{182A97AE-AE9D-6248-8DDB-EF47E5448E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9675" y="103"/>
            <a:ext cx="2062325" cy="10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4;p21">
            <a:extLst>
              <a:ext uri="{FF2B5EF4-FFF2-40B4-BE49-F238E27FC236}">
                <a16:creationId xmlns:a16="http://schemas.microsoft.com/office/drawing/2014/main" id="{5EAA5212-75BA-A742-9311-63EB80B9BBAB}"/>
              </a:ext>
            </a:extLst>
          </p:cNvPr>
          <p:cNvSpPr/>
          <p:nvPr/>
        </p:nvSpPr>
        <p:spPr>
          <a:xfrm>
            <a:off x="322764" y="290999"/>
            <a:ext cx="1663150" cy="947300"/>
          </a:xfrm>
          <a:prstGeom prst="flowChartPunchedTape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2800" b="1" dirty="0">
                <a:solidFill>
                  <a:srgbClr val="BDE686"/>
                </a:solidFill>
                <a:latin typeface="Varela Round" pitchFamily="2" charset="-79"/>
                <a:ea typeface="Calibri"/>
                <a:cs typeface="Varela Round" pitchFamily="2" charset="-79"/>
                <a:sym typeface="Calibri"/>
              </a:rPr>
              <a:t>העשרה</a:t>
            </a:r>
            <a:endParaRPr sz="1100" dirty="0">
              <a:solidFill>
                <a:srgbClr val="BDE686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מה למדנו?</a:t>
            </a:r>
            <a:endParaRPr sz="4000" b="1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4294967295"/>
          </p:nvPr>
        </p:nvSpPr>
        <p:spPr>
          <a:xfrm>
            <a:off x="544481" y="1169350"/>
            <a:ext cx="11103038" cy="48736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" pitchFamily="2" charset="2"/>
              <a:buChar char="ü"/>
            </a:pPr>
            <a:r>
              <a:rPr lang="iw-IL" sz="1600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iw-IL" sz="16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הזכות לשוויון פירושה שהחברה והשלטון צריכים להתייחס לבני האדם באופן שוויוני ולא להפלות אותם על בסיס דת, גזע, מין, מוצא, מראה חיצוני ועוד. </a:t>
            </a:r>
            <a:endParaRPr sz="16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" pitchFamily="2" charset="2"/>
              <a:buChar char="ü"/>
            </a:pPr>
            <a:r>
              <a:rPr lang="iw-IL" sz="16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לכל אדם יש זכות לשוויון בפני החוק ושוויון בתחום הפוליטי.</a:t>
            </a:r>
            <a:endParaRPr sz="16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" pitchFamily="2" charset="2"/>
              <a:buChar char="ü"/>
            </a:pPr>
            <a:r>
              <a:rPr lang="iw-IL" sz="16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לכל אדם יש זכות לשוויון הזדמנויות בחברה ובמדינה.</a:t>
            </a:r>
            <a:endParaRPr sz="16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" pitchFamily="2" charset="2"/>
              <a:buChar char="ü"/>
            </a:pPr>
            <a:r>
              <a:rPr lang="iw-IL" sz="16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אפליה פסולה פירושה פגיעה בשוויון</a:t>
            </a:r>
            <a:endParaRPr sz="16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800100">
              <a:lnSpc>
                <a:spcPct val="150000"/>
              </a:lnSpc>
              <a:buClr>
                <a:schemeClr val="tx1"/>
              </a:buClr>
            </a:pPr>
            <a:r>
              <a:rPr lang="iw-IL" sz="16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על ידי מתן יחס שונה</a:t>
            </a:r>
            <a:endParaRPr sz="16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800100">
              <a:lnSpc>
                <a:spcPct val="150000"/>
              </a:lnSpc>
              <a:buClr>
                <a:schemeClr val="tx1"/>
              </a:buClr>
            </a:pPr>
            <a:r>
              <a:rPr lang="iw-IL" sz="16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לבני אדם שווים</a:t>
            </a:r>
            <a:endParaRPr sz="16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800100">
              <a:lnSpc>
                <a:spcPct val="150000"/>
              </a:lnSpc>
              <a:buClr>
                <a:schemeClr val="tx1"/>
              </a:buClr>
            </a:pPr>
            <a:r>
              <a:rPr lang="iw-IL" sz="16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מסיבה שאינה מוצדקת כמו: צבע עור, מוצא, מין, מוגבלות מסוימת ועוד. </a:t>
            </a:r>
            <a:endParaRPr sz="16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" pitchFamily="2" charset="2"/>
              <a:buChar char="ü"/>
            </a:pPr>
            <a:r>
              <a:rPr lang="iw-IL" sz="1600" b="1" dirty="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rPr>
              <a:t>לעיתים יש הצדקה לתת יחס שונה לאנשים שונים או לקבוצות שונות.</a:t>
            </a:r>
            <a:endParaRPr sz="1600" b="1" dirty="0">
              <a:solidFill>
                <a:schemeClr val="tx1"/>
              </a:solidFill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6300" y="72925"/>
            <a:ext cx="2062325" cy="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419</Words>
  <Application>Microsoft Macintosh PowerPoint</Application>
  <PresentationFormat>Widescreen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Varela Round</vt:lpstr>
      <vt:lpstr>Wingdings</vt:lpstr>
      <vt:lpstr>Arial</vt:lpstr>
      <vt:lpstr>Assistant SemiBold</vt:lpstr>
      <vt:lpstr>ערכת נושא Office</vt:lpstr>
      <vt:lpstr>מערכת שידורים לאומית</vt:lpstr>
      <vt:lpstr>זכויות האדם והאזרח</vt:lpstr>
      <vt:lpstr>מהם זכויות האדם?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מה למדנו?</vt:lpstr>
      <vt:lpstr>מה למדנו?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cp:lastModifiedBy>טל בר יוסף</cp:lastModifiedBy>
  <cp:revision>4</cp:revision>
  <dcterms:modified xsi:type="dcterms:W3CDTF">2020-03-22T22:04:47Z</dcterms:modified>
</cp:coreProperties>
</file>