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7" r:id="rId2"/>
    <p:sldId id="262" r:id="rId3"/>
    <p:sldId id="263" r:id="rId4"/>
    <p:sldId id="306" r:id="rId5"/>
    <p:sldId id="288" r:id="rId6"/>
    <p:sldId id="289" r:id="rId7"/>
    <p:sldId id="296" r:id="rId8"/>
    <p:sldId id="297" r:id="rId9"/>
    <p:sldId id="298" r:id="rId10"/>
    <p:sldId id="300" r:id="rId11"/>
    <p:sldId id="307" r:id="rId12"/>
    <p:sldId id="312" r:id="rId13"/>
    <p:sldId id="308" r:id="rId14"/>
    <p:sldId id="309" r:id="rId15"/>
    <p:sldId id="305" r:id="rId16"/>
    <p:sldId id="303" r:id="rId17"/>
    <p:sldId id="313" r:id="rId18"/>
    <p:sldId id="294" r:id="rId19"/>
    <p:sldId id="291" r:id="rId20"/>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82" autoAdjust="0"/>
    <p:restoredTop sz="94660"/>
  </p:normalViewPr>
  <p:slideViewPr>
    <p:cSldViewPr snapToGrid="0" snapToObjects="1">
      <p:cViewPr varScale="1">
        <p:scale>
          <a:sx n="108" d="100"/>
          <a:sy n="108" d="100"/>
        </p:scale>
        <p:origin x="534" y="4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ח'/ניסן/תש"פ</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ח'/ניסן/תש"פ</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p6ptSNgun4s?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https://www.youtube.com/embed/LbuaPN5vUYQ?start=2917&amp;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buaPN5vUYQ" TargetMode="External"/><Relationship Id="rId2" Type="http://schemas.openxmlformats.org/officeDocument/2006/relationships/hyperlink" Target="https://www.youtube.com/watch?v=DWWMD2OdpHg"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DWWMD2OdpHg?start=3085&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cs typeface="Varela Round" panose="00000500000000000000"/>
              </a:rPr>
              <a:t>מערכת שידורים לאומית</a:t>
            </a:r>
          </a:p>
        </p:txBody>
      </p:sp>
      <p:sp>
        <p:nvSpPr>
          <p:cNvPr id="2" name="מלבן 1">
            <a:extLst>
              <a:ext uri="{FF2B5EF4-FFF2-40B4-BE49-F238E27FC236}">
                <a16:creationId xmlns:a16="http://schemas.microsoft.com/office/drawing/2014/main" id="{3BBEFB8D-FE49-473A-9A17-10957AAFA08F}"/>
              </a:ext>
            </a:extLst>
          </p:cNvPr>
          <p:cNvSpPr/>
          <p:nvPr/>
        </p:nvSpPr>
        <p:spPr>
          <a:xfrm>
            <a:off x="2110154" y="361539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52E30C-76C8-4770-96AB-2B1669B7B641}"/>
              </a:ext>
            </a:extLst>
          </p:cNvPr>
          <p:cNvSpPr>
            <a:spLocks noGrp="1"/>
          </p:cNvSpPr>
          <p:nvPr>
            <p:ph type="title"/>
          </p:nvPr>
        </p:nvSpPr>
        <p:spPr>
          <a:xfrm>
            <a:off x="515206" y="406700"/>
            <a:ext cx="11160000" cy="575543"/>
          </a:xfrm>
        </p:spPr>
        <p:txBody>
          <a:bodyPr/>
          <a:lstStyle/>
          <a:p>
            <a:r>
              <a:rPr lang="he-IL" dirty="0"/>
              <a:t>שחרור- יציאה מהיערות</a:t>
            </a:r>
            <a:br>
              <a:rPr lang="he-IL" sz="2400" dirty="0"/>
            </a:br>
            <a:endParaRPr lang="he-IL" sz="2400" dirty="0"/>
          </a:p>
        </p:txBody>
      </p:sp>
      <p:sp>
        <p:nvSpPr>
          <p:cNvPr id="3" name="מציין מיקום תוכן 2">
            <a:extLst>
              <a:ext uri="{FF2B5EF4-FFF2-40B4-BE49-F238E27FC236}">
                <a16:creationId xmlns:a16="http://schemas.microsoft.com/office/drawing/2014/main" id="{707CB458-03E3-4142-A49C-3A9248509623}"/>
              </a:ext>
            </a:extLst>
          </p:cNvPr>
          <p:cNvSpPr>
            <a:spLocks noGrp="1"/>
          </p:cNvSpPr>
          <p:nvPr>
            <p:ph idx="1"/>
          </p:nvPr>
        </p:nvSpPr>
        <p:spPr>
          <a:xfrm>
            <a:off x="2518117" y="1408001"/>
            <a:ext cx="7779434" cy="4467756"/>
          </a:xfrm>
        </p:spPr>
        <p:txBody>
          <a:bodyPr>
            <a:normAutofit fontScale="85000" lnSpcReduction="10000"/>
          </a:bodyPr>
          <a:lstStyle/>
          <a:p>
            <a:pPr marL="0" indent="0">
              <a:buNone/>
            </a:pPr>
            <a:r>
              <a:rPr lang="he-IL" sz="2200" i="1" dirty="0"/>
              <a:t>"יחידת סיירים של הצבא האדום הגיעה אלינו ליער. התחבקנו אתם, שתינו לכבוד שחרורינו. ...</a:t>
            </a:r>
          </a:p>
          <a:p>
            <a:pPr marL="0" indent="0">
              <a:buNone/>
            </a:pPr>
            <a:r>
              <a:rPr lang="he-IL" sz="2200" i="1" dirty="0"/>
              <a:t> נסעתי למינסק, בתקווה למצוא בני משפחה. לא מצאתי איש מהקרובים או המכרים. רק מספר חברים מהמחתרת אשר חזרו כמוני לעיר ממחנות הפרטיזנים. </a:t>
            </a:r>
          </a:p>
          <a:p>
            <a:pPr marL="0" indent="0">
              <a:buNone/>
            </a:pPr>
            <a:r>
              <a:rPr lang="he-IL" sz="2200" i="1" dirty="0"/>
              <a:t>אחרי מצעד הפרטיזנים ברחובות מינסק יצאה פקודה לפירוק כל היחידות. לאן היה עלי לפנות? ביתי נשרף, כל משפחתי נרצחה... לאחר שלושה חודשים בהם נלחמתי על </a:t>
            </a:r>
            <a:r>
              <a:rPr lang="en-US" sz="2200" i="1" dirty="0"/>
              <a:t>T-34 </a:t>
            </a:r>
            <a:r>
              <a:rPr lang="he-IL" sz="2200" i="1" dirty="0"/>
              <a:t>ברומניה והונגריה, פעמיים נשרפתי בתוך הטנק אך שרדתי עד סוף המלחמה... נפל בחלקי לשרוד, היחיד מכל משפחתי. ...</a:t>
            </a:r>
          </a:p>
          <a:p>
            <a:pPr marL="0" indent="0">
              <a:buNone/>
            </a:pPr>
            <a:r>
              <a:rPr lang="he-IL" sz="1400" dirty="0"/>
              <a:t>(מתוך עדותו של אברהם </a:t>
            </a:r>
            <a:r>
              <a:rPr lang="he-IL" sz="1400" dirty="0" err="1"/>
              <a:t>אסטשינסקי</a:t>
            </a:r>
            <a:r>
              <a:rPr lang="he-IL" sz="1400" dirty="0"/>
              <a:t>, יליד 1924, מינסק, בלרוס. ניצול גטו מינסק, פרטיזן וחייל ביחידה של הצבא האדום).</a:t>
            </a:r>
          </a:p>
          <a:p>
            <a:endParaRPr lang="he-IL" sz="1400" dirty="0"/>
          </a:p>
          <a:p>
            <a:endParaRPr lang="he-IL" dirty="0"/>
          </a:p>
        </p:txBody>
      </p:sp>
      <p:pic>
        <p:nvPicPr>
          <p:cNvPr id="4" name="תמונה 3">
            <a:extLst>
              <a:ext uri="{FF2B5EF4-FFF2-40B4-BE49-F238E27FC236}">
                <a16:creationId xmlns:a16="http://schemas.microsoft.com/office/drawing/2014/main" id="{D388E059-7171-414A-8B79-FA8959B979C3}"/>
              </a:ext>
            </a:extLst>
          </p:cNvPr>
          <p:cNvPicPr>
            <a:picLocks noChangeAspect="1"/>
          </p:cNvPicPr>
          <p:nvPr/>
        </p:nvPicPr>
        <p:blipFill>
          <a:blip r:embed="rId2"/>
          <a:stretch>
            <a:fillRect/>
          </a:stretch>
        </p:blipFill>
        <p:spPr>
          <a:xfrm>
            <a:off x="89687" y="1408001"/>
            <a:ext cx="2535793" cy="3466455"/>
          </a:xfrm>
          <a:prstGeom prst="rect">
            <a:avLst/>
          </a:prstGeom>
        </p:spPr>
      </p:pic>
      <p:sp>
        <p:nvSpPr>
          <p:cNvPr id="5" name="מלבן 4">
            <a:extLst>
              <a:ext uri="{FF2B5EF4-FFF2-40B4-BE49-F238E27FC236}">
                <a16:creationId xmlns:a16="http://schemas.microsoft.com/office/drawing/2014/main" id="{7EC09798-8C80-4A00-AA4C-167FB473A499}"/>
              </a:ext>
            </a:extLst>
          </p:cNvPr>
          <p:cNvSpPr/>
          <p:nvPr/>
        </p:nvSpPr>
        <p:spPr>
          <a:xfrm>
            <a:off x="4403460" y="5300214"/>
            <a:ext cx="5134708" cy="1001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שאלה במהלך הצפייה: </a:t>
            </a:r>
          </a:p>
          <a:p>
            <a:pPr algn="ctr"/>
            <a:r>
              <a:rPr lang="he-IL" dirty="0">
                <a:latin typeface="Varela Round" panose="00000500000000000000" pitchFamily="2" charset="-79"/>
                <a:cs typeface="Varela Round" panose="00000500000000000000" pitchFamily="2" charset="-79"/>
              </a:rPr>
              <a:t>היכן שוחרר אברהם? מה דאגתו המרכזית?</a:t>
            </a:r>
          </a:p>
        </p:txBody>
      </p:sp>
    </p:spTree>
    <p:extLst>
      <p:ext uri="{BB962C8B-B14F-4D97-AF65-F5344CB8AC3E}">
        <p14:creationId xmlns:p14="http://schemas.microsoft.com/office/powerpoint/2010/main" val="398257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4B372A-757C-4F9A-8303-414F74ED42AA}"/>
              </a:ext>
            </a:extLst>
          </p:cNvPr>
          <p:cNvSpPr>
            <a:spLocks noGrp="1"/>
          </p:cNvSpPr>
          <p:nvPr>
            <p:ph type="title"/>
          </p:nvPr>
        </p:nvSpPr>
        <p:spPr>
          <a:xfrm>
            <a:off x="641815" y="213093"/>
            <a:ext cx="11160000" cy="1038931"/>
          </a:xfrm>
        </p:spPr>
        <p:txBody>
          <a:bodyPr/>
          <a:lstStyle/>
          <a:p>
            <a:r>
              <a:rPr lang="he-IL" dirty="0"/>
              <a:t>שחרור- מחנות</a:t>
            </a:r>
            <a:br>
              <a:rPr lang="he-IL" dirty="0"/>
            </a:br>
            <a:r>
              <a:rPr lang="he-IL" sz="1800" dirty="0">
                <a:solidFill>
                  <a:srgbClr val="333333"/>
                </a:solidFill>
                <a:latin typeface="Open Sans"/>
              </a:rPr>
              <a:t>כאב השחרור: נחום בנדל, עליזה לוסיה אבנון, ולטר צבי בכרך, ריטה וייס, מרים </a:t>
            </a:r>
            <a:r>
              <a:rPr lang="he-IL" sz="1800" dirty="0" err="1">
                <a:solidFill>
                  <a:srgbClr val="333333"/>
                </a:solidFill>
                <a:latin typeface="Open Sans"/>
              </a:rPr>
              <a:t>עקביא</a:t>
            </a:r>
            <a:r>
              <a:rPr lang="he-IL" sz="1800" dirty="0">
                <a:solidFill>
                  <a:srgbClr val="333333"/>
                </a:solidFill>
                <a:latin typeface="Open Sans"/>
              </a:rPr>
              <a:t> </a:t>
            </a:r>
            <a:r>
              <a:rPr lang="he-IL" sz="1800" dirty="0" err="1">
                <a:solidFill>
                  <a:srgbClr val="333333"/>
                </a:solidFill>
                <a:latin typeface="Open Sans"/>
              </a:rPr>
              <a:t>והרטה</a:t>
            </a:r>
            <a:r>
              <a:rPr lang="he-IL" sz="1800" dirty="0">
                <a:solidFill>
                  <a:srgbClr val="333333"/>
                </a:solidFill>
                <a:latin typeface="Open Sans"/>
              </a:rPr>
              <a:t> גולדמן, יד ושם</a:t>
            </a:r>
            <a:endParaRPr lang="he-IL" sz="1800" dirty="0"/>
          </a:p>
        </p:txBody>
      </p:sp>
      <p:pic>
        <p:nvPicPr>
          <p:cNvPr id="4" name="מדיה מקוונת 3" title="Holocaust Survivor Testimonies: The Anguish of Liberation">
            <a:hlinkClick r:id="" action="ppaction://media"/>
            <a:extLst>
              <a:ext uri="{FF2B5EF4-FFF2-40B4-BE49-F238E27FC236}">
                <a16:creationId xmlns:a16="http://schemas.microsoft.com/office/drawing/2014/main" id="{1E93B67A-1BAD-47E5-8614-DE8B21B4EE73}"/>
              </a:ext>
            </a:extLst>
          </p:cNvPr>
          <p:cNvPicPr>
            <a:picLocks noGrp="1" noRot="1" noChangeAspect="1"/>
          </p:cNvPicPr>
          <p:nvPr>
            <p:ph idx="1"/>
            <a:videoFile r:link="rId1"/>
          </p:nvPr>
        </p:nvPicPr>
        <p:blipFill>
          <a:blip r:embed="rId3"/>
          <a:stretch>
            <a:fillRect/>
          </a:stretch>
        </p:blipFill>
        <p:spPr>
          <a:xfrm>
            <a:off x="1069144" y="1416825"/>
            <a:ext cx="6246056" cy="4390199"/>
          </a:xfrm>
          <a:prstGeom prst="rect">
            <a:avLst/>
          </a:prstGeom>
        </p:spPr>
      </p:pic>
      <p:sp>
        <p:nvSpPr>
          <p:cNvPr id="6" name="מלבן 5">
            <a:extLst>
              <a:ext uri="{FF2B5EF4-FFF2-40B4-BE49-F238E27FC236}">
                <a16:creationId xmlns:a16="http://schemas.microsoft.com/office/drawing/2014/main" id="{AEC1031D-570F-4C21-B4D8-954B567B6D4B}"/>
              </a:ext>
            </a:extLst>
          </p:cNvPr>
          <p:cNvSpPr/>
          <p:nvPr/>
        </p:nvSpPr>
        <p:spPr>
          <a:xfrm>
            <a:off x="7540283" y="2067951"/>
            <a:ext cx="3840480" cy="233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latin typeface="Varela Round" panose="00000500000000000000" pitchFamily="2" charset="-79"/>
                <a:cs typeface="Varela Round" panose="00000500000000000000" pitchFamily="2" charset="-79"/>
              </a:rPr>
              <a:t>שאלה בעקבות הצפייה: </a:t>
            </a:r>
          </a:p>
          <a:p>
            <a:pPr algn="ctr"/>
            <a:r>
              <a:rPr lang="he-IL" sz="2000" dirty="0">
                <a:latin typeface="Varela Round" panose="00000500000000000000" pitchFamily="2" charset="-79"/>
                <a:cs typeface="Varela Round" panose="00000500000000000000" pitchFamily="2" charset="-79"/>
              </a:rPr>
              <a:t>אלו התמודדויות ומחשבות ליוו את הניצולים בעת השחרור במחנות?</a:t>
            </a:r>
          </a:p>
          <a:p>
            <a:pPr algn="ct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5520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159452-6292-4C40-9402-DBAABCF8631A}"/>
              </a:ext>
            </a:extLst>
          </p:cNvPr>
          <p:cNvSpPr>
            <a:spLocks noGrp="1"/>
          </p:cNvSpPr>
          <p:nvPr>
            <p:ph type="title"/>
          </p:nvPr>
        </p:nvSpPr>
        <p:spPr/>
        <p:txBody>
          <a:bodyPr/>
          <a:lstStyle/>
          <a:p>
            <a:r>
              <a:rPr lang="he-IL" dirty="0"/>
              <a:t>דילמות ומשמעויות החזרה לחיים</a:t>
            </a:r>
          </a:p>
        </p:txBody>
      </p:sp>
      <p:pic>
        <p:nvPicPr>
          <p:cNvPr id="4" name="מדיה מקוונת 3" title="&quot;ￗﾠￗﾩￗﾐￗﾨￗﾠￗﾕ ￗﾑￗﾠￗﾙ ￗﾐￗﾓￗﾝ&quot; - ￗﾡￗﾙￗﾤￗﾕￗﾨￗﾔ ￗﾩￗﾜ ￗﾤￗﾠￗﾙￗﾔ ￗﾑￗﾨￗﾠￗﾦￗﾕￗﾑￗﾡￗﾧￗﾙ">
            <a:hlinkClick r:id="" action="ppaction://media"/>
            <a:extLst>
              <a:ext uri="{FF2B5EF4-FFF2-40B4-BE49-F238E27FC236}">
                <a16:creationId xmlns:a16="http://schemas.microsoft.com/office/drawing/2014/main" id="{11CAF472-F2F4-4C61-B2BB-6EE16BBA462B}"/>
              </a:ext>
            </a:extLst>
          </p:cNvPr>
          <p:cNvPicPr>
            <a:picLocks noGrp="1" noRot="1" noChangeAspect="1"/>
          </p:cNvPicPr>
          <p:nvPr>
            <p:ph idx="1"/>
            <a:videoFile r:link="rId1"/>
          </p:nvPr>
        </p:nvPicPr>
        <p:blipFill>
          <a:blip r:embed="rId3"/>
          <a:stretch>
            <a:fillRect/>
          </a:stretch>
        </p:blipFill>
        <p:spPr>
          <a:xfrm>
            <a:off x="745588" y="1674055"/>
            <a:ext cx="7343335" cy="4201283"/>
          </a:xfrm>
          <a:prstGeom prst="rect">
            <a:avLst/>
          </a:prstGeom>
        </p:spPr>
      </p:pic>
      <p:sp>
        <p:nvSpPr>
          <p:cNvPr id="6" name="מלבן 5">
            <a:extLst>
              <a:ext uri="{FF2B5EF4-FFF2-40B4-BE49-F238E27FC236}">
                <a16:creationId xmlns:a16="http://schemas.microsoft.com/office/drawing/2014/main" id="{64981F33-5FEC-4F03-8C49-AA2328BEE40B}"/>
              </a:ext>
            </a:extLst>
          </p:cNvPr>
          <p:cNvSpPr/>
          <p:nvPr/>
        </p:nvSpPr>
        <p:spPr>
          <a:xfrm>
            <a:off x="8187398" y="1899138"/>
            <a:ext cx="3487808" cy="2729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dirty="0">
                <a:latin typeface="Varela Round" panose="00000500000000000000" pitchFamily="2" charset="-79"/>
                <a:cs typeface="Varela Round" panose="00000500000000000000" pitchFamily="2" charset="-79"/>
              </a:rPr>
              <a:t>שאלות בעקבות הצפייה:</a:t>
            </a:r>
          </a:p>
          <a:p>
            <a:endParaRPr lang="he-IL" sz="2000" dirty="0">
              <a:latin typeface="Varela Round" panose="00000500000000000000" pitchFamily="2" charset="-79"/>
              <a:cs typeface="Varela Round" panose="00000500000000000000" pitchFamily="2" charset="-79"/>
            </a:endParaRPr>
          </a:p>
          <a:p>
            <a:r>
              <a:rPr lang="he-IL" sz="2000" dirty="0">
                <a:latin typeface="Varela Round" panose="00000500000000000000" pitchFamily="2" charset="-79"/>
                <a:cs typeface="Varela Round" panose="00000500000000000000" pitchFamily="2" charset="-79"/>
              </a:rPr>
              <a:t>אלו סוגיות, </a:t>
            </a:r>
          </a:p>
          <a:p>
            <a:r>
              <a:rPr lang="he-IL" sz="2000" dirty="0">
                <a:latin typeface="Varela Round" panose="00000500000000000000" pitchFamily="2" charset="-79"/>
                <a:cs typeface="Varela Round" panose="00000500000000000000" pitchFamily="2" charset="-79"/>
              </a:rPr>
              <a:t>אישיות וקולקטיביות, הנוגעות לניצולים, עולות מקטע הסרט?</a:t>
            </a:r>
            <a:br>
              <a:rPr lang="he-IL" dirty="0">
                <a:latin typeface="Varela Round" panose="00000500000000000000" pitchFamily="2" charset="-79"/>
                <a:cs typeface="Varela Round" panose="00000500000000000000" pitchFamily="2" charset="-79"/>
              </a:rPr>
            </a:br>
            <a:endParaRPr lang="he-IL" dirty="0">
              <a:latin typeface="Varela Round" panose="00000500000000000000" pitchFamily="2" charset="-79"/>
              <a:cs typeface="Varela Round" panose="00000500000000000000" pitchFamily="2" charset="-79"/>
            </a:endParaRPr>
          </a:p>
        </p:txBody>
      </p:sp>
      <p:sp>
        <p:nvSpPr>
          <p:cNvPr id="3" name="מלבן 2">
            <a:extLst>
              <a:ext uri="{FF2B5EF4-FFF2-40B4-BE49-F238E27FC236}">
                <a16:creationId xmlns:a16="http://schemas.microsoft.com/office/drawing/2014/main" id="{02AE1056-EA6A-407F-AF5B-F279D8733785}"/>
              </a:ext>
            </a:extLst>
          </p:cNvPr>
          <p:cNvSpPr/>
          <p:nvPr/>
        </p:nvSpPr>
        <p:spPr>
          <a:xfrm>
            <a:off x="1617786" y="1304723"/>
            <a:ext cx="6302326" cy="369332"/>
          </a:xfrm>
          <a:prstGeom prst="rect">
            <a:avLst/>
          </a:prstGeom>
        </p:spPr>
        <p:txBody>
          <a:bodyPr wrap="square">
            <a:spAutoFit/>
          </a:bodyPr>
          <a:lstStyle/>
          <a:p>
            <a:r>
              <a:rPr lang="he-IL" b="1" dirty="0">
                <a:solidFill>
                  <a:srgbClr val="002060"/>
                </a:solidFill>
                <a:latin typeface="Varela Round" pitchFamily="2" charset="-79"/>
                <a:ea typeface="+mj-ea"/>
                <a:cs typeface="Varela Round" pitchFamily="2" charset="-79"/>
              </a:rPr>
              <a:t>"נשארנו בני אדם" - סיפורה של פניה </a:t>
            </a:r>
            <a:r>
              <a:rPr lang="he-IL" b="1" dirty="0" err="1">
                <a:solidFill>
                  <a:srgbClr val="002060"/>
                </a:solidFill>
                <a:latin typeface="Varela Round" pitchFamily="2" charset="-79"/>
                <a:ea typeface="+mj-ea"/>
                <a:cs typeface="Varela Round" pitchFamily="2" charset="-79"/>
              </a:rPr>
              <a:t>ברנצובסקי</a:t>
            </a:r>
            <a:r>
              <a:rPr lang="he-IL" b="1" dirty="0">
                <a:solidFill>
                  <a:srgbClr val="002060"/>
                </a:solidFill>
                <a:latin typeface="Varela Round" pitchFamily="2" charset="-79"/>
                <a:ea typeface="+mj-ea"/>
                <a:cs typeface="Varela Round" pitchFamily="2" charset="-79"/>
              </a:rPr>
              <a:t>, יד ושם 2016</a:t>
            </a:r>
          </a:p>
        </p:txBody>
      </p:sp>
    </p:spTree>
    <p:extLst>
      <p:ext uri="{BB962C8B-B14F-4D97-AF65-F5344CB8AC3E}">
        <p14:creationId xmlns:p14="http://schemas.microsoft.com/office/powerpoint/2010/main" val="290577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7814B4-BBCF-4127-9818-797AB0F5FE42}"/>
              </a:ext>
            </a:extLst>
          </p:cNvPr>
          <p:cNvSpPr>
            <a:spLocks noGrp="1"/>
          </p:cNvSpPr>
          <p:nvPr>
            <p:ph type="title"/>
          </p:nvPr>
        </p:nvSpPr>
        <p:spPr>
          <a:xfrm>
            <a:off x="1312443" y="216174"/>
            <a:ext cx="8853877" cy="720000"/>
          </a:xfrm>
        </p:spPr>
        <p:txBody>
          <a:bodyPr/>
          <a:lstStyle/>
          <a:p>
            <a:r>
              <a:rPr lang="he-IL" sz="4000" dirty="0"/>
              <a:t>דילמות והתמודדות הניצולים-סוגיות שונות</a:t>
            </a:r>
          </a:p>
        </p:txBody>
      </p:sp>
      <p:sp>
        <p:nvSpPr>
          <p:cNvPr id="4" name="מלבן: פינות מעוגלות 3">
            <a:extLst>
              <a:ext uri="{FF2B5EF4-FFF2-40B4-BE49-F238E27FC236}">
                <a16:creationId xmlns:a16="http://schemas.microsoft.com/office/drawing/2014/main" id="{CA930A69-2A85-4C99-BAE7-A5A063EB47BE}"/>
              </a:ext>
            </a:extLst>
          </p:cNvPr>
          <p:cNvSpPr/>
          <p:nvPr/>
        </p:nvSpPr>
        <p:spPr>
          <a:xfrm>
            <a:off x="5948198" y="1430117"/>
            <a:ext cx="2912012" cy="1645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dirty="0">
                <a:latin typeface="Varela Round" panose="00000500000000000000" pitchFamily="2" charset="-79"/>
                <a:cs typeface="Varela Round" panose="00000500000000000000" pitchFamily="2" charset="-79"/>
              </a:rPr>
              <a:t>חיפוש קרובים</a:t>
            </a:r>
          </a:p>
        </p:txBody>
      </p:sp>
      <p:sp>
        <p:nvSpPr>
          <p:cNvPr id="5" name="מלבן: פינות מעוגלות 4">
            <a:extLst>
              <a:ext uri="{FF2B5EF4-FFF2-40B4-BE49-F238E27FC236}">
                <a16:creationId xmlns:a16="http://schemas.microsoft.com/office/drawing/2014/main" id="{95ED3A7C-0C18-4106-BCD6-14C1BE0E06B9}"/>
              </a:ext>
            </a:extLst>
          </p:cNvPr>
          <p:cNvSpPr/>
          <p:nvPr/>
        </p:nvSpPr>
        <p:spPr>
          <a:xfrm rot="10800000" flipV="1">
            <a:off x="7168976" y="3411348"/>
            <a:ext cx="2912013" cy="164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dirty="0"/>
              <a:t>חתונה והקמת משפחות</a:t>
            </a:r>
          </a:p>
        </p:txBody>
      </p:sp>
      <p:sp>
        <p:nvSpPr>
          <p:cNvPr id="6" name="מלבן: פינות מעוגלות 5">
            <a:extLst>
              <a:ext uri="{FF2B5EF4-FFF2-40B4-BE49-F238E27FC236}">
                <a16:creationId xmlns:a16="http://schemas.microsoft.com/office/drawing/2014/main" id="{FE7C69E6-593B-46D5-9CCC-946CB7283710}"/>
              </a:ext>
            </a:extLst>
          </p:cNvPr>
          <p:cNvSpPr/>
          <p:nvPr/>
        </p:nvSpPr>
        <p:spPr>
          <a:xfrm>
            <a:off x="3514632" y="3434763"/>
            <a:ext cx="2708787" cy="1645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dirty="0"/>
              <a:t>חינוך והכשרה</a:t>
            </a:r>
          </a:p>
        </p:txBody>
      </p:sp>
      <p:sp>
        <p:nvSpPr>
          <p:cNvPr id="7" name="מלבן: פינות מעוגלות 6">
            <a:extLst>
              <a:ext uri="{FF2B5EF4-FFF2-40B4-BE49-F238E27FC236}">
                <a16:creationId xmlns:a16="http://schemas.microsoft.com/office/drawing/2014/main" id="{91B0F7F0-1FB4-4DFC-B6CC-27D17A5AD85E}"/>
              </a:ext>
            </a:extLst>
          </p:cNvPr>
          <p:cNvSpPr/>
          <p:nvPr/>
        </p:nvSpPr>
        <p:spPr>
          <a:xfrm>
            <a:off x="176548" y="3338700"/>
            <a:ext cx="2708787" cy="1631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dirty="0"/>
              <a:t>הנצחה</a:t>
            </a:r>
          </a:p>
        </p:txBody>
      </p:sp>
      <p:sp>
        <p:nvSpPr>
          <p:cNvPr id="8" name="מלבן: פינות מעוגלות 7">
            <a:extLst>
              <a:ext uri="{FF2B5EF4-FFF2-40B4-BE49-F238E27FC236}">
                <a16:creationId xmlns:a16="http://schemas.microsoft.com/office/drawing/2014/main" id="{53601342-F201-4189-98E1-F1C9D6003C05}"/>
              </a:ext>
            </a:extLst>
          </p:cNvPr>
          <p:cNvSpPr/>
          <p:nvPr/>
        </p:nvSpPr>
        <p:spPr>
          <a:xfrm>
            <a:off x="2121785" y="1371535"/>
            <a:ext cx="2708788" cy="1631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dirty="0"/>
              <a:t>לאן?</a:t>
            </a:r>
          </a:p>
        </p:txBody>
      </p:sp>
    </p:spTree>
    <p:extLst>
      <p:ext uri="{BB962C8B-B14F-4D97-AF65-F5344CB8AC3E}">
        <p14:creationId xmlns:p14="http://schemas.microsoft.com/office/powerpoint/2010/main" val="38424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9E2CE1-7456-465F-97CE-5D99659BC977}"/>
              </a:ext>
            </a:extLst>
          </p:cNvPr>
          <p:cNvSpPr>
            <a:spLocks noGrp="1"/>
          </p:cNvSpPr>
          <p:nvPr>
            <p:ph type="title"/>
          </p:nvPr>
        </p:nvSpPr>
        <p:spPr>
          <a:xfrm>
            <a:off x="675248" y="213094"/>
            <a:ext cx="10999957" cy="646333"/>
          </a:xfrm>
        </p:spPr>
        <p:txBody>
          <a:bodyPr/>
          <a:lstStyle/>
          <a:p>
            <a:pPr algn="r"/>
            <a:r>
              <a:rPr lang="he-IL" sz="3800" dirty="0"/>
              <a:t>		 דילמות והתמודדות הניצולים-סוגיות שונות</a:t>
            </a:r>
            <a:br>
              <a:rPr lang="he-IL" sz="3800" dirty="0"/>
            </a:br>
            <a:r>
              <a:rPr lang="he-IL" sz="3800" dirty="0"/>
              <a:t>						חתונות והקמת משפחה</a:t>
            </a:r>
          </a:p>
        </p:txBody>
      </p:sp>
      <p:pic>
        <p:nvPicPr>
          <p:cNvPr id="4" name="מציין מיקום תוכן 3">
            <a:extLst>
              <a:ext uri="{FF2B5EF4-FFF2-40B4-BE49-F238E27FC236}">
                <a16:creationId xmlns:a16="http://schemas.microsoft.com/office/drawing/2014/main" id="{F8743ABE-7A1D-428A-AA02-C15CDBC62B80}"/>
              </a:ext>
            </a:extLst>
          </p:cNvPr>
          <p:cNvPicPr>
            <a:picLocks noGrp="1" noChangeAspect="1"/>
          </p:cNvPicPr>
          <p:nvPr>
            <p:ph idx="1"/>
          </p:nvPr>
        </p:nvPicPr>
        <p:blipFill>
          <a:blip r:embed="rId2"/>
          <a:stretch>
            <a:fillRect/>
          </a:stretch>
        </p:blipFill>
        <p:spPr>
          <a:xfrm>
            <a:off x="1481896" y="1240502"/>
            <a:ext cx="3133455" cy="4372541"/>
          </a:xfrm>
          <a:prstGeom prst="rect">
            <a:avLst/>
          </a:prstGeom>
        </p:spPr>
      </p:pic>
      <p:pic>
        <p:nvPicPr>
          <p:cNvPr id="5" name="תמונה 4">
            <a:extLst>
              <a:ext uri="{FF2B5EF4-FFF2-40B4-BE49-F238E27FC236}">
                <a16:creationId xmlns:a16="http://schemas.microsoft.com/office/drawing/2014/main" id="{4F476607-D97E-4447-BB9E-3A091166B690}"/>
              </a:ext>
            </a:extLst>
          </p:cNvPr>
          <p:cNvPicPr>
            <a:picLocks noChangeAspect="1"/>
          </p:cNvPicPr>
          <p:nvPr/>
        </p:nvPicPr>
        <p:blipFill>
          <a:blip r:embed="rId3"/>
          <a:stretch>
            <a:fillRect/>
          </a:stretch>
        </p:blipFill>
        <p:spPr>
          <a:xfrm>
            <a:off x="4849396" y="1253179"/>
            <a:ext cx="5090257" cy="3395222"/>
          </a:xfrm>
          <a:prstGeom prst="rect">
            <a:avLst/>
          </a:prstGeom>
        </p:spPr>
      </p:pic>
      <p:sp>
        <p:nvSpPr>
          <p:cNvPr id="7" name="מלבן 6">
            <a:extLst>
              <a:ext uri="{FF2B5EF4-FFF2-40B4-BE49-F238E27FC236}">
                <a16:creationId xmlns:a16="http://schemas.microsoft.com/office/drawing/2014/main" id="{A9715BB5-D3FF-462C-8482-D196C2C3481D}"/>
              </a:ext>
            </a:extLst>
          </p:cNvPr>
          <p:cNvSpPr/>
          <p:nvPr/>
        </p:nvSpPr>
        <p:spPr>
          <a:xfrm rot="10800000" flipV="1">
            <a:off x="6499274" y="1470936"/>
            <a:ext cx="3519034" cy="738664"/>
          </a:xfrm>
          <a:prstGeom prst="rect">
            <a:avLst/>
          </a:prstGeom>
        </p:spPr>
        <p:txBody>
          <a:bodyPr wrap="square">
            <a:spAutoFit/>
          </a:bodyPr>
          <a:lstStyle/>
          <a:p>
            <a:r>
              <a:rPr lang="he-IL" sz="1400" dirty="0">
                <a:latin typeface="Varela Round" panose="00000500000000000000" pitchFamily="2" charset="-79"/>
                <a:cs typeface="Varela Round" panose="00000500000000000000" pitchFamily="2" charset="-79"/>
              </a:rPr>
              <a:t>חתונה של תשעה זוגות של ניצולי שואה – </a:t>
            </a:r>
          </a:p>
          <a:p>
            <a:r>
              <a:rPr lang="he-IL" sz="1400" dirty="0">
                <a:latin typeface="Varela Round" panose="00000500000000000000" pitchFamily="2" charset="-79"/>
                <a:cs typeface="Varela Round" panose="00000500000000000000" pitchFamily="2" charset="-79"/>
              </a:rPr>
              <a:t>סלוניקי, אחרי המלחמה.</a:t>
            </a:r>
          </a:p>
          <a:p>
            <a:r>
              <a:rPr lang="he-IL" sz="1400" dirty="0">
                <a:latin typeface="Varela Round" panose="00000500000000000000" pitchFamily="2" charset="-79"/>
                <a:cs typeface="Varela Round" panose="00000500000000000000" pitchFamily="2" charset="-79"/>
              </a:rPr>
              <a:t>ארכיון התצלומים של יד ושם</a:t>
            </a:r>
          </a:p>
        </p:txBody>
      </p:sp>
      <p:sp>
        <p:nvSpPr>
          <p:cNvPr id="8" name="מלבן 7">
            <a:extLst>
              <a:ext uri="{FF2B5EF4-FFF2-40B4-BE49-F238E27FC236}">
                <a16:creationId xmlns:a16="http://schemas.microsoft.com/office/drawing/2014/main" id="{43018E74-7D87-47C9-ACB8-71D6FEC6DDD9}"/>
              </a:ext>
            </a:extLst>
          </p:cNvPr>
          <p:cNvSpPr/>
          <p:nvPr/>
        </p:nvSpPr>
        <p:spPr>
          <a:xfrm rot="10800000" flipV="1">
            <a:off x="1481895" y="1145539"/>
            <a:ext cx="3133454" cy="646331"/>
          </a:xfrm>
          <a:prstGeom prst="rect">
            <a:avLst/>
          </a:prstGeom>
        </p:spPr>
        <p:txBody>
          <a:bodyPr wrap="square">
            <a:spAutoFit/>
          </a:bodyPr>
          <a:lstStyle/>
          <a:p>
            <a:r>
              <a:rPr lang="he-IL" sz="1200" dirty="0">
                <a:solidFill>
                  <a:schemeClr val="bg1"/>
                </a:solidFill>
                <a:latin typeface="Varela Round" panose="00000500000000000000" pitchFamily="2" charset="-79"/>
                <a:cs typeface="Varela Round" panose="00000500000000000000" pitchFamily="2" charset="-79"/>
              </a:rPr>
              <a:t>תינוקות מובאים להפגנה ציונית במחנה העקורים – </a:t>
            </a:r>
            <a:r>
              <a:rPr lang="he-IL" sz="1200" dirty="0" err="1">
                <a:solidFill>
                  <a:schemeClr val="bg1"/>
                </a:solidFill>
                <a:latin typeface="Varela Round" panose="00000500000000000000" pitchFamily="2" charset="-79"/>
                <a:cs typeface="Varela Round" panose="00000500000000000000" pitchFamily="2" charset="-79"/>
              </a:rPr>
              <a:t>לנדסברג</a:t>
            </a:r>
            <a:r>
              <a:rPr lang="he-IL" sz="1200" dirty="0">
                <a:solidFill>
                  <a:schemeClr val="bg1"/>
                </a:solidFill>
                <a:latin typeface="Varela Round" panose="00000500000000000000" pitchFamily="2" charset="-79"/>
                <a:cs typeface="Varela Round" panose="00000500000000000000" pitchFamily="2" charset="-79"/>
              </a:rPr>
              <a:t>, גרמניה, מאי 1948.</a:t>
            </a:r>
          </a:p>
          <a:p>
            <a:r>
              <a:rPr lang="he-IL" sz="1200" dirty="0">
                <a:solidFill>
                  <a:schemeClr val="bg1"/>
                </a:solidFill>
                <a:latin typeface="Varela Round" panose="00000500000000000000" pitchFamily="2" charset="-79"/>
                <a:cs typeface="Varela Round" panose="00000500000000000000" pitchFamily="2" charset="-79"/>
              </a:rPr>
              <a:t>ארכיון התצלומים של יד ושם</a:t>
            </a:r>
          </a:p>
        </p:txBody>
      </p:sp>
      <p:pic>
        <p:nvPicPr>
          <p:cNvPr id="9" name="תמונה 8">
            <a:extLst>
              <a:ext uri="{FF2B5EF4-FFF2-40B4-BE49-F238E27FC236}">
                <a16:creationId xmlns:a16="http://schemas.microsoft.com/office/drawing/2014/main" id="{3C42457E-3361-4F78-836C-BD9898B6A56C}"/>
              </a:ext>
            </a:extLst>
          </p:cNvPr>
          <p:cNvPicPr>
            <a:picLocks noChangeAspect="1"/>
          </p:cNvPicPr>
          <p:nvPr/>
        </p:nvPicPr>
        <p:blipFill>
          <a:blip r:embed="rId4"/>
          <a:stretch>
            <a:fillRect/>
          </a:stretch>
        </p:blipFill>
        <p:spPr>
          <a:xfrm>
            <a:off x="8109325" y="4673039"/>
            <a:ext cx="1908983" cy="1971867"/>
          </a:xfrm>
          <a:prstGeom prst="rect">
            <a:avLst/>
          </a:prstGeom>
        </p:spPr>
      </p:pic>
      <p:sp>
        <p:nvSpPr>
          <p:cNvPr id="10" name="מלבן 9">
            <a:extLst>
              <a:ext uri="{FF2B5EF4-FFF2-40B4-BE49-F238E27FC236}">
                <a16:creationId xmlns:a16="http://schemas.microsoft.com/office/drawing/2014/main" id="{B87A9DDE-D424-4DEF-AAC2-FE927BA29805}"/>
              </a:ext>
            </a:extLst>
          </p:cNvPr>
          <p:cNvSpPr/>
          <p:nvPr/>
        </p:nvSpPr>
        <p:spPr>
          <a:xfrm>
            <a:off x="6107938" y="5387064"/>
            <a:ext cx="1908983" cy="738664"/>
          </a:xfrm>
          <a:prstGeom prst="rect">
            <a:avLst/>
          </a:prstGeom>
        </p:spPr>
        <p:txBody>
          <a:bodyPr wrap="square">
            <a:spAutoFit/>
          </a:bodyPr>
          <a:lstStyle/>
          <a:p>
            <a:r>
              <a:rPr lang="he-IL" sz="1050" dirty="0">
                <a:latin typeface="Varela Round" panose="00000500000000000000" pitchFamily="2" charset="-79"/>
                <a:cs typeface="Varela Round" panose="00000500000000000000" pitchFamily="2" charset="-79"/>
              </a:rPr>
              <a:t>חופה </a:t>
            </a:r>
            <a:r>
              <a:rPr lang="he-IL" sz="1050" dirty="0" err="1">
                <a:latin typeface="Varela Round" panose="00000500000000000000" pitchFamily="2" charset="-79"/>
                <a:cs typeface="Varela Round" panose="00000500000000000000" pitchFamily="2" charset="-79"/>
              </a:rPr>
              <a:t>מארץ־ישראל</a:t>
            </a:r>
            <a:r>
              <a:rPr lang="he-IL" sz="1050" dirty="0">
                <a:latin typeface="Varela Round" panose="00000500000000000000" pitchFamily="2" charset="-79"/>
                <a:cs typeface="Varela Round" panose="00000500000000000000" pitchFamily="2" charset="-79"/>
              </a:rPr>
              <a:t> ששלח ארגון הג'וינט לשארית הפליטה במחנות העקורים באירופה. מוזיאון יד ושם.</a:t>
            </a:r>
          </a:p>
        </p:txBody>
      </p:sp>
    </p:spTree>
    <p:extLst>
      <p:ext uri="{BB962C8B-B14F-4D97-AF65-F5344CB8AC3E}">
        <p14:creationId xmlns:p14="http://schemas.microsoft.com/office/powerpoint/2010/main" val="404148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1A9321-1E6B-4C8B-9C26-098449AD9A93}"/>
              </a:ext>
            </a:extLst>
          </p:cNvPr>
          <p:cNvSpPr>
            <a:spLocks noGrp="1"/>
          </p:cNvSpPr>
          <p:nvPr>
            <p:ph type="title"/>
          </p:nvPr>
        </p:nvSpPr>
        <p:spPr>
          <a:xfrm>
            <a:off x="515206" y="112542"/>
            <a:ext cx="11160000" cy="820552"/>
          </a:xfrm>
        </p:spPr>
        <p:txBody>
          <a:bodyPr/>
          <a:lstStyle/>
          <a:p>
            <a:r>
              <a:rPr lang="he-IL" sz="3000" dirty="0"/>
              <a:t>דילמות והתמודדות הניצולים-סוגיות שונות</a:t>
            </a:r>
            <a:br>
              <a:rPr lang="he-IL" sz="3000" dirty="0"/>
            </a:br>
            <a:r>
              <a:rPr lang="he-IL" sz="3000" dirty="0"/>
              <a:t>חינוך והכשרה</a:t>
            </a:r>
          </a:p>
        </p:txBody>
      </p:sp>
      <p:sp>
        <p:nvSpPr>
          <p:cNvPr id="3" name="מציין מיקום תוכן 2">
            <a:extLst>
              <a:ext uri="{FF2B5EF4-FFF2-40B4-BE49-F238E27FC236}">
                <a16:creationId xmlns:a16="http://schemas.microsoft.com/office/drawing/2014/main" id="{062F761B-E960-4016-9370-86A2752E7D4C}"/>
              </a:ext>
            </a:extLst>
          </p:cNvPr>
          <p:cNvSpPr>
            <a:spLocks noGrp="1"/>
          </p:cNvSpPr>
          <p:nvPr>
            <p:ph idx="1"/>
          </p:nvPr>
        </p:nvSpPr>
        <p:spPr>
          <a:xfrm>
            <a:off x="515206" y="1097280"/>
            <a:ext cx="11160000" cy="4778477"/>
          </a:xfrm>
        </p:spPr>
        <p:txBody>
          <a:bodyPr>
            <a:normAutofit/>
          </a:bodyPr>
          <a:lstStyle/>
          <a:p>
            <a:pPr marL="0" indent="0">
              <a:buNone/>
            </a:pPr>
            <a:endParaRPr lang="he-IL" sz="5600" dirty="0"/>
          </a:p>
          <a:p>
            <a:pPr marL="0" indent="0">
              <a:buNone/>
            </a:pPr>
            <a:endParaRPr lang="he-IL" sz="5600" dirty="0"/>
          </a:p>
          <a:p>
            <a:pPr marL="0" indent="0">
              <a:buNone/>
            </a:pPr>
            <a:endParaRPr lang="he-IL" sz="5600" dirty="0"/>
          </a:p>
          <a:p>
            <a:pPr marL="0" indent="0">
              <a:buNone/>
            </a:pPr>
            <a:endParaRPr lang="he-IL" sz="3300" b="1" dirty="0"/>
          </a:p>
          <a:p>
            <a:pPr marL="0" indent="0">
              <a:buNone/>
            </a:pPr>
            <a:endParaRPr lang="he-IL" dirty="0"/>
          </a:p>
          <a:p>
            <a:pPr marL="0" indent="0">
              <a:buNone/>
            </a:pPr>
            <a:endParaRPr lang="he-IL" dirty="0"/>
          </a:p>
        </p:txBody>
      </p:sp>
      <p:sp>
        <p:nvSpPr>
          <p:cNvPr id="4" name="מלבן 3">
            <a:extLst>
              <a:ext uri="{FF2B5EF4-FFF2-40B4-BE49-F238E27FC236}">
                <a16:creationId xmlns:a16="http://schemas.microsoft.com/office/drawing/2014/main" id="{7F572458-3485-452F-AD7C-58816E43C73E}"/>
              </a:ext>
            </a:extLst>
          </p:cNvPr>
          <p:cNvSpPr/>
          <p:nvPr/>
        </p:nvSpPr>
        <p:spPr>
          <a:xfrm>
            <a:off x="4231779" y="1097280"/>
            <a:ext cx="4180702" cy="95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latin typeface="Varela Round" panose="00000500000000000000" pitchFamily="2" charset="-79"/>
                <a:cs typeface="Varela Round" panose="00000500000000000000" pitchFamily="2" charset="-79"/>
              </a:rPr>
              <a:t>שאלות בעקבות הקריאה: </a:t>
            </a:r>
          </a:p>
          <a:p>
            <a:r>
              <a:rPr lang="he-IL" dirty="0">
                <a:latin typeface="Varela Round" panose="00000500000000000000" pitchFamily="2" charset="-79"/>
                <a:cs typeface="Varela Round" panose="00000500000000000000" pitchFamily="2" charset="-79"/>
              </a:rPr>
              <a:t>אלו סוגיות התעוררו ביחס לחינוך הילדים?</a:t>
            </a:r>
          </a:p>
          <a:p>
            <a:r>
              <a:rPr lang="he-IL" dirty="0">
                <a:latin typeface="Varela Round" panose="00000500000000000000" pitchFamily="2" charset="-79"/>
                <a:cs typeface="Varela Round" panose="00000500000000000000" pitchFamily="2" charset="-79"/>
              </a:rPr>
              <a:t>מה עומד לדעתכם בבסיס סוגיות אלו?</a:t>
            </a:r>
          </a:p>
        </p:txBody>
      </p:sp>
      <p:pic>
        <p:nvPicPr>
          <p:cNvPr id="5" name="תמונה 4">
            <a:extLst>
              <a:ext uri="{FF2B5EF4-FFF2-40B4-BE49-F238E27FC236}">
                <a16:creationId xmlns:a16="http://schemas.microsoft.com/office/drawing/2014/main" id="{D713D908-6523-47BB-93DC-647E183D54D6}"/>
              </a:ext>
            </a:extLst>
          </p:cNvPr>
          <p:cNvPicPr>
            <a:picLocks noChangeAspect="1"/>
          </p:cNvPicPr>
          <p:nvPr/>
        </p:nvPicPr>
        <p:blipFill>
          <a:blip r:embed="rId2"/>
          <a:stretch>
            <a:fillRect/>
          </a:stretch>
        </p:blipFill>
        <p:spPr>
          <a:xfrm>
            <a:off x="1111348" y="56272"/>
            <a:ext cx="1262144" cy="1908484"/>
          </a:xfrm>
          <a:prstGeom prst="rect">
            <a:avLst/>
          </a:prstGeom>
        </p:spPr>
      </p:pic>
      <p:sp>
        <p:nvSpPr>
          <p:cNvPr id="7" name="מלבן 6">
            <a:extLst>
              <a:ext uri="{FF2B5EF4-FFF2-40B4-BE49-F238E27FC236}">
                <a16:creationId xmlns:a16="http://schemas.microsoft.com/office/drawing/2014/main" id="{F8F33405-8181-493E-83E3-3AC5B085C38B}"/>
              </a:ext>
            </a:extLst>
          </p:cNvPr>
          <p:cNvSpPr/>
          <p:nvPr/>
        </p:nvSpPr>
        <p:spPr>
          <a:xfrm>
            <a:off x="267969" y="2071943"/>
            <a:ext cx="9905841" cy="38218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i="1" dirty="0">
                <a:solidFill>
                  <a:schemeClr val="accent1">
                    <a:lumMod val="75000"/>
                  </a:schemeClr>
                </a:solidFill>
                <a:latin typeface="Varela Round" panose="00000500000000000000" pitchFamily="2" charset="-79"/>
                <a:cs typeface="Varela Round" panose="00000500000000000000" pitchFamily="2" charset="-79"/>
              </a:rPr>
              <a:t>"נושא חשוב ודחוף היה להחזיר להם את זהותם. לשם כך למדנו את שמותיהם: ישבנו איתם על הדשא ובחדר האוכל ושאלנו כל אחד חמש עד עשר פעמים לשמו, עד שידענו להבחין בין כל אחד ואחד, וכאשר הצלחנו להגיד: בוקר טוב מנשה, מה שלומך מרדכי? הם הופתעו מאוד, הביטו בנו כלא מאמינים שמישהו קורא להם בשמם, וכאן לראשונה בת צחוק צנועה עלתה על פניהם.</a:t>
            </a:r>
          </a:p>
          <a:p>
            <a:r>
              <a:rPr lang="he-IL" sz="1600" i="1" dirty="0">
                <a:solidFill>
                  <a:schemeClr val="accent1">
                    <a:lumMod val="75000"/>
                  </a:schemeClr>
                </a:solidFill>
                <a:latin typeface="Varela Round" panose="00000500000000000000" pitchFamily="2" charset="-79"/>
                <a:cs typeface="Varela Round" panose="00000500000000000000" pitchFamily="2" charset="-79"/>
              </a:rPr>
              <a:t>בעיה אחרת שעדיין לא מצאה את פתרונה היה האוכל. היו נאלצים לאסוף מהחדרים את כל כלי המטבח: סירים וצלחות, כדי לאפשר את הכנת הארוחה הבאה. אמרנו להם: "אל </a:t>
            </a:r>
            <a:r>
              <a:rPr lang="he-IL" sz="1600" i="1" dirty="0" err="1">
                <a:solidFill>
                  <a:schemeClr val="accent1">
                    <a:lumMod val="75000"/>
                  </a:schemeClr>
                </a:solidFill>
                <a:latin typeface="Varela Round" panose="00000500000000000000" pitchFamily="2" charset="-79"/>
                <a:cs typeface="Varela Round" panose="00000500000000000000" pitchFamily="2" charset="-79"/>
              </a:rPr>
              <a:t>תקחו</a:t>
            </a:r>
            <a:r>
              <a:rPr lang="he-IL" sz="1600" i="1" dirty="0">
                <a:solidFill>
                  <a:schemeClr val="accent1">
                    <a:lumMod val="75000"/>
                  </a:schemeClr>
                </a:solidFill>
                <a:latin typeface="Varela Round" panose="00000500000000000000" pitchFamily="2" charset="-79"/>
                <a:cs typeface="Varela Round" panose="00000500000000000000" pitchFamily="2" charset="-79"/>
              </a:rPr>
              <a:t> שאריות לחדריכם ואל תחביאו שום מזון מתחת לכרית או למזרון, כי מעתה המטבח יהיה פתוח בכל, ביום או בלילה. כאשר תהיו רעבים, תוכלו </a:t>
            </a:r>
            <a:r>
              <a:rPr lang="he-IL" sz="1600" i="1" dirty="0" err="1">
                <a:solidFill>
                  <a:schemeClr val="accent1">
                    <a:lumMod val="75000"/>
                  </a:schemeClr>
                </a:solidFill>
                <a:latin typeface="Varela Round" panose="00000500000000000000" pitchFamily="2" charset="-79"/>
                <a:cs typeface="Varela Round" panose="00000500000000000000" pitchFamily="2" charset="-79"/>
              </a:rPr>
              <a:t>להכנס</a:t>
            </a:r>
            <a:r>
              <a:rPr lang="he-IL" sz="1600" i="1" dirty="0">
                <a:solidFill>
                  <a:schemeClr val="accent1">
                    <a:lumMod val="75000"/>
                  </a:schemeClr>
                </a:solidFill>
                <a:latin typeface="Varela Round" panose="00000500000000000000" pitchFamily="2" charset="-79"/>
                <a:cs typeface="Varela Round" panose="00000500000000000000" pitchFamily="2" charset="-79"/>
              </a:rPr>
              <a:t> למטבח ולאכול, תכינו לכם ביצים, תתכבדו בלחם, בריבה </a:t>
            </a:r>
            <a:r>
              <a:rPr lang="he-IL" sz="1600" i="1" dirty="0" err="1">
                <a:solidFill>
                  <a:schemeClr val="accent1">
                    <a:lumMod val="75000"/>
                  </a:schemeClr>
                </a:solidFill>
                <a:latin typeface="Varela Round" panose="00000500000000000000" pitchFamily="2" charset="-79"/>
                <a:cs typeface="Varela Round" panose="00000500000000000000" pitchFamily="2" charset="-79"/>
              </a:rPr>
              <a:t>וכו</a:t>
            </a:r>
            <a:r>
              <a:rPr lang="he-IL" sz="1600" i="1" dirty="0">
                <a:solidFill>
                  <a:schemeClr val="accent1">
                    <a:lumMod val="75000"/>
                  </a:schemeClr>
                </a:solidFill>
                <a:latin typeface="Varela Round" panose="00000500000000000000" pitchFamily="2" charset="-79"/>
                <a:cs typeface="Varela Round" panose="00000500000000000000" pitchFamily="2" charset="-79"/>
              </a:rPr>
              <a:t>'. כאן אתם נמצאים בבית ותרגישו בהתאם. כמו בכל בית משפחתי </a:t>
            </a:r>
            <a:r>
              <a:rPr lang="he-IL" sz="1600" i="1" dirty="0" err="1">
                <a:solidFill>
                  <a:schemeClr val="accent1">
                    <a:lumMod val="75000"/>
                  </a:schemeClr>
                </a:solidFill>
                <a:latin typeface="Varela Round" panose="00000500000000000000" pitchFamily="2" charset="-79"/>
                <a:cs typeface="Varela Round" panose="00000500000000000000" pitchFamily="2" charset="-79"/>
              </a:rPr>
              <a:t>הכל</a:t>
            </a:r>
            <a:r>
              <a:rPr lang="he-IL" sz="1600" i="1" dirty="0">
                <a:solidFill>
                  <a:schemeClr val="accent1">
                    <a:lumMod val="75000"/>
                  </a:schemeClr>
                </a:solidFill>
                <a:latin typeface="Varela Round" panose="00000500000000000000" pitchFamily="2" charset="-79"/>
                <a:cs typeface="Varela Round" panose="00000500000000000000" pitchFamily="2" charset="-79"/>
              </a:rPr>
              <a:t> פתוח לרשות כולם. </a:t>
            </a:r>
          </a:p>
          <a:p>
            <a:r>
              <a:rPr lang="he-IL" sz="1600" i="1" dirty="0">
                <a:solidFill>
                  <a:schemeClr val="accent1">
                    <a:lumMod val="75000"/>
                  </a:schemeClr>
                </a:solidFill>
                <a:latin typeface="Varela Round" panose="00000500000000000000" pitchFamily="2" charset="-79"/>
                <a:cs typeface="Varela Round" panose="00000500000000000000" pitchFamily="2" charset="-79"/>
              </a:rPr>
              <a:t>הם אהבו להצטלם. בכל הזדמנות היו בורחים לעיר הסמוכה, כדי לגשת לצלם. לאחר מכן, היו יושבים במשך שעות ומסתכלים בתמונות, אשר היו ראיה חותכת שהם בחיים. פעם בשבוע נסענו באופן מאורגן להצטלם ולבלות בעיר, אורח החיים היה פתוח מאוד. רצינו שלאחר המחנות, כל אחד ירגיש חופשי ללא מעצורים, כל עוד זה לא מפריע לזולת."</a:t>
            </a:r>
          </a:p>
          <a:p>
            <a:endParaRPr lang="he-IL" sz="1600" i="1" dirty="0">
              <a:solidFill>
                <a:schemeClr val="accent1">
                  <a:lumMod val="75000"/>
                </a:schemeClr>
              </a:solidFill>
              <a:latin typeface="Varela Round" panose="00000500000000000000" pitchFamily="2" charset="-79"/>
              <a:cs typeface="Varela Round" panose="00000500000000000000" pitchFamily="2" charset="-79"/>
            </a:endParaRPr>
          </a:p>
          <a:p>
            <a:r>
              <a:rPr lang="he-IL" sz="1100" dirty="0">
                <a:solidFill>
                  <a:schemeClr val="accent1">
                    <a:lumMod val="75000"/>
                  </a:schemeClr>
                </a:solidFill>
                <a:latin typeface="Varela Round" panose="00000500000000000000" pitchFamily="2" charset="-79"/>
                <a:cs typeface="Varela Round" panose="00000500000000000000" pitchFamily="2" charset="-79"/>
              </a:rPr>
              <a:t>(יהודית </a:t>
            </a:r>
            <a:r>
              <a:rPr lang="he-IL" sz="1100" dirty="0" err="1">
                <a:solidFill>
                  <a:schemeClr val="accent1">
                    <a:lumMod val="75000"/>
                  </a:schemeClr>
                </a:solidFill>
                <a:latin typeface="Varela Round" panose="00000500000000000000" pitchFamily="2" charset="-79"/>
                <a:cs typeface="Varela Round" panose="00000500000000000000" pitchFamily="2" charset="-79"/>
              </a:rPr>
              <a:t>המנדינגר</a:t>
            </a:r>
            <a:r>
              <a:rPr lang="he-IL" sz="1100" dirty="0">
                <a:solidFill>
                  <a:schemeClr val="accent1">
                    <a:lumMod val="75000"/>
                  </a:schemeClr>
                </a:solidFill>
                <a:latin typeface="Varela Round" panose="00000500000000000000" pitchFamily="2" charset="-79"/>
                <a:cs typeface="Varela Round" panose="00000500000000000000" pitchFamily="2" charset="-79"/>
              </a:rPr>
              <a:t>, היבטים על ניצולי השואה מתוך גישה פסיכולוגית לחקר עמנו, 1984). </a:t>
            </a:r>
          </a:p>
        </p:txBody>
      </p:sp>
      <p:sp>
        <p:nvSpPr>
          <p:cNvPr id="9" name="מלבן 8">
            <a:extLst>
              <a:ext uri="{FF2B5EF4-FFF2-40B4-BE49-F238E27FC236}">
                <a16:creationId xmlns:a16="http://schemas.microsoft.com/office/drawing/2014/main" id="{3CF7E4F8-E323-4A8C-AF9A-96223C1DC043}"/>
              </a:ext>
            </a:extLst>
          </p:cNvPr>
          <p:cNvSpPr/>
          <p:nvPr/>
        </p:nvSpPr>
        <p:spPr>
          <a:xfrm>
            <a:off x="2373493" y="933094"/>
            <a:ext cx="1262144" cy="861774"/>
          </a:xfrm>
          <a:prstGeom prst="rect">
            <a:avLst/>
          </a:prstGeom>
        </p:spPr>
        <p:txBody>
          <a:bodyPr wrap="square">
            <a:spAutoFit/>
          </a:bodyPr>
          <a:lstStyle/>
          <a:p>
            <a:endParaRPr lang="he-IL" dirty="0"/>
          </a:p>
          <a:p>
            <a:r>
              <a:rPr lang="he-IL" sz="800" dirty="0">
                <a:latin typeface="Varela Round" panose="00000500000000000000" pitchFamily="2" charset="-79"/>
                <a:cs typeface="Varela Round" panose="00000500000000000000" pitchFamily="2" charset="-79"/>
              </a:rPr>
              <a:t>שמואל </a:t>
            </a:r>
            <a:r>
              <a:rPr lang="he-IL" sz="800" dirty="0" err="1">
                <a:latin typeface="Varela Round" panose="00000500000000000000" pitchFamily="2" charset="-79"/>
                <a:cs typeface="Varela Round" panose="00000500000000000000" pitchFamily="2" charset="-79"/>
              </a:rPr>
              <a:t>בק</a:t>
            </a:r>
            <a:r>
              <a:rPr lang="he-IL" sz="800" dirty="0">
                <a:latin typeface="Varela Round" panose="00000500000000000000" pitchFamily="2" charset="-79"/>
                <a:cs typeface="Varela Round" panose="00000500000000000000" pitchFamily="2" charset="-79"/>
              </a:rPr>
              <a:t> (נ. 1933)</a:t>
            </a:r>
          </a:p>
          <a:p>
            <a:r>
              <a:rPr lang="he-IL" sz="800" dirty="0">
                <a:latin typeface="Varela Round" panose="00000500000000000000" pitchFamily="2" charset="-79"/>
                <a:cs typeface="Varela Round" panose="00000500000000000000" pitchFamily="2" charset="-79"/>
              </a:rPr>
              <a:t>ילדים לבדם</a:t>
            </a:r>
          </a:p>
          <a:p>
            <a:r>
              <a:rPr lang="he-IL" sz="800" dirty="0">
                <a:latin typeface="Varela Round" panose="00000500000000000000" pitchFamily="2" charset="-79"/>
                <a:cs typeface="Varela Round" panose="00000500000000000000" pitchFamily="2" charset="-79"/>
              </a:rPr>
              <a:t>מחנה העקורים </a:t>
            </a:r>
            <a:r>
              <a:rPr lang="he-IL" sz="800" dirty="0" err="1">
                <a:latin typeface="Varela Round" panose="00000500000000000000" pitchFamily="2" charset="-79"/>
                <a:cs typeface="Varela Round" panose="00000500000000000000" pitchFamily="2" charset="-79"/>
              </a:rPr>
              <a:t>לנדסברג</a:t>
            </a:r>
            <a:r>
              <a:rPr lang="he-IL" sz="800" dirty="0">
                <a:latin typeface="Varela Round" panose="00000500000000000000" pitchFamily="2" charset="-79"/>
                <a:cs typeface="Varela Round" panose="00000500000000000000" pitchFamily="2" charset="-79"/>
              </a:rPr>
              <a:t>, </a:t>
            </a:r>
          </a:p>
          <a:p>
            <a:r>
              <a:rPr lang="he-IL" sz="800" dirty="0">
                <a:latin typeface="Varela Round" panose="00000500000000000000" pitchFamily="2" charset="-79"/>
                <a:cs typeface="Varela Round" panose="00000500000000000000" pitchFamily="2" charset="-79"/>
              </a:rPr>
              <a:t>מוזיאון יד ושם</a:t>
            </a:r>
          </a:p>
        </p:txBody>
      </p:sp>
    </p:spTree>
    <p:extLst>
      <p:ext uri="{BB962C8B-B14F-4D97-AF65-F5344CB8AC3E}">
        <p14:creationId xmlns:p14="http://schemas.microsoft.com/office/powerpoint/2010/main" val="22045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12B43B-0128-41EA-82D2-91384D6C188E}"/>
              </a:ext>
            </a:extLst>
          </p:cNvPr>
          <p:cNvSpPr>
            <a:spLocks noGrp="1"/>
          </p:cNvSpPr>
          <p:nvPr>
            <p:ph type="title"/>
          </p:nvPr>
        </p:nvSpPr>
        <p:spPr/>
        <p:txBody>
          <a:bodyPr/>
          <a:lstStyle/>
          <a:p>
            <a:r>
              <a:rPr lang="he-IL" sz="3200" dirty="0"/>
              <a:t>		חזרתם לחיים של הניצולים- השערות</a:t>
            </a:r>
          </a:p>
        </p:txBody>
      </p:sp>
      <p:sp>
        <p:nvSpPr>
          <p:cNvPr id="3" name="מציין מיקום תוכן 2">
            <a:extLst>
              <a:ext uri="{FF2B5EF4-FFF2-40B4-BE49-F238E27FC236}">
                <a16:creationId xmlns:a16="http://schemas.microsoft.com/office/drawing/2014/main" id="{151BADBF-8CE1-465E-AB3B-932458243F3D}"/>
              </a:ext>
            </a:extLst>
          </p:cNvPr>
          <p:cNvSpPr>
            <a:spLocks noGrp="1"/>
          </p:cNvSpPr>
          <p:nvPr>
            <p:ph idx="1"/>
          </p:nvPr>
        </p:nvSpPr>
        <p:spPr>
          <a:xfrm>
            <a:off x="515206" y="933094"/>
            <a:ext cx="9064892" cy="4942663"/>
          </a:xfrm>
        </p:spPr>
        <p:txBody>
          <a:bodyPr>
            <a:normAutofit lnSpcReduction="10000"/>
          </a:bodyPr>
          <a:lstStyle/>
          <a:p>
            <a:pPr marL="0" indent="0">
              <a:buNone/>
            </a:pPr>
            <a:r>
              <a:rPr lang="he-IL" sz="1600" i="1" dirty="0"/>
              <a:t>"הניסיונות הגופניים והרוחניים שנתנסה בהם הקורבן היו צריכים, על פי שורת ההיגיון, לשנות אותו לחלוטין. אדם שהיה בגטו או במחנה ראה כל כך הרבה אכזריות, עיוותים, שרירות לב, כלום יוכל לחיות חיים רגילים? לשאת אישה, להוליד ילדים, לפתח קריירה, לרגוז על דברים של מה בכך ולשמוח על דברים של מה בכך? התשובה המפתיעה היא כן, הניצול עשה זאת. חייבים להודות, החיים האיומים שהתנסה הניצול לא שינו אותו, הוא לא נהיה, אם מותר להכליל, לא רוחני יותר מאחרים ולא חומרי יותר, אלא חזר להיות מה שהיה לפנים, אזרח מן השורה. אם תרצו הרי זה פלא, אדם שעבר את השואה, ראה מה שראה וחווה מה שחווה, ולבסוף חזר להיות מה שהיה לפנים- אזרח מן השורה? אם תרצו הרי זה פלא פלאים, ואם תרצו זוהי תמיהה גדולה.</a:t>
            </a:r>
          </a:p>
          <a:p>
            <a:pPr marL="0" indent="0">
              <a:buNone/>
            </a:pPr>
            <a:r>
              <a:rPr lang="he-IL" sz="1600" i="1" dirty="0"/>
              <a:t>מה שעבר על היחיד בזמן השואה היה מעבר לכוחו לחיות את זה שנית. אין אדם חוזר מרצונו אל התופת, ואין אדם חוזר אל הכרעות האימה שנאלץ להכריע. הדבר המועיל ביותר, אם מותר לומר כך, היה ההסתרה, ההדחקה, הסחת הלב והדעת- בקיצור- ההמלטות אל החיים. יותר מזה: איזו השתקעות בחיים. אין כאן, נדמה לי, עיוות נפש, אלא תגובת הצלה. הניצול לא יכול היה לשאת את המעמסה הזאת ולא להטמיעה. על כן הדרך להינצל מן התוהו </a:t>
            </a:r>
            <a:r>
              <a:rPr lang="he-IL" sz="1600" i="1" dirty="0" err="1"/>
              <a:t>היתה</a:t>
            </a:r>
            <a:r>
              <a:rPr lang="he-IL" sz="1600" i="1" dirty="0"/>
              <a:t> כמו שאמרתי: ההשתקעות בחיים, לעיתים באיזו שקיקה חריפה."   </a:t>
            </a:r>
          </a:p>
          <a:p>
            <a:pPr marL="0" indent="0">
              <a:buNone/>
            </a:pPr>
            <a:r>
              <a:rPr lang="he-IL" sz="1100" dirty="0"/>
              <a:t>(אהרון אפלפלד, הניצולים, הזיכרון והיצירה האמנותית, ערב יום הזיכרון לשואה ולגבורה תשנ"ז, יד ושם). </a:t>
            </a:r>
          </a:p>
          <a:p>
            <a:pPr marL="0" indent="0">
              <a:buNone/>
            </a:pPr>
            <a:endParaRPr lang="he-IL" sz="1100" dirty="0"/>
          </a:p>
          <a:p>
            <a:pPr marL="0" indent="0">
              <a:buNone/>
            </a:pPr>
            <a:endParaRPr lang="he-IL" dirty="0"/>
          </a:p>
        </p:txBody>
      </p:sp>
      <p:sp>
        <p:nvSpPr>
          <p:cNvPr id="4" name="מלבן 3">
            <a:extLst>
              <a:ext uri="{FF2B5EF4-FFF2-40B4-BE49-F238E27FC236}">
                <a16:creationId xmlns:a16="http://schemas.microsoft.com/office/drawing/2014/main" id="{D5456CE4-8801-426B-868A-163AAEE8E2AE}"/>
              </a:ext>
            </a:extLst>
          </p:cNvPr>
          <p:cNvSpPr/>
          <p:nvPr/>
        </p:nvSpPr>
        <p:spPr>
          <a:xfrm>
            <a:off x="2979212" y="5594434"/>
            <a:ext cx="6231988" cy="832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latin typeface="Varela Round" panose="00000500000000000000" pitchFamily="2" charset="-79"/>
                <a:cs typeface="Varela Round" panose="00000500000000000000" pitchFamily="2" charset="-79"/>
              </a:rPr>
              <a:t>שאלה בעקבות הקריאה: </a:t>
            </a:r>
          </a:p>
          <a:p>
            <a:r>
              <a:rPr lang="he-IL" dirty="0">
                <a:latin typeface="Varela Round" panose="00000500000000000000" pitchFamily="2" charset="-79"/>
                <a:cs typeface="Varela Round" panose="00000500000000000000" pitchFamily="2" charset="-79"/>
              </a:rPr>
              <a:t>היוכל אדם לחיות חיים רגילים? </a:t>
            </a:r>
          </a:p>
          <a:p>
            <a:r>
              <a:rPr lang="he-IL" dirty="0">
                <a:latin typeface="Varela Round" panose="00000500000000000000" pitchFamily="2" charset="-79"/>
                <a:cs typeface="Varela Round" panose="00000500000000000000" pitchFamily="2" charset="-79"/>
              </a:rPr>
              <a:t>כיצד מסביר את הדברים אהרון אפלפלד בקטע זה?</a:t>
            </a:r>
          </a:p>
        </p:txBody>
      </p:sp>
    </p:spTree>
    <p:extLst>
      <p:ext uri="{BB962C8B-B14F-4D97-AF65-F5344CB8AC3E}">
        <p14:creationId xmlns:p14="http://schemas.microsoft.com/office/powerpoint/2010/main" val="89018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C405F9-A43E-41F9-AE8E-C13EDCCD4845}"/>
              </a:ext>
            </a:extLst>
          </p:cNvPr>
          <p:cNvSpPr>
            <a:spLocks noGrp="1"/>
          </p:cNvSpPr>
          <p:nvPr>
            <p:ph type="title"/>
          </p:nvPr>
        </p:nvSpPr>
        <p:spPr/>
        <p:txBody>
          <a:bodyPr/>
          <a:lstStyle/>
          <a:p>
            <a:r>
              <a:rPr lang="he-IL" dirty="0"/>
              <a:t>לחזור ולחיות</a:t>
            </a:r>
          </a:p>
        </p:txBody>
      </p:sp>
      <p:pic>
        <p:nvPicPr>
          <p:cNvPr id="4" name="מציין מיקום תוכן 3">
            <a:extLst>
              <a:ext uri="{FF2B5EF4-FFF2-40B4-BE49-F238E27FC236}">
                <a16:creationId xmlns:a16="http://schemas.microsoft.com/office/drawing/2014/main" id="{B9D15F62-9900-47F1-987D-9AF75BD0A0FD}"/>
              </a:ext>
            </a:extLst>
          </p:cNvPr>
          <p:cNvPicPr>
            <a:picLocks noGrp="1" noChangeAspect="1"/>
          </p:cNvPicPr>
          <p:nvPr>
            <p:ph idx="1"/>
          </p:nvPr>
        </p:nvPicPr>
        <p:blipFill>
          <a:blip r:embed="rId2"/>
          <a:stretch>
            <a:fillRect/>
          </a:stretch>
        </p:blipFill>
        <p:spPr>
          <a:xfrm>
            <a:off x="225083" y="1173784"/>
            <a:ext cx="5870123" cy="3784281"/>
          </a:xfrm>
          <a:prstGeom prst="rect">
            <a:avLst/>
          </a:prstGeom>
        </p:spPr>
      </p:pic>
      <p:pic>
        <p:nvPicPr>
          <p:cNvPr id="5" name="תמונה 4">
            <a:extLst>
              <a:ext uri="{FF2B5EF4-FFF2-40B4-BE49-F238E27FC236}">
                <a16:creationId xmlns:a16="http://schemas.microsoft.com/office/drawing/2014/main" id="{9ADA12D4-C485-4A4E-ACB2-D0F0975A024E}"/>
              </a:ext>
            </a:extLst>
          </p:cNvPr>
          <p:cNvPicPr>
            <a:picLocks noChangeAspect="1"/>
          </p:cNvPicPr>
          <p:nvPr/>
        </p:nvPicPr>
        <p:blipFill>
          <a:blip r:embed="rId3"/>
          <a:stretch>
            <a:fillRect/>
          </a:stretch>
        </p:blipFill>
        <p:spPr>
          <a:xfrm>
            <a:off x="6385330" y="1179484"/>
            <a:ext cx="5580000" cy="3778581"/>
          </a:xfrm>
          <a:prstGeom prst="rect">
            <a:avLst/>
          </a:prstGeom>
        </p:spPr>
      </p:pic>
    </p:spTree>
    <p:extLst>
      <p:ext uri="{BB962C8B-B14F-4D97-AF65-F5344CB8AC3E}">
        <p14:creationId xmlns:p14="http://schemas.microsoft.com/office/powerpoint/2010/main" val="297780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מאגרי תמונות</a:t>
            </a:r>
          </a:p>
        </p:txBody>
      </p:sp>
      <p:sp>
        <p:nvSpPr>
          <p:cNvPr id="3" name="מציין מיקום טקסט 2"/>
          <p:cNvSpPr>
            <a:spLocks noGrp="1"/>
          </p:cNvSpPr>
          <p:nvPr>
            <p:ph type="body" sz="quarter" idx="3"/>
          </p:nvPr>
        </p:nvSpPr>
        <p:spPr>
          <a:xfrm>
            <a:off x="515206" y="1561513"/>
            <a:ext cx="11159999" cy="720000"/>
          </a:xfrm>
        </p:spPr>
        <p:txBody>
          <a:bodyPr/>
          <a:lstStyle/>
          <a:p>
            <a:endParaRPr lang="he-IL" dirty="0"/>
          </a:p>
          <a:p>
            <a:endParaRPr lang="he-IL" dirty="0"/>
          </a:p>
          <a:p>
            <a:r>
              <a:rPr lang="he-IL" dirty="0"/>
              <a:t>לינקים לסרטים</a:t>
            </a:r>
          </a:p>
        </p:txBody>
      </p:sp>
      <p:sp>
        <p:nvSpPr>
          <p:cNvPr id="4" name="מציין מיקום תוכן 3"/>
          <p:cNvSpPr>
            <a:spLocks noGrp="1"/>
          </p:cNvSpPr>
          <p:nvPr>
            <p:ph sz="quarter" idx="4"/>
          </p:nvPr>
        </p:nvSpPr>
        <p:spPr/>
        <p:txBody>
          <a:bodyPr/>
          <a:lstStyle/>
          <a:p>
            <a:pPr marL="0" indent="0" algn="l" rtl="0">
              <a:buNone/>
            </a:pPr>
            <a:endParaRPr lang="en-US" dirty="0"/>
          </a:p>
          <a:p>
            <a:pPr marL="0" indent="0" algn="l" rtl="0">
              <a:buNone/>
            </a:pPr>
            <a:endParaRPr lang="en-US" dirty="0"/>
          </a:p>
          <a:p>
            <a:pPr marL="0" indent="0" algn="l" rtl="0">
              <a:buNone/>
            </a:pPr>
            <a:br>
              <a:rPr lang="he-IL" dirty="0"/>
            </a:br>
            <a:r>
              <a:rPr lang="he-IL" dirty="0"/>
              <a:t>         "בין קירות הבית"- סיפורו של אהרון וייס, יד ושם </a:t>
            </a:r>
            <a:endParaRPr lang="en-US" dirty="0"/>
          </a:p>
          <a:p>
            <a:pPr marL="0" indent="0" algn="l" rtl="0">
              <a:buNone/>
            </a:pPr>
            <a:r>
              <a:rPr lang="en-US" dirty="0">
                <a:hlinkClick r:id="rId2"/>
              </a:rPr>
              <a:t>https://www.youtube.com/watch?v=DWWMD2OdpHg</a:t>
            </a:r>
            <a:endParaRPr lang="en-US" dirty="0"/>
          </a:p>
          <a:p>
            <a:pPr marL="0" indent="0" algn="l" rtl="0">
              <a:buNone/>
            </a:pPr>
            <a:endParaRPr lang="en-US" dirty="0"/>
          </a:p>
          <a:p>
            <a:pPr marL="0" indent="0" algn="l" rtl="0">
              <a:buNone/>
            </a:pPr>
            <a:r>
              <a:rPr lang="he-IL" dirty="0"/>
              <a:t>"נשארנו בני אדם" - סיפורה של פניה </a:t>
            </a:r>
            <a:r>
              <a:rPr lang="he-IL" dirty="0" err="1"/>
              <a:t>ברנצובסקי</a:t>
            </a:r>
            <a:r>
              <a:rPr lang="he-IL" dirty="0"/>
              <a:t>, יד ושם </a:t>
            </a:r>
            <a:endParaRPr lang="en-US" dirty="0"/>
          </a:p>
          <a:p>
            <a:pPr marL="0" indent="0" algn="l" rtl="0">
              <a:buNone/>
            </a:pPr>
            <a:r>
              <a:rPr lang="en-US" dirty="0">
                <a:hlinkClick r:id="rId3"/>
              </a:rPr>
              <a:t>https://www.youtube.com/watch?v=LbuaPN5vUYQ</a:t>
            </a:r>
            <a:endParaRPr lang="en-US" dirty="0"/>
          </a:p>
          <a:p>
            <a:pPr marL="0" indent="0" algn="l" rtl="0">
              <a:buNone/>
            </a:pPr>
            <a:endParaRPr lang="he-IL" dirty="0"/>
          </a:p>
        </p:txBody>
      </p:sp>
    </p:spTree>
    <p:extLst>
      <p:ext uri="{BB962C8B-B14F-4D97-AF65-F5344CB8AC3E}">
        <p14:creationId xmlns:p14="http://schemas.microsoft.com/office/powerpoint/2010/main" val="70557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38940" y="1640910"/>
            <a:ext cx="10871177" cy="1277582"/>
          </a:xfrm>
        </p:spPr>
        <p:txBody>
          <a:bodyPr/>
          <a:lstStyle/>
          <a:p>
            <a:r>
              <a:rPr lang="he-IL" sz="4800" dirty="0"/>
              <a:t>לחזור ולחיות</a:t>
            </a:r>
            <a:br>
              <a:rPr lang="he-IL" sz="4800" dirty="0"/>
            </a:br>
            <a:r>
              <a:rPr lang="he-IL" sz="4800" dirty="0"/>
              <a:t>ניצולי השואה בתום מלחמת העולם השנייה</a:t>
            </a:r>
          </a:p>
        </p:txBody>
      </p:sp>
      <p:sp>
        <p:nvSpPr>
          <p:cNvPr id="7" name="כותרת משנה 6"/>
          <p:cNvSpPr>
            <a:spLocks noGrp="1"/>
          </p:cNvSpPr>
          <p:nvPr>
            <p:ph type="subTitle" idx="1"/>
          </p:nvPr>
        </p:nvSpPr>
        <p:spPr>
          <a:xfrm>
            <a:off x="738117" y="2918492"/>
            <a:ext cx="10872000" cy="1965529"/>
          </a:xfrm>
        </p:spPr>
        <p:txBody>
          <a:bodyPr/>
          <a:lstStyle/>
          <a:p>
            <a:r>
              <a:rPr lang="he-IL" dirty="0">
                <a:sym typeface="Varela Round"/>
              </a:rPr>
              <a:t>היסטוריה- תיכון</a:t>
            </a:r>
          </a:p>
          <a:p>
            <a:endParaRPr lang="he-IL" dirty="0">
              <a:sym typeface="Varela Round"/>
            </a:endParaRPr>
          </a:p>
          <a:p>
            <a:endParaRPr lang="he-IL" dirty="0">
              <a:sym typeface="Varela Round"/>
            </a:endParaRPr>
          </a:p>
        </p:txBody>
      </p:sp>
      <p:sp>
        <p:nvSpPr>
          <p:cNvPr id="4" name="מציין מיקום תוכן 3"/>
          <p:cNvSpPr>
            <a:spLocks noGrp="1"/>
          </p:cNvSpPr>
          <p:nvPr>
            <p:ph idx="10"/>
          </p:nvPr>
        </p:nvSpPr>
        <p:spPr>
          <a:xfrm>
            <a:off x="738117" y="3655832"/>
            <a:ext cx="10872000" cy="720000"/>
          </a:xfrm>
        </p:spPr>
        <p:txBody>
          <a:bodyPr/>
          <a:lstStyle/>
          <a:p>
            <a:r>
              <a:rPr lang="he-IL" sz="2000" dirty="0">
                <a:sym typeface="Varela Round"/>
              </a:rPr>
              <a:t>רינת מעגן </a:t>
            </a:r>
            <a:r>
              <a:rPr lang="he-IL" sz="2000" dirty="0" err="1">
                <a:sym typeface="Varela Round"/>
              </a:rPr>
              <a:t>גינובקר</a:t>
            </a:r>
            <a:r>
              <a:rPr lang="he-IL" sz="2000" dirty="0">
                <a:sym typeface="Varela Round"/>
              </a:rPr>
              <a:t>, מחלקת הדרכות חינוכיות, יד ושם</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type="body" sz="quarter" idx="3"/>
          </p:nvPr>
        </p:nvSpPr>
        <p:spPr>
          <a:xfrm>
            <a:off x="515205" y="1185681"/>
            <a:ext cx="9000000" cy="540000"/>
          </a:xfrm>
        </p:spPr>
        <p:txBody>
          <a:bodyPr/>
          <a:lstStyle/>
          <a:p>
            <a:r>
              <a:rPr lang="he-IL" dirty="0"/>
              <a:t>פירוט הנושאים</a:t>
            </a:r>
          </a:p>
        </p:txBody>
      </p:sp>
      <p:sp>
        <p:nvSpPr>
          <p:cNvPr id="8" name="מציין מיקום תוכן 7"/>
          <p:cNvSpPr>
            <a:spLocks noGrp="1"/>
          </p:cNvSpPr>
          <p:nvPr>
            <p:ph sz="quarter" idx="4"/>
          </p:nvPr>
        </p:nvSpPr>
        <p:spPr>
          <a:xfrm>
            <a:off x="515206" y="1725681"/>
            <a:ext cx="9000000" cy="4152517"/>
          </a:xfrm>
        </p:spPr>
        <p:txBody>
          <a:bodyPr>
            <a:normAutofit fontScale="92500" lnSpcReduction="10000"/>
          </a:bodyPr>
          <a:lstStyle/>
          <a:p>
            <a:pPr marL="228600" lvl="0" indent="-228600">
              <a:lnSpc>
                <a:spcPct val="90000"/>
              </a:lnSpc>
              <a:spcBef>
                <a:spcPts val="1000"/>
              </a:spcBef>
              <a:spcAft>
                <a:spcPts val="0"/>
              </a:spcAft>
            </a:pPr>
            <a:r>
              <a:rPr lang="he-IL" sz="2800" dirty="0">
                <a:solidFill>
                  <a:prstClr val="black"/>
                </a:solidFill>
                <a:latin typeface="Calibri" panose="020F0502020204030204"/>
                <a:cs typeface="Varela Round" panose="00000500000000000000"/>
              </a:rPr>
              <a:t>מעבר מתקופת השואה לתקופת בתר (לאחר) שואה</a:t>
            </a:r>
          </a:p>
          <a:p>
            <a:pPr marL="228600" lvl="0" indent="-228600">
              <a:lnSpc>
                <a:spcPct val="90000"/>
              </a:lnSpc>
              <a:spcBef>
                <a:spcPts val="1000"/>
              </a:spcBef>
              <a:spcAft>
                <a:spcPts val="0"/>
              </a:spcAft>
            </a:pPr>
            <a:r>
              <a:rPr lang="he-IL" sz="2800" dirty="0">
                <a:solidFill>
                  <a:prstClr val="black"/>
                </a:solidFill>
                <a:latin typeface="Calibri" panose="020F0502020204030204"/>
                <a:cs typeface="Varela Round" panose="00000500000000000000"/>
              </a:rPr>
              <a:t>משמעות צרוף המילים "לחזור ולחיות"</a:t>
            </a:r>
          </a:p>
          <a:p>
            <a:pPr marL="228600" lvl="0" indent="-228600">
              <a:lnSpc>
                <a:spcPct val="90000"/>
              </a:lnSpc>
              <a:spcBef>
                <a:spcPts val="1000"/>
              </a:spcBef>
              <a:spcAft>
                <a:spcPts val="0"/>
              </a:spcAft>
            </a:pPr>
            <a:r>
              <a:rPr lang="he-IL" sz="2800" dirty="0">
                <a:solidFill>
                  <a:prstClr val="black"/>
                </a:solidFill>
                <a:latin typeface="Calibri" panose="020F0502020204030204"/>
                <a:cs typeface="Varela Round" panose="00000500000000000000"/>
              </a:rPr>
              <a:t>באילו מקומות שוחררו ניצולים?</a:t>
            </a:r>
          </a:p>
          <a:p>
            <a:pPr marL="228600" lvl="0" indent="-228600">
              <a:lnSpc>
                <a:spcPct val="90000"/>
              </a:lnSpc>
              <a:spcBef>
                <a:spcPts val="1000"/>
              </a:spcBef>
              <a:spcAft>
                <a:spcPts val="0"/>
              </a:spcAft>
            </a:pPr>
            <a:r>
              <a:rPr lang="he-IL" sz="2800" dirty="0">
                <a:solidFill>
                  <a:prstClr val="black"/>
                </a:solidFill>
                <a:latin typeface="Calibri" panose="020F0502020204030204"/>
                <a:cs typeface="Varela Round" panose="00000500000000000000"/>
              </a:rPr>
              <a:t>מי וכיצד נותרו בחיים?</a:t>
            </a:r>
          </a:p>
          <a:p>
            <a:pPr marL="228600" lvl="0" indent="-228600">
              <a:lnSpc>
                <a:spcPct val="90000"/>
              </a:lnSpc>
              <a:spcBef>
                <a:spcPts val="1000"/>
              </a:spcBef>
              <a:spcAft>
                <a:spcPts val="0"/>
              </a:spcAft>
            </a:pPr>
            <a:r>
              <a:rPr lang="he-IL" sz="2800" dirty="0">
                <a:solidFill>
                  <a:prstClr val="black"/>
                </a:solidFill>
                <a:latin typeface="Calibri" panose="020F0502020204030204"/>
                <a:cs typeface="Varela Round" panose="00000500000000000000"/>
              </a:rPr>
              <a:t>מקומות שחרור שונים- מסתור, יציאה מן היערות, מחנות</a:t>
            </a:r>
          </a:p>
          <a:p>
            <a:pPr marL="228600" lvl="0" indent="-228600">
              <a:lnSpc>
                <a:spcPct val="90000"/>
              </a:lnSpc>
              <a:spcBef>
                <a:spcPts val="1000"/>
              </a:spcBef>
              <a:spcAft>
                <a:spcPts val="0"/>
              </a:spcAft>
            </a:pPr>
            <a:r>
              <a:rPr lang="he-IL" sz="2800" dirty="0">
                <a:solidFill>
                  <a:prstClr val="black"/>
                </a:solidFill>
                <a:latin typeface="Calibri" panose="020F0502020204030204"/>
                <a:cs typeface="Varela Round" panose="00000500000000000000"/>
              </a:rPr>
              <a:t>דילמות ומשמעויות החזרה לחיים:</a:t>
            </a:r>
          </a:p>
          <a:p>
            <a:pPr marL="0" lvl="0" indent="0">
              <a:lnSpc>
                <a:spcPct val="90000"/>
              </a:lnSpc>
              <a:spcBef>
                <a:spcPts val="1000"/>
              </a:spcBef>
              <a:spcAft>
                <a:spcPts val="0"/>
              </a:spcAft>
              <a:buNone/>
            </a:pPr>
            <a:r>
              <a:rPr lang="he-IL" sz="2800" dirty="0">
                <a:solidFill>
                  <a:prstClr val="black"/>
                </a:solidFill>
                <a:latin typeface="Calibri" panose="020F0502020204030204"/>
                <a:cs typeface="Varela Round" panose="00000500000000000000"/>
              </a:rPr>
              <a:t>	התמודדות פיזית ונפשית</a:t>
            </a:r>
          </a:p>
          <a:p>
            <a:pPr marL="0" lvl="0" indent="0">
              <a:lnSpc>
                <a:spcPct val="90000"/>
              </a:lnSpc>
              <a:spcBef>
                <a:spcPts val="1000"/>
              </a:spcBef>
              <a:spcAft>
                <a:spcPts val="0"/>
              </a:spcAft>
              <a:buNone/>
            </a:pPr>
            <a:r>
              <a:rPr lang="he-IL" sz="2800" dirty="0">
                <a:solidFill>
                  <a:prstClr val="black"/>
                </a:solidFill>
                <a:latin typeface="Calibri" panose="020F0502020204030204"/>
                <a:cs typeface="Varela Round" panose="00000500000000000000"/>
              </a:rPr>
              <a:t>	בחירות משפחתיות וחברתיות</a:t>
            </a:r>
          </a:p>
          <a:p>
            <a:pPr marL="0" lvl="0" indent="0">
              <a:lnSpc>
                <a:spcPct val="90000"/>
              </a:lnSpc>
              <a:spcBef>
                <a:spcPts val="1000"/>
              </a:spcBef>
              <a:spcAft>
                <a:spcPts val="0"/>
              </a:spcAft>
              <a:buNone/>
            </a:pPr>
            <a:r>
              <a:rPr lang="he-IL" sz="2800" dirty="0">
                <a:solidFill>
                  <a:prstClr val="black"/>
                </a:solidFill>
                <a:latin typeface="Calibri" panose="020F0502020204030204"/>
                <a:cs typeface="Varela Round" panose="00000500000000000000"/>
              </a:rPr>
              <a:t>	</a:t>
            </a: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13EFB8-0268-43F7-B26C-D619F23FA87C}"/>
              </a:ext>
            </a:extLst>
          </p:cNvPr>
          <p:cNvSpPr>
            <a:spLocks noGrp="1"/>
          </p:cNvSpPr>
          <p:nvPr>
            <p:ph type="title"/>
          </p:nvPr>
        </p:nvSpPr>
        <p:spPr/>
        <p:txBody>
          <a:bodyPr/>
          <a:lstStyle/>
          <a:p>
            <a:r>
              <a:rPr lang="he-IL" dirty="0"/>
              <a:t>לחזור ולחיות</a:t>
            </a:r>
          </a:p>
        </p:txBody>
      </p:sp>
      <p:sp>
        <p:nvSpPr>
          <p:cNvPr id="4" name="מלבן 3">
            <a:extLst>
              <a:ext uri="{FF2B5EF4-FFF2-40B4-BE49-F238E27FC236}">
                <a16:creationId xmlns:a16="http://schemas.microsoft.com/office/drawing/2014/main" id="{4ED8B165-5535-469F-A475-AD71C42B1674}"/>
              </a:ext>
            </a:extLst>
          </p:cNvPr>
          <p:cNvSpPr/>
          <p:nvPr/>
        </p:nvSpPr>
        <p:spPr>
          <a:xfrm>
            <a:off x="1606312" y="1492954"/>
            <a:ext cx="9607255" cy="3474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800" dirty="0">
                <a:latin typeface="Varela Round" panose="00000500000000000000" pitchFamily="2" charset="-79"/>
                <a:cs typeface="Varela Round" panose="00000500000000000000" pitchFamily="2" charset="-79"/>
              </a:rPr>
              <a:t>שאלה:</a:t>
            </a:r>
          </a:p>
          <a:p>
            <a:r>
              <a:rPr lang="he-IL" sz="2800" dirty="0">
                <a:latin typeface="Varela Round" panose="00000500000000000000" pitchFamily="2" charset="-79"/>
                <a:cs typeface="Varela Round" panose="00000500000000000000" pitchFamily="2" charset="-79"/>
              </a:rPr>
              <a:t>נסו לחשוב על צירוף המילים "לחזור ולחיות".</a:t>
            </a:r>
          </a:p>
          <a:p>
            <a:endParaRPr lang="he-IL" sz="2800" dirty="0">
              <a:latin typeface="Varela Round" panose="00000500000000000000" pitchFamily="2" charset="-79"/>
              <a:cs typeface="Varela Round" panose="00000500000000000000" pitchFamily="2" charset="-79"/>
            </a:endParaRPr>
          </a:p>
          <a:p>
            <a:r>
              <a:rPr lang="he-IL" sz="2800" dirty="0">
                <a:latin typeface="Varela Round" panose="00000500000000000000" pitchFamily="2" charset="-79"/>
                <a:cs typeface="Varela Round" panose="00000500000000000000" pitchFamily="2" charset="-79"/>
              </a:rPr>
              <a:t>מה משמעותו בהקשר לנושא שאנו מדברים עליו:</a:t>
            </a:r>
          </a:p>
          <a:p>
            <a:r>
              <a:rPr lang="he-IL" sz="2800" dirty="0">
                <a:latin typeface="Varela Round" panose="00000500000000000000" pitchFamily="2" charset="-79"/>
                <a:cs typeface="Varela Round" panose="00000500000000000000" pitchFamily="2" charset="-79"/>
              </a:rPr>
              <a:t>ניצולי השואה בתום מלחמת העולם השנייה.</a:t>
            </a:r>
          </a:p>
        </p:txBody>
      </p:sp>
    </p:spTree>
    <p:extLst>
      <p:ext uri="{BB962C8B-B14F-4D97-AF65-F5344CB8AC3E}">
        <p14:creationId xmlns:p14="http://schemas.microsoft.com/office/powerpoint/2010/main" val="32624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pPr marL="342900" lvl="0" indent="-342900">
              <a:spcBef>
                <a:spcPts val="0"/>
              </a:spcBef>
              <a:spcAft>
                <a:spcPts val="600"/>
              </a:spcAft>
            </a:pPr>
            <a:br>
              <a:rPr lang="he-IL" sz="3200" dirty="0">
                <a:solidFill>
                  <a:prstClr val="black"/>
                </a:solidFill>
                <a:ea typeface="+mn-ea"/>
                <a:sym typeface="Varela Round"/>
              </a:rPr>
            </a:br>
            <a:br>
              <a:rPr lang="he-IL" sz="3200" dirty="0">
                <a:solidFill>
                  <a:prstClr val="black"/>
                </a:solidFill>
                <a:ea typeface="+mn-ea"/>
                <a:sym typeface="Varela Round"/>
              </a:rPr>
            </a:br>
            <a:br>
              <a:rPr lang="he-IL" sz="3200" i="1" dirty="0">
                <a:solidFill>
                  <a:prstClr val="black"/>
                </a:solidFill>
                <a:ea typeface="+mn-ea"/>
                <a:sym typeface="Varela Round"/>
              </a:rPr>
            </a:br>
            <a:r>
              <a:rPr lang="he-IL" sz="3200" i="1" dirty="0">
                <a:solidFill>
                  <a:prstClr val="black"/>
                </a:solidFill>
                <a:ea typeface="+mn-ea"/>
                <a:sym typeface="Varela Round"/>
              </a:rPr>
              <a:t>"המלחמה הסתיימה, אך אנו תהינו, נבוכים וכואבים, האם אחרי חשכת הגטאות, רכבות המוות ומחנות הריכוז וההשמדה, נהיה עוד מסוגלים להחיות בקרבנו את פתיל החיים, לאהוב, לעבוד, להקים משפחות ולציין ימי חג ומועד?"</a:t>
            </a:r>
            <a:br>
              <a:rPr lang="he-IL" sz="3200" dirty="0">
                <a:solidFill>
                  <a:prstClr val="black"/>
                </a:solidFill>
                <a:ea typeface="+mn-ea"/>
                <a:sym typeface="Varela Round"/>
              </a:rPr>
            </a:br>
            <a:br>
              <a:rPr lang="he-IL" sz="3200" dirty="0">
                <a:solidFill>
                  <a:prstClr val="black"/>
                </a:solidFill>
                <a:ea typeface="+mn-ea"/>
                <a:sym typeface="Varela Round"/>
              </a:rPr>
            </a:br>
            <a:endParaRPr lang="he-IL" sz="1800" dirty="0"/>
          </a:p>
        </p:txBody>
      </p:sp>
      <p:sp>
        <p:nvSpPr>
          <p:cNvPr id="7" name="כותרת משנה 6"/>
          <p:cNvSpPr>
            <a:spLocks noGrp="1"/>
          </p:cNvSpPr>
          <p:nvPr>
            <p:ph type="subTitle" idx="1"/>
          </p:nvPr>
        </p:nvSpPr>
        <p:spPr>
          <a:xfrm>
            <a:off x="738117" y="3221501"/>
            <a:ext cx="10872000" cy="1088366"/>
          </a:xfrm>
        </p:spPr>
        <p:txBody>
          <a:bodyPr/>
          <a:lstStyle/>
          <a:p>
            <a:endParaRPr lang="he-IL" dirty="0">
              <a:sym typeface="Varela Round"/>
            </a:endParaRPr>
          </a:p>
          <a:p>
            <a:r>
              <a:rPr lang="he-IL" sz="2400" dirty="0">
                <a:sym typeface="Varela Round"/>
              </a:rPr>
              <a:t>ניצול השואה צבי גיל, מנשר הניצולים, יד ושם 2002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308294" y="213094"/>
            <a:ext cx="10366911" cy="720000"/>
          </a:xfrm>
        </p:spPr>
        <p:txBody>
          <a:bodyPr/>
          <a:lstStyle/>
          <a:p>
            <a:r>
              <a:rPr lang="he-IL" sz="4400" dirty="0"/>
              <a:t>לחזור ולחיות- קטע קריאה</a:t>
            </a:r>
          </a:p>
        </p:txBody>
      </p:sp>
      <p:sp>
        <p:nvSpPr>
          <p:cNvPr id="14" name="מציין מיקום טקסט 13"/>
          <p:cNvSpPr>
            <a:spLocks noGrp="1"/>
          </p:cNvSpPr>
          <p:nvPr>
            <p:ph type="body" sz="quarter" idx="3"/>
          </p:nvPr>
        </p:nvSpPr>
        <p:spPr>
          <a:xfrm>
            <a:off x="515206" y="979802"/>
            <a:ext cx="9000000" cy="745879"/>
          </a:xfrm>
        </p:spPr>
        <p:txBody>
          <a:bodyPr/>
          <a:lstStyle/>
          <a:p>
            <a:pPr lvl="0">
              <a:spcBef>
                <a:spcPts val="0"/>
              </a:spcBef>
            </a:pPr>
            <a:endParaRPr lang="he-IL" dirty="0"/>
          </a:p>
          <a:p>
            <a:pPr lvl="0">
              <a:spcBef>
                <a:spcPts val="0"/>
              </a:spcBef>
            </a:pPr>
            <a:endParaRPr lang="he-IL" dirty="0"/>
          </a:p>
        </p:txBody>
      </p:sp>
      <p:sp>
        <p:nvSpPr>
          <p:cNvPr id="11" name="מציין מיקום תוכן 10"/>
          <p:cNvSpPr>
            <a:spLocks noGrp="1"/>
          </p:cNvSpPr>
          <p:nvPr>
            <p:ph sz="quarter" idx="4"/>
          </p:nvPr>
        </p:nvSpPr>
        <p:spPr>
          <a:xfrm>
            <a:off x="515206" y="1725681"/>
            <a:ext cx="9000000" cy="4152517"/>
          </a:xfrm>
        </p:spPr>
        <p:txBody>
          <a:bodyPr>
            <a:normAutofit/>
          </a:bodyPr>
          <a:lstStyle/>
          <a:p>
            <a:pPr marL="0" lvl="0" indent="0" algn="just">
              <a:spcAft>
                <a:spcPts val="0"/>
              </a:spcAft>
              <a:buNone/>
            </a:pPr>
            <a:r>
              <a:rPr lang="he-IL" sz="1800" i="1" dirty="0">
                <a:solidFill>
                  <a:prstClr val="black"/>
                </a:solidFill>
                <a:latin typeface="Calibri" panose="020F0502020204030204"/>
                <a:cs typeface="Varela Round" panose="00000500000000000000"/>
              </a:rPr>
              <a:t>"למחרת זזה התהלוכה הגדולה של 1230 יהודים מיער </a:t>
            </a:r>
            <a:r>
              <a:rPr lang="he-IL" sz="1800" i="1" dirty="0" err="1">
                <a:solidFill>
                  <a:prstClr val="black"/>
                </a:solidFill>
                <a:latin typeface="Calibri" panose="020F0502020204030204"/>
                <a:cs typeface="Varela Round" panose="00000500000000000000"/>
              </a:rPr>
              <a:t>נאליבוקי</a:t>
            </a:r>
            <a:r>
              <a:rPr lang="he-IL" sz="1800" i="1" dirty="0">
                <a:solidFill>
                  <a:prstClr val="black"/>
                </a:solidFill>
                <a:latin typeface="Calibri" panose="020F0502020204030204"/>
                <a:cs typeface="Varela Round" panose="00000500000000000000"/>
              </a:rPr>
              <a:t> </a:t>
            </a:r>
          </a:p>
          <a:p>
            <a:pPr marL="0" lvl="0" indent="0" algn="just">
              <a:spcAft>
                <a:spcPts val="0"/>
              </a:spcAft>
              <a:buNone/>
            </a:pPr>
            <a:r>
              <a:rPr lang="he-IL" sz="1800" i="1" dirty="0">
                <a:solidFill>
                  <a:prstClr val="black"/>
                </a:solidFill>
                <a:latin typeface="Calibri" panose="020F0502020204030204"/>
                <a:cs typeface="Varela Round" panose="00000500000000000000"/>
              </a:rPr>
              <a:t>אל העיירה </a:t>
            </a:r>
            <a:r>
              <a:rPr lang="he-IL" sz="1800" i="1" dirty="0" err="1">
                <a:solidFill>
                  <a:prstClr val="black"/>
                </a:solidFill>
                <a:latin typeface="Calibri" panose="020F0502020204030204"/>
                <a:cs typeface="Varela Round" panose="00000500000000000000"/>
              </a:rPr>
              <a:t>נובוגרודק</a:t>
            </a:r>
            <a:r>
              <a:rPr lang="he-IL" sz="1800" i="1" dirty="0">
                <a:solidFill>
                  <a:prstClr val="black"/>
                </a:solidFill>
                <a:latin typeface="Calibri" panose="020F0502020204030204"/>
                <a:cs typeface="Varela Round" panose="00000500000000000000"/>
              </a:rPr>
              <a:t>. הייתה יציאת היער. וזה היה המראה:</a:t>
            </a:r>
          </a:p>
          <a:p>
            <a:pPr marL="0" lvl="0" indent="0" algn="just">
              <a:spcAft>
                <a:spcPts val="0"/>
              </a:spcAft>
              <a:buNone/>
            </a:pPr>
            <a:r>
              <a:rPr lang="he-IL" sz="1800" i="1" dirty="0">
                <a:solidFill>
                  <a:prstClr val="black"/>
                </a:solidFill>
                <a:latin typeface="Calibri" panose="020F0502020204030204"/>
                <a:cs typeface="Varela Round" panose="00000500000000000000"/>
              </a:rPr>
              <a:t>רוכבים סיירים, אחריהם צועדים רגליים מזויינים, וסוסים מושכים בשיירות עגלות. רוב הקהל הולך ברגל אחרי העגלות, שבהן ניתן מקום רק לחולים ולחלשים ביותר. עדר פרות אחרי הקהל. ושוב רגליים מזויינים, הפרשים יוצאים לאחרונה אולם מדביקים את כל החלקים.</a:t>
            </a:r>
          </a:p>
          <a:p>
            <a:pPr marL="0" lvl="0" indent="0" algn="just">
              <a:spcAft>
                <a:spcPts val="0"/>
              </a:spcAft>
              <a:buNone/>
            </a:pPr>
            <a:r>
              <a:rPr lang="he-IL" sz="1800" i="1" dirty="0">
                <a:solidFill>
                  <a:prstClr val="black"/>
                </a:solidFill>
                <a:latin typeface="Calibri" panose="020F0502020204030204"/>
                <a:cs typeface="Varela Round" panose="00000500000000000000"/>
              </a:rPr>
              <a:t>המפקדים רוכבים בין הלוחמים ומבקרים מדי פעם את חלקי השיירה הגדולה. </a:t>
            </a:r>
          </a:p>
          <a:p>
            <a:pPr marL="0" lvl="0" indent="0" algn="just">
              <a:spcAft>
                <a:spcPts val="0"/>
              </a:spcAft>
              <a:buNone/>
            </a:pPr>
            <a:r>
              <a:rPr lang="he-IL" sz="1800" i="1" dirty="0">
                <a:solidFill>
                  <a:prstClr val="black"/>
                </a:solidFill>
                <a:latin typeface="Calibri" panose="020F0502020204030204"/>
                <a:cs typeface="Varela Round" panose="00000500000000000000"/>
              </a:rPr>
              <a:t>יוצאים ושרים. שרים </a:t>
            </a:r>
            <a:r>
              <a:rPr lang="he-IL" sz="1800" i="1" dirty="0" err="1">
                <a:solidFill>
                  <a:prstClr val="black"/>
                </a:solidFill>
                <a:latin typeface="Calibri" panose="020F0502020204030204"/>
                <a:cs typeface="Varela Round" panose="00000500000000000000"/>
              </a:rPr>
              <a:t>הכל</a:t>
            </a:r>
            <a:r>
              <a:rPr lang="he-IL" sz="1800" i="1" dirty="0">
                <a:solidFill>
                  <a:prstClr val="black"/>
                </a:solidFill>
                <a:latin typeface="Calibri" panose="020F0502020204030204"/>
                <a:cs typeface="Varela Round" panose="00000500000000000000"/>
              </a:rPr>
              <a:t>: את שיר הפרטיזנים, את "התקווה", </a:t>
            </a:r>
          </a:p>
          <a:p>
            <a:pPr marL="0" lvl="0" indent="0" algn="just">
              <a:spcAft>
                <a:spcPts val="0"/>
              </a:spcAft>
              <a:buNone/>
            </a:pPr>
            <a:r>
              <a:rPr lang="he-IL" sz="1800" i="1" dirty="0">
                <a:solidFill>
                  <a:prstClr val="black"/>
                </a:solidFill>
                <a:latin typeface="Calibri" panose="020F0502020204030204"/>
                <a:cs typeface="Varela Round" panose="00000500000000000000"/>
              </a:rPr>
              <a:t>מכל אשר יעלה על השפתיים. </a:t>
            </a:r>
          </a:p>
          <a:p>
            <a:pPr marL="0" lvl="0" indent="0" algn="just">
              <a:spcAft>
                <a:spcPts val="0"/>
              </a:spcAft>
              <a:buNone/>
            </a:pPr>
            <a:r>
              <a:rPr lang="he-IL" sz="1800" i="1" dirty="0">
                <a:solidFill>
                  <a:prstClr val="black"/>
                </a:solidFill>
                <a:latin typeface="Calibri" panose="020F0502020204030204"/>
                <a:cs typeface="Varela Round" panose="00000500000000000000"/>
              </a:rPr>
              <a:t>נשמע גם ברור השיר העברי: "אנו עולים ושרים". </a:t>
            </a:r>
          </a:p>
          <a:p>
            <a:pPr marL="0" lvl="0" indent="0" algn="just">
              <a:spcAft>
                <a:spcPts val="0"/>
              </a:spcAft>
              <a:buNone/>
            </a:pPr>
            <a:r>
              <a:rPr lang="he-IL" sz="1800" i="1" dirty="0">
                <a:solidFill>
                  <a:prstClr val="black"/>
                </a:solidFill>
                <a:latin typeface="Calibri" panose="020F0502020204030204"/>
                <a:cs typeface="Varela Round" panose="00000500000000000000"/>
              </a:rPr>
              <a:t>הרוחות גאו. איזה </a:t>
            </a:r>
            <a:r>
              <a:rPr lang="he-IL" sz="1800" i="1" dirty="0" err="1">
                <a:solidFill>
                  <a:prstClr val="black"/>
                </a:solidFill>
                <a:latin typeface="Calibri" panose="020F0502020204030204"/>
                <a:cs typeface="Varela Round" panose="00000500000000000000"/>
              </a:rPr>
              <a:t>מפנה,אילו</a:t>
            </a:r>
            <a:r>
              <a:rPr lang="he-IL" sz="1800" i="1" dirty="0">
                <a:solidFill>
                  <a:prstClr val="black"/>
                </a:solidFill>
                <a:latin typeface="Calibri" panose="020F0502020204030204"/>
                <a:cs typeface="Varela Round" panose="00000500000000000000"/>
              </a:rPr>
              <a:t> חליפות. </a:t>
            </a:r>
          </a:p>
          <a:p>
            <a:pPr marL="0" lvl="0" indent="0" algn="just">
              <a:spcAft>
                <a:spcPts val="0"/>
              </a:spcAft>
              <a:buNone/>
            </a:pPr>
            <a:r>
              <a:rPr lang="he-IL" sz="1800" i="1" dirty="0">
                <a:solidFill>
                  <a:prstClr val="black"/>
                </a:solidFill>
                <a:latin typeface="Calibri" panose="020F0502020204030204"/>
                <a:cs typeface="Varela Round" panose="00000500000000000000"/>
              </a:rPr>
              <a:t>מה יביאו החיים החדשים? היכן הקרובים? מה יהיה עתה?"</a:t>
            </a:r>
          </a:p>
          <a:p>
            <a:pPr marL="0" lvl="0" indent="0">
              <a:spcAft>
                <a:spcPts val="0"/>
              </a:spcAft>
              <a:buNone/>
            </a:pPr>
            <a:r>
              <a:rPr lang="he-IL" sz="1100" dirty="0">
                <a:solidFill>
                  <a:prstClr val="black"/>
                </a:solidFill>
                <a:latin typeface="Calibri" panose="020F0502020204030204"/>
                <a:cs typeface="Varela Round" panose="00000500000000000000"/>
              </a:rPr>
              <a:t>(טוביה </a:t>
            </a:r>
            <a:r>
              <a:rPr lang="he-IL" sz="1100" dirty="0" err="1">
                <a:solidFill>
                  <a:prstClr val="black"/>
                </a:solidFill>
                <a:latin typeface="Calibri" panose="020F0502020204030204"/>
                <a:cs typeface="Varela Round" panose="00000500000000000000"/>
              </a:rPr>
              <a:t>וזוסיה</a:t>
            </a:r>
            <a:r>
              <a:rPr lang="he-IL" sz="1100" dirty="0">
                <a:solidFill>
                  <a:prstClr val="black"/>
                </a:solidFill>
                <a:latin typeface="Calibri" panose="020F0502020204030204"/>
                <a:cs typeface="Varela Round" panose="00000500000000000000"/>
              </a:rPr>
              <a:t> </a:t>
            </a:r>
            <a:r>
              <a:rPr lang="he-IL" sz="1100" dirty="0" err="1">
                <a:solidFill>
                  <a:prstClr val="black"/>
                </a:solidFill>
                <a:latin typeface="Calibri" panose="020F0502020204030204"/>
                <a:cs typeface="Varela Round" panose="00000500000000000000"/>
              </a:rPr>
              <a:t>ביילסקי</a:t>
            </a:r>
            <a:r>
              <a:rPr lang="he-IL" sz="1100" dirty="0">
                <a:solidFill>
                  <a:prstClr val="black"/>
                </a:solidFill>
                <a:latin typeface="Calibri" panose="020F0502020204030204"/>
                <a:cs typeface="Varela Round" panose="00000500000000000000"/>
              </a:rPr>
              <a:t>, </a:t>
            </a:r>
            <a:r>
              <a:rPr lang="he-IL" sz="1100" b="1" dirty="0">
                <a:solidFill>
                  <a:prstClr val="black"/>
                </a:solidFill>
                <a:latin typeface="Calibri" panose="020F0502020204030204"/>
                <a:cs typeface="Varela Round" panose="00000500000000000000"/>
              </a:rPr>
              <a:t>יהודי יער</a:t>
            </a:r>
            <a:r>
              <a:rPr lang="he-IL" sz="1100" dirty="0">
                <a:solidFill>
                  <a:prstClr val="black"/>
                </a:solidFill>
                <a:latin typeface="Calibri" panose="020F0502020204030204"/>
                <a:cs typeface="Varela Round" panose="00000500000000000000"/>
              </a:rPr>
              <a:t>, עם עובד, תל אביב, תש"ו, עמ' 240). </a:t>
            </a:r>
          </a:p>
        </p:txBody>
      </p:sp>
      <p:sp>
        <p:nvSpPr>
          <p:cNvPr id="2" name="מלבן 1">
            <a:extLst>
              <a:ext uri="{FF2B5EF4-FFF2-40B4-BE49-F238E27FC236}">
                <a16:creationId xmlns:a16="http://schemas.microsoft.com/office/drawing/2014/main" id="{A590F16F-ECB9-419B-99A6-2EDB1E435CDF}"/>
              </a:ext>
            </a:extLst>
          </p:cNvPr>
          <p:cNvSpPr/>
          <p:nvPr/>
        </p:nvSpPr>
        <p:spPr>
          <a:xfrm>
            <a:off x="3390314" y="933094"/>
            <a:ext cx="6020972" cy="1092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שאלות למחשבה עם קריאת הקטע:</a:t>
            </a:r>
          </a:p>
          <a:p>
            <a:pPr algn="ctr"/>
            <a:r>
              <a:rPr lang="he-IL" dirty="0">
                <a:latin typeface="Varela Round" panose="00000500000000000000" pitchFamily="2" charset="-79"/>
                <a:cs typeface="Varela Round" panose="00000500000000000000" pitchFamily="2" charset="-79"/>
              </a:rPr>
              <a:t>אילו תחושות עלו לדעתכם בקרב ההולכים?</a:t>
            </a:r>
          </a:p>
          <a:p>
            <a:pPr algn="ctr"/>
            <a:r>
              <a:rPr lang="he-IL" dirty="0">
                <a:latin typeface="Varela Round" panose="00000500000000000000" pitchFamily="2" charset="-79"/>
                <a:cs typeface="Varela Round" panose="00000500000000000000" pitchFamily="2" charset="-79"/>
              </a:rPr>
              <a:t>אילו שאלות ליוו את ההולכים? </a:t>
            </a:r>
          </a:p>
        </p:txBody>
      </p:sp>
      <p:pic>
        <p:nvPicPr>
          <p:cNvPr id="4" name="תמונה 3">
            <a:extLst>
              <a:ext uri="{FF2B5EF4-FFF2-40B4-BE49-F238E27FC236}">
                <a16:creationId xmlns:a16="http://schemas.microsoft.com/office/drawing/2014/main" id="{D169CDEE-4C61-422C-8ABA-9AD93316BAA0}"/>
              </a:ext>
            </a:extLst>
          </p:cNvPr>
          <p:cNvPicPr>
            <a:picLocks noChangeAspect="1"/>
          </p:cNvPicPr>
          <p:nvPr/>
        </p:nvPicPr>
        <p:blipFill>
          <a:blip r:embed="rId3"/>
          <a:stretch>
            <a:fillRect/>
          </a:stretch>
        </p:blipFill>
        <p:spPr>
          <a:xfrm>
            <a:off x="40753" y="0"/>
            <a:ext cx="1645920" cy="2279137"/>
          </a:xfrm>
          <a:prstGeom prst="rect">
            <a:avLst/>
          </a:prstGeom>
        </p:spPr>
      </p:pic>
      <p:pic>
        <p:nvPicPr>
          <p:cNvPr id="5" name="תמונה 4">
            <a:extLst>
              <a:ext uri="{FF2B5EF4-FFF2-40B4-BE49-F238E27FC236}">
                <a16:creationId xmlns:a16="http://schemas.microsoft.com/office/drawing/2014/main" id="{52455276-1F4C-427D-A18B-16E5BA1ED0B6}"/>
              </a:ext>
            </a:extLst>
          </p:cNvPr>
          <p:cNvPicPr>
            <a:picLocks noChangeAspect="1"/>
          </p:cNvPicPr>
          <p:nvPr/>
        </p:nvPicPr>
        <p:blipFill>
          <a:blip r:embed="rId4"/>
          <a:stretch>
            <a:fillRect/>
          </a:stretch>
        </p:blipFill>
        <p:spPr>
          <a:xfrm>
            <a:off x="55232" y="3831456"/>
            <a:ext cx="2983389" cy="2046742"/>
          </a:xfrm>
          <a:prstGeom prst="rect">
            <a:avLst/>
          </a:prstGeom>
        </p:spPr>
      </p:pic>
      <p:sp>
        <p:nvSpPr>
          <p:cNvPr id="9" name="מלבן 8">
            <a:extLst>
              <a:ext uri="{FF2B5EF4-FFF2-40B4-BE49-F238E27FC236}">
                <a16:creationId xmlns:a16="http://schemas.microsoft.com/office/drawing/2014/main" id="{DA971CE0-C04F-417D-BF68-A3207AE768AD}"/>
              </a:ext>
            </a:extLst>
          </p:cNvPr>
          <p:cNvSpPr/>
          <p:nvPr/>
        </p:nvSpPr>
        <p:spPr>
          <a:xfrm flipH="1">
            <a:off x="0" y="1678973"/>
            <a:ext cx="1645920" cy="430887"/>
          </a:xfrm>
          <a:prstGeom prst="rect">
            <a:avLst/>
          </a:prstGeom>
        </p:spPr>
        <p:txBody>
          <a:bodyPr wrap="square">
            <a:spAutoFit/>
          </a:bodyPr>
          <a:lstStyle/>
          <a:p>
            <a:pPr lvl="0"/>
            <a:r>
              <a:rPr lang="he-IL" sz="1100" dirty="0">
                <a:solidFill>
                  <a:prstClr val="black"/>
                </a:solidFill>
                <a:latin typeface="Varela Round" panose="00000500000000000000" pitchFamily="2" charset="-79"/>
                <a:cs typeface="Varela Round" panose="00000500000000000000" pitchFamily="2" charset="-79"/>
              </a:rPr>
              <a:t>טוביה </a:t>
            </a:r>
            <a:r>
              <a:rPr lang="he-IL" sz="1100" dirty="0" err="1">
                <a:solidFill>
                  <a:prstClr val="black"/>
                </a:solidFill>
                <a:latin typeface="Varela Round" panose="00000500000000000000" pitchFamily="2" charset="-79"/>
                <a:cs typeface="Varela Round" panose="00000500000000000000" pitchFamily="2" charset="-79"/>
              </a:rPr>
              <a:t>ביילסקי</a:t>
            </a:r>
            <a:endParaRPr lang="he-IL" sz="1100" dirty="0">
              <a:solidFill>
                <a:prstClr val="black"/>
              </a:solidFill>
              <a:latin typeface="Varela Round" panose="00000500000000000000" pitchFamily="2" charset="-79"/>
              <a:cs typeface="Varela Round" panose="00000500000000000000" pitchFamily="2" charset="-79"/>
            </a:endParaRPr>
          </a:p>
          <a:p>
            <a:pPr lvl="0"/>
            <a:r>
              <a:rPr lang="he-IL" sz="1100" dirty="0">
                <a:solidFill>
                  <a:prstClr val="black"/>
                </a:solidFill>
                <a:latin typeface="Varela Round" panose="00000500000000000000" pitchFamily="2" charset="-79"/>
                <a:cs typeface="Varela Round" panose="00000500000000000000" pitchFamily="2" charset="-79"/>
              </a:rPr>
              <a:t>ארכיון התצלומים יד ושם</a:t>
            </a:r>
          </a:p>
        </p:txBody>
      </p:sp>
      <p:sp>
        <p:nvSpPr>
          <p:cNvPr id="10" name="מלבן 9">
            <a:extLst>
              <a:ext uri="{FF2B5EF4-FFF2-40B4-BE49-F238E27FC236}">
                <a16:creationId xmlns:a16="http://schemas.microsoft.com/office/drawing/2014/main" id="{05410707-4ACF-47FA-83A1-F928C4F241CF}"/>
              </a:ext>
            </a:extLst>
          </p:cNvPr>
          <p:cNvSpPr/>
          <p:nvPr/>
        </p:nvSpPr>
        <p:spPr>
          <a:xfrm rot="10800000" flipV="1">
            <a:off x="2703341" y="5616588"/>
            <a:ext cx="5711483" cy="261610"/>
          </a:xfrm>
          <a:prstGeom prst="rect">
            <a:avLst/>
          </a:prstGeom>
        </p:spPr>
        <p:txBody>
          <a:bodyPr wrap="square">
            <a:spAutoFit/>
          </a:bodyPr>
          <a:lstStyle/>
          <a:p>
            <a:pPr lvl="0"/>
            <a:r>
              <a:rPr lang="he-IL" sz="1100" dirty="0">
                <a:latin typeface="Varela Round" panose="00000500000000000000" pitchFamily="2" charset="-79"/>
                <a:cs typeface="Varela Round" panose="00000500000000000000" pitchFamily="2" charset="-79"/>
              </a:rPr>
              <a:t>חברים במחנה המשפחות של </a:t>
            </a:r>
            <a:r>
              <a:rPr lang="he-IL" sz="1100" dirty="0" err="1">
                <a:latin typeface="Varela Round" panose="00000500000000000000" pitchFamily="2" charset="-79"/>
                <a:cs typeface="Varela Round" panose="00000500000000000000" pitchFamily="2" charset="-79"/>
              </a:rPr>
              <a:t>ביילסקי</a:t>
            </a:r>
            <a:r>
              <a:rPr lang="he-IL" sz="1100" dirty="0">
                <a:latin typeface="Varela Round" panose="00000500000000000000" pitchFamily="2" charset="-79"/>
                <a:cs typeface="Varela Round" panose="00000500000000000000" pitchFamily="2" charset="-79"/>
              </a:rPr>
              <a:t> ביער </a:t>
            </a:r>
            <a:r>
              <a:rPr lang="he-IL" sz="1100" dirty="0" err="1">
                <a:latin typeface="Varela Round" panose="00000500000000000000" pitchFamily="2" charset="-79"/>
                <a:cs typeface="Varela Round" panose="00000500000000000000" pitchFamily="2" charset="-79"/>
              </a:rPr>
              <a:t>נליבוקי</a:t>
            </a:r>
            <a:r>
              <a:rPr lang="he-IL" sz="1100" dirty="0">
                <a:latin typeface="Varela Round" panose="00000500000000000000" pitchFamily="2" charset="-79"/>
                <a:cs typeface="Varela Round" panose="00000500000000000000" pitchFamily="2" charset="-79"/>
              </a:rPr>
              <a:t>, מאי 1944, ארכיון התצלומים, יד ושם</a:t>
            </a:r>
          </a:p>
        </p:txBody>
      </p:sp>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1000"/>
                                        <p:tgtEl>
                                          <p:spTgt spid="11">
                                            <p:txEl>
                                              <p:pRg st="4" end="4"/>
                                            </p:txEl>
                                          </p:spTgt>
                                        </p:tgtEl>
                                      </p:cBhvr>
                                    </p:animEffect>
                                    <p:anim calcmode="lin" valueType="num">
                                      <p:cBhvr>
                                        <p:cTn id="2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1000"/>
                                        <p:tgtEl>
                                          <p:spTgt spid="11">
                                            <p:txEl>
                                              <p:pRg st="5" end="5"/>
                                            </p:txEl>
                                          </p:spTgt>
                                        </p:tgtEl>
                                      </p:cBhvr>
                                    </p:animEffect>
                                    <p:anim calcmode="lin" valueType="num">
                                      <p:cBhvr>
                                        <p:cTn id="2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fade">
                                      <p:cBhvr>
                                        <p:cTn id="29" dur="1000"/>
                                        <p:tgtEl>
                                          <p:spTgt spid="11">
                                            <p:txEl>
                                              <p:pRg st="6" end="6"/>
                                            </p:txEl>
                                          </p:spTgt>
                                        </p:tgtEl>
                                      </p:cBhvr>
                                    </p:animEffect>
                                    <p:anim calcmode="lin" valueType="num">
                                      <p:cBhvr>
                                        <p:cTn id="3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animEffect transition="in" filter="fade">
                                      <p:cBhvr>
                                        <p:cTn id="34" dur="1000"/>
                                        <p:tgtEl>
                                          <p:spTgt spid="11">
                                            <p:txEl>
                                              <p:pRg st="7" end="7"/>
                                            </p:txEl>
                                          </p:spTgt>
                                        </p:tgtEl>
                                      </p:cBhvr>
                                    </p:animEffect>
                                    <p:anim calcmode="lin" valueType="num">
                                      <p:cBhvr>
                                        <p:cTn id="35"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fade">
                                      <p:cBhvr>
                                        <p:cTn id="39" dur="1000"/>
                                        <p:tgtEl>
                                          <p:spTgt spid="11">
                                            <p:txEl>
                                              <p:pRg st="8" end="8"/>
                                            </p:txEl>
                                          </p:spTgt>
                                        </p:tgtEl>
                                      </p:cBhvr>
                                    </p:animEffect>
                                    <p:anim calcmode="lin" valueType="num">
                                      <p:cBhvr>
                                        <p:cTn id="40"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9" end="9"/>
                                            </p:txEl>
                                          </p:spTgt>
                                        </p:tgtEl>
                                        <p:attrNameLst>
                                          <p:attrName>style.visibility</p:attrName>
                                        </p:attrNameLst>
                                      </p:cBhvr>
                                      <p:to>
                                        <p:strVal val="visible"/>
                                      </p:to>
                                    </p:set>
                                    <p:animEffect transition="in" filter="fade">
                                      <p:cBhvr>
                                        <p:cTn id="46" dur="1000"/>
                                        <p:tgtEl>
                                          <p:spTgt spid="11">
                                            <p:txEl>
                                              <p:pRg st="9" end="9"/>
                                            </p:txEl>
                                          </p:spTgt>
                                        </p:tgtEl>
                                      </p:cBhvr>
                                    </p:animEffect>
                                    <p:anim calcmode="lin" valueType="num">
                                      <p:cBhvr>
                                        <p:cTn id="47"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1ECB47-5BBD-4C74-9BC6-F641B914F427}"/>
              </a:ext>
            </a:extLst>
          </p:cNvPr>
          <p:cNvSpPr>
            <a:spLocks noGrp="1"/>
          </p:cNvSpPr>
          <p:nvPr>
            <p:ph type="title"/>
          </p:nvPr>
        </p:nvSpPr>
        <p:spPr>
          <a:xfrm>
            <a:off x="0" y="213094"/>
            <a:ext cx="10016197" cy="1151472"/>
          </a:xfrm>
        </p:spPr>
        <p:txBody>
          <a:bodyPr/>
          <a:lstStyle/>
          <a:p>
            <a:r>
              <a:rPr lang="he-IL" sz="3200" dirty="0"/>
              <a:t>מה אבד ומה נשאר- </a:t>
            </a:r>
            <a:br>
              <a:rPr lang="he-IL" sz="3200" dirty="0"/>
            </a:br>
            <a:r>
              <a:rPr lang="he-IL" sz="3200" dirty="0"/>
              <a:t>מספר ניצולי השואה במדינות שונות בתום המלחמה</a:t>
            </a:r>
          </a:p>
        </p:txBody>
      </p:sp>
      <p:sp>
        <p:nvSpPr>
          <p:cNvPr id="3" name="מציין מיקום תוכן 2">
            <a:extLst>
              <a:ext uri="{FF2B5EF4-FFF2-40B4-BE49-F238E27FC236}">
                <a16:creationId xmlns:a16="http://schemas.microsoft.com/office/drawing/2014/main" id="{BF98ABE8-193C-4D52-B47D-2AB512020578}"/>
              </a:ext>
            </a:extLst>
          </p:cNvPr>
          <p:cNvSpPr>
            <a:spLocks noGrp="1"/>
          </p:cNvSpPr>
          <p:nvPr>
            <p:ph idx="1"/>
          </p:nvPr>
        </p:nvSpPr>
        <p:spPr>
          <a:xfrm>
            <a:off x="444184" y="1377498"/>
            <a:ext cx="10892600" cy="4187634"/>
          </a:xfrm>
        </p:spPr>
        <p:txBody>
          <a:bodyPr/>
          <a:lstStyle/>
          <a:p>
            <a:pPr marL="0" lvl="0" indent="0">
              <a:lnSpc>
                <a:spcPct val="90000"/>
              </a:lnSpc>
              <a:spcBef>
                <a:spcPts val="1000"/>
              </a:spcBef>
              <a:spcAft>
                <a:spcPts val="0"/>
              </a:spcAft>
              <a:buNone/>
              <a:defRPr/>
            </a:pPr>
            <a:r>
              <a:rPr lang="he-IL" altLang="he-IL" sz="2200" u="sng" dirty="0">
                <a:solidFill>
                  <a:prstClr val="black"/>
                </a:solidFill>
              </a:rPr>
              <a:t>שטחי ברית המועצות</a:t>
            </a:r>
          </a:p>
          <a:p>
            <a:pPr marL="228600" lvl="0" indent="-228600">
              <a:lnSpc>
                <a:spcPct val="90000"/>
              </a:lnSpc>
              <a:spcBef>
                <a:spcPts val="1000"/>
              </a:spcBef>
              <a:spcAft>
                <a:spcPts val="0"/>
              </a:spcAft>
              <a:defRPr/>
            </a:pPr>
            <a:r>
              <a:rPr lang="he-IL" altLang="he-IL" sz="2200" u="sng" dirty="0">
                <a:solidFill>
                  <a:prstClr val="black"/>
                </a:solidFill>
              </a:rPr>
              <a:t>בתום המלחמה נותרו בברית המועצות כ-2,150,000 יהודים .בשטחים שנכבשו ב1939-1940 ניצלו כ-2% מכלל היהודים</a:t>
            </a:r>
            <a:r>
              <a:rPr lang="he-IL" altLang="he-IL" sz="2200" dirty="0">
                <a:solidFill>
                  <a:prstClr val="black"/>
                </a:solidFill>
              </a:rPr>
              <a:t> .</a:t>
            </a:r>
          </a:p>
          <a:p>
            <a:pPr marL="0" lvl="0" indent="0">
              <a:lnSpc>
                <a:spcPct val="90000"/>
              </a:lnSpc>
              <a:spcBef>
                <a:spcPts val="1000"/>
              </a:spcBef>
              <a:spcAft>
                <a:spcPts val="0"/>
              </a:spcAft>
              <a:buNone/>
              <a:defRPr/>
            </a:pPr>
            <a:r>
              <a:rPr lang="he-IL" altLang="he-IL" sz="2200" dirty="0">
                <a:solidFill>
                  <a:prstClr val="black"/>
                </a:solidFill>
              </a:rPr>
              <a:t>    מתוך כ-2,150,000 יהודים שנותרו בברית המועצות</a:t>
            </a:r>
          </a:p>
          <a:p>
            <a:pPr marL="228600" lvl="0" indent="-228600">
              <a:lnSpc>
                <a:spcPct val="90000"/>
              </a:lnSpc>
              <a:spcBef>
                <a:spcPts val="1000"/>
              </a:spcBef>
              <a:spcAft>
                <a:spcPts val="0"/>
              </a:spcAft>
              <a:defRPr/>
            </a:pPr>
            <a:r>
              <a:rPr lang="he-IL" altLang="he-IL" sz="2200" dirty="0">
                <a:solidFill>
                  <a:prstClr val="black"/>
                </a:solidFill>
              </a:rPr>
              <a:t> כ-120,000 ניצולים משטחי הכיבוש הגרמני והרומני</a:t>
            </a:r>
          </a:p>
          <a:p>
            <a:pPr marL="228600" lvl="0" indent="-228600">
              <a:lnSpc>
                <a:spcPct val="90000"/>
              </a:lnSpc>
              <a:spcBef>
                <a:spcPts val="1000"/>
              </a:spcBef>
              <a:spcAft>
                <a:spcPts val="0"/>
              </a:spcAft>
              <a:defRPr/>
            </a:pPr>
            <a:r>
              <a:rPr lang="he-IL" altLang="he-IL" sz="2200" dirty="0">
                <a:solidFill>
                  <a:prstClr val="black"/>
                </a:solidFill>
              </a:rPr>
              <a:t>כ-300,000 חיילים משוחררים</a:t>
            </a:r>
          </a:p>
          <a:p>
            <a:pPr marL="228600" lvl="0" indent="-228600">
              <a:lnSpc>
                <a:spcPct val="90000"/>
              </a:lnSpc>
              <a:spcBef>
                <a:spcPts val="1000"/>
              </a:spcBef>
              <a:spcAft>
                <a:spcPts val="0"/>
              </a:spcAft>
              <a:defRPr/>
            </a:pPr>
            <a:r>
              <a:rPr lang="he-IL" altLang="he-IL" sz="2200" dirty="0">
                <a:solidFill>
                  <a:prstClr val="black"/>
                </a:solidFill>
              </a:rPr>
              <a:t>למעלה ממיליון יהודים שנמלטו במסגרת האווקואציה </a:t>
            </a:r>
          </a:p>
          <a:p>
            <a:pPr marL="228600" lvl="0" indent="-228600">
              <a:lnSpc>
                <a:spcPct val="90000"/>
              </a:lnSpc>
              <a:spcBef>
                <a:spcPts val="1000"/>
              </a:spcBef>
              <a:spcAft>
                <a:spcPts val="0"/>
              </a:spcAft>
              <a:defRPr/>
            </a:pPr>
            <a:r>
              <a:rPr lang="he-IL" altLang="he-IL" sz="2200" dirty="0">
                <a:solidFill>
                  <a:prstClr val="black"/>
                </a:solidFill>
              </a:rPr>
              <a:t>כ-700,000 שחיו באזור שנשאר חופשי</a:t>
            </a:r>
          </a:p>
          <a:p>
            <a:pPr marL="0" indent="0">
              <a:buNone/>
            </a:pPr>
            <a:endParaRPr lang="he-IL" dirty="0"/>
          </a:p>
        </p:txBody>
      </p:sp>
      <p:pic>
        <p:nvPicPr>
          <p:cNvPr id="4" name="Picture 5">
            <a:extLst>
              <a:ext uri="{FF2B5EF4-FFF2-40B4-BE49-F238E27FC236}">
                <a16:creationId xmlns:a16="http://schemas.microsoft.com/office/drawing/2014/main" id="{280679D9-4C03-4C6B-9E4F-BE1F6ACC19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44379"/>
          <a:stretch>
            <a:fillRect/>
          </a:stretch>
        </p:blipFill>
        <p:spPr bwMode="auto">
          <a:xfrm>
            <a:off x="363531" y="3429000"/>
            <a:ext cx="4303095" cy="2136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98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34F92B-DD43-4BDB-9ABC-1E03AD12DEE4}"/>
              </a:ext>
            </a:extLst>
          </p:cNvPr>
          <p:cNvSpPr>
            <a:spLocks noGrp="1"/>
          </p:cNvSpPr>
          <p:nvPr>
            <p:ph type="title"/>
          </p:nvPr>
        </p:nvSpPr>
        <p:spPr>
          <a:xfrm>
            <a:off x="515206" y="213094"/>
            <a:ext cx="11160000" cy="884186"/>
          </a:xfrm>
        </p:spPr>
        <p:txBody>
          <a:bodyPr/>
          <a:lstStyle/>
          <a:p>
            <a:r>
              <a:rPr lang="he-IL" sz="3200" dirty="0"/>
              <a:t>מה אבד ומה נשאר- </a:t>
            </a:r>
            <a:br>
              <a:rPr lang="he-IL" sz="3200" dirty="0"/>
            </a:br>
            <a:r>
              <a:rPr lang="he-IL" sz="3200" dirty="0"/>
              <a:t>מספר ניצולי השואה במדינות שונות בתום המלחמה</a:t>
            </a:r>
            <a:endParaRPr lang="he-IL" dirty="0"/>
          </a:p>
        </p:txBody>
      </p:sp>
      <p:sp>
        <p:nvSpPr>
          <p:cNvPr id="3" name="מציין מיקום תוכן 2">
            <a:extLst>
              <a:ext uri="{FF2B5EF4-FFF2-40B4-BE49-F238E27FC236}">
                <a16:creationId xmlns:a16="http://schemas.microsoft.com/office/drawing/2014/main" id="{5A0D552D-C573-475B-9394-8AA2F2C93A7F}"/>
              </a:ext>
            </a:extLst>
          </p:cNvPr>
          <p:cNvSpPr>
            <a:spLocks noGrp="1"/>
          </p:cNvSpPr>
          <p:nvPr>
            <p:ph idx="1"/>
          </p:nvPr>
        </p:nvSpPr>
        <p:spPr>
          <a:xfrm>
            <a:off x="515206" y="1195757"/>
            <a:ext cx="9845035" cy="4680000"/>
          </a:xfrm>
        </p:spPr>
        <p:txBody>
          <a:bodyPr>
            <a:noAutofit/>
          </a:bodyPr>
          <a:lstStyle/>
          <a:p>
            <a:pPr marL="0" lvl="0" indent="0">
              <a:lnSpc>
                <a:spcPct val="107000"/>
              </a:lnSpc>
              <a:spcAft>
                <a:spcPts val="800"/>
              </a:spcAft>
              <a:buNone/>
            </a:pPr>
            <a:r>
              <a:rPr lang="he-IL" sz="1800" u="sng" dirty="0">
                <a:solidFill>
                  <a:prstClr val="black"/>
                </a:solidFill>
                <a:ea typeface="Calibri" panose="020F0502020204030204" pitchFamily="34" charset="0"/>
              </a:rPr>
              <a:t>פולין</a:t>
            </a:r>
            <a:endParaRPr lang="en-US" sz="1800" u="sng" dirty="0">
              <a:solidFill>
                <a:prstClr val="black"/>
              </a:solidFill>
              <a:ea typeface="Calibri" panose="020F0502020204030204" pitchFamily="34" charset="0"/>
            </a:endParaRPr>
          </a:p>
          <a:p>
            <a:pPr marL="0" lvl="0" indent="0">
              <a:lnSpc>
                <a:spcPct val="107000"/>
              </a:lnSpc>
              <a:spcAft>
                <a:spcPts val="800"/>
              </a:spcAft>
              <a:buNone/>
            </a:pPr>
            <a:r>
              <a:rPr lang="he-IL" sz="1800" u="sng" dirty="0">
                <a:solidFill>
                  <a:prstClr val="black"/>
                </a:solidFill>
                <a:ea typeface="Calibri" panose="020F0502020204030204" pitchFamily="34" charset="0"/>
              </a:rPr>
              <a:t>מקרב יהודי פולין בגבולות 1939 שרדו לפי ההערכות השונות בין 300 ל-380  אלף יהודים, שהיוו כ- 10 אחוזים מאוכלוסיית היהודים טרם המלחמה, </a:t>
            </a:r>
            <a:r>
              <a:rPr lang="he-IL" sz="1800" dirty="0">
                <a:solidFill>
                  <a:prstClr val="black"/>
                </a:solidFill>
                <a:ea typeface="Calibri" panose="020F0502020204030204" pitchFamily="34" charset="0"/>
              </a:rPr>
              <a:t>מתוכם:</a:t>
            </a:r>
            <a:endParaRPr lang="en-US" sz="1800" dirty="0">
              <a:solidFill>
                <a:prstClr val="black"/>
              </a:solidFill>
              <a:ea typeface="Calibri" panose="020F0502020204030204" pitchFamily="34" charset="0"/>
            </a:endParaRPr>
          </a:p>
          <a:p>
            <a:pPr lvl="0">
              <a:lnSpc>
                <a:spcPct val="107000"/>
              </a:lnSpc>
              <a:spcAft>
                <a:spcPts val="0"/>
              </a:spcAft>
              <a:buFont typeface="Symbol" panose="05050102010706020507" pitchFamily="18" charset="2"/>
              <a:buChar char=""/>
            </a:pPr>
            <a:r>
              <a:rPr lang="he-IL" sz="1800" dirty="0">
                <a:solidFill>
                  <a:prstClr val="black"/>
                </a:solidFill>
                <a:ea typeface="Calibri" panose="020F0502020204030204" pitchFamily="34" charset="0"/>
              </a:rPr>
              <a:t>כ-70% אלה שברחו מהכיבוש לשטחי ברית המועצות, ברחו/פונו לעומק ברית המועצות, התגייסו לצבא האדום או לצבא הפולני.</a:t>
            </a:r>
          </a:p>
          <a:p>
            <a:pPr marL="0" lvl="0" indent="0">
              <a:lnSpc>
                <a:spcPct val="107000"/>
              </a:lnSpc>
              <a:spcAft>
                <a:spcPts val="0"/>
              </a:spcAft>
              <a:buNone/>
            </a:pPr>
            <a:endParaRPr lang="en-US" sz="1800" dirty="0">
              <a:solidFill>
                <a:prstClr val="black"/>
              </a:solidFill>
              <a:ea typeface="Calibri" panose="020F0502020204030204" pitchFamily="34" charset="0"/>
            </a:endParaRPr>
          </a:p>
          <a:p>
            <a:pPr lvl="0">
              <a:lnSpc>
                <a:spcPct val="107000"/>
              </a:lnSpc>
              <a:spcAft>
                <a:spcPts val="0"/>
              </a:spcAft>
              <a:buFont typeface="Symbol" panose="05050102010706020507" pitchFamily="18" charset="2"/>
              <a:buChar char=""/>
            </a:pPr>
            <a:r>
              <a:rPr lang="he-IL" sz="1800" dirty="0">
                <a:solidFill>
                  <a:prstClr val="black"/>
                </a:solidFill>
                <a:ea typeface="Calibri" panose="020F0502020204030204" pitchFamily="34" charset="0"/>
              </a:rPr>
              <a:t>20% ניצולים מקרב אסירי המחנות</a:t>
            </a:r>
          </a:p>
          <a:p>
            <a:pPr marL="0" lvl="0" indent="0">
              <a:lnSpc>
                <a:spcPct val="107000"/>
              </a:lnSpc>
              <a:spcAft>
                <a:spcPts val="0"/>
              </a:spcAft>
              <a:buNone/>
            </a:pPr>
            <a:endParaRPr lang="en-US" sz="1800" dirty="0">
              <a:solidFill>
                <a:prstClr val="black"/>
              </a:solidFill>
              <a:ea typeface="Calibri" panose="020F0502020204030204" pitchFamily="34" charset="0"/>
            </a:endParaRPr>
          </a:p>
          <a:p>
            <a:pPr lvl="0">
              <a:lnSpc>
                <a:spcPct val="107000"/>
              </a:lnSpc>
              <a:spcAft>
                <a:spcPts val="800"/>
              </a:spcAft>
              <a:buFont typeface="Symbol" panose="05050102010706020507" pitchFamily="18" charset="2"/>
              <a:buChar char=""/>
            </a:pPr>
            <a:r>
              <a:rPr lang="he-IL" sz="1800" dirty="0">
                <a:solidFill>
                  <a:prstClr val="black"/>
                </a:solidFill>
                <a:ea typeface="Calibri" panose="020F0502020204030204" pitchFamily="34" charset="0"/>
              </a:rPr>
              <a:t>10% ניצולי מקומות מסתור, זהות שאולה, יערות </a:t>
            </a:r>
          </a:p>
          <a:p>
            <a:pPr marL="0" lvl="0" indent="0">
              <a:lnSpc>
                <a:spcPct val="107000"/>
              </a:lnSpc>
              <a:spcAft>
                <a:spcPts val="800"/>
              </a:spcAft>
              <a:buNone/>
            </a:pPr>
            <a:r>
              <a:rPr lang="he-IL" sz="1800" u="sng" dirty="0">
                <a:solidFill>
                  <a:prstClr val="black"/>
                </a:solidFill>
                <a:ea typeface="Calibri" panose="020F0502020204030204" pitchFamily="34" charset="0"/>
              </a:rPr>
              <a:t>צרפת</a:t>
            </a:r>
          </a:p>
          <a:p>
            <a:pPr marL="0" lvl="0" indent="0">
              <a:lnSpc>
                <a:spcPct val="107000"/>
              </a:lnSpc>
              <a:spcAft>
                <a:spcPts val="800"/>
              </a:spcAft>
              <a:buNone/>
            </a:pPr>
            <a:r>
              <a:rPr lang="he-IL" sz="1800" u="sng" dirty="0">
                <a:solidFill>
                  <a:prstClr val="black"/>
                </a:solidFill>
                <a:ea typeface="Calibri" panose="020F0502020204030204" pitchFamily="34" charset="0"/>
              </a:rPr>
              <a:t>מקרב יהודי צרפת שרדו לפי הערכות כ- 280,000 איש, שהיוו </a:t>
            </a:r>
            <a:r>
              <a:rPr lang="he-IL" sz="1800" u="sng" dirty="0">
                <a:solidFill>
                  <a:prstClr val="black"/>
                </a:solidFill>
              </a:rPr>
              <a:t>כ-75 אחוזים מכלל האוכלוסייה היהודית שהייתה בצרפת בעת הכיבוש הנאצי ביוני 1940. </a:t>
            </a:r>
            <a:r>
              <a:rPr lang="he-IL" sz="1800" dirty="0">
                <a:solidFill>
                  <a:prstClr val="black"/>
                </a:solidFill>
              </a:rPr>
              <a:t>מרבית הניצולים אודות </a:t>
            </a:r>
          </a:p>
          <a:p>
            <a:pPr marL="285750" lvl="0" indent="-285750">
              <a:lnSpc>
                <a:spcPct val="107000"/>
              </a:lnSpc>
              <a:spcAft>
                <a:spcPts val="800"/>
              </a:spcAft>
            </a:pPr>
            <a:r>
              <a:rPr lang="he-IL" sz="1800" dirty="0">
                <a:solidFill>
                  <a:prstClr val="black"/>
                </a:solidFill>
                <a:ea typeface="Calibri" panose="020F0502020204030204" pitchFamily="34" charset="0"/>
              </a:rPr>
              <a:t>לפעילות הצלה</a:t>
            </a:r>
          </a:p>
          <a:p>
            <a:pPr marL="285750" lvl="0" indent="-285750">
              <a:lnSpc>
                <a:spcPct val="107000"/>
              </a:lnSpc>
              <a:spcAft>
                <a:spcPts val="800"/>
              </a:spcAft>
            </a:pPr>
            <a:r>
              <a:rPr lang="he-IL" sz="1800" dirty="0">
                <a:solidFill>
                  <a:prstClr val="black"/>
                </a:solidFill>
                <a:ea typeface="Calibri" panose="020F0502020204030204" pitchFamily="34" charset="0"/>
              </a:rPr>
              <a:t>התארגנות המחתרת הצרפתית</a:t>
            </a:r>
          </a:p>
          <a:p>
            <a:pPr marL="285750" lvl="0" indent="-285750">
              <a:lnSpc>
                <a:spcPct val="107000"/>
              </a:lnSpc>
              <a:spcAft>
                <a:spcPts val="800"/>
              </a:spcAft>
            </a:pPr>
            <a:r>
              <a:rPr lang="he-IL" sz="1800" dirty="0">
                <a:solidFill>
                  <a:prstClr val="black"/>
                </a:solidFill>
                <a:ea typeface="Calibri" panose="020F0502020204030204" pitchFamily="34" charset="0"/>
              </a:rPr>
              <a:t>נסיבות מיוחדות של הממשל הגרמני בצרפת. </a:t>
            </a:r>
            <a:endParaRPr lang="he-IL" sz="1800" dirty="0"/>
          </a:p>
        </p:txBody>
      </p:sp>
    </p:spTree>
    <p:extLst>
      <p:ext uri="{BB962C8B-B14F-4D97-AF65-F5344CB8AC3E}">
        <p14:creationId xmlns:p14="http://schemas.microsoft.com/office/powerpoint/2010/main" val="193424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390650-A745-4719-80B3-3FDC3723C465}"/>
              </a:ext>
            </a:extLst>
          </p:cNvPr>
          <p:cNvSpPr>
            <a:spLocks noGrp="1"/>
          </p:cNvSpPr>
          <p:nvPr>
            <p:ph type="title"/>
          </p:nvPr>
        </p:nvSpPr>
        <p:spPr>
          <a:xfrm>
            <a:off x="515206" y="211015"/>
            <a:ext cx="11160000" cy="1160585"/>
          </a:xfrm>
        </p:spPr>
        <p:txBody>
          <a:bodyPr/>
          <a:lstStyle/>
          <a:p>
            <a:br>
              <a:rPr lang="he-IL" dirty="0"/>
            </a:br>
            <a:r>
              <a:rPr lang="he-IL" dirty="0"/>
              <a:t>שחרור- מסתור</a:t>
            </a:r>
            <a:br>
              <a:rPr lang="he-IL" sz="2000" dirty="0"/>
            </a:br>
            <a:br>
              <a:rPr lang="he-IL" sz="3200" dirty="0"/>
            </a:br>
            <a:r>
              <a:rPr lang="he-IL" sz="3200" dirty="0"/>
              <a:t>         </a:t>
            </a:r>
            <a:r>
              <a:rPr lang="he-IL" sz="1800" dirty="0"/>
              <a:t>"בין קירות הבית"- סיפורו של אהרון וייס, יד ושם 2019</a:t>
            </a:r>
          </a:p>
        </p:txBody>
      </p:sp>
      <p:pic>
        <p:nvPicPr>
          <p:cNvPr id="7" name="מדיה מקוונת 6" title="ￗﾑￗﾙￗﾟ ￗﾧￗﾙￗﾨￗﾕￗﾪ ￗﾔￗﾑￗﾙￗﾪ - ￗﾡￗﾙￗﾤￗﾕￗﾨￗﾕ ￗﾩￗﾜ ￗﾐￗﾔￗﾨￗﾕￗﾟ ￗﾕￗﾙￗﾙￗﾡ">
            <a:hlinkClick r:id="" action="ppaction://media"/>
            <a:extLst>
              <a:ext uri="{FF2B5EF4-FFF2-40B4-BE49-F238E27FC236}">
                <a16:creationId xmlns:a16="http://schemas.microsoft.com/office/drawing/2014/main" id="{0FFF5FA0-DDEA-4DB7-9616-5DB312BAAFDC}"/>
              </a:ext>
            </a:extLst>
          </p:cNvPr>
          <p:cNvPicPr>
            <a:picLocks noGrp="1" noRot="1" noChangeAspect="1"/>
          </p:cNvPicPr>
          <p:nvPr>
            <p:ph idx="1"/>
            <a:videoFile r:link="rId1"/>
          </p:nvPr>
        </p:nvPicPr>
        <p:blipFill>
          <a:blip r:embed="rId3"/>
          <a:stretch>
            <a:fillRect/>
          </a:stretch>
        </p:blipFill>
        <p:spPr>
          <a:xfrm>
            <a:off x="1935163" y="2003884"/>
            <a:ext cx="6266302" cy="3524720"/>
          </a:xfrm>
          <a:prstGeom prst="rect">
            <a:avLst/>
          </a:prstGeom>
        </p:spPr>
      </p:pic>
      <p:sp>
        <p:nvSpPr>
          <p:cNvPr id="3" name="מלבן 2">
            <a:extLst>
              <a:ext uri="{FF2B5EF4-FFF2-40B4-BE49-F238E27FC236}">
                <a16:creationId xmlns:a16="http://schemas.microsoft.com/office/drawing/2014/main" id="{991683F1-3205-46A9-8533-B0374A18877B}"/>
              </a:ext>
            </a:extLst>
          </p:cNvPr>
          <p:cNvSpPr/>
          <p:nvPr/>
        </p:nvSpPr>
        <p:spPr>
          <a:xfrm>
            <a:off x="8468751" y="2588455"/>
            <a:ext cx="3080824" cy="1561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שאלה במהלך הצפייה: </a:t>
            </a:r>
          </a:p>
          <a:p>
            <a:pPr algn="ctr"/>
            <a:r>
              <a:rPr lang="he-IL" dirty="0">
                <a:latin typeface="Varela Round" panose="00000500000000000000" pitchFamily="2" charset="-79"/>
                <a:cs typeface="Varela Round" panose="00000500000000000000" pitchFamily="2" charset="-79"/>
              </a:rPr>
              <a:t>כיצד חווה אהרון וייס את המפגש הראשון עם העולם היהודי?</a:t>
            </a:r>
          </a:p>
        </p:txBody>
      </p:sp>
    </p:spTree>
    <p:extLst>
      <p:ext uri="{BB962C8B-B14F-4D97-AF65-F5344CB8AC3E}">
        <p14:creationId xmlns:p14="http://schemas.microsoft.com/office/powerpoint/2010/main" val="7798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1361</Words>
  <Application>Microsoft Office PowerPoint</Application>
  <PresentationFormat>Custom</PresentationFormat>
  <Paragraphs>133</Paragraphs>
  <Slides>19</Slides>
  <Notes>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Open Sans</vt:lpstr>
      <vt:lpstr>Symbol</vt:lpstr>
      <vt:lpstr>Varela Round</vt:lpstr>
      <vt:lpstr>ערכת נושא Office</vt:lpstr>
      <vt:lpstr>מערכת שידורים לאומית</vt:lpstr>
      <vt:lpstr>לחזור ולחיות ניצולי השואה בתום מלחמת העולם השנייה</vt:lpstr>
      <vt:lpstr>מה נלמד היום </vt:lpstr>
      <vt:lpstr>לחזור ולחיות</vt:lpstr>
      <vt:lpstr>   "המלחמה הסתיימה, אך אנו תהינו, נבוכים וכואבים, האם אחרי חשכת הגטאות, רכבות המוות ומחנות הריכוז וההשמדה, נהיה עוד מסוגלים להחיות בקרבנו את פתיל החיים, לאהוב, לעבוד, להקים משפחות ולציין ימי חג ומועד?"  </vt:lpstr>
      <vt:lpstr>לחזור ולחיות- קטע קריאה</vt:lpstr>
      <vt:lpstr>מה אבד ומה נשאר-  מספר ניצולי השואה במדינות שונות בתום המלחמה</vt:lpstr>
      <vt:lpstr>מה אבד ומה נשאר-  מספר ניצולי השואה במדינות שונות בתום המלחמה</vt:lpstr>
      <vt:lpstr> שחרור- מסתור           "בין קירות הבית"- סיפורו של אהרון וייס, יד ושם 2019</vt:lpstr>
      <vt:lpstr>שחרור- יציאה מהיערות </vt:lpstr>
      <vt:lpstr>שחרור- מחנות כאב השחרור: נחום בנדל, עליזה לוסיה אבנון, ולטר צבי בכרך, ריטה וייס, מרים עקביא והרטה גולדמן, יד ושם</vt:lpstr>
      <vt:lpstr>דילמות ומשמעויות החזרה לחיים</vt:lpstr>
      <vt:lpstr>דילמות והתמודדות הניצולים-סוגיות שונות</vt:lpstr>
      <vt:lpstr>   דילמות והתמודדות הניצולים-סוגיות שונות       חתונות והקמת משפחה</vt:lpstr>
      <vt:lpstr>דילמות והתמודדות הניצולים-סוגיות שונות חינוך והכשרה</vt:lpstr>
      <vt:lpstr>  חזרתם לחיים של הניצולים- השערות</vt:lpstr>
      <vt:lpstr>לחזור ולחיות</vt:lpstr>
      <vt:lpstr>מאגרי תמונות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Tali</cp:lastModifiedBy>
  <cp:revision>146</cp:revision>
  <dcterms:created xsi:type="dcterms:W3CDTF">2020-03-15T19:13:03Z</dcterms:created>
  <dcterms:modified xsi:type="dcterms:W3CDTF">2020-04-02T09:09:56Z</dcterms:modified>
</cp:coreProperties>
</file>