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1"/>
  </p:notesMasterIdLst>
  <p:sldIdLst>
    <p:sldId id="257" r:id="rId2"/>
    <p:sldId id="262" r:id="rId3"/>
    <p:sldId id="292" r:id="rId4"/>
    <p:sldId id="293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291" r:id="rId30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  <a:srgbClr val="12B4BC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066" y="5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ו'/ניסן/תש"ף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6413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9254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2693988"/>
            <a:ext cx="12190413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+mn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</p:spPr>
      </p:pic>
      <p:sp>
        <p:nvSpPr>
          <p:cNvPr id="11" name="מלבן מעוגל 7">
            <a:extLst>
              <a:ext uri="{FF2B5EF4-FFF2-40B4-BE49-F238E27FC236}">
                <a16:creationId xmlns:a16="http://schemas.microsoft.com/office/drawing/2014/main" id="{B4AFF296-E435-456B-88A7-FD44FC635162}"/>
              </a:ext>
            </a:extLst>
          </p:cNvPr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לוש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2958" y="764744"/>
            <a:ext cx="1158948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64B146C4-EED2-4B57-8484-D619778B9E14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513040" y="1030562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7C073636-A9CC-46CC-A5B5-C80D3112BC4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241442" y="10305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4CEC450C-D597-4EB4-A4B8-7D7FF6277A97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241442" y="39329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8441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ארבע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0170220" y="938559"/>
            <a:ext cx="2190597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2B4BA0B6-69B0-4331-828B-18DEBDC76E10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54519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8" name="מציין מיקום של תמונה 2">
            <a:extLst>
              <a:ext uri="{FF2B5EF4-FFF2-40B4-BE49-F238E27FC236}">
                <a16:creationId xmlns:a16="http://schemas.microsoft.com/office/drawing/2014/main" id="{FBCD6E16-20B0-475E-9CDF-01523C3F3E1C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54519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9" name="מציין מיקום של תמונה 2">
            <a:extLst>
              <a:ext uri="{FF2B5EF4-FFF2-40B4-BE49-F238E27FC236}">
                <a16:creationId xmlns:a16="http://schemas.microsoft.com/office/drawing/2014/main" id="{CF464C56-4BFD-45D5-9DFE-6D1C9EA45370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414862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20" name="מציין מיקום של תמונה 2">
            <a:extLst>
              <a:ext uri="{FF2B5EF4-FFF2-40B4-BE49-F238E27FC236}">
                <a16:creationId xmlns:a16="http://schemas.microsoft.com/office/drawing/2014/main" id="{129AE4A9-D411-4409-B29E-8B4A85FA65F5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4414862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420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1640910"/>
            <a:ext cx="12190413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0" y="2895892"/>
            <a:ext cx="12190413" cy="7652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40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212915" y="3655832"/>
            <a:ext cx="11977498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0412" cy="720000"/>
          </a:xfrm>
        </p:spPr>
        <p:txBody>
          <a:bodyPr lIns="36000" tIns="0" rIns="36000" bIns="0">
            <a:noAutofit/>
          </a:bodyPr>
          <a:lstStyle>
            <a:lvl1pPr>
              <a:defRPr sz="4400" b="1">
                <a:solidFill>
                  <a:srgbClr val="192A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815138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49438" y="213094"/>
            <a:ext cx="9640976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+mn-cs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8" y="1185681"/>
            <a:ext cx="8323992" cy="540000"/>
          </a:xfrm>
        </p:spPr>
        <p:txBody>
          <a:bodyPr anchor="ctr">
            <a:noAutofit/>
          </a:bodyPr>
          <a:lstStyle>
            <a:lvl1pPr marL="185738" indent="0">
              <a:buNone/>
              <a:defRPr sz="3200" b="1">
                <a:solidFill>
                  <a:srgbClr val="12B4BC"/>
                </a:solidFill>
                <a:latin typeface="Varela Round" pitchFamily="2" charset="-79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3"/>
            <a:ext cx="8030918" cy="4152517"/>
          </a:xfrm>
        </p:spPr>
        <p:txBody>
          <a:bodyPr>
            <a:normAutofit/>
          </a:bodyPr>
          <a:lstStyle>
            <a:lvl1pPr marL="439738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+mn-cs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+mn-cs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663546" y="5699023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260528" y="181685"/>
            <a:ext cx="259848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488761" y="468418"/>
            <a:ext cx="2968915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9008919" y="6104088"/>
            <a:ext cx="3755104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309734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34386" y="1312990"/>
            <a:ext cx="7909488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28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פסקת טקסט קצרה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297" y="6189198"/>
            <a:ext cx="3068196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1040" y="81723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406" y="6347805"/>
            <a:ext cx="5558412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92531"/>
            <a:ext cx="12190413" cy="10096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800" b="1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2878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1" y="5878200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7" y="66850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50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369" y="639718"/>
            <a:ext cx="11463676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369" y="95349"/>
            <a:ext cx="8073828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139085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0412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מ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1065331" y="950191"/>
            <a:ext cx="1158948" cy="347376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37DA72A4-4AB9-460E-88AD-A2F17BC9040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61147" y="964351"/>
            <a:ext cx="8483175" cy="5721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5647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684" y="186259"/>
            <a:ext cx="10246355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+mn-cs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4617" y="5980332"/>
            <a:ext cx="1590845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2958" y="764744"/>
            <a:ext cx="1158948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31" y="320177"/>
            <a:ext cx="2095371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4863" y="6268720"/>
            <a:ext cx="2190598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E092FF7F-99D2-4D69-9F9B-DFCC0018EF01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444696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5" name="מציין מיקום של תמונה 2">
            <a:extLst>
              <a:ext uri="{FF2B5EF4-FFF2-40B4-BE49-F238E27FC236}">
                <a16:creationId xmlns:a16="http://schemas.microsoft.com/office/drawing/2014/main" id="{EE11C667-5839-4E65-A8EE-E7690021913A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843274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2686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B6F552B-607E-4869-A917-C44959BDCB12}" type="datetimeFigureOut">
              <a:rPr lang="he-IL" smtClean="0"/>
              <a:pPr/>
              <a:t>ו'/ניסן/תש"ף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50" r:id="rId3"/>
    <p:sldLayoutId id="2147483669" r:id="rId4"/>
    <p:sldLayoutId id="2147483670" r:id="rId5"/>
    <p:sldLayoutId id="2147483671" r:id="rId6"/>
    <p:sldLayoutId id="2147483663" r:id="rId7"/>
    <p:sldLayoutId id="2147483675" r:id="rId8"/>
    <p:sldLayoutId id="2147483672" r:id="rId9"/>
    <p:sldLayoutId id="2147483673" r:id="rId10"/>
    <p:sldLayoutId id="2147483674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g"/><Relationship Id="rId11" Type="http://schemas.openxmlformats.org/officeDocument/2006/relationships/image" Target="../media/image13.jpg"/><Relationship Id="rId5" Type="http://schemas.openxmlformats.org/officeDocument/2006/relationships/image" Target="../media/image7.jpg"/><Relationship Id="rId10" Type="http://schemas.openxmlformats.org/officeDocument/2006/relationships/image" Target="../media/image12.jpg"/><Relationship Id="rId4" Type="http://schemas.openxmlformats.org/officeDocument/2006/relationships/image" Target="../media/image6.jpg"/><Relationship Id="rId9" Type="http://schemas.openxmlformats.org/officeDocument/2006/relationships/image" Target="../media/image1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>
                <a:cs typeface="+mn-cs"/>
              </a:rPr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1">
            <a:extLst>
              <a:ext uri="{FF2B5EF4-FFF2-40B4-BE49-F238E27FC236}">
                <a16:creationId xmlns:a16="http://schemas.microsoft.com/office/drawing/2014/main" id="{AD415FCF-640C-4577-981C-C2508BCAE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6231" y="-1"/>
            <a:ext cx="10363200" cy="973016"/>
          </a:xfrm>
        </p:spPr>
        <p:txBody>
          <a:bodyPr/>
          <a:lstStyle/>
          <a:p>
            <a:r>
              <a:rPr lang="ar-SA" sz="3600" b="1" dirty="0">
                <a:latin typeface="Arial" pitchFamily="34" charset="0"/>
                <a:cs typeface="Arial" pitchFamily="34" charset="0"/>
              </a:rPr>
              <a:t>امامك قائمه تنظيمات صنف هذه التنظيمات حسب مجال العمل</a:t>
            </a:r>
            <a:endParaRPr lang="he-IL" sz="3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טבלה 3">
            <a:extLst>
              <a:ext uri="{FF2B5EF4-FFF2-40B4-BE49-F238E27FC236}">
                <a16:creationId xmlns:a16="http://schemas.microsoft.com/office/drawing/2014/main" id="{6A1C97DB-050B-4705-A70D-0F54D70B42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832854"/>
              </p:ext>
            </p:extLst>
          </p:nvPr>
        </p:nvGraphicFramePr>
        <p:xfrm>
          <a:off x="1173188" y="973016"/>
          <a:ext cx="10105291" cy="510122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60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25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96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98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348156">
                <a:tc>
                  <a:txBody>
                    <a:bodyPr/>
                    <a:lstStyle/>
                    <a:p>
                      <a:pPr algn="ctr" rtl="1"/>
                      <a:r>
                        <a:rPr lang="ar-JO" sz="2400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اسم التنظيم</a:t>
                      </a:r>
                      <a:endParaRPr lang="he-IL" sz="2400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>
                          <a:solidFill>
                            <a:srgbClr val="192A72"/>
                          </a:solidFill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تنظيم تجاري </a:t>
                      </a:r>
                      <a:endParaRPr lang="he-IL" sz="2400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>
                          <a:solidFill>
                            <a:srgbClr val="192A72"/>
                          </a:solidFill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تنظيم يقدم خدمات بهدف الربح</a:t>
                      </a:r>
                      <a:endParaRPr lang="he-IL" sz="2400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2400" b="1" dirty="0">
                          <a:solidFill>
                            <a:srgbClr val="192A72"/>
                          </a:solidFill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تنظيم يقدم خدمات بدون هدف الربح</a:t>
                      </a:r>
                      <a:endParaRPr lang="he-IL" sz="2400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1"/>
                      <a:endParaRPr lang="he-IL" sz="2400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>
                          <a:solidFill>
                            <a:srgbClr val="192A72"/>
                          </a:solidFill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تنظيم انتاجي </a:t>
                      </a:r>
                      <a:endParaRPr lang="he-IL" sz="2400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>
                          <a:solidFill>
                            <a:srgbClr val="192A72"/>
                          </a:solidFill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تنظيم يقدم المعلومات</a:t>
                      </a:r>
                      <a:endParaRPr lang="he-IL" sz="2400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>
                          <a:solidFill>
                            <a:srgbClr val="192A72"/>
                          </a:solidFill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تنظيمات ناشئة </a:t>
                      </a:r>
                      <a:endParaRPr lang="he-IL" sz="2400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982">
                <a:tc>
                  <a:txBody>
                    <a:bodyPr/>
                    <a:lstStyle/>
                    <a:p>
                      <a:pPr rtl="1"/>
                      <a:r>
                        <a:rPr lang="ar-JO" sz="2000" b="1" dirty="0">
                          <a:solidFill>
                            <a:srgbClr val="192A7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مكتب محاماه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>
                          <a:solidFill>
                            <a:srgbClr val="192A7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</a:t>
                      </a:r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98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kern="1200" dirty="0" err="1">
                          <a:solidFill>
                            <a:srgbClr val="192A7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Vessi</a:t>
                      </a:r>
                      <a:r>
                        <a:rPr lang="en-US" sz="2000" b="1" i="0" kern="1200" dirty="0">
                          <a:solidFill>
                            <a:srgbClr val="192A7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Medical</a:t>
                      </a:r>
                    </a:p>
                    <a:p>
                      <a:pPr rtl="1"/>
                      <a:r>
                        <a:rPr lang="ar-JO" sz="2000" b="1" dirty="0" err="1">
                          <a:solidFill>
                            <a:srgbClr val="192A7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للابحاث</a:t>
                      </a:r>
                      <a:r>
                        <a:rPr lang="ar-JO" sz="2000" b="1" baseline="0" dirty="0">
                          <a:solidFill>
                            <a:srgbClr val="192A7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الطبية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>
                          <a:solidFill>
                            <a:srgbClr val="192A7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</a:t>
                      </a:r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982">
                <a:tc>
                  <a:txBody>
                    <a:bodyPr/>
                    <a:lstStyle/>
                    <a:p>
                      <a:pPr rtl="1"/>
                      <a:r>
                        <a:rPr lang="ar-JO" sz="2000" b="1" dirty="0">
                          <a:solidFill>
                            <a:srgbClr val="192A7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مصنع الحلاوة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>
                          <a:solidFill>
                            <a:srgbClr val="192A7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</a:t>
                      </a:r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9982">
                <a:tc>
                  <a:txBody>
                    <a:bodyPr/>
                    <a:lstStyle/>
                    <a:p>
                      <a:pPr rtl="1"/>
                      <a:r>
                        <a:rPr lang="ar-JO" sz="2000" b="1" dirty="0">
                          <a:solidFill>
                            <a:srgbClr val="192A7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جمعية حماية</a:t>
                      </a:r>
                      <a:r>
                        <a:rPr lang="ar-JO" sz="2000" b="1" baseline="0" dirty="0">
                          <a:solidFill>
                            <a:srgbClr val="192A7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المستهلك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>
                          <a:solidFill>
                            <a:srgbClr val="192A7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</a:t>
                      </a:r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9982"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>
                          <a:solidFill>
                            <a:srgbClr val="192A7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WAZE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>
                          <a:solidFill>
                            <a:srgbClr val="192A7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</a:t>
                      </a:r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998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2000" b="1" dirty="0">
                          <a:solidFill>
                            <a:srgbClr val="192A7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سوبرماركت الامل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rtl="1"/>
                      <a:endParaRPr lang="he-IL" sz="2000" b="1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800" dirty="0">
                          <a:solidFill>
                            <a:srgbClr val="192A7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**</a:t>
                      </a:r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800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542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7228" y="213094"/>
            <a:ext cx="8273143" cy="720000"/>
          </a:xfrm>
        </p:spPr>
        <p:txBody>
          <a:bodyPr/>
          <a:lstStyle/>
          <a:p>
            <a:pPr lvl="2" algn="r">
              <a:lnSpc>
                <a:spcPct val="150000"/>
              </a:lnSpc>
              <a:spcAft>
                <a:spcPts val="800"/>
              </a:spcAft>
            </a:pPr>
            <a:r>
              <a:rPr lang="ar-SA" sz="3200" b="1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2- تصنيف التنظيمات حسب اهداف التنظيم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05138A-5A89-4067-BEAA-34CA7F58644A}"/>
              </a:ext>
            </a:extLst>
          </p:cNvPr>
          <p:cNvSpPr txBox="1"/>
          <p:nvPr/>
        </p:nvSpPr>
        <p:spPr>
          <a:xfrm>
            <a:off x="121555" y="1052838"/>
            <a:ext cx="11947301" cy="41070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>
              <a:lnSpc>
                <a:spcPct val="150000"/>
              </a:lnSpc>
            </a:pPr>
            <a:r>
              <a:rPr lang="ar-JO" sz="2400" b="1" u="sng" dirty="0">
                <a:solidFill>
                  <a:srgbClr val="12B4BC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يتم تصنيف التنظيمات حسب اهداف التنظيم الى:</a:t>
            </a:r>
            <a:endParaRPr lang="en-US" sz="2400" b="1" u="sng" dirty="0">
              <a:solidFill>
                <a:srgbClr val="12B4BC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57300" lvl="2" indent="-342900">
              <a:lnSpc>
                <a:spcPct val="150000"/>
              </a:lnSpc>
              <a:buFont typeface="+mj-lt"/>
              <a:buAutoNum type="arabicPeriod"/>
            </a:pPr>
            <a:r>
              <a:rPr lang="ar-JO" sz="2400" b="1" u="sng" dirty="0">
                <a:solidFill>
                  <a:srgbClr val="192A7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تنظيمات  عامه "القطاع الأول" : </a:t>
            </a:r>
            <a:endParaRPr lang="ar-SA" sz="2400" b="1" u="sng" dirty="0">
              <a:solidFill>
                <a:srgbClr val="192A72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ar-SA" sz="24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تنظيمات هدفها توفير الخدمات الحكومية وخدمات الرفاه حسب ما هو محدد من قبل الحكومة.</a:t>
            </a:r>
            <a:endParaRPr lang="en-US" sz="2400" dirty="0">
              <a:solidFill>
                <a:srgbClr val="192A72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spcAft>
                <a:spcPts val="800"/>
              </a:spcAft>
            </a:pPr>
            <a:r>
              <a:rPr lang="ar-SA" sz="2400" b="1" dirty="0">
                <a:solidFill>
                  <a:srgbClr val="192A7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ar-SA" sz="2400" b="1" u="sng" dirty="0">
                <a:solidFill>
                  <a:srgbClr val="192A7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2. </a:t>
            </a:r>
            <a:r>
              <a:rPr lang="ar-JO" sz="2400" b="1" u="sng" dirty="0">
                <a:solidFill>
                  <a:srgbClr val="192A7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تنظيمات  خاصه "القطاع الثاني":</a:t>
            </a:r>
            <a:endParaRPr lang="ar-SA" sz="2400" b="1" u="sng" dirty="0">
              <a:solidFill>
                <a:srgbClr val="192A72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50000"/>
              </a:lnSpc>
              <a:spcAft>
                <a:spcPts val="800"/>
              </a:spcAft>
            </a:pPr>
            <a:r>
              <a:rPr lang="ar-SA" sz="2400" b="1" dirty="0">
                <a:solidFill>
                  <a:srgbClr val="192A7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تنظيمات هدفها تحصيل الارباح.</a:t>
            </a:r>
            <a:endParaRPr lang="en-US" sz="2400" dirty="0">
              <a:solidFill>
                <a:srgbClr val="192A72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ar-SA" sz="2400" b="1" dirty="0">
                <a:solidFill>
                  <a:srgbClr val="192A7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ar-SA" sz="2400" b="1" u="sng" dirty="0">
                <a:solidFill>
                  <a:srgbClr val="192A7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3. </a:t>
            </a:r>
            <a:r>
              <a:rPr lang="ar-JO" sz="2400" b="1" u="sng" dirty="0">
                <a:solidFill>
                  <a:srgbClr val="192A7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تنظيمات غير خاصة وغير عامه "القطاع الثالث" :</a:t>
            </a:r>
            <a:endParaRPr lang="ar-SA" sz="2400" b="1" u="sng" dirty="0">
              <a:solidFill>
                <a:srgbClr val="192A72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ar-JO" sz="2400" b="1" dirty="0">
                <a:solidFill>
                  <a:srgbClr val="192A7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ar-SA" sz="2400" dirty="0">
                <a:solidFill>
                  <a:srgbClr val="192A7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ar-JO" sz="2400" dirty="0">
                <a:solidFill>
                  <a:srgbClr val="192A7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تنظيمات غير هادفه للربح وتعمل من اجل تحقيق اهداف اجتماعية (جمعية غير هادفة للربح).</a:t>
            </a:r>
            <a:endParaRPr lang="he-IL" sz="2400" dirty="0">
              <a:solidFill>
                <a:srgbClr val="192A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635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1">
            <a:extLst>
              <a:ext uri="{FF2B5EF4-FFF2-40B4-BE49-F238E27FC236}">
                <a16:creationId xmlns:a16="http://schemas.microsoft.com/office/drawing/2014/main" id="{AD415FCF-640C-4577-981C-C2508BCAE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6231" y="-1"/>
            <a:ext cx="10363200" cy="973016"/>
          </a:xfrm>
        </p:spPr>
        <p:txBody>
          <a:bodyPr/>
          <a:lstStyle/>
          <a:p>
            <a:r>
              <a:rPr lang="ar-SA" sz="3600" dirty="0">
                <a:latin typeface="Arial" pitchFamily="34" charset="0"/>
              </a:rPr>
              <a:t>امامك قائمه تنظيمات صنف هذه التنظيمات حسب اهداف التنظيم</a:t>
            </a:r>
            <a:endParaRPr lang="he-IL" sz="3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טבלה 3">
            <a:extLst>
              <a:ext uri="{FF2B5EF4-FFF2-40B4-BE49-F238E27FC236}">
                <a16:creationId xmlns:a16="http://schemas.microsoft.com/office/drawing/2014/main" id="{DF456934-51D1-421D-B178-52C7F0D0A3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286212"/>
              </p:ext>
            </p:extLst>
          </p:nvPr>
        </p:nvGraphicFramePr>
        <p:xfrm>
          <a:off x="1230923" y="1512275"/>
          <a:ext cx="10058400" cy="247290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225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0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15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9982">
                <a:tc>
                  <a:txBody>
                    <a:bodyPr/>
                    <a:lstStyle/>
                    <a:p>
                      <a:pPr algn="ctr" rtl="1"/>
                      <a:r>
                        <a:rPr lang="ar-JO" sz="2400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اسم التنظيم</a:t>
                      </a:r>
                      <a:endParaRPr lang="he-IL" sz="2400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2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2400" b="1" u="none" dirty="0">
                          <a:solidFill>
                            <a:srgbClr val="192A72"/>
                          </a:solidFill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تنظيمات  عامه "القطاع الأول" </a:t>
                      </a:r>
                      <a:endParaRPr lang="ar-SA" sz="2400" b="1" u="none" dirty="0">
                        <a:solidFill>
                          <a:srgbClr val="192A72"/>
                        </a:solidFill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2400" b="1" u="none" dirty="0">
                          <a:solidFill>
                            <a:srgbClr val="192A72"/>
                          </a:solidFill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تنظيمات  خاصه "القطاع الثاني"</a:t>
                      </a:r>
                      <a:endParaRPr lang="ar-SA" sz="2400" b="1" u="none" dirty="0">
                        <a:solidFill>
                          <a:srgbClr val="192A72"/>
                        </a:solidFill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u="none" dirty="0">
                          <a:solidFill>
                            <a:srgbClr val="192A72"/>
                          </a:solidFill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تنظيمات غير خاصة وغير عامه "القطاع الثالث" </a:t>
                      </a:r>
                      <a:endParaRPr lang="he-IL" sz="2400" u="none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982"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المدرسة الثانوية</a:t>
                      </a:r>
                      <a:endParaRPr lang="he-IL" sz="24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40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40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400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982"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جمعية اشواق الربيع</a:t>
                      </a:r>
                      <a:endParaRPr lang="he-IL" sz="24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400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400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400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982"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مكتبة للقرطاسية</a:t>
                      </a:r>
                      <a:endParaRPr lang="he-IL" sz="24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40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40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400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מלבן 1"/>
          <p:cNvSpPr/>
          <p:nvPr/>
        </p:nvSpPr>
        <p:spPr>
          <a:xfrm>
            <a:off x="305539" y="5961777"/>
            <a:ext cx="316144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2800" b="1" dirty="0">
                <a:solidFill>
                  <a:srgbClr val="002060"/>
                </a:solidFill>
              </a:rPr>
              <a:t>بعد دقيقتان عرض الاجابة</a:t>
            </a:r>
            <a:endParaRPr lang="he-IL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863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1">
            <a:extLst>
              <a:ext uri="{FF2B5EF4-FFF2-40B4-BE49-F238E27FC236}">
                <a16:creationId xmlns:a16="http://schemas.microsoft.com/office/drawing/2014/main" id="{AD415FCF-640C-4577-981C-C2508BCAE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6231" y="-1"/>
            <a:ext cx="10363200" cy="973016"/>
          </a:xfrm>
        </p:spPr>
        <p:txBody>
          <a:bodyPr/>
          <a:lstStyle/>
          <a:p>
            <a:r>
              <a:rPr lang="ar-SA" sz="3600" dirty="0">
                <a:latin typeface="Arial" pitchFamily="34" charset="0"/>
              </a:rPr>
              <a:t>امامك قائمه تنظيمات صنف هذه التنظيمات حسب اهداف التنظيم</a:t>
            </a:r>
            <a:endParaRPr lang="he-IL" sz="3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טבלה 3">
            <a:extLst>
              <a:ext uri="{FF2B5EF4-FFF2-40B4-BE49-F238E27FC236}">
                <a16:creationId xmlns:a16="http://schemas.microsoft.com/office/drawing/2014/main" id="{DF456934-51D1-421D-B178-52C7F0D0A3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720041"/>
              </p:ext>
            </p:extLst>
          </p:nvPr>
        </p:nvGraphicFramePr>
        <p:xfrm>
          <a:off x="1230923" y="1512275"/>
          <a:ext cx="10058400" cy="247290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225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0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15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9982">
                <a:tc>
                  <a:txBody>
                    <a:bodyPr/>
                    <a:lstStyle/>
                    <a:p>
                      <a:pPr algn="ctr" rtl="1"/>
                      <a:r>
                        <a:rPr lang="ar-JO" sz="2400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اسم التنظيم</a:t>
                      </a:r>
                      <a:endParaRPr lang="he-IL" sz="2400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2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2400" b="1" u="none" dirty="0">
                          <a:solidFill>
                            <a:srgbClr val="192A72"/>
                          </a:solidFill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تنظيمات  عامه "القطاع الأول" </a:t>
                      </a:r>
                      <a:endParaRPr lang="ar-SA" sz="2400" b="1" u="none" dirty="0">
                        <a:solidFill>
                          <a:srgbClr val="192A72"/>
                        </a:solidFill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2400" b="1" u="none" dirty="0">
                          <a:solidFill>
                            <a:srgbClr val="192A72"/>
                          </a:solidFill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تنظيمات  خاصه "القطاع الثاني"</a:t>
                      </a:r>
                      <a:endParaRPr lang="ar-SA" sz="2400" b="1" u="none" dirty="0">
                        <a:solidFill>
                          <a:srgbClr val="192A72"/>
                        </a:solidFill>
                        <a:latin typeface="Arial" pitchFamily="34" charset="0"/>
                        <a:ea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u="none" dirty="0">
                          <a:solidFill>
                            <a:srgbClr val="192A72"/>
                          </a:solidFill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تنظيمات غير خاصة وغير عامه "القطاع الثالث" </a:t>
                      </a:r>
                      <a:endParaRPr lang="he-IL" sz="2400" u="none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982"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المدرسة الثانوية</a:t>
                      </a:r>
                      <a:endParaRPr lang="he-IL" sz="24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**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40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400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982"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جمعية اشواق الربيع</a:t>
                      </a:r>
                      <a:endParaRPr lang="he-IL" sz="24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400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400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**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982"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مكتبة للقرطاسية</a:t>
                      </a:r>
                      <a:endParaRPr lang="he-IL" sz="2400" b="1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40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**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400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2031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7228" y="213094"/>
            <a:ext cx="8273143" cy="720000"/>
          </a:xfrm>
        </p:spPr>
        <p:txBody>
          <a:bodyPr/>
          <a:lstStyle/>
          <a:p>
            <a:pPr lvl="2" algn="r">
              <a:lnSpc>
                <a:spcPct val="150000"/>
              </a:lnSpc>
              <a:spcAft>
                <a:spcPts val="800"/>
              </a:spcAft>
            </a:pPr>
            <a:r>
              <a:rPr lang="ar-SA" sz="3200" b="1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3- تصنيف التنظيمات حسب الموقع الجغرافي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05138A-5A89-4067-BEAA-34CA7F58644A}"/>
              </a:ext>
            </a:extLst>
          </p:cNvPr>
          <p:cNvSpPr txBox="1"/>
          <p:nvPr/>
        </p:nvSpPr>
        <p:spPr>
          <a:xfrm>
            <a:off x="544286" y="1052838"/>
            <a:ext cx="11059886" cy="303493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200000"/>
              </a:lnSpc>
              <a:spcAft>
                <a:spcPts val="800"/>
              </a:spcAft>
              <a:tabLst>
                <a:tab pos="578485" algn="l"/>
              </a:tabLst>
            </a:pPr>
            <a:r>
              <a:rPr lang="ar-JO" sz="2400" b="1" u="sng" dirty="0">
                <a:solidFill>
                  <a:srgbClr val="12B4BC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يتم تصنيف التنظيمات حسب الموقع الجغرافي الى:</a:t>
            </a:r>
            <a:endParaRPr lang="en-US" sz="2400" b="1" u="sng" dirty="0">
              <a:solidFill>
                <a:srgbClr val="12B4BC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>
              <a:lnSpc>
                <a:spcPct val="200000"/>
              </a:lnSpc>
              <a:buFont typeface="+mj-lt"/>
              <a:buAutoNum type="arabicPeriod"/>
            </a:pPr>
            <a:r>
              <a:rPr lang="ar-JO" sz="24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تنظيمات محلية : </a:t>
            </a:r>
            <a:r>
              <a:rPr lang="he-IL" sz="24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ארגון מקומי –לוקאלי </a:t>
            </a: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هي التنظيمات التي تتواجد داخل الدولة .</a:t>
            </a:r>
            <a:endParaRPr lang="en-US" sz="2400" dirty="0">
              <a:solidFill>
                <a:srgbClr val="192A72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>
              <a:lnSpc>
                <a:spcPct val="20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JO" sz="24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تنظيمات عالميه : </a:t>
            </a:r>
            <a:r>
              <a:rPr lang="he-IL" sz="24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ארגון עולמי –גלובלי </a:t>
            </a: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هي تنظيمات تتوزع في عدة بلدان في العالم</a:t>
            </a:r>
            <a:r>
              <a:rPr lang="ar-SA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حيث يتواجد الفرع الرئيسي في دولة معينه والفروع المتبقية تتوزع في دول العالم المختلفة.</a:t>
            </a:r>
          </a:p>
        </p:txBody>
      </p:sp>
    </p:spTree>
    <p:extLst>
      <p:ext uri="{BB962C8B-B14F-4D97-AF65-F5344CB8AC3E}">
        <p14:creationId xmlns:p14="http://schemas.microsoft.com/office/powerpoint/2010/main" val="2790302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1">
            <a:extLst>
              <a:ext uri="{FF2B5EF4-FFF2-40B4-BE49-F238E27FC236}">
                <a16:creationId xmlns:a16="http://schemas.microsoft.com/office/drawing/2014/main" id="{330E1D5F-8F82-46BB-AEFE-F3A90E157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115" y="43544"/>
            <a:ext cx="10363200" cy="973016"/>
          </a:xfrm>
        </p:spPr>
        <p:txBody>
          <a:bodyPr/>
          <a:lstStyle/>
          <a:p>
            <a:pPr algn="r"/>
            <a:r>
              <a:rPr lang="ar-JO" sz="40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اسئلة في تصنيف التنظيمات</a:t>
            </a:r>
            <a:endParaRPr lang="he-IL" sz="4000" b="1" dirty="0">
              <a:solidFill>
                <a:srgbClr val="192A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4">
            <a:extLst>
              <a:ext uri="{FF2B5EF4-FFF2-40B4-BE49-F238E27FC236}">
                <a16:creationId xmlns:a16="http://schemas.microsoft.com/office/drawing/2014/main" id="{18356F22-6548-4597-8EAD-4C65E7A461AA}"/>
              </a:ext>
            </a:extLst>
          </p:cNvPr>
          <p:cNvSpPr/>
          <p:nvPr/>
        </p:nvSpPr>
        <p:spPr>
          <a:xfrm>
            <a:off x="1258556" y="1170358"/>
            <a:ext cx="1049215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AutoNum type="arabicParenR"/>
            </a:pPr>
            <a:r>
              <a:rPr lang="ar-JO" sz="2400" b="1" dirty="0">
                <a:solidFill>
                  <a:srgbClr val="192A72"/>
                </a:solidFill>
              </a:rPr>
              <a:t>« </a:t>
            </a:r>
            <a:r>
              <a:rPr lang="ar-SA" sz="2400" b="1" dirty="0">
                <a:solidFill>
                  <a:srgbClr val="192A72"/>
                </a:solidFill>
              </a:rPr>
              <a:t>شركه </a:t>
            </a:r>
            <a:r>
              <a:rPr lang="he-IL" sz="2400" b="1" dirty="0">
                <a:solidFill>
                  <a:srgbClr val="192A72"/>
                </a:solidFill>
              </a:rPr>
              <a:t>תכשיט לי </a:t>
            </a:r>
            <a:r>
              <a:rPr lang="ar-JO" sz="2400" b="1" dirty="0">
                <a:solidFill>
                  <a:srgbClr val="192A72"/>
                </a:solidFill>
              </a:rPr>
              <a:t>"</a:t>
            </a:r>
            <a:r>
              <a:rPr lang="ar-SA" sz="2400" b="1" dirty="0">
                <a:solidFill>
                  <a:srgbClr val="192A72"/>
                </a:solidFill>
              </a:rPr>
              <a:t>هي شركه تنتج </a:t>
            </a:r>
            <a:r>
              <a:rPr lang="ar-SA" sz="2400" b="1" dirty="0" err="1">
                <a:solidFill>
                  <a:srgbClr val="192A72"/>
                </a:solidFill>
              </a:rPr>
              <a:t>اكسسوارات</a:t>
            </a:r>
            <a:r>
              <a:rPr lang="ar-SA" sz="2400" b="1" dirty="0">
                <a:solidFill>
                  <a:srgbClr val="192A72"/>
                </a:solidFill>
              </a:rPr>
              <a:t> في إسرائيل وتبيعها في دول مختلفة في العالم هل هذه الشركة هي </a:t>
            </a:r>
            <a:r>
              <a:rPr lang="ar-JO" sz="2400" b="1" dirty="0">
                <a:solidFill>
                  <a:srgbClr val="192A72"/>
                </a:solidFill>
              </a:rPr>
              <a:t>:</a:t>
            </a:r>
          </a:p>
          <a:p>
            <a:pPr marL="457200" lvl="0" indent="-457200">
              <a:buAutoNum type="arabicParenR"/>
            </a:pPr>
            <a:endParaRPr lang="en-US" sz="2400" dirty="0">
              <a:solidFill>
                <a:srgbClr val="192A72"/>
              </a:solidFill>
            </a:endParaRPr>
          </a:p>
          <a:p>
            <a:pPr lvl="0"/>
            <a:r>
              <a:rPr lang="ar-JO" sz="2400" dirty="0">
                <a:solidFill>
                  <a:srgbClr val="192A72"/>
                </a:solidFill>
              </a:rPr>
              <a:t>      </a:t>
            </a:r>
            <a:r>
              <a:rPr lang="ar-SA" sz="2400" dirty="0">
                <a:solidFill>
                  <a:srgbClr val="192A72"/>
                </a:solidFill>
              </a:rPr>
              <a:t>تنظيم محلي</a:t>
            </a:r>
            <a:endParaRPr lang="en-US" sz="2400" dirty="0">
              <a:solidFill>
                <a:srgbClr val="192A72"/>
              </a:solidFill>
            </a:endParaRPr>
          </a:p>
          <a:p>
            <a:pPr lvl="0"/>
            <a:r>
              <a:rPr lang="ar-JO" sz="2400" dirty="0">
                <a:solidFill>
                  <a:srgbClr val="192A72"/>
                </a:solidFill>
              </a:rPr>
              <a:t>      </a:t>
            </a:r>
            <a:r>
              <a:rPr lang="ar-SA" sz="2400" dirty="0">
                <a:solidFill>
                  <a:srgbClr val="192A72"/>
                </a:solidFill>
              </a:rPr>
              <a:t>تنظيم عالمي</a:t>
            </a:r>
            <a:endParaRPr lang="ar-JO" sz="2400" dirty="0">
              <a:solidFill>
                <a:srgbClr val="192A72"/>
              </a:solidFill>
            </a:endParaRPr>
          </a:p>
          <a:p>
            <a:pPr lvl="0"/>
            <a:endParaRPr lang="en-US" sz="2400" dirty="0">
              <a:solidFill>
                <a:srgbClr val="192A72"/>
              </a:solidFill>
            </a:endParaRPr>
          </a:p>
          <a:p>
            <a:pPr lvl="0"/>
            <a:r>
              <a:rPr lang="ar-JO" sz="2400" b="1" dirty="0">
                <a:solidFill>
                  <a:srgbClr val="192A72"/>
                </a:solidFill>
              </a:rPr>
              <a:t>2) «</a:t>
            </a:r>
            <a:r>
              <a:rPr lang="ar-SA" sz="2400" b="1" dirty="0">
                <a:solidFill>
                  <a:srgbClr val="192A72"/>
                </a:solidFill>
              </a:rPr>
              <a:t>تنظيم محلي</a:t>
            </a:r>
            <a:r>
              <a:rPr lang="ar-JO" sz="2400" b="1" dirty="0">
                <a:solidFill>
                  <a:srgbClr val="192A72"/>
                </a:solidFill>
              </a:rPr>
              <a:t>»</a:t>
            </a:r>
            <a:r>
              <a:rPr lang="ar-SA" sz="2400" b="1" dirty="0">
                <a:solidFill>
                  <a:srgbClr val="192A72"/>
                </a:solidFill>
              </a:rPr>
              <a:t> :</a:t>
            </a:r>
            <a:endParaRPr lang="ar-JO" sz="2400" b="1" dirty="0">
              <a:solidFill>
                <a:srgbClr val="192A72"/>
              </a:solidFill>
            </a:endParaRPr>
          </a:p>
          <a:p>
            <a:pPr lvl="0"/>
            <a:endParaRPr lang="en-US" sz="2400" dirty="0">
              <a:solidFill>
                <a:srgbClr val="192A72"/>
              </a:solidFill>
            </a:endParaRPr>
          </a:p>
          <a:p>
            <a:pPr lvl="0"/>
            <a:r>
              <a:rPr lang="ar-JO" sz="2400" dirty="0">
                <a:solidFill>
                  <a:srgbClr val="192A72"/>
                </a:solidFill>
              </a:rPr>
              <a:t>      </a:t>
            </a:r>
            <a:r>
              <a:rPr lang="ar-SA" sz="2400" dirty="0">
                <a:solidFill>
                  <a:srgbClr val="192A72"/>
                </a:solidFill>
              </a:rPr>
              <a:t>يعمل فقط في مدينه واحده في الدولة</a:t>
            </a:r>
            <a:endParaRPr lang="en-US" sz="2400" dirty="0">
              <a:solidFill>
                <a:srgbClr val="192A72"/>
              </a:solidFill>
            </a:endParaRPr>
          </a:p>
          <a:p>
            <a:pPr lvl="0"/>
            <a:r>
              <a:rPr lang="ar-JO" sz="2400" dirty="0">
                <a:solidFill>
                  <a:srgbClr val="192A72"/>
                </a:solidFill>
              </a:rPr>
              <a:t>      </a:t>
            </a:r>
            <a:r>
              <a:rPr lang="ar-SA" sz="2400" dirty="0">
                <a:solidFill>
                  <a:srgbClr val="192A72"/>
                </a:solidFill>
              </a:rPr>
              <a:t>يعمل فقط في دوله واحده</a:t>
            </a:r>
            <a:endParaRPr lang="en-US" sz="2400" dirty="0">
              <a:solidFill>
                <a:srgbClr val="192A72"/>
              </a:solidFill>
            </a:endParaRPr>
          </a:p>
          <a:p>
            <a:pPr lvl="0"/>
            <a:r>
              <a:rPr lang="ar-JO" sz="2400" dirty="0">
                <a:solidFill>
                  <a:srgbClr val="192A72"/>
                </a:solidFill>
              </a:rPr>
              <a:t>       </a:t>
            </a:r>
            <a:r>
              <a:rPr lang="ar-SA" sz="2400" dirty="0">
                <a:solidFill>
                  <a:srgbClr val="192A72"/>
                </a:solidFill>
              </a:rPr>
              <a:t>ينتج منتجات في مدينه ويبيعها في دول مختلفة في العالم </a:t>
            </a:r>
            <a:endParaRPr lang="en-US" sz="2400" dirty="0">
              <a:solidFill>
                <a:srgbClr val="192A72"/>
              </a:solidFill>
            </a:endParaRPr>
          </a:p>
        </p:txBody>
      </p:sp>
      <p:sp>
        <p:nvSpPr>
          <p:cNvPr id="10" name="מלבן 5">
            <a:extLst>
              <a:ext uri="{FF2B5EF4-FFF2-40B4-BE49-F238E27FC236}">
                <a16:creationId xmlns:a16="http://schemas.microsoft.com/office/drawing/2014/main" id="{C34425CD-3444-4538-883F-AAF8EB7AB864}"/>
              </a:ext>
            </a:extLst>
          </p:cNvPr>
          <p:cNvSpPr/>
          <p:nvPr/>
        </p:nvSpPr>
        <p:spPr>
          <a:xfrm>
            <a:off x="11293510" y="2342103"/>
            <a:ext cx="257907" cy="211015"/>
          </a:xfrm>
          <a:prstGeom prst="rect">
            <a:avLst/>
          </a:prstGeom>
          <a:noFill/>
          <a:ln w="28575">
            <a:solidFill>
              <a:srgbClr val="12B4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6">
            <a:extLst>
              <a:ext uri="{FF2B5EF4-FFF2-40B4-BE49-F238E27FC236}">
                <a16:creationId xmlns:a16="http://schemas.microsoft.com/office/drawing/2014/main" id="{BA7ABA7B-98CE-4F1D-8AC6-DA1DE1723CC4}"/>
              </a:ext>
            </a:extLst>
          </p:cNvPr>
          <p:cNvSpPr/>
          <p:nvPr/>
        </p:nvSpPr>
        <p:spPr>
          <a:xfrm>
            <a:off x="11293510" y="2740688"/>
            <a:ext cx="257907" cy="211015"/>
          </a:xfrm>
          <a:prstGeom prst="rect">
            <a:avLst/>
          </a:prstGeom>
          <a:noFill/>
          <a:ln w="28575">
            <a:solidFill>
              <a:srgbClr val="12B4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7">
            <a:extLst>
              <a:ext uri="{FF2B5EF4-FFF2-40B4-BE49-F238E27FC236}">
                <a16:creationId xmlns:a16="http://schemas.microsoft.com/office/drawing/2014/main" id="{96E2D381-1F4B-41DF-96BB-877A6F698C89}"/>
              </a:ext>
            </a:extLst>
          </p:cNvPr>
          <p:cNvSpPr/>
          <p:nvPr/>
        </p:nvSpPr>
        <p:spPr>
          <a:xfrm>
            <a:off x="11328680" y="4979795"/>
            <a:ext cx="257907" cy="211015"/>
          </a:xfrm>
          <a:prstGeom prst="rect">
            <a:avLst/>
          </a:prstGeom>
          <a:noFill/>
          <a:ln w="28575">
            <a:solidFill>
              <a:srgbClr val="12B4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8">
            <a:extLst>
              <a:ext uri="{FF2B5EF4-FFF2-40B4-BE49-F238E27FC236}">
                <a16:creationId xmlns:a16="http://schemas.microsoft.com/office/drawing/2014/main" id="{CDA7E2F9-134B-41B0-80F9-45AD7419DD75}"/>
              </a:ext>
            </a:extLst>
          </p:cNvPr>
          <p:cNvSpPr/>
          <p:nvPr/>
        </p:nvSpPr>
        <p:spPr>
          <a:xfrm>
            <a:off x="11328680" y="4569488"/>
            <a:ext cx="257907" cy="211015"/>
          </a:xfrm>
          <a:prstGeom prst="rect">
            <a:avLst/>
          </a:prstGeom>
          <a:noFill/>
          <a:ln w="28575">
            <a:solidFill>
              <a:srgbClr val="12B4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9">
            <a:extLst>
              <a:ext uri="{FF2B5EF4-FFF2-40B4-BE49-F238E27FC236}">
                <a16:creationId xmlns:a16="http://schemas.microsoft.com/office/drawing/2014/main" id="{46FEAFDB-42F3-48B5-956A-5D783F0F0C20}"/>
              </a:ext>
            </a:extLst>
          </p:cNvPr>
          <p:cNvSpPr/>
          <p:nvPr/>
        </p:nvSpPr>
        <p:spPr>
          <a:xfrm>
            <a:off x="11340403" y="4147457"/>
            <a:ext cx="257907" cy="211015"/>
          </a:xfrm>
          <a:prstGeom prst="rect">
            <a:avLst/>
          </a:prstGeom>
          <a:noFill/>
          <a:ln w="28575">
            <a:solidFill>
              <a:srgbClr val="12B4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מלבן 1"/>
          <p:cNvSpPr/>
          <p:nvPr/>
        </p:nvSpPr>
        <p:spPr>
          <a:xfrm>
            <a:off x="331678" y="5824141"/>
            <a:ext cx="316144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2800" b="1" dirty="0">
                <a:solidFill>
                  <a:srgbClr val="002060"/>
                </a:solidFill>
              </a:rPr>
              <a:t>بعد دقيقتان عرض الاجابة</a:t>
            </a:r>
            <a:endParaRPr lang="he-IL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9023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1">
            <a:extLst>
              <a:ext uri="{FF2B5EF4-FFF2-40B4-BE49-F238E27FC236}">
                <a16:creationId xmlns:a16="http://schemas.microsoft.com/office/drawing/2014/main" id="{330E1D5F-8F82-46BB-AEFE-F3A90E157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115" y="43544"/>
            <a:ext cx="10363200" cy="973016"/>
          </a:xfrm>
        </p:spPr>
        <p:txBody>
          <a:bodyPr/>
          <a:lstStyle/>
          <a:p>
            <a:pPr algn="r"/>
            <a:r>
              <a:rPr lang="ar-JO" sz="40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اسئلة في تصنيف التنظيمات</a:t>
            </a:r>
            <a:endParaRPr lang="he-IL" sz="4000" b="1" dirty="0">
              <a:solidFill>
                <a:srgbClr val="192A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4">
            <a:extLst>
              <a:ext uri="{FF2B5EF4-FFF2-40B4-BE49-F238E27FC236}">
                <a16:creationId xmlns:a16="http://schemas.microsoft.com/office/drawing/2014/main" id="{18356F22-6548-4597-8EAD-4C65E7A461AA}"/>
              </a:ext>
            </a:extLst>
          </p:cNvPr>
          <p:cNvSpPr/>
          <p:nvPr/>
        </p:nvSpPr>
        <p:spPr>
          <a:xfrm>
            <a:off x="1258556" y="1170358"/>
            <a:ext cx="1049215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AutoNum type="arabicParenR"/>
            </a:pPr>
            <a:r>
              <a:rPr lang="ar-JO" sz="2400" b="1" dirty="0">
                <a:solidFill>
                  <a:srgbClr val="192A72"/>
                </a:solidFill>
              </a:rPr>
              <a:t>« </a:t>
            </a:r>
            <a:r>
              <a:rPr lang="ar-SA" sz="2400" b="1" dirty="0">
                <a:solidFill>
                  <a:srgbClr val="192A72"/>
                </a:solidFill>
              </a:rPr>
              <a:t>شركه </a:t>
            </a:r>
            <a:r>
              <a:rPr lang="he-IL" sz="2400" b="1" dirty="0">
                <a:solidFill>
                  <a:srgbClr val="192A72"/>
                </a:solidFill>
              </a:rPr>
              <a:t>תכשיט לי </a:t>
            </a:r>
            <a:r>
              <a:rPr lang="ar-JO" sz="2400" b="1" dirty="0">
                <a:solidFill>
                  <a:srgbClr val="192A72"/>
                </a:solidFill>
              </a:rPr>
              <a:t>"</a:t>
            </a:r>
            <a:r>
              <a:rPr lang="ar-SA" sz="2400" b="1" dirty="0">
                <a:solidFill>
                  <a:srgbClr val="192A72"/>
                </a:solidFill>
              </a:rPr>
              <a:t>هي شركه تنتج </a:t>
            </a:r>
            <a:r>
              <a:rPr lang="ar-SA" sz="2400" b="1" dirty="0" err="1">
                <a:solidFill>
                  <a:srgbClr val="192A72"/>
                </a:solidFill>
              </a:rPr>
              <a:t>اكسسوارات</a:t>
            </a:r>
            <a:r>
              <a:rPr lang="ar-SA" sz="2400" b="1" dirty="0">
                <a:solidFill>
                  <a:srgbClr val="192A72"/>
                </a:solidFill>
              </a:rPr>
              <a:t> في إسرائيل وتبيعها في دول مختلفة في العالم هل هذه الشركة هي </a:t>
            </a:r>
            <a:r>
              <a:rPr lang="ar-JO" sz="2400" b="1" dirty="0">
                <a:solidFill>
                  <a:srgbClr val="192A72"/>
                </a:solidFill>
              </a:rPr>
              <a:t>:</a:t>
            </a:r>
          </a:p>
          <a:p>
            <a:pPr marL="457200" lvl="0" indent="-457200">
              <a:buAutoNum type="arabicParenR"/>
            </a:pPr>
            <a:endParaRPr lang="en-US" sz="2400" dirty="0">
              <a:solidFill>
                <a:srgbClr val="192A72"/>
              </a:solidFill>
            </a:endParaRPr>
          </a:p>
          <a:p>
            <a:pPr lvl="0"/>
            <a:r>
              <a:rPr lang="ar-JO" sz="2400" dirty="0">
                <a:solidFill>
                  <a:srgbClr val="192A72"/>
                </a:solidFill>
              </a:rPr>
              <a:t>      </a:t>
            </a:r>
            <a:r>
              <a:rPr lang="ar-SA" sz="2400" dirty="0">
                <a:solidFill>
                  <a:srgbClr val="192A72"/>
                </a:solidFill>
              </a:rPr>
              <a:t>تنظيم محلي</a:t>
            </a:r>
            <a:endParaRPr lang="en-US" sz="2400" dirty="0">
              <a:solidFill>
                <a:srgbClr val="192A72"/>
              </a:solidFill>
            </a:endParaRPr>
          </a:p>
          <a:p>
            <a:pPr lvl="0"/>
            <a:r>
              <a:rPr lang="ar-JO" sz="2400" dirty="0">
                <a:solidFill>
                  <a:srgbClr val="192A72"/>
                </a:solidFill>
              </a:rPr>
              <a:t>     </a:t>
            </a:r>
            <a:r>
              <a:rPr lang="he-IL" sz="2400" dirty="0">
                <a:solidFill>
                  <a:srgbClr val="192A72"/>
                </a:solidFill>
              </a:rPr>
              <a:t>    </a:t>
            </a:r>
            <a:r>
              <a:rPr lang="ar-JO" sz="2400" dirty="0">
                <a:solidFill>
                  <a:srgbClr val="192A72"/>
                </a:solidFill>
              </a:rPr>
              <a:t> </a:t>
            </a:r>
            <a:r>
              <a:rPr lang="ar-SA" sz="2400" dirty="0">
                <a:solidFill>
                  <a:srgbClr val="192A72"/>
                </a:solidFill>
              </a:rPr>
              <a:t>تنظيم عالمي</a:t>
            </a:r>
            <a:endParaRPr lang="ar-JO" sz="2400" dirty="0">
              <a:solidFill>
                <a:srgbClr val="192A72"/>
              </a:solidFill>
            </a:endParaRPr>
          </a:p>
          <a:p>
            <a:pPr lvl="0"/>
            <a:endParaRPr lang="en-US" sz="2400" dirty="0">
              <a:solidFill>
                <a:srgbClr val="192A72"/>
              </a:solidFill>
            </a:endParaRPr>
          </a:p>
          <a:p>
            <a:pPr lvl="0"/>
            <a:r>
              <a:rPr lang="ar-JO" sz="2400" b="1" dirty="0">
                <a:solidFill>
                  <a:srgbClr val="192A72"/>
                </a:solidFill>
              </a:rPr>
              <a:t>2) «</a:t>
            </a:r>
            <a:r>
              <a:rPr lang="ar-SA" sz="2400" b="1" dirty="0">
                <a:solidFill>
                  <a:srgbClr val="192A72"/>
                </a:solidFill>
              </a:rPr>
              <a:t>تنظيم محلي</a:t>
            </a:r>
            <a:r>
              <a:rPr lang="ar-JO" sz="2400" b="1" dirty="0">
                <a:solidFill>
                  <a:srgbClr val="192A72"/>
                </a:solidFill>
              </a:rPr>
              <a:t>»</a:t>
            </a:r>
            <a:r>
              <a:rPr lang="ar-SA" sz="2400" b="1" dirty="0">
                <a:solidFill>
                  <a:srgbClr val="192A72"/>
                </a:solidFill>
              </a:rPr>
              <a:t> :</a:t>
            </a:r>
            <a:endParaRPr lang="ar-JO" sz="2400" b="1" dirty="0">
              <a:solidFill>
                <a:srgbClr val="192A72"/>
              </a:solidFill>
            </a:endParaRPr>
          </a:p>
          <a:p>
            <a:pPr lvl="0"/>
            <a:endParaRPr lang="en-US" sz="2400" dirty="0">
              <a:solidFill>
                <a:srgbClr val="192A72"/>
              </a:solidFill>
            </a:endParaRPr>
          </a:p>
          <a:p>
            <a:pPr lvl="0"/>
            <a:r>
              <a:rPr lang="ar-JO" sz="2400" dirty="0">
                <a:solidFill>
                  <a:srgbClr val="192A72"/>
                </a:solidFill>
              </a:rPr>
              <a:t>      </a:t>
            </a:r>
            <a:r>
              <a:rPr lang="ar-SA" sz="2400" dirty="0">
                <a:solidFill>
                  <a:srgbClr val="192A72"/>
                </a:solidFill>
              </a:rPr>
              <a:t>يعمل فقط في مدينه واحده في الدولة</a:t>
            </a:r>
            <a:endParaRPr lang="en-US" sz="2400" dirty="0">
              <a:solidFill>
                <a:srgbClr val="192A72"/>
              </a:solidFill>
            </a:endParaRPr>
          </a:p>
          <a:p>
            <a:pPr lvl="0"/>
            <a:r>
              <a:rPr lang="ar-JO" sz="2400" dirty="0">
                <a:solidFill>
                  <a:srgbClr val="192A72"/>
                </a:solidFill>
              </a:rPr>
              <a:t>     </a:t>
            </a:r>
            <a:r>
              <a:rPr lang="he-IL" sz="2400" dirty="0">
                <a:solidFill>
                  <a:srgbClr val="192A72"/>
                </a:solidFill>
              </a:rPr>
              <a:t>    </a:t>
            </a:r>
            <a:r>
              <a:rPr lang="ar-JO" sz="2400" dirty="0">
                <a:solidFill>
                  <a:srgbClr val="192A72"/>
                </a:solidFill>
              </a:rPr>
              <a:t> </a:t>
            </a:r>
            <a:r>
              <a:rPr lang="ar-SA" sz="2400" dirty="0">
                <a:solidFill>
                  <a:srgbClr val="192A72"/>
                </a:solidFill>
              </a:rPr>
              <a:t>يعمل فقط في دوله واحده</a:t>
            </a:r>
            <a:endParaRPr lang="en-US" sz="2400" dirty="0">
              <a:solidFill>
                <a:srgbClr val="192A72"/>
              </a:solidFill>
            </a:endParaRPr>
          </a:p>
          <a:p>
            <a:pPr lvl="0"/>
            <a:r>
              <a:rPr lang="ar-JO" sz="2400" dirty="0">
                <a:solidFill>
                  <a:srgbClr val="192A72"/>
                </a:solidFill>
              </a:rPr>
              <a:t>       </a:t>
            </a:r>
            <a:r>
              <a:rPr lang="ar-SA" sz="2400" dirty="0">
                <a:solidFill>
                  <a:srgbClr val="192A72"/>
                </a:solidFill>
              </a:rPr>
              <a:t>ينتج منتجات في مدينه ويبيعها في دول مختلفة في العالم </a:t>
            </a:r>
            <a:endParaRPr lang="en-US" sz="2400" dirty="0">
              <a:solidFill>
                <a:srgbClr val="192A72"/>
              </a:solidFill>
            </a:endParaRPr>
          </a:p>
        </p:txBody>
      </p:sp>
      <p:sp>
        <p:nvSpPr>
          <p:cNvPr id="10" name="מלבן 5">
            <a:extLst>
              <a:ext uri="{FF2B5EF4-FFF2-40B4-BE49-F238E27FC236}">
                <a16:creationId xmlns:a16="http://schemas.microsoft.com/office/drawing/2014/main" id="{C34425CD-3444-4538-883F-AAF8EB7AB864}"/>
              </a:ext>
            </a:extLst>
          </p:cNvPr>
          <p:cNvSpPr/>
          <p:nvPr/>
        </p:nvSpPr>
        <p:spPr>
          <a:xfrm>
            <a:off x="11293510" y="2342103"/>
            <a:ext cx="257907" cy="211015"/>
          </a:xfrm>
          <a:prstGeom prst="rect">
            <a:avLst/>
          </a:prstGeom>
          <a:noFill/>
          <a:ln w="28575">
            <a:solidFill>
              <a:srgbClr val="12B4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6">
            <a:extLst>
              <a:ext uri="{FF2B5EF4-FFF2-40B4-BE49-F238E27FC236}">
                <a16:creationId xmlns:a16="http://schemas.microsoft.com/office/drawing/2014/main" id="{BA7ABA7B-98CE-4F1D-8AC6-DA1DE1723CC4}"/>
              </a:ext>
            </a:extLst>
          </p:cNvPr>
          <p:cNvSpPr/>
          <p:nvPr/>
        </p:nvSpPr>
        <p:spPr>
          <a:xfrm>
            <a:off x="10988707" y="2740688"/>
            <a:ext cx="257907" cy="211015"/>
          </a:xfrm>
          <a:prstGeom prst="rect">
            <a:avLst/>
          </a:prstGeom>
          <a:noFill/>
          <a:ln w="28575">
            <a:solidFill>
              <a:srgbClr val="12B4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2" name="מלבן 7">
            <a:extLst>
              <a:ext uri="{FF2B5EF4-FFF2-40B4-BE49-F238E27FC236}">
                <a16:creationId xmlns:a16="http://schemas.microsoft.com/office/drawing/2014/main" id="{96E2D381-1F4B-41DF-96BB-877A6F698C89}"/>
              </a:ext>
            </a:extLst>
          </p:cNvPr>
          <p:cNvSpPr/>
          <p:nvPr/>
        </p:nvSpPr>
        <p:spPr>
          <a:xfrm>
            <a:off x="11328680" y="4979795"/>
            <a:ext cx="257907" cy="211015"/>
          </a:xfrm>
          <a:prstGeom prst="rect">
            <a:avLst/>
          </a:prstGeom>
          <a:noFill/>
          <a:ln w="28575">
            <a:solidFill>
              <a:srgbClr val="12B4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8">
            <a:extLst>
              <a:ext uri="{FF2B5EF4-FFF2-40B4-BE49-F238E27FC236}">
                <a16:creationId xmlns:a16="http://schemas.microsoft.com/office/drawing/2014/main" id="{CDA7E2F9-134B-41B0-80F9-45AD7419DD75}"/>
              </a:ext>
            </a:extLst>
          </p:cNvPr>
          <p:cNvSpPr/>
          <p:nvPr/>
        </p:nvSpPr>
        <p:spPr>
          <a:xfrm>
            <a:off x="10947679" y="4569488"/>
            <a:ext cx="257907" cy="211015"/>
          </a:xfrm>
          <a:prstGeom prst="rect">
            <a:avLst/>
          </a:prstGeom>
          <a:noFill/>
          <a:ln w="28575">
            <a:solidFill>
              <a:srgbClr val="12B4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9">
            <a:extLst>
              <a:ext uri="{FF2B5EF4-FFF2-40B4-BE49-F238E27FC236}">
                <a16:creationId xmlns:a16="http://schemas.microsoft.com/office/drawing/2014/main" id="{46FEAFDB-42F3-48B5-956A-5D783F0F0C20}"/>
              </a:ext>
            </a:extLst>
          </p:cNvPr>
          <p:cNvSpPr/>
          <p:nvPr/>
        </p:nvSpPr>
        <p:spPr>
          <a:xfrm>
            <a:off x="11340403" y="4147457"/>
            <a:ext cx="257907" cy="211015"/>
          </a:xfrm>
          <a:prstGeom prst="rect">
            <a:avLst/>
          </a:prstGeom>
          <a:noFill/>
          <a:ln w="28575">
            <a:solidFill>
              <a:srgbClr val="12B4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CFD7A9-6A61-4DAC-8489-BA454BAD9F19}"/>
              </a:ext>
            </a:extLst>
          </p:cNvPr>
          <p:cNvSpPr txBox="1"/>
          <p:nvPr/>
        </p:nvSpPr>
        <p:spPr>
          <a:xfrm>
            <a:off x="11057375" y="2608646"/>
            <a:ext cx="2579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4000" dirty="0">
                <a:solidFill>
                  <a:srgbClr val="192A72"/>
                </a:solidFill>
              </a:rPr>
              <a:t>*</a:t>
            </a:r>
            <a:endParaRPr lang="en-US" sz="4000" dirty="0">
              <a:solidFill>
                <a:srgbClr val="192A72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E1F689F-F741-490E-A986-F4035C08EAF9}"/>
              </a:ext>
            </a:extLst>
          </p:cNvPr>
          <p:cNvSpPr txBox="1"/>
          <p:nvPr/>
        </p:nvSpPr>
        <p:spPr>
          <a:xfrm>
            <a:off x="11021365" y="4437446"/>
            <a:ext cx="2579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4000" dirty="0">
                <a:solidFill>
                  <a:srgbClr val="192A72"/>
                </a:solidFill>
              </a:rPr>
              <a:t>*</a:t>
            </a:r>
            <a:endParaRPr lang="en-US" sz="4000" dirty="0">
              <a:solidFill>
                <a:srgbClr val="192A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889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7228" y="213094"/>
            <a:ext cx="8273143" cy="720000"/>
          </a:xfrm>
        </p:spPr>
        <p:txBody>
          <a:bodyPr/>
          <a:lstStyle/>
          <a:p>
            <a:pPr lvl="2" algn="r">
              <a:lnSpc>
                <a:spcPct val="150000"/>
              </a:lnSpc>
              <a:spcAft>
                <a:spcPts val="800"/>
              </a:spcAft>
            </a:pPr>
            <a:r>
              <a:rPr lang="ar-SA" sz="3200" b="1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4- تصنيف  التنظيمات حسب مراحل الإنتاج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05138A-5A89-4067-BEAA-34CA7F58644A}"/>
              </a:ext>
            </a:extLst>
          </p:cNvPr>
          <p:cNvSpPr txBox="1"/>
          <p:nvPr/>
        </p:nvSpPr>
        <p:spPr>
          <a:xfrm>
            <a:off x="469899" y="1082419"/>
            <a:ext cx="11482616" cy="445583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2">
              <a:lnSpc>
                <a:spcPct val="150000"/>
              </a:lnSpc>
            </a:pPr>
            <a:r>
              <a:rPr lang="ar-JO" sz="2400" b="1" u="sng" dirty="0">
                <a:solidFill>
                  <a:srgbClr val="12B4BC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يتم تصنيف التنظيمات حسب مراحل الإنتاج الى:</a:t>
            </a:r>
          </a:p>
          <a:p>
            <a:pPr marL="1371600" lvl="2" indent="-457200">
              <a:lnSpc>
                <a:spcPct val="150000"/>
              </a:lnSpc>
              <a:buAutoNum type="arabicPeriod"/>
            </a:pPr>
            <a:r>
              <a:rPr lang="ar-JO" sz="24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انتاج وحدوي: </a:t>
            </a:r>
            <a:r>
              <a:rPr lang="he-IL" sz="24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ייצור יחידני </a:t>
            </a:r>
            <a:r>
              <a:rPr lang="he-IL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– </a:t>
            </a: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انتاج سلعه مميزه وفريده من نوعها لزبون معين تتم التوصية على الطلبية بشكل خاص ولهذا تكون تكلفة الانتاج عالية مثل : تصميم فستان عروس.</a:t>
            </a:r>
          </a:p>
          <a:p>
            <a:pPr marL="1371600" lvl="2" indent="-457200">
              <a:lnSpc>
                <a:spcPct val="150000"/>
              </a:lnSpc>
              <a:buAutoNum type="arabicPeriod"/>
            </a:pPr>
            <a:r>
              <a:rPr lang="ar-JO" sz="24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انتاج الكثرة: </a:t>
            </a:r>
            <a:r>
              <a:rPr lang="he-IL" sz="24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ייצור המוני </a:t>
            </a: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انتاج سلع (منتجات) بكميات كبيره . الطلب على المنتجات يكون كبير وثابت. في بداية الانتاج تكون التكاليف عالية بسبب شراء ماكنات غالية ولكن التكلفة مع الوقت  تقل لان كميات الانتاج كبيرة .مثال: مصانع انتاج النسيج.</a:t>
            </a:r>
          </a:p>
          <a:p>
            <a:pPr marL="1371600" lvl="2" indent="-457200">
              <a:lnSpc>
                <a:spcPct val="150000"/>
              </a:lnSpc>
              <a:buAutoNum type="arabicPeriod"/>
            </a:pPr>
            <a:r>
              <a:rPr lang="ar-JO" sz="24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انتاج تسلسلي: </a:t>
            </a: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انتاج منتجات  بكميات متوسطة او صغيرة حسب طلبيه او حسب الكمية المخزونة  يتم الانتاج حسب مراحل .تستعمل وسائل انتاج مشتركة ومتنوعة مثال :تشكيلة ملابس مميزه.</a:t>
            </a:r>
            <a:endParaRPr lang="en-US" sz="2400" dirty="0">
              <a:solidFill>
                <a:srgbClr val="192A72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437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1">
            <a:extLst>
              <a:ext uri="{FF2B5EF4-FFF2-40B4-BE49-F238E27FC236}">
                <a16:creationId xmlns:a16="http://schemas.microsoft.com/office/drawing/2014/main" id="{9AAFB8F4-9BCD-4A07-BF1C-C4936D055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5619" y="109693"/>
            <a:ext cx="8253046" cy="1600200"/>
          </a:xfrm>
        </p:spPr>
        <p:txBody>
          <a:bodyPr/>
          <a:lstStyle/>
          <a:p>
            <a:pPr lvl="0" algn="r"/>
            <a:r>
              <a:rPr lang="ar-SA" sz="36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صنف المنتجات التالية حسب مراحل الإنتاج:</a:t>
            </a:r>
            <a:br>
              <a:rPr lang="en-US" sz="2400" dirty="0">
                <a:solidFill>
                  <a:srgbClr val="192A72"/>
                </a:solidFill>
              </a:rPr>
            </a:br>
            <a:endParaRPr lang="he-IL" sz="2400" dirty="0">
              <a:solidFill>
                <a:srgbClr val="192A72"/>
              </a:solidFill>
            </a:endParaRPr>
          </a:p>
        </p:txBody>
      </p:sp>
      <p:sp>
        <p:nvSpPr>
          <p:cNvPr id="8" name="מלבן 3">
            <a:extLst>
              <a:ext uri="{FF2B5EF4-FFF2-40B4-BE49-F238E27FC236}">
                <a16:creationId xmlns:a16="http://schemas.microsoft.com/office/drawing/2014/main" id="{84646EA6-7BA7-4C42-BF72-998EFEC3B960}"/>
              </a:ext>
            </a:extLst>
          </p:cNvPr>
          <p:cNvSpPr/>
          <p:nvPr/>
        </p:nvSpPr>
        <p:spPr>
          <a:xfrm>
            <a:off x="9614804" y="1970706"/>
            <a:ext cx="13035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لبنه </a:t>
            </a:r>
            <a:r>
              <a:rPr lang="he-IL" sz="24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קוטג'</a:t>
            </a:r>
          </a:p>
        </p:txBody>
      </p:sp>
      <p:sp>
        <p:nvSpPr>
          <p:cNvPr id="9" name="מלבן 4">
            <a:extLst>
              <a:ext uri="{FF2B5EF4-FFF2-40B4-BE49-F238E27FC236}">
                <a16:creationId xmlns:a16="http://schemas.microsoft.com/office/drawing/2014/main" id="{A0354256-09DD-4ACB-9125-FA92BCD57823}"/>
              </a:ext>
            </a:extLst>
          </p:cNvPr>
          <p:cNvSpPr/>
          <p:nvPr/>
        </p:nvSpPr>
        <p:spPr>
          <a:xfrm>
            <a:off x="8949558" y="3037506"/>
            <a:ext cx="26340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24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خاتم طبع عليه « ساره»</a:t>
            </a:r>
            <a:endParaRPr lang="he-IL" sz="2400" b="1" dirty="0">
              <a:solidFill>
                <a:srgbClr val="192A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מלבן 5">
            <a:extLst>
              <a:ext uri="{FF2B5EF4-FFF2-40B4-BE49-F238E27FC236}">
                <a16:creationId xmlns:a16="http://schemas.microsoft.com/office/drawing/2014/main" id="{55A52EF9-B5B7-4C5C-802E-6E853EE18ADB}"/>
              </a:ext>
            </a:extLst>
          </p:cNvPr>
          <p:cNvSpPr/>
          <p:nvPr/>
        </p:nvSpPr>
        <p:spPr>
          <a:xfrm>
            <a:off x="9448893" y="4010521"/>
            <a:ext cx="16353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>
                <a:solidFill>
                  <a:srgbClr val="192A72"/>
                </a:solidFill>
              </a:rPr>
              <a:t>قميص</a:t>
            </a:r>
            <a:r>
              <a:rPr lang="ar-JO" sz="2400" b="1" dirty="0">
                <a:solidFill>
                  <a:srgbClr val="192A72"/>
                </a:solidFill>
              </a:rPr>
              <a:t> مدرسي</a:t>
            </a:r>
            <a:endParaRPr lang="he-IL" sz="2400" b="1" dirty="0">
              <a:solidFill>
                <a:srgbClr val="192A72"/>
              </a:solidFill>
            </a:endParaRPr>
          </a:p>
        </p:txBody>
      </p:sp>
      <p:sp>
        <p:nvSpPr>
          <p:cNvPr id="11" name="מלבן 6">
            <a:extLst>
              <a:ext uri="{FF2B5EF4-FFF2-40B4-BE49-F238E27FC236}">
                <a16:creationId xmlns:a16="http://schemas.microsoft.com/office/drawing/2014/main" id="{7D36669D-9532-450B-B371-F690996AC872}"/>
              </a:ext>
            </a:extLst>
          </p:cNvPr>
          <p:cNvSpPr/>
          <p:nvPr/>
        </p:nvSpPr>
        <p:spPr>
          <a:xfrm>
            <a:off x="6762381" y="3972393"/>
            <a:ext cx="14991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24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انتاج وحدوي</a:t>
            </a:r>
            <a:endParaRPr lang="he-IL" sz="2400" dirty="0">
              <a:solidFill>
                <a:srgbClr val="192A72"/>
              </a:solidFill>
            </a:endParaRPr>
          </a:p>
        </p:txBody>
      </p:sp>
      <p:sp>
        <p:nvSpPr>
          <p:cNvPr id="12" name="מלבן 7">
            <a:extLst>
              <a:ext uri="{FF2B5EF4-FFF2-40B4-BE49-F238E27FC236}">
                <a16:creationId xmlns:a16="http://schemas.microsoft.com/office/drawing/2014/main" id="{D58BB42A-8359-47C8-B835-4DFCBE8B54CC}"/>
              </a:ext>
            </a:extLst>
          </p:cNvPr>
          <p:cNvSpPr/>
          <p:nvPr/>
        </p:nvSpPr>
        <p:spPr>
          <a:xfrm>
            <a:off x="6848943" y="3037506"/>
            <a:ext cx="13260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24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انتاج الكثرة</a:t>
            </a:r>
            <a:endParaRPr lang="he-IL" sz="2400" dirty="0">
              <a:solidFill>
                <a:srgbClr val="192A72"/>
              </a:solidFill>
            </a:endParaRPr>
          </a:p>
        </p:txBody>
      </p:sp>
      <p:sp>
        <p:nvSpPr>
          <p:cNvPr id="13" name="מלבן 8">
            <a:extLst>
              <a:ext uri="{FF2B5EF4-FFF2-40B4-BE49-F238E27FC236}">
                <a16:creationId xmlns:a16="http://schemas.microsoft.com/office/drawing/2014/main" id="{FA80F4BB-1CD9-4281-A9E0-65D4B8E4B416}"/>
              </a:ext>
            </a:extLst>
          </p:cNvPr>
          <p:cNvSpPr/>
          <p:nvPr/>
        </p:nvSpPr>
        <p:spPr>
          <a:xfrm>
            <a:off x="6744748" y="2048358"/>
            <a:ext cx="15343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24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انتاج تسلسلي</a:t>
            </a:r>
            <a:endParaRPr lang="he-IL" sz="2400" dirty="0">
              <a:solidFill>
                <a:srgbClr val="192A72"/>
              </a:solidFill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368781" y="5765527"/>
            <a:ext cx="316144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2800" b="1" dirty="0">
                <a:solidFill>
                  <a:srgbClr val="002060"/>
                </a:solidFill>
              </a:rPr>
              <a:t>بعد دقيقتان عرض الاجابة</a:t>
            </a:r>
            <a:endParaRPr lang="he-IL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501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1">
            <a:extLst>
              <a:ext uri="{FF2B5EF4-FFF2-40B4-BE49-F238E27FC236}">
                <a16:creationId xmlns:a16="http://schemas.microsoft.com/office/drawing/2014/main" id="{9AAFB8F4-9BCD-4A07-BF1C-C4936D055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5619" y="109693"/>
            <a:ext cx="8253046" cy="1600200"/>
          </a:xfrm>
        </p:spPr>
        <p:txBody>
          <a:bodyPr/>
          <a:lstStyle/>
          <a:p>
            <a:pPr lvl="0" algn="r"/>
            <a:r>
              <a:rPr lang="ar-JO" sz="3600" dirty="0">
                <a:solidFill>
                  <a:srgbClr val="12B4BC"/>
                </a:solidFill>
                <a:latin typeface="Arial" pitchFamily="34" charset="0"/>
              </a:rPr>
              <a:t>الحل: </a:t>
            </a:r>
            <a:r>
              <a:rPr lang="ar-SA" sz="36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صنف المنتجات التالية حسب مراحل الإنتاج:</a:t>
            </a:r>
            <a:br>
              <a:rPr lang="en-US" sz="2400" dirty="0">
                <a:solidFill>
                  <a:srgbClr val="192A72"/>
                </a:solidFill>
              </a:rPr>
            </a:br>
            <a:endParaRPr lang="he-IL" sz="2400" dirty="0">
              <a:solidFill>
                <a:srgbClr val="192A72"/>
              </a:solidFill>
            </a:endParaRPr>
          </a:p>
        </p:txBody>
      </p:sp>
      <p:sp>
        <p:nvSpPr>
          <p:cNvPr id="8" name="מלבן 3">
            <a:extLst>
              <a:ext uri="{FF2B5EF4-FFF2-40B4-BE49-F238E27FC236}">
                <a16:creationId xmlns:a16="http://schemas.microsoft.com/office/drawing/2014/main" id="{84646EA6-7BA7-4C42-BF72-998EFEC3B960}"/>
              </a:ext>
            </a:extLst>
          </p:cNvPr>
          <p:cNvSpPr/>
          <p:nvPr/>
        </p:nvSpPr>
        <p:spPr>
          <a:xfrm>
            <a:off x="9614804" y="1970706"/>
            <a:ext cx="13035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لبنه </a:t>
            </a:r>
            <a:r>
              <a:rPr lang="he-IL" sz="24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קוטג'</a:t>
            </a:r>
          </a:p>
        </p:txBody>
      </p:sp>
      <p:sp>
        <p:nvSpPr>
          <p:cNvPr id="9" name="מלבן 4">
            <a:extLst>
              <a:ext uri="{FF2B5EF4-FFF2-40B4-BE49-F238E27FC236}">
                <a16:creationId xmlns:a16="http://schemas.microsoft.com/office/drawing/2014/main" id="{A0354256-09DD-4ACB-9125-FA92BCD57823}"/>
              </a:ext>
            </a:extLst>
          </p:cNvPr>
          <p:cNvSpPr/>
          <p:nvPr/>
        </p:nvSpPr>
        <p:spPr>
          <a:xfrm>
            <a:off x="8949558" y="3037506"/>
            <a:ext cx="26340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2400" b="1" dirty="0">
                <a:solidFill>
                  <a:srgbClr val="192A72"/>
                </a:solidFill>
                <a:latin typeface="Arial" pitchFamily="34" charset="0"/>
                <a:cs typeface="Arial" pitchFamily="34" charset="0"/>
              </a:rPr>
              <a:t>خاتم طبع عليه « ساره»</a:t>
            </a:r>
            <a:endParaRPr lang="he-IL" sz="2400" b="1" dirty="0">
              <a:solidFill>
                <a:srgbClr val="192A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מלבן 5">
            <a:extLst>
              <a:ext uri="{FF2B5EF4-FFF2-40B4-BE49-F238E27FC236}">
                <a16:creationId xmlns:a16="http://schemas.microsoft.com/office/drawing/2014/main" id="{55A52EF9-B5B7-4C5C-802E-6E853EE18ADB}"/>
              </a:ext>
            </a:extLst>
          </p:cNvPr>
          <p:cNvSpPr/>
          <p:nvPr/>
        </p:nvSpPr>
        <p:spPr>
          <a:xfrm>
            <a:off x="9448893" y="4010521"/>
            <a:ext cx="16353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>
                <a:solidFill>
                  <a:srgbClr val="192A72"/>
                </a:solidFill>
              </a:rPr>
              <a:t>قميص</a:t>
            </a:r>
            <a:r>
              <a:rPr lang="ar-JO" sz="2400" b="1" dirty="0">
                <a:solidFill>
                  <a:srgbClr val="192A72"/>
                </a:solidFill>
              </a:rPr>
              <a:t> مدرسي</a:t>
            </a:r>
            <a:endParaRPr lang="he-IL" sz="2400" b="1" dirty="0">
              <a:solidFill>
                <a:srgbClr val="192A72"/>
              </a:solidFill>
            </a:endParaRPr>
          </a:p>
        </p:txBody>
      </p:sp>
      <p:sp>
        <p:nvSpPr>
          <p:cNvPr id="11" name="מלבן 6">
            <a:extLst>
              <a:ext uri="{FF2B5EF4-FFF2-40B4-BE49-F238E27FC236}">
                <a16:creationId xmlns:a16="http://schemas.microsoft.com/office/drawing/2014/main" id="{7D36669D-9532-450B-B371-F690996AC872}"/>
              </a:ext>
            </a:extLst>
          </p:cNvPr>
          <p:cNvSpPr/>
          <p:nvPr/>
        </p:nvSpPr>
        <p:spPr>
          <a:xfrm>
            <a:off x="6762381" y="3972393"/>
            <a:ext cx="14991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24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انتاج وحدوي</a:t>
            </a:r>
            <a:endParaRPr lang="he-IL" sz="2400" dirty="0">
              <a:solidFill>
                <a:srgbClr val="192A72"/>
              </a:solidFill>
            </a:endParaRPr>
          </a:p>
        </p:txBody>
      </p:sp>
      <p:sp>
        <p:nvSpPr>
          <p:cNvPr id="12" name="מלבן 7">
            <a:extLst>
              <a:ext uri="{FF2B5EF4-FFF2-40B4-BE49-F238E27FC236}">
                <a16:creationId xmlns:a16="http://schemas.microsoft.com/office/drawing/2014/main" id="{D58BB42A-8359-47C8-B835-4DFCBE8B54CC}"/>
              </a:ext>
            </a:extLst>
          </p:cNvPr>
          <p:cNvSpPr/>
          <p:nvPr/>
        </p:nvSpPr>
        <p:spPr>
          <a:xfrm>
            <a:off x="6848943" y="3037506"/>
            <a:ext cx="13260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24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انتاج الكثرة</a:t>
            </a:r>
            <a:endParaRPr lang="he-IL" sz="2400" dirty="0">
              <a:solidFill>
                <a:srgbClr val="192A72"/>
              </a:solidFill>
            </a:endParaRPr>
          </a:p>
        </p:txBody>
      </p:sp>
      <p:sp>
        <p:nvSpPr>
          <p:cNvPr id="13" name="מלבן 8">
            <a:extLst>
              <a:ext uri="{FF2B5EF4-FFF2-40B4-BE49-F238E27FC236}">
                <a16:creationId xmlns:a16="http://schemas.microsoft.com/office/drawing/2014/main" id="{FA80F4BB-1CD9-4281-A9E0-65D4B8E4B416}"/>
              </a:ext>
            </a:extLst>
          </p:cNvPr>
          <p:cNvSpPr/>
          <p:nvPr/>
        </p:nvSpPr>
        <p:spPr>
          <a:xfrm>
            <a:off x="6744748" y="2048358"/>
            <a:ext cx="15343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24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انتاج تسلسلي</a:t>
            </a:r>
            <a:endParaRPr lang="he-IL" sz="2400" dirty="0">
              <a:solidFill>
                <a:srgbClr val="192A72"/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E9D8708-1B2F-4015-81A8-1F4C7A56511C}"/>
              </a:ext>
            </a:extLst>
          </p:cNvPr>
          <p:cNvCxnSpPr>
            <a:stCxn id="13" idx="3"/>
          </p:cNvCxnSpPr>
          <p:nvPr/>
        </p:nvCxnSpPr>
        <p:spPr>
          <a:xfrm flipV="1">
            <a:off x="8279143" y="2253343"/>
            <a:ext cx="1280160" cy="0"/>
          </a:xfrm>
          <a:prstGeom prst="line">
            <a:avLst/>
          </a:prstGeom>
          <a:ln w="57150">
            <a:solidFill>
              <a:srgbClr val="12B4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E76F95-D63F-41C9-AFEC-D0D017702A09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8168733" y="3222172"/>
            <a:ext cx="1280160" cy="1019182"/>
          </a:xfrm>
          <a:prstGeom prst="line">
            <a:avLst/>
          </a:prstGeom>
          <a:ln w="57150">
            <a:solidFill>
              <a:srgbClr val="12B4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AFA4B98-C5A8-441C-9405-184AFDE5D6D1}"/>
              </a:ext>
            </a:extLst>
          </p:cNvPr>
          <p:cNvCxnSpPr>
            <a:cxnSpLocks/>
          </p:cNvCxnSpPr>
          <p:nvPr/>
        </p:nvCxnSpPr>
        <p:spPr>
          <a:xfrm flipH="1">
            <a:off x="8214968" y="3329522"/>
            <a:ext cx="777671" cy="850648"/>
          </a:xfrm>
          <a:prstGeom prst="line">
            <a:avLst/>
          </a:prstGeom>
          <a:ln w="57150">
            <a:solidFill>
              <a:srgbClr val="12B4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959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389835" y="4395835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185057" y="2646192"/>
            <a:ext cx="12190413" cy="1260000"/>
          </a:xfrm>
        </p:spPr>
        <p:txBody>
          <a:bodyPr/>
          <a:lstStyle/>
          <a:p>
            <a:r>
              <a:rPr lang="ar-AE" sz="5400" dirty="0"/>
              <a:t>المنهاج التعليمي في موضوع</a:t>
            </a:r>
            <a:br>
              <a:rPr lang="ar-AE" sz="5400" dirty="0"/>
            </a:br>
            <a:r>
              <a:rPr lang="ar-AE" sz="5400" dirty="0"/>
              <a:t>الادارة والاقتصاد 70%</a:t>
            </a:r>
            <a:br>
              <a:rPr lang="ar-AE" sz="5400" dirty="0"/>
            </a:br>
            <a:r>
              <a:rPr lang="ar-AE" sz="5400" dirty="0"/>
              <a:t>رمز الاستمارة: 839381</a:t>
            </a:r>
            <a:br>
              <a:rPr lang="ar-AE" sz="5400" dirty="0"/>
            </a:br>
            <a:endParaRPr lang="he-IL" sz="5400" dirty="0"/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-239486" y="4510968"/>
            <a:ext cx="12190413" cy="1457698"/>
          </a:xfrm>
        </p:spPr>
        <p:txBody>
          <a:bodyPr/>
          <a:lstStyle/>
          <a:p>
            <a:r>
              <a:rPr lang="ar-AE" dirty="0">
                <a:sym typeface="Varela Round"/>
              </a:rPr>
              <a:t>تقديم واعداد المعلمة:</a:t>
            </a:r>
          </a:p>
          <a:p>
            <a:r>
              <a:rPr lang="ar-AE" dirty="0">
                <a:sym typeface="Varela Round"/>
              </a:rPr>
              <a:t>انعام عزايزه- دراوشه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7228" y="213094"/>
            <a:ext cx="8273143" cy="720000"/>
          </a:xfrm>
        </p:spPr>
        <p:txBody>
          <a:bodyPr/>
          <a:lstStyle/>
          <a:p>
            <a:pPr lvl="2" algn="r">
              <a:lnSpc>
                <a:spcPct val="150000"/>
              </a:lnSpc>
              <a:spcAft>
                <a:spcPts val="800"/>
              </a:spcAft>
            </a:pPr>
            <a:r>
              <a:rPr lang="ar-SA" sz="3200" b="1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5- تصنيف التنظيمات حسب التكنولوجيا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05138A-5A89-4067-BEAA-34CA7F58644A}"/>
              </a:ext>
            </a:extLst>
          </p:cNvPr>
          <p:cNvSpPr txBox="1"/>
          <p:nvPr/>
        </p:nvSpPr>
        <p:spPr>
          <a:xfrm>
            <a:off x="469899" y="1082419"/>
            <a:ext cx="11482616" cy="37582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2">
              <a:lnSpc>
                <a:spcPct val="150000"/>
              </a:lnSpc>
              <a:spcAft>
                <a:spcPts val="800"/>
              </a:spcAft>
            </a:pPr>
            <a:r>
              <a:rPr lang="ar-JO" sz="2400" b="1" u="sng" dirty="0">
                <a:solidFill>
                  <a:srgbClr val="12B4BC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يتم تصنيف التنظيمات حسب التكنولوجيا الى :</a:t>
            </a:r>
            <a:endParaRPr lang="en-US" sz="2400" b="1" u="sng" dirty="0">
              <a:solidFill>
                <a:srgbClr val="12B4BC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e-IL" sz="2400" b="1" dirty="0">
                <a:solidFill>
                  <a:srgbClr val="192A7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he-IL" sz="2400" b="1" u="sng" dirty="0">
                <a:solidFill>
                  <a:srgbClr val="192A7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1. </a:t>
            </a:r>
            <a:r>
              <a:rPr lang="ar-JO" sz="2400" b="1" u="sng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تنظيم </a:t>
            </a:r>
            <a:r>
              <a:rPr lang="en-US" sz="2400" b="1" u="sng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high tech </a:t>
            </a:r>
            <a:r>
              <a:rPr lang="ar-JO" sz="2400" b="1" u="sng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(تكنولوجيا عصرية ,صناعة عصرية):</a:t>
            </a:r>
            <a:endParaRPr lang="en-US" sz="2400" b="1" u="sng" dirty="0">
              <a:solidFill>
                <a:srgbClr val="192A72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الاسم العام للتنظيمات التي تعمل حسب تكنولوجيا متقدمة .غالبا الصناعات المرتبطة بعالم الحاسوب </a:t>
            </a:r>
            <a:r>
              <a:rPr lang="en-US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والالكترونيات .</a:t>
            </a:r>
            <a:endParaRPr lang="en-US" sz="2400" dirty="0">
              <a:solidFill>
                <a:srgbClr val="192A72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24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2</a:t>
            </a:r>
            <a:r>
              <a:rPr lang="he-IL" sz="24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r>
              <a:rPr lang="ar-JO" sz="2400" b="1" u="sng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تنظيم </a:t>
            </a:r>
            <a:r>
              <a:rPr lang="en-US" sz="2400" b="1" u="sng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) low tech </a:t>
            </a:r>
            <a:r>
              <a:rPr lang="ar-JO" sz="2400" b="1" u="sng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تنظيم تقليدي ) : </a:t>
            </a:r>
            <a:endParaRPr lang="en-US" sz="2400" b="1" u="sng" dirty="0">
              <a:solidFill>
                <a:srgbClr val="192A72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تنظيمات تعتمد على تكنولوجيا بسيطة وتقليدية .</a:t>
            </a:r>
            <a:endParaRPr lang="en-US" sz="2400" dirty="0">
              <a:solidFill>
                <a:srgbClr val="192A72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7507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7228" y="213094"/>
            <a:ext cx="8273143" cy="720000"/>
          </a:xfrm>
        </p:spPr>
        <p:txBody>
          <a:bodyPr/>
          <a:lstStyle/>
          <a:p>
            <a:pPr lvl="2" algn="r">
              <a:lnSpc>
                <a:spcPct val="150000"/>
              </a:lnSpc>
              <a:spcAft>
                <a:spcPts val="800"/>
              </a:spcAft>
            </a:pPr>
            <a:r>
              <a:rPr lang="ar-SA" sz="3200" b="1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6- تصنيف التنظيمات  حسب اشكال الملكية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05138A-5A89-4067-BEAA-34CA7F58644A}"/>
              </a:ext>
            </a:extLst>
          </p:cNvPr>
          <p:cNvSpPr txBox="1"/>
          <p:nvPr/>
        </p:nvSpPr>
        <p:spPr>
          <a:xfrm>
            <a:off x="469899" y="1082419"/>
            <a:ext cx="11482616" cy="426604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ar-JO" sz="2400" b="1" u="sng" dirty="0">
                <a:solidFill>
                  <a:srgbClr val="12B4BC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يتم تصنيف التنظيمات حسب اشكال الملكية الى:</a:t>
            </a:r>
            <a:endParaRPr lang="he-IL" sz="2400" b="1" u="sng" dirty="0">
              <a:solidFill>
                <a:srgbClr val="12B4BC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e-IL" sz="24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1.</a:t>
            </a:r>
            <a:r>
              <a:rPr lang="ar-JO" sz="2400" b="1" u="sng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ملكية خاصة : تعود ملكية التنظيم الى فرد واحد 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  امثلة</a:t>
            </a:r>
            <a:r>
              <a:rPr lang="he-IL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: مكتب محاماة, دكان, مصنع لإنتاج الأحذية.</a:t>
            </a:r>
            <a:endParaRPr lang="en-US" sz="2400" dirty="0">
              <a:solidFill>
                <a:srgbClr val="192A72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he-IL" sz="24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2.</a:t>
            </a:r>
            <a:r>
              <a:rPr lang="ar-JO" sz="24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ar-JO" sz="2400" b="1" u="sng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شراكة </a:t>
            </a:r>
            <a:r>
              <a:rPr lang="ar-JO" sz="24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: </a:t>
            </a: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يمتلك التنظيم مجموعة من الافراد ,ولكل فرد منهم تكون نسبة معينة من الملكية , توزيع الأرباح حسب الاستثمار المالي لكل فرد او حسب عطائه الخاص في تطوير وتقدم التنظيم . بنود وشروط اتفاقية الشراكة تدون</a:t>
            </a:r>
          </a:p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في اتفاقية الشراكة بينهم . مثال : استثمار معلومات.</a:t>
            </a:r>
            <a:endParaRPr lang="en-US" sz="2400" dirty="0">
              <a:solidFill>
                <a:srgbClr val="192A72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0196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A05138A-5A89-4067-BEAA-34CA7F58644A}"/>
              </a:ext>
            </a:extLst>
          </p:cNvPr>
          <p:cNvSpPr txBox="1"/>
          <p:nvPr/>
        </p:nvSpPr>
        <p:spPr>
          <a:xfrm>
            <a:off x="469899" y="255105"/>
            <a:ext cx="11482616" cy="49687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e-IL" sz="2400" b="1" dirty="0">
                <a:solidFill>
                  <a:srgbClr val="192A7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he-IL" sz="2400" b="1" u="sng" dirty="0">
                <a:solidFill>
                  <a:srgbClr val="192A7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r>
              <a:rPr lang="ar-JO" sz="2400" b="1" u="sng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شركة محدودة الضمان : </a:t>
            </a:r>
            <a:endParaRPr lang="he-IL" sz="2400" b="1" u="sng" dirty="0">
              <a:solidFill>
                <a:srgbClr val="192A7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شركة يمتلكها افراد اثنين على الأقل وتختلف عن الشراكة العادية بان مسؤولية مالكيها محدودة .</a:t>
            </a:r>
            <a:endParaRPr lang="he-IL" sz="2400" dirty="0">
              <a:solidFill>
                <a:srgbClr val="192A7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عند تراكم الديون وإعلان الشركة افلاسها , تباع أملاك الشركة ,وثمن هذه الاملاك يحول للدائنين حسب نسب ديونهم دون المساس بالأملاك الشخصية لأصحاب الشركة , الضمان لتسديد ديون الشركة يقتصر على أملاك الشركة فقط.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مثال: شركة الاسد للحفريات م.ض .</a:t>
            </a:r>
            <a:endParaRPr lang="en-US" sz="2400" dirty="0">
              <a:solidFill>
                <a:srgbClr val="192A72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e-IL" sz="2400" b="1" dirty="0">
                <a:solidFill>
                  <a:srgbClr val="192A7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4. </a:t>
            </a:r>
            <a:r>
              <a:rPr lang="ar-JO" sz="2400" b="1" u="sng" dirty="0">
                <a:solidFill>
                  <a:srgbClr val="192A7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شركة عامة : </a:t>
            </a:r>
            <a:endParaRPr lang="he-IL" sz="2400" b="1" u="sng" dirty="0">
              <a:solidFill>
                <a:srgbClr val="192A72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اسهم الشركة تعرض في البورصة (سوق المال) ويستطيع الجمهور امتلاكها ,ممكن ان تكون ملكيتها بيد مستثمرين او قسم منها بملكية الحكومة . مثال: شركة الادوية طيفع  (</a:t>
            </a:r>
            <a:r>
              <a:rPr lang="he-IL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טבע)</a:t>
            </a: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en-US" sz="2400" dirty="0">
              <a:solidFill>
                <a:srgbClr val="192A72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9650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A05138A-5A89-4067-BEAA-34CA7F58644A}"/>
              </a:ext>
            </a:extLst>
          </p:cNvPr>
          <p:cNvSpPr txBox="1"/>
          <p:nvPr/>
        </p:nvSpPr>
        <p:spPr>
          <a:xfrm>
            <a:off x="469899" y="255105"/>
            <a:ext cx="11482616" cy="44147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ar-JO" sz="2400" b="1" u="sng" dirty="0">
                <a:solidFill>
                  <a:srgbClr val="192A7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5-</a:t>
            </a:r>
            <a:r>
              <a:rPr lang="he-IL" sz="2400" b="1" u="sng" dirty="0">
                <a:solidFill>
                  <a:srgbClr val="192A7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ar-JO" sz="2400" b="1" u="sng" dirty="0">
                <a:solidFill>
                  <a:srgbClr val="192A7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شركة حكومية : </a:t>
            </a:r>
            <a:endParaRPr lang="he-IL" sz="2400" b="1" u="sng" dirty="0">
              <a:solidFill>
                <a:srgbClr val="192A72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شركة ملكيتها بيد الحكومة ,او الحكومة هي الشريك المركزي , تحتفظ الحكومة بملكيتها لهذه الشركات لكي تضمن تزويد الخدمات والمنتوجات للمواطنين.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مثال:  شركة الكهرباء.</a:t>
            </a:r>
            <a:endParaRPr lang="en-US" sz="2400" dirty="0">
              <a:solidFill>
                <a:srgbClr val="192A72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ar-JO" sz="2400" b="1" u="sng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6-</a:t>
            </a:r>
            <a:r>
              <a:rPr lang="he-IL" sz="2400" b="1" u="sng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ar-JO" sz="2400" b="1" u="sng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جمعية تعاونية : </a:t>
            </a:r>
            <a:endParaRPr lang="he-IL" sz="2400" b="1" u="sng" dirty="0">
              <a:solidFill>
                <a:srgbClr val="192A7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مجموعة اشخاص لديهم هدف مشترك , تسجلوا في سجل الجمعيات بواسطة وزارات العدل 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مثال: جمعية حماية الطبيعة.</a:t>
            </a:r>
            <a:endParaRPr lang="en-US" sz="2400" dirty="0">
              <a:solidFill>
                <a:srgbClr val="192A72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5178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1">
            <a:extLst>
              <a:ext uri="{FF2B5EF4-FFF2-40B4-BE49-F238E27FC236}">
                <a16:creationId xmlns:a16="http://schemas.microsoft.com/office/drawing/2014/main" id="{D2191933-0FE1-47D5-986A-7239ECC2B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3959" y="-67825"/>
            <a:ext cx="10363200" cy="1934307"/>
          </a:xfrm>
        </p:spPr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ar-JO" sz="44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يستند عليها</a:t>
            </a:r>
            <a:r>
              <a:rPr lang="en-US" sz="44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JO" sz="44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مبادئ المبنى التنظيمي والاسس التي </a:t>
            </a:r>
            <a:br>
              <a:rPr lang="he-IL" sz="44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he-IL" sz="4400" dirty="0">
              <a:solidFill>
                <a:srgbClr val="192A7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מציין מיקום טקסט 2">
            <a:extLst>
              <a:ext uri="{FF2B5EF4-FFF2-40B4-BE49-F238E27FC236}">
                <a16:creationId xmlns:a16="http://schemas.microsoft.com/office/drawing/2014/main" id="{7BFAE189-956D-4B86-9BA7-A168AB552DBF}"/>
              </a:ext>
            </a:extLst>
          </p:cNvPr>
          <p:cNvSpPr txBox="1">
            <a:spLocks/>
          </p:cNvSpPr>
          <p:nvPr/>
        </p:nvSpPr>
        <p:spPr>
          <a:xfrm>
            <a:off x="4569487" y="1371619"/>
            <a:ext cx="6168130" cy="344572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None/>
            </a:pPr>
            <a:r>
              <a:rPr lang="ar-JO" sz="2600" dirty="0">
                <a:solidFill>
                  <a:srgbClr val="192A72"/>
                </a:solidFill>
                <a:ea typeface="Calibri" panose="020F0502020204030204" pitchFamily="34" charset="0"/>
              </a:rPr>
              <a:t>المبنى التنظيمي</a:t>
            </a:r>
          </a:p>
          <a:p>
            <a:pPr marL="0" lvl="1" indent="0">
              <a:buNone/>
            </a:pPr>
            <a:endParaRPr lang="ar-JO" sz="2600" dirty="0">
              <a:solidFill>
                <a:srgbClr val="192A72"/>
              </a:solidFill>
              <a:ea typeface="Calibri" panose="020F0502020204030204" pitchFamily="34" charset="0"/>
            </a:endParaRPr>
          </a:p>
          <a:p>
            <a:pPr marL="0" lvl="1" indent="0">
              <a:buNone/>
            </a:pPr>
            <a:r>
              <a:rPr lang="ar-JO" sz="2600" dirty="0">
                <a:solidFill>
                  <a:srgbClr val="192A72"/>
                </a:solidFill>
                <a:ea typeface="Calibri" panose="020F0502020204030204" pitchFamily="34" charset="0"/>
              </a:rPr>
              <a:t>التدريج الهرمي</a:t>
            </a:r>
          </a:p>
          <a:p>
            <a:pPr marL="0" lvl="1" indent="0">
              <a:buNone/>
            </a:pPr>
            <a:endParaRPr lang="ar-JO" sz="2600" dirty="0">
              <a:solidFill>
                <a:srgbClr val="192A72"/>
              </a:solidFill>
              <a:ea typeface="Calibri" panose="020F0502020204030204" pitchFamily="34" charset="0"/>
            </a:endParaRPr>
          </a:p>
          <a:p>
            <a:pPr marL="0" lvl="1" indent="0">
              <a:buNone/>
            </a:pPr>
            <a:r>
              <a:rPr lang="ar-JO" sz="2600" dirty="0">
                <a:solidFill>
                  <a:srgbClr val="192A72"/>
                </a:solidFill>
                <a:ea typeface="Calibri" panose="020F0502020204030204" pitchFamily="34" charset="0"/>
              </a:rPr>
              <a:t>مخطط مبنى تنظيمي </a:t>
            </a:r>
          </a:p>
          <a:p>
            <a:pPr marL="0" lvl="1" indent="0">
              <a:buNone/>
            </a:pPr>
            <a:endParaRPr lang="ar-JO" sz="2600" dirty="0">
              <a:solidFill>
                <a:srgbClr val="192A72"/>
              </a:solidFill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ar-JO" sz="2400" dirty="0">
                <a:solidFill>
                  <a:srgbClr val="192A72"/>
                </a:solidFill>
              </a:rPr>
              <a:t>منح الصلاحيات ومجالات المسؤولية</a:t>
            </a:r>
            <a:endParaRPr lang="he-IL" sz="2400" dirty="0">
              <a:solidFill>
                <a:srgbClr val="192A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5757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F8E8DF2-3BF7-4FAA-BFB4-C605FA724ECD}"/>
              </a:ext>
            </a:extLst>
          </p:cNvPr>
          <p:cNvSpPr txBox="1"/>
          <p:nvPr/>
        </p:nvSpPr>
        <p:spPr>
          <a:xfrm>
            <a:off x="489400" y="364932"/>
            <a:ext cx="11608815" cy="50577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lvl="1"/>
            <a:r>
              <a:rPr lang="he-IL" sz="2400" dirty="0">
                <a:solidFill>
                  <a:srgbClr val="192A7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ar-JO" sz="36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المبنى التنظيمي:</a:t>
            </a:r>
          </a:p>
          <a:p>
            <a:pPr marL="0" lvl="1"/>
            <a:endParaRPr lang="ar-JO" sz="2600" b="1" dirty="0">
              <a:solidFill>
                <a:srgbClr val="192A72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e-IL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مجمل الوظائف والوحدات والعلاقات المتبادلة بينها وهو أساس لتقسيم العمل بين الوحدات .</a:t>
            </a:r>
            <a:endParaRPr lang="he-IL" sz="2400" dirty="0">
              <a:solidFill>
                <a:srgbClr val="192A72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e-IL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يوضح توزيع الصلاحيات والتبعية والتنسيق بين الوحدات 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US" sz="2400" b="1" dirty="0">
              <a:solidFill>
                <a:srgbClr val="192A72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e-IL" sz="24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ar-JO" sz="36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التدريج الهرمي (الطبقي): </a:t>
            </a:r>
            <a:endParaRPr lang="he-IL" sz="3600" b="1" dirty="0">
              <a:solidFill>
                <a:srgbClr val="192A72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e-IL" sz="24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من خلال التدريج الهرمي , التنظيم مكون من طبقات التي تبين تقسيم العمل , الصلاحيات والتبعية بين   </a:t>
            </a:r>
            <a:b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الوحدات المختلفة .</a:t>
            </a:r>
            <a:endParaRPr lang="en-US" sz="2400" dirty="0">
              <a:solidFill>
                <a:srgbClr val="192A72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תמונה 1">
            <a:extLst>
              <a:ext uri="{FF2B5EF4-FFF2-40B4-BE49-F238E27FC236}">
                <a16:creationId xmlns:a16="http://schemas.microsoft.com/office/drawing/2014/main" id="{F0543D05-C271-4807-91F2-82B8725D4F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554" y="2243922"/>
            <a:ext cx="3105150" cy="1790700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3933573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1">
            <a:extLst>
              <a:ext uri="{FF2B5EF4-FFF2-40B4-BE49-F238E27FC236}">
                <a16:creationId xmlns:a16="http://schemas.microsoft.com/office/drawing/2014/main" id="{33005384-CAA5-486B-8F78-DD7C65C206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0" t="26712" r="15778"/>
          <a:stretch/>
        </p:blipFill>
        <p:spPr>
          <a:xfrm>
            <a:off x="642257" y="2152865"/>
            <a:ext cx="7901354" cy="356590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02E285E-AC98-4D86-9609-EED1956C3F01}"/>
              </a:ext>
            </a:extLst>
          </p:cNvPr>
          <p:cNvSpPr txBox="1"/>
          <p:nvPr/>
        </p:nvSpPr>
        <p:spPr>
          <a:xfrm>
            <a:off x="489400" y="168989"/>
            <a:ext cx="11608815" cy="24541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lvl="1"/>
            <a:r>
              <a:rPr lang="he-IL" sz="4400" dirty="0">
                <a:solidFill>
                  <a:srgbClr val="192A7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ar-JO" sz="44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مخطط مبنى تنظيمي</a:t>
            </a:r>
            <a:endParaRPr lang="he-IL" sz="4400" b="1" dirty="0">
              <a:solidFill>
                <a:srgbClr val="192A72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1"/>
            <a:endParaRPr lang="ar-JO" sz="2400" b="1" dirty="0">
              <a:solidFill>
                <a:srgbClr val="7030A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ar-JO" sz="28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هو رسم بياني يوضح العلاقة بين وحدات التنظيم وشبكة الاتصال ما بينها  .</a:t>
            </a:r>
            <a:endParaRPr lang="he-IL" sz="2800" dirty="0">
              <a:solidFill>
                <a:srgbClr val="192A72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he-IL" sz="28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r>
              <a:rPr lang="ar-JO" sz="28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مثال:</a:t>
            </a:r>
            <a:endParaRPr lang="en-US" sz="2800" dirty="0">
              <a:solidFill>
                <a:srgbClr val="192A72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666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70EA120-304E-488C-A8AE-D4DBD7865209}"/>
              </a:ext>
            </a:extLst>
          </p:cNvPr>
          <p:cNvSpPr txBox="1"/>
          <p:nvPr/>
        </p:nvSpPr>
        <p:spPr>
          <a:xfrm>
            <a:off x="735154" y="209661"/>
            <a:ext cx="11676184" cy="25168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2">
              <a:lnSpc>
                <a:spcPct val="150000"/>
              </a:lnSpc>
            </a:pPr>
            <a:r>
              <a:rPr lang="ar-JO" sz="36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منح </a:t>
            </a:r>
            <a:r>
              <a:rPr lang="ar-SA" sz="36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</a:t>
            </a:r>
            <a:r>
              <a:rPr lang="ar-JO" sz="36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صلاحيات ومجالات المسؤولية</a:t>
            </a:r>
          </a:p>
          <a:p>
            <a:pPr lvl="2">
              <a:lnSpc>
                <a:spcPct val="150000"/>
              </a:lnSpc>
            </a:pP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يقوم المدير بمنح قسم من </a:t>
            </a:r>
            <a:r>
              <a:rPr lang="ar-JO" sz="2400" b="1" u="sng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الصلاحيات</a:t>
            </a: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لعماله عندما يزداد الضغط عليه حيث يقوم </a:t>
            </a:r>
            <a:r>
              <a:rPr lang="ar-JO" sz="2400" b="1" u="sng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بنقل الصلاحيات </a:t>
            </a: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للعمال الذين يستطيعون تحمل </a:t>
            </a:r>
            <a:r>
              <a:rPr lang="ar-JO" sz="2400" b="1" u="sng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المسؤولية</a:t>
            </a:r>
            <a:r>
              <a:rPr lang="ar-JO" sz="24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, </a:t>
            </a: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حيث يتم تحديد عمل كل عامل من اجل منع الازدواجية بالعمل.</a:t>
            </a:r>
          </a:p>
          <a:p>
            <a:pPr lvl="2">
              <a:lnSpc>
                <a:spcPct val="150000"/>
              </a:lnSpc>
            </a:pPr>
            <a:endParaRPr lang="en-US" sz="2400" b="1" dirty="0">
              <a:solidFill>
                <a:srgbClr val="192A72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מלבן 2">
            <a:extLst>
              <a:ext uri="{FF2B5EF4-FFF2-40B4-BE49-F238E27FC236}">
                <a16:creationId xmlns:a16="http://schemas.microsoft.com/office/drawing/2014/main" id="{9B084C1F-4A3D-443E-9979-10B70B66500F}"/>
              </a:ext>
            </a:extLst>
          </p:cNvPr>
          <p:cNvSpPr/>
          <p:nvPr/>
        </p:nvSpPr>
        <p:spPr>
          <a:xfrm>
            <a:off x="9224387" y="3712674"/>
            <a:ext cx="2438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2400" dirty="0">
                <a:solidFill>
                  <a:srgbClr val="192A72"/>
                </a:solidFill>
              </a:rPr>
              <a:t>نقل قسم من  صلاحيات المدير الى التابعين  له.</a:t>
            </a:r>
            <a:endParaRPr lang="he-IL" sz="2400" dirty="0">
              <a:solidFill>
                <a:srgbClr val="192A72"/>
              </a:solidFill>
            </a:endParaRPr>
          </a:p>
        </p:txBody>
      </p:sp>
      <p:sp>
        <p:nvSpPr>
          <p:cNvPr id="8" name="מלבן 4">
            <a:extLst>
              <a:ext uri="{FF2B5EF4-FFF2-40B4-BE49-F238E27FC236}">
                <a16:creationId xmlns:a16="http://schemas.microsoft.com/office/drawing/2014/main" id="{3FD5252A-4CE3-482E-9B79-E03FF061BD75}"/>
              </a:ext>
            </a:extLst>
          </p:cNvPr>
          <p:cNvSpPr/>
          <p:nvPr/>
        </p:nvSpPr>
        <p:spPr>
          <a:xfrm>
            <a:off x="735154" y="3690902"/>
            <a:ext cx="31451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50000"/>
              </a:lnSpc>
              <a:spcAft>
                <a:spcPts val="800"/>
              </a:spcAft>
            </a:pP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هو حق شر</a:t>
            </a:r>
            <a:r>
              <a:rPr lang="ar-SA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</a:t>
            </a: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  يعطى لعضو في التنظيم مما يخوله ان يتخذ قرارات في مجال صلاحياته .</a:t>
            </a:r>
            <a:endParaRPr lang="en-US" sz="2400" dirty="0">
              <a:solidFill>
                <a:srgbClr val="192A72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מלבן 5">
            <a:extLst>
              <a:ext uri="{FF2B5EF4-FFF2-40B4-BE49-F238E27FC236}">
                <a16:creationId xmlns:a16="http://schemas.microsoft.com/office/drawing/2014/main" id="{8AEF40E1-B6D0-4798-A7B1-B7A4AAF4E767}"/>
              </a:ext>
            </a:extLst>
          </p:cNvPr>
          <p:cNvSpPr/>
          <p:nvPr/>
        </p:nvSpPr>
        <p:spPr>
          <a:xfrm>
            <a:off x="9355179" y="2952238"/>
            <a:ext cx="2320840" cy="461665"/>
          </a:xfrm>
          <a:prstGeom prst="rect">
            <a:avLst/>
          </a:prstGeom>
          <a:ln w="57150">
            <a:solidFill>
              <a:srgbClr val="12B4BC"/>
            </a:solidFill>
          </a:ln>
        </p:spPr>
        <p:txBody>
          <a:bodyPr wrap="square">
            <a:spAutoFit/>
          </a:bodyPr>
          <a:lstStyle/>
          <a:p>
            <a:endParaRPr lang="he-IL" sz="2400" b="1" dirty="0">
              <a:solidFill>
                <a:srgbClr val="192A72"/>
              </a:solidFill>
            </a:endParaRPr>
          </a:p>
        </p:txBody>
      </p:sp>
      <p:sp>
        <p:nvSpPr>
          <p:cNvPr id="10" name="מלבן 6">
            <a:extLst>
              <a:ext uri="{FF2B5EF4-FFF2-40B4-BE49-F238E27FC236}">
                <a16:creationId xmlns:a16="http://schemas.microsoft.com/office/drawing/2014/main" id="{385798A5-9F55-4789-BA8A-54AFEB00007C}"/>
              </a:ext>
            </a:extLst>
          </p:cNvPr>
          <p:cNvSpPr/>
          <p:nvPr/>
        </p:nvSpPr>
        <p:spPr>
          <a:xfrm>
            <a:off x="5266619" y="2952238"/>
            <a:ext cx="2397313" cy="461665"/>
          </a:xfrm>
          <a:prstGeom prst="rect">
            <a:avLst/>
          </a:prstGeom>
          <a:ln w="57150">
            <a:solidFill>
              <a:srgbClr val="12B4BC"/>
            </a:solidFill>
          </a:ln>
        </p:spPr>
        <p:txBody>
          <a:bodyPr wrap="square">
            <a:spAutoFit/>
          </a:bodyPr>
          <a:lstStyle/>
          <a:p>
            <a:endParaRPr lang="he-IL" sz="2400" b="1" u="sng" dirty="0">
              <a:solidFill>
                <a:srgbClr val="192A72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4F9705D-44D8-49A9-B6FD-DB615F63EF4C}"/>
              </a:ext>
            </a:extLst>
          </p:cNvPr>
          <p:cNvSpPr txBox="1"/>
          <p:nvPr/>
        </p:nvSpPr>
        <p:spPr>
          <a:xfrm>
            <a:off x="4360984" y="3690902"/>
            <a:ext cx="4208585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>
              <a:lnSpc>
                <a:spcPct val="150000"/>
              </a:lnSpc>
              <a:spcAft>
                <a:spcPts val="800"/>
              </a:spcAft>
            </a:pPr>
            <a:r>
              <a:rPr lang="ar-JO" sz="2400" dirty="0">
                <a:solidFill>
                  <a:srgbClr val="192A7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واجب ملقى على عامل لتنفيذ العمل المطلوب منه, بأفضل وانجع الطرق ,وتقديم تقرير للمسؤولين عن عمله للمسؤولين عنه ويتحمل النتائج .</a:t>
            </a:r>
          </a:p>
        </p:txBody>
      </p:sp>
      <p:sp>
        <p:nvSpPr>
          <p:cNvPr id="12" name="מלבן 8">
            <a:extLst>
              <a:ext uri="{FF2B5EF4-FFF2-40B4-BE49-F238E27FC236}">
                <a16:creationId xmlns:a16="http://schemas.microsoft.com/office/drawing/2014/main" id="{DB435D03-18E2-4FBD-B13C-4E1E9CEB624C}"/>
              </a:ext>
            </a:extLst>
          </p:cNvPr>
          <p:cNvSpPr/>
          <p:nvPr/>
        </p:nvSpPr>
        <p:spPr>
          <a:xfrm>
            <a:off x="1512279" y="2952238"/>
            <a:ext cx="1962678" cy="461665"/>
          </a:xfrm>
          <a:prstGeom prst="rect">
            <a:avLst/>
          </a:prstGeom>
          <a:ln w="57150">
            <a:solidFill>
              <a:srgbClr val="12B4BC"/>
            </a:solidFill>
          </a:ln>
        </p:spPr>
        <p:txBody>
          <a:bodyPr wrap="square">
            <a:spAutoFit/>
          </a:bodyPr>
          <a:lstStyle/>
          <a:p>
            <a:endParaRPr lang="he-IL" sz="2400" b="1" dirty="0">
              <a:solidFill>
                <a:srgbClr val="192A72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A84297-3170-4E57-A0FE-0A1AB8550413}"/>
              </a:ext>
            </a:extLst>
          </p:cNvPr>
          <p:cNvSpPr txBox="1"/>
          <p:nvPr/>
        </p:nvSpPr>
        <p:spPr>
          <a:xfrm>
            <a:off x="1512279" y="2372710"/>
            <a:ext cx="85343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2400" b="1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امامك ثلاثة اقوال, اقرئها وحدد لكل منها عنوان من بين ما تحته خط اعلاه. </a:t>
            </a:r>
            <a:endParaRPr lang="he-IL" sz="2400" b="1" dirty="0">
              <a:solidFill>
                <a:srgbClr val="192A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מלבן 1">
            <a:extLst>
              <a:ext uri="{FF2B5EF4-FFF2-40B4-BE49-F238E27FC236}">
                <a16:creationId xmlns:a16="http://schemas.microsoft.com/office/drawing/2014/main" id="{C0CDC802-710F-4586-85E1-B473845E90DA}"/>
              </a:ext>
            </a:extLst>
          </p:cNvPr>
          <p:cNvSpPr/>
          <p:nvPr/>
        </p:nvSpPr>
        <p:spPr>
          <a:xfrm>
            <a:off x="80336" y="6163301"/>
            <a:ext cx="357181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2800" b="1" dirty="0">
                <a:solidFill>
                  <a:srgbClr val="192A72"/>
                </a:solidFill>
              </a:rPr>
              <a:t>بعد اربع دقائق عرض الاجابة</a:t>
            </a:r>
            <a:endParaRPr lang="he-IL" sz="2800" b="1" dirty="0">
              <a:solidFill>
                <a:srgbClr val="192A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3314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70EA120-304E-488C-A8AE-D4DBD7865209}"/>
              </a:ext>
            </a:extLst>
          </p:cNvPr>
          <p:cNvSpPr txBox="1"/>
          <p:nvPr/>
        </p:nvSpPr>
        <p:spPr>
          <a:xfrm>
            <a:off x="735154" y="209661"/>
            <a:ext cx="11676184" cy="25168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2">
              <a:lnSpc>
                <a:spcPct val="150000"/>
              </a:lnSpc>
            </a:pPr>
            <a:r>
              <a:rPr lang="ar-JO" sz="3600" b="1" dirty="0">
                <a:solidFill>
                  <a:srgbClr val="12B4BC"/>
                </a:solidFill>
                <a:latin typeface="Arial" pitchFamily="34" charset="0"/>
              </a:rPr>
              <a:t>الحل:</a:t>
            </a:r>
            <a:r>
              <a:rPr lang="he-IL" sz="3600" dirty="0">
                <a:solidFill>
                  <a:srgbClr val="12B4BC"/>
                </a:solidFill>
              </a:rPr>
              <a:t> </a:t>
            </a:r>
            <a:r>
              <a:rPr lang="ar-JO" sz="36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منح </a:t>
            </a:r>
            <a:r>
              <a:rPr lang="ar-SA" sz="36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</a:t>
            </a:r>
            <a:r>
              <a:rPr lang="ar-JO" sz="36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صلاحيات ومجالات المسؤولية</a:t>
            </a:r>
          </a:p>
          <a:p>
            <a:pPr lvl="2">
              <a:lnSpc>
                <a:spcPct val="150000"/>
              </a:lnSpc>
            </a:pP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يقوم المدير بمنح قسم من </a:t>
            </a:r>
            <a:r>
              <a:rPr lang="ar-JO" sz="2400" b="1" u="sng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الصلاحيات</a:t>
            </a: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لعماله عندما يزداد الضغط عليه حيث يقوم </a:t>
            </a:r>
            <a:r>
              <a:rPr lang="ar-JO" sz="2400" b="1" u="sng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بنقل الصلاحيات </a:t>
            </a: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للعمال الذين يستطيعون تحمل </a:t>
            </a:r>
            <a:r>
              <a:rPr lang="ar-JO" sz="2400" b="1" u="sng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المسؤولية</a:t>
            </a:r>
            <a:r>
              <a:rPr lang="ar-JO" sz="2400" b="1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, </a:t>
            </a: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حيث يتم تحديد عمل كل عامل من اجل منع الازدواجية بالعمل.</a:t>
            </a:r>
          </a:p>
          <a:p>
            <a:pPr lvl="2">
              <a:lnSpc>
                <a:spcPct val="150000"/>
              </a:lnSpc>
            </a:pPr>
            <a:endParaRPr lang="en-US" sz="2400" b="1" dirty="0">
              <a:solidFill>
                <a:srgbClr val="192A72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A84297-3170-4E57-A0FE-0A1AB8550413}"/>
              </a:ext>
            </a:extLst>
          </p:cNvPr>
          <p:cNvSpPr txBox="1"/>
          <p:nvPr/>
        </p:nvSpPr>
        <p:spPr>
          <a:xfrm>
            <a:off x="1512279" y="2372710"/>
            <a:ext cx="85343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2400" b="1" dirty="0">
                <a:solidFill>
                  <a:srgbClr val="192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امامك ثلاثة اقوال, اقرئها وحدد لكل منها عنوان من بين ما تحته خط اعلاه. </a:t>
            </a:r>
            <a:endParaRPr lang="he-IL" sz="2400" b="1" dirty="0">
              <a:solidFill>
                <a:srgbClr val="192A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מלבן 3">
            <a:extLst>
              <a:ext uri="{FF2B5EF4-FFF2-40B4-BE49-F238E27FC236}">
                <a16:creationId xmlns:a16="http://schemas.microsoft.com/office/drawing/2014/main" id="{DBBE8003-8EC4-48C6-972D-5AAAD6B9EA57}"/>
              </a:ext>
            </a:extLst>
          </p:cNvPr>
          <p:cNvSpPr/>
          <p:nvPr/>
        </p:nvSpPr>
        <p:spPr>
          <a:xfrm>
            <a:off x="9718377" y="2964980"/>
            <a:ext cx="17379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2400" b="1" u="sng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نقل الصلاحيات </a:t>
            </a:r>
            <a:endParaRPr lang="he-IL" sz="2400" dirty="0">
              <a:solidFill>
                <a:srgbClr val="192A72"/>
              </a:solidFill>
            </a:endParaRPr>
          </a:p>
        </p:txBody>
      </p:sp>
      <p:sp>
        <p:nvSpPr>
          <p:cNvPr id="15" name="מלבן 10">
            <a:extLst>
              <a:ext uri="{FF2B5EF4-FFF2-40B4-BE49-F238E27FC236}">
                <a16:creationId xmlns:a16="http://schemas.microsoft.com/office/drawing/2014/main" id="{A3B458C6-FFA9-4FEF-8142-27A49AF17EF2}"/>
              </a:ext>
            </a:extLst>
          </p:cNvPr>
          <p:cNvSpPr/>
          <p:nvPr/>
        </p:nvSpPr>
        <p:spPr>
          <a:xfrm>
            <a:off x="1856225" y="2923935"/>
            <a:ext cx="12458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2400" b="1" u="sng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الصلاحيات</a:t>
            </a:r>
            <a:endParaRPr lang="he-IL" sz="2400" dirty="0">
              <a:solidFill>
                <a:srgbClr val="192A72"/>
              </a:solidFill>
            </a:endParaRPr>
          </a:p>
        </p:txBody>
      </p:sp>
      <p:sp>
        <p:nvSpPr>
          <p:cNvPr id="16" name="מלבן 11">
            <a:extLst>
              <a:ext uri="{FF2B5EF4-FFF2-40B4-BE49-F238E27FC236}">
                <a16:creationId xmlns:a16="http://schemas.microsoft.com/office/drawing/2014/main" id="{6984D9EF-0CE2-4073-80B1-C9F7B4FAF9F3}"/>
              </a:ext>
            </a:extLst>
          </p:cNvPr>
          <p:cNvSpPr/>
          <p:nvPr/>
        </p:nvSpPr>
        <p:spPr>
          <a:xfrm>
            <a:off x="5529402" y="2954504"/>
            <a:ext cx="16344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2400" b="1" u="sng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المسؤولية</a:t>
            </a:r>
            <a:endParaRPr lang="he-IL" sz="2400" dirty="0">
              <a:solidFill>
                <a:srgbClr val="192A72"/>
              </a:solidFill>
            </a:endParaRPr>
          </a:p>
        </p:txBody>
      </p:sp>
      <p:sp>
        <p:nvSpPr>
          <p:cNvPr id="17" name="מלבן 2">
            <a:extLst>
              <a:ext uri="{FF2B5EF4-FFF2-40B4-BE49-F238E27FC236}">
                <a16:creationId xmlns:a16="http://schemas.microsoft.com/office/drawing/2014/main" id="{A8672045-7F35-4039-B8BA-58981D36BE11}"/>
              </a:ext>
            </a:extLst>
          </p:cNvPr>
          <p:cNvSpPr/>
          <p:nvPr/>
        </p:nvSpPr>
        <p:spPr>
          <a:xfrm>
            <a:off x="9224387" y="3712674"/>
            <a:ext cx="2438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2400" dirty="0">
                <a:solidFill>
                  <a:srgbClr val="192A72"/>
                </a:solidFill>
              </a:rPr>
              <a:t>نقل قسم من  صلاحيات المدير الى التابعين  له.</a:t>
            </a:r>
            <a:endParaRPr lang="he-IL" sz="2400" dirty="0">
              <a:solidFill>
                <a:srgbClr val="192A72"/>
              </a:solidFill>
            </a:endParaRPr>
          </a:p>
        </p:txBody>
      </p:sp>
      <p:sp>
        <p:nvSpPr>
          <p:cNvPr id="18" name="מלבן 4">
            <a:extLst>
              <a:ext uri="{FF2B5EF4-FFF2-40B4-BE49-F238E27FC236}">
                <a16:creationId xmlns:a16="http://schemas.microsoft.com/office/drawing/2014/main" id="{C7C91152-DFC3-45F2-8CCA-FB6C24365168}"/>
              </a:ext>
            </a:extLst>
          </p:cNvPr>
          <p:cNvSpPr/>
          <p:nvPr/>
        </p:nvSpPr>
        <p:spPr>
          <a:xfrm>
            <a:off x="735154" y="3690902"/>
            <a:ext cx="31451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50000"/>
              </a:lnSpc>
              <a:spcAft>
                <a:spcPts val="800"/>
              </a:spcAft>
            </a:pP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هو حق شر</a:t>
            </a:r>
            <a:r>
              <a:rPr lang="ar-SA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</a:t>
            </a:r>
            <a:r>
              <a:rPr lang="ar-JO" sz="2400" dirty="0">
                <a:solidFill>
                  <a:srgbClr val="192A7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  يعطى لعضو في التنظيم مما يخوله ان يتخذ قرارات في مجال صلاحياته .</a:t>
            </a:r>
            <a:endParaRPr lang="en-US" sz="2400" dirty="0">
              <a:solidFill>
                <a:srgbClr val="192A72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מלבן 5">
            <a:extLst>
              <a:ext uri="{FF2B5EF4-FFF2-40B4-BE49-F238E27FC236}">
                <a16:creationId xmlns:a16="http://schemas.microsoft.com/office/drawing/2014/main" id="{83658B6F-B3BA-4978-8987-580CCF57BCFC}"/>
              </a:ext>
            </a:extLst>
          </p:cNvPr>
          <p:cNvSpPr/>
          <p:nvPr/>
        </p:nvSpPr>
        <p:spPr>
          <a:xfrm>
            <a:off x="9355179" y="2952238"/>
            <a:ext cx="2320840" cy="461665"/>
          </a:xfrm>
          <a:prstGeom prst="rect">
            <a:avLst/>
          </a:prstGeom>
          <a:ln w="57150">
            <a:solidFill>
              <a:srgbClr val="12B4BC"/>
            </a:solidFill>
          </a:ln>
        </p:spPr>
        <p:txBody>
          <a:bodyPr wrap="square">
            <a:spAutoFit/>
          </a:bodyPr>
          <a:lstStyle/>
          <a:p>
            <a:endParaRPr lang="he-IL" sz="2400" b="1" dirty="0">
              <a:solidFill>
                <a:srgbClr val="192A72"/>
              </a:solidFill>
            </a:endParaRPr>
          </a:p>
        </p:txBody>
      </p:sp>
      <p:sp>
        <p:nvSpPr>
          <p:cNvPr id="20" name="מלבן 6">
            <a:extLst>
              <a:ext uri="{FF2B5EF4-FFF2-40B4-BE49-F238E27FC236}">
                <a16:creationId xmlns:a16="http://schemas.microsoft.com/office/drawing/2014/main" id="{44034B24-B41B-40B6-807E-CD6C17D54518}"/>
              </a:ext>
            </a:extLst>
          </p:cNvPr>
          <p:cNvSpPr/>
          <p:nvPr/>
        </p:nvSpPr>
        <p:spPr>
          <a:xfrm>
            <a:off x="5266619" y="2952238"/>
            <a:ext cx="2397313" cy="461665"/>
          </a:xfrm>
          <a:prstGeom prst="rect">
            <a:avLst/>
          </a:prstGeom>
          <a:ln w="57150">
            <a:solidFill>
              <a:srgbClr val="12B4BC"/>
            </a:solidFill>
          </a:ln>
        </p:spPr>
        <p:txBody>
          <a:bodyPr wrap="square">
            <a:spAutoFit/>
          </a:bodyPr>
          <a:lstStyle/>
          <a:p>
            <a:endParaRPr lang="he-IL" sz="2400" b="1" u="sng" dirty="0">
              <a:solidFill>
                <a:srgbClr val="192A72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29271FE-5D49-40A0-882D-C5E9C9AB372B}"/>
              </a:ext>
            </a:extLst>
          </p:cNvPr>
          <p:cNvSpPr txBox="1"/>
          <p:nvPr/>
        </p:nvSpPr>
        <p:spPr>
          <a:xfrm>
            <a:off x="4360984" y="3690902"/>
            <a:ext cx="4208585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>
              <a:lnSpc>
                <a:spcPct val="150000"/>
              </a:lnSpc>
              <a:spcAft>
                <a:spcPts val="800"/>
              </a:spcAft>
            </a:pPr>
            <a:r>
              <a:rPr lang="ar-JO" sz="2400" dirty="0">
                <a:solidFill>
                  <a:srgbClr val="192A72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واجب ملقى على عامل لتنفيذ العمل المطلوب منه, بأفضل وانجع الطرق ,وتقديم تقرير للمسؤولين عن عمله للمسؤولين عنه ويتحمل النتائج .</a:t>
            </a:r>
          </a:p>
        </p:txBody>
      </p:sp>
      <p:sp>
        <p:nvSpPr>
          <p:cNvPr id="22" name="מלבן 8">
            <a:extLst>
              <a:ext uri="{FF2B5EF4-FFF2-40B4-BE49-F238E27FC236}">
                <a16:creationId xmlns:a16="http://schemas.microsoft.com/office/drawing/2014/main" id="{7B9BEE5C-33B6-412F-B703-C2636D2B7EE6}"/>
              </a:ext>
            </a:extLst>
          </p:cNvPr>
          <p:cNvSpPr/>
          <p:nvPr/>
        </p:nvSpPr>
        <p:spPr>
          <a:xfrm>
            <a:off x="1512279" y="2952238"/>
            <a:ext cx="1962678" cy="461665"/>
          </a:xfrm>
          <a:prstGeom prst="rect">
            <a:avLst/>
          </a:prstGeom>
          <a:ln w="57150">
            <a:solidFill>
              <a:srgbClr val="12B4BC"/>
            </a:solidFill>
          </a:ln>
        </p:spPr>
        <p:txBody>
          <a:bodyPr wrap="square">
            <a:spAutoFit/>
          </a:bodyPr>
          <a:lstStyle/>
          <a:p>
            <a:endParaRPr lang="he-IL" sz="2400" b="1" dirty="0">
              <a:solidFill>
                <a:srgbClr val="192A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3645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200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431636" y="3016112"/>
            <a:ext cx="10389322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1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43161B5-52B3-4A08-A531-A8EDDD7BF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اسس التنظيم 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E6D92A64-284C-447F-B2C9-606D38C404D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96838" indent="0">
              <a:buNone/>
            </a:pPr>
            <a:r>
              <a:rPr lang="ar-AE" sz="2800" dirty="0"/>
              <a:t>1.1  تصنيف التنظيمات</a:t>
            </a:r>
          </a:p>
          <a:p>
            <a:pPr marL="96838" indent="0">
              <a:buNone/>
            </a:pPr>
            <a:endParaRPr lang="ar-AE" sz="2800" dirty="0"/>
          </a:p>
          <a:p>
            <a:pPr marL="96838" indent="0">
              <a:buNone/>
            </a:pPr>
            <a:r>
              <a:rPr lang="ar-AE" sz="2800" dirty="0"/>
              <a:t>1.2 مبادئ المبنى التنظيمي والاسس   </a:t>
            </a:r>
            <a:br>
              <a:rPr lang="ar-AE" sz="2800" dirty="0"/>
            </a:br>
            <a:r>
              <a:rPr lang="ar-AE" sz="2800" dirty="0"/>
              <a:t>      التي يستند عليها.</a:t>
            </a:r>
            <a:br>
              <a:rPr lang="ar-AE" sz="2800" dirty="0"/>
            </a:br>
            <a:endParaRPr lang="ar-AE" sz="2800" dirty="0"/>
          </a:p>
          <a:p>
            <a:pPr marL="96838" indent="0">
              <a:buNone/>
            </a:pPr>
            <a:endParaRPr lang="he-IL" sz="2800" dirty="0"/>
          </a:p>
        </p:txBody>
      </p:sp>
      <p:pic>
        <p:nvPicPr>
          <p:cNvPr id="9" name="תמונה 3">
            <a:extLst>
              <a:ext uri="{FF2B5EF4-FFF2-40B4-BE49-F238E27FC236}">
                <a16:creationId xmlns:a16="http://schemas.microsoft.com/office/drawing/2014/main" id="{476CB226-E230-4B09-807C-995A1D2F82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206" y="1725683"/>
            <a:ext cx="3392998" cy="227410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21188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 ما هو التنظيم؟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39006" y="1257597"/>
            <a:ext cx="8030918" cy="4152517"/>
          </a:xfrm>
        </p:spPr>
        <p:txBody>
          <a:bodyPr>
            <a:normAutofit/>
          </a:bodyPr>
          <a:lstStyle/>
          <a:p>
            <a:pPr marL="96838" indent="0">
              <a:buNone/>
            </a:pPr>
            <a:r>
              <a:rPr lang="ar-AE" sz="3600" dirty="0"/>
              <a:t>التنظيم هو مجموعة من الأشخاص  يعملون سوية من اجل تحقيق  اهداف مشتركة. عادة هذه المجموعة تملك الموارد الضرورية من اجل العمل الجماعي .</a:t>
            </a:r>
          </a:p>
          <a:p>
            <a:pPr marL="96838" indent="0">
              <a:buNone/>
            </a:pPr>
            <a:endParaRPr lang="he-IL" sz="3600" dirty="0"/>
          </a:p>
        </p:txBody>
      </p:sp>
      <p:pic>
        <p:nvPicPr>
          <p:cNvPr id="5" name="תמונה 1">
            <a:extLst>
              <a:ext uri="{FF2B5EF4-FFF2-40B4-BE49-F238E27FC236}">
                <a16:creationId xmlns:a16="http://schemas.microsoft.com/office/drawing/2014/main" id="{B8EECD4D-2545-49DD-AB87-829EA7D9BD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4" y="3556644"/>
            <a:ext cx="5222168" cy="27297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18429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E771EE6E-87D2-43CB-A9A2-830A3606576A}"/>
              </a:ext>
            </a:extLst>
          </p:cNvPr>
          <p:cNvSpPr/>
          <p:nvPr/>
        </p:nvSpPr>
        <p:spPr>
          <a:xfrm>
            <a:off x="7772400" y="5026635"/>
            <a:ext cx="4416774" cy="18313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940" y="1551463"/>
            <a:ext cx="9640976" cy="720000"/>
          </a:xfrm>
        </p:spPr>
        <p:txBody>
          <a:bodyPr/>
          <a:lstStyle/>
          <a:p>
            <a:r>
              <a:rPr lang="ar-AE" sz="6000" dirty="0"/>
              <a:t>امثلة لتنظيمات</a:t>
            </a:r>
            <a:endParaRPr lang="he-IL" sz="6000" dirty="0"/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A02AA7FF-48B2-4FC6-B41A-6C4773FB2C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10" y="4902810"/>
            <a:ext cx="2571750" cy="17811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תמונה 11">
            <a:extLst>
              <a:ext uri="{FF2B5EF4-FFF2-40B4-BE49-F238E27FC236}">
                <a16:creationId xmlns:a16="http://schemas.microsoft.com/office/drawing/2014/main" id="{899A6085-4F9F-406A-9497-88263732CB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8210" y="962024"/>
            <a:ext cx="2847975" cy="1600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תמונה 12">
            <a:extLst>
              <a:ext uri="{FF2B5EF4-FFF2-40B4-BE49-F238E27FC236}">
                <a16:creationId xmlns:a16="http://schemas.microsoft.com/office/drawing/2014/main" id="{6A23F20D-AEBD-4ACE-B6BA-646C360017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1710" y="5026635"/>
            <a:ext cx="2857500" cy="1600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תמונה 13">
            <a:extLst>
              <a:ext uri="{FF2B5EF4-FFF2-40B4-BE49-F238E27FC236}">
                <a16:creationId xmlns:a16="http://schemas.microsoft.com/office/drawing/2014/main" id="{A8D125E7-70BB-4864-95A8-F5B449928C4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301" y="873919"/>
            <a:ext cx="2571750" cy="17716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תמונה 14">
            <a:extLst>
              <a:ext uri="{FF2B5EF4-FFF2-40B4-BE49-F238E27FC236}">
                <a16:creationId xmlns:a16="http://schemas.microsoft.com/office/drawing/2014/main" id="{AA912007-63EF-4802-9F9D-1CC8E7CD124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21" y="2793389"/>
            <a:ext cx="2960260" cy="19709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תמונה 15">
            <a:extLst>
              <a:ext uri="{FF2B5EF4-FFF2-40B4-BE49-F238E27FC236}">
                <a16:creationId xmlns:a16="http://schemas.microsoft.com/office/drawing/2014/main" id="{19253BF0-EADE-43B9-8C9C-F39E5FE9521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210" y="4836135"/>
            <a:ext cx="2466975" cy="18478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תמונה 16">
            <a:extLst>
              <a:ext uri="{FF2B5EF4-FFF2-40B4-BE49-F238E27FC236}">
                <a16:creationId xmlns:a16="http://schemas.microsoft.com/office/drawing/2014/main" id="{523354F9-188D-4E49-9123-C19065B9F68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210" y="2793389"/>
            <a:ext cx="2466975" cy="18573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תמונה 17">
            <a:extLst>
              <a:ext uri="{FF2B5EF4-FFF2-40B4-BE49-F238E27FC236}">
                <a16:creationId xmlns:a16="http://schemas.microsoft.com/office/drawing/2014/main" id="{9E8C447C-A83A-4FFC-AD72-A4BE5AD53DD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860" y="5059973"/>
            <a:ext cx="2990850" cy="15335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תמונה 18">
            <a:extLst>
              <a:ext uri="{FF2B5EF4-FFF2-40B4-BE49-F238E27FC236}">
                <a16:creationId xmlns:a16="http://schemas.microsoft.com/office/drawing/2014/main" id="{900047C2-65C4-4F78-8516-831BE19888B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381" y="2921976"/>
            <a:ext cx="2857500" cy="1600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תמונה 19">
            <a:extLst>
              <a:ext uri="{FF2B5EF4-FFF2-40B4-BE49-F238E27FC236}">
                <a16:creationId xmlns:a16="http://schemas.microsoft.com/office/drawing/2014/main" id="{86991AC4-6A95-4D89-A090-3A61496B432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935" y="3172558"/>
            <a:ext cx="2962275" cy="15430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82148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438" y="213094"/>
            <a:ext cx="8358048" cy="720000"/>
          </a:xfrm>
        </p:spPr>
        <p:txBody>
          <a:bodyPr/>
          <a:lstStyle/>
          <a:p>
            <a:pPr algn="r"/>
            <a:r>
              <a:rPr lang="ar-AE" dirty="0"/>
              <a:t>تصنيف التنظيمات 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80C90FB-B5E8-45F9-A99F-1681BCA7E9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53949" y="756854"/>
            <a:ext cx="10827708" cy="41525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ar-JO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ar-JO" sz="4400" b="1" dirty="0">
                <a:latin typeface="Arial" panose="020B0604020202020204" pitchFamily="34" charset="0"/>
                <a:cs typeface="Arial" panose="020B0604020202020204" pitchFamily="34" charset="0"/>
              </a:rPr>
              <a:t>  يتم تصنيف التنظيمات حسب ست مميزات</a:t>
            </a:r>
            <a:r>
              <a:rPr lang="ar-SA" sz="4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ar-JO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ar-JO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مجالات العمل                            4.  مراحل الإنتاج</a:t>
            </a:r>
          </a:p>
          <a:p>
            <a:pPr marL="457200" indent="-457200">
              <a:buAutoNum type="arabicPeriod"/>
            </a:pPr>
            <a:endParaRPr lang="ar-JO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itchFamily="34" charset="0"/>
              <a:buAutoNum type="arabicPeriod"/>
            </a:pP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اهداف التنظيم                           5. تكنولوجيا الإنتاج</a:t>
            </a:r>
          </a:p>
          <a:p>
            <a:pPr marL="457200" indent="-457200">
              <a:buAutoNum type="arabicPeriod"/>
            </a:pPr>
            <a:endParaRPr lang="ar-JO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itchFamily="34" charset="0"/>
              <a:buAutoNum type="arabicPeriod"/>
            </a:pP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الموقع الجغرافي                        6. اشكال الملكية</a:t>
            </a:r>
          </a:p>
          <a:p>
            <a:pPr marL="0" indent="0">
              <a:buNone/>
            </a:pPr>
            <a:endParaRPr lang="he-IL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endParaRPr lang="ar-JO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endParaRPr lang="ar-JO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ar-JO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511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7228" y="213094"/>
            <a:ext cx="8783185" cy="720000"/>
          </a:xfrm>
        </p:spPr>
        <p:txBody>
          <a:bodyPr/>
          <a:lstStyle/>
          <a:p>
            <a:pPr lvl="2">
              <a:lnSpc>
                <a:spcPct val="150000"/>
              </a:lnSpc>
              <a:spcAft>
                <a:spcPts val="800"/>
              </a:spcAft>
            </a:pPr>
            <a:r>
              <a:rPr lang="ar-SA" sz="3200" b="1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1- </a:t>
            </a:r>
            <a:r>
              <a:rPr lang="ar-JO" sz="3200" b="1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تصنيف التنظيمات حسب مجالات العمل (نوع العمل المنفذ)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05138A-5A89-4067-BEAA-34CA7F58644A}"/>
              </a:ext>
            </a:extLst>
          </p:cNvPr>
          <p:cNvSpPr txBox="1"/>
          <p:nvPr/>
        </p:nvSpPr>
        <p:spPr>
          <a:xfrm>
            <a:off x="121555" y="1052838"/>
            <a:ext cx="11947301" cy="446609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2">
              <a:lnSpc>
                <a:spcPct val="150000"/>
              </a:lnSpc>
              <a:spcAft>
                <a:spcPts val="800"/>
              </a:spcAft>
            </a:pPr>
            <a:r>
              <a:rPr lang="ar-JO" sz="2400" b="1" u="sng" dirty="0">
                <a:solidFill>
                  <a:srgbClr val="12B4B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يتم تصنيف التنظيمات حسب مجالات العمل الى:</a:t>
            </a:r>
            <a:endParaRPr lang="en-US" sz="2400" b="1" u="sng" dirty="0">
              <a:solidFill>
                <a:srgbClr val="12B4B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57300" lvl="2" indent="-342900">
              <a:lnSpc>
                <a:spcPct val="150000"/>
              </a:lnSpc>
              <a:buFont typeface="+mj-lt"/>
              <a:buAutoNum type="arabicPeriod"/>
            </a:pPr>
            <a:r>
              <a:rPr lang="ar-JO" sz="2400" b="1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تنظيم تجاري </a:t>
            </a:r>
            <a:r>
              <a:rPr lang="ar-JO" sz="2400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: هو التنظيم الذي  هدفه الربح وهو يعمل بشراء وبيع السلع </a:t>
            </a:r>
            <a:r>
              <a:rPr lang="en-US" sz="2400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.</a:t>
            </a:r>
            <a:endParaRPr lang="en-US" sz="2400" dirty="0">
              <a:solidFill>
                <a:srgbClr val="002060"/>
              </a:solidFill>
              <a:effectLst/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marL="1257300" lvl="2" indent="-342900">
              <a:lnSpc>
                <a:spcPct val="150000"/>
              </a:lnSpc>
              <a:buFont typeface="+mj-lt"/>
              <a:buAutoNum type="arabicPeriod"/>
            </a:pPr>
            <a:r>
              <a:rPr lang="ar-JO" sz="2400" b="1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تنظيم يقدم خدمات </a:t>
            </a:r>
            <a:r>
              <a:rPr lang="ar-JO" sz="2400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: هو التنظيم الذي يقدم الخدمات للزبائن</a:t>
            </a:r>
            <a:r>
              <a:rPr lang="he-IL" sz="2400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</a:t>
            </a:r>
            <a:r>
              <a:rPr lang="ar-SA" sz="2400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ويصنف الى صنفين: </a:t>
            </a:r>
          </a:p>
          <a:p>
            <a:pPr lvl="2">
              <a:lnSpc>
                <a:spcPct val="150000"/>
              </a:lnSpc>
            </a:pPr>
            <a:r>
              <a:rPr lang="ar-SA" sz="2400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	ا- </a:t>
            </a:r>
            <a:r>
              <a:rPr lang="ar-JO" sz="2000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بهدف الربح</a:t>
            </a:r>
            <a:r>
              <a:rPr lang="ar-SA" sz="2000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وهو </a:t>
            </a:r>
            <a:r>
              <a:rPr lang="ar-JO" sz="2000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تنظيم تجاري</a:t>
            </a:r>
            <a:r>
              <a:rPr lang="ar-SA" sz="2000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.</a:t>
            </a:r>
          </a:p>
          <a:p>
            <a:pPr lvl="3">
              <a:lnSpc>
                <a:spcPct val="150000"/>
              </a:lnSpc>
            </a:pPr>
            <a:r>
              <a:rPr lang="ar-SA" sz="2000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	ب- </a:t>
            </a:r>
            <a:r>
              <a:rPr lang="ar-JO" sz="2000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بدون هدف للربح </a:t>
            </a:r>
            <a:r>
              <a:rPr lang="ar-SA" sz="2000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وهو </a:t>
            </a:r>
            <a:r>
              <a:rPr lang="ar-JO" sz="2000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جمعيه تعاونيه</a:t>
            </a:r>
            <a:r>
              <a:rPr lang="ar-SA" sz="2000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 </a:t>
            </a:r>
            <a:r>
              <a:rPr lang="ar-JO" sz="2000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. </a:t>
            </a:r>
            <a:endParaRPr lang="he-IL" sz="2000" dirty="0">
              <a:solidFill>
                <a:srgbClr val="002060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ar-SA" sz="2400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	</a:t>
            </a:r>
            <a:r>
              <a:rPr lang="ar-SA" sz="2400" b="1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3.</a:t>
            </a:r>
            <a:r>
              <a:rPr lang="ar-JO" sz="2400" b="1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تنظيم انتاجي </a:t>
            </a:r>
            <a:r>
              <a:rPr lang="ar-JO" sz="2400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: هو تنظيم يقوم بإنتاج منتجات وبيعها بهدف تحصيل الأرباح</a:t>
            </a:r>
            <a:endParaRPr lang="ar-SA" sz="2400" dirty="0">
              <a:solidFill>
                <a:srgbClr val="002060"/>
              </a:solidFill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ar-SA" sz="2400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			</a:t>
            </a:r>
            <a:r>
              <a:rPr lang="ar-JO" sz="2400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مثل : مصانع انتاج الأغذية.</a:t>
            </a:r>
            <a:endParaRPr lang="en-US" sz="2400" dirty="0">
              <a:solidFill>
                <a:srgbClr val="002060"/>
              </a:solidFill>
              <a:effectLst/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  <a:p>
            <a:pPr marL="685800">
              <a:lnSpc>
                <a:spcPct val="150000"/>
              </a:lnSpc>
            </a:pPr>
            <a:r>
              <a:rPr lang="ar-SA" sz="2400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		</a:t>
            </a:r>
            <a:r>
              <a:rPr lang="ar-JO" sz="2400" b="1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ملاحظة </a:t>
            </a:r>
            <a:r>
              <a:rPr lang="ar-JO" sz="2400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: هنالك تنظيمات تقدم خدمات وانتاج في نفس الوقت .</a:t>
            </a:r>
            <a:endParaRPr lang="en-US" sz="2400" dirty="0">
              <a:solidFill>
                <a:srgbClr val="002060"/>
              </a:solidFill>
              <a:effectLst/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811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113325A-FA2F-488D-AAEC-22960E7DB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7228" y="213094"/>
            <a:ext cx="8783185" cy="720000"/>
          </a:xfrm>
        </p:spPr>
        <p:txBody>
          <a:bodyPr/>
          <a:lstStyle/>
          <a:p>
            <a:pPr lvl="2">
              <a:lnSpc>
                <a:spcPct val="150000"/>
              </a:lnSpc>
              <a:spcAft>
                <a:spcPts val="800"/>
              </a:spcAft>
            </a:pPr>
            <a:r>
              <a:rPr lang="ar-SA" sz="3200" b="1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1- </a:t>
            </a:r>
            <a:r>
              <a:rPr lang="ar-JO" sz="3200" b="1" dirty="0">
                <a:solidFill>
                  <a:srgbClr val="00206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تصنيف التنظيمات حسب مجالات العمل (نوع العمل المنفذ)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05138A-5A89-4067-BEAA-34CA7F58644A}"/>
              </a:ext>
            </a:extLst>
          </p:cNvPr>
          <p:cNvSpPr txBox="1"/>
          <p:nvPr/>
        </p:nvSpPr>
        <p:spPr>
          <a:xfrm>
            <a:off x="664028" y="1477381"/>
            <a:ext cx="10537372" cy="35530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lnSpc>
                <a:spcPct val="150000"/>
              </a:lnSpc>
            </a:pPr>
            <a:r>
              <a:rPr lang="ar-SA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ar-JO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تنظيم يقدم المعلومات</a:t>
            </a:r>
            <a:r>
              <a:rPr lang="ar-JO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هو كل تنظيم يقدم المعرفة والمعلومات . مثل: مدرسة ,جامعة ,مكتبة, كلية.</a:t>
            </a:r>
          </a:p>
          <a:p>
            <a:pPr lvl="0">
              <a:lnSpc>
                <a:spcPct val="150000"/>
              </a:lnSpc>
            </a:pPr>
            <a:r>
              <a:rPr lang="ar-SA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ar-JO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تنظيمات ناشئة (</a:t>
            </a:r>
            <a:r>
              <a:rPr lang="he-IL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סטארט אפ):</a:t>
            </a:r>
            <a:r>
              <a:rPr lang="ar-JO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هي تنظيمات في بداية نشأتها, أقيمت بهدف تطوير منتج مميز او فكره فريده من نوعها , وتعمل على انتاج نموذج خاص يحقق هذه الفكرة.</a:t>
            </a:r>
            <a:endParaRPr lang="en-US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  <a:spcAft>
                <a:spcPts val="800"/>
              </a:spcAft>
            </a:pPr>
            <a:r>
              <a:rPr lang="ar-JO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التسميه تنظيمات ناشئة تزول من هذه التنظيمات عندما تباع الى تنظيمات كبيره لها اسمها</a:t>
            </a:r>
            <a:r>
              <a:rPr lang="ar-SA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JO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وقوتها في السوق . </a:t>
            </a:r>
          </a:p>
          <a:p>
            <a:pPr lvl="0">
              <a:lnSpc>
                <a:spcPct val="150000"/>
              </a:lnSpc>
              <a:spcAft>
                <a:spcPts val="800"/>
              </a:spcAft>
            </a:pPr>
            <a:r>
              <a:rPr lang="ar-JO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مميزات هذه التنظيمات:</a:t>
            </a:r>
          </a:p>
          <a:p>
            <a:pPr>
              <a:lnSpc>
                <a:spcPct val="150000"/>
              </a:lnSpc>
            </a:pPr>
            <a:r>
              <a:rPr lang="ar-JO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الابتكار, التجديد, الابداع, عدم وجود مبنى هيكلي .</a:t>
            </a:r>
            <a:endParaRPr lang="en-US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615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1">
            <a:extLst>
              <a:ext uri="{FF2B5EF4-FFF2-40B4-BE49-F238E27FC236}">
                <a16:creationId xmlns:a16="http://schemas.microsoft.com/office/drawing/2014/main" id="{AD415FCF-640C-4577-981C-C2508BCAE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6231" y="-1"/>
            <a:ext cx="10363200" cy="973016"/>
          </a:xfrm>
        </p:spPr>
        <p:txBody>
          <a:bodyPr/>
          <a:lstStyle/>
          <a:p>
            <a:r>
              <a:rPr lang="ar-SA" sz="3600" b="1" dirty="0">
                <a:latin typeface="Arial" pitchFamily="34" charset="0"/>
                <a:cs typeface="Arial" pitchFamily="34" charset="0"/>
              </a:rPr>
              <a:t>امامك قائمه تنظيمات صنف هذه التنظيمات حسب مجال العمل</a:t>
            </a:r>
            <a:endParaRPr lang="he-IL" sz="3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טבלה 3">
            <a:extLst>
              <a:ext uri="{FF2B5EF4-FFF2-40B4-BE49-F238E27FC236}">
                <a16:creationId xmlns:a16="http://schemas.microsoft.com/office/drawing/2014/main" id="{6A1C97DB-050B-4705-A70D-0F54D70B42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731349"/>
              </p:ext>
            </p:extLst>
          </p:nvPr>
        </p:nvGraphicFramePr>
        <p:xfrm>
          <a:off x="1173188" y="973016"/>
          <a:ext cx="10105291" cy="510122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60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25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96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98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348156">
                <a:tc>
                  <a:txBody>
                    <a:bodyPr/>
                    <a:lstStyle/>
                    <a:p>
                      <a:pPr algn="ctr" rtl="1"/>
                      <a:r>
                        <a:rPr lang="ar-JO" sz="2400" dirty="0">
                          <a:solidFill>
                            <a:srgbClr val="192A72"/>
                          </a:solidFill>
                          <a:latin typeface="Arial" pitchFamily="34" charset="0"/>
                          <a:cs typeface="Arial" pitchFamily="34" charset="0"/>
                        </a:rPr>
                        <a:t>اسم التنظيم</a:t>
                      </a:r>
                      <a:endParaRPr lang="he-IL" sz="2400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>
                          <a:solidFill>
                            <a:srgbClr val="192A72"/>
                          </a:solidFill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تنظيم تجاري </a:t>
                      </a:r>
                      <a:endParaRPr lang="he-IL" sz="2400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>
                          <a:solidFill>
                            <a:srgbClr val="192A72"/>
                          </a:solidFill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تنظيم يقدم خدمات بهدف الربح</a:t>
                      </a:r>
                      <a:endParaRPr lang="he-IL" sz="2400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2400" b="1" dirty="0">
                          <a:solidFill>
                            <a:srgbClr val="192A72"/>
                          </a:solidFill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تنظيم يقدم خدمات بدون هدف الربح</a:t>
                      </a:r>
                      <a:endParaRPr lang="he-IL" sz="2400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1"/>
                      <a:endParaRPr lang="he-IL" sz="2400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>
                          <a:solidFill>
                            <a:srgbClr val="192A72"/>
                          </a:solidFill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تنظيم انتاجي </a:t>
                      </a:r>
                      <a:endParaRPr lang="he-IL" sz="2400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>
                          <a:solidFill>
                            <a:srgbClr val="192A72"/>
                          </a:solidFill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تنظيم يقدم المعلومات</a:t>
                      </a:r>
                      <a:endParaRPr lang="he-IL" sz="2400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400" b="1" dirty="0">
                          <a:solidFill>
                            <a:srgbClr val="192A72"/>
                          </a:solidFill>
                          <a:latin typeface="Arial" pitchFamily="34" charset="0"/>
                          <a:ea typeface="Calibri" panose="020F0502020204030204" pitchFamily="34" charset="0"/>
                          <a:cs typeface="Arial" pitchFamily="34" charset="0"/>
                        </a:rPr>
                        <a:t>تنظيمات ناشئة </a:t>
                      </a:r>
                      <a:endParaRPr lang="he-IL" sz="2400" dirty="0">
                        <a:solidFill>
                          <a:srgbClr val="192A7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982">
                <a:tc>
                  <a:txBody>
                    <a:bodyPr/>
                    <a:lstStyle/>
                    <a:p>
                      <a:pPr rtl="1"/>
                      <a:r>
                        <a:rPr lang="ar-JO" sz="2000" b="1" dirty="0">
                          <a:solidFill>
                            <a:srgbClr val="192A7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مكتب محاماه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98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kern="1200" dirty="0" err="1">
                          <a:solidFill>
                            <a:srgbClr val="192A7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Vessi</a:t>
                      </a:r>
                      <a:r>
                        <a:rPr lang="en-US" sz="2000" b="1" i="0" kern="1200" dirty="0">
                          <a:solidFill>
                            <a:srgbClr val="192A7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Medical</a:t>
                      </a:r>
                    </a:p>
                    <a:p>
                      <a:pPr rtl="1"/>
                      <a:r>
                        <a:rPr lang="ar-JO" sz="2000" b="1" dirty="0" err="1">
                          <a:solidFill>
                            <a:srgbClr val="192A7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للابحاث</a:t>
                      </a:r>
                      <a:r>
                        <a:rPr lang="ar-JO" sz="2000" b="1" baseline="0" dirty="0">
                          <a:solidFill>
                            <a:srgbClr val="192A7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الطبية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9982">
                <a:tc>
                  <a:txBody>
                    <a:bodyPr/>
                    <a:lstStyle/>
                    <a:p>
                      <a:pPr rtl="1"/>
                      <a:r>
                        <a:rPr lang="ar-JO" sz="2000" b="1" dirty="0">
                          <a:solidFill>
                            <a:srgbClr val="192A7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مصنع الحلاوة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9982">
                <a:tc>
                  <a:txBody>
                    <a:bodyPr/>
                    <a:lstStyle/>
                    <a:p>
                      <a:pPr rtl="1"/>
                      <a:r>
                        <a:rPr lang="ar-JO" sz="2000" b="1" dirty="0">
                          <a:solidFill>
                            <a:srgbClr val="192A7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جمعية حماية</a:t>
                      </a:r>
                      <a:r>
                        <a:rPr lang="ar-JO" sz="2000" b="1" baseline="0" dirty="0">
                          <a:solidFill>
                            <a:srgbClr val="192A7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المستهلك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9982"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>
                          <a:solidFill>
                            <a:srgbClr val="192A7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WAZE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998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2000" b="1" dirty="0">
                          <a:solidFill>
                            <a:srgbClr val="192A7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سوبرماركت الامل</a:t>
                      </a:r>
                      <a:endParaRPr lang="he-IL" sz="2000" b="1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rtl="1"/>
                      <a:endParaRPr lang="he-IL" sz="2000" b="1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>
                        <a:solidFill>
                          <a:srgbClr val="192A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-37714" y="6178026"/>
            <a:ext cx="373886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2800" b="1" dirty="0">
                <a:solidFill>
                  <a:srgbClr val="002060"/>
                </a:solidFill>
              </a:rPr>
              <a:t>بعد ثلاث دقائق عرض الاجابة</a:t>
            </a:r>
            <a:endParaRPr lang="he-IL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76676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1623</Words>
  <Application>Microsoft Office PowerPoint</Application>
  <PresentationFormat>Custom</PresentationFormat>
  <Paragraphs>214</Paragraphs>
  <Slides>29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Varela Round</vt:lpstr>
      <vt:lpstr>ערכת נושא Office</vt:lpstr>
      <vt:lpstr>מערכת שידורים לאומית</vt:lpstr>
      <vt:lpstr>المنهاج التعليمي في موضوع الادارة والاقتصاد 70% رمز الاستمارة: 839381 </vt:lpstr>
      <vt:lpstr>اسس التنظيم </vt:lpstr>
      <vt:lpstr> ما هو التنظيم؟</vt:lpstr>
      <vt:lpstr>امثلة لتنظيمات</vt:lpstr>
      <vt:lpstr>تصنيف التنظيمات </vt:lpstr>
      <vt:lpstr>1- تصنيف التنظيمات حسب مجالات العمل (نوع العمل المنفذ)</vt:lpstr>
      <vt:lpstr>1- تصنيف التنظيمات حسب مجالات العمل (نوع العمل المنفذ)</vt:lpstr>
      <vt:lpstr>امامك قائمه تنظيمات صنف هذه التنظيمات حسب مجال العمل</vt:lpstr>
      <vt:lpstr>امامك قائمه تنظيمات صنف هذه التنظيمات حسب مجال العمل</vt:lpstr>
      <vt:lpstr>2- تصنيف التنظيمات حسب اهداف التنظيم</vt:lpstr>
      <vt:lpstr>امامك قائمه تنظيمات صنف هذه التنظيمات حسب اهداف التنظيم</vt:lpstr>
      <vt:lpstr>امامك قائمه تنظيمات صنف هذه التنظيمات حسب اهداف التنظيم</vt:lpstr>
      <vt:lpstr>3- تصنيف التنظيمات حسب الموقع الجغرافي</vt:lpstr>
      <vt:lpstr>اسئلة في تصنيف التنظيمات</vt:lpstr>
      <vt:lpstr>اسئلة في تصنيف التنظيمات</vt:lpstr>
      <vt:lpstr>4- تصنيف  التنظيمات حسب مراحل الإنتاج</vt:lpstr>
      <vt:lpstr>صنف المنتجات التالية حسب مراحل الإنتاج: </vt:lpstr>
      <vt:lpstr>الحل: صنف المنتجات التالية حسب مراحل الإنتاج: </vt:lpstr>
      <vt:lpstr>5- تصنيف التنظيمات حسب التكنولوجيا </vt:lpstr>
      <vt:lpstr>6- تصنيف التنظيمات  حسب اشكال الملكية </vt:lpstr>
      <vt:lpstr>PowerPoint Presentation</vt:lpstr>
      <vt:lpstr>PowerPoint Presentation</vt:lpstr>
      <vt:lpstr>يستند عليها  مبادئ المبنى التنظيمي والاسس التي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Sivan Shimshila</cp:lastModifiedBy>
  <cp:revision>72</cp:revision>
  <dcterms:created xsi:type="dcterms:W3CDTF">2020-03-15T19:13:03Z</dcterms:created>
  <dcterms:modified xsi:type="dcterms:W3CDTF">2020-03-31T13:40:50Z</dcterms:modified>
</cp:coreProperties>
</file>