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7" r:id="rId2"/>
    <p:sldId id="262" r:id="rId3"/>
    <p:sldId id="264" r:id="rId4"/>
    <p:sldId id="258" r:id="rId5"/>
    <p:sldId id="269" r:id="rId6"/>
    <p:sldId id="275" r:id="rId7"/>
    <p:sldId id="270" r:id="rId8"/>
    <p:sldId id="273" r:id="rId9"/>
    <p:sldId id="278" r:id="rId10"/>
    <p:sldId id="271" r:id="rId11"/>
    <p:sldId id="272" r:id="rId12"/>
    <p:sldId id="279" r:id="rId13"/>
    <p:sldId id="259" r:id="rId14"/>
    <p:sldId id="274" r:id="rId15"/>
    <p:sldId id="276" r:id="rId16"/>
    <p:sldId id="277" r:id="rId17"/>
    <p:sldId id="284" r:id="rId18"/>
    <p:sldId id="285" r:id="rId19"/>
    <p:sldId id="286" r:id="rId20"/>
    <p:sldId id="287" r:id="rId21"/>
    <p:sldId id="292" r:id="rId22"/>
    <p:sldId id="288" r:id="rId23"/>
    <p:sldId id="289" r:id="rId24"/>
    <p:sldId id="261" r:id="rId25"/>
    <p:sldId id="291" r:id="rId26"/>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4" d="100"/>
          <a:sy n="104" d="100"/>
        </p:scale>
        <p:origin x="282" y="11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כ"ו/ניסן/תש"פ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834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2a4cea6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2a4cea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86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2a4cea6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2a4cea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830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231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036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532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566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112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756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8102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530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1947cb39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1947cb39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014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874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603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042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905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583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pitchFamily="2" charset="-79"/>
              </a:rPr>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cs typeface="Varela Round" panose="00000500000000000000" pitchFamily="2" charset="-79"/>
              </a:defRPr>
            </a:lvl1pPr>
          </a:lstStyle>
          <a:p>
            <a:fld id="{BB6F552B-607E-4869-A917-C44959BDCB12}" type="datetimeFigureOut">
              <a:rPr lang="he-IL" smtClean="0"/>
              <a:pPr/>
              <a:t>כ"ו/ניסן/תש"פ</a:t>
            </a:fld>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nn895AxjXA&amp;pbjreload=1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ל"ז, י"א:  הייאוש בגלות</a:t>
            </a:r>
            <a:endParaRPr dirty="0"/>
          </a:p>
        </p:txBody>
      </p:sp>
      <p:sp>
        <p:nvSpPr>
          <p:cNvPr id="4" name="מציין מיקום תוכן 3">
            <a:extLst>
              <a:ext uri="{FF2B5EF4-FFF2-40B4-BE49-F238E27FC236}">
                <a16:creationId xmlns:a16="http://schemas.microsoft.com/office/drawing/2014/main" id="{8DCA18B1-C460-45DA-823B-38D2900E9DC0}"/>
              </a:ext>
            </a:extLst>
          </p:cNvPr>
          <p:cNvSpPr>
            <a:spLocks noGrp="1"/>
          </p:cNvSpPr>
          <p:nvPr>
            <p:ph idx="1"/>
          </p:nvPr>
        </p:nvSpPr>
        <p:spPr/>
        <p:txBody>
          <a:bodyPr/>
          <a:lstStyle/>
          <a:p>
            <a:pPr marL="0" indent="0">
              <a:buNone/>
            </a:pPr>
            <a:r>
              <a:rPr lang="he-IL" dirty="0"/>
              <a:t>ַיֹּאמֶר אֵלַי בֶּן-אָדָם הָעֲצָמוֹת הָאֵלֶּה כָּל-בֵּית יִשְׂרָאֵל הֵמָּה </a:t>
            </a:r>
          </a:p>
          <a:p>
            <a:pPr marL="0" indent="0">
              <a:buNone/>
            </a:pPr>
            <a:r>
              <a:rPr lang="he-IL" dirty="0"/>
              <a:t>הִנֵּה אֹמְרִים יָבְשׁוּ עַצְמוֹתֵינוּ </a:t>
            </a:r>
            <a:r>
              <a:rPr lang="he-IL" dirty="0">
                <a:solidFill>
                  <a:srgbClr val="00B0F0"/>
                </a:solidFill>
              </a:rPr>
              <a:t>וְאָבְדָה </a:t>
            </a:r>
            <a:r>
              <a:rPr lang="he-IL" dirty="0" err="1">
                <a:solidFill>
                  <a:srgbClr val="00B0F0"/>
                </a:solidFill>
              </a:rPr>
              <a:t>תִקְוָתֵנו</a:t>
            </a:r>
            <a:r>
              <a:rPr lang="he-IL" dirty="0">
                <a:solidFill>
                  <a:srgbClr val="00B0F0"/>
                </a:solidFill>
              </a:rPr>
              <a:t>ּ </a:t>
            </a:r>
            <a:r>
              <a:rPr lang="he-IL" dirty="0" err="1">
                <a:solidFill>
                  <a:srgbClr val="00B0F0"/>
                </a:solidFill>
              </a:rPr>
              <a:t>נִגְזַרְנו</a:t>
            </a:r>
            <a:r>
              <a:rPr lang="he-IL" dirty="0">
                <a:solidFill>
                  <a:srgbClr val="00B0F0"/>
                </a:solidFill>
              </a:rPr>
              <a:t>ּ לָנוּ:</a:t>
            </a:r>
            <a:endParaRPr lang="he-IL" dirty="0"/>
          </a:p>
          <a:p>
            <a:pPr marL="0" indent="0">
              <a:buNone/>
            </a:pPr>
            <a:endParaRPr lang="he-IL" dirty="0"/>
          </a:p>
        </p:txBody>
      </p:sp>
      <p:sp>
        <p:nvSpPr>
          <p:cNvPr id="3" name="מלבן 2">
            <a:extLst>
              <a:ext uri="{FF2B5EF4-FFF2-40B4-BE49-F238E27FC236}">
                <a16:creationId xmlns:a16="http://schemas.microsoft.com/office/drawing/2014/main" id="{2A786A36-40EA-42D1-B450-71F7EEC0BA91}"/>
              </a:ext>
            </a:extLst>
          </p:cNvPr>
          <p:cNvSpPr/>
          <p:nvPr/>
        </p:nvSpPr>
        <p:spPr>
          <a:xfrm>
            <a:off x="7749222" y="2561907"/>
            <a:ext cx="3919284" cy="2361075"/>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r"/>
            <a:r>
              <a:rPr lang="he-IL" sz="2000" dirty="0">
                <a:cs typeface="Varela Round" panose="00000500000000000000" pitchFamily="2" charset="-79"/>
              </a:rPr>
              <a:t>וְהָעֹלָה עַל-רוּחֲכֶם הָיוֹ לֹא תִהְיֶה אֲשֶׁר אַתֶּם אֹמְרִים נִהְיֶה כַגּוֹיִם כְּמִשְׁפְּחוֹת הָאֲרָצוֹת לְשָׁרֵת עֵץ וָאָבֶן:</a:t>
            </a:r>
          </a:p>
          <a:p>
            <a:pPr algn="r"/>
            <a:r>
              <a:rPr lang="he-IL" sz="2000" dirty="0">
                <a:cs typeface="Varela Round" panose="00000500000000000000" pitchFamily="2" charset="-79"/>
              </a:rPr>
              <a:t> חַי-אָנִי נְאֻם ה' א-לוקים </a:t>
            </a:r>
          </a:p>
          <a:p>
            <a:pPr algn="r"/>
            <a:r>
              <a:rPr lang="he-IL" sz="2000" dirty="0">
                <a:cs typeface="Varela Round" panose="00000500000000000000" pitchFamily="2" charset="-79"/>
              </a:rPr>
              <a:t>אִם-לֹא בְּיָד חֲזָקָה וּבִזְרוֹעַ נְטוּיָה וּבְחֵמָה שְׁפוּכָה אֱמְלוֹךְ עֲלֵיכֶם</a:t>
            </a:r>
            <a:r>
              <a:rPr lang="he-IL" sz="2000" dirty="0">
                <a:cs typeface="Varela Round" panose="00000500000000000000" pitchFamily="2" charset="-79"/>
                <a:sym typeface="Wingdings" panose="05000000000000000000" pitchFamily="2" charset="2"/>
              </a:rPr>
              <a:t>. </a:t>
            </a:r>
            <a:r>
              <a:rPr lang="he-IL" dirty="0">
                <a:cs typeface="Varela Round" panose="00000500000000000000" pitchFamily="2" charset="-79"/>
                <a:sym typeface="Wingdings" panose="05000000000000000000" pitchFamily="2" charset="2"/>
              </a:rPr>
              <a:t>(יחזקאל כ, ל"ב-ל"ג)</a:t>
            </a:r>
            <a:endParaRPr lang="he-IL" dirty="0">
              <a:cs typeface="Varela Round" panose="00000500000000000000" pitchFamily="2" charset="-79"/>
            </a:endParaRPr>
          </a:p>
        </p:txBody>
      </p:sp>
      <p:sp>
        <p:nvSpPr>
          <p:cNvPr id="5" name="מלבן 4">
            <a:extLst>
              <a:ext uri="{FF2B5EF4-FFF2-40B4-BE49-F238E27FC236}">
                <a16:creationId xmlns:a16="http://schemas.microsoft.com/office/drawing/2014/main" id="{5209258C-34F6-485C-B42C-6ED8C9CDB1E2}"/>
              </a:ext>
            </a:extLst>
          </p:cNvPr>
          <p:cNvSpPr/>
          <p:nvPr/>
        </p:nvSpPr>
        <p:spPr>
          <a:xfrm>
            <a:off x="1" y="2529465"/>
            <a:ext cx="7288992" cy="4182262"/>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r"/>
            <a:r>
              <a:rPr lang="he-IL" sz="2000" dirty="0">
                <a:cs typeface="Varela Round" panose="00000500000000000000" pitchFamily="2" charset="-79"/>
              </a:rPr>
              <a:t>שמואל אמר: באו עשרה בני אדם וישבו לפניו, אמר להן: חזרו בתשובה. </a:t>
            </a:r>
          </a:p>
          <a:p>
            <a:pPr algn="r"/>
            <a:r>
              <a:rPr lang="he-IL" sz="2000" dirty="0">
                <a:cs typeface="Varela Round" panose="00000500000000000000" pitchFamily="2" charset="-79"/>
              </a:rPr>
              <a:t>אמרו לו: עבד שמכרו רבו, ואשה שגרשה בעלה, כלום יש לזה על זה כלום? </a:t>
            </a:r>
          </a:p>
          <a:p>
            <a:pPr algn="r"/>
            <a:r>
              <a:rPr lang="he-IL" sz="2000" dirty="0">
                <a:cs typeface="Varela Round" panose="00000500000000000000" pitchFamily="2" charset="-79"/>
              </a:rPr>
              <a:t>אמר לו הקדוש ברוך הוא לנביא: לך אמור להן... גלוי וידוע לפני מי שאמר והיה העולם </a:t>
            </a:r>
            <a:r>
              <a:rPr lang="he-IL" sz="2000" dirty="0" err="1">
                <a:cs typeface="Varela Round" panose="00000500000000000000" pitchFamily="2" charset="-79"/>
              </a:rPr>
              <a:t>שעתידין</a:t>
            </a:r>
            <a:r>
              <a:rPr lang="he-IL" sz="2000" dirty="0">
                <a:cs typeface="Varela Round" panose="00000500000000000000" pitchFamily="2" charset="-79"/>
              </a:rPr>
              <a:t> ישראל לומר כך, לפיכך הקדים הקדוש ברוך הוא וקראו עבדו, שנאמר: "</a:t>
            </a:r>
            <a:r>
              <a:rPr lang="he-IL" sz="2000" dirty="0" err="1">
                <a:cs typeface="Varela Round" panose="00000500000000000000" pitchFamily="2" charset="-79"/>
              </a:rPr>
              <a:t>נְבוּכַדְרֶאצַּר</a:t>
            </a:r>
            <a:r>
              <a:rPr lang="he-IL" sz="2000" dirty="0">
                <a:cs typeface="Varela Round" panose="00000500000000000000" pitchFamily="2" charset="-79"/>
              </a:rPr>
              <a:t> מֶלֶךְ בָּבֶל עַבְדִּי" (</a:t>
            </a:r>
            <a:r>
              <a:rPr lang="he-IL" sz="1400" dirty="0">
                <a:cs typeface="Varela Round" panose="00000500000000000000" pitchFamily="2" charset="-79"/>
              </a:rPr>
              <a:t>ירמיהו מ"ג, י)].</a:t>
            </a:r>
          </a:p>
          <a:p>
            <a:pPr algn="r"/>
            <a:r>
              <a:rPr lang="he-IL" sz="2000" dirty="0">
                <a:cs typeface="Varela Round" panose="00000500000000000000" pitchFamily="2" charset="-79"/>
              </a:rPr>
              <a:t>עבד שקנה נכסים - עבד למי? נכסים למי? (סנהדרין ק"ה ע"א)</a:t>
            </a:r>
          </a:p>
          <a:p>
            <a:pPr algn="r"/>
            <a:endParaRPr lang="he-IL" sz="2000" dirty="0">
              <a:cs typeface="Varela Round" panose="00000500000000000000" pitchFamily="2" charset="-79"/>
            </a:endParaRPr>
          </a:p>
          <a:p>
            <a:pPr algn="r"/>
            <a:r>
              <a:rPr lang="he-IL" sz="2000" dirty="0">
                <a:solidFill>
                  <a:srgbClr val="FF0000"/>
                </a:solidFill>
                <a:cs typeface="Varela Round" panose="00000500000000000000" pitchFamily="2" charset="-79"/>
              </a:rPr>
              <a:t>רש"י:</a:t>
            </a:r>
            <a:r>
              <a:rPr lang="he-IL" sz="2000" dirty="0">
                <a:cs typeface="Varela Round" panose="00000500000000000000" pitchFamily="2" charset="-79"/>
              </a:rPr>
              <a:t> עבד למי? נכסים למי - כלומר נבוכדנצר עבדי הוא וכל מה שקנה - לי הוא, ועדיין לא יצאתם מרשותי.</a:t>
            </a:r>
          </a:p>
        </p:txBody>
      </p:sp>
    </p:spTree>
    <p:extLst>
      <p:ext uri="{BB962C8B-B14F-4D97-AF65-F5344CB8AC3E}">
        <p14:creationId xmlns:p14="http://schemas.microsoft.com/office/powerpoint/2010/main" val="9020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משמעון החזון לדורנו</a:t>
            </a:r>
            <a:endParaRPr dirty="0"/>
          </a:p>
        </p:txBody>
      </p:sp>
      <p:pic>
        <p:nvPicPr>
          <p:cNvPr id="3" name="תמונה 2">
            <a:extLst>
              <a:ext uri="{FF2B5EF4-FFF2-40B4-BE49-F238E27FC236}">
                <a16:creationId xmlns:a16="http://schemas.microsoft.com/office/drawing/2014/main" id="{C0EC826E-0AB0-4977-906B-7A300E56CD0B}"/>
              </a:ext>
            </a:extLst>
          </p:cNvPr>
          <p:cNvPicPr>
            <a:picLocks noChangeAspect="1"/>
          </p:cNvPicPr>
          <p:nvPr/>
        </p:nvPicPr>
        <p:blipFill>
          <a:blip r:embed="rId3"/>
          <a:stretch>
            <a:fillRect/>
          </a:stretch>
        </p:blipFill>
        <p:spPr>
          <a:xfrm>
            <a:off x="140062" y="1262215"/>
            <a:ext cx="4903200" cy="4035410"/>
          </a:xfrm>
          <a:prstGeom prst="rect">
            <a:avLst/>
          </a:prstGeom>
        </p:spPr>
      </p:pic>
      <p:sp>
        <p:nvSpPr>
          <p:cNvPr id="6" name="מציין מיקום תוכן 5">
            <a:extLst>
              <a:ext uri="{FF2B5EF4-FFF2-40B4-BE49-F238E27FC236}">
                <a16:creationId xmlns:a16="http://schemas.microsoft.com/office/drawing/2014/main" id="{BFEAA4D8-B086-449F-8E9B-7C8859CE75F5}"/>
              </a:ext>
            </a:extLst>
          </p:cNvPr>
          <p:cNvSpPr>
            <a:spLocks noGrp="1"/>
          </p:cNvSpPr>
          <p:nvPr>
            <p:ph idx="1"/>
          </p:nvPr>
        </p:nvSpPr>
        <p:spPr>
          <a:xfrm>
            <a:off x="5190836" y="1195388"/>
            <a:ext cx="6483639" cy="3358612"/>
          </a:xfrm>
          <a:prstGeom prst="rect">
            <a:avLst/>
          </a:prstGeom>
        </p:spPr>
        <p:txBody>
          <a:bodyPr wrap="square">
            <a:spAutoFit/>
          </a:bodyPr>
          <a:lstStyle/>
          <a:p>
            <a:pPr marL="0" indent="0" algn="just" rtl="1">
              <a:buNone/>
            </a:pPr>
            <a:r>
              <a:rPr lang="he-IL" sz="2000" dirty="0">
                <a:cs typeface="Varela Round" panose="00000500000000000000" pitchFamily="2" charset="-79"/>
              </a:rPr>
              <a:t>...מאז השואה הפך המשל לממשות והמראה המצמרר של העצמות היבשות נעשה חזון ריאלי ומוחשי ביותר. הבקעה מלאה העצמות שנתגלתה לעיני הנביא היא בקעת אירופה. הנביא עומד על עיי החורבות של קהילות ישראל, רואה את האודים </a:t>
            </a:r>
            <a:r>
              <a:rPr lang="he-IL" sz="2000" dirty="0" err="1">
                <a:cs typeface="Varela Round" panose="00000500000000000000" pitchFamily="2" charset="-79"/>
              </a:rPr>
              <a:t>העשנים</a:t>
            </a:r>
            <a:r>
              <a:rPr lang="he-IL" sz="2000" dirty="0">
                <a:cs typeface="Varela Round" panose="00000500000000000000" pitchFamily="2" charset="-79"/>
              </a:rPr>
              <a:t> העולם ממשרפות אושוויץ וטרבלינקה, והשאלה היא התחיינה העצמות האלה?</a:t>
            </a:r>
          </a:p>
          <a:p>
            <a:pPr marL="0" indent="0" algn="r">
              <a:lnSpc>
                <a:spcPct val="150000"/>
              </a:lnSpc>
              <a:buNone/>
            </a:pPr>
            <a:r>
              <a:rPr lang="he-IL" sz="2000" dirty="0">
                <a:cs typeface="Varela Round" panose="00000500000000000000" pitchFamily="2" charset="-79"/>
              </a:rPr>
              <a:t>(הרב יגאל אריאל, לב חדש, עמ' 293)</a:t>
            </a:r>
          </a:p>
        </p:txBody>
      </p:sp>
    </p:spTree>
    <p:extLst>
      <p:ext uri="{BB962C8B-B14F-4D97-AF65-F5344CB8AC3E}">
        <p14:creationId xmlns:p14="http://schemas.microsoft.com/office/powerpoint/2010/main" val="211151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515206" y="573094"/>
            <a:ext cx="11160000" cy="720000"/>
          </a:xfrm>
          <a:prstGeom prst="rect">
            <a:avLst/>
          </a:prstGeom>
        </p:spPr>
        <p:txBody>
          <a:bodyPr spcFirstLastPara="1" vert="horz" wrap="square" lIns="91421" tIns="45694" rIns="91421" bIns="45694" rtlCol="1" anchor="b" anchorCtr="0">
            <a:noAutofit/>
          </a:bodyPr>
          <a:lstStyle/>
          <a:p>
            <a:r>
              <a:rPr lang="he-IL" sz="4000" dirty="0"/>
              <a:t>יחזקאל ל"ז, י"ב-י"ד: </a:t>
            </a:r>
            <a:br>
              <a:rPr lang="he-IL" sz="4000" dirty="0"/>
            </a:br>
            <a:r>
              <a:rPr lang="he-IL" sz="4000" dirty="0"/>
              <a:t>התחיה הלאומית הפיזית</a:t>
            </a:r>
            <a:endParaRPr sz="4000" dirty="0"/>
          </a:p>
        </p:txBody>
      </p:sp>
      <p:sp>
        <p:nvSpPr>
          <p:cNvPr id="229" name="Google Shape;229;p23"/>
          <p:cNvSpPr txBox="1">
            <a:spLocks noGrp="1"/>
          </p:cNvSpPr>
          <p:nvPr>
            <p:ph idx="1"/>
          </p:nvPr>
        </p:nvSpPr>
        <p:spPr>
          <a:xfrm>
            <a:off x="515206" y="1417087"/>
            <a:ext cx="11160000" cy="4680000"/>
          </a:xfrm>
          <a:prstGeom prst="rect">
            <a:avLst/>
          </a:prstGeom>
        </p:spPr>
        <p:txBody>
          <a:bodyPr spcFirstLastPara="1" vert="horz" wrap="square" lIns="91421" tIns="45694" rIns="91421" bIns="45694" rtlCol="1" anchor="t" anchorCtr="0">
            <a:noAutofit/>
          </a:bodyPr>
          <a:lstStyle/>
          <a:p>
            <a:pPr marL="0" indent="0" algn="r">
              <a:lnSpc>
                <a:spcPct val="100000"/>
              </a:lnSpc>
              <a:buNone/>
            </a:pPr>
            <a:r>
              <a:rPr lang="he-IL" sz="2400" dirty="0"/>
              <a:t>לָכֵן- </a:t>
            </a:r>
            <a:r>
              <a:rPr lang="he-IL" sz="2400" dirty="0" err="1"/>
              <a:t>הִנָּבֵא</a:t>
            </a:r>
            <a:r>
              <a:rPr lang="he-IL" sz="2400" dirty="0"/>
              <a:t> וְאָמַרְתָּ אֲלֵיהֶם כֹּה-אָמַר ה' א-לוקים</a:t>
            </a:r>
          </a:p>
          <a:p>
            <a:pPr marL="0" indent="0" algn="r">
              <a:lnSpc>
                <a:spcPct val="100000"/>
              </a:lnSpc>
              <a:buNone/>
            </a:pPr>
            <a:r>
              <a:rPr lang="he-IL" sz="2400" dirty="0"/>
              <a:t>הִנֵּה- </a:t>
            </a:r>
            <a:r>
              <a:rPr lang="he-IL" sz="2400" dirty="0">
                <a:solidFill>
                  <a:srgbClr val="00B0F0"/>
                </a:solidFill>
              </a:rPr>
              <a:t>אֲנִי פֹתֵחַ אֶת-קִבְרוֹתֵיכֶם</a:t>
            </a:r>
          </a:p>
          <a:p>
            <a:pPr marL="0" indent="0" algn="r">
              <a:lnSpc>
                <a:spcPct val="100000"/>
              </a:lnSpc>
              <a:buNone/>
            </a:pPr>
            <a:r>
              <a:rPr lang="he-IL" sz="2400" dirty="0">
                <a:solidFill>
                  <a:srgbClr val="00B0F0"/>
                </a:solidFill>
              </a:rPr>
              <a:t>וְהַעֲלֵיתִי אֶתְכֶם מִקִּבְרוֹתֵיכֶם עַמִּי</a:t>
            </a:r>
          </a:p>
          <a:p>
            <a:pPr marL="0" indent="0" algn="r">
              <a:lnSpc>
                <a:spcPct val="100000"/>
              </a:lnSpc>
              <a:buNone/>
            </a:pPr>
            <a:r>
              <a:rPr lang="he-IL" sz="2400" dirty="0">
                <a:solidFill>
                  <a:srgbClr val="00B0F0"/>
                </a:solidFill>
              </a:rPr>
              <a:t>וְהֵבֵאתִי אֶתְכֶם אֶל-אַדְמַת יִשְׂרָאֵל:</a:t>
            </a:r>
          </a:p>
          <a:p>
            <a:pPr marL="0" indent="0" algn="r">
              <a:lnSpc>
                <a:spcPct val="100000"/>
              </a:lnSpc>
              <a:buNone/>
            </a:pPr>
            <a:r>
              <a:rPr lang="he-IL" sz="2400" dirty="0"/>
              <a:t> וִידַעְתֶּם כִּי-אֲנִי ה' </a:t>
            </a:r>
          </a:p>
          <a:p>
            <a:pPr marL="0" indent="0" algn="r">
              <a:lnSpc>
                <a:spcPct val="100000"/>
              </a:lnSpc>
              <a:buNone/>
            </a:pPr>
            <a:r>
              <a:rPr lang="he-IL" sz="2400" dirty="0"/>
              <a:t>בְּפִתְחִי אֶת-קִבְרוֹתֵיכֶם </a:t>
            </a:r>
          </a:p>
          <a:p>
            <a:pPr marL="0" indent="0" algn="r">
              <a:lnSpc>
                <a:spcPct val="100000"/>
              </a:lnSpc>
              <a:buNone/>
            </a:pPr>
            <a:r>
              <a:rPr lang="he-IL" sz="2400" dirty="0"/>
              <a:t>וּבְהַעֲלוֹתִי אֶתְכֶם מִקִּבְרוֹתֵיכֶם עַמִּי:</a:t>
            </a:r>
          </a:p>
        </p:txBody>
      </p:sp>
      <p:pic>
        <p:nvPicPr>
          <p:cNvPr id="3" name="תמונה 2">
            <a:extLst>
              <a:ext uri="{FF2B5EF4-FFF2-40B4-BE49-F238E27FC236}">
                <a16:creationId xmlns:a16="http://schemas.microsoft.com/office/drawing/2014/main" id="{5EC14A60-1242-4D65-AA1C-32AECC946019}"/>
              </a:ext>
            </a:extLst>
          </p:cNvPr>
          <p:cNvPicPr>
            <a:picLocks noChangeAspect="1"/>
          </p:cNvPicPr>
          <p:nvPr/>
        </p:nvPicPr>
        <p:blipFill>
          <a:blip r:embed="rId3"/>
          <a:stretch>
            <a:fillRect/>
          </a:stretch>
        </p:blipFill>
        <p:spPr>
          <a:xfrm>
            <a:off x="616483" y="2286153"/>
            <a:ext cx="5714256" cy="3809504"/>
          </a:xfrm>
          <a:prstGeom prst="rect">
            <a:avLst/>
          </a:prstGeom>
        </p:spPr>
      </p:pic>
      <p:sp>
        <p:nvSpPr>
          <p:cNvPr id="4" name="מלבן 3">
            <a:extLst>
              <a:ext uri="{FF2B5EF4-FFF2-40B4-BE49-F238E27FC236}">
                <a16:creationId xmlns:a16="http://schemas.microsoft.com/office/drawing/2014/main" id="{893CAB07-6925-4395-AB65-FF2081EBA3C7}"/>
              </a:ext>
            </a:extLst>
          </p:cNvPr>
          <p:cNvSpPr/>
          <p:nvPr/>
        </p:nvSpPr>
        <p:spPr>
          <a:xfrm>
            <a:off x="2062719" y="2420287"/>
            <a:ext cx="3181288" cy="1107979"/>
          </a:xfrm>
          <a:prstGeom prst="rect">
            <a:avLst/>
          </a:prstGeom>
          <a:noFill/>
        </p:spPr>
        <p:txBody>
          <a:bodyPr wrap="none" lIns="121904" tIns="60952" rIns="121904" bIns="60952">
            <a:spAutoFit/>
          </a:bodyPr>
          <a:lstStyle/>
          <a:p>
            <a:pPr algn="ctr"/>
            <a:r>
              <a:rPr lang="he-IL" sz="3200" dirty="0">
                <a:ln w="0"/>
                <a:solidFill>
                  <a:srgbClr val="FF0000"/>
                </a:solidFill>
                <a:effectLst>
                  <a:outerShdw blurRad="38100" dist="19050" dir="2700000" algn="tl" rotWithShape="0">
                    <a:schemeClr val="dk1">
                      <a:alpha val="40000"/>
                    </a:schemeClr>
                  </a:outerShdw>
                </a:effectLst>
                <a:cs typeface="Varela Round" panose="00000500000000000000" pitchFamily="2" charset="-79"/>
              </a:rPr>
              <a:t>ספינת המעפילים</a:t>
            </a:r>
          </a:p>
          <a:p>
            <a:pPr algn="ctr"/>
            <a:r>
              <a:rPr lang="he-IL" sz="3200" dirty="0">
                <a:ln w="0"/>
                <a:solidFill>
                  <a:srgbClr val="FF0000"/>
                </a:solidFill>
                <a:effectLst>
                  <a:outerShdw blurRad="38100" dist="19050" dir="2700000" algn="tl" rotWithShape="0">
                    <a:schemeClr val="dk1">
                      <a:alpha val="40000"/>
                    </a:schemeClr>
                  </a:outerShdw>
                </a:effectLst>
                <a:cs typeface="Varela Round" panose="00000500000000000000" pitchFamily="2" charset="-79"/>
              </a:rPr>
              <a:t>אקסודוס</a:t>
            </a:r>
          </a:p>
        </p:txBody>
      </p:sp>
    </p:spTree>
    <p:extLst>
      <p:ext uri="{BB962C8B-B14F-4D97-AF65-F5344CB8AC3E}">
        <p14:creationId xmlns:p14="http://schemas.microsoft.com/office/powerpoint/2010/main" val="113350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515206" y="573094"/>
            <a:ext cx="11160000" cy="720000"/>
          </a:xfrm>
          <a:prstGeom prst="rect">
            <a:avLst/>
          </a:prstGeom>
        </p:spPr>
        <p:txBody>
          <a:bodyPr spcFirstLastPara="1" vert="horz" wrap="square" lIns="91421" tIns="45694" rIns="91421" bIns="45694" rtlCol="1" anchor="b" anchorCtr="0">
            <a:noAutofit/>
          </a:bodyPr>
          <a:lstStyle/>
          <a:p>
            <a:r>
              <a:rPr lang="he-IL" sz="4000" dirty="0"/>
              <a:t>יחזקאל ל"ז, י"ב-י"ד:</a:t>
            </a:r>
            <a:br>
              <a:rPr lang="he-IL" sz="4000" dirty="0"/>
            </a:br>
            <a:r>
              <a:rPr lang="he-IL" sz="4000" dirty="0"/>
              <a:t>התחיה הלאומית הרוחנית</a:t>
            </a:r>
            <a:endParaRPr sz="4000" dirty="0"/>
          </a:p>
        </p:txBody>
      </p:sp>
      <p:sp>
        <p:nvSpPr>
          <p:cNvPr id="229" name="Google Shape;229;p23"/>
          <p:cNvSpPr txBox="1">
            <a:spLocks noGrp="1"/>
          </p:cNvSpPr>
          <p:nvPr>
            <p:ph idx="1"/>
          </p:nvPr>
        </p:nvSpPr>
        <p:spPr>
          <a:prstGeom prst="rect">
            <a:avLst/>
          </a:prstGeom>
        </p:spPr>
        <p:txBody>
          <a:bodyPr spcFirstLastPara="1" vert="horz" wrap="square" lIns="91421" tIns="45694" rIns="91421" bIns="45694" rtlCol="1" anchor="t" anchorCtr="0">
            <a:noAutofit/>
          </a:bodyPr>
          <a:lstStyle/>
          <a:p>
            <a:pPr marL="0" indent="0" algn="r" rtl="0"/>
            <a:r>
              <a:rPr lang="he-IL" sz="2666" dirty="0">
                <a:solidFill>
                  <a:srgbClr val="FF0000"/>
                </a:solidFill>
              </a:rPr>
              <a:t>וְנָתַתִּי רוּחִי בָכֶם וִחְיִיתֶם </a:t>
            </a:r>
            <a:r>
              <a:rPr lang="he-IL" sz="2666" dirty="0"/>
              <a:t>וְהִנַּחְתִּי אֶתְכֶם עַל-אַדְמַתְכֶם </a:t>
            </a:r>
          </a:p>
          <a:p>
            <a:pPr marL="0" indent="0" algn="r" rtl="0"/>
            <a:r>
              <a:rPr lang="he-IL" sz="2666" dirty="0"/>
              <a:t>וִידַעְתֶּם כִּי-אֲנִי ה' דִּבַּרְתִּי וְעָשִׂיתִי נְאֻם-ה':</a:t>
            </a:r>
            <a:endParaRPr sz="2666" dirty="0">
              <a:cs typeface="+mn-cs"/>
            </a:endParaRPr>
          </a:p>
        </p:txBody>
      </p:sp>
      <p:sp>
        <p:nvSpPr>
          <p:cNvPr id="2" name="מלבן: פינות מעוגלות 1">
            <a:extLst>
              <a:ext uri="{FF2B5EF4-FFF2-40B4-BE49-F238E27FC236}">
                <a16:creationId xmlns:a16="http://schemas.microsoft.com/office/drawing/2014/main" id="{B5DB81AB-6F85-4EC0-B4D3-7815F3B89668}"/>
              </a:ext>
            </a:extLst>
          </p:cNvPr>
          <p:cNvSpPr/>
          <p:nvPr/>
        </p:nvSpPr>
        <p:spPr>
          <a:xfrm>
            <a:off x="307628" y="2722614"/>
            <a:ext cx="10076364" cy="241896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r" rtl="1"/>
            <a:r>
              <a:rPr lang="he-IL" sz="2400" b="1" dirty="0" err="1">
                <a:cs typeface="Varela Round" panose="00000500000000000000" pitchFamily="2" charset="-79"/>
              </a:rPr>
              <a:t>רד"ק</a:t>
            </a:r>
            <a:r>
              <a:rPr lang="he-IL" sz="2400" b="1" dirty="0">
                <a:cs typeface="Varela Round" panose="00000500000000000000" pitchFamily="2" charset="-79"/>
              </a:rPr>
              <a:t>:</a:t>
            </a:r>
          </a:p>
          <a:p>
            <a:pPr algn="r" rtl="1"/>
            <a:r>
              <a:rPr lang="he-IL" sz="2400" b="1" dirty="0">
                <a:cs typeface="Varela Round" panose="00000500000000000000" pitchFamily="2" charset="-79"/>
              </a:rPr>
              <a:t>ונתתי רוחי בכם. רוחי </a:t>
            </a:r>
            <a:r>
              <a:rPr lang="he-IL" sz="2400" dirty="0">
                <a:cs typeface="Varela Round" panose="00000500000000000000" pitchFamily="2" charset="-79"/>
              </a:rPr>
              <a:t>- זהו רוח </a:t>
            </a:r>
            <a:r>
              <a:rPr lang="he-IL" sz="2400" dirty="0">
                <a:solidFill>
                  <a:srgbClr val="FF0000"/>
                </a:solidFill>
                <a:cs typeface="Varela Round" panose="00000500000000000000" pitchFamily="2" charset="-79"/>
              </a:rPr>
              <a:t>השכל.</a:t>
            </a:r>
            <a:r>
              <a:rPr lang="he-IL" sz="2400" dirty="0">
                <a:cs typeface="Varela Round" panose="00000500000000000000" pitchFamily="2" charset="-79"/>
              </a:rPr>
              <a:t> כי כיון שאמר "ובהעלותי אתכם" (בפסוק </a:t>
            </a:r>
            <a:r>
              <a:rPr lang="he-IL" sz="2400" dirty="0" err="1">
                <a:cs typeface="Varela Round" panose="00000500000000000000" pitchFamily="2" charset="-79"/>
              </a:rPr>
              <a:t>יג</a:t>
            </a:r>
            <a:r>
              <a:rPr lang="he-IL" sz="2400" dirty="0">
                <a:cs typeface="Varela Round" panose="00000500000000000000" pitchFamily="2" charset="-79"/>
              </a:rPr>
              <a:t>), הרי רוח </a:t>
            </a:r>
            <a:r>
              <a:rPr lang="he-IL" sz="2400" dirty="0">
                <a:solidFill>
                  <a:srgbClr val="FF0000"/>
                </a:solidFill>
                <a:cs typeface="Varela Round" panose="00000500000000000000" pitchFamily="2" charset="-79"/>
              </a:rPr>
              <a:t>חיים</a:t>
            </a:r>
            <a:r>
              <a:rPr lang="he-IL" sz="2400" dirty="0">
                <a:cs typeface="Varela Round" panose="00000500000000000000" pitchFamily="2" charset="-79"/>
              </a:rPr>
              <a:t> אמור, כי לא יתנועע אדם בלא רוח חיים. אם כן מה שאמר אחר כן "ונתתי רוחי בכם" - על רוח השכל אמר; והבטיחם </a:t>
            </a:r>
            <a:r>
              <a:rPr lang="he-IL" sz="2400" dirty="0" err="1">
                <a:cs typeface="Varela Round" panose="00000500000000000000" pitchFamily="2" charset="-79"/>
              </a:rPr>
              <a:t>שיתן</a:t>
            </a:r>
            <a:r>
              <a:rPr lang="he-IL" sz="2400" dirty="0">
                <a:cs typeface="Varela Round" panose="00000500000000000000" pitchFamily="2" charset="-79"/>
              </a:rPr>
              <a:t> בהם דעה בינה והשכל, ולא יחטאו עוד, כמו שיעדם גם כן, ואמר: "כי כולם ידעו אותי </a:t>
            </a:r>
            <a:r>
              <a:rPr lang="he-IL" sz="2400" dirty="0" err="1">
                <a:cs typeface="Varela Round" panose="00000500000000000000" pitchFamily="2" charset="-79"/>
              </a:rPr>
              <a:t>למקטנם</a:t>
            </a:r>
            <a:r>
              <a:rPr lang="he-IL" sz="2400" dirty="0">
                <a:cs typeface="Varela Round" panose="00000500000000000000" pitchFamily="2" charset="-79"/>
              </a:rPr>
              <a:t> ועד </a:t>
            </a:r>
            <a:r>
              <a:rPr lang="he-IL" sz="2400" dirty="0" err="1">
                <a:cs typeface="Varela Round" panose="00000500000000000000" pitchFamily="2" charset="-79"/>
              </a:rPr>
              <a:t>גדולם</a:t>
            </a:r>
            <a:r>
              <a:rPr lang="he-IL" sz="2400" dirty="0">
                <a:cs typeface="Varela Round" panose="00000500000000000000" pitchFamily="2" charset="-79"/>
              </a:rPr>
              <a:t>" (ירמיהו ל"א , לג).</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הציפייה להשלמת מימוש החזון</a:t>
            </a:r>
            <a:endParaRPr dirty="0"/>
          </a:p>
        </p:txBody>
      </p:sp>
      <p:pic>
        <p:nvPicPr>
          <p:cNvPr id="3" name="תמונה 2">
            <a:extLst>
              <a:ext uri="{FF2B5EF4-FFF2-40B4-BE49-F238E27FC236}">
                <a16:creationId xmlns:a16="http://schemas.microsoft.com/office/drawing/2014/main" id="{C1E7828C-7692-4E79-99FF-756423B25DB7}"/>
              </a:ext>
            </a:extLst>
          </p:cNvPr>
          <p:cNvPicPr>
            <a:picLocks noChangeAspect="1"/>
          </p:cNvPicPr>
          <p:nvPr/>
        </p:nvPicPr>
        <p:blipFill>
          <a:blip r:embed="rId3"/>
          <a:stretch>
            <a:fillRect/>
          </a:stretch>
        </p:blipFill>
        <p:spPr>
          <a:xfrm>
            <a:off x="7464731" y="933094"/>
            <a:ext cx="4725682" cy="4008480"/>
          </a:xfrm>
          <a:prstGeom prst="rect">
            <a:avLst/>
          </a:prstGeom>
        </p:spPr>
      </p:pic>
      <p:sp>
        <p:nvSpPr>
          <p:cNvPr id="4" name="מלבן 3">
            <a:extLst>
              <a:ext uri="{FF2B5EF4-FFF2-40B4-BE49-F238E27FC236}">
                <a16:creationId xmlns:a16="http://schemas.microsoft.com/office/drawing/2014/main" id="{365C93BE-3E37-4BAC-A56B-A32DCF81CD07}"/>
              </a:ext>
            </a:extLst>
          </p:cNvPr>
          <p:cNvSpPr/>
          <p:nvPr/>
        </p:nvSpPr>
        <p:spPr>
          <a:xfrm>
            <a:off x="4386076" y="3191031"/>
            <a:ext cx="2993737" cy="697547"/>
          </a:xfrm>
          <a:prstGeom prst="rect">
            <a:avLst/>
          </a:prstGeom>
          <a:noFill/>
        </p:spPr>
        <p:txBody>
          <a:bodyPr wrap="none" lIns="121904" tIns="60952" rIns="121904" bIns="60952">
            <a:spAutoFit/>
          </a:bodyPr>
          <a:lstStyle/>
          <a:p>
            <a:pPr algn="ctr"/>
            <a:r>
              <a:rPr lang="he-IL" sz="3733" dirty="0">
                <a:ln w="0"/>
                <a:solidFill>
                  <a:srgbClr val="FF0000"/>
                </a:solidFill>
                <a:effectLst>
                  <a:outerShdw blurRad="38100" dist="19050" dir="2700000" algn="tl" rotWithShape="0">
                    <a:schemeClr val="dk1">
                      <a:alpha val="40000"/>
                    </a:schemeClr>
                  </a:outerShdw>
                </a:effectLst>
                <a:cs typeface="Varela Round" panose="00000500000000000000" pitchFamily="2" charset="-79"/>
              </a:rPr>
              <a:t>מימוש החזון?</a:t>
            </a:r>
          </a:p>
        </p:txBody>
      </p:sp>
      <p:sp>
        <p:nvSpPr>
          <p:cNvPr id="7" name="מציין מיקום תוכן 6">
            <a:extLst>
              <a:ext uri="{FF2B5EF4-FFF2-40B4-BE49-F238E27FC236}">
                <a16:creationId xmlns:a16="http://schemas.microsoft.com/office/drawing/2014/main" id="{192E3E55-FE30-462E-BF2C-2DD5049F03DF}"/>
              </a:ext>
            </a:extLst>
          </p:cNvPr>
          <p:cNvSpPr>
            <a:spLocks noGrp="1"/>
          </p:cNvSpPr>
          <p:nvPr>
            <p:ph idx="1"/>
          </p:nvPr>
        </p:nvSpPr>
        <p:spPr>
          <a:xfrm>
            <a:off x="150830" y="845422"/>
            <a:ext cx="7386010" cy="4620496"/>
          </a:xfrm>
          <a:prstGeom prst="rect">
            <a:avLst/>
          </a:prstGeom>
        </p:spPr>
        <p:txBody>
          <a:bodyPr wrap="square">
            <a:spAutoFit/>
          </a:bodyPr>
          <a:lstStyle/>
          <a:p>
            <a:pPr algn="just" rtl="1"/>
            <a:r>
              <a:rPr lang="he-IL" dirty="0">
                <a:cs typeface="Varela Round" panose="00000500000000000000" pitchFamily="2" charset="-79"/>
              </a:rPr>
              <a:t>הרי כאן </a:t>
            </a:r>
            <a:r>
              <a:rPr lang="he-IL" dirty="0" err="1">
                <a:cs typeface="Varela Round" panose="00000500000000000000" pitchFamily="2" charset="-79"/>
              </a:rPr>
              <a:t>חזון</a:t>
            </a:r>
            <a:r>
              <a:rPr lang="he-IL" dirty="0">
                <a:cs typeface="Varela Round" panose="00000500000000000000" pitchFamily="2" charset="-79"/>
              </a:rPr>
              <a:t> של תחיית המתים. והלוא עינינו ראו כמין התגשמות החזון. וכי מה שם ניתן לקרוא להתנערות מאפר הכבשנים, לקיבוץ גלויות והקמת המדינה – אם לא תחיית מתים לאומית. </a:t>
            </a:r>
          </a:p>
          <a:p>
            <a:pPr algn="just" rtl="1"/>
            <a:endParaRPr lang="he-IL" dirty="0">
              <a:cs typeface="Varela Round" panose="00000500000000000000" pitchFamily="2" charset="-79"/>
            </a:endParaRPr>
          </a:p>
          <a:p>
            <a:pPr algn="just" rtl="1"/>
            <a:r>
              <a:rPr lang="he-IL" dirty="0">
                <a:solidFill>
                  <a:srgbClr val="FF0000"/>
                </a:solidFill>
                <a:cs typeface="Varela Round" panose="00000500000000000000" pitchFamily="2" charset="-79"/>
              </a:rPr>
              <a:t>ועדיין מצפה למימושו המלא המשך החזון – 'ונתתי רוחי בכם'.</a:t>
            </a:r>
          </a:p>
          <a:p>
            <a:pPr algn="r" rtl="1"/>
            <a:r>
              <a:rPr lang="he-IL" sz="2000" dirty="0">
                <a:cs typeface="Varela Round" panose="00000500000000000000" pitchFamily="2" charset="-79"/>
              </a:rPr>
              <a:t> (הרב יהודה שביב, בין הפטרה לפרשה, עמ' 178)</a:t>
            </a:r>
          </a:p>
        </p:txBody>
      </p:sp>
    </p:spTree>
    <p:extLst>
      <p:ext uri="{BB962C8B-B14F-4D97-AF65-F5344CB8AC3E}">
        <p14:creationId xmlns:p14="http://schemas.microsoft.com/office/powerpoint/2010/main" val="155236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לסיכום</a:t>
            </a:r>
            <a:endParaRPr dirty="0"/>
          </a:p>
        </p:txBody>
      </p:sp>
      <p:sp>
        <p:nvSpPr>
          <p:cNvPr id="8" name="מציין מיקום תוכן 7">
            <a:extLst>
              <a:ext uri="{FF2B5EF4-FFF2-40B4-BE49-F238E27FC236}">
                <a16:creationId xmlns:a16="http://schemas.microsoft.com/office/drawing/2014/main" id="{36D39133-D0AE-41BE-8EBD-8C9EA0F1727A}"/>
              </a:ext>
            </a:extLst>
          </p:cNvPr>
          <p:cNvSpPr>
            <a:spLocks noGrp="1"/>
          </p:cNvSpPr>
          <p:nvPr>
            <p:ph idx="1"/>
          </p:nvPr>
        </p:nvSpPr>
        <p:spPr>
          <a:xfrm>
            <a:off x="515938" y="1195388"/>
            <a:ext cx="9616353" cy="3781019"/>
          </a:xfrm>
          <a:prstGeom prst="rect">
            <a:avLst/>
          </a:prstGeom>
          <a:noFill/>
        </p:spPr>
        <p:txBody>
          <a:bodyPr wrap="square" lIns="121904" tIns="60952" rIns="121904" bIns="60952">
            <a:spAutoFit/>
          </a:bodyPr>
          <a:lstStyle/>
          <a:p>
            <a:pPr algn="r"/>
            <a:r>
              <a:rPr lang="he-IL" sz="2400" dirty="0">
                <a:ln w="0"/>
                <a:effectLst>
                  <a:outerShdw blurRad="38100" dist="19050" dir="2700000" algn="tl" rotWithShape="0">
                    <a:schemeClr val="dk1">
                      <a:alpha val="40000"/>
                    </a:schemeClr>
                  </a:outerShdw>
                </a:effectLst>
                <a:cs typeface="Varela Round" panose="00000500000000000000" pitchFamily="2" charset="-79"/>
              </a:rPr>
              <a:t>למדנו </a:t>
            </a:r>
          </a:p>
          <a:p>
            <a:pPr algn="r"/>
            <a:r>
              <a:rPr lang="he-IL" sz="2400" dirty="0">
                <a:ln w="0"/>
                <a:effectLst>
                  <a:outerShdw blurRad="38100" dist="19050" dir="2700000" algn="tl" rotWithShape="0">
                    <a:schemeClr val="dk1">
                      <a:alpha val="40000"/>
                    </a:schemeClr>
                  </a:outerShdw>
                </a:effectLst>
                <a:cs typeface="Varela Round" panose="00000500000000000000" pitchFamily="2" charset="-79"/>
              </a:rPr>
              <a:t>הגלות היא כקבר לעם, וממלאת אותו </a:t>
            </a:r>
            <a:r>
              <a:rPr lang="he-IL" sz="2400" dirty="0" err="1">
                <a:ln w="0"/>
                <a:effectLst>
                  <a:outerShdw blurRad="38100" dist="19050" dir="2700000" algn="tl" rotWithShape="0">
                    <a:schemeClr val="dk1">
                      <a:alpha val="40000"/>
                    </a:schemeClr>
                  </a:outerShdw>
                </a:effectLst>
                <a:cs typeface="Varela Round" panose="00000500000000000000" pitchFamily="2" charset="-79"/>
              </a:rPr>
              <a:t>יאוש</a:t>
            </a:r>
            <a:r>
              <a:rPr lang="he-IL" sz="2400" dirty="0">
                <a:ln w="0"/>
                <a:effectLst>
                  <a:outerShdw blurRad="38100" dist="19050" dir="2700000" algn="tl" rotWithShape="0">
                    <a:schemeClr val="dk1">
                      <a:alpha val="40000"/>
                    </a:schemeClr>
                  </a:outerShdw>
                </a:effectLst>
                <a:cs typeface="Varela Round" panose="00000500000000000000" pitchFamily="2" charset="-79"/>
              </a:rPr>
              <a:t>.</a:t>
            </a:r>
          </a:p>
          <a:p>
            <a:pPr algn="r"/>
            <a:r>
              <a:rPr lang="he-IL" sz="2400" dirty="0">
                <a:ln w="0"/>
                <a:effectLst>
                  <a:outerShdw blurRad="38100" dist="19050" dir="2700000" algn="tl" rotWithShape="0">
                    <a:schemeClr val="dk1">
                      <a:alpha val="40000"/>
                    </a:schemeClr>
                  </a:outerShdw>
                </a:effectLst>
                <a:cs typeface="Varela Round" panose="00000500000000000000" pitchFamily="2" charset="-79"/>
              </a:rPr>
              <a:t>התחייה הלאומית כוללת שלב פיזי ולאחריו - שלב רוחני.</a:t>
            </a:r>
          </a:p>
          <a:p>
            <a:pPr algn="r"/>
            <a:endParaRPr lang="he-IL" sz="2400" dirty="0">
              <a:ln w="0"/>
              <a:effectLst>
                <a:outerShdw blurRad="38100" dist="19050" dir="2700000" algn="tl" rotWithShape="0">
                  <a:schemeClr val="dk1">
                    <a:alpha val="40000"/>
                  </a:schemeClr>
                </a:outerShdw>
              </a:effectLst>
              <a:cs typeface="Varela Round" panose="00000500000000000000" pitchFamily="2" charset="-79"/>
            </a:endParaRPr>
          </a:p>
          <a:p>
            <a:pPr algn="r"/>
            <a:r>
              <a:rPr lang="he-IL" sz="2400" dirty="0" err="1">
                <a:ln w="0"/>
                <a:effectLst>
                  <a:outerShdw blurRad="38100" dist="19050" dir="2700000" algn="tl" rotWithShape="0">
                    <a:schemeClr val="dk1">
                      <a:alpha val="40000"/>
                    </a:schemeClr>
                  </a:outerShdw>
                </a:effectLst>
                <a:cs typeface="Varela Round" panose="00000500000000000000" pitchFamily="2" charset="-79"/>
              </a:rPr>
              <a:t>חזון</a:t>
            </a:r>
            <a:r>
              <a:rPr lang="he-IL" sz="2400" dirty="0">
                <a:ln w="0"/>
                <a:effectLst>
                  <a:outerShdw blurRad="38100" dist="19050" dir="2700000" algn="tl" rotWithShape="0">
                    <a:schemeClr val="dk1">
                      <a:alpha val="40000"/>
                    </a:schemeClr>
                  </a:outerShdw>
                </a:effectLst>
                <a:cs typeface="Varela Round" panose="00000500000000000000" pitchFamily="2" charset="-79"/>
              </a:rPr>
              <a:t> העצמות היבשות בדורנו נקשר עם השואה והתקומה.</a:t>
            </a:r>
          </a:p>
          <a:p>
            <a:pPr algn="r"/>
            <a:r>
              <a:rPr lang="he-IL" sz="2400" dirty="0">
                <a:ln w="0"/>
                <a:effectLst>
                  <a:outerShdw blurRad="38100" dist="19050" dir="2700000" algn="tl" rotWithShape="0">
                    <a:schemeClr val="dk1">
                      <a:alpha val="40000"/>
                    </a:schemeClr>
                  </a:outerShdw>
                </a:effectLst>
                <a:cs typeface="Varela Round" panose="00000500000000000000" pitchFamily="2" charset="-79"/>
              </a:rPr>
              <a:t>זכינו </a:t>
            </a:r>
            <a:r>
              <a:rPr lang="he-IL" sz="2400" dirty="0" err="1">
                <a:ln w="0"/>
                <a:effectLst>
                  <a:outerShdw blurRad="38100" dist="19050" dir="2700000" algn="tl" rotWithShape="0">
                    <a:schemeClr val="dk1">
                      <a:alpha val="40000"/>
                    </a:schemeClr>
                  </a:outerShdw>
                </a:effectLst>
                <a:cs typeface="Varela Round" panose="00000500000000000000" pitchFamily="2" charset="-79"/>
              </a:rPr>
              <a:t>לתחיה</a:t>
            </a:r>
            <a:r>
              <a:rPr lang="he-IL" sz="2400" dirty="0">
                <a:ln w="0"/>
                <a:effectLst>
                  <a:outerShdw blurRad="38100" dist="19050" dir="2700000" algn="tl" rotWithShape="0">
                    <a:schemeClr val="dk1">
                      <a:alpha val="40000"/>
                    </a:schemeClr>
                  </a:outerShdw>
                </a:effectLst>
                <a:cs typeface="Varela Round" panose="00000500000000000000" pitchFamily="2" charset="-79"/>
              </a:rPr>
              <a:t> לאומית ואנו מצפים להשלמת התחיה הרוחנית. </a:t>
            </a:r>
          </a:p>
        </p:txBody>
      </p:sp>
    </p:spTree>
    <p:extLst>
      <p:ext uri="{BB962C8B-B14F-4D97-AF65-F5344CB8AC3E}">
        <p14:creationId xmlns:p14="http://schemas.microsoft.com/office/powerpoint/2010/main" val="197604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משימה לסיכום</a:t>
            </a:r>
            <a:endParaRPr dirty="0"/>
          </a:p>
        </p:txBody>
      </p:sp>
      <p:sp>
        <p:nvSpPr>
          <p:cNvPr id="5" name="מציין מיקום תוכן 4">
            <a:extLst>
              <a:ext uri="{FF2B5EF4-FFF2-40B4-BE49-F238E27FC236}">
                <a16:creationId xmlns:a16="http://schemas.microsoft.com/office/drawing/2014/main" id="{D6DC7217-63A5-49CD-8EAB-2ACA4C33D28C}"/>
              </a:ext>
            </a:extLst>
          </p:cNvPr>
          <p:cNvSpPr>
            <a:spLocks noGrp="1"/>
          </p:cNvSpPr>
          <p:nvPr>
            <p:ph idx="1"/>
          </p:nvPr>
        </p:nvSpPr>
        <p:spPr>
          <a:xfrm>
            <a:off x="1385740" y="1352406"/>
            <a:ext cx="8820154" cy="3451313"/>
          </a:xfrm>
          <a:prstGeom prst="rect">
            <a:avLst/>
          </a:prstGeom>
          <a:noFill/>
        </p:spPr>
        <p:txBody>
          <a:bodyPr wrap="square" lIns="121904" tIns="60952" rIns="121904" bIns="60952">
            <a:spAutoFit/>
          </a:bodyPr>
          <a:lstStyle/>
          <a:p>
            <a:pPr algn="r" rtl="1"/>
            <a:r>
              <a:rPr lang="he-IL" sz="2666" dirty="0">
                <a:ln w="0"/>
                <a:effectLst>
                  <a:outerShdw blurRad="38100" dist="19050" dir="2700000" algn="tl" rotWithShape="0">
                    <a:schemeClr val="dk1">
                      <a:alpha val="40000"/>
                    </a:schemeClr>
                  </a:outerShdw>
                </a:effectLst>
                <a:cs typeface="Varela Round" panose="00000500000000000000" pitchFamily="2" charset="-79"/>
              </a:rPr>
              <a:t>'יָבְשׁוּ עַצְמוֹתֵינוּ וְאָבְדָה </a:t>
            </a:r>
            <a:r>
              <a:rPr lang="he-IL" sz="2666" dirty="0" err="1">
                <a:ln w="0"/>
                <a:effectLst>
                  <a:outerShdw blurRad="38100" dist="19050" dir="2700000" algn="tl" rotWithShape="0">
                    <a:schemeClr val="dk1">
                      <a:alpha val="40000"/>
                    </a:schemeClr>
                  </a:outerShdw>
                </a:effectLst>
                <a:cs typeface="Varela Round" panose="00000500000000000000" pitchFamily="2" charset="-79"/>
              </a:rPr>
              <a:t>תִקְוָתֵנו</a:t>
            </a:r>
            <a:r>
              <a:rPr lang="he-IL" sz="2666" dirty="0">
                <a:ln w="0"/>
                <a:effectLst>
                  <a:outerShdw blurRad="38100" dist="19050" dir="2700000" algn="tl" rotWithShape="0">
                    <a:schemeClr val="dk1">
                      <a:alpha val="40000"/>
                    </a:schemeClr>
                  </a:outerShdw>
                </a:effectLst>
                <a:cs typeface="Varela Round" panose="00000500000000000000" pitchFamily="2" charset="-79"/>
              </a:rPr>
              <a:t>ּ </a:t>
            </a:r>
            <a:r>
              <a:rPr lang="he-IL" sz="2666" dirty="0" err="1">
                <a:ln w="0"/>
                <a:effectLst>
                  <a:outerShdw blurRad="38100" dist="19050" dir="2700000" algn="tl" rotWithShape="0">
                    <a:schemeClr val="dk1">
                      <a:alpha val="40000"/>
                    </a:schemeClr>
                  </a:outerShdw>
                </a:effectLst>
                <a:cs typeface="Varela Round" panose="00000500000000000000" pitchFamily="2" charset="-79"/>
              </a:rPr>
              <a:t>נִגְזַרְנו</a:t>
            </a:r>
            <a:r>
              <a:rPr lang="he-IL" sz="2666" dirty="0">
                <a:ln w="0"/>
                <a:effectLst>
                  <a:outerShdw blurRad="38100" dist="19050" dir="2700000" algn="tl" rotWithShape="0">
                    <a:schemeClr val="dk1">
                      <a:alpha val="40000"/>
                    </a:schemeClr>
                  </a:outerShdw>
                </a:effectLst>
                <a:cs typeface="Varela Round" panose="00000500000000000000" pitchFamily="2" charset="-79"/>
              </a:rPr>
              <a:t>ּ לָנוּ' – </a:t>
            </a:r>
          </a:p>
          <a:p>
            <a:pPr algn="r" rtl="1"/>
            <a:r>
              <a:rPr lang="he-IL" sz="2666" dirty="0">
                <a:ln w="0"/>
                <a:effectLst>
                  <a:outerShdw blurRad="38100" dist="19050" dir="2700000" algn="tl" rotWithShape="0">
                    <a:schemeClr val="dk1">
                      <a:alpha val="40000"/>
                    </a:schemeClr>
                  </a:outerShdw>
                </a:effectLst>
                <a:cs typeface="Varela Round" panose="00000500000000000000" pitchFamily="2" charset="-79"/>
              </a:rPr>
              <a:t>כיצד משפיעה הגלות על תחושת הקשר של העם לקב"ה?</a:t>
            </a:r>
          </a:p>
          <a:p>
            <a:pPr algn="r" rtl="1"/>
            <a:endParaRPr lang="he-IL" sz="2666" dirty="0">
              <a:ln w="0"/>
              <a:effectLst>
                <a:outerShdw blurRad="38100" dist="19050" dir="2700000" algn="tl" rotWithShape="0">
                  <a:schemeClr val="dk1">
                    <a:alpha val="40000"/>
                  </a:schemeClr>
                </a:outerShdw>
              </a:effectLst>
              <a:cs typeface="Varela Round" panose="00000500000000000000" pitchFamily="2" charset="-79"/>
            </a:endParaRPr>
          </a:p>
          <a:p>
            <a:pPr algn="r" rtl="1"/>
            <a:r>
              <a:rPr lang="he-IL" sz="2666" dirty="0">
                <a:ln w="0"/>
                <a:effectLst>
                  <a:outerShdw blurRad="38100" dist="19050" dir="2700000" algn="tl" rotWithShape="0">
                    <a:schemeClr val="dk1">
                      <a:alpha val="40000"/>
                    </a:schemeClr>
                  </a:outerShdw>
                </a:effectLst>
                <a:cs typeface="Varela Round" panose="00000500000000000000" pitchFamily="2" charset="-79"/>
              </a:rPr>
              <a:t>הרוח נזכרת פעמיים (בפסוק ט' ובפסוק י"ד) </a:t>
            </a:r>
          </a:p>
          <a:p>
            <a:pPr algn="r" rtl="1"/>
            <a:r>
              <a:rPr lang="he-IL" sz="2666" dirty="0">
                <a:ln w="0"/>
                <a:effectLst>
                  <a:outerShdw blurRad="38100" dist="19050" dir="2700000" algn="tl" rotWithShape="0">
                    <a:schemeClr val="dk1">
                      <a:alpha val="40000"/>
                    </a:schemeClr>
                  </a:outerShdw>
                </a:effectLst>
                <a:cs typeface="Varela Round" panose="00000500000000000000" pitchFamily="2" charset="-79"/>
              </a:rPr>
              <a:t>– מה משמעות המושג "רוח" בכל אחת מהפעמים?</a:t>
            </a:r>
          </a:p>
        </p:txBody>
      </p:sp>
    </p:spTree>
    <p:extLst>
      <p:ext uri="{BB962C8B-B14F-4D97-AF65-F5344CB8AC3E}">
        <p14:creationId xmlns:p14="http://schemas.microsoft.com/office/powerpoint/2010/main" val="387055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ל"ז, ט"ז-י"ז: המעשה הסמלי</a:t>
            </a:r>
            <a:endParaRPr dirty="0"/>
          </a:p>
        </p:txBody>
      </p:sp>
      <p:sp>
        <p:nvSpPr>
          <p:cNvPr id="5" name="מציין מיקום תוכן 4">
            <a:extLst>
              <a:ext uri="{FF2B5EF4-FFF2-40B4-BE49-F238E27FC236}">
                <a16:creationId xmlns:a16="http://schemas.microsoft.com/office/drawing/2014/main" id="{E750A17D-DC93-4EC6-839D-BEA52E9237B7}"/>
              </a:ext>
            </a:extLst>
          </p:cNvPr>
          <p:cNvSpPr>
            <a:spLocks noGrp="1"/>
          </p:cNvSpPr>
          <p:nvPr>
            <p:ph idx="1"/>
          </p:nvPr>
        </p:nvSpPr>
        <p:spPr>
          <a:xfrm>
            <a:off x="515939" y="1038370"/>
            <a:ext cx="9413152" cy="4381199"/>
          </a:xfrm>
          <a:prstGeom prst="rect">
            <a:avLst/>
          </a:prstGeom>
          <a:solidFill>
            <a:schemeClr val="bg2">
              <a:lumMod val="20000"/>
              <a:lumOff val="80000"/>
            </a:schemeClr>
          </a:solidFill>
        </p:spPr>
        <p:txBody>
          <a:bodyPr wrap="square">
            <a:spAutoFit/>
          </a:bodyPr>
          <a:lstStyle/>
          <a:p>
            <a:pPr algn="r" rtl="1"/>
            <a:r>
              <a:rPr lang="he-IL" dirty="0">
                <a:cs typeface="Varela Round" panose="00000500000000000000" pitchFamily="2" charset="-79"/>
              </a:rPr>
              <a:t> וַיְהִי דְבַר-ה' אֵלַי </a:t>
            </a:r>
            <a:r>
              <a:rPr lang="he-IL" dirty="0" err="1">
                <a:cs typeface="Varela Round" panose="00000500000000000000" pitchFamily="2" charset="-79"/>
              </a:rPr>
              <a:t>לֵאמֹר</a:t>
            </a:r>
            <a:r>
              <a:rPr lang="he-IL" dirty="0">
                <a:cs typeface="Varela Round" panose="00000500000000000000" pitchFamily="2" charset="-79"/>
              </a:rPr>
              <a:t>:</a:t>
            </a:r>
            <a:endParaRPr lang="en-US" dirty="0"/>
          </a:p>
          <a:p>
            <a:pPr algn="r" rtl="1"/>
            <a:endParaRPr lang="he-IL" dirty="0">
              <a:cs typeface="Varela Round" panose="00000500000000000000" pitchFamily="2" charset="-79"/>
            </a:endParaRPr>
          </a:p>
          <a:p>
            <a:pPr algn="r" rtl="1"/>
            <a:r>
              <a:rPr lang="he-IL" dirty="0">
                <a:cs typeface="Varela Round" panose="00000500000000000000" pitchFamily="2" charset="-79"/>
              </a:rPr>
              <a:t> וְאַתָּה בֶן-אָדָם קַח-לְךָ עֵץ </a:t>
            </a:r>
            <a:r>
              <a:rPr lang="he-IL" dirty="0">
                <a:solidFill>
                  <a:srgbClr val="FF0000"/>
                </a:solidFill>
                <a:cs typeface="Varela Round" panose="00000500000000000000" pitchFamily="2" charset="-79"/>
              </a:rPr>
              <a:t>אֶחָד</a:t>
            </a:r>
            <a:r>
              <a:rPr lang="he-IL" dirty="0">
                <a:cs typeface="Varela Round" panose="00000500000000000000" pitchFamily="2" charset="-79"/>
              </a:rPr>
              <a:t> וּכְתֹב עָלָיו לִיהוּדָה וְלִבְנֵי יִשְׂרָאֵל חֲבֵרָיו</a:t>
            </a:r>
          </a:p>
          <a:p>
            <a:endParaRPr lang="he-IL" dirty="0">
              <a:cs typeface="Varela Round" panose="00000500000000000000" pitchFamily="2" charset="-79"/>
            </a:endParaRPr>
          </a:p>
          <a:p>
            <a:pPr algn="r" rtl="1"/>
            <a:r>
              <a:rPr lang="he-IL" dirty="0">
                <a:cs typeface="Varela Round" panose="00000500000000000000" pitchFamily="2" charset="-79"/>
              </a:rPr>
              <a:t> וּלְקַח עֵץ </a:t>
            </a:r>
            <a:r>
              <a:rPr lang="he-IL" dirty="0">
                <a:solidFill>
                  <a:srgbClr val="FF0000"/>
                </a:solidFill>
                <a:cs typeface="Varela Round" panose="00000500000000000000" pitchFamily="2" charset="-79"/>
              </a:rPr>
              <a:t>אֶחָד</a:t>
            </a:r>
            <a:r>
              <a:rPr lang="he-IL" dirty="0">
                <a:cs typeface="Varela Round" panose="00000500000000000000" pitchFamily="2" charset="-79"/>
              </a:rPr>
              <a:t> וּכְתוֹב עָלָיו לְיוֹסֵף עֵץ אֶפְרַיִם וְכָל-בֵּית יִשְׂרָאֵל חֲבֵרָיו:</a:t>
            </a:r>
            <a:endParaRPr lang="en-US" dirty="0"/>
          </a:p>
          <a:p>
            <a:pPr algn="r" rtl="1"/>
            <a:endParaRPr lang="he-IL" dirty="0">
              <a:cs typeface="Varela Round" panose="00000500000000000000" pitchFamily="2" charset="-79"/>
            </a:endParaRPr>
          </a:p>
          <a:p>
            <a:pPr algn="r" rtl="1"/>
            <a:r>
              <a:rPr lang="he-IL" dirty="0">
                <a:cs typeface="Varela Round" panose="00000500000000000000" pitchFamily="2" charset="-79"/>
              </a:rPr>
              <a:t> וְקָרַב אֹתָם </a:t>
            </a:r>
            <a:r>
              <a:rPr lang="he-IL" dirty="0">
                <a:solidFill>
                  <a:srgbClr val="FF0000"/>
                </a:solidFill>
                <a:cs typeface="Varela Round" panose="00000500000000000000" pitchFamily="2" charset="-79"/>
              </a:rPr>
              <a:t>אֶחָד אֶל-אֶחָד </a:t>
            </a:r>
            <a:r>
              <a:rPr lang="he-IL" dirty="0">
                <a:cs typeface="Varela Round" panose="00000500000000000000" pitchFamily="2" charset="-79"/>
              </a:rPr>
              <a:t>לְךָ לְעֵץ אֶחָד וְהָיוּ ל</a:t>
            </a:r>
            <a:r>
              <a:rPr lang="he-IL" dirty="0">
                <a:solidFill>
                  <a:srgbClr val="FF0000"/>
                </a:solidFill>
                <a:cs typeface="Varela Round" panose="00000500000000000000" pitchFamily="2" charset="-79"/>
              </a:rPr>
              <a:t>ַאֲחָדִים</a:t>
            </a:r>
            <a:r>
              <a:rPr lang="he-IL" dirty="0">
                <a:cs typeface="Varela Round" panose="00000500000000000000" pitchFamily="2" charset="-79"/>
              </a:rPr>
              <a:t> בְּיָדֶךָ:</a:t>
            </a:r>
          </a:p>
        </p:txBody>
      </p:sp>
    </p:spTree>
    <p:extLst>
      <p:ext uri="{BB962C8B-B14F-4D97-AF65-F5344CB8AC3E}">
        <p14:creationId xmlns:p14="http://schemas.microsoft.com/office/powerpoint/2010/main" val="154317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ל"ז, </a:t>
            </a:r>
            <a:r>
              <a:rPr lang="he-IL" dirty="0" err="1"/>
              <a:t>יח</a:t>
            </a:r>
            <a:r>
              <a:rPr lang="he-IL" dirty="0"/>
              <a:t>-כ: הסבר המעשה לעם</a:t>
            </a:r>
            <a:endParaRPr dirty="0"/>
          </a:p>
        </p:txBody>
      </p:sp>
      <p:pic>
        <p:nvPicPr>
          <p:cNvPr id="3" name="תמונה 2">
            <a:extLst>
              <a:ext uri="{FF2B5EF4-FFF2-40B4-BE49-F238E27FC236}">
                <a16:creationId xmlns:a16="http://schemas.microsoft.com/office/drawing/2014/main" id="{CA8C81B3-2AED-4104-96FA-D87BD4064B1E}"/>
              </a:ext>
            </a:extLst>
          </p:cNvPr>
          <p:cNvPicPr>
            <a:picLocks noChangeAspect="1"/>
          </p:cNvPicPr>
          <p:nvPr/>
        </p:nvPicPr>
        <p:blipFill>
          <a:blip r:embed="rId3"/>
          <a:stretch>
            <a:fillRect/>
          </a:stretch>
        </p:blipFill>
        <p:spPr>
          <a:xfrm>
            <a:off x="164670" y="2209901"/>
            <a:ext cx="4720043" cy="4504613"/>
          </a:xfrm>
          <a:prstGeom prst="rect">
            <a:avLst/>
          </a:prstGeom>
        </p:spPr>
      </p:pic>
      <p:sp>
        <p:nvSpPr>
          <p:cNvPr id="4" name="מלבן 3">
            <a:extLst>
              <a:ext uri="{FF2B5EF4-FFF2-40B4-BE49-F238E27FC236}">
                <a16:creationId xmlns:a16="http://schemas.microsoft.com/office/drawing/2014/main" id="{C598EE39-FC00-46B1-A51C-ADC1670FDADD}"/>
              </a:ext>
            </a:extLst>
          </p:cNvPr>
          <p:cNvSpPr/>
          <p:nvPr/>
        </p:nvSpPr>
        <p:spPr>
          <a:xfrm>
            <a:off x="1983514" y="2200528"/>
            <a:ext cx="1082354" cy="2543629"/>
          </a:xfrm>
          <a:prstGeom prst="rect">
            <a:avLst/>
          </a:prstGeom>
          <a:noFill/>
        </p:spPr>
        <p:txBody>
          <a:bodyPr wrap="square" lIns="121904" tIns="60952" rIns="121904" bIns="60952">
            <a:spAutoFit/>
          </a:bodyPr>
          <a:lstStyle/>
          <a:p>
            <a:pPr algn="ctr"/>
            <a:endParaRPr lang="he-IL" sz="2400" dirty="0">
              <a:ln w="0"/>
              <a:effectLst>
                <a:outerShdw blurRad="38100" dist="19050" dir="2700000" algn="tl" rotWithShape="0">
                  <a:schemeClr val="dk1">
                    <a:alpha val="40000"/>
                  </a:schemeClr>
                </a:outerShdw>
              </a:effectLst>
              <a:cs typeface="Varela Round" panose="00000500000000000000" pitchFamily="2" charset="-79"/>
            </a:endParaRPr>
          </a:p>
          <a:p>
            <a:pPr algn="ctr"/>
            <a:r>
              <a:rPr lang="he-IL" sz="2666" b="1" dirty="0">
                <a:ln w="0"/>
                <a:solidFill>
                  <a:srgbClr val="FF0000"/>
                </a:solidFill>
                <a:cs typeface="Varela Round" panose="00000500000000000000" pitchFamily="2" charset="-79"/>
              </a:rPr>
              <a:t>י</a:t>
            </a:r>
          </a:p>
          <a:p>
            <a:pPr algn="ctr"/>
            <a:r>
              <a:rPr lang="he-IL" sz="2666" b="1" dirty="0">
                <a:ln w="0"/>
                <a:solidFill>
                  <a:srgbClr val="FF0000"/>
                </a:solidFill>
                <a:cs typeface="Varela Round" panose="00000500000000000000" pitchFamily="2" charset="-79"/>
              </a:rPr>
              <a:t>ה</a:t>
            </a:r>
          </a:p>
          <a:p>
            <a:pPr algn="ctr"/>
            <a:r>
              <a:rPr lang="he-IL" sz="2666" b="1" dirty="0">
                <a:ln w="0"/>
                <a:solidFill>
                  <a:srgbClr val="FF0000"/>
                </a:solidFill>
                <a:cs typeface="Varela Round" panose="00000500000000000000" pitchFamily="2" charset="-79"/>
              </a:rPr>
              <a:t>ו</a:t>
            </a:r>
          </a:p>
          <a:p>
            <a:pPr algn="ctr"/>
            <a:r>
              <a:rPr lang="he-IL" sz="2666" b="1" dirty="0">
                <a:ln w="0"/>
                <a:solidFill>
                  <a:srgbClr val="FF0000"/>
                </a:solidFill>
                <a:cs typeface="Varela Round" panose="00000500000000000000" pitchFamily="2" charset="-79"/>
              </a:rPr>
              <a:t>ד</a:t>
            </a:r>
          </a:p>
          <a:p>
            <a:pPr algn="ctr"/>
            <a:r>
              <a:rPr lang="he-IL" sz="2666" b="1" dirty="0">
                <a:ln w="0"/>
                <a:solidFill>
                  <a:srgbClr val="FF0000"/>
                </a:solidFill>
                <a:cs typeface="Varela Round" panose="00000500000000000000" pitchFamily="2" charset="-79"/>
              </a:rPr>
              <a:t>ה</a:t>
            </a:r>
          </a:p>
        </p:txBody>
      </p:sp>
      <p:sp>
        <p:nvSpPr>
          <p:cNvPr id="5" name="מלבן 4">
            <a:extLst>
              <a:ext uri="{FF2B5EF4-FFF2-40B4-BE49-F238E27FC236}">
                <a16:creationId xmlns:a16="http://schemas.microsoft.com/office/drawing/2014/main" id="{CD294E98-65C3-4E6D-85AA-D16315B44F74}"/>
              </a:ext>
            </a:extLst>
          </p:cNvPr>
          <p:cNvSpPr/>
          <p:nvPr/>
        </p:nvSpPr>
        <p:spPr>
          <a:xfrm rot="3663646">
            <a:off x="4974353" y="3577481"/>
            <a:ext cx="966249" cy="1230962"/>
          </a:xfrm>
          <a:prstGeom prst="rect">
            <a:avLst/>
          </a:prstGeom>
          <a:noFill/>
        </p:spPr>
        <p:txBody>
          <a:bodyPr wrap="square" lIns="121904" tIns="60952" rIns="121904" bIns="60952">
            <a:spAutoFit/>
          </a:bodyPr>
          <a:lstStyle/>
          <a:p>
            <a:pPr algn="ctr"/>
            <a:endParaRPr lang="he-IL" sz="7199" dirty="0">
              <a:ln w="0"/>
              <a:effectLst>
                <a:outerShdw blurRad="38100" dist="19050" dir="2700000" algn="tl" rotWithShape="0">
                  <a:schemeClr val="dk1">
                    <a:alpha val="40000"/>
                  </a:schemeClr>
                </a:outerShdw>
              </a:effectLst>
              <a:cs typeface="Varela Round" panose="00000500000000000000" pitchFamily="2" charset="-79"/>
            </a:endParaRPr>
          </a:p>
        </p:txBody>
      </p:sp>
      <p:sp>
        <p:nvSpPr>
          <p:cNvPr id="6" name="מלבן 5">
            <a:extLst>
              <a:ext uri="{FF2B5EF4-FFF2-40B4-BE49-F238E27FC236}">
                <a16:creationId xmlns:a16="http://schemas.microsoft.com/office/drawing/2014/main" id="{0315284C-2875-47C4-AA39-D0222077D4B8}"/>
              </a:ext>
            </a:extLst>
          </p:cNvPr>
          <p:cNvSpPr/>
          <p:nvPr/>
        </p:nvSpPr>
        <p:spPr>
          <a:xfrm>
            <a:off x="1856292" y="5826888"/>
            <a:ext cx="1422617" cy="615537"/>
          </a:xfrm>
          <a:prstGeom prst="rect">
            <a:avLst/>
          </a:prstGeom>
          <a:noFill/>
        </p:spPr>
        <p:txBody>
          <a:bodyPr wrap="square" lIns="121904" tIns="60952" rIns="121904" bIns="60952">
            <a:spAutoFit/>
          </a:bodyPr>
          <a:lstStyle/>
          <a:p>
            <a:pPr algn="ctr"/>
            <a:r>
              <a:rPr lang="he-IL" sz="3200" dirty="0">
                <a:ln w="0"/>
                <a:solidFill>
                  <a:srgbClr val="FF0000"/>
                </a:solidFill>
                <a:effectLst>
                  <a:outerShdw blurRad="38100" dist="19050" dir="2700000" algn="tl" rotWithShape="0">
                    <a:schemeClr val="dk1">
                      <a:alpha val="40000"/>
                    </a:schemeClr>
                  </a:outerShdw>
                </a:effectLst>
                <a:cs typeface="Varela Round" panose="00000500000000000000" pitchFamily="2" charset="-79"/>
              </a:rPr>
              <a:t>אפרים</a:t>
            </a:r>
          </a:p>
        </p:txBody>
      </p:sp>
      <p:sp>
        <p:nvSpPr>
          <p:cNvPr id="7" name="מלבן 6">
            <a:extLst>
              <a:ext uri="{FF2B5EF4-FFF2-40B4-BE49-F238E27FC236}">
                <a16:creationId xmlns:a16="http://schemas.microsoft.com/office/drawing/2014/main" id="{0B8C2B6A-7BA3-4A79-931C-1D5BFCF79BEB}"/>
              </a:ext>
            </a:extLst>
          </p:cNvPr>
          <p:cNvSpPr/>
          <p:nvPr/>
        </p:nvSpPr>
        <p:spPr>
          <a:xfrm>
            <a:off x="691937" y="1436162"/>
            <a:ext cx="4407585" cy="533335"/>
          </a:xfrm>
          <a:prstGeom prst="rect">
            <a:avLst/>
          </a:prstGeom>
          <a:noFill/>
        </p:spPr>
        <p:txBody>
          <a:bodyPr wrap="none" lIns="121904" tIns="60952" rIns="121904" bIns="60952">
            <a:spAutoFit/>
          </a:bodyPr>
          <a:lstStyle/>
          <a:p>
            <a:pPr algn="ctr"/>
            <a:r>
              <a:rPr lang="he-IL" sz="2666" dirty="0">
                <a:ln w="0"/>
                <a:solidFill>
                  <a:srgbClr val="FFFF00"/>
                </a:solidFill>
                <a:effectLst>
                  <a:outerShdw blurRad="38100" dist="19050" dir="2700000" algn="tl" rotWithShape="0">
                    <a:schemeClr val="dk1">
                      <a:alpha val="40000"/>
                    </a:schemeClr>
                  </a:outerShdw>
                </a:effectLst>
                <a:cs typeface="Varela Round" panose="00000500000000000000" pitchFamily="2" charset="-79"/>
              </a:rPr>
              <a:t>מתוך האתר של משתלת </a:t>
            </a:r>
            <a:r>
              <a:rPr lang="he-IL" sz="2666" dirty="0" err="1">
                <a:ln w="0"/>
                <a:solidFill>
                  <a:srgbClr val="FFFF00"/>
                </a:solidFill>
                <a:effectLst>
                  <a:outerShdw blurRad="38100" dist="19050" dir="2700000" algn="tl" rotWithShape="0">
                    <a:schemeClr val="dk1">
                      <a:alpha val="40000"/>
                    </a:schemeClr>
                  </a:outerShdw>
                </a:effectLst>
                <a:cs typeface="Varela Round" panose="00000500000000000000" pitchFamily="2" charset="-79"/>
              </a:rPr>
              <a:t>ויניק</a:t>
            </a:r>
            <a:endParaRPr lang="he-IL" sz="2666" dirty="0">
              <a:ln w="0"/>
              <a:solidFill>
                <a:srgbClr val="FFFF00"/>
              </a:solidFill>
              <a:effectLst>
                <a:outerShdw blurRad="38100" dist="19050" dir="2700000" algn="tl" rotWithShape="0">
                  <a:schemeClr val="dk1">
                    <a:alpha val="40000"/>
                  </a:schemeClr>
                </a:outerShdw>
              </a:effectLst>
              <a:cs typeface="Varela Round" panose="00000500000000000000" pitchFamily="2" charset="-79"/>
            </a:endParaRPr>
          </a:p>
        </p:txBody>
      </p:sp>
      <p:sp>
        <p:nvSpPr>
          <p:cNvPr id="10" name="מציין מיקום תוכן 9">
            <a:extLst>
              <a:ext uri="{FF2B5EF4-FFF2-40B4-BE49-F238E27FC236}">
                <a16:creationId xmlns:a16="http://schemas.microsoft.com/office/drawing/2014/main" id="{90618E57-582C-4E78-9C26-CBF79ABEA8CA}"/>
              </a:ext>
            </a:extLst>
          </p:cNvPr>
          <p:cNvSpPr>
            <a:spLocks noGrp="1"/>
          </p:cNvSpPr>
          <p:nvPr>
            <p:ph idx="1"/>
          </p:nvPr>
        </p:nvSpPr>
        <p:spPr>
          <a:xfrm>
            <a:off x="959285" y="1195388"/>
            <a:ext cx="9958098" cy="4647041"/>
          </a:xfrm>
          <a:prstGeom prst="rect">
            <a:avLst/>
          </a:prstGeom>
        </p:spPr>
        <p:txBody>
          <a:bodyPr wrap="square">
            <a:spAutoFit/>
          </a:bodyPr>
          <a:lstStyle/>
          <a:p>
            <a:pPr marL="0" indent="0" algn="r" rtl="1">
              <a:buNone/>
            </a:pPr>
            <a:r>
              <a:rPr lang="he-IL" sz="2200" dirty="0">
                <a:cs typeface="Varela Round" panose="00000500000000000000" pitchFamily="2" charset="-79"/>
              </a:rPr>
              <a:t>וְכַאֲשֶׁר יֹאמְרוּ אֵלֶיךָ בְּנֵי עַמְּךָ </a:t>
            </a:r>
            <a:r>
              <a:rPr lang="he-IL" sz="2200" dirty="0" err="1">
                <a:cs typeface="Varela Round" panose="00000500000000000000" pitchFamily="2" charset="-79"/>
              </a:rPr>
              <a:t>לֵאמֹר</a:t>
            </a:r>
            <a:endParaRPr lang="he-IL" sz="2200" dirty="0">
              <a:cs typeface="Varela Round" panose="00000500000000000000" pitchFamily="2" charset="-79"/>
            </a:endParaRPr>
          </a:p>
          <a:p>
            <a:pPr marL="0" indent="0" algn="r" rtl="1">
              <a:buNone/>
            </a:pPr>
            <a:r>
              <a:rPr lang="he-IL" sz="2200" dirty="0">
                <a:cs typeface="Varela Round" panose="00000500000000000000" pitchFamily="2" charset="-79"/>
              </a:rPr>
              <a:t>הֲלוֹא-תַגִּיד לָנוּ מָה-אֵלֶּה לָּךְ:</a:t>
            </a:r>
          </a:p>
          <a:p>
            <a:pPr marL="0" indent="0" algn="r" rtl="1">
              <a:buNone/>
            </a:pPr>
            <a:r>
              <a:rPr lang="he-IL" sz="2200" dirty="0">
                <a:cs typeface="Varela Round" panose="00000500000000000000" pitchFamily="2" charset="-79"/>
              </a:rPr>
              <a:t>דַּבֵּר </a:t>
            </a:r>
            <a:r>
              <a:rPr lang="he-IL" sz="2200" dirty="0" err="1">
                <a:cs typeface="Varela Round" panose="00000500000000000000" pitchFamily="2" charset="-79"/>
              </a:rPr>
              <a:t>אֲלֵהֶם</a:t>
            </a:r>
            <a:r>
              <a:rPr lang="he-IL" sz="2200" dirty="0">
                <a:cs typeface="Varela Round" panose="00000500000000000000" pitchFamily="2" charset="-79"/>
              </a:rPr>
              <a:t> כֹּה-אָמַר ה' אלוקים </a:t>
            </a:r>
          </a:p>
          <a:p>
            <a:pPr marL="0" indent="0" algn="r" rtl="1">
              <a:buNone/>
            </a:pPr>
            <a:r>
              <a:rPr lang="he-IL" sz="2200" dirty="0">
                <a:cs typeface="Varela Round" panose="00000500000000000000" pitchFamily="2" charset="-79"/>
              </a:rPr>
              <a:t>הִנֵּה- אֲנִי לֹקֵחַ אֶת-עֵץ יוֹסֵף אֲשֶׁר בְּיַד-אֶפְרַיִם </a:t>
            </a:r>
          </a:p>
          <a:p>
            <a:pPr marL="0" indent="0" algn="r" rtl="1">
              <a:buNone/>
            </a:pPr>
            <a:r>
              <a:rPr lang="he-IL" sz="2200" dirty="0">
                <a:cs typeface="Varela Round" panose="00000500000000000000" pitchFamily="2" charset="-79"/>
              </a:rPr>
              <a:t>וְשִׁבְטֵי יִשְׂרָאֵל חֲבֵרָיו </a:t>
            </a:r>
          </a:p>
          <a:p>
            <a:pPr marL="0" indent="0" algn="r" rtl="1">
              <a:buNone/>
            </a:pPr>
            <a:r>
              <a:rPr lang="he-IL" sz="2200" dirty="0">
                <a:cs typeface="Varela Round" panose="00000500000000000000" pitchFamily="2" charset="-79"/>
              </a:rPr>
              <a:t>וְנָתַתִּי- אוֹתָם עָלָיו אֶת-עֵץ יְהוּדָה </a:t>
            </a:r>
          </a:p>
          <a:p>
            <a:pPr marL="0" indent="0" algn="r" rtl="1">
              <a:buNone/>
            </a:pPr>
            <a:r>
              <a:rPr lang="he-IL" sz="2200" dirty="0">
                <a:cs typeface="Varela Round" panose="00000500000000000000" pitchFamily="2" charset="-79"/>
              </a:rPr>
              <a:t>וַעֲשִׂיתִם לְעֵץ </a:t>
            </a:r>
            <a:r>
              <a:rPr lang="he-IL" sz="2200" dirty="0">
                <a:solidFill>
                  <a:srgbClr val="FF0000"/>
                </a:solidFill>
                <a:cs typeface="Varela Round" panose="00000500000000000000" pitchFamily="2" charset="-79"/>
              </a:rPr>
              <a:t>אֶחָד</a:t>
            </a:r>
            <a:r>
              <a:rPr lang="he-IL" sz="2200" dirty="0">
                <a:cs typeface="Varela Round" panose="00000500000000000000" pitchFamily="2" charset="-79"/>
              </a:rPr>
              <a:t> וְהָיוּ </a:t>
            </a:r>
            <a:r>
              <a:rPr lang="he-IL" sz="2200" dirty="0">
                <a:solidFill>
                  <a:srgbClr val="FF0000"/>
                </a:solidFill>
                <a:cs typeface="Varela Round" panose="00000500000000000000" pitchFamily="2" charset="-79"/>
              </a:rPr>
              <a:t>אֶחָד</a:t>
            </a:r>
            <a:r>
              <a:rPr lang="he-IL" sz="2200" dirty="0">
                <a:cs typeface="Varela Round" panose="00000500000000000000" pitchFamily="2" charset="-79"/>
              </a:rPr>
              <a:t> בְּיָדִי:</a:t>
            </a:r>
          </a:p>
          <a:p>
            <a:pPr marL="0" indent="0" algn="r" rtl="1">
              <a:buNone/>
            </a:pPr>
            <a:r>
              <a:rPr lang="he-IL" sz="2200" dirty="0">
                <a:cs typeface="Varela Round" panose="00000500000000000000" pitchFamily="2" charset="-79"/>
              </a:rPr>
              <a:t>וְהָיוּ הָעֵצִים אֲשֶׁר-תִּכְתֹּב עֲלֵיהֶם בְּיָדְךָ לְעֵינֵיהֶם</a:t>
            </a:r>
            <a:r>
              <a:rPr lang="he-IL" sz="2000" dirty="0">
                <a:cs typeface="Varela Round" panose="00000500000000000000" pitchFamily="2" charset="-79"/>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pPr lvl="0"/>
            <a:r>
              <a:rPr lang="he-IL" dirty="0"/>
              <a:t>הרכבה - העשרה (ויקיפדיה) </a:t>
            </a:r>
            <a:endParaRPr dirty="0"/>
          </a:p>
        </p:txBody>
      </p:sp>
      <p:pic>
        <p:nvPicPr>
          <p:cNvPr id="1028" name="Picture 4" descr="https://upload.wikimedia.org/wikipedia/commons/thumb/4/4a/Pflanzenveredelung.jpg/800px-Pflanzenveredelu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080" y="1179225"/>
            <a:ext cx="1745702" cy="2249774"/>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5">
            <a:extLst>
              <a:ext uri="{FF2B5EF4-FFF2-40B4-BE49-F238E27FC236}">
                <a16:creationId xmlns:a16="http://schemas.microsoft.com/office/drawing/2014/main" id="{C9E02368-4709-4C07-95CB-05C302BBC18E}"/>
              </a:ext>
            </a:extLst>
          </p:cNvPr>
          <p:cNvSpPr>
            <a:spLocks noGrp="1"/>
          </p:cNvSpPr>
          <p:nvPr>
            <p:ph idx="1"/>
          </p:nvPr>
        </p:nvSpPr>
        <p:spPr>
          <a:xfrm>
            <a:off x="386631" y="980252"/>
            <a:ext cx="8877444" cy="4897495"/>
          </a:xfrm>
          <a:prstGeom prst="rect">
            <a:avLst/>
          </a:prstGeom>
          <a:solidFill>
            <a:schemeClr val="bg2">
              <a:lumMod val="20000"/>
              <a:lumOff val="80000"/>
            </a:schemeClr>
          </a:solidFill>
        </p:spPr>
        <p:txBody>
          <a:bodyPr wrap="square">
            <a:spAutoFit/>
          </a:bodyPr>
          <a:lstStyle/>
          <a:p>
            <a:pPr algn="just" rtl="1"/>
            <a:r>
              <a:rPr lang="he-IL" sz="2000" dirty="0">
                <a:cs typeface="Varela Round" panose="00000500000000000000" pitchFamily="2" charset="-79"/>
              </a:rPr>
              <a:t>הרכבה היא פעולה בה מרכיבים ענף ... על ענף ממין אחר, מאותה משפחה של צמחים. הענף העליון - נקרא </a:t>
            </a:r>
            <a:r>
              <a:rPr lang="he-IL" sz="2000" b="1" dirty="0">
                <a:cs typeface="Varela Round" panose="00000500000000000000" pitchFamily="2" charset="-79"/>
              </a:rPr>
              <a:t>רוכב</a:t>
            </a:r>
            <a:r>
              <a:rPr lang="he-IL" sz="2000" dirty="0">
                <a:cs typeface="Varela Round" panose="00000500000000000000" pitchFamily="2" charset="-79"/>
              </a:rPr>
              <a:t>. הענף שעליו מרכיבים - נקרא </a:t>
            </a:r>
            <a:r>
              <a:rPr lang="he-IL" sz="2000" b="1" dirty="0">
                <a:cs typeface="Varela Round" panose="00000500000000000000" pitchFamily="2" charset="-79"/>
              </a:rPr>
              <a:t>כנה</a:t>
            </a:r>
            <a:r>
              <a:rPr lang="he-IL" sz="2000" dirty="0">
                <a:cs typeface="Varela Round" panose="00000500000000000000" pitchFamily="2" charset="-79"/>
              </a:rPr>
              <a:t>. הרוכב המורכב על הכנה מתאחה עמה, והופך להיות כאחד הענפים של הגזע. ....</a:t>
            </a:r>
          </a:p>
          <a:p>
            <a:pPr algn="just" rtl="1"/>
            <a:r>
              <a:rPr lang="he-IL" sz="2000" dirty="0">
                <a:cs typeface="Varela Round" panose="00000500000000000000" pitchFamily="2" charset="-79"/>
              </a:rPr>
              <a:t>בצמח המורכב ("התוצר הסופי"), יהיו תכונות הפרי כשל פירות ה</a:t>
            </a:r>
            <a:r>
              <a:rPr lang="he-IL" sz="2000" b="1" dirty="0">
                <a:cs typeface="Varela Round" panose="00000500000000000000" pitchFamily="2" charset="-79"/>
              </a:rPr>
              <a:t>רוכב</a:t>
            </a:r>
            <a:r>
              <a:rPr lang="he-IL" sz="2000" dirty="0">
                <a:cs typeface="Varela Round" panose="00000500000000000000" pitchFamily="2" charset="-79"/>
              </a:rPr>
              <a:t>, ותכונות העמידות של הצמח בקרקע, ... כשל תכונות ה</a:t>
            </a:r>
            <a:r>
              <a:rPr lang="he-IL" sz="2000" b="1" dirty="0">
                <a:cs typeface="Varela Round" panose="00000500000000000000" pitchFamily="2" charset="-79"/>
              </a:rPr>
              <a:t>כנה</a:t>
            </a:r>
            <a:r>
              <a:rPr lang="he-IL" sz="2000" dirty="0">
                <a:cs typeface="Varela Round" panose="00000500000000000000" pitchFamily="2" charset="-79"/>
              </a:rPr>
              <a:t>. </a:t>
            </a:r>
          </a:p>
          <a:p>
            <a:pPr algn="just" rtl="1"/>
            <a:r>
              <a:rPr lang="he-IL" sz="2000" dirty="0">
                <a:cs typeface="Varela Round" panose="00000500000000000000" pitchFamily="2" charset="-79"/>
              </a:rPr>
              <a:t>תכונה חשובה נוספת, שבהן הצמח מושפע מהכנה, היא עוצמת הצימוח וכמות הפרי על העץ.</a:t>
            </a:r>
          </a:p>
          <a:p>
            <a:pPr algn="just" rtl="1"/>
            <a:r>
              <a:rPr lang="he-IL" sz="2000" dirty="0">
                <a:cs typeface="Varela Round" panose="00000500000000000000" pitchFamily="2" charset="-79"/>
              </a:rPr>
              <a:t>ההרכבה דורשת התאמה מסוימת בין המינים המורכבים. ...מינים שונים לחלוטין של צמחים לא ניתנים להרכבה אחד עם השני ולמעשה לא "יתחברו" לעולם.</a:t>
            </a:r>
          </a:p>
        </p:txBody>
      </p:sp>
    </p:spTree>
    <p:extLst>
      <p:ext uri="{BB962C8B-B14F-4D97-AF65-F5344CB8AC3E}">
        <p14:creationId xmlns:p14="http://schemas.microsoft.com/office/powerpoint/2010/main" val="4704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שם השיעור</a:t>
            </a:r>
          </a:p>
        </p:txBody>
      </p:sp>
      <p:sp>
        <p:nvSpPr>
          <p:cNvPr id="7" name="כותרת משנה 6"/>
          <p:cNvSpPr>
            <a:spLocks noGrp="1"/>
          </p:cNvSpPr>
          <p:nvPr>
            <p:ph type="subTitle" idx="1"/>
          </p:nvPr>
        </p:nvSpPr>
        <p:spPr/>
        <p:txBody>
          <a:bodyPr/>
          <a:lstStyle/>
          <a:p>
            <a:r>
              <a:rPr lang="he-IL" dirty="0">
                <a:sym typeface="Varela Round"/>
              </a:rPr>
              <a:t>המקצוע תנ"ך </a:t>
            </a:r>
            <a:r>
              <a:rPr lang="he-IL" dirty="0" err="1">
                <a:sym typeface="Varela Round"/>
              </a:rPr>
              <a:t>לחמ"ד</a:t>
            </a:r>
            <a:endParaRPr lang="he-IL" dirty="0">
              <a:sym typeface="Varela Round"/>
            </a:endParaRPr>
          </a:p>
        </p:txBody>
      </p:sp>
      <p:sp>
        <p:nvSpPr>
          <p:cNvPr id="4" name="מציין מיקום תוכן 3"/>
          <p:cNvSpPr>
            <a:spLocks noGrp="1"/>
          </p:cNvSpPr>
          <p:nvPr>
            <p:ph idx="10"/>
          </p:nvPr>
        </p:nvSpPr>
        <p:spPr/>
        <p:txBody>
          <a:bodyPr/>
          <a:lstStyle/>
          <a:p>
            <a:r>
              <a:rPr lang="he-IL" dirty="0">
                <a:sym typeface="Varela Round"/>
              </a:rPr>
              <a:t>שם </a:t>
            </a:r>
            <a:r>
              <a:rPr lang="he-IL" dirty="0" err="1">
                <a:sym typeface="Varela Round"/>
              </a:rPr>
              <a:t>המורה:דינה</a:t>
            </a:r>
            <a:r>
              <a:rPr lang="he-IL" dirty="0">
                <a:sym typeface="Varela Round"/>
              </a:rPr>
              <a:t> כהן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14186" y="473459"/>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4000" dirty="0"/>
              <a:t>יחזקאל ל"ז, כ"א-כ"ג:</a:t>
            </a:r>
            <a:br>
              <a:rPr lang="he-IL" dirty="0"/>
            </a:br>
            <a:r>
              <a:rPr lang="he-IL" sz="3600" dirty="0"/>
              <a:t>פשר המעשה הסמלי</a:t>
            </a:r>
            <a:endParaRPr dirty="0"/>
          </a:p>
        </p:txBody>
      </p:sp>
      <p:sp>
        <p:nvSpPr>
          <p:cNvPr id="6" name="מציין מיקום תוכן 5">
            <a:extLst>
              <a:ext uri="{FF2B5EF4-FFF2-40B4-BE49-F238E27FC236}">
                <a16:creationId xmlns:a16="http://schemas.microsoft.com/office/drawing/2014/main" id="{6B6617A9-5926-44DE-A03E-68013CF11653}"/>
              </a:ext>
            </a:extLst>
          </p:cNvPr>
          <p:cNvSpPr>
            <a:spLocks noGrp="1"/>
          </p:cNvSpPr>
          <p:nvPr>
            <p:ph idx="1"/>
          </p:nvPr>
        </p:nvSpPr>
        <p:spPr>
          <a:xfrm>
            <a:off x="378690" y="1193459"/>
            <a:ext cx="8672657" cy="4820550"/>
          </a:xfrm>
          <a:prstGeom prst="rect">
            <a:avLst/>
          </a:prstGeom>
          <a:solidFill>
            <a:schemeClr val="bg2">
              <a:lumMod val="20000"/>
              <a:lumOff val="80000"/>
            </a:schemeClr>
          </a:solidFill>
        </p:spPr>
        <p:txBody>
          <a:bodyPr wrap="square">
            <a:spAutoFit/>
          </a:bodyPr>
          <a:lstStyle/>
          <a:p>
            <a:pPr marL="0" indent="0" algn="r">
              <a:lnSpc>
                <a:spcPct val="150000"/>
              </a:lnSpc>
              <a:buNone/>
            </a:pPr>
            <a:r>
              <a:rPr lang="he-IL" sz="2000" dirty="0">
                <a:cs typeface="Varela Round" panose="00000500000000000000" pitchFamily="2" charset="-79"/>
              </a:rPr>
              <a:t>וְדַבֵּר אֲלֵיהֶם כֹּה-אָמַר ה' אלוקים</a:t>
            </a:r>
          </a:p>
          <a:p>
            <a:pPr marL="0" indent="0" algn="r">
              <a:lnSpc>
                <a:spcPct val="150000"/>
              </a:lnSpc>
              <a:buNone/>
            </a:pPr>
            <a:r>
              <a:rPr lang="he-IL" sz="2000" dirty="0">
                <a:cs typeface="Varela Round" panose="00000500000000000000" pitchFamily="2" charset="-79"/>
              </a:rPr>
              <a:t> הִנֵּה אֲנִי לֹקֵחַ אֶת-בְּנֵי יִשְׂרָאֵל מִבֵּין </a:t>
            </a:r>
            <a:r>
              <a:rPr lang="he-IL" sz="2000" dirty="0" err="1">
                <a:cs typeface="Varela Round" panose="00000500000000000000" pitchFamily="2" charset="-79"/>
              </a:rPr>
              <a:t>הַגּוֹיִם</a:t>
            </a:r>
            <a:r>
              <a:rPr lang="he-IL" sz="2000" dirty="0">
                <a:cs typeface="Varela Round" panose="00000500000000000000" pitchFamily="2" charset="-79"/>
              </a:rPr>
              <a:t> אֲשֶׁר הָלְכוּ-שָׁם</a:t>
            </a:r>
          </a:p>
          <a:p>
            <a:pPr marL="0" indent="0" algn="r">
              <a:lnSpc>
                <a:spcPct val="150000"/>
              </a:lnSpc>
              <a:buNone/>
            </a:pPr>
            <a:r>
              <a:rPr lang="he-IL" sz="2000" dirty="0">
                <a:cs typeface="Varela Round" panose="00000500000000000000" pitchFamily="2" charset="-79"/>
              </a:rPr>
              <a:t> וְקִבַּצְתִּי אֹתָם מִסָּבִיב וְהֵבֵאתִי אוֹתָם אֶל-אַדְמָתָם:</a:t>
            </a:r>
          </a:p>
          <a:p>
            <a:pPr marL="0" indent="0" algn="r">
              <a:lnSpc>
                <a:spcPct val="150000"/>
              </a:lnSpc>
              <a:buNone/>
            </a:pPr>
            <a:r>
              <a:rPr lang="he-IL" sz="2000" dirty="0">
                <a:cs typeface="Varela Round" panose="00000500000000000000" pitchFamily="2" charset="-79"/>
              </a:rPr>
              <a:t> וְעָשִׂיתִי אֹתָם לְגוֹי </a:t>
            </a:r>
            <a:r>
              <a:rPr lang="he-IL" sz="2000" dirty="0">
                <a:solidFill>
                  <a:srgbClr val="FF0000"/>
                </a:solidFill>
                <a:cs typeface="Varela Round" panose="00000500000000000000" pitchFamily="2" charset="-79"/>
              </a:rPr>
              <a:t>אֶחָד</a:t>
            </a:r>
            <a:r>
              <a:rPr lang="he-IL" sz="2000" dirty="0">
                <a:cs typeface="Varela Round" panose="00000500000000000000" pitchFamily="2" charset="-79"/>
              </a:rPr>
              <a:t> בָּאָרֶץ בְּהָרֵי יִשְׂרָאֵל</a:t>
            </a:r>
          </a:p>
          <a:p>
            <a:pPr marL="0" indent="0" algn="r">
              <a:lnSpc>
                <a:spcPct val="150000"/>
              </a:lnSpc>
              <a:buNone/>
            </a:pPr>
            <a:r>
              <a:rPr lang="he-IL" sz="2000" dirty="0">
                <a:cs typeface="Varela Round" panose="00000500000000000000" pitchFamily="2" charset="-79"/>
              </a:rPr>
              <a:t> וּמֶלֶךְ </a:t>
            </a:r>
            <a:r>
              <a:rPr lang="he-IL" sz="2000" dirty="0">
                <a:solidFill>
                  <a:srgbClr val="FF0000"/>
                </a:solidFill>
                <a:cs typeface="Varela Round" panose="00000500000000000000" pitchFamily="2" charset="-79"/>
              </a:rPr>
              <a:t>אֶחָד</a:t>
            </a:r>
            <a:r>
              <a:rPr lang="he-IL" sz="2000" dirty="0">
                <a:cs typeface="Varela Round" panose="00000500000000000000" pitchFamily="2" charset="-79"/>
              </a:rPr>
              <a:t> יִהְיֶה </a:t>
            </a:r>
            <a:r>
              <a:rPr lang="he-IL" sz="2000" dirty="0" err="1">
                <a:cs typeface="Varela Round" panose="00000500000000000000" pitchFamily="2" charset="-79"/>
              </a:rPr>
              <a:t>לְכֻלָּם</a:t>
            </a:r>
            <a:r>
              <a:rPr lang="he-IL" sz="2000" dirty="0">
                <a:cs typeface="Varela Round" panose="00000500000000000000" pitchFamily="2" charset="-79"/>
              </a:rPr>
              <a:t> לְמֶלֶךְ</a:t>
            </a:r>
          </a:p>
          <a:p>
            <a:pPr marL="0" indent="0" algn="r">
              <a:lnSpc>
                <a:spcPct val="150000"/>
              </a:lnSpc>
              <a:buNone/>
            </a:pPr>
            <a:r>
              <a:rPr lang="he-IL" sz="2000" dirty="0">
                <a:cs typeface="Varela Round" panose="00000500000000000000" pitchFamily="2" charset="-79"/>
              </a:rPr>
              <a:t> </a:t>
            </a:r>
            <a:r>
              <a:rPr lang="he-IL" sz="2000" dirty="0">
                <a:solidFill>
                  <a:srgbClr val="7030A0"/>
                </a:solidFill>
                <a:cs typeface="Varela Round" panose="00000500000000000000" pitchFamily="2" charset="-79"/>
              </a:rPr>
              <a:t>וְלֹא יִהְיוּ-עוֹד לִשְׁנֵי גוֹיִם וְלֹא יֵחָצוּ עוֹד לִשְׁתֵּי מַמְלָכוֹת עוֹד:</a:t>
            </a:r>
          </a:p>
          <a:p>
            <a:pPr marL="0" indent="0" algn="r">
              <a:lnSpc>
                <a:spcPct val="150000"/>
              </a:lnSpc>
              <a:buNone/>
            </a:pPr>
            <a:r>
              <a:rPr lang="he-IL" sz="2000" dirty="0">
                <a:solidFill>
                  <a:srgbClr val="7030A0"/>
                </a:solidFill>
                <a:cs typeface="Varela Round" panose="00000500000000000000" pitchFamily="2" charset="-79"/>
              </a:rPr>
              <a:t>וְלֹא יִטַמְּאוּ עוֹד </a:t>
            </a:r>
            <a:r>
              <a:rPr lang="he-IL" sz="2000" dirty="0" err="1">
                <a:solidFill>
                  <a:srgbClr val="7030A0"/>
                </a:solidFill>
                <a:cs typeface="Varela Round" panose="00000500000000000000" pitchFamily="2" charset="-79"/>
              </a:rPr>
              <a:t>בְּגִלּוּלֵיהֶם</a:t>
            </a:r>
            <a:r>
              <a:rPr lang="he-IL" sz="2000" dirty="0">
                <a:solidFill>
                  <a:srgbClr val="7030A0"/>
                </a:solidFill>
                <a:cs typeface="Varela Round" panose="00000500000000000000" pitchFamily="2" charset="-79"/>
              </a:rPr>
              <a:t> </a:t>
            </a:r>
            <a:r>
              <a:rPr lang="he-IL" sz="2000" dirty="0" err="1">
                <a:solidFill>
                  <a:srgbClr val="7030A0"/>
                </a:solidFill>
                <a:cs typeface="Varela Round" panose="00000500000000000000" pitchFamily="2" charset="-79"/>
              </a:rPr>
              <a:t>וּבְשִׁקּוּצֵיהֶם</a:t>
            </a:r>
            <a:r>
              <a:rPr lang="he-IL" sz="2000" dirty="0">
                <a:solidFill>
                  <a:srgbClr val="7030A0"/>
                </a:solidFill>
                <a:cs typeface="Varela Round" panose="00000500000000000000" pitchFamily="2" charset="-79"/>
              </a:rPr>
              <a:t> וּבְכֹל פִּשְׁעֵיהֶם </a:t>
            </a:r>
          </a:p>
          <a:p>
            <a:pPr marL="0" indent="0" algn="r">
              <a:lnSpc>
                <a:spcPct val="150000"/>
              </a:lnSpc>
              <a:buNone/>
            </a:pPr>
            <a:r>
              <a:rPr lang="he-IL" sz="2000" dirty="0">
                <a:cs typeface="Varela Round" panose="00000500000000000000" pitchFamily="2" charset="-79"/>
              </a:rPr>
              <a:t>וְהוֹשַׁעְתִּי אֹתָם מִכֹּל </a:t>
            </a:r>
            <a:r>
              <a:rPr lang="he-IL" sz="2000" dirty="0" err="1">
                <a:cs typeface="Varela Round" panose="00000500000000000000" pitchFamily="2" charset="-79"/>
              </a:rPr>
              <a:t>מוֹשְׁבֹתֵיהֶם</a:t>
            </a:r>
            <a:r>
              <a:rPr lang="he-IL" sz="2000" dirty="0">
                <a:cs typeface="Varela Round" panose="00000500000000000000" pitchFamily="2" charset="-79"/>
              </a:rPr>
              <a:t> אֲשֶׁר חָטְאוּ בָהֶם </a:t>
            </a:r>
          </a:p>
          <a:p>
            <a:pPr marL="0" indent="0" algn="r">
              <a:lnSpc>
                <a:spcPct val="150000"/>
              </a:lnSpc>
              <a:buNone/>
            </a:pPr>
            <a:r>
              <a:rPr lang="he-IL" sz="2000" dirty="0">
                <a:cs typeface="Varela Round" panose="00000500000000000000" pitchFamily="2" charset="-79"/>
              </a:rPr>
              <a:t>וְטִהַרְתִּי אוֹתָם וְהָיוּ-לִי לְעָם וַאֲנִי אֶהְיֶה לָהֶם </a:t>
            </a:r>
            <a:r>
              <a:rPr lang="he-IL" sz="2000" dirty="0" err="1">
                <a:cs typeface="Varela Round" panose="00000500000000000000" pitchFamily="2" charset="-79"/>
              </a:rPr>
              <a:t>לֵאלֹקים</a:t>
            </a:r>
            <a:r>
              <a:rPr lang="he-IL" sz="2000" dirty="0">
                <a:cs typeface="Varela Round" panose="00000500000000000000" pitchFamily="2" charset="-79"/>
              </a:rPr>
              <a:t>: </a:t>
            </a:r>
          </a:p>
        </p:txBody>
      </p:sp>
    </p:spTree>
    <p:extLst>
      <p:ext uri="{BB962C8B-B14F-4D97-AF65-F5344CB8AC3E}">
        <p14:creationId xmlns:p14="http://schemas.microsoft.com/office/powerpoint/2010/main" val="173301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14186" y="473459"/>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4000" dirty="0"/>
              <a:t>יחזקאל ל"ז, כ"א-כ"ג:</a:t>
            </a:r>
            <a:br>
              <a:rPr lang="he-IL" dirty="0"/>
            </a:br>
            <a:r>
              <a:rPr lang="he-IL" sz="3600" dirty="0"/>
              <a:t>פשר המעשה הסמלי</a:t>
            </a:r>
            <a:endParaRPr dirty="0"/>
          </a:p>
        </p:txBody>
      </p:sp>
      <p:sp>
        <p:nvSpPr>
          <p:cNvPr id="4" name="TextBox 3"/>
          <p:cNvSpPr txBox="1"/>
          <p:nvPr/>
        </p:nvSpPr>
        <p:spPr>
          <a:xfrm>
            <a:off x="1067111" y="1581386"/>
            <a:ext cx="8113834" cy="3785652"/>
          </a:xfrm>
          <a:prstGeom prst="rect">
            <a:avLst/>
          </a:prstGeom>
          <a:solidFill>
            <a:schemeClr val="accent5">
              <a:lumMod val="20000"/>
              <a:lumOff val="80000"/>
            </a:schemeClr>
          </a:solidFill>
        </p:spPr>
        <p:txBody>
          <a:bodyPr wrap="square" rtlCol="1">
            <a:spAutoFit/>
          </a:bodyPr>
          <a:lstStyle/>
          <a:p>
            <a:pPr algn="just" rtl="1"/>
            <a:r>
              <a:rPr lang="he-IL" sz="2000" b="1" dirty="0">
                <a:cs typeface="Varela Round" panose="00000500000000000000" pitchFamily="2" charset="-79"/>
              </a:rPr>
              <a:t>ר' יוסף קרא</a:t>
            </a:r>
            <a:r>
              <a:rPr lang="he-IL" sz="2000" dirty="0">
                <a:cs typeface="Varela Round" panose="00000500000000000000" pitchFamily="2" charset="-79"/>
              </a:rPr>
              <a:t>:</a:t>
            </a:r>
          </a:p>
          <a:p>
            <a:pPr algn="just" rtl="1"/>
            <a:r>
              <a:rPr lang="he-IL" sz="2000" dirty="0">
                <a:cs typeface="Varela Round" panose="00000500000000000000" pitchFamily="2" charset="-79"/>
              </a:rPr>
              <a:t>(</a:t>
            </a:r>
            <a:r>
              <a:rPr lang="he-IL" sz="2000" dirty="0" err="1">
                <a:cs typeface="Varela Round" panose="00000500000000000000" pitchFamily="2" charset="-79"/>
              </a:rPr>
              <a:t>כג</a:t>
            </a:r>
            <a:r>
              <a:rPr lang="he-IL" sz="2000" dirty="0">
                <a:cs typeface="Varela Round" panose="00000500000000000000" pitchFamily="2" charset="-79"/>
              </a:rPr>
              <a:t>)  </a:t>
            </a:r>
            <a:r>
              <a:rPr lang="he-IL" sz="2000" b="1" dirty="0">
                <a:cs typeface="Varela Round" panose="00000500000000000000" pitchFamily="2" charset="-79"/>
              </a:rPr>
              <a:t>ולא יטמאו עוד </a:t>
            </a:r>
            <a:r>
              <a:rPr lang="he-IL" sz="2000" b="1" dirty="0" err="1">
                <a:cs typeface="Varela Round" panose="00000500000000000000" pitchFamily="2" charset="-79"/>
              </a:rPr>
              <a:t>בגילוליהם</a:t>
            </a:r>
            <a:r>
              <a:rPr lang="he-IL" sz="2000" b="1" dirty="0">
                <a:cs typeface="Varela Round" panose="00000500000000000000" pitchFamily="2" charset="-79"/>
              </a:rPr>
              <a:t> </a:t>
            </a:r>
            <a:r>
              <a:rPr lang="he-IL" sz="2000" dirty="0">
                <a:cs typeface="Varela Round" panose="00000500000000000000" pitchFamily="2" charset="-79"/>
              </a:rPr>
              <a:t>– </a:t>
            </a:r>
          </a:p>
          <a:p>
            <a:pPr algn="just" rtl="1"/>
            <a:r>
              <a:rPr lang="he-IL" sz="2000" dirty="0">
                <a:solidFill>
                  <a:srgbClr val="7030A0"/>
                </a:solidFill>
                <a:cs typeface="Varela Round" panose="00000500000000000000" pitchFamily="2" charset="-79"/>
              </a:rPr>
              <a:t>מאחר שלא יהיו לשני גוים, ולא יחצו לשתי ממלכות, לא יטמאו עוד בשיקוציהם </a:t>
            </a:r>
            <a:r>
              <a:rPr lang="he-IL" sz="2000" dirty="0" err="1">
                <a:solidFill>
                  <a:srgbClr val="7030A0"/>
                </a:solidFill>
                <a:cs typeface="Varela Round" panose="00000500000000000000" pitchFamily="2" charset="-79"/>
              </a:rPr>
              <a:t>ובגילוליהם</a:t>
            </a:r>
            <a:r>
              <a:rPr lang="he-IL" sz="2000" dirty="0">
                <a:solidFill>
                  <a:srgbClr val="7030A0"/>
                </a:solidFill>
                <a:cs typeface="Varela Round" panose="00000500000000000000" pitchFamily="2" charset="-79"/>
              </a:rPr>
              <a:t> </a:t>
            </a:r>
            <a:r>
              <a:rPr lang="he-IL" sz="2000" dirty="0">
                <a:cs typeface="Varela Round" panose="00000500000000000000" pitchFamily="2" charset="-79"/>
              </a:rPr>
              <a:t>כמו שעשו בימי ירבעם ורחבעם; כעניין שנאמר "אם יעלה העם הזה לעשות זבחים בבית ה' בירושלם ושב לב העם הזה אל אדוניהם אל רחבעם מלך יהודה והרגני ושבו אל רחבעם מלך יהודה" (מלכים א </a:t>
            </a:r>
            <a:r>
              <a:rPr lang="he-IL" sz="2000" dirty="0" err="1">
                <a:cs typeface="Varela Round" panose="00000500000000000000" pitchFamily="2" charset="-79"/>
              </a:rPr>
              <a:t>יב</a:t>
            </a:r>
            <a:r>
              <a:rPr lang="he-IL" sz="2000" dirty="0">
                <a:cs typeface="Varela Round" panose="00000500000000000000" pitchFamily="2" charset="-79"/>
              </a:rPr>
              <a:t>, </a:t>
            </a:r>
            <a:r>
              <a:rPr lang="he-IL" sz="2000" dirty="0" err="1">
                <a:cs typeface="Varela Round" panose="00000500000000000000" pitchFamily="2" charset="-79"/>
              </a:rPr>
              <a:t>כז</a:t>
            </a:r>
            <a:r>
              <a:rPr lang="he-IL" sz="2000" dirty="0">
                <a:cs typeface="Varela Round" panose="00000500000000000000" pitchFamily="2" charset="-79"/>
              </a:rPr>
              <a:t>), וסמיך ליה "ויועץ המלך ויעש שני עגלי זהב ויאמר אליהם רב לכם מעלות ירושלם הנה </a:t>
            </a:r>
            <a:r>
              <a:rPr lang="he-IL" sz="2000" dirty="0" err="1">
                <a:cs typeface="Varela Round" panose="00000500000000000000" pitchFamily="2" charset="-79"/>
              </a:rPr>
              <a:t>אלהיך</a:t>
            </a:r>
            <a:r>
              <a:rPr lang="he-IL" sz="2000" dirty="0">
                <a:cs typeface="Varela Round" panose="00000500000000000000" pitchFamily="2" charset="-79"/>
              </a:rPr>
              <a:t> ישראל אשר העלוך מארץ מצרים" (שם, </a:t>
            </a:r>
            <a:r>
              <a:rPr lang="he-IL" sz="2000" dirty="0" err="1">
                <a:cs typeface="Varela Round" panose="00000500000000000000" pitchFamily="2" charset="-79"/>
              </a:rPr>
              <a:t>כח</a:t>
            </a:r>
            <a:r>
              <a:rPr lang="he-IL" sz="2000" dirty="0">
                <a:cs typeface="Varela Round" panose="00000500000000000000" pitchFamily="2" charset="-79"/>
              </a:rPr>
              <a:t>); </a:t>
            </a:r>
            <a:r>
              <a:rPr lang="he-IL" sz="2000" dirty="0">
                <a:solidFill>
                  <a:srgbClr val="7030A0"/>
                </a:solidFill>
                <a:cs typeface="Varela Round" panose="00000500000000000000" pitchFamily="2" charset="-79"/>
              </a:rPr>
              <a:t>שדבר זה, שנחלקו לשני גוים ולשתי ממלכות, גרם שנתייעץ ועשה שני עגלי זהב ונטמאו בהם כל בית ישראל. מכל מושבותיהם אשר חטאו בהם</a:t>
            </a:r>
            <a:r>
              <a:rPr lang="he-IL" sz="2000" dirty="0">
                <a:cs typeface="Varela Round" panose="00000500000000000000" pitchFamily="2" charset="-79"/>
              </a:rPr>
              <a:t> – בית אל ודן, שהושיבו בהן את העגלים שישראל חטאו בהם, שכתוב כך בעגלים "ויהי בדבר הזה לחטאת" (מלכים א </a:t>
            </a:r>
            <a:r>
              <a:rPr lang="he-IL" sz="2000" dirty="0" err="1">
                <a:cs typeface="Varela Round" panose="00000500000000000000" pitchFamily="2" charset="-79"/>
              </a:rPr>
              <a:t>יג</a:t>
            </a:r>
            <a:r>
              <a:rPr lang="he-IL" sz="2000" dirty="0">
                <a:cs typeface="Varela Round" panose="00000500000000000000" pitchFamily="2" charset="-79"/>
              </a:rPr>
              <a:t>, לד) לכל ישראל.</a:t>
            </a:r>
          </a:p>
        </p:txBody>
      </p:sp>
    </p:spTree>
    <p:extLst>
      <p:ext uri="{BB962C8B-B14F-4D97-AF65-F5344CB8AC3E}">
        <p14:creationId xmlns:p14="http://schemas.microsoft.com/office/powerpoint/2010/main" val="384548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497176" y="321711"/>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4000" dirty="0"/>
              <a:t>יחזקאל ל"ז, כד-</a:t>
            </a:r>
            <a:r>
              <a:rPr lang="he-IL" sz="4000" dirty="0" err="1"/>
              <a:t>כח</a:t>
            </a:r>
            <a:r>
              <a:rPr lang="he-IL" sz="4000" dirty="0"/>
              <a:t>:</a:t>
            </a:r>
            <a:br>
              <a:rPr lang="he-IL" sz="4000" dirty="0"/>
            </a:br>
            <a:r>
              <a:rPr lang="he-IL" sz="4000" dirty="0"/>
              <a:t>ההבטחות בעקבות האיחוד</a:t>
            </a:r>
            <a:endParaRPr sz="4000" dirty="0"/>
          </a:p>
        </p:txBody>
      </p:sp>
      <p:pic>
        <p:nvPicPr>
          <p:cNvPr id="6" name="תמונה 5">
            <a:extLst>
              <a:ext uri="{FF2B5EF4-FFF2-40B4-BE49-F238E27FC236}">
                <a16:creationId xmlns:a16="http://schemas.microsoft.com/office/drawing/2014/main" id="{F9EE1661-7737-4BE6-BEBE-C043EF5FBB61}"/>
              </a:ext>
            </a:extLst>
          </p:cNvPr>
          <p:cNvPicPr>
            <a:picLocks noChangeAspect="1"/>
          </p:cNvPicPr>
          <p:nvPr/>
        </p:nvPicPr>
        <p:blipFill>
          <a:blip r:embed="rId3"/>
          <a:stretch>
            <a:fillRect/>
          </a:stretch>
        </p:blipFill>
        <p:spPr>
          <a:xfrm>
            <a:off x="8165482" y="3537617"/>
            <a:ext cx="2136394" cy="1744805"/>
          </a:xfrm>
          <a:prstGeom prst="rect">
            <a:avLst/>
          </a:prstGeom>
        </p:spPr>
      </p:pic>
      <p:pic>
        <p:nvPicPr>
          <p:cNvPr id="7" name="תמונה 6">
            <a:extLst>
              <a:ext uri="{FF2B5EF4-FFF2-40B4-BE49-F238E27FC236}">
                <a16:creationId xmlns:a16="http://schemas.microsoft.com/office/drawing/2014/main" id="{A6907219-D488-43E3-92EB-10587B8C34B7}"/>
              </a:ext>
            </a:extLst>
          </p:cNvPr>
          <p:cNvPicPr>
            <a:picLocks noChangeAspect="1"/>
          </p:cNvPicPr>
          <p:nvPr/>
        </p:nvPicPr>
        <p:blipFill>
          <a:blip r:embed="rId4"/>
          <a:stretch>
            <a:fillRect/>
          </a:stretch>
        </p:blipFill>
        <p:spPr>
          <a:xfrm>
            <a:off x="8165482" y="1041711"/>
            <a:ext cx="3403157" cy="2387289"/>
          </a:xfrm>
          <a:prstGeom prst="rect">
            <a:avLst/>
          </a:prstGeom>
        </p:spPr>
      </p:pic>
      <p:sp>
        <p:nvSpPr>
          <p:cNvPr id="8" name="מציין מיקום תוכן 7">
            <a:extLst>
              <a:ext uri="{FF2B5EF4-FFF2-40B4-BE49-F238E27FC236}">
                <a16:creationId xmlns:a16="http://schemas.microsoft.com/office/drawing/2014/main" id="{39451DEC-52D3-4CE0-94E9-62DAFEBA8259}"/>
              </a:ext>
            </a:extLst>
          </p:cNvPr>
          <p:cNvSpPr>
            <a:spLocks noGrp="1"/>
          </p:cNvSpPr>
          <p:nvPr>
            <p:ph idx="1"/>
          </p:nvPr>
        </p:nvSpPr>
        <p:spPr>
          <a:xfrm>
            <a:off x="247192" y="933094"/>
            <a:ext cx="6892518" cy="5743880"/>
          </a:xfrm>
          <a:prstGeom prst="rect">
            <a:avLst/>
          </a:prstGeom>
          <a:solidFill>
            <a:schemeClr val="bg2">
              <a:lumMod val="20000"/>
              <a:lumOff val="80000"/>
            </a:schemeClr>
          </a:solidFill>
        </p:spPr>
        <p:txBody>
          <a:bodyPr wrap="square">
            <a:spAutoFit/>
          </a:bodyPr>
          <a:lstStyle/>
          <a:p>
            <a:pPr marL="0" indent="0" algn="r">
              <a:lnSpc>
                <a:spcPct val="150000"/>
              </a:lnSpc>
              <a:buNone/>
            </a:pPr>
            <a:r>
              <a:rPr lang="he-IL" sz="2000" dirty="0">
                <a:cs typeface="Varela Round" panose="00000500000000000000" pitchFamily="2" charset="-79"/>
              </a:rPr>
              <a:t>וְעַבְדִּי דָוִד מֶלֶךְ עֲלֵיהֶם וְרוֹעֶה </a:t>
            </a:r>
            <a:r>
              <a:rPr lang="he-IL" sz="2000" dirty="0">
                <a:solidFill>
                  <a:srgbClr val="FF0000"/>
                </a:solidFill>
                <a:cs typeface="Varela Round" panose="00000500000000000000" pitchFamily="2" charset="-79"/>
              </a:rPr>
              <a:t>אֶחָד</a:t>
            </a:r>
            <a:r>
              <a:rPr lang="he-IL" sz="2000" dirty="0">
                <a:cs typeface="Varela Round" panose="00000500000000000000" pitchFamily="2" charset="-79"/>
              </a:rPr>
              <a:t> יִהְיֶה </a:t>
            </a:r>
            <a:r>
              <a:rPr lang="he-IL" sz="2000" dirty="0" err="1">
                <a:cs typeface="Varela Round" panose="00000500000000000000" pitchFamily="2" charset="-79"/>
              </a:rPr>
              <a:t>לְכֻלָּם</a:t>
            </a:r>
            <a:r>
              <a:rPr lang="he-IL" sz="2000" dirty="0">
                <a:cs typeface="Varela Round" panose="00000500000000000000" pitchFamily="2" charset="-79"/>
              </a:rPr>
              <a:t> </a:t>
            </a:r>
          </a:p>
          <a:p>
            <a:pPr marL="0" indent="0" algn="r">
              <a:lnSpc>
                <a:spcPct val="150000"/>
              </a:lnSpc>
              <a:buNone/>
            </a:pPr>
            <a:r>
              <a:rPr lang="he-IL" sz="2000" dirty="0">
                <a:solidFill>
                  <a:srgbClr val="00B0F0"/>
                </a:solidFill>
                <a:cs typeface="Varela Round" panose="00000500000000000000" pitchFamily="2" charset="-79"/>
              </a:rPr>
              <a:t>וּבְמִשְׁפָּטַי יֵלֵכוּ </a:t>
            </a:r>
            <a:r>
              <a:rPr lang="he-IL" sz="2000" dirty="0" err="1">
                <a:solidFill>
                  <a:srgbClr val="00B0F0"/>
                </a:solidFill>
                <a:cs typeface="Varela Round" panose="00000500000000000000" pitchFamily="2" charset="-79"/>
              </a:rPr>
              <a:t>וְחֻקֹּתַי</a:t>
            </a:r>
            <a:r>
              <a:rPr lang="he-IL" sz="2000" dirty="0">
                <a:solidFill>
                  <a:srgbClr val="00B0F0"/>
                </a:solidFill>
                <a:cs typeface="Varela Round" panose="00000500000000000000" pitchFamily="2" charset="-79"/>
              </a:rPr>
              <a:t> יִשְׁמְרוּ וְעָשׂוּ אוֹתָם:</a:t>
            </a:r>
          </a:p>
          <a:p>
            <a:pPr marL="0" indent="0" algn="r">
              <a:lnSpc>
                <a:spcPct val="150000"/>
              </a:lnSpc>
              <a:buNone/>
            </a:pPr>
            <a:r>
              <a:rPr lang="he-IL" sz="2000" dirty="0">
                <a:cs typeface="Varela Round" panose="00000500000000000000" pitchFamily="2" charset="-79"/>
              </a:rPr>
              <a:t> וְיָשְׁבוּ עַל-הָאָרֶץ אֲשֶׁר נָתַתִּי לְעַבְדִּי לְיַעֲקֹב אֲשֶׁר יָשְׁבוּ-בָהּ אֲבוֹתֵיכֶם </a:t>
            </a:r>
          </a:p>
          <a:p>
            <a:pPr marL="0" indent="0" algn="r">
              <a:lnSpc>
                <a:spcPct val="150000"/>
              </a:lnSpc>
              <a:buNone/>
            </a:pPr>
            <a:r>
              <a:rPr lang="he-IL" sz="2000" dirty="0">
                <a:cs typeface="Varela Round" panose="00000500000000000000" pitchFamily="2" charset="-79"/>
              </a:rPr>
              <a:t>וְיָשְׁבוּ עָלֶיהָ הֵמָּה וּבְנֵיהֶם וּבְנֵי בְנֵיהֶם </a:t>
            </a:r>
            <a:r>
              <a:rPr lang="he-IL" sz="2000" dirty="0">
                <a:solidFill>
                  <a:srgbClr val="7030A0"/>
                </a:solidFill>
                <a:cs typeface="Varela Round" panose="00000500000000000000" pitchFamily="2" charset="-79"/>
              </a:rPr>
              <a:t>עַד-עוֹלָם</a:t>
            </a:r>
          </a:p>
          <a:p>
            <a:pPr marL="0" indent="0" algn="r">
              <a:lnSpc>
                <a:spcPct val="150000"/>
              </a:lnSpc>
              <a:buNone/>
            </a:pPr>
            <a:r>
              <a:rPr lang="he-IL" sz="2000" dirty="0">
                <a:cs typeface="Varela Round" panose="00000500000000000000" pitchFamily="2" charset="-79"/>
              </a:rPr>
              <a:t> וְדָוִד עַבְדִּי נָשִׂיא לָהֶם </a:t>
            </a:r>
            <a:r>
              <a:rPr lang="he-IL" sz="2000" dirty="0">
                <a:solidFill>
                  <a:srgbClr val="7030A0"/>
                </a:solidFill>
                <a:cs typeface="Varela Round" panose="00000500000000000000" pitchFamily="2" charset="-79"/>
              </a:rPr>
              <a:t>לְעוֹלָם</a:t>
            </a:r>
            <a:r>
              <a:rPr lang="he-IL" sz="2000" dirty="0">
                <a:cs typeface="Varela Round" panose="00000500000000000000" pitchFamily="2" charset="-79"/>
              </a:rPr>
              <a:t>:</a:t>
            </a:r>
          </a:p>
          <a:p>
            <a:pPr marL="0" indent="0" algn="r">
              <a:lnSpc>
                <a:spcPct val="150000"/>
              </a:lnSpc>
              <a:buNone/>
            </a:pPr>
            <a:r>
              <a:rPr lang="he-IL" sz="2000" dirty="0">
                <a:cs typeface="Varela Round" panose="00000500000000000000" pitchFamily="2" charset="-79"/>
              </a:rPr>
              <a:t>וְכָרַתִּי לָהֶם בְּרִית שָׁלוֹם בְּרִית </a:t>
            </a:r>
            <a:r>
              <a:rPr lang="he-IL" sz="2000" dirty="0">
                <a:solidFill>
                  <a:srgbClr val="7030A0"/>
                </a:solidFill>
                <a:cs typeface="Varela Round" panose="00000500000000000000" pitchFamily="2" charset="-79"/>
              </a:rPr>
              <a:t>עוֹלָם</a:t>
            </a:r>
            <a:r>
              <a:rPr lang="he-IL" sz="2000" dirty="0">
                <a:cs typeface="Varela Round" panose="00000500000000000000" pitchFamily="2" charset="-79"/>
              </a:rPr>
              <a:t> יִהְיֶה אוֹתָם</a:t>
            </a:r>
          </a:p>
          <a:p>
            <a:pPr marL="0" indent="0" algn="r">
              <a:lnSpc>
                <a:spcPct val="150000"/>
              </a:lnSpc>
              <a:buNone/>
            </a:pPr>
            <a:r>
              <a:rPr lang="he-IL" sz="2000" dirty="0">
                <a:cs typeface="Varela Round" panose="00000500000000000000" pitchFamily="2" charset="-79"/>
              </a:rPr>
              <a:t> וּנְתַתִּים וְהִרְבֵּיתִי אוֹתָם וְנָתַתִּי אֶת-מִקְדָּשִׁי בְּתוֹכָם </a:t>
            </a:r>
            <a:r>
              <a:rPr lang="he-IL" sz="2000" dirty="0">
                <a:solidFill>
                  <a:srgbClr val="7030A0"/>
                </a:solidFill>
                <a:cs typeface="Varela Round" panose="00000500000000000000" pitchFamily="2" charset="-79"/>
              </a:rPr>
              <a:t>לְעוֹלָם</a:t>
            </a:r>
            <a:r>
              <a:rPr lang="he-IL" sz="2000" dirty="0">
                <a:cs typeface="Varela Round" panose="00000500000000000000" pitchFamily="2" charset="-79"/>
              </a:rPr>
              <a:t>:</a:t>
            </a:r>
          </a:p>
          <a:p>
            <a:pPr marL="0" indent="0" algn="r">
              <a:lnSpc>
                <a:spcPct val="150000"/>
              </a:lnSpc>
              <a:buNone/>
            </a:pPr>
            <a:r>
              <a:rPr lang="he-IL" sz="2000" dirty="0">
                <a:cs typeface="Varela Round" panose="00000500000000000000" pitchFamily="2" charset="-79"/>
              </a:rPr>
              <a:t>וְהָיָה מִשְׁכָּנִי עֲלֵיהֶם </a:t>
            </a:r>
            <a:r>
              <a:rPr lang="he-IL" sz="2000" dirty="0">
                <a:solidFill>
                  <a:srgbClr val="00B050"/>
                </a:solidFill>
                <a:cs typeface="Varela Round" panose="00000500000000000000" pitchFamily="2" charset="-79"/>
              </a:rPr>
              <a:t>וְהָיִיתִי לָהֶם </a:t>
            </a:r>
            <a:r>
              <a:rPr lang="he-IL" sz="2000" dirty="0" err="1">
                <a:solidFill>
                  <a:srgbClr val="00B050"/>
                </a:solidFill>
                <a:cs typeface="Varela Round" panose="00000500000000000000" pitchFamily="2" charset="-79"/>
              </a:rPr>
              <a:t>לֵאלֹקים</a:t>
            </a:r>
            <a:r>
              <a:rPr lang="he-IL" sz="2000" dirty="0">
                <a:solidFill>
                  <a:srgbClr val="00B050"/>
                </a:solidFill>
                <a:cs typeface="Varela Round" panose="00000500000000000000" pitchFamily="2" charset="-79"/>
              </a:rPr>
              <a:t> וְהֵמָּה יִהְיוּ-לִי לְעָם:</a:t>
            </a:r>
            <a:endParaRPr lang="he-IL" sz="2000" dirty="0">
              <a:cs typeface="Varela Round" panose="00000500000000000000" pitchFamily="2" charset="-79"/>
            </a:endParaRPr>
          </a:p>
          <a:p>
            <a:pPr marL="0" indent="0" algn="r">
              <a:lnSpc>
                <a:spcPct val="150000"/>
              </a:lnSpc>
              <a:buNone/>
            </a:pPr>
            <a:r>
              <a:rPr lang="he-IL" sz="2000" dirty="0">
                <a:cs typeface="Varela Round" panose="00000500000000000000" pitchFamily="2" charset="-79"/>
              </a:rPr>
              <a:t> וְיָדְעוּ </a:t>
            </a:r>
            <a:r>
              <a:rPr lang="he-IL" sz="2000" dirty="0" err="1">
                <a:cs typeface="Varela Round" panose="00000500000000000000" pitchFamily="2" charset="-79"/>
              </a:rPr>
              <a:t>הַגּוֹיִם</a:t>
            </a:r>
            <a:r>
              <a:rPr lang="he-IL" sz="2000" dirty="0">
                <a:cs typeface="Varela Round" panose="00000500000000000000" pitchFamily="2" charset="-79"/>
              </a:rPr>
              <a:t> כִּי אֲנִי ה' מְקַדֵּשׁ אֶת-יִשְׂרָאֵל בִּהְיוֹת מִקְדָּשִׁי בְּתוֹכָם </a:t>
            </a:r>
            <a:r>
              <a:rPr lang="he-IL" sz="2000" dirty="0">
                <a:solidFill>
                  <a:srgbClr val="7030A0"/>
                </a:solidFill>
                <a:cs typeface="Varela Round" panose="00000500000000000000" pitchFamily="2" charset="-79"/>
              </a:rPr>
              <a:t>לְעוֹלָם</a:t>
            </a:r>
            <a:r>
              <a:rPr lang="he-IL" sz="2000" dirty="0">
                <a:cs typeface="Varela Round" panose="00000500000000000000" pitchFamily="2" charset="-79"/>
              </a:rPr>
              <a:t>:</a:t>
            </a:r>
          </a:p>
        </p:txBody>
      </p:sp>
    </p:spTree>
    <p:extLst>
      <p:ext uri="{BB962C8B-B14F-4D97-AF65-F5344CB8AC3E}">
        <p14:creationId xmlns:p14="http://schemas.microsoft.com/office/powerpoint/2010/main" val="30697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לסיכום</a:t>
            </a:r>
            <a:endParaRPr dirty="0"/>
          </a:p>
        </p:txBody>
      </p:sp>
      <p:sp>
        <p:nvSpPr>
          <p:cNvPr id="5" name="מציין מיקום תוכן 4">
            <a:extLst>
              <a:ext uri="{FF2B5EF4-FFF2-40B4-BE49-F238E27FC236}">
                <a16:creationId xmlns:a16="http://schemas.microsoft.com/office/drawing/2014/main" id="{C0A132E9-C6FC-4426-B753-AE5260BBE1E1}"/>
              </a:ext>
            </a:extLst>
          </p:cNvPr>
          <p:cNvSpPr>
            <a:spLocks noGrp="1"/>
          </p:cNvSpPr>
          <p:nvPr>
            <p:ph idx="1"/>
          </p:nvPr>
        </p:nvSpPr>
        <p:spPr>
          <a:xfrm>
            <a:off x="515939" y="1195388"/>
            <a:ext cx="9533226" cy="4679950"/>
          </a:xfrm>
          <a:prstGeom prst="rect">
            <a:avLst/>
          </a:prstGeom>
          <a:noFill/>
        </p:spPr>
        <p:txBody>
          <a:bodyPr wrap="square" lIns="121904" tIns="60952" rIns="121904" bIns="60952">
            <a:spAutoFit/>
          </a:bodyPr>
          <a:lstStyle/>
          <a:p>
            <a:pPr algn="just" rtl="1"/>
            <a:r>
              <a:rPr lang="he-IL" sz="2666" dirty="0">
                <a:ln w="0"/>
                <a:effectLst>
                  <a:outerShdw blurRad="38100" dist="19050" dir="2700000" algn="tl" rotWithShape="0">
                    <a:schemeClr val="dk1">
                      <a:alpha val="40000"/>
                    </a:schemeClr>
                  </a:outerShdw>
                </a:effectLst>
                <a:cs typeface="Varela Round" panose="00000500000000000000" pitchFamily="2" charset="-79"/>
              </a:rPr>
              <a:t>הנביא מצטווה לקרב שני עצים שיהפכו בידיו לאחד</a:t>
            </a:r>
          </a:p>
          <a:p>
            <a:pPr algn="just" rtl="1"/>
            <a:r>
              <a:rPr lang="he-IL" sz="2666" dirty="0">
                <a:ln w="0"/>
                <a:effectLst>
                  <a:outerShdw blurRad="38100" dist="19050" dir="2700000" algn="tl" rotWithShape="0">
                    <a:schemeClr val="dk1">
                      <a:alpha val="40000"/>
                    </a:schemeClr>
                  </a:outerShdw>
                </a:effectLst>
                <a:cs typeface="Varela Round" panose="00000500000000000000" pitchFamily="2" charset="-79"/>
              </a:rPr>
              <a:t>מדברי הנביא לעם עולה שהחיבור דומה להרכבה – זה על זה - יהודה על אפרים.</a:t>
            </a:r>
          </a:p>
          <a:p>
            <a:pPr algn="just" rtl="1"/>
            <a:r>
              <a:rPr lang="he-IL" sz="2666" dirty="0">
                <a:ln w="0"/>
                <a:effectLst>
                  <a:outerShdw blurRad="38100" dist="19050" dir="2700000" algn="tl" rotWithShape="0">
                    <a:schemeClr val="dk1">
                      <a:alpha val="40000"/>
                    </a:schemeClr>
                  </a:outerShdw>
                </a:effectLst>
                <a:cs typeface="Varela Round" panose="00000500000000000000" pitchFamily="2" charset="-79"/>
              </a:rPr>
              <a:t>משמעות המעשה: אחדות של </a:t>
            </a:r>
            <a:r>
              <a:rPr lang="he-IL" sz="2666" dirty="0" err="1">
                <a:ln w="0"/>
                <a:effectLst>
                  <a:outerShdw blurRad="38100" dist="19050" dir="2700000" algn="tl" rotWithShape="0">
                    <a:schemeClr val="dk1">
                      <a:alpha val="40000"/>
                    </a:schemeClr>
                  </a:outerShdw>
                </a:effectLst>
                <a:cs typeface="Varela Round" panose="00000500000000000000" pitchFamily="2" charset="-79"/>
              </a:rPr>
              <a:t>עמ"י</a:t>
            </a:r>
            <a:r>
              <a:rPr lang="he-IL" sz="2666" dirty="0">
                <a:ln w="0"/>
                <a:effectLst>
                  <a:outerShdw blurRad="38100" dist="19050" dir="2700000" algn="tl" rotWithShape="0">
                    <a:schemeClr val="dk1">
                      <a:alpha val="40000"/>
                    </a:schemeClr>
                  </a:outerShdw>
                </a:effectLst>
                <a:cs typeface="Varela Round" panose="00000500000000000000" pitchFamily="2" charset="-79"/>
              </a:rPr>
              <a:t> לממלכה אחת בהנהגת בן דוד שתוביל לתשובה שלמה, ברית מחודשת עם ה'</a:t>
            </a:r>
          </a:p>
          <a:p>
            <a:pPr algn="just" rtl="1"/>
            <a:r>
              <a:rPr lang="he-IL" sz="2666" dirty="0">
                <a:ln w="0"/>
                <a:effectLst>
                  <a:outerShdw blurRad="38100" dist="19050" dir="2700000" algn="tl" rotWithShape="0">
                    <a:schemeClr val="dk1">
                      <a:alpha val="40000"/>
                    </a:schemeClr>
                  </a:outerShdw>
                </a:effectLst>
                <a:cs typeface="Varela Round" panose="00000500000000000000" pitchFamily="2" charset="-79"/>
              </a:rPr>
              <a:t>ובניית בית המקדש.</a:t>
            </a:r>
          </a:p>
          <a:p>
            <a:pPr algn="ctr"/>
            <a:endParaRPr lang="he-IL" sz="2666" dirty="0">
              <a:ln w="0"/>
              <a:effectLst>
                <a:outerShdw blurRad="38100" dist="19050" dir="2700000" algn="tl" rotWithShape="0">
                  <a:schemeClr val="dk1">
                    <a:alpha val="40000"/>
                  </a:schemeClr>
                </a:outerShdw>
              </a:effectLst>
              <a:cs typeface="Varela Round" panose="00000500000000000000" pitchFamily="2" charset="-79"/>
            </a:endParaRPr>
          </a:p>
        </p:txBody>
      </p:sp>
    </p:spTree>
    <p:extLst>
      <p:ext uri="{BB962C8B-B14F-4D97-AF65-F5344CB8AC3E}">
        <p14:creationId xmlns:p14="http://schemas.microsoft.com/office/powerpoint/2010/main" val="422635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prstGeom prst="rect">
            <a:avLst/>
          </a:prstGeom>
        </p:spPr>
        <p:txBody>
          <a:bodyPr spcFirstLastPara="1" vert="horz" wrap="square" lIns="91421" tIns="45694" rIns="91421" bIns="45694" rtlCol="1" anchor="b" anchorCtr="0">
            <a:noAutofit/>
          </a:bodyPr>
          <a:lstStyle/>
          <a:p>
            <a:r>
              <a:rPr lang="iw" dirty="0"/>
              <a:t>משימה לסיכום </a:t>
            </a:r>
            <a:endParaRPr dirty="0"/>
          </a:p>
        </p:txBody>
      </p:sp>
      <p:sp>
        <p:nvSpPr>
          <p:cNvPr id="245" name="Google Shape;245;p25"/>
          <p:cNvSpPr txBox="1">
            <a:spLocks noGrp="1"/>
          </p:cNvSpPr>
          <p:nvPr>
            <p:ph idx="1"/>
          </p:nvPr>
        </p:nvSpPr>
        <p:spPr>
          <a:prstGeom prst="rect">
            <a:avLst/>
          </a:prstGeom>
        </p:spPr>
        <p:txBody>
          <a:bodyPr spcFirstLastPara="1" vert="horz" wrap="square" lIns="91421" tIns="45694" rIns="91421" bIns="45694" rtlCol="1" anchor="t" anchorCtr="0">
            <a:noAutofit/>
          </a:bodyPr>
          <a:lstStyle/>
          <a:p>
            <a:pPr indent="-609539" algn="r">
              <a:buFont typeface="Arial" panose="020B0604020202020204" pitchFamily="34" charset="0"/>
              <a:buChar char="•"/>
            </a:pPr>
            <a:r>
              <a:rPr lang="he-IL" dirty="0"/>
              <a:t>תאר את המעשה הסמלי ואת פשרו.</a:t>
            </a:r>
          </a:p>
          <a:p>
            <a:pPr indent="-609539" algn="r">
              <a:buFont typeface="Arial" panose="020B0604020202020204" pitchFamily="34" charset="0"/>
              <a:buChar char="•"/>
            </a:pPr>
            <a:r>
              <a:rPr lang="he-IL" dirty="0"/>
              <a:t>חזון העצים מופיע מיד לאחר חזון העצמות היבשות. </a:t>
            </a:r>
          </a:p>
          <a:p>
            <a:pPr marL="0" indent="0" algn="r"/>
            <a:r>
              <a:rPr lang="he-IL" dirty="0"/>
              <a:t>      מה מוסיף חזון העצים לחזון העצמות היבשות?</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iw"/>
              <a:t>מה נלמד בשיעור? </a:t>
            </a:r>
            <a:endParaRPr/>
          </a:p>
        </p:txBody>
      </p:sp>
      <p:sp>
        <p:nvSpPr>
          <p:cNvPr id="218" name="Google Shape;218;p21"/>
          <p:cNvSpPr txBox="1">
            <a:spLocks noGrp="1"/>
          </p:cNvSpPr>
          <p:nvPr>
            <p:ph idx="1"/>
          </p:nvPr>
        </p:nvSpPr>
        <p:spPr>
          <a:xfrm>
            <a:off x="515206" y="1195757"/>
            <a:ext cx="9764867" cy="4680000"/>
          </a:xfrm>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2400" dirty="0"/>
              <a:t>החזון שראה יחזקאל</a:t>
            </a:r>
          </a:p>
          <a:p>
            <a:pPr indent="-457154" algn="r">
              <a:lnSpc>
                <a:spcPct val="150000"/>
              </a:lnSpc>
              <a:spcBef>
                <a:spcPts val="0"/>
              </a:spcBef>
              <a:buClr>
                <a:schemeClr val="accent2"/>
              </a:buClr>
              <a:buSzPts val="1800"/>
              <a:buChar char="★"/>
            </a:pPr>
            <a:r>
              <a:rPr lang="he-IL" sz="2400" dirty="0"/>
              <a:t>מחלוקת האמוראים  - מציאות או משל?</a:t>
            </a:r>
          </a:p>
          <a:p>
            <a:pPr indent="-457154" algn="r">
              <a:lnSpc>
                <a:spcPct val="150000"/>
              </a:lnSpc>
              <a:spcBef>
                <a:spcPts val="0"/>
              </a:spcBef>
              <a:buClr>
                <a:schemeClr val="accent2"/>
              </a:buClr>
              <a:buSzPts val="1800"/>
              <a:buChar char="★"/>
            </a:pPr>
            <a:r>
              <a:rPr lang="he-IL" sz="2400" dirty="0"/>
              <a:t>הגלות = עצמות יבשות, ייאוש</a:t>
            </a:r>
          </a:p>
          <a:p>
            <a:pPr indent="-457154" algn="r">
              <a:lnSpc>
                <a:spcPct val="150000"/>
              </a:lnSpc>
              <a:spcBef>
                <a:spcPts val="0"/>
              </a:spcBef>
              <a:buClr>
                <a:schemeClr val="accent2"/>
              </a:buClr>
              <a:buSzPts val="1800"/>
              <a:buChar char="★"/>
            </a:pPr>
            <a:r>
              <a:rPr lang="he-IL" sz="2400" dirty="0"/>
              <a:t>משמעות תחיית הגוף ובואה של הרוח</a:t>
            </a:r>
          </a:p>
          <a:p>
            <a:pPr indent="-457154" algn="r">
              <a:lnSpc>
                <a:spcPct val="150000"/>
              </a:lnSpc>
              <a:spcBef>
                <a:spcPts val="0"/>
              </a:spcBef>
              <a:buClr>
                <a:schemeClr val="accent2"/>
              </a:buClr>
              <a:buSzPts val="1800"/>
              <a:buChar char="★"/>
            </a:pPr>
            <a:r>
              <a:rPr lang="he-IL" sz="2400" dirty="0"/>
              <a:t>משמעון החזון לדורנו</a:t>
            </a:r>
            <a:endParaRPr sz="2400" dirty="0">
              <a:cs typeface="+mn-cs"/>
            </a:endParaRPr>
          </a:p>
          <a:p>
            <a:pPr indent="0" algn="r">
              <a:lnSpc>
                <a:spcPct val="150000"/>
              </a:lnSpc>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lnSpc>
                <a:spcPct val="100000"/>
              </a:lnSpc>
              <a:spcBef>
                <a:spcPts val="0"/>
              </a:spcBef>
            </a:pPr>
            <a:endParaRPr sz="3200" dirty="0"/>
          </a:p>
          <a:p>
            <a:pPr marL="0" indent="0" algn="r">
              <a:lnSpc>
                <a:spcPct val="115000"/>
              </a:lnSpc>
              <a:spcBef>
                <a:spcPts val="0"/>
              </a:spcBef>
            </a:pPr>
            <a:endParaRPr sz="3200" baseline="-25000" dirty="0">
              <a:solidFill>
                <a:srgbClr val="000000"/>
              </a:solidFill>
            </a:endParaRPr>
          </a:p>
          <a:p>
            <a:pPr marL="0" indent="0" algn="r">
              <a:spcBef>
                <a:spcPts val="0"/>
              </a:spcBef>
            </a:pPr>
            <a:endParaRPr sz="3200" dirty="0"/>
          </a:p>
          <a:p>
            <a:pPr marL="0" indent="0" algn="r">
              <a:spcBef>
                <a:spcPts val="0"/>
              </a:spcBef>
            </a:pPr>
            <a:endParaRPr sz="3200" dirty="0"/>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ל"ז, א'-ג': העצמות היבשות</a:t>
            </a:r>
            <a:endParaRPr dirty="0"/>
          </a:p>
        </p:txBody>
      </p:sp>
      <p:sp>
        <p:nvSpPr>
          <p:cNvPr id="5" name="מציין מיקום תוכן 4">
            <a:extLst>
              <a:ext uri="{FF2B5EF4-FFF2-40B4-BE49-F238E27FC236}">
                <a16:creationId xmlns:a16="http://schemas.microsoft.com/office/drawing/2014/main" id="{74A73021-48B7-4087-8530-F187D5B7508D}"/>
              </a:ext>
            </a:extLst>
          </p:cNvPr>
          <p:cNvSpPr>
            <a:spLocks noGrp="1"/>
          </p:cNvSpPr>
          <p:nvPr>
            <p:ph idx="1"/>
          </p:nvPr>
        </p:nvSpPr>
        <p:spPr>
          <a:xfrm>
            <a:off x="515938" y="1195388"/>
            <a:ext cx="11158537" cy="2035942"/>
          </a:xfrm>
          <a:prstGeom prst="rect">
            <a:avLst/>
          </a:prstGeom>
        </p:spPr>
        <p:txBody>
          <a:bodyPr>
            <a:spAutoFit/>
          </a:bodyPr>
          <a:lstStyle/>
          <a:p>
            <a:pPr marL="0" indent="0" algn="r">
              <a:lnSpc>
                <a:spcPct val="150000"/>
              </a:lnSpc>
              <a:buNone/>
            </a:pPr>
            <a:r>
              <a:rPr lang="he-IL" sz="2666" dirty="0" err="1">
                <a:cs typeface="Varela Round" panose="00000500000000000000" pitchFamily="2" charset="-79"/>
              </a:rPr>
              <a:t>הָיְתָה</a:t>
            </a:r>
            <a:r>
              <a:rPr lang="he-IL" sz="2666" dirty="0">
                <a:cs typeface="Varela Round" panose="00000500000000000000" pitchFamily="2" charset="-79"/>
              </a:rPr>
              <a:t> עָלַי יַד-ה' וַיּוֹצִיאֵנִי בְרוּחַ ה' וַיְנִיחֵנִי בְּתוֹךְ הַבִּקְעָה וְהִיא מְלֵאָה עֲצָמוֹת:</a:t>
            </a:r>
          </a:p>
          <a:p>
            <a:pPr marL="0" indent="0" algn="r">
              <a:lnSpc>
                <a:spcPct val="150000"/>
              </a:lnSpc>
              <a:buNone/>
            </a:pPr>
            <a:r>
              <a:rPr lang="he-IL" sz="2666" dirty="0">
                <a:cs typeface="Varela Round" panose="00000500000000000000" pitchFamily="2" charset="-79"/>
              </a:rPr>
              <a:t> וְהֶעֱבִירַנִי עֲלֵיהֶם סָבִיב סָבִיב וְהִנֵּה רַבּוֹת מְאֹד עַל-פְּנֵי הַבִּקְעָה וְהִנֵּה יְבֵשׁוֹת מְאֹד:</a:t>
            </a:r>
          </a:p>
          <a:p>
            <a:pPr marL="0" indent="0" algn="r">
              <a:lnSpc>
                <a:spcPct val="150000"/>
              </a:lnSpc>
              <a:buNone/>
            </a:pPr>
            <a:r>
              <a:rPr lang="he-IL" sz="2666" dirty="0">
                <a:cs typeface="Varela Round" panose="00000500000000000000" pitchFamily="2" charset="-79"/>
              </a:rPr>
              <a:t> וַיֹּאמֶר אֵלַי בֶּן-אָדָם הֲתִחְיֶינָה הָעֲצָמוֹת הָאֵלֶּה וָאֹמַר ה' אלוקים אַתָּה יָדָעְתָּ: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15206" y="666398"/>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3600" dirty="0"/>
              <a:t>יחזקאל ל"ז, ד'-ח': </a:t>
            </a:r>
            <a:br>
              <a:rPr lang="he-IL" sz="3600" dirty="0"/>
            </a:br>
            <a:r>
              <a:rPr lang="he-IL" sz="4000" dirty="0"/>
              <a:t>תחיית העצמות היבשות</a:t>
            </a:r>
            <a:endParaRPr dirty="0"/>
          </a:p>
        </p:txBody>
      </p:sp>
      <p:pic>
        <p:nvPicPr>
          <p:cNvPr id="1026" name="Picture 2" descr="תוצאת תמונה עבור חזון העצמות היבש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39" y="1080089"/>
            <a:ext cx="3180678" cy="3866512"/>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5">
            <a:extLst>
              <a:ext uri="{FF2B5EF4-FFF2-40B4-BE49-F238E27FC236}">
                <a16:creationId xmlns:a16="http://schemas.microsoft.com/office/drawing/2014/main" id="{F7B8C9DC-A698-4D18-85A4-AEF0BE3E14DD}"/>
              </a:ext>
            </a:extLst>
          </p:cNvPr>
          <p:cNvSpPr>
            <a:spLocks noGrp="1"/>
          </p:cNvSpPr>
          <p:nvPr>
            <p:ph idx="1"/>
          </p:nvPr>
        </p:nvSpPr>
        <p:spPr>
          <a:xfrm>
            <a:off x="-315334" y="1182977"/>
            <a:ext cx="10503043" cy="5663538"/>
          </a:xfrm>
          <a:prstGeom prst="rect">
            <a:avLst/>
          </a:prstGeom>
        </p:spPr>
        <p:txBody>
          <a:bodyPr wrap="square">
            <a:spAutoFit/>
          </a:bodyPr>
          <a:lstStyle/>
          <a:p>
            <a:pPr marL="0" indent="0" algn="r" rtl="1">
              <a:lnSpc>
                <a:spcPct val="150000"/>
              </a:lnSpc>
              <a:buNone/>
            </a:pPr>
            <a:r>
              <a:rPr lang="he-IL" sz="2133" dirty="0">
                <a:cs typeface="Varela Round" panose="00000500000000000000" pitchFamily="2" charset="-79"/>
              </a:rPr>
              <a:t>וַיֹּאמֶר אֵלַי </a:t>
            </a:r>
            <a:r>
              <a:rPr lang="he-IL" sz="2133" dirty="0" err="1">
                <a:cs typeface="Varela Round" panose="00000500000000000000" pitchFamily="2" charset="-79"/>
              </a:rPr>
              <a:t>הִנָּבֵא</a:t>
            </a:r>
            <a:r>
              <a:rPr lang="he-IL" sz="2133" dirty="0">
                <a:cs typeface="Varela Round" panose="00000500000000000000" pitchFamily="2" charset="-79"/>
              </a:rPr>
              <a:t> עַל-הָעֲצָמוֹת הָאֵלֶּה וְאָמַרְתָּ אֲלֵיהֶם </a:t>
            </a:r>
          </a:p>
          <a:p>
            <a:pPr marL="0" indent="0" algn="r" rtl="1">
              <a:lnSpc>
                <a:spcPct val="150000"/>
              </a:lnSpc>
              <a:buNone/>
            </a:pPr>
            <a:r>
              <a:rPr lang="he-IL" sz="2133" dirty="0">
                <a:cs typeface="Varela Round" panose="00000500000000000000" pitchFamily="2" charset="-79"/>
              </a:rPr>
              <a:t>הָעֲצָמוֹת הַיְבֵשׁוֹת שִׁמְעוּ דְּבַר-ה':</a:t>
            </a:r>
          </a:p>
          <a:p>
            <a:pPr marL="0" indent="0" algn="r" rtl="1">
              <a:lnSpc>
                <a:spcPct val="150000"/>
              </a:lnSpc>
              <a:buNone/>
            </a:pPr>
            <a:r>
              <a:rPr lang="he-IL" sz="2133" dirty="0">
                <a:cs typeface="Varela Round" panose="00000500000000000000" pitchFamily="2" charset="-79"/>
              </a:rPr>
              <a:t>כֹּה אָמַר ה' אלוקים לָעֲצָמוֹת הָאֵלֶּה </a:t>
            </a:r>
          </a:p>
          <a:p>
            <a:pPr marL="0" indent="0" algn="r" rtl="1">
              <a:lnSpc>
                <a:spcPct val="150000"/>
              </a:lnSpc>
              <a:buNone/>
            </a:pPr>
            <a:r>
              <a:rPr lang="he-IL" sz="2133" dirty="0">
                <a:cs typeface="Varela Round" panose="00000500000000000000" pitchFamily="2" charset="-79"/>
              </a:rPr>
              <a:t>הִנֵּה </a:t>
            </a:r>
            <a:r>
              <a:rPr lang="he-IL" sz="2133" dirty="0">
                <a:solidFill>
                  <a:srgbClr val="FF0000"/>
                </a:solidFill>
                <a:cs typeface="Varela Round" panose="00000500000000000000" pitchFamily="2" charset="-79"/>
              </a:rPr>
              <a:t>אֲנִי מֵבִיא בָכֶם רוּחַ וִחְיִיתֶם</a:t>
            </a:r>
            <a:r>
              <a:rPr lang="he-IL" sz="2133" dirty="0">
                <a:cs typeface="Varela Round" panose="00000500000000000000" pitchFamily="2" charset="-79"/>
              </a:rPr>
              <a:t>:</a:t>
            </a:r>
          </a:p>
          <a:p>
            <a:pPr marL="0" indent="0" algn="r" rtl="1">
              <a:lnSpc>
                <a:spcPct val="150000"/>
              </a:lnSpc>
              <a:buNone/>
            </a:pPr>
            <a:r>
              <a:rPr lang="he-IL" sz="2133" dirty="0">
                <a:solidFill>
                  <a:srgbClr val="00B0F0"/>
                </a:solidFill>
                <a:cs typeface="Varela Round" panose="00000500000000000000" pitchFamily="2" charset="-79"/>
              </a:rPr>
              <a:t>וְנָתַתִּי- עֲלֵיכֶם גִּידִים </a:t>
            </a:r>
            <a:r>
              <a:rPr lang="he-IL" sz="2133" dirty="0" err="1">
                <a:solidFill>
                  <a:srgbClr val="00B0F0"/>
                </a:solidFill>
                <a:cs typeface="Varela Round" panose="00000500000000000000" pitchFamily="2" charset="-79"/>
              </a:rPr>
              <a:t>וְהַעֲלֵתִי</a:t>
            </a:r>
            <a:r>
              <a:rPr lang="he-IL" sz="2133" dirty="0">
                <a:solidFill>
                  <a:srgbClr val="00B0F0"/>
                </a:solidFill>
                <a:cs typeface="Varela Round" panose="00000500000000000000" pitchFamily="2" charset="-79"/>
              </a:rPr>
              <a:t> עֲלֵיכֶם בָּשָׂר </a:t>
            </a:r>
          </a:p>
          <a:p>
            <a:pPr marL="0" indent="0" algn="r" rtl="1">
              <a:lnSpc>
                <a:spcPct val="150000"/>
              </a:lnSpc>
              <a:buNone/>
            </a:pPr>
            <a:r>
              <a:rPr lang="he-IL" sz="2133" dirty="0">
                <a:solidFill>
                  <a:srgbClr val="00B0F0"/>
                </a:solidFill>
                <a:cs typeface="Varela Round" panose="00000500000000000000" pitchFamily="2" charset="-79"/>
              </a:rPr>
              <a:t>וְקָרַמְתִּי עֲלֵיכֶם עוֹר</a:t>
            </a:r>
          </a:p>
          <a:p>
            <a:pPr marL="0" indent="0" algn="r" rtl="1">
              <a:lnSpc>
                <a:spcPct val="150000"/>
              </a:lnSpc>
              <a:buNone/>
            </a:pPr>
            <a:r>
              <a:rPr lang="he-IL" sz="2133" dirty="0">
                <a:solidFill>
                  <a:srgbClr val="FF0000"/>
                </a:solidFill>
                <a:cs typeface="Varela Round" panose="00000500000000000000" pitchFamily="2" charset="-79"/>
              </a:rPr>
              <a:t>וְנָתַתִּי בָכֶם רוּחַ וִחְיִיתֶם </a:t>
            </a:r>
            <a:r>
              <a:rPr lang="he-IL" sz="2133" dirty="0">
                <a:cs typeface="Varela Round" panose="00000500000000000000" pitchFamily="2" charset="-79"/>
              </a:rPr>
              <a:t>וִידַעְתֶּם כִּי-אֲנִי ה':</a:t>
            </a:r>
          </a:p>
          <a:p>
            <a:pPr marL="0" indent="0" algn="r" rtl="1">
              <a:buNone/>
            </a:pPr>
            <a:r>
              <a:rPr lang="he-IL" sz="2133" dirty="0">
                <a:cs typeface="Varela Round" panose="00000500000000000000" pitchFamily="2" charset="-79"/>
              </a:rPr>
              <a:t> </a:t>
            </a:r>
            <a:r>
              <a:rPr lang="he-IL" sz="2133" dirty="0" err="1">
                <a:cs typeface="Varela Round" panose="00000500000000000000" pitchFamily="2" charset="-79"/>
              </a:rPr>
              <a:t>וְנִבֵּאתִי</a:t>
            </a:r>
            <a:r>
              <a:rPr lang="he-IL" sz="2133" dirty="0">
                <a:cs typeface="Varela Round" panose="00000500000000000000" pitchFamily="2" charset="-79"/>
              </a:rPr>
              <a:t> כַּאֲשֶׁר </a:t>
            </a:r>
            <a:r>
              <a:rPr lang="he-IL" sz="2133" dirty="0" err="1">
                <a:cs typeface="Varela Round" panose="00000500000000000000" pitchFamily="2" charset="-79"/>
              </a:rPr>
              <a:t>צֻוֵּיתִי</a:t>
            </a:r>
            <a:r>
              <a:rPr lang="he-IL" sz="2133" dirty="0">
                <a:cs typeface="Varela Round" panose="00000500000000000000" pitchFamily="2" charset="-79"/>
              </a:rPr>
              <a:t> וַיְהִי-קוֹל </a:t>
            </a:r>
            <a:r>
              <a:rPr lang="he-IL" sz="2133" dirty="0" err="1">
                <a:cs typeface="Varela Round" panose="00000500000000000000" pitchFamily="2" charset="-79"/>
              </a:rPr>
              <a:t>כְּהִנָּבְאִי</a:t>
            </a:r>
            <a:r>
              <a:rPr lang="he-IL" sz="2133" dirty="0">
                <a:cs typeface="Varela Round" panose="00000500000000000000" pitchFamily="2" charset="-79"/>
              </a:rPr>
              <a:t> וְהִנֵּה-רַעַשׁ </a:t>
            </a:r>
            <a:r>
              <a:rPr lang="he-IL" sz="2133" dirty="0">
                <a:solidFill>
                  <a:srgbClr val="00B0F0"/>
                </a:solidFill>
                <a:cs typeface="Varela Round" panose="00000500000000000000" pitchFamily="2" charset="-79"/>
              </a:rPr>
              <a:t>וַתִּקְרְבוּ עֲצָמוֹת עֶצֶם אֶל-עַצְמוֹ:</a:t>
            </a:r>
          </a:p>
          <a:p>
            <a:pPr marL="0" indent="0" algn="r" rtl="1">
              <a:buNone/>
            </a:pPr>
            <a:r>
              <a:rPr lang="he-IL" sz="2133" dirty="0">
                <a:cs typeface="Varela Round" panose="00000500000000000000" pitchFamily="2" charset="-79"/>
              </a:rPr>
              <a:t> וְרָאִיתִי </a:t>
            </a:r>
            <a:r>
              <a:rPr lang="he-IL" sz="2133" dirty="0">
                <a:solidFill>
                  <a:srgbClr val="00B0F0"/>
                </a:solidFill>
                <a:cs typeface="Varela Round" panose="00000500000000000000" pitchFamily="2" charset="-79"/>
              </a:rPr>
              <a:t>וְהִנֵּה-עֲלֵיהֶם גִּידִים וּבָשָׂר עָלָה וַיִּקְרַם עֲלֵיהֶם עוֹר מִלְמָעְלָה</a:t>
            </a:r>
            <a:r>
              <a:rPr lang="he-IL" sz="2133" dirty="0">
                <a:cs typeface="Varela Round" panose="00000500000000000000" pitchFamily="2" charset="-79"/>
              </a:rPr>
              <a:t> </a:t>
            </a:r>
            <a:r>
              <a:rPr lang="he-IL" sz="2133" dirty="0">
                <a:solidFill>
                  <a:srgbClr val="FF0000"/>
                </a:solidFill>
                <a:cs typeface="Varela Round" panose="00000500000000000000" pitchFamily="2" charset="-79"/>
              </a:rPr>
              <a:t>וְרוּחַ אֵין בָּהֶם:</a:t>
            </a:r>
          </a:p>
          <a:p>
            <a:pPr marL="0" indent="0" algn="r">
              <a:buNone/>
            </a:pPr>
            <a:r>
              <a:rPr lang="he-IL" sz="2133" dirty="0">
                <a:cs typeface="Varela Round" panose="00000500000000000000" pitchFamily="2" charset="-79"/>
              </a:rPr>
              <a:t> </a:t>
            </a:r>
          </a:p>
        </p:txBody>
      </p:sp>
    </p:spTree>
    <p:extLst>
      <p:ext uri="{BB962C8B-B14F-4D97-AF65-F5344CB8AC3E}">
        <p14:creationId xmlns:p14="http://schemas.microsoft.com/office/powerpoint/2010/main" val="237356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15206" y="532360"/>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4000" dirty="0"/>
              <a:t>יחזקאל ל"ז, ט'-י': </a:t>
            </a:r>
            <a:br>
              <a:rPr lang="he-IL" sz="4000" dirty="0"/>
            </a:br>
            <a:r>
              <a:rPr lang="he-IL" sz="4000" dirty="0"/>
              <a:t>תחיית העצמות היבשות</a:t>
            </a:r>
            <a:endParaRPr sz="4000" dirty="0"/>
          </a:p>
        </p:txBody>
      </p:sp>
      <p:sp>
        <p:nvSpPr>
          <p:cNvPr id="6" name="מלבן: פינות מעוגלות 5">
            <a:extLst>
              <a:ext uri="{FF2B5EF4-FFF2-40B4-BE49-F238E27FC236}">
                <a16:creationId xmlns:a16="http://schemas.microsoft.com/office/drawing/2014/main" id="{399299F7-2EF8-4906-A39C-77FCA3213531}"/>
              </a:ext>
            </a:extLst>
          </p:cNvPr>
          <p:cNvSpPr/>
          <p:nvPr/>
        </p:nvSpPr>
        <p:spPr>
          <a:xfrm>
            <a:off x="-11973" y="4297061"/>
            <a:ext cx="4467578" cy="186521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r" rtl="1"/>
            <a:r>
              <a:rPr lang="he-IL" sz="2133" dirty="0" err="1">
                <a:cs typeface="Varela Round" panose="00000500000000000000" pitchFamily="2" charset="-79"/>
              </a:rPr>
              <a:t>רד"ק</a:t>
            </a:r>
            <a:r>
              <a:rPr lang="he-IL" sz="2133" dirty="0">
                <a:cs typeface="Varela Round" panose="00000500000000000000" pitchFamily="2" charset="-79"/>
              </a:rPr>
              <a:t>:</a:t>
            </a:r>
          </a:p>
          <a:p>
            <a:pPr algn="r" rtl="1"/>
            <a:r>
              <a:rPr lang="he-IL" sz="2133" dirty="0">
                <a:cs typeface="Varela Round" panose="00000500000000000000" pitchFamily="2" charset="-79"/>
              </a:rPr>
              <a:t> </a:t>
            </a:r>
            <a:r>
              <a:rPr lang="he-IL" sz="3200" dirty="0">
                <a:cs typeface="Varela Round" panose="00000500000000000000" pitchFamily="2" charset="-79"/>
              </a:rPr>
              <a:t>מארבע רוחות באי הרוח - זהו רוח החיים</a:t>
            </a:r>
          </a:p>
        </p:txBody>
      </p:sp>
      <p:pic>
        <p:nvPicPr>
          <p:cNvPr id="5" name="Picture 2" descr="תוצאת תמונה עבור חזון העצמות היבשו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61" y="892360"/>
            <a:ext cx="1882348" cy="2288230"/>
          </a:xfrm>
          <a:prstGeom prst="rect">
            <a:avLst/>
          </a:prstGeom>
          <a:noFill/>
          <a:extLst>
            <a:ext uri="{909E8E84-426E-40DD-AFC4-6F175D3DCCD1}">
              <a14:hiddenFill xmlns:a14="http://schemas.microsoft.com/office/drawing/2010/main">
                <a:solidFill>
                  <a:srgbClr val="FFFFFF"/>
                </a:solidFill>
              </a14:hiddenFill>
            </a:ext>
          </a:extLst>
        </p:spPr>
      </p:pic>
      <p:sp>
        <p:nvSpPr>
          <p:cNvPr id="7" name="מציין מיקום תוכן 6">
            <a:extLst>
              <a:ext uri="{FF2B5EF4-FFF2-40B4-BE49-F238E27FC236}">
                <a16:creationId xmlns:a16="http://schemas.microsoft.com/office/drawing/2014/main" id="{7F1D639B-2720-44F6-BCFC-22A029E7EE6E}"/>
              </a:ext>
            </a:extLst>
          </p:cNvPr>
          <p:cNvSpPr>
            <a:spLocks noGrp="1"/>
          </p:cNvSpPr>
          <p:nvPr>
            <p:ph idx="1"/>
          </p:nvPr>
        </p:nvSpPr>
        <p:spPr>
          <a:xfrm>
            <a:off x="424747" y="220964"/>
            <a:ext cx="11158537" cy="4841325"/>
          </a:xfrm>
          <a:prstGeom prst="rect">
            <a:avLst/>
          </a:prstGeom>
        </p:spPr>
        <p:txBody>
          <a:bodyPr wrap="square">
            <a:spAutoFit/>
          </a:bodyPr>
          <a:lstStyle/>
          <a:p>
            <a:pPr algn="r" rtl="1"/>
            <a:endParaRPr lang="he-IL" sz="3200" dirty="0">
              <a:cs typeface="Varela Round" panose="00000500000000000000" pitchFamily="2" charset="-79"/>
            </a:endParaRPr>
          </a:p>
          <a:p>
            <a:pPr marL="0" indent="0" algn="r" rtl="1">
              <a:buNone/>
            </a:pPr>
            <a:r>
              <a:rPr lang="he-IL" sz="3200" dirty="0">
                <a:cs typeface="Varela Round" panose="00000500000000000000" pitchFamily="2" charset="-79"/>
              </a:rPr>
              <a:t>וַיֹּאמֶר אֵלַי </a:t>
            </a:r>
            <a:r>
              <a:rPr lang="he-IL" sz="3200" dirty="0" err="1">
                <a:cs typeface="Varela Round" panose="00000500000000000000" pitchFamily="2" charset="-79"/>
              </a:rPr>
              <a:t>הִנָּבֵא</a:t>
            </a:r>
            <a:r>
              <a:rPr lang="he-IL" sz="3200" dirty="0">
                <a:cs typeface="Varela Round" panose="00000500000000000000" pitchFamily="2" charset="-79"/>
              </a:rPr>
              <a:t> </a:t>
            </a:r>
            <a:r>
              <a:rPr lang="he-IL" sz="3200" dirty="0">
                <a:solidFill>
                  <a:srgbClr val="FF0000"/>
                </a:solidFill>
                <a:cs typeface="Varela Round" panose="00000500000000000000" pitchFamily="2" charset="-79"/>
              </a:rPr>
              <a:t>אֶל-הָרוּחַ</a:t>
            </a:r>
            <a:r>
              <a:rPr lang="he-IL" sz="3200" dirty="0">
                <a:cs typeface="Varela Round" panose="00000500000000000000" pitchFamily="2" charset="-79"/>
              </a:rPr>
              <a:t> </a:t>
            </a:r>
            <a:r>
              <a:rPr lang="he-IL" sz="3200" dirty="0" err="1">
                <a:cs typeface="Varela Round" panose="00000500000000000000" pitchFamily="2" charset="-79"/>
              </a:rPr>
              <a:t>הִנָּבֵא</a:t>
            </a:r>
            <a:r>
              <a:rPr lang="he-IL" sz="3200" dirty="0">
                <a:cs typeface="Varela Round" panose="00000500000000000000" pitchFamily="2" charset="-79"/>
              </a:rPr>
              <a:t> בֶן-אָדָם </a:t>
            </a:r>
          </a:p>
          <a:p>
            <a:pPr marL="0" indent="0" algn="r" rtl="1">
              <a:buNone/>
            </a:pPr>
            <a:r>
              <a:rPr lang="he-IL" sz="3200" dirty="0">
                <a:cs typeface="Varela Round" panose="00000500000000000000" pitchFamily="2" charset="-79"/>
              </a:rPr>
              <a:t>וְאָמַרְתָּ אֶל-הָרוּחַ כֹּה-אָמַר אֲדֹנָי ה'</a:t>
            </a:r>
          </a:p>
          <a:p>
            <a:pPr marL="0" indent="0" algn="r" rtl="1">
              <a:buNone/>
            </a:pPr>
            <a:r>
              <a:rPr lang="he-IL" sz="3200" dirty="0">
                <a:solidFill>
                  <a:srgbClr val="FF0000"/>
                </a:solidFill>
                <a:cs typeface="Varela Round" panose="00000500000000000000" pitchFamily="2" charset="-79"/>
              </a:rPr>
              <a:t>מֵאַרְבַּע רוּחוֹת בֹּאִי הָרוּחַ </a:t>
            </a:r>
            <a:r>
              <a:rPr lang="he-IL" sz="3200" dirty="0">
                <a:cs typeface="Varela Round" panose="00000500000000000000" pitchFamily="2" charset="-79"/>
              </a:rPr>
              <a:t>וּפְחִי בַּהֲרוּגִים הָאֵלֶּה וְיִחְיוּ:</a:t>
            </a:r>
          </a:p>
          <a:p>
            <a:pPr marL="0" indent="0" algn="r" rtl="1">
              <a:buNone/>
            </a:pPr>
            <a:r>
              <a:rPr lang="he-IL" sz="3200" dirty="0" err="1">
                <a:cs typeface="Varela Round" panose="00000500000000000000" pitchFamily="2" charset="-79"/>
              </a:rPr>
              <a:t>וְהִנַּבֵּאתִי</a:t>
            </a:r>
            <a:r>
              <a:rPr lang="he-IL" sz="3200" dirty="0">
                <a:cs typeface="Varela Round" panose="00000500000000000000" pitchFamily="2" charset="-79"/>
              </a:rPr>
              <a:t> כַּאֲשֶׁר </a:t>
            </a:r>
            <a:r>
              <a:rPr lang="he-IL" sz="3200" dirty="0" err="1">
                <a:cs typeface="Varela Round" panose="00000500000000000000" pitchFamily="2" charset="-79"/>
              </a:rPr>
              <a:t>צִוָּנִי</a:t>
            </a:r>
            <a:r>
              <a:rPr lang="he-IL" sz="3200" dirty="0">
                <a:cs typeface="Varela Round" panose="00000500000000000000" pitchFamily="2" charset="-79"/>
              </a:rPr>
              <a:t> </a:t>
            </a:r>
            <a:r>
              <a:rPr lang="he-IL" sz="3200" dirty="0">
                <a:solidFill>
                  <a:srgbClr val="FF0000"/>
                </a:solidFill>
                <a:cs typeface="Varela Round" panose="00000500000000000000" pitchFamily="2" charset="-79"/>
              </a:rPr>
              <a:t>וַתָּבוֹא- בָהֶם הָרוּחַ וַיִּחְיוּ </a:t>
            </a:r>
          </a:p>
          <a:p>
            <a:pPr marL="0" indent="0" algn="r" rtl="1">
              <a:buNone/>
            </a:pPr>
            <a:r>
              <a:rPr lang="he-IL" sz="3200" dirty="0">
                <a:cs typeface="Varela Round" panose="00000500000000000000" pitchFamily="2" charset="-79"/>
              </a:rPr>
              <a:t>וַיַּעַמְדוּ עַל-רַגְלֵיהֶם חַיִל גָּדוֹל מְאֹד-מְאֹד:</a:t>
            </a:r>
          </a:p>
        </p:txBody>
      </p:sp>
    </p:spTree>
    <p:extLst>
      <p:ext uri="{BB962C8B-B14F-4D97-AF65-F5344CB8AC3E}">
        <p14:creationId xmlns:p14="http://schemas.microsoft.com/office/powerpoint/2010/main" val="20341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תחיית העצמות – מציאות או משל?</a:t>
            </a:r>
            <a:endParaRPr dirty="0"/>
          </a:p>
        </p:txBody>
      </p:sp>
      <p:sp>
        <p:nvSpPr>
          <p:cNvPr id="4" name="מלבן 3">
            <a:extLst>
              <a:ext uri="{FF2B5EF4-FFF2-40B4-BE49-F238E27FC236}">
                <a16:creationId xmlns:a16="http://schemas.microsoft.com/office/drawing/2014/main" id="{1913FD5E-F9C8-4D04-BDC3-98644577108F}"/>
              </a:ext>
            </a:extLst>
          </p:cNvPr>
          <p:cNvSpPr/>
          <p:nvPr/>
        </p:nvSpPr>
        <p:spPr>
          <a:xfrm>
            <a:off x="4980269" y="5807154"/>
            <a:ext cx="4117442" cy="369316"/>
          </a:xfrm>
          <a:prstGeom prst="rect">
            <a:avLst/>
          </a:prstGeom>
          <a:noFill/>
        </p:spPr>
        <p:txBody>
          <a:bodyPr wrap="none" lIns="121904" tIns="60952" rIns="121904" bIns="60952">
            <a:spAutoFit/>
          </a:bodyPr>
          <a:lstStyle/>
          <a:p>
            <a:pPr algn="ctr"/>
            <a:r>
              <a:rPr lang="he-IL" sz="1600" dirty="0">
                <a:ln w="0"/>
                <a:effectLst>
                  <a:outerShdw blurRad="38100" dist="19050" dir="2700000" algn="tl" rotWithShape="0">
                    <a:schemeClr val="dk1">
                      <a:alpha val="40000"/>
                    </a:schemeClr>
                  </a:outerShdw>
                </a:effectLst>
                <a:cs typeface="Varela Round" panose="00000500000000000000" pitchFamily="2" charset="-79"/>
              </a:rPr>
              <a:t>להעשרה – </a:t>
            </a:r>
            <a:r>
              <a:rPr lang="he-IL" sz="1600" dirty="0">
                <a:ln w="0"/>
                <a:effectLst>
                  <a:outerShdw blurRad="38100" dist="19050" dir="2700000" algn="tl" rotWithShape="0">
                    <a:schemeClr val="dk1">
                      <a:alpha val="40000"/>
                    </a:schemeClr>
                  </a:outerShdw>
                </a:effectLst>
                <a:cs typeface="Varela Round" panose="00000500000000000000" pitchFamily="2" charset="-79"/>
                <a:hlinkClick r:id="rId3"/>
              </a:rPr>
              <a:t>צפו בשיעור של הרב לאו בעניין זה</a:t>
            </a:r>
            <a:endParaRPr lang="he-IL" sz="1600" dirty="0">
              <a:ln w="0"/>
              <a:effectLst>
                <a:outerShdw blurRad="38100" dist="19050" dir="2700000" algn="tl" rotWithShape="0">
                  <a:schemeClr val="dk1">
                    <a:alpha val="40000"/>
                  </a:schemeClr>
                </a:outerShdw>
              </a:effectLst>
              <a:cs typeface="Varela Round" panose="00000500000000000000" pitchFamily="2" charset="-79"/>
            </a:endParaRPr>
          </a:p>
        </p:txBody>
      </p:sp>
      <p:pic>
        <p:nvPicPr>
          <p:cNvPr id="6" name="Picture 2" descr="תוצאת תמונה עבור חזון העצמות היבשות"/>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75" y="514497"/>
            <a:ext cx="1998444" cy="2429360"/>
          </a:xfrm>
          <a:prstGeom prst="rect">
            <a:avLst/>
          </a:prstGeom>
          <a:noFill/>
          <a:extLst>
            <a:ext uri="{909E8E84-426E-40DD-AFC4-6F175D3DCCD1}">
              <a14:hiddenFill xmlns:a14="http://schemas.microsoft.com/office/drawing/2010/main">
                <a:solidFill>
                  <a:srgbClr val="FFFFFF"/>
                </a:solidFill>
              </a14:hiddenFill>
            </a:ext>
          </a:extLst>
        </p:spPr>
      </p:pic>
      <p:sp>
        <p:nvSpPr>
          <p:cNvPr id="8" name="מציין מיקום תוכן 7">
            <a:extLst>
              <a:ext uri="{FF2B5EF4-FFF2-40B4-BE49-F238E27FC236}">
                <a16:creationId xmlns:a16="http://schemas.microsoft.com/office/drawing/2014/main" id="{3CFAB2E0-7360-43AE-937F-C270F5492DA7}"/>
              </a:ext>
            </a:extLst>
          </p:cNvPr>
          <p:cNvSpPr>
            <a:spLocks noGrp="1"/>
          </p:cNvSpPr>
          <p:nvPr>
            <p:ph idx="1"/>
          </p:nvPr>
        </p:nvSpPr>
        <p:spPr>
          <a:xfrm>
            <a:off x="515938" y="1195388"/>
            <a:ext cx="11158537" cy="3596369"/>
          </a:xfrm>
          <a:prstGeom prst="rect">
            <a:avLst/>
          </a:prstGeom>
        </p:spPr>
        <p:txBody>
          <a:bodyPr wrap="square">
            <a:spAutoFit/>
          </a:bodyPr>
          <a:lstStyle/>
          <a:p>
            <a:pPr algn="r"/>
            <a:r>
              <a:rPr lang="he-IL" sz="2400" dirty="0">
                <a:cs typeface="Varela Round" panose="00000500000000000000" pitchFamily="2" charset="-79"/>
              </a:rPr>
              <a:t>רבי אליעזר אומר: </a:t>
            </a:r>
            <a:r>
              <a:rPr lang="he-IL" sz="2400" dirty="0">
                <a:solidFill>
                  <a:srgbClr val="FF0000"/>
                </a:solidFill>
                <a:cs typeface="Varela Round" panose="00000500000000000000" pitchFamily="2" charset="-79"/>
              </a:rPr>
              <a:t>מתים שהחיה יחזקאל עמדו על רגליהם, ואמרו שירה ומתו... </a:t>
            </a:r>
          </a:p>
          <a:p>
            <a:pPr algn="r"/>
            <a:endParaRPr lang="he-IL" sz="2400" dirty="0">
              <a:solidFill>
                <a:srgbClr val="FF0000"/>
              </a:solidFill>
              <a:cs typeface="Varela Round" panose="00000500000000000000" pitchFamily="2" charset="-79"/>
            </a:endParaRPr>
          </a:p>
          <a:p>
            <a:pPr algn="r"/>
            <a:r>
              <a:rPr lang="he-IL" sz="2400" dirty="0">
                <a:cs typeface="Varela Round" panose="00000500000000000000" pitchFamily="2" charset="-79"/>
              </a:rPr>
              <a:t>רבי יהודה אומר: </a:t>
            </a:r>
            <a:r>
              <a:rPr lang="he-IL" sz="2400" dirty="0">
                <a:solidFill>
                  <a:srgbClr val="00B0F0"/>
                </a:solidFill>
                <a:cs typeface="Varela Round" panose="00000500000000000000" pitchFamily="2" charset="-79"/>
              </a:rPr>
              <a:t>אמת משל היה...</a:t>
            </a:r>
          </a:p>
          <a:p>
            <a:pPr algn="r"/>
            <a:r>
              <a:rPr lang="he-IL" sz="2400" dirty="0">
                <a:cs typeface="Varela Round" panose="00000500000000000000" pitchFamily="2" charset="-79"/>
              </a:rPr>
              <a:t>רבי אליעזר בנו של רבי יוסי הגלילי אומר: </a:t>
            </a:r>
            <a:r>
              <a:rPr lang="he-IL" sz="2400" dirty="0">
                <a:solidFill>
                  <a:srgbClr val="FF0000"/>
                </a:solidFill>
                <a:cs typeface="Varela Round" panose="00000500000000000000" pitchFamily="2" charset="-79"/>
              </a:rPr>
              <a:t>מתים שהחיה יחזקאל עלו לארץ ישראל, ונשאו נשים והולידו בנים ובנות.</a:t>
            </a:r>
            <a:r>
              <a:rPr lang="he-IL" sz="2400" dirty="0">
                <a:cs typeface="Varela Round" panose="00000500000000000000" pitchFamily="2" charset="-79"/>
              </a:rPr>
              <a:t> עמד רבי יהודה בן </a:t>
            </a:r>
            <a:r>
              <a:rPr lang="he-IL" sz="2400" dirty="0" err="1">
                <a:cs typeface="Varela Round" panose="00000500000000000000" pitchFamily="2" charset="-79"/>
              </a:rPr>
              <a:t>בתירא</a:t>
            </a:r>
            <a:r>
              <a:rPr lang="he-IL" sz="2400" dirty="0">
                <a:cs typeface="Varela Round" panose="00000500000000000000" pitchFamily="2" charset="-79"/>
              </a:rPr>
              <a:t> על רגליו ואמר: אני מבני בניהם, והללו תפילין שהניח לי אבי אבא מהם.</a:t>
            </a:r>
          </a:p>
        </p:txBody>
      </p:sp>
    </p:spTree>
    <p:extLst>
      <p:ext uri="{BB962C8B-B14F-4D97-AF65-F5344CB8AC3E}">
        <p14:creationId xmlns:p14="http://schemas.microsoft.com/office/powerpoint/2010/main" val="35786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עם ישראל בגלות = עצמות יבשות</a:t>
            </a:r>
            <a:endParaRPr dirty="0"/>
          </a:p>
        </p:txBody>
      </p:sp>
      <p:sp>
        <p:nvSpPr>
          <p:cNvPr id="5" name="מציין מיקום תוכן 4">
            <a:extLst>
              <a:ext uri="{FF2B5EF4-FFF2-40B4-BE49-F238E27FC236}">
                <a16:creationId xmlns:a16="http://schemas.microsoft.com/office/drawing/2014/main" id="{AF84DBD4-0743-4066-B7B4-27CC82BA2A06}"/>
              </a:ext>
            </a:extLst>
          </p:cNvPr>
          <p:cNvSpPr>
            <a:spLocks noGrp="1"/>
          </p:cNvSpPr>
          <p:nvPr>
            <p:ph idx="1"/>
          </p:nvPr>
        </p:nvSpPr>
        <p:spPr>
          <a:xfrm>
            <a:off x="515939" y="1195388"/>
            <a:ext cx="9228426" cy="4679950"/>
          </a:xfrm>
          <a:prstGeom prst="rect">
            <a:avLst/>
          </a:prstGeom>
        </p:spPr>
        <p:txBody>
          <a:bodyPr wrap="square">
            <a:spAutoFit/>
          </a:bodyPr>
          <a:lstStyle/>
          <a:p>
            <a:pPr algn="r" rtl="1">
              <a:lnSpc>
                <a:spcPct val="150000"/>
              </a:lnSpc>
            </a:pPr>
            <a:r>
              <a:rPr lang="he-IL" sz="2666" dirty="0">
                <a:solidFill>
                  <a:srgbClr val="FF0000"/>
                </a:solidFill>
                <a:cs typeface="Varela Round" panose="00000500000000000000" pitchFamily="2" charset="-79"/>
              </a:rPr>
              <a:t>הגלות היא קבר שבו נמצאות עצמות יבשות.</a:t>
            </a:r>
          </a:p>
          <a:p>
            <a:pPr algn="r" rtl="1">
              <a:lnSpc>
                <a:spcPct val="150000"/>
              </a:lnSpc>
            </a:pPr>
            <a:r>
              <a:rPr lang="he-IL" sz="2666" dirty="0">
                <a:cs typeface="Varela Round" panose="00000500000000000000" pitchFamily="2" charset="-79"/>
              </a:rPr>
              <a:t>ייתכן שתהיינה פה ושם קהילות פורחות ומשגשגות, </a:t>
            </a:r>
          </a:p>
          <a:p>
            <a:pPr algn="r" rtl="1">
              <a:lnSpc>
                <a:spcPct val="150000"/>
              </a:lnSpc>
            </a:pPr>
            <a:r>
              <a:rPr lang="he-IL" sz="2666" dirty="0">
                <a:cs typeface="Varela Round" panose="00000500000000000000" pitchFamily="2" charset="-79"/>
              </a:rPr>
              <a:t>עם ישראל בבבל יעשה חיל, אבל </a:t>
            </a:r>
            <a:r>
              <a:rPr lang="he-IL" sz="2666" dirty="0">
                <a:solidFill>
                  <a:srgbClr val="FF0000"/>
                </a:solidFill>
                <a:cs typeface="Varela Round" panose="00000500000000000000" pitchFamily="2" charset="-79"/>
              </a:rPr>
              <a:t>הגוף הלאומי מת עם החורבן</a:t>
            </a:r>
            <a:r>
              <a:rPr lang="he-IL" sz="2666" dirty="0">
                <a:cs typeface="Varela Round" panose="00000500000000000000" pitchFamily="2" charset="-79"/>
              </a:rPr>
              <a:t>. </a:t>
            </a:r>
          </a:p>
          <a:p>
            <a:pPr algn="r" rtl="1">
              <a:lnSpc>
                <a:spcPct val="150000"/>
              </a:lnSpc>
            </a:pPr>
            <a:r>
              <a:rPr lang="he-IL" sz="2666" dirty="0">
                <a:cs typeface="Varela Round" panose="00000500000000000000" pitchFamily="2" charset="-79"/>
              </a:rPr>
              <a:t>העם נודה ממשפחת העמים</a:t>
            </a:r>
          </a:p>
          <a:p>
            <a:pPr algn="r" rtl="1">
              <a:lnSpc>
                <a:spcPct val="150000"/>
              </a:lnSpc>
            </a:pPr>
            <a:r>
              <a:rPr lang="he-IL" sz="2666" dirty="0">
                <a:cs typeface="Varela Round" panose="00000500000000000000" pitchFamily="2" charset="-79"/>
              </a:rPr>
              <a:t>ולא נשארו מן המבנה הלאומי אלא עצמות יבשות.</a:t>
            </a:r>
            <a:endParaRPr lang="en-US" sz="2666" dirty="0"/>
          </a:p>
          <a:p>
            <a:pPr algn="r" rtl="1">
              <a:lnSpc>
                <a:spcPct val="150000"/>
              </a:lnSpc>
            </a:pPr>
            <a:r>
              <a:rPr lang="he-IL" sz="2400" dirty="0">
                <a:cs typeface="Varela Round" panose="00000500000000000000" pitchFamily="2" charset="-79"/>
              </a:rPr>
              <a:t>(הרב יגאל אריאל, לב חדש, עמ' 293)</a:t>
            </a:r>
          </a:p>
        </p:txBody>
      </p:sp>
    </p:spTree>
    <p:extLst>
      <p:ext uri="{BB962C8B-B14F-4D97-AF65-F5344CB8AC3E}">
        <p14:creationId xmlns:p14="http://schemas.microsoft.com/office/powerpoint/2010/main" val="258955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ל"ז, י"א:  הייאוש בגלות</a:t>
            </a:r>
            <a:endParaRPr dirty="0"/>
          </a:p>
        </p:txBody>
      </p:sp>
      <p:sp>
        <p:nvSpPr>
          <p:cNvPr id="3" name="מלבן: פינות מעוגלות 2">
            <a:extLst>
              <a:ext uri="{FF2B5EF4-FFF2-40B4-BE49-F238E27FC236}">
                <a16:creationId xmlns:a16="http://schemas.microsoft.com/office/drawing/2014/main" id="{2D5C1844-7BB2-4F29-9406-3E73D2E1DC56}"/>
              </a:ext>
            </a:extLst>
          </p:cNvPr>
          <p:cNvSpPr/>
          <p:nvPr/>
        </p:nvSpPr>
        <p:spPr>
          <a:xfrm>
            <a:off x="4964993" y="3001816"/>
            <a:ext cx="4363734" cy="3709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2400" dirty="0">
                <a:cs typeface="Varela Round" panose="00000500000000000000" pitchFamily="2" charset="-79"/>
              </a:rPr>
              <a:t>עַל נַהֲרוֹת בָּבֶל שָׁם יָשַׁבְנוּ גַּם בָּכִינוּ בְּזָכְרֵנוּ אֶת צִיּוֹן: </a:t>
            </a:r>
          </a:p>
          <a:p>
            <a:pPr algn="r"/>
            <a:r>
              <a:rPr lang="he-IL" sz="2400" dirty="0">
                <a:cs typeface="Varela Round" panose="00000500000000000000" pitchFamily="2" charset="-79"/>
              </a:rPr>
              <a:t>עַל עֲרָבִים בְּתוֹכָהּ תָּלִינוּ כִּנֹּרוֹתֵינוּ: </a:t>
            </a:r>
          </a:p>
          <a:p>
            <a:pPr algn="r"/>
            <a:r>
              <a:rPr lang="he-IL" sz="2400" dirty="0">
                <a:cs typeface="Varela Round" panose="00000500000000000000" pitchFamily="2" charset="-79"/>
              </a:rPr>
              <a:t>כִּי שָׁם שְׁאֵלוּנוּ שׁוֹבֵינוּ דִּבְרֵי שִׁיר </a:t>
            </a:r>
            <a:r>
              <a:rPr lang="he-IL" sz="2400" dirty="0" err="1">
                <a:cs typeface="Varela Round" panose="00000500000000000000" pitchFamily="2" charset="-79"/>
              </a:rPr>
              <a:t>וְתוֹלָלֵינו</a:t>
            </a:r>
            <a:r>
              <a:rPr lang="he-IL" sz="2400" dirty="0">
                <a:cs typeface="Varela Round" panose="00000500000000000000" pitchFamily="2" charset="-79"/>
              </a:rPr>
              <a:t>ּ שִׂמְחָה שִׁירוּ לָנוּ מִשִּׁיר צִיּוֹן: </a:t>
            </a:r>
          </a:p>
          <a:p>
            <a:pPr algn="r"/>
            <a:r>
              <a:rPr lang="he-IL" sz="2400" dirty="0">
                <a:solidFill>
                  <a:srgbClr val="FFFF00"/>
                </a:solidFill>
                <a:cs typeface="Varela Round" panose="00000500000000000000" pitchFamily="2" charset="-79"/>
              </a:rPr>
              <a:t>אֵיךְ נָשִׁיר אֶת שִׁיר ה' עַל אַדְמַת </a:t>
            </a:r>
            <a:r>
              <a:rPr lang="he-IL" sz="2400" dirty="0" err="1">
                <a:solidFill>
                  <a:srgbClr val="FFFF00"/>
                </a:solidFill>
                <a:cs typeface="Varela Round" panose="00000500000000000000" pitchFamily="2" charset="-79"/>
              </a:rPr>
              <a:t>נֵכָר</a:t>
            </a:r>
            <a:r>
              <a:rPr lang="he-IL" sz="2400" dirty="0">
                <a:solidFill>
                  <a:srgbClr val="FFFF00"/>
                </a:solidFill>
                <a:cs typeface="Varela Round" panose="00000500000000000000" pitchFamily="2" charset="-79"/>
              </a:rPr>
              <a:t>:</a:t>
            </a:r>
          </a:p>
        </p:txBody>
      </p:sp>
      <p:pic>
        <p:nvPicPr>
          <p:cNvPr id="5" name="תמונה 4">
            <a:extLst>
              <a:ext uri="{FF2B5EF4-FFF2-40B4-BE49-F238E27FC236}">
                <a16:creationId xmlns:a16="http://schemas.microsoft.com/office/drawing/2014/main" id="{49324045-E343-4CCD-802F-DA94B4503730}"/>
              </a:ext>
            </a:extLst>
          </p:cNvPr>
          <p:cNvPicPr>
            <a:picLocks noChangeAspect="1"/>
          </p:cNvPicPr>
          <p:nvPr/>
        </p:nvPicPr>
        <p:blipFill>
          <a:blip r:embed="rId3"/>
          <a:stretch>
            <a:fillRect/>
          </a:stretch>
        </p:blipFill>
        <p:spPr>
          <a:xfrm>
            <a:off x="162641" y="3001816"/>
            <a:ext cx="4513267" cy="3571476"/>
          </a:xfrm>
          <a:prstGeom prst="rect">
            <a:avLst/>
          </a:prstGeom>
        </p:spPr>
      </p:pic>
      <p:sp>
        <p:nvSpPr>
          <p:cNvPr id="7" name="מציין מיקום תוכן 6">
            <a:extLst>
              <a:ext uri="{FF2B5EF4-FFF2-40B4-BE49-F238E27FC236}">
                <a16:creationId xmlns:a16="http://schemas.microsoft.com/office/drawing/2014/main" id="{2A61C55A-6C59-45C2-AC45-106774830138}"/>
              </a:ext>
            </a:extLst>
          </p:cNvPr>
          <p:cNvSpPr>
            <a:spLocks noGrp="1"/>
          </p:cNvSpPr>
          <p:nvPr>
            <p:ph idx="1"/>
          </p:nvPr>
        </p:nvSpPr>
        <p:spPr>
          <a:xfrm>
            <a:off x="515938" y="1195388"/>
            <a:ext cx="11158537" cy="2728247"/>
          </a:xfrm>
          <a:prstGeom prst="rect">
            <a:avLst/>
          </a:prstGeom>
        </p:spPr>
        <p:txBody>
          <a:bodyPr wrap="square">
            <a:spAutoFit/>
          </a:bodyPr>
          <a:lstStyle/>
          <a:p>
            <a:pPr marL="0" indent="0" algn="r">
              <a:buNone/>
            </a:pPr>
            <a:r>
              <a:rPr lang="he-IL" sz="2666" dirty="0">
                <a:cs typeface="Varela Round" panose="00000500000000000000" pitchFamily="2" charset="-79"/>
              </a:rPr>
              <a:t>וַיֹּאמֶר אֵלַי בֶּן-אָדָם הָעֲצָמוֹת הָאֵלֶּה כָּל-בֵּית יִשְׂרָאֵל הֵמָּה </a:t>
            </a:r>
          </a:p>
          <a:p>
            <a:pPr marL="0" indent="0" algn="r">
              <a:buNone/>
            </a:pPr>
            <a:r>
              <a:rPr lang="he-IL" sz="2666" dirty="0">
                <a:cs typeface="Varela Round" panose="00000500000000000000" pitchFamily="2" charset="-79"/>
              </a:rPr>
              <a:t>הִנֵּה אֹמְרִים יָבְשׁוּ עַצְמוֹתֵינוּ </a:t>
            </a:r>
            <a:r>
              <a:rPr lang="he-IL" sz="2666" dirty="0">
                <a:solidFill>
                  <a:srgbClr val="00B0F0"/>
                </a:solidFill>
                <a:cs typeface="Varela Round" panose="00000500000000000000" pitchFamily="2" charset="-79"/>
              </a:rPr>
              <a:t>וְאָבְדָה </a:t>
            </a:r>
            <a:r>
              <a:rPr lang="he-IL" sz="2666" dirty="0" err="1">
                <a:solidFill>
                  <a:srgbClr val="00B0F0"/>
                </a:solidFill>
                <a:cs typeface="Varela Round" panose="00000500000000000000" pitchFamily="2" charset="-79"/>
              </a:rPr>
              <a:t>תִקְוָתֵנו</a:t>
            </a:r>
            <a:r>
              <a:rPr lang="he-IL" sz="2666" dirty="0">
                <a:solidFill>
                  <a:srgbClr val="00B0F0"/>
                </a:solidFill>
                <a:cs typeface="Varela Round" panose="00000500000000000000" pitchFamily="2" charset="-79"/>
              </a:rPr>
              <a:t>ּ </a:t>
            </a:r>
            <a:r>
              <a:rPr lang="he-IL" sz="2666" dirty="0" err="1">
                <a:solidFill>
                  <a:srgbClr val="00B0F0"/>
                </a:solidFill>
                <a:cs typeface="Varela Round" panose="00000500000000000000" pitchFamily="2" charset="-79"/>
              </a:rPr>
              <a:t>נִגְזַרְנו</a:t>
            </a:r>
            <a:r>
              <a:rPr lang="he-IL" sz="2666" dirty="0">
                <a:solidFill>
                  <a:srgbClr val="00B0F0"/>
                </a:solidFill>
                <a:cs typeface="Varela Round" panose="00000500000000000000" pitchFamily="2" charset="-79"/>
              </a:rPr>
              <a:t>ּ לָנוּ:</a:t>
            </a:r>
          </a:p>
          <a:p>
            <a:pPr algn="r"/>
            <a:endParaRPr lang="he-IL" sz="2666" dirty="0">
              <a:solidFill>
                <a:srgbClr val="00B0F0"/>
              </a:solidFill>
              <a:cs typeface="Varela Round" panose="00000500000000000000" pitchFamily="2" charset="-79"/>
            </a:endParaRPr>
          </a:p>
          <a:p>
            <a:pPr algn="r"/>
            <a:endParaRPr lang="he-IL" sz="2666" dirty="0">
              <a:cs typeface="Varela Round" panose="00000500000000000000" pitchFamily="2" charset="-79"/>
            </a:endParaRPr>
          </a:p>
        </p:txBody>
      </p:sp>
    </p:spTree>
    <p:extLst>
      <p:ext uri="{BB962C8B-B14F-4D97-AF65-F5344CB8AC3E}">
        <p14:creationId xmlns:p14="http://schemas.microsoft.com/office/powerpoint/2010/main" val="20377037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1653</Words>
  <Application>Microsoft Office PowerPoint</Application>
  <PresentationFormat>מותאם אישית</PresentationFormat>
  <Paragraphs>179</Paragraphs>
  <Slides>25</Slides>
  <Notes>23</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25</vt:i4>
      </vt:variant>
    </vt:vector>
  </HeadingPairs>
  <TitlesOfParts>
    <vt:vector size="29" baseType="lpstr">
      <vt:lpstr>Arial</vt:lpstr>
      <vt:lpstr>Calibri</vt:lpstr>
      <vt:lpstr>Varela Round</vt:lpstr>
      <vt:lpstr>ערכת נושא Office</vt:lpstr>
      <vt:lpstr>מערכת שידורים לאומית</vt:lpstr>
      <vt:lpstr>שם השיעור</vt:lpstr>
      <vt:lpstr>מה נלמד בשיעור? </vt:lpstr>
      <vt:lpstr>יחזקאל ל"ז, א'-ג': העצמות היבשות</vt:lpstr>
      <vt:lpstr>יחזקאל ל"ז, ד'-ח':  תחיית העצמות היבשות</vt:lpstr>
      <vt:lpstr>יחזקאל ל"ז, ט'-י':  תחיית העצמות היבשות</vt:lpstr>
      <vt:lpstr>תחיית העצמות – מציאות או משל?</vt:lpstr>
      <vt:lpstr>עם ישראל בגלות = עצמות יבשות</vt:lpstr>
      <vt:lpstr>יחזקאל ל"ז, י"א:  הייאוש בגלות</vt:lpstr>
      <vt:lpstr>יחזקאל ל"ז, י"א:  הייאוש בגלות</vt:lpstr>
      <vt:lpstr>משמעון החזון לדורנו</vt:lpstr>
      <vt:lpstr>יחזקאל ל"ז, י"ב-י"ד:  התחיה הלאומית הפיזית</vt:lpstr>
      <vt:lpstr>יחזקאל ל"ז, י"ב-י"ד: התחיה הלאומית הרוחנית</vt:lpstr>
      <vt:lpstr>הציפייה להשלמת מימוש החזון</vt:lpstr>
      <vt:lpstr>לסיכום</vt:lpstr>
      <vt:lpstr>משימה לסיכום</vt:lpstr>
      <vt:lpstr>יחזקאל ל"ז, ט"ז-י"ז: המעשה הסמלי</vt:lpstr>
      <vt:lpstr>יחזקאל ל"ז, יח-כ: הסבר המעשה לעם</vt:lpstr>
      <vt:lpstr>הרכבה - העשרה (ויקיפדיה) </vt:lpstr>
      <vt:lpstr>יחזקאל ל"ז, כ"א-כ"ג: פשר המעשה הסמלי</vt:lpstr>
      <vt:lpstr>יחזקאל ל"ז, כ"א-כ"ג: פשר המעשה הסמלי</vt:lpstr>
      <vt:lpstr>יחזקאל ל"ז, כד-כח: ההבטחות בעקבות האיחוד</vt:lpstr>
      <vt:lpstr>לסיכום</vt:lpstr>
      <vt:lpstr>משימה לסיכום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 Mano</cp:lastModifiedBy>
  <cp:revision>37</cp:revision>
  <dcterms:created xsi:type="dcterms:W3CDTF">2020-03-15T19:13:03Z</dcterms:created>
  <dcterms:modified xsi:type="dcterms:W3CDTF">2020-04-20T08:45:50Z</dcterms:modified>
</cp:coreProperties>
</file>