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334" r:id="rId4"/>
    <p:sldId id="258" r:id="rId5"/>
    <p:sldId id="369" r:id="rId6"/>
    <p:sldId id="380" r:id="rId7"/>
    <p:sldId id="381" r:id="rId8"/>
    <p:sldId id="382" r:id="rId9"/>
    <p:sldId id="383" r:id="rId10"/>
    <p:sldId id="384" r:id="rId11"/>
    <p:sldId id="385" r:id="rId12"/>
    <p:sldId id="386" r:id="rId13"/>
    <p:sldId id="387" r:id="rId14"/>
    <p:sldId id="388" r:id="rId15"/>
    <p:sldId id="389" r:id="rId16"/>
    <p:sldId id="390" r:id="rId17"/>
    <p:sldId id="391" r:id="rId18"/>
    <p:sldId id="375" r:id="rId19"/>
    <p:sldId id="376" r:id="rId20"/>
    <p:sldId id="377" r:id="rId21"/>
    <p:sldId id="392" r:id="rId22"/>
    <p:sldId id="379" r:id="rId23"/>
    <p:sldId id="27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Varela Round" panose="00000500000000000000" pitchFamily="2" charset="-79"/>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1" roundtripDataSignature="AMtx7mjINfPJ33riZ/PykGcKvvmdqLZG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8" autoAdjust="0"/>
  </p:normalViewPr>
  <p:slideViewPr>
    <p:cSldViewPr snapToGrid="0">
      <p:cViewPr varScale="1">
        <p:scale>
          <a:sx n="100" d="100"/>
          <a:sy n="100" d="100"/>
        </p:scale>
        <p:origin x="630" y="78"/>
      </p:cViewPr>
      <p:guideLst>
        <p:guide orient="horz" pos="2160"/>
        <p:guide pos="3841"/>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5193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10143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174806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0731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86754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944484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14998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iw-IL" b="1" dirty="0"/>
              <a:t>: </a:t>
            </a:r>
            <a:r>
              <a:rPr lang="iw-IL" dirty="0"/>
              <a:t>לאחר שהתלמידים </a:t>
            </a:r>
            <a:r>
              <a:rPr lang="he-IL" dirty="0"/>
              <a:t>חשבו על שאלה/דילמה</a:t>
            </a:r>
            <a:r>
              <a:rPr lang="iw-IL" dirty="0"/>
              <a:t>, יש </a:t>
            </a:r>
            <a:r>
              <a:rPr lang="he-IL" dirty="0"/>
              <a:t>"לאסוף" רעיונות,</a:t>
            </a:r>
            <a:r>
              <a:rPr lang="he-IL" baseline="0" dirty="0"/>
              <a:t> תחושות שכנראה עלו במוחם וגם להשלים פערים של הדיון שלא ניתן היה לקיים בפועל</a:t>
            </a:r>
            <a:r>
              <a:rPr lang="iw-IL"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18</a:t>
            </a:fld>
            <a:endParaRPr/>
          </a:p>
        </p:txBody>
      </p:sp>
    </p:spTree>
    <p:extLst>
      <p:ext uri="{BB962C8B-B14F-4D97-AF65-F5344CB8AC3E}">
        <p14:creationId xmlns:p14="http://schemas.microsoft.com/office/powerpoint/2010/main" val="98360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iw-IL" b="1" dirty="0"/>
              <a:t>: </a:t>
            </a:r>
            <a:r>
              <a:rPr lang="he-IL" dirty="0"/>
              <a:t>לא יותר מדקה</a:t>
            </a:r>
            <a:r>
              <a:rPr lang="iw-IL" dirty="0"/>
              <a:t>. ניתן לעשות 2-1 סבבים של </a:t>
            </a:r>
            <a:r>
              <a:rPr lang="he-IL" dirty="0"/>
              <a:t>מחשבה</a:t>
            </a:r>
            <a:r>
              <a:rPr lang="iw-IL" dirty="0"/>
              <a:t> מול המחש</a:t>
            </a:r>
            <a:r>
              <a:rPr lang="he-IL" dirty="0"/>
              <a:t>ב.</a:t>
            </a:r>
            <a:r>
              <a:rPr lang="he-IL" baseline="0" dirty="0"/>
              <a:t> למשל – מה אתם הייתם עושים בסיטואציה? נסו לחשוב מתי קרה לכם שהרגשתם... מתי חוויתם .... </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20</a:t>
            </a:fld>
            <a:endParaRPr/>
          </a:p>
        </p:txBody>
      </p:sp>
    </p:spTree>
    <p:extLst>
      <p:ext uri="{BB962C8B-B14F-4D97-AF65-F5344CB8AC3E}">
        <p14:creationId xmlns:p14="http://schemas.microsoft.com/office/powerpoint/2010/main" val="212474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21</a:t>
            </a:fld>
            <a:endParaRPr/>
          </a:p>
        </p:txBody>
      </p:sp>
    </p:spTree>
    <p:extLst>
      <p:ext uri="{BB962C8B-B14F-4D97-AF65-F5344CB8AC3E}">
        <p14:creationId xmlns:p14="http://schemas.microsoft.com/office/powerpoint/2010/main" val="109455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470934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6692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8665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dirty="0"/>
              <a:t>המיתולוגיה מספרת שבלרופון אילף את פגסוס הסוס המעופף, באמצעות רסן מוזהב שקיבל מהאלה אתנה. בלרופון ביצע מספר משימות מסוכנות כשהוא רכוב על פגסוס, שכללו את הריגת הכימרה, הבסתן של האמזונות ועוד. לאחר ביצוע מטלות אלו רצה בלרופון בכבוד האלים וקיווה לחיות לצדם באולימפוס, הר משכנם, אך פגסוס סירב לקחתו לשם והשליכו מעל גבו.</a:t>
            </a:r>
          </a:p>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14892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75528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79776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24" name="Google Shape;24;p17"/>
          <p:cNvSpPr txBox="1">
            <a:spLocks noGrp="1"/>
          </p:cNvSpPr>
          <p:nvPr>
            <p:ph type="ctrTitle"/>
          </p:nvPr>
        </p:nvSpPr>
        <p:spPr>
          <a:xfrm>
            <a:off x="516000" y="1414577"/>
            <a:ext cx="11160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516000" y="2776835"/>
            <a:ext cx="11160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dirty="0"/>
          </a:p>
        </p:txBody>
      </p:sp>
      <p:sp>
        <p:nvSpPr>
          <p:cNvPr id="29" name="Google Shape;29;p17"/>
          <p:cNvSpPr txBox="1">
            <a:spLocks noGrp="1"/>
          </p:cNvSpPr>
          <p:nvPr>
            <p:ph type="body" idx="2"/>
          </p:nvPr>
        </p:nvSpPr>
        <p:spPr>
          <a:xfrm>
            <a:off x="516000" y="3644294"/>
            <a:ext cx="11160000"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dirty="0"/>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reserve="1" userDrawn="1">
  <p:cSld name="1_2 כותרות ותוכן">
    <p:spTree>
      <p:nvGrpSpPr>
        <p:cNvPr id="1" name="Shape 31"/>
        <p:cNvGrpSpPr/>
        <p:nvPr/>
      </p:nvGrpSpPr>
      <p:grpSpPr>
        <a:xfrm>
          <a:off x="0" y="0"/>
          <a:ext cx="0" cy="0"/>
          <a:chOff x="0" y="0"/>
          <a:chExt cx="0" cy="0"/>
        </a:xfrm>
      </p:grpSpPr>
      <p:sp>
        <p:nvSpPr>
          <p:cNvPr id="34" name="Google Shape;34;p18"/>
          <p:cNvSpPr txBox="1">
            <a:spLocks noGrp="1"/>
          </p:cNvSpPr>
          <p:nvPr>
            <p:ph type="body" idx="2"/>
          </p:nvPr>
        </p:nvSpPr>
        <p:spPr>
          <a:xfrm>
            <a:off x="515272" y="1059388"/>
            <a:ext cx="11160000" cy="4818811"/>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dirty="0"/>
          </a:p>
        </p:txBody>
      </p:sp>
      <p:sp>
        <p:nvSpPr>
          <p:cNvPr id="32" name="Google Shape;32;p18"/>
          <p:cNvSpPr txBox="1">
            <a:spLocks noGrp="1"/>
          </p:cNvSpPr>
          <p:nvPr>
            <p:ph type="title"/>
          </p:nvPr>
        </p:nvSpPr>
        <p:spPr>
          <a:xfrm>
            <a:off x="2549769" y="213094"/>
            <a:ext cx="9125503"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1763230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125503"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18"/>
          <p:cNvSpPr txBox="1">
            <a:spLocks noGrp="1"/>
          </p:cNvSpPr>
          <p:nvPr>
            <p:ph type="body" idx="1"/>
          </p:nvPr>
        </p:nvSpPr>
        <p:spPr>
          <a:xfrm>
            <a:off x="515275" y="1059388"/>
            <a:ext cx="11160000"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dirty="0"/>
          </a:p>
        </p:txBody>
      </p:sp>
      <p:sp>
        <p:nvSpPr>
          <p:cNvPr id="34" name="Google Shape;34;p18"/>
          <p:cNvSpPr txBox="1">
            <a:spLocks noGrp="1"/>
          </p:cNvSpPr>
          <p:nvPr>
            <p:ph type="body" idx="2"/>
          </p:nvPr>
        </p:nvSpPr>
        <p:spPr>
          <a:xfrm>
            <a:off x="515272" y="1725682"/>
            <a:ext cx="11160000"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dirty="0"/>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כותרות ותוכן" preserve="1" userDrawn="1">
  <p:cSld name="1_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125503"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4233529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199"/>
        <p:cNvGrpSpPr/>
        <p:nvPr/>
      </p:nvGrpSpPr>
      <p:grpSpPr>
        <a:xfrm>
          <a:off x="0" y="0"/>
          <a:ext cx="0" cy="0"/>
          <a:chOff x="0" y="0"/>
          <a:chExt cx="0" cy="0"/>
        </a:xfrm>
      </p:grpSpPr>
      <p:sp>
        <p:nvSpPr>
          <p:cNvPr id="200" name="Google Shape;200;p30"/>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8" name="Google Shape;208;p30"/>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5023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65" r:id="rId5"/>
    <p:sldLayoutId id="2147483653" r:id="rId6"/>
    <p:sldLayoutId id="2147483659" r:id="rId7"/>
    <p:sldLayoutId id="2147483660" r:id="rId8"/>
    <p:sldLayoutId id="21474836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 y="2115493"/>
            <a:ext cx="12192000" cy="1470300"/>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192A72"/>
              </a:buClr>
              <a:buSzPts val="6600"/>
              <a:buFont typeface="Varela Round"/>
              <a:buNone/>
            </a:pPr>
            <a:r>
              <a:rPr lang="iw-IL"/>
              <a:t>מערכת שידורים לאומית</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4467418" y="1059388"/>
            <a:ext cx="7207854"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latin typeface="Varela Round" panose="00000500000000000000" pitchFamily="2" charset="-79"/>
                <a:cs typeface="Varela Round" panose="00000500000000000000" pitchFamily="2" charset="-79"/>
              </a:rPr>
              <a:t>פיטר פן נוצר על ידי הסופר הסקוטי ג'יימס מתיו ברי. </a:t>
            </a:r>
          </a:p>
          <a:p>
            <a:pPr>
              <a:lnSpc>
                <a:spcPct val="150000"/>
              </a:lnSpc>
            </a:pPr>
            <a:r>
              <a:rPr lang="he-IL" dirty="0">
                <a:latin typeface="Varela Round" panose="00000500000000000000" pitchFamily="2" charset="-79"/>
                <a:cs typeface="Varela Round" panose="00000500000000000000" pitchFamily="2" charset="-79"/>
              </a:rPr>
              <a:t>הוא ילד שמסוגל לעוף, ואינו רוצה לגדול לעולם. </a:t>
            </a:r>
          </a:p>
          <a:p>
            <a:pPr>
              <a:lnSpc>
                <a:spcPct val="150000"/>
              </a:lnSpc>
            </a:pPr>
            <a:r>
              <a:rPr lang="he-IL" dirty="0">
                <a:latin typeface="Varela Round" panose="00000500000000000000" pitchFamily="2" charset="-79"/>
                <a:cs typeface="Varela Round" panose="00000500000000000000" pitchFamily="2" charset="-79"/>
              </a:rPr>
              <a:t>הוא מבלה את ילדותו הלא נגמרת, באי של "ארץ לעולם-לא", כמנהיג של "הנערים האבודים". </a:t>
            </a:r>
          </a:p>
          <a:p>
            <a:pPr>
              <a:lnSpc>
                <a:spcPct val="150000"/>
              </a:lnSpc>
            </a:pPr>
            <a:r>
              <a:rPr lang="he-IL" dirty="0">
                <a:latin typeface="Varela Round" panose="00000500000000000000" pitchFamily="2" charset="-79"/>
                <a:cs typeface="Varela Round" panose="00000500000000000000" pitchFamily="2" charset="-79"/>
              </a:rPr>
              <a:t>האם, לדעתכם, פיטר פן הוא גיבור? גיבור על? נמקו את דעתכם במחברת. </a:t>
            </a:r>
          </a:p>
          <a:p>
            <a:pPr marL="439782" lvl="0" indent="-190534" algn="r" rtl="1">
              <a:lnSpc>
                <a:spcPct val="200000"/>
              </a:lnSpc>
              <a:spcBef>
                <a:spcPts val="0"/>
              </a:spcBef>
              <a:spcAft>
                <a:spcPts val="0"/>
              </a:spcAft>
              <a:buClr>
                <a:srgbClr val="002060"/>
              </a:buClr>
              <a:buSzPts val="2400"/>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פיטר פן - גיבור על ספרותי</a:t>
            </a:r>
            <a:endParaRPr dirty="0"/>
          </a:p>
        </p:txBody>
      </p:sp>
      <p:pic>
        <p:nvPicPr>
          <p:cNvPr id="4" name="Picture 3">
            <a:extLst>
              <a:ext uri="{FF2B5EF4-FFF2-40B4-BE49-F238E27FC236}">
                <a16:creationId xmlns:a16="http://schemas.microsoft.com/office/drawing/2014/main" id="{CAEB5A6D-324B-43A8-9DA4-14D14C047C72}"/>
              </a:ext>
            </a:extLst>
          </p:cNvPr>
          <p:cNvPicPr>
            <a:picLocks noChangeAspect="1"/>
          </p:cNvPicPr>
          <p:nvPr/>
        </p:nvPicPr>
        <p:blipFill>
          <a:blip r:embed="rId3"/>
          <a:stretch>
            <a:fillRect/>
          </a:stretch>
        </p:blipFill>
        <p:spPr>
          <a:xfrm>
            <a:off x="736343" y="1047248"/>
            <a:ext cx="3731075" cy="5023539"/>
          </a:xfrm>
          <a:prstGeom prst="rect">
            <a:avLst/>
          </a:prstGeom>
        </p:spPr>
      </p:pic>
      <p:sp>
        <p:nvSpPr>
          <p:cNvPr id="5" name="TextBox 4">
            <a:extLst>
              <a:ext uri="{FF2B5EF4-FFF2-40B4-BE49-F238E27FC236}">
                <a16:creationId xmlns:a16="http://schemas.microsoft.com/office/drawing/2014/main" id="{FD91EC9B-841F-4CB9-A961-8E0354D202E4}"/>
              </a:ext>
            </a:extLst>
          </p:cNvPr>
          <p:cNvSpPr txBox="1"/>
          <p:nvPr/>
        </p:nvSpPr>
        <p:spPr>
          <a:xfrm>
            <a:off x="0" y="6563496"/>
            <a:ext cx="7937630"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https://commons.wikimedia.org/wiki/File:Peter_Pan_at_Folketeatret.jpg#/media/File:Peter_Pan_at_Folketeatret.jpg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149511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6435192" y="1059388"/>
            <a:ext cx="5240079"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סיפורו של פיטר פן שימש השראה לאומנים רבים.</a:t>
            </a:r>
          </a:p>
          <a:p>
            <a:pPr>
              <a:lnSpc>
                <a:spcPct val="150000"/>
              </a:lnSpc>
            </a:pPr>
            <a:r>
              <a:rPr lang="he-IL" dirty="0"/>
              <a:t>הספר המקורי פורסם בשנת 1906. </a:t>
            </a:r>
          </a:p>
          <a:p>
            <a:pPr>
              <a:lnSpc>
                <a:spcPct val="150000"/>
              </a:lnSpc>
            </a:pPr>
            <a:r>
              <a:rPr lang="he-IL" dirty="0"/>
              <a:t>בזכות ההדפסים הצבעוניים של המאייר ארתור רקהאם הספר הצליח באופן מיידי.</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פיטר פן באמנות</a:t>
            </a:r>
            <a:endParaRPr dirty="0"/>
          </a:p>
        </p:txBody>
      </p:sp>
      <p:pic>
        <p:nvPicPr>
          <p:cNvPr id="2" name="Picture 1">
            <a:extLst>
              <a:ext uri="{FF2B5EF4-FFF2-40B4-BE49-F238E27FC236}">
                <a16:creationId xmlns:a16="http://schemas.microsoft.com/office/drawing/2014/main" id="{D3003394-66F4-4D39-9343-0353E3C0A73E}"/>
              </a:ext>
            </a:extLst>
          </p:cNvPr>
          <p:cNvPicPr>
            <a:picLocks noChangeAspect="1"/>
          </p:cNvPicPr>
          <p:nvPr/>
        </p:nvPicPr>
        <p:blipFill>
          <a:blip r:embed="rId3"/>
          <a:stretch>
            <a:fillRect/>
          </a:stretch>
        </p:blipFill>
        <p:spPr>
          <a:xfrm>
            <a:off x="282997" y="1047248"/>
            <a:ext cx="3212870" cy="4554107"/>
          </a:xfrm>
          <a:prstGeom prst="rect">
            <a:avLst/>
          </a:prstGeom>
        </p:spPr>
      </p:pic>
      <p:pic>
        <p:nvPicPr>
          <p:cNvPr id="3" name="Picture 2">
            <a:extLst>
              <a:ext uri="{FF2B5EF4-FFF2-40B4-BE49-F238E27FC236}">
                <a16:creationId xmlns:a16="http://schemas.microsoft.com/office/drawing/2014/main" id="{CA278645-26B8-4087-BD19-6AAACB54D048}"/>
              </a:ext>
            </a:extLst>
          </p:cNvPr>
          <p:cNvPicPr>
            <a:picLocks noChangeAspect="1"/>
          </p:cNvPicPr>
          <p:nvPr/>
        </p:nvPicPr>
        <p:blipFill>
          <a:blip r:embed="rId4"/>
          <a:stretch>
            <a:fillRect/>
          </a:stretch>
        </p:blipFill>
        <p:spPr>
          <a:xfrm>
            <a:off x="3697852" y="1063696"/>
            <a:ext cx="2737341" cy="4554107"/>
          </a:xfrm>
          <a:prstGeom prst="rect">
            <a:avLst/>
          </a:prstGeom>
        </p:spPr>
      </p:pic>
      <p:sp>
        <p:nvSpPr>
          <p:cNvPr id="6" name="TextBox 5">
            <a:extLst>
              <a:ext uri="{FF2B5EF4-FFF2-40B4-BE49-F238E27FC236}">
                <a16:creationId xmlns:a16="http://schemas.microsoft.com/office/drawing/2014/main" id="{DB946508-556E-4AE6-AB60-E6DFCAC6AD6D}"/>
              </a:ext>
            </a:extLst>
          </p:cNvPr>
          <p:cNvSpPr txBox="1"/>
          <p:nvPr/>
        </p:nvSpPr>
        <p:spPr>
          <a:xfrm>
            <a:off x="282997" y="5661380"/>
            <a:ext cx="6152195" cy="523220"/>
          </a:xfrm>
          <a:prstGeom prst="rect">
            <a:avLst/>
          </a:prstGeom>
          <a:noFill/>
        </p:spPr>
        <p:txBody>
          <a:bodyPr wrap="square" rtlCol="1">
            <a:spAutoFit/>
          </a:bodyPr>
          <a:lstStyle/>
          <a:p>
            <a:pPr algn="ctr"/>
            <a:r>
              <a:rPr lang="he-IL" dirty="0">
                <a:latin typeface="Varela Round" panose="00000500000000000000" pitchFamily="2" charset="-79"/>
                <a:cs typeface="Varela Round" panose="00000500000000000000" pitchFamily="2" charset="-79"/>
              </a:rPr>
              <a:t>מתוך הספר "פיטר פן בגני </a:t>
            </a:r>
            <a:r>
              <a:rPr lang="he-IL" dirty="0" err="1">
                <a:latin typeface="Varela Round" panose="00000500000000000000" pitchFamily="2" charset="-79"/>
                <a:cs typeface="Varela Round" panose="00000500000000000000" pitchFamily="2" charset="-79"/>
              </a:rPr>
              <a:t>קנסינגטון</a:t>
            </a:r>
            <a:r>
              <a:rPr lang="he-IL" dirty="0">
                <a:latin typeface="Varela Round" panose="00000500000000000000" pitchFamily="2" charset="-79"/>
                <a:cs typeface="Varela Round" panose="00000500000000000000" pitchFamily="2" charset="-79"/>
              </a:rPr>
              <a:t>", </a:t>
            </a:r>
          </a:p>
          <a:p>
            <a:pPr algn="ctr"/>
            <a:r>
              <a:rPr lang="he-IL" dirty="0">
                <a:latin typeface="Varela Round" panose="00000500000000000000" pitchFamily="2" charset="-79"/>
                <a:cs typeface="Varela Round" panose="00000500000000000000" pitchFamily="2" charset="-79"/>
              </a:rPr>
              <a:t>מאויר על ידי ארתור </a:t>
            </a:r>
            <a:r>
              <a:rPr lang="he-IL" dirty="0" err="1">
                <a:latin typeface="Varela Round" panose="00000500000000000000" pitchFamily="2" charset="-79"/>
                <a:cs typeface="Varela Round" panose="00000500000000000000" pitchFamily="2" charset="-79"/>
              </a:rPr>
              <a:t>רקהאם</a:t>
            </a:r>
            <a:r>
              <a:rPr lang="he-IL" dirty="0">
                <a:latin typeface="Varela Round" panose="00000500000000000000" pitchFamily="2" charset="-79"/>
                <a:cs typeface="Varela Round" panose="00000500000000000000" pitchFamily="2" charset="-79"/>
              </a:rPr>
              <a:t>, 1906.</a:t>
            </a:r>
          </a:p>
        </p:txBody>
      </p:sp>
      <p:sp>
        <p:nvSpPr>
          <p:cNvPr id="7" name="TextBox 6">
            <a:extLst>
              <a:ext uri="{FF2B5EF4-FFF2-40B4-BE49-F238E27FC236}">
                <a16:creationId xmlns:a16="http://schemas.microsoft.com/office/drawing/2014/main" id="{BC63FB83-2A4C-44A8-80C7-89EA134EEB3E}"/>
              </a:ext>
            </a:extLst>
          </p:cNvPr>
          <p:cNvSpPr txBox="1"/>
          <p:nvPr/>
        </p:nvSpPr>
        <p:spPr>
          <a:xfrm>
            <a:off x="81821" y="6530752"/>
            <a:ext cx="4152123"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https://commons.wikimedia.org/wiki/Category:Arthur_Rackham</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68919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3981246" y="1059388"/>
            <a:ext cx="7694025"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פֵיָה היא יצור בדיוני שמקורו בפולקלור ובסיפורי עם עתיקים. ניתן למצוא אזכורים שלה באגדות, בסרטים, בקומיקס והיא מופיעה גם באמנות.</a:t>
            </a:r>
          </a:p>
          <a:p>
            <a:pPr>
              <a:lnSpc>
                <a:spcPct val="150000"/>
              </a:lnSpc>
            </a:pPr>
            <a:r>
              <a:rPr lang="he-IL" dirty="0"/>
              <a:t>הצייר האנגלי הידוע </a:t>
            </a:r>
            <a:r>
              <a:rPr lang="he-IL" dirty="0">
                <a:solidFill>
                  <a:schemeClr val="accent2"/>
                </a:solidFill>
              </a:rPr>
              <a:t>מהתקופה הרומנטית </a:t>
            </a:r>
            <a:r>
              <a:rPr lang="he-IL" dirty="0"/>
              <a:t>באומנות </a:t>
            </a:r>
            <a:r>
              <a:rPr lang="he-IL" dirty="0">
                <a:solidFill>
                  <a:schemeClr val="accent2"/>
                </a:solidFill>
              </a:rPr>
              <a:t>ויליאם בלייק </a:t>
            </a:r>
            <a:r>
              <a:rPr lang="he-IL" dirty="0"/>
              <a:t>המציא דמויות של פיות ואייר אותן בספריו.</a:t>
            </a:r>
          </a:p>
          <a:p>
            <a:pPr>
              <a:lnSpc>
                <a:spcPct val="150000"/>
              </a:lnSpc>
            </a:pPr>
            <a:r>
              <a:rPr lang="he-IL" dirty="0"/>
              <a:t>איור זה לקוח מתוך הספר השיר של לוס שנכתב ואוייר על ידי ויליאם בלייק, לפני כ-200 שנה.</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עכשיו לומדים - פיות באמנות</a:t>
            </a:r>
            <a:endParaRPr dirty="0"/>
          </a:p>
        </p:txBody>
      </p:sp>
      <p:pic>
        <p:nvPicPr>
          <p:cNvPr id="4" name="Picture 3">
            <a:extLst>
              <a:ext uri="{FF2B5EF4-FFF2-40B4-BE49-F238E27FC236}">
                <a16:creationId xmlns:a16="http://schemas.microsoft.com/office/drawing/2014/main" id="{B2CBD90F-7D16-47AA-9C97-17930F4890F4}"/>
              </a:ext>
            </a:extLst>
          </p:cNvPr>
          <p:cNvPicPr>
            <a:picLocks noChangeAspect="1"/>
          </p:cNvPicPr>
          <p:nvPr/>
        </p:nvPicPr>
        <p:blipFill>
          <a:blip r:embed="rId3"/>
          <a:stretch>
            <a:fillRect/>
          </a:stretch>
        </p:blipFill>
        <p:spPr>
          <a:xfrm>
            <a:off x="381728" y="933094"/>
            <a:ext cx="3371122" cy="4597557"/>
          </a:xfrm>
          <a:prstGeom prst="rect">
            <a:avLst/>
          </a:prstGeom>
        </p:spPr>
      </p:pic>
      <p:sp>
        <p:nvSpPr>
          <p:cNvPr id="5" name="TextBox 4">
            <a:extLst>
              <a:ext uri="{FF2B5EF4-FFF2-40B4-BE49-F238E27FC236}">
                <a16:creationId xmlns:a16="http://schemas.microsoft.com/office/drawing/2014/main" id="{38BE5F69-D6CE-4BF4-A2BD-7C2B633C091D}"/>
              </a:ext>
            </a:extLst>
          </p:cNvPr>
          <p:cNvSpPr txBox="1"/>
          <p:nvPr/>
        </p:nvSpPr>
        <p:spPr>
          <a:xfrm>
            <a:off x="136900" y="5545029"/>
            <a:ext cx="3860777" cy="523220"/>
          </a:xfrm>
          <a:prstGeom prst="rect">
            <a:avLst/>
          </a:prstGeom>
          <a:noFill/>
        </p:spPr>
        <p:txBody>
          <a:bodyPr wrap="square" rtlCol="1">
            <a:spAutoFit/>
          </a:bodyPr>
          <a:lstStyle/>
          <a:p>
            <a:pPr algn="ctr"/>
            <a:r>
              <a:rPr lang="he-IL" dirty="0">
                <a:latin typeface="Varela Round" panose="00000500000000000000" pitchFamily="2" charset="-79"/>
                <a:cs typeface="Varela Round" panose="00000500000000000000" pitchFamily="2" charset="-79"/>
              </a:rPr>
              <a:t>ויליאם בלייק, </a:t>
            </a:r>
            <a:r>
              <a:rPr lang="he-IL" b="1" dirty="0">
                <a:latin typeface="Varela Round" panose="00000500000000000000" pitchFamily="2" charset="-79"/>
                <a:cs typeface="Varela Round" panose="00000500000000000000" pitchFamily="2" charset="-79"/>
              </a:rPr>
              <a:t>השיר של לוס</a:t>
            </a:r>
            <a:r>
              <a:rPr lang="he-IL" dirty="0">
                <a:latin typeface="Varela Round" panose="00000500000000000000" pitchFamily="2" charset="-79"/>
                <a:cs typeface="Varela Round" panose="00000500000000000000" pitchFamily="2" charset="-79"/>
              </a:rPr>
              <a:t>, </a:t>
            </a:r>
          </a:p>
          <a:p>
            <a:pPr algn="ctr"/>
            <a:r>
              <a:rPr lang="he-IL" dirty="0">
                <a:latin typeface="Varela Round" panose="00000500000000000000" pitchFamily="2" charset="-79"/>
                <a:cs typeface="Varela Round" panose="00000500000000000000" pitchFamily="2" charset="-79"/>
              </a:rPr>
              <a:t>איור מודפס,  1795</a:t>
            </a:r>
          </a:p>
        </p:txBody>
      </p:sp>
      <p:sp>
        <p:nvSpPr>
          <p:cNvPr id="8" name="TextBox 7">
            <a:extLst>
              <a:ext uri="{FF2B5EF4-FFF2-40B4-BE49-F238E27FC236}">
                <a16:creationId xmlns:a16="http://schemas.microsoft.com/office/drawing/2014/main" id="{277FDD97-E4F6-4EE2-93DB-6D19FF0330B7}"/>
              </a:ext>
            </a:extLst>
          </p:cNvPr>
          <p:cNvSpPr txBox="1"/>
          <p:nvPr/>
        </p:nvSpPr>
        <p:spPr>
          <a:xfrm>
            <a:off x="90973" y="6415797"/>
            <a:ext cx="4052402" cy="400110"/>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By William Blake - The William Blake Archive, Public Domain, https://commons.wikimedia.org/w/index.php?curid=27541330</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180974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3778372" y="1059388"/>
            <a:ext cx="7896899"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איזה כוח על יש לטינקרבל?</a:t>
            </a:r>
          </a:p>
          <a:p>
            <a:pPr>
              <a:lnSpc>
                <a:spcPct val="150000"/>
              </a:lnSpc>
            </a:pPr>
            <a:r>
              <a:rPr lang="he-IL" dirty="0"/>
              <a:t>האם התנוחה בה טינקרבל מפוסלת בפסל של </a:t>
            </a:r>
            <a:r>
              <a:rPr lang="he-IL" b="1" dirty="0">
                <a:solidFill>
                  <a:schemeClr val="accent2"/>
                </a:solidFill>
              </a:rPr>
              <a:t>דיארמודי ביירון</a:t>
            </a:r>
            <a:r>
              <a:rPr lang="he-IL" b="1" dirty="0"/>
              <a:t> </a:t>
            </a:r>
            <a:r>
              <a:rPr lang="he-IL" dirty="0"/>
              <a:t>מביאה לידי ביטוי את כוח העל שלה?</a:t>
            </a:r>
          </a:p>
          <a:p>
            <a:pPr>
              <a:lnSpc>
                <a:spcPct val="150000"/>
              </a:lnSpc>
            </a:pPr>
            <a:r>
              <a:rPr lang="he-IL" dirty="0"/>
              <a:t>התבוננו בחפץ אותו היא אוחזת בידיה. למה לדעתכם הוא משמש אותה? </a:t>
            </a:r>
          </a:p>
          <a:p>
            <a:pPr>
              <a:lnSpc>
                <a:spcPct val="150000"/>
              </a:lnSpc>
            </a:pPr>
            <a:r>
              <a:rPr lang="he-IL" dirty="0"/>
              <a:t>פיה היא יצור בדיוני שמקורו בפולקלור ובסיפורי עם עתיקים. ניתן למצוא אזכורים שלה באגדות, בסרטים, בקומיקס והיא מופיעה גם באמנות.</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פיה מפוסלת - טינקרבל</a:t>
            </a:r>
            <a:endParaRPr dirty="0"/>
          </a:p>
        </p:txBody>
      </p:sp>
      <p:sp>
        <p:nvSpPr>
          <p:cNvPr id="5" name="TextBox 4">
            <a:extLst>
              <a:ext uri="{FF2B5EF4-FFF2-40B4-BE49-F238E27FC236}">
                <a16:creationId xmlns:a16="http://schemas.microsoft.com/office/drawing/2014/main" id="{38BE5F69-D6CE-4BF4-A2BD-7C2B633C091D}"/>
              </a:ext>
            </a:extLst>
          </p:cNvPr>
          <p:cNvSpPr txBox="1"/>
          <p:nvPr/>
        </p:nvSpPr>
        <p:spPr>
          <a:xfrm>
            <a:off x="25644" y="5244441"/>
            <a:ext cx="4210647" cy="523220"/>
          </a:xfrm>
          <a:prstGeom prst="rect">
            <a:avLst/>
          </a:prstGeom>
          <a:noFill/>
        </p:spPr>
        <p:txBody>
          <a:bodyPr wrap="square" rtlCol="1">
            <a:spAutoFit/>
          </a:bodyPr>
          <a:lstStyle/>
          <a:p>
            <a:pPr algn="ctr"/>
            <a:r>
              <a:rPr lang="he-IL" dirty="0">
                <a:latin typeface="Varela Round" panose="00000500000000000000" pitchFamily="2" charset="-79"/>
                <a:cs typeface="Varela Round" panose="00000500000000000000" pitchFamily="2" charset="-79"/>
              </a:rPr>
              <a:t>פסל טינקר בל (פרט), דיארמודי ביירון, 2005. </a:t>
            </a:r>
          </a:p>
          <a:p>
            <a:pPr algn="ctr"/>
            <a:r>
              <a:rPr lang="he-IL" dirty="0">
                <a:latin typeface="Varela Round" panose="00000500000000000000" pitchFamily="2" charset="-79"/>
                <a:cs typeface="Varela Round" panose="00000500000000000000" pitchFamily="2" charset="-79"/>
              </a:rPr>
              <a:t>עבור בית חולים גרייט אורמונד לונדון.</a:t>
            </a:r>
          </a:p>
        </p:txBody>
      </p:sp>
      <p:pic>
        <p:nvPicPr>
          <p:cNvPr id="2" name="Picture 1">
            <a:extLst>
              <a:ext uri="{FF2B5EF4-FFF2-40B4-BE49-F238E27FC236}">
                <a16:creationId xmlns:a16="http://schemas.microsoft.com/office/drawing/2014/main" id="{D1010055-0EE0-4971-8DB0-08EEEE5F0964}"/>
              </a:ext>
            </a:extLst>
          </p:cNvPr>
          <p:cNvPicPr>
            <a:picLocks noChangeAspect="1"/>
          </p:cNvPicPr>
          <p:nvPr/>
        </p:nvPicPr>
        <p:blipFill>
          <a:blip r:embed="rId3"/>
          <a:stretch>
            <a:fillRect/>
          </a:stretch>
        </p:blipFill>
        <p:spPr>
          <a:xfrm>
            <a:off x="516729" y="1059388"/>
            <a:ext cx="3261643" cy="4176122"/>
          </a:xfrm>
          <a:prstGeom prst="rect">
            <a:avLst/>
          </a:prstGeom>
        </p:spPr>
      </p:pic>
      <p:sp>
        <p:nvSpPr>
          <p:cNvPr id="3" name="TextBox 2">
            <a:extLst>
              <a:ext uri="{FF2B5EF4-FFF2-40B4-BE49-F238E27FC236}">
                <a16:creationId xmlns:a16="http://schemas.microsoft.com/office/drawing/2014/main" id="{4A67993F-CA24-4652-9441-70AC3FD9E5DF}"/>
              </a:ext>
            </a:extLst>
          </p:cNvPr>
          <p:cNvSpPr txBox="1"/>
          <p:nvPr/>
        </p:nvSpPr>
        <p:spPr>
          <a:xfrm>
            <a:off x="98361" y="6532705"/>
            <a:ext cx="5029200"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https://commons.wikimedia.org/wiki/File:Tinkclose-1-.jpg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89354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5873122" y="1059388"/>
            <a:ext cx="5802150"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b="1" dirty="0">
                <a:solidFill>
                  <a:schemeClr val="accent2"/>
                </a:solidFill>
              </a:rPr>
              <a:t>בהדפס אבן (ליתוגרפיה) </a:t>
            </a:r>
            <a:r>
              <a:rPr lang="he-IL" dirty="0">
                <a:solidFill>
                  <a:schemeClr val="tx1"/>
                </a:solidFill>
              </a:rPr>
              <a:t>זו</a:t>
            </a:r>
            <a:r>
              <a:rPr lang="he-IL" b="1" dirty="0">
                <a:solidFill>
                  <a:schemeClr val="accent2"/>
                </a:solidFill>
              </a:rPr>
              <a:t> </a:t>
            </a:r>
            <a:r>
              <a:rPr lang="he-IL" dirty="0"/>
              <a:t>מתוארת אישה המואשמת בכישוף.</a:t>
            </a:r>
            <a:endParaRPr lang="he-IL" dirty="0">
              <a:latin typeface="Calibri" panose="020F0502020204030204" pitchFamily="34" charset="0"/>
              <a:cs typeface="Calibri" panose="020F0502020204030204" pitchFamily="34" charset="0"/>
            </a:endParaRPr>
          </a:p>
          <a:p>
            <a:pPr>
              <a:lnSpc>
                <a:spcPct val="150000"/>
              </a:lnSpc>
            </a:pPr>
            <a:r>
              <a:rPr lang="he-IL" dirty="0">
                <a:latin typeface="Varela Round" panose="00000500000000000000" pitchFamily="2" charset="-79"/>
                <a:cs typeface="Varela Round" panose="00000500000000000000" pitchFamily="2" charset="-79"/>
              </a:rPr>
              <a:t>נסו לספר סיפור על היצירה ועל המתרחש בה.</a:t>
            </a:r>
          </a:p>
          <a:p>
            <a:pPr>
              <a:lnSpc>
                <a:spcPct val="150000"/>
              </a:lnSpc>
            </a:pPr>
            <a:r>
              <a:rPr lang="he-IL" dirty="0">
                <a:latin typeface="Varela Round" panose="00000500000000000000" pitchFamily="2" charset="-79"/>
                <a:cs typeface="Varela Round" panose="00000500000000000000" pitchFamily="2" charset="-79"/>
              </a:rPr>
              <a:t>מהי, לפי דעתכם עמדתו של האומן? האם הוא מאמין שאישה זו היא מכשפה?</a:t>
            </a:r>
          </a:p>
          <a:p>
            <a:pPr>
              <a:lnSpc>
                <a:spcPct val="150000"/>
              </a:lnSpc>
            </a:pPr>
            <a:r>
              <a:rPr lang="he-IL" dirty="0">
                <a:latin typeface="Varela Round" panose="00000500000000000000" pitchFamily="2" charset="-79"/>
                <a:cs typeface="Varela Round" panose="00000500000000000000" pitchFamily="2" charset="-79"/>
              </a:rPr>
              <a:t>הסבירו וכתבו את עמדתכם.</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sz="4000" dirty="0">
                <a:solidFill>
                  <a:srgbClr val="192A72"/>
                </a:solidFill>
              </a:rPr>
              <a:t>עכשיו לומדים - </a:t>
            </a:r>
            <a:r>
              <a:rPr lang="he-IL" dirty="0">
                <a:solidFill>
                  <a:srgbClr val="192A72"/>
                </a:solidFill>
              </a:rPr>
              <a:t>אי</a:t>
            </a:r>
            <a:r>
              <a:rPr lang="he-IL" sz="4000" dirty="0">
                <a:solidFill>
                  <a:srgbClr val="192A72"/>
                </a:solidFill>
              </a:rPr>
              <a:t> צדק חברתי וכוחות על</a:t>
            </a:r>
            <a:endParaRPr sz="4000" dirty="0"/>
          </a:p>
        </p:txBody>
      </p:sp>
      <p:pic>
        <p:nvPicPr>
          <p:cNvPr id="4" name="Picture 3">
            <a:extLst>
              <a:ext uri="{FF2B5EF4-FFF2-40B4-BE49-F238E27FC236}">
                <a16:creationId xmlns:a16="http://schemas.microsoft.com/office/drawing/2014/main" id="{C20FC43D-729C-423F-97F1-31DFD5C0982A}"/>
              </a:ext>
            </a:extLst>
          </p:cNvPr>
          <p:cNvPicPr>
            <a:picLocks noChangeAspect="1"/>
          </p:cNvPicPr>
          <p:nvPr/>
        </p:nvPicPr>
        <p:blipFill>
          <a:blip r:embed="rId3"/>
          <a:stretch>
            <a:fillRect/>
          </a:stretch>
        </p:blipFill>
        <p:spPr>
          <a:xfrm>
            <a:off x="177566" y="1125734"/>
            <a:ext cx="5639289" cy="3706689"/>
          </a:xfrm>
          <a:prstGeom prst="rect">
            <a:avLst/>
          </a:prstGeom>
        </p:spPr>
      </p:pic>
      <p:sp>
        <p:nvSpPr>
          <p:cNvPr id="5" name="TextBox 4">
            <a:extLst>
              <a:ext uri="{FF2B5EF4-FFF2-40B4-BE49-F238E27FC236}">
                <a16:creationId xmlns:a16="http://schemas.microsoft.com/office/drawing/2014/main" id="{6B2EEC89-1002-4A83-A0D5-8C78C392A2E6}"/>
              </a:ext>
            </a:extLst>
          </p:cNvPr>
          <p:cNvSpPr txBox="1"/>
          <p:nvPr/>
        </p:nvSpPr>
        <p:spPr>
          <a:xfrm>
            <a:off x="-5164" y="4958717"/>
            <a:ext cx="5878286" cy="307777"/>
          </a:xfrm>
          <a:prstGeom prst="rect">
            <a:avLst/>
          </a:prstGeom>
          <a:noFill/>
        </p:spPr>
        <p:txBody>
          <a:bodyPr wrap="square" rtlCol="1">
            <a:spAutoFit/>
          </a:bodyPr>
          <a:lstStyle/>
          <a:p>
            <a:pPr algn="r"/>
            <a:r>
              <a:rPr lang="he-IL" dirty="0">
                <a:latin typeface="Varela Round" panose="00000500000000000000" pitchFamily="2" charset="-79"/>
                <a:cs typeface="Varela Round" panose="00000500000000000000" pitchFamily="2" charset="-79"/>
              </a:rPr>
              <a:t>ג'וזף א' בייקר, </a:t>
            </a:r>
            <a:r>
              <a:rPr lang="he-IL" b="1" dirty="0">
                <a:latin typeface="Varela Round" panose="00000500000000000000" pitchFamily="2" charset="-79"/>
                <a:cs typeface="Varela Round" panose="00000500000000000000" pitchFamily="2" charset="-79"/>
              </a:rPr>
              <a:t>משפט המכשפות בסאלם</a:t>
            </a:r>
            <a:r>
              <a:rPr lang="he-IL" dirty="0">
                <a:latin typeface="Varela Round" panose="00000500000000000000" pitchFamily="2" charset="-79"/>
                <a:cs typeface="Varela Round" panose="00000500000000000000" pitchFamily="2" charset="-79"/>
              </a:rPr>
              <a:t>, ארצות הברית, ליתוגרפיה, 1892</a:t>
            </a:r>
          </a:p>
        </p:txBody>
      </p:sp>
      <p:sp>
        <p:nvSpPr>
          <p:cNvPr id="8" name="TextBox 7">
            <a:extLst>
              <a:ext uri="{FF2B5EF4-FFF2-40B4-BE49-F238E27FC236}">
                <a16:creationId xmlns:a16="http://schemas.microsoft.com/office/drawing/2014/main" id="{7E015AFA-2D38-4B53-AC8F-165ACEE4FD14}"/>
              </a:ext>
            </a:extLst>
          </p:cNvPr>
          <p:cNvSpPr txBox="1"/>
          <p:nvPr/>
        </p:nvSpPr>
        <p:spPr>
          <a:xfrm>
            <a:off x="0" y="6570281"/>
            <a:ext cx="7865706"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https://en.wikipedia.org/wiki/Cultural_depictions_of_the_Salem_witch_trials#/media/File:Salem_witch2.jpg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89086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4156194" y="1059388"/>
            <a:ext cx="7519078"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מכשפות תמיד השפיעו על הדמיון האנושי. </a:t>
            </a:r>
          </a:p>
          <a:p>
            <a:pPr>
              <a:lnSpc>
                <a:spcPct val="150000"/>
              </a:lnSpc>
            </a:pPr>
            <a:r>
              <a:rPr lang="he-IL" dirty="0"/>
              <a:t>בימי הביניים האשימו נשים שהיו להן כוחות ויכולות מיוחדים (כמו לרפא אנשים עם "תרופות סבתא") שהן מכשפות וזה היה "תירוץ" לרדוף אותן ולהתעלל בהן.</a:t>
            </a:r>
          </a:p>
          <a:p>
            <a:pPr>
              <a:lnSpc>
                <a:spcPct val="150000"/>
              </a:lnSpc>
            </a:pPr>
            <a:r>
              <a:rPr lang="he-IL" dirty="0"/>
              <a:t>הצייר הספרדי הגדול </a:t>
            </a:r>
            <a:r>
              <a:rPr lang="he-IL" b="1" dirty="0">
                <a:solidFill>
                  <a:schemeClr val="accent2"/>
                </a:solidFill>
              </a:rPr>
              <a:t>פרנסיסקו דה גויה </a:t>
            </a:r>
            <a:r>
              <a:rPr lang="he-IL" dirty="0">
                <a:solidFill>
                  <a:schemeClr val="tx1"/>
                </a:solidFill>
              </a:rPr>
              <a:t>צייר את הציור המפחיד הזה כדי לבקר את רדיפת המכשפות בחברה הספרדית של זמנו.</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192A72"/>
              </a:buClr>
            </a:pPr>
            <a:r>
              <a:rPr lang="he-IL" dirty="0">
                <a:solidFill>
                  <a:srgbClr val="192A72"/>
                </a:solidFill>
              </a:rPr>
              <a:t>מכשפות באמנות</a:t>
            </a:r>
            <a:endParaRPr dirty="0">
              <a:solidFill>
                <a:srgbClr val="192A72"/>
              </a:solidFill>
            </a:endParaRPr>
          </a:p>
        </p:txBody>
      </p:sp>
      <p:pic>
        <p:nvPicPr>
          <p:cNvPr id="2" name="Picture 1">
            <a:extLst>
              <a:ext uri="{FF2B5EF4-FFF2-40B4-BE49-F238E27FC236}">
                <a16:creationId xmlns:a16="http://schemas.microsoft.com/office/drawing/2014/main" id="{1234C2FD-4922-4C46-85F0-5980220B1ECD}"/>
              </a:ext>
            </a:extLst>
          </p:cNvPr>
          <p:cNvPicPr>
            <a:picLocks noChangeAspect="1"/>
          </p:cNvPicPr>
          <p:nvPr/>
        </p:nvPicPr>
        <p:blipFill>
          <a:blip r:embed="rId3"/>
          <a:stretch>
            <a:fillRect/>
          </a:stretch>
        </p:blipFill>
        <p:spPr>
          <a:xfrm>
            <a:off x="376114" y="926085"/>
            <a:ext cx="3680516" cy="5085416"/>
          </a:xfrm>
          <a:prstGeom prst="rect">
            <a:avLst/>
          </a:prstGeom>
        </p:spPr>
      </p:pic>
      <p:sp>
        <p:nvSpPr>
          <p:cNvPr id="3" name="TextBox 2">
            <a:extLst>
              <a:ext uri="{FF2B5EF4-FFF2-40B4-BE49-F238E27FC236}">
                <a16:creationId xmlns:a16="http://schemas.microsoft.com/office/drawing/2014/main" id="{C14FAECF-0315-4B2B-9C8E-36E6EB978757}"/>
              </a:ext>
            </a:extLst>
          </p:cNvPr>
          <p:cNvSpPr txBox="1"/>
          <p:nvPr/>
        </p:nvSpPr>
        <p:spPr>
          <a:xfrm>
            <a:off x="307910" y="6016800"/>
            <a:ext cx="3748720" cy="307777"/>
          </a:xfrm>
          <a:prstGeom prst="rect">
            <a:avLst/>
          </a:prstGeom>
          <a:noFill/>
        </p:spPr>
        <p:txBody>
          <a:bodyPr wrap="square" rtlCol="1">
            <a:spAutoFit/>
          </a:bodyPr>
          <a:lstStyle/>
          <a:p>
            <a:pPr algn="ctr"/>
            <a:r>
              <a:rPr lang="he-IL" dirty="0">
                <a:latin typeface="Varela Round" panose="00000500000000000000" pitchFamily="2" charset="-79"/>
                <a:cs typeface="Varela Round" panose="00000500000000000000" pitchFamily="2" charset="-79"/>
              </a:rPr>
              <a:t>פרנצ'סקו גויה, </a:t>
            </a:r>
            <a:r>
              <a:rPr lang="he-IL" b="1" dirty="0">
                <a:latin typeface="Varela Round" panose="00000500000000000000" pitchFamily="2" charset="-79"/>
                <a:cs typeface="Varela Round" panose="00000500000000000000" pitchFamily="2" charset="-79"/>
              </a:rPr>
              <a:t>שבת המכשפות</a:t>
            </a:r>
            <a:r>
              <a:rPr lang="he-IL" dirty="0">
                <a:latin typeface="Varela Round" panose="00000500000000000000" pitchFamily="2" charset="-79"/>
                <a:cs typeface="Varela Round" panose="00000500000000000000" pitchFamily="2" charset="-79"/>
              </a:rPr>
              <a:t>, 1789-98</a:t>
            </a:r>
          </a:p>
        </p:txBody>
      </p:sp>
      <p:sp>
        <p:nvSpPr>
          <p:cNvPr id="6" name="TextBox 5">
            <a:extLst>
              <a:ext uri="{FF2B5EF4-FFF2-40B4-BE49-F238E27FC236}">
                <a16:creationId xmlns:a16="http://schemas.microsoft.com/office/drawing/2014/main" id="{CAAA75B9-B23B-472B-8557-499FDDBB44CF}"/>
              </a:ext>
            </a:extLst>
          </p:cNvPr>
          <p:cNvSpPr txBox="1"/>
          <p:nvPr/>
        </p:nvSpPr>
        <p:spPr>
          <a:xfrm>
            <a:off x="74645" y="6615404"/>
            <a:ext cx="10590245"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https://commons.wikimedia.org/wiki/File:Francisco_de_Goya_y_Lucientes_-_Witches%27_Sabbath_-_WGA10007.jpg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441231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4867194" y="1059388"/>
            <a:ext cx="6808078"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היצירה מתארת את שאגאל ורעייתו הראשונה בלה רוזנפלד ביום הולדתה.</a:t>
            </a:r>
          </a:p>
          <a:p>
            <a:pPr>
              <a:lnSpc>
                <a:spcPct val="150000"/>
              </a:lnSpc>
            </a:pPr>
            <a:r>
              <a:rPr lang="he-IL" dirty="0"/>
              <a:t>אילו רגשות מביע שאגאל ביצירה?</a:t>
            </a:r>
          </a:p>
          <a:p>
            <a:pPr>
              <a:lnSpc>
                <a:spcPct val="150000"/>
              </a:lnSpc>
            </a:pPr>
            <a:r>
              <a:rPr lang="he-IL" dirty="0"/>
              <a:t>האם הריחוף מבטא כוחות על או אולי פשוט הרגשה של "התרוממות רוח"? מה דעתכם?</a:t>
            </a:r>
          </a:p>
          <a:p>
            <a:pPr marL="76200" indent="0">
              <a:lnSpc>
                <a:spcPct val="150000"/>
              </a:lnSpc>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sz="4000" dirty="0">
                <a:solidFill>
                  <a:srgbClr val="192A72"/>
                </a:solidFill>
              </a:rPr>
              <a:t>מרק שאגאל - גיבור של רגש יהודי</a:t>
            </a:r>
            <a:endParaRPr sz="4000" dirty="0"/>
          </a:p>
        </p:txBody>
      </p:sp>
      <p:sp>
        <p:nvSpPr>
          <p:cNvPr id="3" name="TextBox 2">
            <a:extLst>
              <a:ext uri="{FF2B5EF4-FFF2-40B4-BE49-F238E27FC236}">
                <a16:creationId xmlns:a16="http://schemas.microsoft.com/office/drawing/2014/main" id="{C14FAECF-0315-4B2B-9C8E-36E6EB978757}"/>
              </a:ext>
            </a:extLst>
          </p:cNvPr>
          <p:cNvSpPr txBox="1"/>
          <p:nvPr/>
        </p:nvSpPr>
        <p:spPr>
          <a:xfrm>
            <a:off x="596577" y="5084386"/>
            <a:ext cx="3748720" cy="307777"/>
          </a:xfrm>
          <a:prstGeom prst="rect">
            <a:avLst/>
          </a:prstGeom>
          <a:noFill/>
        </p:spPr>
        <p:txBody>
          <a:bodyPr wrap="square" rtlCol="1">
            <a:spAutoFit/>
          </a:bodyPr>
          <a:lstStyle/>
          <a:p>
            <a:pPr algn="ctr"/>
            <a:r>
              <a:rPr lang="en-US" dirty="0">
                <a:latin typeface="Varela Round" panose="00000500000000000000" pitchFamily="2" charset="-79"/>
                <a:cs typeface="Varela Round" panose="00000500000000000000" pitchFamily="2" charset="-79"/>
              </a:rPr>
              <a:t>1915 ,</a:t>
            </a:r>
            <a:r>
              <a:rPr lang="he-IL" dirty="0">
                <a:latin typeface="Varela Round" panose="00000500000000000000" pitchFamily="2" charset="-79"/>
                <a:cs typeface="Varela Round" panose="00000500000000000000" pitchFamily="2" charset="-79"/>
              </a:rPr>
              <a:t>מארק שאגאל</a:t>
            </a:r>
            <a:r>
              <a:rPr lang="he-IL" b="1" dirty="0">
                <a:latin typeface="Varela Round" panose="00000500000000000000" pitchFamily="2" charset="-79"/>
                <a:cs typeface="Varela Round" panose="00000500000000000000" pitchFamily="2" charset="-79"/>
              </a:rPr>
              <a:t>, יום ההולדת</a:t>
            </a:r>
          </a:p>
        </p:txBody>
      </p:sp>
      <p:pic>
        <p:nvPicPr>
          <p:cNvPr id="4" name="Picture 3">
            <a:extLst>
              <a:ext uri="{FF2B5EF4-FFF2-40B4-BE49-F238E27FC236}">
                <a16:creationId xmlns:a16="http://schemas.microsoft.com/office/drawing/2014/main" id="{7C3BC609-C1AE-4C69-A7F8-5CB03E789B10}"/>
              </a:ext>
            </a:extLst>
          </p:cNvPr>
          <p:cNvPicPr>
            <a:picLocks noChangeAspect="1"/>
          </p:cNvPicPr>
          <p:nvPr/>
        </p:nvPicPr>
        <p:blipFill>
          <a:blip r:embed="rId3"/>
          <a:stretch>
            <a:fillRect/>
          </a:stretch>
        </p:blipFill>
        <p:spPr>
          <a:xfrm>
            <a:off x="233832" y="1336369"/>
            <a:ext cx="4633362" cy="3712786"/>
          </a:xfrm>
          <a:prstGeom prst="rect">
            <a:avLst/>
          </a:prstGeom>
        </p:spPr>
      </p:pic>
      <p:sp>
        <p:nvSpPr>
          <p:cNvPr id="5" name="TextBox 4">
            <a:extLst>
              <a:ext uri="{FF2B5EF4-FFF2-40B4-BE49-F238E27FC236}">
                <a16:creationId xmlns:a16="http://schemas.microsoft.com/office/drawing/2014/main" id="{C744906D-A4EA-4F25-BA7D-A42978C8BCC3}"/>
              </a:ext>
            </a:extLst>
          </p:cNvPr>
          <p:cNvSpPr txBox="1"/>
          <p:nvPr/>
        </p:nvSpPr>
        <p:spPr>
          <a:xfrm>
            <a:off x="0" y="6531661"/>
            <a:ext cx="5561044"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https://www.wikiart.org/en/marc-chagall/the-birthday-1915</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79409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3562350" y="1059388"/>
            <a:ext cx="8112922"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sz="2800" dirty="0">
                <a:solidFill>
                  <a:schemeClr val="tx1"/>
                </a:solidFill>
              </a:rPr>
              <a:t>האומן יצר סדרה של עבודות גרפיות המתארות ילדים שהצללית שלהם הופכת לגיבור- על כלשהו. </a:t>
            </a:r>
          </a:p>
          <a:p>
            <a:pPr>
              <a:lnSpc>
                <a:spcPct val="150000"/>
              </a:lnSpc>
            </a:pPr>
            <a:r>
              <a:rPr lang="he-IL" sz="2800" dirty="0">
                <a:solidFill>
                  <a:schemeClr val="tx1"/>
                </a:solidFill>
              </a:rPr>
              <a:t>כך הילדים הופכים לסופרמן, באטמן ועוד. </a:t>
            </a:r>
          </a:p>
          <a:p>
            <a:pPr>
              <a:lnSpc>
                <a:spcPct val="150000"/>
              </a:lnSpc>
            </a:pPr>
            <a:r>
              <a:rPr lang="he-IL" sz="2800" dirty="0">
                <a:solidFill>
                  <a:schemeClr val="tx1"/>
                </a:solidFill>
              </a:rPr>
              <a:t>בזכות הצללית הילדים הופכים ל</a:t>
            </a:r>
            <a:r>
              <a:rPr lang="he-IL" sz="2800" dirty="0"/>
              <a:t>גיבורים.</a:t>
            </a:r>
          </a:p>
          <a:p>
            <a:pPr marL="76200" indent="0">
              <a:lnSpc>
                <a:spcPct val="150000"/>
              </a:lnSpc>
              <a:buNone/>
            </a:pPr>
            <a:endParaRPr sz="3600"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rgbClr val="192A72"/>
              </a:buClr>
            </a:pPr>
            <a:r>
              <a:rPr lang="he-IL" sz="4000" dirty="0"/>
              <a:t>ג'ייסון </a:t>
            </a:r>
            <a:r>
              <a:rPr lang="he-IL" sz="4000" dirty="0" err="1"/>
              <a:t>רטליף</a:t>
            </a:r>
            <a:r>
              <a:rPr lang="he-IL" sz="4000" dirty="0"/>
              <a:t> - צייר גיבורי על עכשווי </a:t>
            </a:r>
            <a:endParaRPr sz="4000" dirty="0"/>
          </a:p>
        </p:txBody>
      </p:sp>
      <p:pic>
        <p:nvPicPr>
          <p:cNvPr id="2" name="Picture 1">
            <a:extLst>
              <a:ext uri="{FF2B5EF4-FFF2-40B4-BE49-F238E27FC236}">
                <a16:creationId xmlns:a16="http://schemas.microsoft.com/office/drawing/2014/main" id="{9D59ABE6-B846-459A-9914-4AC2DF8895D0}"/>
              </a:ext>
            </a:extLst>
          </p:cNvPr>
          <p:cNvPicPr>
            <a:picLocks noChangeAspect="1"/>
          </p:cNvPicPr>
          <p:nvPr/>
        </p:nvPicPr>
        <p:blipFill>
          <a:blip r:embed="rId3"/>
          <a:stretch>
            <a:fillRect/>
          </a:stretch>
        </p:blipFill>
        <p:spPr>
          <a:xfrm>
            <a:off x="248627" y="894093"/>
            <a:ext cx="3670827" cy="5037302"/>
          </a:xfrm>
          <a:prstGeom prst="rect">
            <a:avLst/>
          </a:prstGeom>
        </p:spPr>
      </p:pic>
      <p:sp>
        <p:nvSpPr>
          <p:cNvPr id="6" name="TextBox 5">
            <a:extLst>
              <a:ext uri="{FF2B5EF4-FFF2-40B4-BE49-F238E27FC236}">
                <a16:creationId xmlns:a16="http://schemas.microsoft.com/office/drawing/2014/main" id="{39601746-EF9C-4F7A-9BE4-14273E90B6DB}"/>
              </a:ext>
            </a:extLst>
          </p:cNvPr>
          <p:cNvSpPr txBox="1"/>
          <p:nvPr/>
        </p:nvSpPr>
        <p:spPr>
          <a:xfrm>
            <a:off x="248627" y="5686041"/>
            <a:ext cx="3789395" cy="523220"/>
          </a:xfrm>
          <a:prstGeom prst="rect">
            <a:avLst/>
          </a:prstGeom>
          <a:noFill/>
        </p:spPr>
        <p:txBody>
          <a:bodyPr wrap="square" rtlCol="1">
            <a:spAutoFit/>
          </a:bodyPr>
          <a:lstStyle/>
          <a:p>
            <a:pPr algn="ctr"/>
            <a:r>
              <a:rPr lang="en-US" dirty="0">
                <a:latin typeface="Varela Round" panose="00000500000000000000" pitchFamily="2" charset="-79"/>
                <a:cs typeface="Varela Round" panose="00000500000000000000" pitchFamily="2" charset="-79"/>
              </a:rPr>
              <a:t>Super Shadow </a:t>
            </a:r>
            <a:r>
              <a:rPr lang="he-IL" dirty="0">
                <a:latin typeface="Varela Round" panose="00000500000000000000" pitchFamily="2" charset="-79"/>
                <a:cs typeface="Varela Round" panose="00000500000000000000" pitchFamily="2" charset="-79"/>
              </a:rPr>
              <a:t>מתוך הסדרה "צל על"  2015. </a:t>
            </a:r>
          </a:p>
          <a:p>
            <a:pPr algn="ctr"/>
            <a:r>
              <a:rPr lang="he-IL" dirty="0">
                <a:latin typeface="Varela Round" panose="00000500000000000000" pitchFamily="2" charset="-79"/>
                <a:cs typeface="Varela Round" panose="00000500000000000000" pitchFamily="2" charset="-79"/>
              </a:rPr>
              <a:t>הדפס צבע על נייר ארכיון,</a:t>
            </a:r>
          </a:p>
        </p:txBody>
      </p:sp>
      <p:sp>
        <p:nvSpPr>
          <p:cNvPr id="7" name="TextBox 6">
            <a:extLst>
              <a:ext uri="{FF2B5EF4-FFF2-40B4-BE49-F238E27FC236}">
                <a16:creationId xmlns:a16="http://schemas.microsoft.com/office/drawing/2014/main" id="{D3722EA4-CFF0-41BF-84EB-9E39C77F2334}"/>
              </a:ext>
            </a:extLst>
          </p:cNvPr>
          <p:cNvSpPr txBox="1"/>
          <p:nvPr/>
        </p:nvSpPr>
        <p:spPr>
          <a:xfrm>
            <a:off x="81843" y="6550660"/>
            <a:ext cx="3956179"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https://www.jason-ratliff.com</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0634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7" name="מציין מיקום טקסט 6"/>
          <p:cNvSpPr>
            <a:spLocks noGrp="1"/>
          </p:cNvSpPr>
          <p:nvPr>
            <p:ph type="body" idx="2"/>
          </p:nvPr>
        </p:nvSpPr>
        <p:spPr/>
        <p:txBody>
          <a:bodyPr/>
          <a:lstStyle/>
          <a:p>
            <a:pPr>
              <a:lnSpc>
                <a:spcPct val="200000"/>
              </a:lnSpc>
            </a:pPr>
            <a:r>
              <a:rPr lang="he-IL" dirty="0"/>
              <a:t>למדנו על מדיות אומנותיות שונות ועל משמעויות חברתיות של כוחות על.</a:t>
            </a:r>
          </a:p>
          <a:p>
            <a:pPr>
              <a:lnSpc>
                <a:spcPct val="200000"/>
              </a:lnSpc>
            </a:pPr>
            <a:r>
              <a:rPr lang="he-IL" dirty="0"/>
              <a:t>הבנו כי כוחות על באים לידי ביטוי במגוון ייצוגים תרבותיים: בספרים, בקולנוע, ובאומנות החזותית לגווניה.</a:t>
            </a:r>
          </a:p>
          <a:p>
            <a:pPr>
              <a:lnSpc>
                <a:spcPct val="200000"/>
              </a:lnSpc>
            </a:pPr>
            <a:r>
              <a:rPr lang="he-IL" dirty="0"/>
              <a:t>האומנים מביאים לידי ביטוי את כוח העל באמצעים אומנותיים מגוונים: ציור, פסיפס, פרסקו, אנימציה, קומיקס, ספר מאויר, הדפס אומנותי, פיסול ועוד.</a:t>
            </a:r>
          </a:p>
          <a:p>
            <a:pPr>
              <a:lnSpc>
                <a:spcPct val="200000"/>
              </a:lnSpc>
            </a:pPr>
            <a:endParaRPr lang="he-IL" dirty="0"/>
          </a:p>
        </p:txBody>
      </p:sp>
      <p:sp>
        <p:nvSpPr>
          <p:cNvPr id="310" name="Google Shape;310;p13"/>
          <p:cNvSpPr txBox="1">
            <a:spLocks noGrp="1"/>
          </p:cNvSpPr>
          <p:nvPr>
            <p:ph type="title"/>
          </p:nvPr>
        </p:nvSpPr>
        <p:spPr/>
        <p:txBody>
          <a:bodyPr/>
          <a:lstStyle/>
          <a:p>
            <a:pPr lvl="0"/>
            <a:r>
              <a:rPr lang="he-IL" dirty="0"/>
              <a:t>סיכום ביניים</a:t>
            </a:r>
          </a:p>
        </p:txBody>
      </p:sp>
    </p:spTree>
    <p:extLst>
      <p:ext uri="{BB962C8B-B14F-4D97-AF65-F5344CB8AC3E}">
        <p14:creationId xmlns:p14="http://schemas.microsoft.com/office/powerpoint/2010/main" val="252651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טקסט 2"/>
          <p:cNvSpPr>
            <a:spLocks noGrp="1"/>
          </p:cNvSpPr>
          <p:nvPr>
            <p:ph type="body" idx="2"/>
          </p:nvPr>
        </p:nvSpPr>
        <p:spPr/>
        <p:txBody>
          <a:bodyPr/>
          <a:lstStyle/>
          <a:p>
            <a:pPr>
              <a:lnSpc>
                <a:spcPct val="200000"/>
              </a:lnSpc>
            </a:pPr>
            <a:r>
              <a:rPr lang="he-IL" dirty="0"/>
              <a:t>האם כוח על אנושי יכול להופיע אצל בני אדם רגילים?</a:t>
            </a:r>
          </a:p>
          <a:p>
            <a:pPr>
              <a:lnSpc>
                <a:spcPct val="200000"/>
              </a:lnSpc>
            </a:pPr>
            <a:r>
              <a:rPr lang="he-IL" dirty="0"/>
              <a:t>האם כוח על הוא תמיד כוח טוב?</a:t>
            </a:r>
          </a:p>
          <a:p>
            <a:pPr>
              <a:lnSpc>
                <a:spcPct val="200000"/>
              </a:lnSpc>
            </a:pPr>
            <a:r>
              <a:rPr lang="he-IL" dirty="0"/>
              <a:t>האם אפשר להתייחס למישהו בצורה שלילית רק כי חושבים שיש לו "כוח על"?</a:t>
            </a:r>
          </a:p>
          <a:p>
            <a:pPr>
              <a:lnSpc>
                <a:spcPct val="200000"/>
              </a:lnSpc>
            </a:pPr>
            <a:r>
              <a:rPr lang="he-IL" dirty="0"/>
              <a:t>האם אתם יכולים להפוך את עצמכם לגיבורי על?  או אולי לסתם גיבורים של החיים?</a:t>
            </a:r>
          </a:p>
        </p:txBody>
      </p:sp>
      <p:sp>
        <p:nvSpPr>
          <p:cNvPr id="5" name="כותרת 4"/>
          <p:cNvSpPr>
            <a:spLocks noGrp="1"/>
          </p:cNvSpPr>
          <p:nvPr>
            <p:ph type="title"/>
          </p:nvPr>
        </p:nvSpPr>
        <p:spPr/>
        <p:txBody>
          <a:bodyPr/>
          <a:lstStyle/>
          <a:p>
            <a:r>
              <a:rPr lang="he-IL" dirty="0"/>
              <a:t>בואו נחשוב ביחד</a:t>
            </a:r>
          </a:p>
        </p:txBody>
      </p:sp>
    </p:spTree>
    <p:extLst>
      <p:ext uri="{BB962C8B-B14F-4D97-AF65-F5344CB8AC3E}">
        <p14:creationId xmlns:p14="http://schemas.microsoft.com/office/powerpoint/2010/main" val="221406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2"/>
          <p:cNvSpPr txBox="1">
            <a:spLocks noGrp="1"/>
          </p:cNvSpPr>
          <p:nvPr>
            <p:ph type="ctrTitle"/>
          </p:nvPr>
        </p:nvSpPr>
        <p:spPr/>
        <p:txBody>
          <a:bodyPr/>
          <a:lstStyle/>
          <a:p>
            <a:pPr lvl="0"/>
            <a:r>
              <a:rPr lang="he-IL" dirty="0"/>
              <a:t>קומיקס באמנות</a:t>
            </a:r>
          </a:p>
        </p:txBody>
      </p:sp>
      <p:sp>
        <p:nvSpPr>
          <p:cNvPr id="115" name="Google Shape;115;p2"/>
          <p:cNvSpPr txBox="1">
            <a:spLocks noGrp="1"/>
          </p:cNvSpPr>
          <p:nvPr>
            <p:ph type="subTitle" idx="1"/>
          </p:nvPr>
        </p:nvSpPr>
        <p:spPr>
          <a:xfrm>
            <a:off x="516000" y="2815307"/>
            <a:ext cx="11160000" cy="688256"/>
          </a:xfrm>
        </p:spPr>
        <p:txBody>
          <a:bodyPr/>
          <a:lstStyle/>
          <a:p>
            <a:pPr lvl="0"/>
            <a:r>
              <a:rPr lang="he-IL" dirty="0"/>
              <a:t>אמנות חזותית לחטיבת הביניים</a:t>
            </a:r>
          </a:p>
        </p:txBody>
      </p:sp>
      <p:sp>
        <p:nvSpPr>
          <p:cNvPr id="116" name="Google Shape;116;p2"/>
          <p:cNvSpPr txBox="1">
            <a:spLocks noGrp="1"/>
          </p:cNvSpPr>
          <p:nvPr>
            <p:ph type="body" idx="2"/>
          </p:nvPr>
        </p:nvSpPr>
        <p:spPr/>
        <p:txBody>
          <a:bodyPr/>
          <a:lstStyle/>
          <a:p>
            <a:pPr lvl="0"/>
            <a:r>
              <a:rPr lang="he-IL" dirty="0"/>
              <a:t>שם המורה: נחל שלום-סולמי</a:t>
            </a:r>
          </a:p>
        </p:txBody>
      </p:sp>
      <p:sp>
        <p:nvSpPr>
          <p:cNvPr id="2" name="Rectangle 1">
            <a:extLst>
              <a:ext uri="{FF2B5EF4-FFF2-40B4-BE49-F238E27FC236}">
                <a16:creationId xmlns:a16="http://schemas.microsoft.com/office/drawing/2014/main" id="{1EC336E7-2B05-4642-BB47-3D310EA49205}"/>
              </a:ext>
            </a:extLst>
          </p:cNvPr>
          <p:cNvSpPr/>
          <p:nvPr/>
        </p:nvSpPr>
        <p:spPr>
          <a:xfrm>
            <a:off x="1209675" y="4927320"/>
            <a:ext cx="2995514" cy="1032206"/>
          </a:xfrm>
          <a:prstGeom prst="rect">
            <a:avLst/>
          </a:prstGeom>
        </p:spPr>
        <p:txBody>
          <a:bodyPr wrap="square">
            <a:spAutoFit/>
          </a:bodyPr>
          <a:lstStyle/>
          <a:p>
            <a:pPr algn="r" rtl="1">
              <a:lnSpc>
                <a:spcPct val="150000"/>
              </a:lnSpc>
            </a:pPr>
            <a:r>
              <a:rPr lang="he-IL" dirty="0">
                <a:latin typeface="Varela Round" panose="00000500000000000000" pitchFamily="2" charset="-79"/>
                <a:cs typeface="Varela Round" panose="00000500000000000000" pitchFamily="2" charset="-79"/>
              </a:rPr>
              <a:t>כתיבה:ענת אנגלנדר</a:t>
            </a:r>
          </a:p>
          <a:p>
            <a:pPr algn="r" rtl="1">
              <a:lnSpc>
                <a:spcPct val="150000"/>
              </a:lnSpc>
            </a:pPr>
            <a:r>
              <a:rPr lang="he-IL" dirty="0">
                <a:latin typeface="Varela Round" panose="00000500000000000000" pitchFamily="2" charset="-79"/>
                <a:cs typeface="Varela Round" panose="00000500000000000000" pitchFamily="2" charset="-79"/>
              </a:rPr>
              <a:t>עריכה: ענת אנגלנדר וענת רוזנבאום</a:t>
            </a:r>
          </a:p>
          <a:p>
            <a:pPr algn="r" rtl="1">
              <a:lnSpc>
                <a:spcPct val="150000"/>
              </a:lnSpc>
            </a:pPr>
            <a:r>
              <a:rPr lang="he-IL" dirty="0">
                <a:latin typeface="Varela Round" panose="00000500000000000000" pitchFamily="2" charset="-79"/>
                <a:cs typeface="Varela Round" panose="00000500000000000000" pitchFamily="2" charset="-79"/>
              </a:rPr>
              <a:t>עריכה והתאמה לשידור: סיגל ברקאי</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מציין מיקום טקסט 4"/>
          <p:cNvSpPr>
            <a:spLocks noGrp="1"/>
          </p:cNvSpPr>
          <p:nvPr>
            <p:ph type="body" idx="2"/>
          </p:nvPr>
        </p:nvSpPr>
        <p:spPr/>
        <p:txBody>
          <a:bodyPr/>
          <a:lstStyle/>
          <a:p>
            <a:pPr>
              <a:lnSpc>
                <a:spcPct val="200000"/>
              </a:lnSpc>
            </a:pPr>
            <a:r>
              <a:rPr lang="he-IL" dirty="0"/>
              <a:t>לכל אחד מאתנו כוחות פנימיים.</a:t>
            </a:r>
          </a:p>
          <a:p>
            <a:pPr>
              <a:lnSpc>
                <a:spcPct val="200000"/>
              </a:lnSpc>
            </a:pPr>
            <a:r>
              <a:rPr lang="he-IL" dirty="0"/>
              <a:t>האם גילית בעצמך כוחות שלא היית מודע אליהם, או כוחות חדשים בתקופת שהייתך בבית בגלל הקורונה?</a:t>
            </a:r>
          </a:p>
          <a:p>
            <a:pPr lvl="0"/>
            <a:endParaRPr lang="he-IL" dirty="0"/>
          </a:p>
          <a:p>
            <a:endParaRPr lang="he-IL" dirty="0"/>
          </a:p>
        </p:txBody>
      </p:sp>
      <p:sp>
        <p:nvSpPr>
          <p:cNvPr id="302" name="Google Shape;302;p12"/>
          <p:cNvSpPr txBox="1">
            <a:spLocks noGrp="1"/>
          </p:cNvSpPr>
          <p:nvPr>
            <p:ph type="title"/>
          </p:nvPr>
        </p:nvSpPr>
        <p:spPr/>
        <p:txBody>
          <a:bodyPr/>
          <a:lstStyle/>
          <a:p>
            <a:pPr lvl="0"/>
            <a:r>
              <a:rPr lang="he-IL" dirty="0"/>
              <a:t>לסיכום: רגע של מחשבה עצמית</a:t>
            </a:r>
          </a:p>
        </p:txBody>
      </p:sp>
    </p:spTree>
    <p:extLst>
      <p:ext uri="{BB962C8B-B14F-4D97-AF65-F5344CB8AC3E}">
        <p14:creationId xmlns:p14="http://schemas.microsoft.com/office/powerpoint/2010/main" val="78480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מציין מיקום טקסט 4"/>
          <p:cNvSpPr>
            <a:spLocks noGrp="1"/>
          </p:cNvSpPr>
          <p:nvPr>
            <p:ph type="body" idx="2"/>
          </p:nvPr>
        </p:nvSpPr>
        <p:spPr/>
        <p:txBody>
          <a:bodyPr/>
          <a:lstStyle/>
          <a:p>
            <a:pPr>
              <a:lnSpc>
                <a:spcPct val="150000"/>
              </a:lnSpc>
            </a:pPr>
            <a:r>
              <a:rPr lang="he-IL" dirty="0"/>
              <a:t>עמדו על גיליון נייר גדול וארוך</a:t>
            </a:r>
          </a:p>
          <a:p>
            <a:pPr>
              <a:lnSpc>
                <a:spcPct val="150000"/>
              </a:lnSpc>
            </a:pPr>
            <a:r>
              <a:rPr lang="he-IL" dirty="0"/>
              <a:t>הניחו מאחוריכם מנורה חזקה כך שהיא תיצור את הצל שלכם </a:t>
            </a:r>
          </a:p>
          <a:p>
            <a:pPr>
              <a:lnSpc>
                <a:spcPct val="150000"/>
              </a:lnSpc>
            </a:pPr>
            <a:r>
              <a:rPr lang="he-IL" dirty="0"/>
              <a:t>בקשו ממישהו בבית לשרטט את הקו שסביב הצל שלכם</a:t>
            </a:r>
          </a:p>
          <a:p>
            <a:pPr>
              <a:lnSpc>
                <a:spcPct val="150000"/>
              </a:lnSpc>
            </a:pPr>
            <a:r>
              <a:rPr lang="he-IL" dirty="0"/>
              <a:t>צבעו, הדביקו ומלאו את הצל שלכם בכל דרך שתבחרו בה. </a:t>
            </a:r>
          </a:p>
          <a:p>
            <a:pPr>
              <a:lnSpc>
                <a:spcPct val="150000"/>
              </a:lnSpc>
            </a:pPr>
            <a:r>
              <a:rPr lang="he-IL" dirty="0"/>
              <a:t>הנה - יצרתם את עצמכם כגיבורי על!</a:t>
            </a:r>
          </a:p>
          <a:p>
            <a:pPr marL="76200" indent="0" algn="ctr">
              <a:lnSpc>
                <a:spcPct val="150000"/>
              </a:lnSpc>
              <a:buNone/>
            </a:pPr>
            <a:endParaRPr lang="he-IL" b="1" dirty="0">
              <a:solidFill>
                <a:srgbClr val="0070C0"/>
              </a:solidFill>
            </a:endParaRPr>
          </a:p>
          <a:p>
            <a:pPr marL="76200" indent="0" algn="ctr">
              <a:lnSpc>
                <a:spcPct val="150000"/>
              </a:lnSpc>
              <a:buNone/>
            </a:pPr>
            <a:r>
              <a:rPr lang="he-IL" sz="2800" b="1" dirty="0">
                <a:solidFill>
                  <a:srgbClr val="0070C0"/>
                </a:solidFill>
              </a:rPr>
              <a:t>בהצלחה ובהנאה!</a:t>
            </a:r>
          </a:p>
          <a:p>
            <a:pPr lvl="0"/>
            <a:endParaRPr lang="he-IL" dirty="0"/>
          </a:p>
          <a:p>
            <a:endParaRPr lang="he-IL" dirty="0"/>
          </a:p>
        </p:txBody>
      </p:sp>
      <p:sp>
        <p:nvSpPr>
          <p:cNvPr id="302" name="Google Shape;302;p12"/>
          <p:cNvSpPr txBox="1">
            <a:spLocks noGrp="1"/>
          </p:cNvSpPr>
          <p:nvPr>
            <p:ph type="title"/>
          </p:nvPr>
        </p:nvSpPr>
        <p:spPr/>
        <p:txBody>
          <a:bodyPr/>
          <a:lstStyle/>
          <a:p>
            <a:pPr lvl="0"/>
            <a:r>
              <a:rPr lang="he-IL" sz="4000" dirty="0"/>
              <a:t>ממשיכים למשימה - יצירה בעקבות ג'ייסון</a:t>
            </a:r>
          </a:p>
        </p:txBody>
      </p:sp>
    </p:spTree>
    <p:extLst>
      <p:ext uri="{BB962C8B-B14F-4D97-AF65-F5344CB8AC3E}">
        <p14:creationId xmlns:p14="http://schemas.microsoft.com/office/powerpoint/2010/main" val="107344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738313" y="916218"/>
            <a:ext cx="8715375" cy="4691323"/>
          </a:xfrm>
          <a:prstGeom prst="rect">
            <a:avLst/>
          </a:prstGeom>
        </p:spPr>
      </p:pic>
      <p:sp>
        <p:nvSpPr>
          <p:cNvPr id="4" name="מלבן 3"/>
          <p:cNvSpPr/>
          <p:nvPr/>
        </p:nvSpPr>
        <p:spPr>
          <a:xfrm>
            <a:off x="197621" y="6521795"/>
            <a:ext cx="4243469" cy="246221"/>
          </a:xfrm>
          <a:prstGeom prst="rect">
            <a:avLst/>
          </a:prstGeom>
        </p:spPr>
        <p:txBody>
          <a:bodyPr wrap="none">
            <a:spAutoFit/>
          </a:bodyPr>
          <a:lstStyle/>
          <a:p>
            <a:r>
              <a:rPr lang="en-US" sz="1000" dirty="0">
                <a:latin typeface="Varela Round" panose="00000500000000000000" pitchFamily="2" charset="-79"/>
                <a:cs typeface="Varela Round" panose="00000500000000000000" pitchFamily="2" charset="-79"/>
              </a:rPr>
              <a:t>https://pixabay.com/photos/boy-batman-super-heroes-4397427/</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15423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4"/>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240" name="Google Shape;240;p14"/>
          <p:cNvSpPr txBox="1"/>
          <p:nvPr/>
        </p:nvSpPr>
        <p:spPr>
          <a:xfrm>
            <a:off x="1385454" y="3016112"/>
            <a:ext cx="10436297" cy="1815882"/>
          </a:xfrm>
          <a:prstGeom prst="rect">
            <a:avLst/>
          </a:prstGeom>
          <a:noFill/>
          <a:ln>
            <a:noFill/>
          </a:ln>
        </p:spPr>
        <p:txBody>
          <a:bodyPr spcFirstLastPara="1" wrap="square" lIns="91425" tIns="45700" rIns="91425" bIns="45700" anchor="t" anchorCtr="0">
            <a:spAutoFit/>
          </a:bodyPr>
          <a:lstStyle/>
          <a:p>
            <a:pPr marL="895350" marR="0" lvl="0" indent="0" algn="just" rtl="1">
              <a:spcBef>
                <a:spcPts val="0"/>
              </a:spcBef>
              <a:spcAft>
                <a:spcPts val="0"/>
              </a:spcAft>
              <a:buNone/>
            </a:pPr>
            <a:r>
              <a:rPr lang="iw-IL" sz="2800" b="0" i="0" u="none" strike="noStrike" cap="none">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b="0" i="0" u="none" strike="noStrike" cap="none">
              <a:solidFill>
                <a:srgbClr val="192A72"/>
              </a:solidFill>
              <a:latin typeface="Varela Round"/>
              <a:ea typeface="Varela Round"/>
              <a:cs typeface="Varela Round"/>
              <a:sym typeface="Varela Round"/>
            </a:endParaRPr>
          </a:p>
        </p:txBody>
      </p:sp>
      <p:sp>
        <p:nvSpPr>
          <p:cNvPr id="241" name="Google Shape;241;p14"/>
          <p:cNvSpPr/>
          <p:nvPr/>
        </p:nvSpPr>
        <p:spPr>
          <a:xfrm>
            <a:off x="795" y="1838476"/>
            <a:ext cx="12190413" cy="763286"/>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iw-IL" sz="3200" b="1" i="0" u="none" strike="noStrike" cap="none">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44286AE9-5FEF-4F90-93E5-08E6566B960B}"/>
              </a:ext>
            </a:extLst>
          </p:cNvPr>
          <p:cNvSpPr txBox="1"/>
          <p:nvPr/>
        </p:nvSpPr>
        <p:spPr>
          <a:xfrm>
            <a:off x="401772" y="4727826"/>
            <a:ext cx="5622510" cy="830997"/>
          </a:xfrm>
          <a:prstGeom prst="rect">
            <a:avLst/>
          </a:prstGeom>
          <a:noFill/>
        </p:spPr>
        <p:txBody>
          <a:bodyPr wrap="square" rtlCol="1">
            <a:spAutoFit/>
          </a:bodyPr>
          <a:lstStyle/>
          <a:p>
            <a:pPr algn="ctr" rtl="1"/>
            <a:r>
              <a:rPr lang="en-US" sz="1600" dirty="0">
                <a:latin typeface="Varela Round" panose="00000500000000000000" pitchFamily="2" charset="-79"/>
                <a:cs typeface="Varela Round" panose="00000500000000000000" pitchFamily="2" charset="-79"/>
              </a:rPr>
              <a:t> </a:t>
            </a:r>
            <a:r>
              <a:rPr lang="he-IL" sz="1600" dirty="0">
                <a:latin typeface="Varela Round" panose="00000500000000000000" pitchFamily="2" charset="-79"/>
                <a:cs typeface="Varela Round" panose="00000500000000000000" pitchFamily="2" charset="-79"/>
              </a:rPr>
              <a:t>בשנת 1941</a:t>
            </a:r>
            <a:r>
              <a:rPr lang="en-US" sz="1600" dirty="0">
                <a:latin typeface="Varela Round" panose="00000500000000000000" pitchFamily="2" charset="-79"/>
                <a:cs typeface="Varela Round" panose="00000500000000000000" pitchFamily="2" charset="-79"/>
              </a:rPr>
              <a:t>(Fleischer Studios)</a:t>
            </a:r>
          </a:p>
          <a:p>
            <a:pPr algn="ctr" rtl="1"/>
            <a:r>
              <a:rPr lang="he-IL" sz="1600" dirty="0">
                <a:latin typeface="Varela Round" panose="00000500000000000000" pitchFamily="2" charset="-79"/>
                <a:cs typeface="Varela Round" panose="00000500000000000000" pitchFamily="2" charset="-79"/>
              </a:rPr>
              <a:t> ההופעה הראשונה של דמות סופרמן בקולנוע </a:t>
            </a:r>
          </a:p>
          <a:p>
            <a:pPr algn="ctr" rtl="1"/>
            <a:r>
              <a:rPr lang="he-IL" sz="1600" dirty="0">
                <a:latin typeface="Varela Round" panose="00000500000000000000" pitchFamily="2" charset="-79"/>
                <a:cs typeface="Varela Round" panose="00000500000000000000" pitchFamily="2" charset="-79"/>
              </a:rPr>
              <a:t>הייתה בסרט אנימציה שנוצר על ידי סטודיו </a:t>
            </a:r>
            <a:r>
              <a:rPr lang="he-IL" sz="1600" dirty="0" err="1">
                <a:latin typeface="Varela Round" panose="00000500000000000000" pitchFamily="2" charset="-79"/>
                <a:cs typeface="Varela Round" panose="00000500000000000000" pitchFamily="2" charset="-79"/>
              </a:rPr>
              <a:t>פליישר</a:t>
            </a:r>
            <a:r>
              <a:rPr lang="en-US" sz="1600" dirty="0">
                <a:latin typeface="Varela Round" panose="00000500000000000000" pitchFamily="2" charset="-79"/>
                <a:cs typeface="Varela Round" panose="00000500000000000000" pitchFamily="2" charset="-79"/>
              </a:rPr>
              <a:t> </a:t>
            </a:r>
            <a:endParaRPr lang="he-IL" sz="1600" dirty="0">
              <a:latin typeface="Varela Round" panose="00000500000000000000" pitchFamily="2" charset="-79"/>
              <a:cs typeface="Varela Round" panose="00000500000000000000" pitchFamily="2" charset="-79"/>
            </a:endParaRPr>
          </a:p>
        </p:txBody>
      </p:sp>
      <p:sp>
        <p:nvSpPr>
          <p:cNvPr id="3" name="מלבן 2">
            <a:extLst>
              <a:ext uri="{FF2B5EF4-FFF2-40B4-BE49-F238E27FC236}">
                <a16:creationId xmlns:a16="http://schemas.microsoft.com/office/drawing/2014/main" id="{30600E6B-89DD-436B-8779-C58937938D7D}"/>
              </a:ext>
            </a:extLst>
          </p:cNvPr>
          <p:cNvSpPr/>
          <p:nvPr/>
        </p:nvSpPr>
        <p:spPr>
          <a:xfrm>
            <a:off x="6024282" y="1189447"/>
            <a:ext cx="5813204" cy="2979277"/>
          </a:xfrm>
          <a:prstGeom prst="rect">
            <a:avLst/>
          </a:prstGeom>
        </p:spPr>
        <p:txBody>
          <a:bodyPr wrap="square">
            <a:spAutoFit/>
          </a:bodyPr>
          <a:lstStyle/>
          <a:p>
            <a:pPr algn="r">
              <a:lnSpc>
                <a:spcPct val="150000"/>
              </a:lnSpc>
            </a:pPr>
            <a:r>
              <a:rPr lang="he-IL" sz="3200" dirty="0">
                <a:solidFill>
                  <a:schemeClr val="accent5">
                    <a:lumMod val="50000"/>
                  </a:schemeClr>
                </a:solidFill>
                <a:latin typeface="Varela Round" panose="00000500000000000000" pitchFamily="2" charset="-79"/>
                <a:cs typeface="Varela Round" panose="00000500000000000000" pitchFamily="2" charset="-79"/>
              </a:rPr>
              <a:t>האם חלמת פעם שתוכל לעוף, להפוך לרואה ואינו נראה, לקרוא מחשבות או להצמיח זימים ולשחות במים עמוקים?</a:t>
            </a:r>
          </a:p>
        </p:txBody>
      </p:sp>
      <p:pic>
        <p:nvPicPr>
          <p:cNvPr id="2" name="תמונה 1"/>
          <p:cNvPicPr>
            <a:picLocks noChangeAspect="1"/>
          </p:cNvPicPr>
          <p:nvPr/>
        </p:nvPicPr>
        <p:blipFill>
          <a:blip r:embed="rId2"/>
          <a:stretch>
            <a:fillRect/>
          </a:stretch>
        </p:blipFill>
        <p:spPr>
          <a:xfrm>
            <a:off x="396430" y="647700"/>
            <a:ext cx="5448720" cy="4080125"/>
          </a:xfrm>
          <a:prstGeom prst="rect">
            <a:avLst/>
          </a:prstGeom>
        </p:spPr>
      </p:pic>
      <p:sp>
        <p:nvSpPr>
          <p:cNvPr id="4" name="מלבן 3"/>
          <p:cNvSpPr/>
          <p:nvPr/>
        </p:nvSpPr>
        <p:spPr>
          <a:xfrm>
            <a:off x="102637" y="6388193"/>
            <a:ext cx="6898238" cy="400110"/>
          </a:xfrm>
          <a:prstGeom prst="rect">
            <a:avLst/>
          </a:prstGeom>
        </p:spPr>
        <p:txBody>
          <a:bodyPr wrap="square">
            <a:spAutoFit/>
          </a:bodyPr>
          <a:lstStyle/>
          <a:p>
            <a:r>
              <a:rPr lang="en-US" sz="1000" dirty="0">
                <a:solidFill>
                  <a:schemeClr val="bg1"/>
                </a:solidFill>
                <a:latin typeface="Varela Round" panose="00000500000000000000" pitchFamily="2" charset="-79"/>
                <a:cs typeface="Varela Round" panose="00000500000000000000" pitchFamily="2" charset="-79"/>
              </a:rPr>
              <a:t>Public Domain</a:t>
            </a:r>
          </a:p>
          <a:p>
            <a:r>
              <a:rPr lang="en-US" sz="1000" dirty="0">
                <a:solidFill>
                  <a:schemeClr val="bg1"/>
                </a:solidFill>
                <a:latin typeface="Varela Round" panose="00000500000000000000" pitchFamily="2" charset="-79"/>
                <a:cs typeface="Varela Round" panose="00000500000000000000" pitchFamily="2" charset="-79"/>
              </a:rPr>
              <a:t>https://es.wikipedia.org/wiki/Superman_(Max_Fleischer)#/media/Archivo:Superman_presentation.jpg</a:t>
            </a:r>
            <a:endParaRPr lang="he-IL" sz="1000" dirty="0">
              <a:solidFill>
                <a:schemeClr val="bg1"/>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39146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lvl="0">
              <a:lnSpc>
                <a:spcPct val="200000"/>
              </a:lnSpc>
            </a:pPr>
            <a:r>
              <a:rPr lang="he-IL" sz="2800" dirty="0">
                <a:latin typeface="Varela Round" panose="00000500000000000000" pitchFamily="2" charset="-79"/>
                <a:cs typeface="Varela Round" panose="00000500000000000000" pitchFamily="2" charset="-79"/>
              </a:rPr>
              <a:t>היום נתבונן ביצירות אומנות שונות ומגוונות המביאות לידי ביטוי כוח על.</a:t>
            </a:r>
          </a:p>
          <a:p>
            <a:pPr lvl="0">
              <a:lnSpc>
                <a:spcPct val="200000"/>
              </a:lnSpc>
            </a:pPr>
            <a:r>
              <a:rPr lang="he-IL" sz="2800" dirty="0">
                <a:latin typeface="Varela Round" panose="00000500000000000000" pitchFamily="2" charset="-79"/>
                <a:cs typeface="Varela Round" panose="00000500000000000000" pitchFamily="2" charset="-79"/>
              </a:rPr>
              <a:t>נחשוב מהו כוח העל שלנו.</a:t>
            </a:r>
          </a:p>
          <a:p>
            <a:pPr lvl="0">
              <a:lnSpc>
                <a:spcPct val="200000"/>
              </a:lnSpc>
            </a:pPr>
            <a:r>
              <a:rPr lang="he-IL" sz="2800" dirty="0">
                <a:latin typeface="Varela Round" panose="00000500000000000000" pitchFamily="2" charset="-79"/>
                <a:cs typeface="Varela Round" panose="00000500000000000000" pitchFamily="2" charset="-79"/>
              </a:rPr>
              <a:t>ולבסוף ניצור בעצמנו ונהפוך את עצמנו לגיבורי על</a:t>
            </a:r>
          </a:p>
          <a:p>
            <a:pPr marL="439782" lvl="0" indent="-190534" algn="r" rtl="1">
              <a:lnSpc>
                <a:spcPct val="200000"/>
              </a:lnSpc>
              <a:spcBef>
                <a:spcPts val="0"/>
              </a:spcBef>
              <a:spcAft>
                <a:spcPts val="0"/>
              </a:spcAft>
              <a:buClr>
                <a:srgbClr val="002060"/>
              </a:buClr>
              <a:buSzPts val="2400"/>
              <a:buNone/>
            </a:pPr>
            <a:endParaRPr sz="2800"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iw-IL" dirty="0">
                <a:solidFill>
                  <a:srgbClr val="192A72"/>
                </a:solidFill>
              </a:rPr>
              <a:t>מה נלמד היום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3723497" y="1059388"/>
            <a:ext cx="8109837"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latin typeface="Varela Round" panose="00000500000000000000" pitchFamily="2" charset="-79"/>
                <a:cs typeface="Varela Round" panose="00000500000000000000" pitchFamily="2" charset="-79"/>
              </a:rPr>
              <a:t>קומיקס ("האומנות התשיעית") הוא סוגה (ז'אנר) אמנותית שנקראת בעברית: עֲלִילוֹן המאופיינת בדמויות המצוירות ברצף של תמונות, בעלילה מותחת ובשילוב טקסט ודימוי. </a:t>
            </a:r>
          </a:p>
          <a:p>
            <a:pPr>
              <a:lnSpc>
                <a:spcPct val="150000"/>
              </a:lnSpc>
            </a:pPr>
            <a:r>
              <a:rPr lang="he-IL" dirty="0">
                <a:latin typeface="Varela Round" panose="00000500000000000000" pitchFamily="2" charset="-79"/>
                <a:cs typeface="Varela Round" panose="00000500000000000000" pitchFamily="2" charset="-79"/>
              </a:rPr>
              <a:t>הדמויות נמצאות בפעולה דינמית ומדברות באמצעות "בועות דיבור".</a:t>
            </a:r>
          </a:p>
          <a:p>
            <a:pPr>
              <a:lnSpc>
                <a:spcPct val="150000"/>
              </a:lnSpc>
            </a:pPr>
            <a:r>
              <a:rPr lang="he-IL" dirty="0">
                <a:latin typeface="Varela Round" panose="00000500000000000000" pitchFamily="2" charset="-79"/>
                <a:cs typeface="Varela Round" panose="00000500000000000000" pitchFamily="2" charset="-79"/>
              </a:rPr>
              <a:t>הקומיקס מצויר על נייר ומופיע בחוברות, עיתונים ואינטרנט.</a:t>
            </a:r>
          </a:p>
          <a:p>
            <a:pPr marL="439782" lvl="0" indent="-190534" algn="r" rtl="1">
              <a:lnSpc>
                <a:spcPct val="150000"/>
              </a:lnSpc>
              <a:spcBef>
                <a:spcPts val="0"/>
              </a:spcBef>
              <a:spcAft>
                <a:spcPts val="0"/>
              </a:spcAft>
              <a:buClr>
                <a:srgbClr val="002060"/>
              </a:buClr>
              <a:buSzPts val="2400"/>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עכשיו לומדים: מהו קומיקס ? </a:t>
            </a:r>
            <a:endParaRPr dirty="0"/>
          </a:p>
        </p:txBody>
      </p:sp>
      <p:pic>
        <p:nvPicPr>
          <p:cNvPr id="2" name="Picture 1">
            <a:extLst>
              <a:ext uri="{FF2B5EF4-FFF2-40B4-BE49-F238E27FC236}">
                <a16:creationId xmlns:a16="http://schemas.microsoft.com/office/drawing/2014/main" id="{9A22EC34-84BF-4E16-AF1C-26EC2AF7BE31}"/>
              </a:ext>
            </a:extLst>
          </p:cNvPr>
          <p:cNvPicPr>
            <a:picLocks noChangeAspect="1"/>
          </p:cNvPicPr>
          <p:nvPr/>
        </p:nvPicPr>
        <p:blipFill>
          <a:blip r:embed="rId3"/>
          <a:stretch>
            <a:fillRect/>
          </a:stretch>
        </p:blipFill>
        <p:spPr>
          <a:xfrm>
            <a:off x="177691" y="981852"/>
            <a:ext cx="3545806" cy="4973881"/>
          </a:xfrm>
          <a:prstGeom prst="rect">
            <a:avLst/>
          </a:prstGeom>
        </p:spPr>
      </p:pic>
      <p:sp>
        <p:nvSpPr>
          <p:cNvPr id="3" name="TextBox 2">
            <a:extLst>
              <a:ext uri="{FF2B5EF4-FFF2-40B4-BE49-F238E27FC236}">
                <a16:creationId xmlns:a16="http://schemas.microsoft.com/office/drawing/2014/main" id="{126BE447-0550-4111-B888-C82C7B2832F6}"/>
              </a:ext>
            </a:extLst>
          </p:cNvPr>
          <p:cNvSpPr txBox="1"/>
          <p:nvPr/>
        </p:nvSpPr>
        <p:spPr>
          <a:xfrm>
            <a:off x="98943" y="6530752"/>
            <a:ext cx="5816082"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https://commons.wikimedia.org/wiki/File:SpeedComicsNo35.jpg#/media/File:</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33035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3752070" y="1059388"/>
            <a:ext cx="7923202" cy="4818811"/>
          </a:xfrm>
          <a:prstGeom prst="rect">
            <a:avLst/>
          </a:prstGeom>
          <a:noFill/>
          <a:ln>
            <a:noFill/>
          </a:ln>
        </p:spPr>
        <p:txBody>
          <a:bodyPr spcFirstLastPara="1" wrap="square" lIns="91425" tIns="45700" rIns="91425" bIns="45700" anchor="t" anchorCtr="0">
            <a:normAutofit/>
          </a:bodyPr>
          <a:lstStyle/>
          <a:p>
            <a:pPr>
              <a:lnSpc>
                <a:spcPct val="170000"/>
              </a:lnSpc>
            </a:pPr>
            <a:r>
              <a:rPr lang="he-IL" dirty="0">
                <a:latin typeface="Varela Round" panose="00000500000000000000" pitchFamily="2" charset="-79"/>
                <a:cs typeface="Varela Round" panose="00000500000000000000" pitchFamily="2" charset="-79"/>
              </a:rPr>
              <a:t>גיבור-על הוא דמות בדיונית בעלת יכולות על-אנושיות. </a:t>
            </a:r>
          </a:p>
          <a:p>
            <a:pPr>
              <a:lnSpc>
                <a:spcPct val="170000"/>
              </a:lnSpc>
            </a:pPr>
            <a:r>
              <a:rPr lang="he-IL" dirty="0">
                <a:latin typeface="Varela Round" panose="00000500000000000000" pitchFamily="2" charset="-79"/>
                <a:cs typeface="Varela Round" panose="00000500000000000000" pitchFamily="2" charset="-79"/>
              </a:rPr>
              <a:t>סופרמן הוא גיבור העל הראשון, שהופיע בספרי קומיקס בארצות הברית בשנת 1938 בתגובה לקשיים חברתיים כגון פשע, עוני וכדומה.</a:t>
            </a:r>
          </a:p>
          <a:p>
            <a:pPr>
              <a:lnSpc>
                <a:spcPct val="170000"/>
              </a:lnSpc>
            </a:pPr>
            <a:r>
              <a:rPr lang="he-IL" dirty="0">
                <a:latin typeface="Varela Round" panose="00000500000000000000" pitchFamily="2" charset="-79"/>
                <a:cs typeface="Varela Round" panose="00000500000000000000" pitchFamily="2" charset="-79"/>
              </a:rPr>
              <a:t>גיבורי על מצילים את האנושות מחולשותיה, ומגנים עליה מהיום יום הקשה.</a:t>
            </a:r>
          </a:p>
          <a:p>
            <a:pPr marL="439782" lvl="0" indent="-190534" algn="r" rtl="1">
              <a:lnSpc>
                <a:spcPct val="200000"/>
              </a:lnSpc>
              <a:spcBef>
                <a:spcPts val="0"/>
              </a:spcBef>
              <a:spcAft>
                <a:spcPts val="0"/>
              </a:spcAft>
              <a:buClr>
                <a:srgbClr val="002060"/>
              </a:buClr>
              <a:buSzPts val="2400"/>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עכשיו לומדים: מדוע נוצרו גיבורי על?</a:t>
            </a:r>
            <a:endParaRPr dirty="0"/>
          </a:p>
        </p:txBody>
      </p:sp>
      <p:pic>
        <p:nvPicPr>
          <p:cNvPr id="4" name="Picture 3">
            <a:extLst>
              <a:ext uri="{FF2B5EF4-FFF2-40B4-BE49-F238E27FC236}">
                <a16:creationId xmlns:a16="http://schemas.microsoft.com/office/drawing/2014/main" id="{258CFE4A-1CBF-4443-BC70-C678844AF02E}"/>
              </a:ext>
            </a:extLst>
          </p:cNvPr>
          <p:cNvPicPr>
            <a:picLocks noChangeAspect="1"/>
          </p:cNvPicPr>
          <p:nvPr/>
        </p:nvPicPr>
        <p:blipFill>
          <a:blip r:embed="rId3"/>
          <a:stretch>
            <a:fillRect/>
          </a:stretch>
        </p:blipFill>
        <p:spPr>
          <a:xfrm>
            <a:off x="238686" y="1059388"/>
            <a:ext cx="3462828" cy="4858933"/>
          </a:xfrm>
          <a:prstGeom prst="rect">
            <a:avLst/>
          </a:prstGeom>
        </p:spPr>
      </p:pic>
      <p:sp>
        <p:nvSpPr>
          <p:cNvPr id="5" name="TextBox 4">
            <a:extLst>
              <a:ext uri="{FF2B5EF4-FFF2-40B4-BE49-F238E27FC236}">
                <a16:creationId xmlns:a16="http://schemas.microsoft.com/office/drawing/2014/main" id="{859E2ED8-D94C-4FD0-BF26-543A2F9725DE}"/>
              </a:ext>
            </a:extLst>
          </p:cNvPr>
          <p:cNvSpPr txBox="1"/>
          <p:nvPr/>
        </p:nvSpPr>
        <p:spPr>
          <a:xfrm>
            <a:off x="0" y="6530752"/>
            <a:ext cx="5113175"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https://commons.wikimedia.org/wiki/File:Captain_Future.jpg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88363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5421922" y="1059388"/>
            <a:ext cx="6253350" cy="4818811"/>
          </a:xfrm>
        </p:spPr>
        <p:txBody>
          <a:bodyPr>
            <a:normAutofit fontScale="92500"/>
          </a:bodyPr>
          <a:lstStyle/>
          <a:p>
            <a:pPr>
              <a:lnSpc>
                <a:spcPct val="200000"/>
              </a:lnSpc>
            </a:pPr>
            <a:r>
              <a:rPr lang="he-IL" dirty="0">
                <a:sym typeface="Calibri"/>
              </a:rPr>
              <a:t>זהו קלארק קנט, בן דמותו האנושי של סופר מן</a:t>
            </a:r>
          </a:p>
          <a:p>
            <a:pPr>
              <a:lnSpc>
                <a:spcPct val="200000"/>
              </a:lnSpc>
            </a:pPr>
            <a:r>
              <a:rPr lang="he-IL" dirty="0">
                <a:sym typeface="Calibri"/>
              </a:rPr>
              <a:t>חשבו: מדוע יצרו הקומיקסאים את סופרמן כאדם רגיל?</a:t>
            </a:r>
          </a:p>
          <a:p>
            <a:pPr>
              <a:lnSpc>
                <a:spcPct val="200000"/>
              </a:lnSpc>
            </a:pPr>
            <a:r>
              <a:rPr lang="he-IL" dirty="0">
                <a:sym typeface="Calibri"/>
              </a:rPr>
              <a:t>האם בני אנוש יכולים להיות בעלי כוחות על?</a:t>
            </a:r>
          </a:p>
          <a:p>
            <a:pPr>
              <a:lnSpc>
                <a:spcPct val="200000"/>
              </a:lnSpc>
            </a:pPr>
            <a:r>
              <a:rPr lang="he-IL" dirty="0"/>
              <a:t>גיבור-על הוא דמות בדיונית בעלת יכולות </a:t>
            </a:r>
            <a:br>
              <a:rPr lang="en-US" dirty="0"/>
            </a:br>
            <a:r>
              <a:rPr lang="he-IL" dirty="0"/>
              <a:t>על-אנושיות. </a:t>
            </a:r>
          </a:p>
          <a:p>
            <a:pPr lvl="0">
              <a:lnSpc>
                <a:spcPct val="200000"/>
              </a:lnSpc>
            </a:pPr>
            <a:endParaRPr lang="he-IL" dirty="0"/>
          </a:p>
        </p:txBody>
      </p:sp>
      <p:sp>
        <p:nvSpPr>
          <p:cNvPr id="121" name="Google Shape;121;p3"/>
          <p:cNvSpPr txBox="1">
            <a:spLocks noGrp="1"/>
          </p:cNvSpPr>
          <p:nvPr>
            <p:ph type="title"/>
          </p:nvPr>
        </p:nvSpPr>
        <p:spPr/>
        <p:txBody>
          <a:bodyPr/>
          <a:lstStyle/>
          <a:p>
            <a:pPr lvl="0"/>
            <a:r>
              <a:rPr lang="he-IL" dirty="0"/>
              <a:t>רגע של מחשבה: מהו גיבור על ? </a:t>
            </a:r>
          </a:p>
        </p:txBody>
      </p:sp>
      <p:pic>
        <p:nvPicPr>
          <p:cNvPr id="2" name="Picture 1">
            <a:extLst>
              <a:ext uri="{FF2B5EF4-FFF2-40B4-BE49-F238E27FC236}">
                <a16:creationId xmlns:a16="http://schemas.microsoft.com/office/drawing/2014/main" id="{26F78D3B-2F63-459D-90F2-BE4AD50893B6}"/>
              </a:ext>
            </a:extLst>
          </p:cNvPr>
          <p:cNvPicPr>
            <a:picLocks noChangeAspect="1"/>
          </p:cNvPicPr>
          <p:nvPr/>
        </p:nvPicPr>
        <p:blipFill>
          <a:blip r:embed="rId3"/>
          <a:stretch>
            <a:fillRect/>
          </a:stretch>
        </p:blipFill>
        <p:spPr>
          <a:xfrm>
            <a:off x="186613" y="1345139"/>
            <a:ext cx="5235309" cy="3493562"/>
          </a:xfrm>
          <a:prstGeom prst="rect">
            <a:avLst/>
          </a:prstGeom>
        </p:spPr>
      </p:pic>
      <p:sp>
        <p:nvSpPr>
          <p:cNvPr id="3" name="TextBox 2">
            <a:extLst>
              <a:ext uri="{FF2B5EF4-FFF2-40B4-BE49-F238E27FC236}">
                <a16:creationId xmlns:a16="http://schemas.microsoft.com/office/drawing/2014/main" id="{2DC9257A-2783-4362-82C9-01E877044CC5}"/>
              </a:ext>
            </a:extLst>
          </p:cNvPr>
          <p:cNvSpPr txBox="1"/>
          <p:nvPr/>
        </p:nvSpPr>
        <p:spPr>
          <a:xfrm>
            <a:off x="72313" y="6530752"/>
            <a:ext cx="6223518"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https://upload.wikimedia.org/wikipedia/commons/a/af/Clark_Kent.jpg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101758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4019550" y="1059388"/>
            <a:ext cx="7655722"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זהו גיבור על עתיק מהמיתולוגיה היוונית בשם </a:t>
            </a:r>
            <a:r>
              <a:rPr lang="he-IL" dirty="0">
                <a:solidFill>
                  <a:schemeClr val="accent2"/>
                </a:solidFill>
              </a:rPr>
              <a:t>בלרופון</a:t>
            </a:r>
          </a:p>
          <a:p>
            <a:pPr>
              <a:lnSpc>
                <a:spcPct val="150000"/>
              </a:lnSpc>
            </a:pPr>
            <a:r>
              <a:rPr lang="he-IL" dirty="0"/>
              <a:t>הוא רוכב על סוס בשם </a:t>
            </a:r>
            <a:r>
              <a:rPr lang="he-IL" dirty="0">
                <a:solidFill>
                  <a:schemeClr val="accent2"/>
                </a:solidFill>
              </a:rPr>
              <a:t>פגסוס</a:t>
            </a:r>
          </a:p>
          <a:p>
            <a:pPr>
              <a:lnSpc>
                <a:spcPct val="150000"/>
              </a:lnSpc>
            </a:pPr>
            <a:r>
              <a:rPr lang="he-IL" dirty="0">
                <a:solidFill>
                  <a:schemeClr val="tx1"/>
                </a:solidFill>
              </a:rPr>
              <a:t>הצייר האיטלקי </a:t>
            </a:r>
            <a:r>
              <a:rPr lang="he-IL" b="1" dirty="0">
                <a:solidFill>
                  <a:schemeClr val="accent2"/>
                </a:solidFill>
              </a:rPr>
              <a:t>טייפולו </a:t>
            </a:r>
            <a:r>
              <a:rPr lang="he-IL" dirty="0">
                <a:solidFill>
                  <a:schemeClr val="tx1"/>
                </a:solidFill>
              </a:rPr>
              <a:t>תיאר אותו בציור קיר שנקרא </a:t>
            </a:r>
            <a:r>
              <a:rPr lang="he-IL" b="1" dirty="0">
                <a:solidFill>
                  <a:schemeClr val="accent2"/>
                </a:solidFill>
              </a:rPr>
              <a:t>פרסקו </a:t>
            </a:r>
            <a:r>
              <a:rPr lang="he-IL" dirty="0">
                <a:solidFill>
                  <a:schemeClr val="tx1"/>
                </a:solidFill>
              </a:rPr>
              <a:t>על תיקרה של ארמון מפואר.</a:t>
            </a:r>
          </a:p>
          <a:p>
            <a:pPr marL="76200" indent="0">
              <a:lnSpc>
                <a:spcPct val="150000"/>
              </a:lnSpc>
              <a:buNone/>
            </a:pPr>
            <a:r>
              <a:rPr lang="he-IL" u="sng" dirty="0">
                <a:solidFill>
                  <a:schemeClr val="tx1"/>
                </a:solidFill>
              </a:rPr>
              <a:t>התבוננו בציור וענו על השאלות</a:t>
            </a:r>
            <a:r>
              <a:rPr lang="he-IL" dirty="0">
                <a:solidFill>
                  <a:schemeClr val="tx1"/>
                </a:solidFill>
              </a:rPr>
              <a:t>:</a:t>
            </a:r>
          </a:p>
          <a:p>
            <a:pPr>
              <a:lnSpc>
                <a:spcPct val="150000"/>
              </a:lnSpc>
            </a:pPr>
            <a:r>
              <a:rPr lang="he-IL" dirty="0">
                <a:solidFill>
                  <a:schemeClr val="tx1"/>
                </a:solidFill>
              </a:rPr>
              <a:t>מאיזו זווית בחר הצייר לתאר את הגיבור?</a:t>
            </a:r>
          </a:p>
          <a:p>
            <a:pPr>
              <a:lnSpc>
                <a:spcPct val="150000"/>
              </a:lnSpc>
            </a:pPr>
            <a:r>
              <a:rPr lang="he-IL" dirty="0">
                <a:solidFill>
                  <a:schemeClr val="tx1"/>
                </a:solidFill>
              </a:rPr>
              <a:t>מהי הסביבה בה רוכב הגיבור? האם היא מציאותית?</a:t>
            </a:r>
          </a:p>
          <a:p>
            <a:pPr marL="439782" lvl="0" indent="-190534" algn="r" rtl="1">
              <a:lnSpc>
                <a:spcPct val="150000"/>
              </a:lnSpc>
              <a:spcBef>
                <a:spcPts val="0"/>
              </a:spcBef>
              <a:spcAft>
                <a:spcPts val="0"/>
              </a:spcAft>
              <a:buClr>
                <a:srgbClr val="002060"/>
              </a:buClr>
              <a:buSzPts val="2400"/>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רגע של התבוננות</a:t>
            </a:r>
            <a:endParaRPr dirty="0"/>
          </a:p>
        </p:txBody>
      </p:sp>
      <p:pic>
        <p:nvPicPr>
          <p:cNvPr id="4" name="Picture 3">
            <a:extLst>
              <a:ext uri="{FF2B5EF4-FFF2-40B4-BE49-F238E27FC236}">
                <a16:creationId xmlns:a16="http://schemas.microsoft.com/office/drawing/2014/main" id="{F588B15A-C698-464D-A5D5-840713F76096}"/>
              </a:ext>
            </a:extLst>
          </p:cNvPr>
          <p:cNvPicPr>
            <a:picLocks noChangeAspect="1"/>
          </p:cNvPicPr>
          <p:nvPr/>
        </p:nvPicPr>
        <p:blipFill>
          <a:blip r:embed="rId3"/>
          <a:stretch>
            <a:fillRect/>
          </a:stretch>
        </p:blipFill>
        <p:spPr>
          <a:xfrm>
            <a:off x="391884" y="1330188"/>
            <a:ext cx="3773751" cy="4548010"/>
          </a:xfrm>
          <a:prstGeom prst="rect">
            <a:avLst/>
          </a:prstGeom>
        </p:spPr>
      </p:pic>
      <p:sp>
        <p:nvSpPr>
          <p:cNvPr id="5" name="TextBox 4">
            <a:extLst>
              <a:ext uri="{FF2B5EF4-FFF2-40B4-BE49-F238E27FC236}">
                <a16:creationId xmlns:a16="http://schemas.microsoft.com/office/drawing/2014/main" id="{9930796B-9CF4-42E9-9BA8-01B336F4D7D2}"/>
              </a:ext>
            </a:extLst>
          </p:cNvPr>
          <p:cNvSpPr txBox="1"/>
          <p:nvPr/>
        </p:nvSpPr>
        <p:spPr>
          <a:xfrm>
            <a:off x="254018" y="5585811"/>
            <a:ext cx="4049485" cy="523220"/>
          </a:xfrm>
          <a:prstGeom prst="rect">
            <a:avLst/>
          </a:prstGeom>
          <a:noFill/>
        </p:spPr>
        <p:txBody>
          <a:bodyPr wrap="square" rtlCol="1">
            <a:spAutoFit/>
          </a:bodyPr>
          <a:lstStyle/>
          <a:p>
            <a:pPr algn="ctr" rtl="1"/>
            <a:r>
              <a:rPr lang="he-IL" dirty="0" err="1">
                <a:latin typeface="Varela Round" panose="00000500000000000000" pitchFamily="2" charset="-79"/>
                <a:cs typeface="Varela Round" panose="00000500000000000000" pitchFamily="2" charset="-79"/>
              </a:rPr>
              <a:t>ג'אנבטיסטה</a:t>
            </a:r>
            <a:r>
              <a:rPr lang="he-IL" dirty="0">
                <a:latin typeface="Varela Round" panose="00000500000000000000" pitchFamily="2" charset="-79"/>
                <a:cs typeface="Varela Round" panose="00000500000000000000" pitchFamily="2" charset="-79"/>
              </a:rPr>
              <a:t> </a:t>
            </a:r>
            <a:r>
              <a:rPr lang="he-IL" dirty="0" err="1">
                <a:latin typeface="Varela Round" panose="00000500000000000000" pitchFamily="2" charset="-79"/>
                <a:cs typeface="Varela Round" panose="00000500000000000000" pitchFamily="2" charset="-79"/>
              </a:rPr>
              <a:t>טייפולו</a:t>
            </a:r>
            <a:r>
              <a:rPr lang="he-IL" dirty="0">
                <a:latin typeface="Varela Round" panose="00000500000000000000" pitchFamily="2" charset="-79"/>
                <a:cs typeface="Varela Round" panose="00000500000000000000" pitchFamily="2" charset="-79"/>
              </a:rPr>
              <a:t>, </a:t>
            </a:r>
            <a:r>
              <a:rPr lang="he-IL" b="1" dirty="0" err="1">
                <a:latin typeface="Varela Round" panose="00000500000000000000" pitchFamily="2" charset="-79"/>
                <a:cs typeface="Varela Round" panose="00000500000000000000" pitchFamily="2" charset="-79"/>
              </a:rPr>
              <a:t>בלרופון</a:t>
            </a:r>
            <a:r>
              <a:rPr lang="he-IL" b="1" dirty="0">
                <a:latin typeface="Varela Round" panose="00000500000000000000" pitchFamily="2" charset="-79"/>
                <a:cs typeface="Varela Round" panose="00000500000000000000" pitchFamily="2" charset="-79"/>
              </a:rPr>
              <a:t> רוכב על </a:t>
            </a:r>
            <a:r>
              <a:rPr lang="he-IL" b="1" dirty="0" err="1">
                <a:latin typeface="Varela Round" panose="00000500000000000000" pitchFamily="2" charset="-79"/>
                <a:cs typeface="Varela Round" panose="00000500000000000000" pitchFamily="2" charset="-79"/>
              </a:rPr>
              <a:t>פגסוס</a:t>
            </a:r>
            <a:r>
              <a:rPr lang="he-IL" b="1" dirty="0">
                <a:latin typeface="Varela Round" panose="00000500000000000000" pitchFamily="2" charset="-79"/>
                <a:cs typeface="Varela Round" panose="00000500000000000000" pitchFamily="2" charset="-79"/>
              </a:rPr>
              <a:t> </a:t>
            </a:r>
            <a:r>
              <a:rPr lang="he-IL" dirty="0">
                <a:latin typeface="Varela Round" panose="00000500000000000000" pitchFamily="2" charset="-79"/>
                <a:cs typeface="Varela Round" panose="00000500000000000000" pitchFamily="2" charset="-79"/>
              </a:rPr>
              <a:t>(פרט) ציור קיר, ונציה, איטליה, 1746</a:t>
            </a:r>
          </a:p>
        </p:txBody>
      </p:sp>
      <p:sp>
        <p:nvSpPr>
          <p:cNvPr id="6" name="TextBox 5">
            <a:extLst>
              <a:ext uri="{FF2B5EF4-FFF2-40B4-BE49-F238E27FC236}">
                <a16:creationId xmlns:a16="http://schemas.microsoft.com/office/drawing/2014/main" id="{B88122ED-A919-4FC2-A6D5-99C9E9EA6833}"/>
              </a:ext>
            </a:extLst>
          </p:cNvPr>
          <p:cNvSpPr txBox="1"/>
          <p:nvPr/>
        </p:nvSpPr>
        <p:spPr>
          <a:xfrm>
            <a:off x="57637" y="6611779"/>
            <a:ext cx="8767468" cy="246221"/>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https://commons.wikimedia.org/wiki/File:Giovanni_Battista_Tiepolo_-_Bellerophon_on_Pegasus_(detail)_-_WGA22316.jpg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6941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3"/>
          <p:cNvSpPr txBox="1">
            <a:spLocks noGrp="1"/>
          </p:cNvSpPr>
          <p:nvPr>
            <p:ph type="body" idx="2"/>
          </p:nvPr>
        </p:nvSpPr>
        <p:spPr>
          <a:xfrm>
            <a:off x="5159830" y="1059388"/>
            <a:ext cx="6515442" cy="4818811"/>
          </a:xfrm>
          <a:prstGeom prst="rect">
            <a:avLst/>
          </a:prstGeom>
          <a:noFill/>
          <a:ln>
            <a:noFill/>
          </a:ln>
        </p:spPr>
        <p:txBody>
          <a:bodyPr spcFirstLastPara="1" wrap="square" lIns="91425" tIns="45700" rIns="91425" bIns="45700" anchor="t" anchorCtr="0">
            <a:normAutofit/>
          </a:bodyPr>
          <a:lstStyle/>
          <a:p>
            <a:pPr>
              <a:lnSpc>
                <a:spcPct val="150000"/>
              </a:lnSpc>
            </a:pPr>
            <a:r>
              <a:rPr lang="he-IL" dirty="0"/>
              <a:t>וזה שוב בלרופון הורג את מפלצת הכימרה האיומה.</a:t>
            </a:r>
          </a:p>
          <a:p>
            <a:pPr>
              <a:lnSpc>
                <a:spcPct val="150000"/>
              </a:lnSpc>
            </a:pPr>
            <a:r>
              <a:rPr lang="he-IL" dirty="0"/>
              <a:t>הפעם יצר אותו אמן מתקופה עתיקה מאד, בשנת 300 לספירה, כלומר לפני 1700 שנה.</a:t>
            </a:r>
          </a:p>
          <a:p>
            <a:pPr>
              <a:lnSpc>
                <a:spcPct val="150000"/>
              </a:lnSpc>
            </a:pPr>
            <a:r>
              <a:rPr lang="he-IL" dirty="0"/>
              <a:t>זהו</a:t>
            </a:r>
            <a:r>
              <a:rPr lang="he-IL" b="1" dirty="0"/>
              <a:t> </a:t>
            </a:r>
            <a:r>
              <a:rPr lang="he-IL" b="1" dirty="0">
                <a:solidFill>
                  <a:schemeClr val="accent2"/>
                </a:solidFill>
              </a:rPr>
              <a:t>פסיפס</a:t>
            </a:r>
            <a:r>
              <a:rPr lang="he-IL" b="1" dirty="0"/>
              <a:t> </a:t>
            </a:r>
            <a:r>
              <a:rPr lang="he-IL" dirty="0"/>
              <a:t>מאבנים קטנות שנוצר על רצפה של מקדש יווני ברודוס.</a:t>
            </a:r>
          </a:p>
          <a:p>
            <a:pPr>
              <a:lnSpc>
                <a:spcPct val="150000"/>
              </a:lnSpc>
            </a:pPr>
            <a:r>
              <a:rPr lang="he-IL" dirty="0"/>
              <a:t>מאיזו זווית הוא מתואר הפעם?</a:t>
            </a:r>
          </a:p>
          <a:p>
            <a:pPr>
              <a:lnSpc>
                <a:spcPct val="150000"/>
              </a:lnSpc>
            </a:pPr>
            <a:r>
              <a:rPr lang="he-IL" dirty="0"/>
              <a:t>מדוע לפי דעתך 2 היצירות כל כך שונות?</a:t>
            </a:r>
          </a:p>
          <a:p>
            <a:pPr marL="439782" lvl="0" indent="-190534" algn="r" rtl="1">
              <a:lnSpc>
                <a:spcPct val="150000"/>
              </a:lnSpc>
              <a:spcBef>
                <a:spcPts val="0"/>
              </a:spcBef>
              <a:spcAft>
                <a:spcPts val="0"/>
              </a:spcAft>
              <a:buClr>
                <a:srgbClr val="002060"/>
              </a:buClr>
              <a:buSzPts val="2400"/>
              <a:buNone/>
            </a:pPr>
            <a:endParaRPr dirty="0">
              <a:solidFill>
                <a:schemeClr val="dk1"/>
              </a:solidFill>
            </a:endParaRPr>
          </a:p>
        </p:txBody>
      </p:sp>
      <p:sp>
        <p:nvSpPr>
          <p:cNvPr id="121" name="Google Shape;12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עוד רגע של התבוננות</a:t>
            </a:r>
            <a:endParaRPr dirty="0"/>
          </a:p>
        </p:txBody>
      </p:sp>
      <p:pic>
        <p:nvPicPr>
          <p:cNvPr id="2" name="Picture 1">
            <a:extLst>
              <a:ext uri="{FF2B5EF4-FFF2-40B4-BE49-F238E27FC236}">
                <a16:creationId xmlns:a16="http://schemas.microsoft.com/office/drawing/2014/main" id="{77FA6451-8695-4E80-A35F-6F51DA2C8122}"/>
              </a:ext>
            </a:extLst>
          </p:cNvPr>
          <p:cNvPicPr>
            <a:picLocks noChangeAspect="1"/>
          </p:cNvPicPr>
          <p:nvPr/>
        </p:nvPicPr>
        <p:blipFill>
          <a:blip r:embed="rId3"/>
          <a:stretch>
            <a:fillRect/>
          </a:stretch>
        </p:blipFill>
        <p:spPr>
          <a:xfrm>
            <a:off x="233834" y="1174951"/>
            <a:ext cx="4925995" cy="3609145"/>
          </a:xfrm>
          <a:prstGeom prst="rect">
            <a:avLst/>
          </a:prstGeom>
        </p:spPr>
      </p:pic>
      <p:sp>
        <p:nvSpPr>
          <p:cNvPr id="3" name="TextBox 2">
            <a:extLst>
              <a:ext uri="{FF2B5EF4-FFF2-40B4-BE49-F238E27FC236}">
                <a16:creationId xmlns:a16="http://schemas.microsoft.com/office/drawing/2014/main" id="{ACD34297-01C1-4EAA-BF08-66D1DBF84E02}"/>
              </a:ext>
            </a:extLst>
          </p:cNvPr>
          <p:cNvSpPr txBox="1"/>
          <p:nvPr/>
        </p:nvSpPr>
        <p:spPr>
          <a:xfrm>
            <a:off x="516728" y="4784096"/>
            <a:ext cx="4357216" cy="523220"/>
          </a:xfrm>
          <a:prstGeom prst="rect">
            <a:avLst/>
          </a:prstGeom>
          <a:noFill/>
        </p:spPr>
        <p:txBody>
          <a:bodyPr wrap="square" rtlCol="1">
            <a:spAutoFit/>
          </a:bodyPr>
          <a:lstStyle/>
          <a:p>
            <a:pPr lvl="0" algn="ctr"/>
            <a:r>
              <a:rPr lang="he-IL" dirty="0">
                <a:latin typeface="Varela Round" panose="00000500000000000000" pitchFamily="2" charset="-79"/>
                <a:cs typeface="Varela Round" panose="00000500000000000000" pitchFamily="2" charset="-79"/>
              </a:rPr>
              <a:t>פסיפס חלוקי נחל המתאר את בלרופון הורג את כימרה, המוזיאון הארכיאולוגי ברודוס</a:t>
            </a:r>
          </a:p>
        </p:txBody>
      </p:sp>
      <p:sp>
        <p:nvSpPr>
          <p:cNvPr id="7" name="TextBox 6">
            <a:extLst>
              <a:ext uri="{FF2B5EF4-FFF2-40B4-BE49-F238E27FC236}">
                <a16:creationId xmlns:a16="http://schemas.microsoft.com/office/drawing/2014/main" id="{59138F74-813C-4A06-BAE8-052331F835DE}"/>
              </a:ext>
            </a:extLst>
          </p:cNvPr>
          <p:cNvSpPr txBox="1"/>
          <p:nvPr/>
        </p:nvSpPr>
        <p:spPr>
          <a:xfrm>
            <a:off x="75086" y="6383824"/>
            <a:ext cx="5802189" cy="400110"/>
          </a:xfrm>
          <a:prstGeom prst="rect">
            <a:avLst/>
          </a:prstGeom>
          <a:noFill/>
        </p:spPr>
        <p:txBody>
          <a:bodyPr wrap="square" rtlCol="1">
            <a:spAutoFit/>
          </a:bodyPr>
          <a:lstStyle/>
          <a:p>
            <a:r>
              <a:rPr lang="en-US" sz="1000" dirty="0">
                <a:latin typeface="Varela Round" panose="00000500000000000000" pitchFamily="2" charset="-79"/>
                <a:cs typeface="Varela Round" panose="00000500000000000000" pitchFamily="2" charset="-79"/>
              </a:rPr>
              <a:t>https://commons.wikimedia.org/wiki/File:Bellerophon_killing_Chimaera_(mosaic_from_Rhodes).jpg#/media/File:Bellerophon_killing_Chimaera_(mosaic_from_Rhodes).jpg</a:t>
            </a:r>
            <a:endParaRPr lang="he-IL" sz="10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518878588"/>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8030</TotalTime>
  <Words>1636</Words>
  <Application>Microsoft Office PowerPoint</Application>
  <PresentationFormat>מסך רחב</PresentationFormat>
  <Paragraphs>138</Paragraphs>
  <Slides>23</Slides>
  <Notes>20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23</vt:i4>
      </vt:variant>
    </vt:vector>
  </HeadingPairs>
  <TitlesOfParts>
    <vt:vector size="27" baseType="lpstr">
      <vt:lpstr>Arial</vt:lpstr>
      <vt:lpstr>Calibri</vt:lpstr>
      <vt:lpstr>Varela Round</vt:lpstr>
      <vt:lpstr>ערכת נושא Office</vt:lpstr>
      <vt:lpstr>מערכת שידורים לאומית</vt:lpstr>
      <vt:lpstr>קומיקס באמנות</vt:lpstr>
      <vt:lpstr>מצגת של PowerPoint‏</vt:lpstr>
      <vt:lpstr>מה נלמד היום </vt:lpstr>
      <vt:lpstr>עכשיו לומדים: מהו קומיקס ? </vt:lpstr>
      <vt:lpstr>עכשיו לומדים: מדוע נוצרו גיבורי על?</vt:lpstr>
      <vt:lpstr>רגע של מחשבה: מהו גיבור על ? </vt:lpstr>
      <vt:lpstr>רגע של התבוננות</vt:lpstr>
      <vt:lpstr>עוד רגע של התבוננות</vt:lpstr>
      <vt:lpstr>פיטר פן - גיבור על ספרותי</vt:lpstr>
      <vt:lpstr>פיטר פן באמנות</vt:lpstr>
      <vt:lpstr>עכשיו לומדים - פיות באמנות</vt:lpstr>
      <vt:lpstr>פיה מפוסלת - טינקרבל</vt:lpstr>
      <vt:lpstr>עכשיו לומדים - אי צדק חברתי וכוחות על</vt:lpstr>
      <vt:lpstr>מכשפות באמנות</vt:lpstr>
      <vt:lpstr>מרק שאגאל - גיבור של רגש יהודי</vt:lpstr>
      <vt:lpstr>ג'ייסון רטליף - צייר גיבורי על עכשווי </vt:lpstr>
      <vt:lpstr>סיכום ביניים</vt:lpstr>
      <vt:lpstr>בואו נחשוב ביחד</vt:lpstr>
      <vt:lpstr>לסיכום: רגע של מחשבה עצמית</vt:lpstr>
      <vt:lpstr>ממשיכים למשימה - יצירה בעקבות ג'ייסון</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נעמה כהן-לוז</cp:lastModifiedBy>
  <cp:revision>25</cp:revision>
  <dcterms:created xsi:type="dcterms:W3CDTF">2020-03-15T19:13:03Z</dcterms:created>
  <dcterms:modified xsi:type="dcterms:W3CDTF">2020-04-27T14:00:53Z</dcterms:modified>
</cp:coreProperties>
</file>