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5"/>
  </p:notesMasterIdLst>
  <p:sldIdLst>
    <p:sldId id="257" r:id="rId2"/>
    <p:sldId id="262" r:id="rId3"/>
    <p:sldId id="263" r:id="rId4"/>
    <p:sldId id="289" r:id="rId5"/>
    <p:sldId id="323" r:id="rId6"/>
    <p:sldId id="324" r:id="rId7"/>
    <p:sldId id="318" r:id="rId8"/>
    <p:sldId id="325" r:id="rId9"/>
    <p:sldId id="326" r:id="rId10"/>
    <p:sldId id="327" r:id="rId11"/>
    <p:sldId id="328" r:id="rId12"/>
    <p:sldId id="329" r:id="rId13"/>
    <p:sldId id="288" r:id="rId14"/>
    <p:sldId id="331" r:id="rId15"/>
    <p:sldId id="333" r:id="rId16"/>
    <p:sldId id="334" r:id="rId17"/>
    <p:sldId id="335" r:id="rId18"/>
    <p:sldId id="338" r:id="rId19"/>
    <p:sldId id="336" r:id="rId20"/>
    <p:sldId id="322" r:id="rId21"/>
    <p:sldId id="337" r:id="rId22"/>
    <p:sldId id="317" r:id="rId23"/>
    <p:sldId id="287" r:id="rId24"/>
  </p:sldIdLst>
  <p:sldSz cx="12192000" cy="6858000"/>
  <p:notesSz cx="6888163" cy="10018713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B4BC"/>
    <a:srgbClr val="92D050"/>
    <a:srgbClr val="002060"/>
    <a:srgbClr val="192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סגנון ביניים 1 - הדגשה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583"/>
  </p:normalViewPr>
  <p:slideViewPr>
    <p:cSldViewPr snapToGrid="0" snapToObjects="1">
      <p:cViewPr varScale="1">
        <p:scale>
          <a:sx n="103" d="100"/>
          <a:sy n="103" d="100"/>
        </p:scale>
        <p:origin x="72" y="162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450896-D884-7B4C-9D04-3AC31F27A1F2}" type="doc">
      <dgm:prSet loTypeId="urn:microsoft.com/office/officeart/2008/layout/AlternatingHexagons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he-IL"/>
        </a:p>
      </dgm:t>
    </dgm:pt>
    <dgm:pt modelId="{4DD45E33-A429-0946-8539-490AC0403D8E}">
      <dgm:prSet phldrT="[טקסט]" custT="1"/>
      <dgm:spPr/>
      <dgm:t>
        <a:bodyPr/>
        <a:lstStyle/>
        <a:p>
          <a:pPr rtl="1"/>
          <a:r>
            <a:rPr lang="he-IL" sz="1500" dirty="0">
              <a:cs typeface="Varela Round" panose="00000500000000000000"/>
            </a:rPr>
            <a:t>מי יחלק את הנחלות?</a:t>
          </a:r>
        </a:p>
      </dgm:t>
    </dgm:pt>
    <dgm:pt modelId="{99029E2A-7A39-EF42-9774-59D61581ED0C}" type="parTrans" cxnId="{5169C478-2E09-E341-812F-184D69B5C1C5}">
      <dgm:prSet/>
      <dgm:spPr/>
      <dgm:t>
        <a:bodyPr/>
        <a:lstStyle/>
        <a:p>
          <a:pPr rtl="1"/>
          <a:endParaRPr lang="he-IL"/>
        </a:p>
      </dgm:t>
    </dgm:pt>
    <dgm:pt modelId="{CE15B652-3070-4642-937C-C5D62D8BF83B}" type="sibTrans" cxnId="{5169C478-2E09-E341-812F-184D69B5C1C5}">
      <dgm:prSet custT="1"/>
      <dgm:spPr/>
      <dgm:t>
        <a:bodyPr/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kern="1200" dirty="0">
              <a:solidFill>
                <a:prstClr val="white"/>
              </a:solidFill>
              <a:latin typeface="Calibri"/>
              <a:ea typeface="+mn-ea"/>
              <a:cs typeface="Varela Round" panose="00000500000000000000"/>
            </a:rPr>
            <a:t>האם תהייה לנו דרך להתפרנס?</a:t>
          </a:r>
        </a:p>
      </dgm:t>
    </dgm:pt>
    <dgm:pt modelId="{6B18DF3D-27EE-3840-BA7C-6D163D9FFD73}">
      <dgm:prSet phldrT="[טקסט]" custT="1"/>
      <dgm:spPr/>
      <dgm:t>
        <a:bodyPr/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>
              <a:solidFill>
                <a:prstClr val="white"/>
              </a:solidFill>
              <a:latin typeface="Calibri"/>
              <a:ea typeface="+mn-ea"/>
              <a:cs typeface="Varela Round" panose="00000500000000000000"/>
            </a:rPr>
            <a:t>האם נמשיך לחיות כשבט?</a:t>
          </a:r>
        </a:p>
      </dgm:t>
    </dgm:pt>
    <dgm:pt modelId="{87D8EC63-845C-FD4F-9D17-4F5EF2CC5899}" type="parTrans" cxnId="{69085BA9-1751-B448-99E4-B14F69287E5B}">
      <dgm:prSet/>
      <dgm:spPr/>
      <dgm:t>
        <a:bodyPr/>
        <a:lstStyle/>
        <a:p>
          <a:pPr rtl="1"/>
          <a:endParaRPr lang="he-IL"/>
        </a:p>
      </dgm:t>
    </dgm:pt>
    <dgm:pt modelId="{CD443619-3ABF-D445-839E-9881ED2E05D8}" type="sibTrans" cxnId="{69085BA9-1751-B448-99E4-B14F69287E5B}">
      <dgm:prSet custT="1"/>
      <dgm:spPr/>
      <dgm:t>
        <a:bodyPr/>
        <a:lstStyle/>
        <a:p>
          <a:pPr rtl="1"/>
          <a:r>
            <a:rPr lang="he-IL" sz="2000" kern="1200" dirty="0">
              <a:solidFill>
                <a:prstClr val="white"/>
              </a:solidFill>
              <a:latin typeface="Calibri"/>
              <a:ea typeface="+mn-ea"/>
              <a:cs typeface="Varela Round" panose="00000500000000000000"/>
            </a:rPr>
            <a:t>באיזה אופן</a:t>
          </a:r>
          <a:r>
            <a:rPr lang="he-IL" sz="2000" kern="1200" dirty="0"/>
            <a:t>?</a:t>
          </a:r>
        </a:p>
      </dgm:t>
    </dgm:pt>
    <dgm:pt modelId="{9ECA5EA8-9377-9941-8016-C8408726EE27}">
      <dgm:prSet phldrT="[טקסט]"/>
      <dgm:spPr/>
      <dgm:t>
        <a:bodyPr/>
        <a:lstStyle/>
        <a:p>
          <a:pPr rtl="1"/>
          <a:r>
            <a:rPr lang="he-IL" dirty="0">
              <a:cs typeface="Varela Round" panose="00000500000000000000"/>
            </a:rPr>
            <a:t>מי יהיו השכנים שלנו?</a:t>
          </a:r>
        </a:p>
      </dgm:t>
    </dgm:pt>
    <dgm:pt modelId="{6D2D2325-94E6-8340-BA86-431085BA180E}" type="parTrans" cxnId="{36A67337-DDB3-B14C-9EA0-5024965DAC1A}">
      <dgm:prSet/>
      <dgm:spPr/>
      <dgm:t>
        <a:bodyPr/>
        <a:lstStyle/>
        <a:p>
          <a:pPr rtl="1"/>
          <a:endParaRPr lang="he-IL"/>
        </a:p>
      </dgm:t>
    </dgm:pt>
    <dgm:pt modelId="{75DEAE7E-99EA-2F47-A53D-2A27E7F10732}" type="sibTrans" cxnId="{36A67337-DDB3-B14C-9EA0-5024965DAC1A}">
      <dgm:prSet custT="1"/>
      <dgm:spPr/>
      <dgm:t>
        <a:bodyPr/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kern="1200" dirty="0">
              <a:solidFill>
                <a:prstClr val="white"/>
              </a:solidFill>
              <a:latin typeface="Calibri"/>
              <a:ea typeface="+mn-ea"/>
              <a:cs typeface="Varela Round" panose="00000500000000000000"/>
            </a:rPr>
            <a:t>באיזה אזור תהייה הנחלה שלנו?</a:t>
          </a:r>
        </a:p>
      </dgm:t>
    </dgm:pt>
    <dgm:pt modelId="{973C49B1-0CD5-974D-A240-92F96C35A53B}">
      <dgm:prSet custT="1"/>
      <dgm:spPr/>
      <dgm:t>
        <a:bodyPr/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kern="1200" dirty="0">
              <a:solidFill>
                <a:prstClr val="white"/>
              </a:solidFill>
              <a:latin typeface="Calibri"/>
              <a:ea typeface="+mn-ea"/>
              <a:cs typeface="Varela Round" panose="00000500000000000000"/>
            </a:rPr>
            <a:t>מה הוא סוג האדמה?</a:t>
          </a:r>
        </a:p>
      </dgm:t>
    </dgm:pt>
    <dgm:pt modelId="{FD4A32A0-62E4-654B-8A7A-F4BBC69EDCFC}" type="parTrans" cxnId="{2D0E6D25-E0D9-9D40-A498-5D259EFDCC04}">
      <dgm:prSet/>
      <dgm:spPr/>
      <dgm:t>
        <a:bodyPr/>
        <a:lstStyle/>
        <a:p>
          <a:pPr rtl="1"/>
          <a:endParaRPr lang="he-IL"/>
        </a:p>
      </dgm:t>
    </dgm:pt>
    <dgm:pt modelId="{094E4DCD-3799-574D-8897-5C470A741C1F}" type="sibTrans" cxnId="{2D0E6D25-E0D9-9D40-A498-5D259EFDCC04}">
      <dgm:prSet custT="1"/>
      <dgm:spPr/>
      <dgm:t>
        <a:bodyPr/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kern="1200" dirty="0">
              <a:solidFill>
                <a:prstClr val="white"/>
              </a:solidFill>
              <a:latin typeface="Calibri"/>
              <a:ea typeface="+mn-ea"/>
              <a:cs typeface="Varela Round" panose="00000500000000000000"/>
            </a:rPr>
            <a:t>מי יעזור לנו לכבוש את הנחלה?</a:t>
          </a:r>
        </a:p>
      </dgm:t>
    </dgm:pt>
    <dgm:pt modelId="{B2167DFB-42BF-5944-89D4-1B623AC40D19}">
      <dgm:prSet custT="1"/>
      <dgm:spPr>
        <a:solidFill>
          <a:schemeClr val="accent2"/>
        </a:solidFill>
      </dgm:spPr>
      <dgm:t>
        <a:bodyPr/>
        <a:lstStyle/>
        <a:p>
          <a:pPr rtl="1"/>
          <a:r>
            <a:rPr lang="he-IL" sz="2400" dirty="0">
              <a:cs typeface="Varela Round" panose="00000500000000000000"/>
            </a:rPr>
            <a:t>נחלה</a:t>
          </a:r>
        </a:p>
      </dgm:t>
    </dgm:pt>
    <dgm:pt modelId="{742AD9CC-A86C-0C42-97AC-BAC52DEF49E7}" type="parTrans" cxnId="{70199CA9-27B8-9447-8219-36D98A3AB14E}">
      <dgm:prSet/>
      <dgm:spPr/>
      <dgm:t>
        <a:bodyPr/>
        <a:lstStyle/>
        <a:p>
          <a:pPr rtl="1"/>
          <a:endParaRPr lang="he-IL"/>
        </a:p>
      </dgm:t>
    </dgm:pt>
    <dgm:pt modelId="{19A89217-38FD-9748-A25A-13ECA6B84FD9}" type="sibTrans" cxnId="{70199CA9-27B8-9447-8219-36D98A3AB14E}">
      <dgm:prSet/>
      <dgm:spPr/>
      <dgm:t>
        <a:bodyPr/>
        <a:lstStyle/>
        <a:p>
          <a:pPr rtl="1"/>
          <a:r>
            <a:rPr lang="he-IL" dirty="0"/>
            <a:t>?</a:t>
          </a:r>
        </a:p>
      </dgm:t>
    </dgm:pt>
    <dgm:pt modelId="{6935A4BB-8317-6946-8965-42E2442E1E5A}" type="pres">
      <dgm:prSet presAssocID="{1A450896-D884-7B4C-9D04-3AC31F27A1F2}" presName="Name0" presStyleCnt="0">
        <dgm:presLayoutVars>
          <dgm:chMax/>
          <dgm:chPref/>
          <dgm:dir/>
          <dgm:animLvl val="lvl"/>
        </dgm:presLayoutVars>
      </dgm:prSet>
      <dgm:spPr/>
    </dgm:pt>
    <dgm:pt modelId="{0224FF4C-09E2-D344-AB24-61447617FAE0}" type="pres">
      <dgm:prSet presAssocID="{4DD45E33-A429-0946-8539-490AC0403D8E}" presName="composite" presStyleCnt="0"/>
      <dgm:spPr/>
    </dgm:pt>
    <dgm:pt modelId="{95114ADD-2445-7C4D-A168-A2EACE568EB1}" type="pres">
      <dgm:prSet presAssocID="{4DD45E33-A429-0946-8539-490AC0403D8E}" presName="Parent1" presStyleLbl="node1" presStyleIdx="0" presStyleCnt="10" custScaleX="125330">
        <dgm:presLayoutVars>
          <dgm:chMax val="1"/>
          <dgm:chPref val="1"/>
          <dgm:bulletEnabled val="1"/>
        </dgm:presLayoutVars>
      </dgm:prSet>
      <dgm:spPr/>
    </dgm:pt>
    <dgm:pt modelId="{9CAAC97B-FCDA-224B-8F01-396E6E703225}" type="pres">
      <dgm:prSet presAssocID="{4DD45E33-A429-0946-8539-490AC0403D8E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7D1C87A3-0C7B-5E46-A917-C539665F02AF}" type="pres">
      <dgm:prSet presAssocID="{4DD45E33-A429-0946-8539-490AC0403D8E}" presName="BalanceSpacing" presStyleCnt="0"/>
      <dgm:spPr/>
    </dgm:pt>
    <dgm:pt modelId="{3D2308BF-3373-714E-9DFD-11CB695695EF}" type="pres">
      <dgm:prSet presAssocID="{4DD45E33-A429-0946-8539-490AC0403D8E}" presName="BalanceSpacing1" presStyleCnt="0"/>
      <dgm:spPr/>
    </dgm:pt>
    <dgm:pt modelId="{59CBDFE6-6AD3-A944-BB82-D112A71865C6}" type="pres">
      <dgm:prSet presAssocID="{CE15B652-3070-4642-937C-C5D62D8BF83B}" presName="Accent1Text" presStyleLbl="node1" presStyleIdx="1" presStyleCnt="10"/>
      <dgm:spPr/>
    </dgm:pt>
    <dgm:pt modelId="{6B3052BC-9F1E-5E47-A1B5-35E3E36F96C3}" type="pres">
      <dgm:prSet presAssocID="{CE15B652-3070-4642-937C-C5D62D8BF83B}" presName="spaceBetweenRectangles" presStyleCnt="0"/>
      <dgm:spPr/>
    </dgm:pt>
    <dgm:pt modelId="{5068D79F-78E1-0148-9537-2D2F1786A714}" type="pres">
      <dgm:prSet presAssocID="{973C49B1-0CD5-974D-A240-92F96C35A53B}" presName="composite" presStyleCnt="0"/>
      <dgm:spPr/>
    </dgm:pt>
    <dgm:pt modelId="{F1A6BAEF-70BA-1446-915F-45931B05BA9D}" type="pres">
      <dgm:prSet presAssocID="{973C49B1-0CD5-974D-A240-92F96C35A53B}" presName="Parent1" presStyleLbl="node1" presStyleIdx="2" presStyleCnt="10" custScaleX="146736" custScaleY="106905">
        <dgm:presLayoutVars>
          <dgm:chMax val="1"/>
          <dgm:chPref val="1"/>
          <dgm:bulletEnabled val="1"/>
        </dgm:presLayoutVars>
      </dgm:prSet>
      <dgm:spPr/>
    </dgm:pt>
    <dgm:pt modelId="{7B52AFA9-BE30-2443-B3C1-38CED16DF29F}" type="pres">
      <dgm:prSet presAssocID="{973C49B1-0CD5-974D-A240-92F96C35A53B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E99BBD1B-0690-D04A-B328-959569A367B2}" type="pres">
      <dgm:prSet presAssocID="{973C49B1-0CD5-974D-A240-92F96C35A53B}" presName="BalanceSpacing" presStyleCnt="0"/>
      <dgm:spPr/>
    </dgm:pt>
    <dgm:pt modelId="{87EFE8E5-5CBC-2749-8E4B-31BD2D416F75}" type="pres">
      <dgm:prSet presAssocID="{973C49B1-0CD5-974D-A240-92F96C35A53B}" presName="BalanceSpacing1" presStyleCnt="0"/>
      <dgm:spPr/>
    </dgm:pt>
    <dgm:pt modelId="{E25614C2-B9F9-5846-AE04-470A85FBAA8A}" type="pres">
      <dgm:prSet presAssocID="{094E4DCD-3799-574D-8897-5C470A741C1F}" presName="Accent1Text" presStyleLbl="node1" presStyleIdx="3" presStyleCnt="10" custScaleX="172519" custScaleY="103875" custLinFactNeighborX="38235" custLinFactNeighborY="1183"/>
      <dgm:spPr/>
    </dgm:pt>
    <dgm:pt modelId="{A88DD641-A74A-E84B-94C8-6F72B2BF1134}" type="pres">
      <dgm:prSet presAssocID="{094E4DCD-3799-574D-8897-5C470A741C1F}" presName="spaceBetweenRectangles" presStyleCnt="0"/>
      <dgm:spPr/>
    </dgm:pt>
    <dgm:pt modelId="{C0D6D072-BD19-2E4B-972E-67096AA28D6A}" type="pres">
      <dgm:prSet presAssocID="{6B18DF3D-27EE-3840-BA7C-6D163D9FFD73}" presName="composite" presStyleCnt="0"/>
      <dgm:spPr/>
    </dgm:pt>
    <dgm:pt modelId="{A25E23CD-710A-8543-B2A7-D9122222AC91}" type="pres">
      <dgm:prSet presAssocID="{6B18DF3D-27EE-3840-BA7C-6D163D9FFD73}" presName="Parent1" presStyleLbl="node1" presStyleIdx="4" presStyleCnt="10" custScaleX="176808" custScaleY="124453">
        <dgm:presLayoutVars>
          <dgm:chMax val="1"/>
          <dgm:chPref val="1"/>
          <dgm:bulletEnabled val="1"/>
        </dgm:presLayoutVars>
      </dgm:prSet>
      <dgm:spPr/>
    </dgm:pt>
    <dgm:pt modelId="{DFFBD2AF-465E-AC4C-A017-D8F834E212D3}" type="pres">
      <dgm:prSet presAssocID="{6B18DF3D-27EE-3840-BA7C-6D163D9FFD73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0E6CAEE7-7291-F84D-8C37-89F7B87BB062}" type="pres">
      <dgm:prSet presAssocID="{6B18DF3D-27EE-3840-BA7C-6D163D9FFD73}" presName="BalanceSpacing" presStyleCnt="0"/>
      <dgm:spPr/>
    </dgm:pt>
    <dgm:pt modelId="{9F7B6069-B4DA-CE40-BFE8-84790B1D22AE}" type="pres">
      <dgm:prSet presAssocID="{6B18DF3D-27EE-3840-BA7C-6D163D9FFD73}" presName="BalanceSpacing1" presStyleCnt="0"/>
      <dgm:spPr/>
    </dgm:pt>
    <dgm:pt modelId="{374D79F7-93F8-E54D-8245-B758362C2FA6}" type="pres">
      <dgm:prSet presAssocID="{CD443619-3ABF-D445-839E-9881ED2E05D8}" presName="Accent1Text" presStyleLbl="node1" presStyleIdx="5" presStyleCnt="10" custScaleX="157021" custScaleY="116137" custLinFactNeighborX="-38748" custLinFactNeighborY="-1248"/>
      <dgm:spPr/>
    </dgm:pt>
    <dgm:pt modelId="{BDAF51A0-89D6-D844-AA01-8A2E2A158127}" type="pres">
      <dgm:prSet presAssocID="{CD443619-3ABF-D445-839E-9881ED2E05D8}" presName="spaceBetweenRectangles" presStyleCnt="0"/>
      <dgm:spPr/>
    </dgm:pt>
    <dgm:pt modelId="{4B0905A2-D3C2-684F-9086-E1A0B982E679}" type="pres">
      <dgm:prSet presAssocID="{9ECA5EA8-9377-9941-8016-C8408726EE27}" presName="composite" presStyleCnt="0"/>
      <dgm:spPr/>
    </dgm:pt>
    <dgm:pt modelId="{DC909552-6195-BF47-8339-817EF908E46A}" type="pres">
      <dgm:prSet presAssocID="{9ECA5EA8-9377-9941-8016-C8408726EE27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</dgm:pt>
    <dgm:pt modelId="{08207168-E5E0-7645-B233-A9FB73217C97}" type="pres">
      <dgm:prSet presAssocID="{9ECA5EA8-9377-9941-8016-C8408726EE27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DCA6B6C3-E290-4647-82B3-ADE069591C3A}" type="pres">
      <dgm:prSet presAssocID="{9ECA5EA8-9377-9941-8016-C8408726EE27}" presName="BalanceSpacing" presStyleCnt="0"/>
      <dgm:spPr/>
    </dgm:pt>
    <dgm:pt modelId="{54C98A45-94F8-5E4C-BB9F-F7B82997DBE1}" type="pres">
      <dgm:prSet presAssocID="{9ECA5EA8-9377-9941-8016-C8408726EE27}" presName="BalanceSpacing1" presStyleCnt="0"/>
      <dgm:spPr/>
    </dgm:pt>
    <dgm:pt modelId="{B15B2CB7-9AE7-FA47-834C-70B60629C8C9}" type="pres">
      <dgm:prSet presAssocID="{75DEAE7E-99EA-2F47-A53D-2A27E7F10732}" presName="Accent1Text" presStyleLbl="node1" presStyleIdx="7" presStyleCnt="10"/>
      <dgm:spPr/>
    </dgm:pt>
    <dgm:pt modelId="{0804AA1B-333C-214E-B373-BF5BA49AD8DE}" type="pres">
      <dgm:prSet presAssocID="{75DEAE7E-99EA-2F47-A53D-2A27E7F10732}" presName="spaceBetweenRectangles" presStyleCnt="0"/>
      <dgm:spPr/>
    </dgm:pt>
    <dgm:pt modelId="{7D7B5BA2-855B-AE4C-9B5C-C1272684D898}" type="pres">
      <dgm:prSet presAssocID="{B2167DFB-42BF-5944-89D4-1B623AC40D19}" presName="composite" presStyleCnt="0"/>
      <dgm:spPr/>
    </dgm:pt>
    <dgm:pt modelId="{2FFB10F3-1459-694F-B063-C60BC38C5969}" type="pres">
      <dgm:prSet presAssocID="{B2167DFB-42BF-5944-89D4-1B623AC40D19}" presName="Parent1" presStyleLbl="node1" presStyleIdx="8" presStyleCnt="10" custScaleX="144785" custScaleY="101778" custLinFactNeighborX="9826" custLinFactNeighborY="37">
        <dgm:presLayoutVars>
          <dgm:chMax val="1"/>
          <dgm:chPref val="1"/>
          <dgm:bulletEnabled val="1"/>
        </dgm:presLayoutVars>
      </dgm:prSet>
      <dgm:spPr/>
    </dgm:pt>
    <dgm:pt modelId="{575DAC20-9428-7442-96D5-3B2DDBE6B77D}" type="pres">
      <dgm:prSet presAssocID="{B2167DFB-42BF-5944-89D4-1B623AC40D19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270A3E8D-4B14-884C-B517-411A7EFB17E2}" type="pres">
      <dgm:prSet presAssocID="{B2167DFB-42BF-5944-89D4-1B623AC40D19}" presName="BalanceSpacing" presStyleCnt="0"/>
      <dgm:spPr/>
    </dgm:pt>
    <dgm:pt modelId="{2F3D0817-14F8-AF43-AB46-39DE69FB2569}" type="pres">
      <dgm:prSet presAssocID="{B2167DFB-42BF-5944-89D4-1B623AC40D19}" presName="BalanceSpacing1" presStyleCnt="0"/>
      <dgm:spPr/>
    </dgm:pt>
    <dgm:pt modelId="{23155CD3-16DA-234B-8A90-471C2158D487}" type="pres">
      <dgm:prSet presAssocID="{19A89217-38FD-9748-A25A-13ECA6B84FD9}" presName="Accent1Text" presStyleLbl="node1" presStyleIdx="9" presStyleCnt="10"/>
      <dgm:spPr/>
    </dgm:pt>
  </dgm:ptLst>
  <dgm:cxnLst>
    <dgm:cxn modelId="{2D0E6D25-E0D9-9D40-A498-5D259EFDCC04}" srcId="{1A450896-D884-7B4C-9D04-3AC31F27A1F2}" destId="{973C49B1-0CD5-974D-A240-92F96C35A53B}" srcOrd="1" destOrd="0" parTransId="{FD4A32A0-62E4-654B-8A7A-F4BBC69EDCFC}" sibTransId="{094E4DCD-3799-574D-8897-5C470A741C1F}"/>
    <dgm:cxn modelId="{36A67337-DDB3-B14C-9EA0-5024965DAC1A}" srcId="{1A450896-D884-7B4C-9D04-3AC31F27A1F2}" destId="{9ECA5EA8-9377-9941-8016-C8408726EE27}" srcOrd="3" destOrd="0" parTransId="{6D2D2325-94E6-8340-BA86-431085BA180E}" sibTransId="{75DEAE7E-99EA-2F47-A53D-2A27E7F10732}"/>
    <dgm:cxn modelId="{A0087B5F-48B5-A14F-AF9A-8A24EB899279}" type="presOf" srcId="{75DEAE7E-99EA-2F47-A53D-2A27E7F10732}" destId="{B15B2CB7-9AE7-FA47-834C-70B60629C8C9}" srcOrd="0" destOrd="0" presId="urn:microsoft.com/office/officeart/2008/layout/AlternatingHexagons"/>
    <dgm:cxn modelId="{0E653A6C-5AFF-6047-BA7F-DBF980B61C5A}" type="presOf" srcId="{4DD45E33-A429-0946-8539-490AC0403D8E}" destId="{95114ADD-2445-7C4D-A168-A2EACE568EB1}" srcOrd="0" destOrd="0" presId="urn:microsoft.com/office/officeart/2008/layout/AlternatingHexagons"/>
    <dgm:cxn modelId="{57DCBF73-4F48-E849-B9B9-DD0F1EEE10A7}" type="presOf" srcId="{6B18DF3D-27EE-3840-BA7C-6D163D9FFD73}" destId="{A25E23CD-710A-8543-B2A7-D9122222AC91}" srcOrd="0" destOrd="0" presId="urn:microsoft.com/office/officeart/2008/layout/AlternatingHexagons"/>
    <dgm:cxn modelId="{C91D2255-BC2E-E644-A2CB-657E5CEF3311}" type="presOf" srcId="{9ECA5EA8-9377-9941-8016-C8408726EE27}" destId="{DC909552-6195-BF47-8339-817EF908E46A}" srcOrd="0" destOrd="0" presId="urn:microsoft.com/office/officeart/2008/layout/AlternatingHexagons"/>
    <dgm:cxn modelId="{5169C478-2E09-E341-812F-184D69B5C1C5}" srcId="{1A450896-D884-7B4C-9D04-3AC31F27A1F2}" destId="{4DD45E33-A429-0946-8539-490AC0403D8E}" srcOrd="0" destOrd="0" parTransId="{99029E2A-7A39-EF42-9774-59D61581ED0C}" sibTransId="{CE15B652-3070-4642-937C-C5D62D8BF83B}"/>
    <dgm:cxn modelId="{F60F418F-F061-1B4D-BE48-BABCDED93349}" type="presOf" srcId="{094E4DCD-3799-574D-8897-5C470A741C1F}" destId="{E25614C2-B9F9-5846-AE04-470A85FBAA8A}" srcOrd="0" destOrd="0" presId="urn:microsoft.com/office/officeart/2008/layout/AlternatingHexagons"/>
    <dgm:cxn modelId="{69085BA9-1751-B448-99E4-B14F69287E5B}" srcId="{1A450896-D884-7B4C-9D04-3AC31F27A1F2}" destId="{6B18DF3D-27EE-3840-BA7C-6D163D9FFD73}" srcOrd="2" destOrd="0" parTransId="{87D8EC63-845C-FD4F-9D17-4F5EF2CC5899}" sibTransId="{CD443619-3ABF-D445-839E-9881ED2E05D8}"/>
    <dgm:cxn modelId="{70199CA9-27B8-9447-8219-36D98A3AB14E}" srcId="{1A450896-D884-7B4C-9D04-3AC31F27A1F2}" destId="{B2167DFB-42BF-5944-89D4-1B623AC40D19}" srcOrd="4" destOrd="0" parTransId="{742AD9CC-A86C-0C42-97AC-BAC52DEF49E7}" sibTransId="{19A89217-38FD-9748-A25A-13ECA6B84FD9}"/>
    <dgm:cxn modelId="{E97A8EC7-CDD8-304D-B9CB-2F0C1BFF3877}" type="presOf" srcId="{973C49B1-0CD5-974D-A240-92F96C35A53B}" destId="{F1A6BAEF-70BA-1446-915F-45931B05BA9D}" srcOrd="0" destOrd="0" presId="urn:microsoft.com/office/officeart/2008/layout/AlternatingHexagons"/>
    <dgm:cxn modelId="{4DFF67C8-9CAA-D14C-AEAA-D33E266193B6}" type="presOf" srcId="{19A89217-38FD-9748-A25A-13ECA6B84FD9}" destId="{23155CD3-16DA-234B-8A90-471C2158D487}" srcOrd="0" destOrd="0" presId="urn:microsoft.com/office/officeart/2008/layout/AlternatingHexagons"/>
    <dgm:cxn modelId="{01D00AC9-F722-B046-9ACD-F77320D1043F}" type="presOf" srcId="{B2167DFB-42BF-5944-89D4-1B623AC40D19}" destId="{2FFB10F3-1459-694F-B063-C60BC38C5969}" srcOrd="0" destOrd="0" presId="urn:microsoft.com/office/officeart/2008/layout/AlternatingHexagons"/>
    <dgm:cxn modelId="{235ED0E9-B73C-7D47-8E11-83F5DFEA06AB}" type="presOf" srcId="{CE15B652-3070-4642-937C-C5D62D8BF83B}" destId="{59CBDFE6-6AD3-A944-BB82-D112A71865C6}" srcOrd="0" destOrd="0" presId="urn:microsoft.com/office/officeart/2008/layout/AlternatingHexagons"/>
    <dgm:cxn modelId="{A25BB7F8-3C91-5F42-B5D0-0DF9C38E694F}" type="presOf" srcId="{CD443619-3ABF-D445-839E-9881ED2E05D8}" destId="{374D79F7-93F8-E54D-8245-B758362C2FA6}" srcOrd="0" destOrd="0" presId="urn:microsoft.com/office/officeart/2008/layout/AlternatingHexagons"/>
    <dgm:cxn modelId="{0D34E2FC-7E4E-034D-865F-9709ABDC58C0}" type="presOf" srcId="{1A450896-D884-7B4C-9D04-3AC31F27A1F2}" destId="{6935A4BB-8317-6946-8965-42E2442E1E5A}" srcOrd="0" destOrd="0" presId="urn:microsoft.com/office/officeart/2008/layout/AlternatingHexagons"/>
    <dgm:cxn modelId="{8F032EA1-70C0-D448-8579-F6A024B0C896}" type="presParOf" srcId="{6935A4BB-8317-6946-8965-42E2442E1E5A}" destId="{0224FF4C-09E2-D344-AB24-61447617FAE0}" srcOrd="0" destOrd="0" presId="urn:microsoft.com/office/officeart/2008/layout/AlternatingHexagons"/>
    <dgm:cxn modelId="{E4E247C1-DC7F-414E-A11E-B6016C5F44C3}" type="presParOf" srcId="{0224FF4C-09E2-D344-AB24-61447617FAE0}" destId="{95114ADD-2445-7C4D-A168-A2EACE568EB1}" srcOrd="0" destOrd="0" presId="urn:microsoft.com/office/officeart/2008/layout/AlternatingHexagons"/>
    <dgm:cxn modelId="{D577B828-52AF-DF44-9349-7D1BDABD42D5}" type="presParOf" srcId="{0224FF4C-09E2-D344-AB24-61447617FAE0}" destId="{9CAAC97B-FCDA-224B-8F01-396E6E703225}" srcOrd="1" destOrd="0" presId="urn:microsoft.com/office/officeart/2008/layout/AlternatingHexagons"/>
    <dgm:cxn modelId="{CC73C220-B9E1-3042-AD4F-69A5BB48F316}" type="presParOf" srcId="{0224FF4C-09E2-D344-AB24-61447617FAE0}" destId="{7D1C87A3-0C7B-5E46-A917-C539665F02AF}" srcOrd="2" destOrd="0" presId="urn:microsoft.com/office/officeart/2008/layout/AlternatingHexagons"/>
    <dgm:cxn modelId="{83A3ADE3-5402-9849-8438-D30F3F4B17A2}" type="presParOf" srcId="{0224FF4C-09E2-D344-AB24-61447617FAE0}" destId="{3D2308BF-3373-714E-9DFD-11CB695695EF}" srcOrd="3" destOrd="0" presId="urn:microsoft.com/office/officeart/2008/layout/AlternatingHexagons"/>
    <dgm:cxn modelId="{8DFB0258-21C6-9447-A651-02B81B80D5B6}" type="presParOf" srcId="{0224FF4C-09E2-D344-AB24-61447617FAE0}" destId="{59CBDFE6-6AD3-A944-BB82-D112A71865C6}" srcOrd="4" destOrd="0" presId="urn:microsoft.com/office/officeart/2008/layout/AlternatingHexagons"/>
    <dgm:cxn modelId="{CFEEFCC2-1173-0940-97FD-EFEC6807F051}" type="presParOf" srcId="{6935A4BB-8317-6946-8965-42E2442E1E5A}" destId="{6B3052BC-9F1E-5E47-A1B5-35E3E36F96C3}" srcOrd="1" destOrd="0" presId="urn:microsoft.com/office/officeart/2008/layout/AlternatingHexagons"/>
    <dgm:cxn modelId="{4CE3DC3E-EC2A-164F-A940-4EE674B0FC9F}" type="presParOf" srcId="{6935A4BB-8317-6946-8965-42E2442E1E5A}" destId="{5068D79F-78E1-0148-9537-2D2F1786A714}" srcOrd="2" destOrd="0" presId="urn:microsoft.com/office/officeart/2008/layout/AlternatingHexagons"/>
    <dgm:cxn modelId="{5CDEE643-47BB-9A42-B443-1EC31BE632DF}" type="presParOf" srcId="{5068D79F-78E1-0148-9537-2D2F1786A714}" destId="{F1A6BAEF-70BA-1446-915F-45931B05BA9D}" srcOrd="0" destOrd="0" presId="urn:microsoft.com/office/officeart/2008/layout/AlternatingHexagons"/>
    <dgm:cxn modelId="{E91C0BFB-E862-C746-B06E-231674DA5962}" type="presParOf" srcId="{5068D79F-78E1-0148-9537-2D2F1786A714}" destId="{7B52AFA9-BE30-2443-B3C1-38CED16DF29F}" srcOrd="1" destOrd="0" presId="urn:microsoft.com/office/officeart/2008/layout/AlternatingHexagons"/>
    <dgm:cxn modelId="{5E4D54DD-E98A-D141-AD39-AB21B45D44AF}" type="presParOf" srcId="{5068D79F-78E1-0148-9537-2D2F1786A714}" destId="{E99BBD1B-0690-D04A-B328-959569A367B2}" srcOrd="2" destOrd="0" presId="urn:microsoft.com/office/officeart/2008/layout/AlternatingHexagons"/>
    <dgm:cxn modelId="{012880FE-3CC9-B542-B161-F429CB92F211}" type="presParOf" srcId="{5068D79F-78E1-0148-9537-2D2F1786A714}" destId="{87EFE8E5-5CBC-2749-8E4B-31BD2D416F75}" srcOrd="3" destOrd="0" presId="urn:microsoft.com/office/officeart/2008/layout/AlternatingHexagons"/>
    <dgm:cxn modelId="{4890F12D-5B3A-1442-9FE3-1DEA1A50E2EB}" type="presParOf" srcId="{5068D79F-78E1-0148-9537-2D2F1786A714}" destId="{E25614C2-B9F9-5846-AE04-470A85FBAA8A}" srcOrd="4" destOrd="0" presId="urn:microsoft.com/office/officeart/2008/layout/AlternatingHexagons"/>
    <dgm:cxn modelId="{158F6DD7-6057-0447-9984-55AA8357E2EF}" type="presParOf" srcId="{6935A4BB-8317-6946-8965-42E2442E1E5A}" destId="{A88DD641-A74A-E84B-94C8-6F72B2BF1134}" srcOrd="3" destOrd="0" presId="urn:microsoft.com/office/officeart/2008/layout/AlternatingHexagons"/>
    <dgm:cxn modelId="{EDE128CE-B664-9A4A-9A77-ABC72D7D02FC}" type="presParOf" srcId="{6935A4BB-8317-6946-8965-42E2442E1E5A}" destId="{C0D6D072-BD19-2E4B-972E-67096AA28D6A}" srcOrd="4" destOrd="0" presId="urn:microsoft.com/office/officeart/2008/layout/AlternatingHexagons"/>
    <dgm:cxn modelId="{9110F85B-A252-D245-BD9D-647C81D4920C}" type="presParOf" srcId="{C0D6D072-BD19-2E4B-972E-67096AA28D6A}" destId="{A25E23CD-710A-8543-B2A7-D9122222AC91}" srcOrd="0" destOrd="0" presId="urn:microsoft.com/office/officeart/2008/layout/AlternatingHexagons"/>
    <dgm:cxn modelId="{DCD15D5D-925B-EA4D-90C3-B2CA066BC239}" type="presParOf" srcId="{C0D6D072-BD19-2E4B-972E-67096AA28D6A}" destId="{DFFBD2AF-465E-AC4C-A017-D8F834E212D3}" srcOrd="1" destOrd="0" presId="urn:microsoft.com/office/officeart/2008/layout/AlternatingHexagons"/>
    <dgm:cxn modelId="{0F195591-55D1-E34D-9EA6-C0D2B1F7AEEC}" type="presParOf" srcId="{C0D6D072-BD19-2E4B-972E-67096AA28D6A}" destId="{0E6CAEE7-7291-F84D-8C37-89F7B87BB062}" srcOrd="2" destOrd="0" presId="urn:microsoft.com/office/officeart/2008/layout/AlternatingHexagons"/>
    <dgm:cxn modelId="{96F21A84-B734-9A41-B8AB-E847091C2759}" type="presParOf" srcId="{C0D6D072-BD19-2E4B-972E-67096AA28D6A}" destId="{9F7B6069-B4DA-CE40-BFE8-84790B1D22AE}" srcOrd="3" destOrd="0" presId="urn:microsoft.com/office/officeart/2008/layout/AlternatingHexagons"/>
    <dgm:cxn modelId="{47804D3B-F1E3-3840-9C71-40E2E63930F4}" type="presParOf" srcId="{C0D6D072-BD19-2E4B-972E-67096AA28D6A}" destId="{374D79F7-93F8-E54D-8245-B758362C2FA6}" srcOrd="4" destOrd="0" presId="urn:microsoft.com/office/officeart/2008/layout/AlternatingHexagons"/>
    <dgm:cxn modelId="{0BDC3FE1-3620-CF45-9063-6FE13F4901FF}" type="presParOf" srcId="{6935A4BB-8317-6946-8965-42E2442E1E5A}" destId="{BDAF51A0-89D6-D844-AA01-8A2E2A158127}" srcOrd="5" destOrd="0" presId="urn:microsoft.com/office/officeart/2008/layout/AlternatingHexagons"/>
    <dgm:cxn modelId="{410D6E7E-D107-924A-A811-0D9325A9104A}" type="presParOf" srcId="{6935A4BB-8317-6946-8965-42E2442E1E5A}" destId="{4B0905A2-D3C2-684F-9086-E1A0B982E679}" srcOrd="6" destOrd="0" presId="urn:microsoft.com/office/officeart/2008/layout/AlternatingHexagons"/>
    <dgm:cxn modelId="{EFD8D4E0-5A6B-7940-A44B-BA37DF4B7B04}" type="presParOf" srcId="{4B0905A2-D3C2-684F-9086-E1A0B982E679}" destId="{DC909552-6195-BF47-8339-817EF908E46A}" srcOrd="0" destOrd="0" presId="urn:microsoft.com/office/officeart/2008/layout/AlternatingHexagons"/>
    <dgm:cxn modelId="{89B8F944-A543-EB49-8F55-C25D51E4BEB6}" type="presParOf" srcId="{4B0905A2-D3C2-684F-9086-E1A0B982E679}" destId="{08207168-E5E0-7645-B233-A9FB73217C97}" srcOrd="1" destOrd="0" presId="urn:microsoft.com/office/officeart/2008/layout/AlternatingHexagons"/>
    <dgm:cxn modelId="{ACD6D2F2-F99E-5C40-B3D3-79D6217CDB43}" type="presParOf" srcId="{4B0905A2-D3C2-684F-9086-E1A0B982E679}" destId="{DCA6B6C3-E290-4647-82B3-ADE069591C3A}" srcOrd="2" destOrd="0" presId="urn:microsoft.com/office/officeart/2008/layout/AlternatingHexagons"/>
    <dgm:cxn modelId="{C9303391-249D-874B-8799-C8332B390281}" type="presParOf" srcId="{4B0905A2-D3C2-684F-9086-E1A0B982E679}" destId="{54C98A45-94F8-5E4C-BB9F-F7B82997DBE1}" srcOrd="3" destOrd="0" presId="urn:microsoft.com/office/officeart/2008/layout/AlternatingHexagons"/>
    <dgm:cxn modelId="{3699E05E-B0CE-4E44-A7D2-2AEB3FB836C3}" type="presParOf" srcId="{4B0905A2-D3C2-684F-9086-E1A0B982E679}" destId="{B15B2CB7-9AE7-FA47-834C-70B60629C8C9}" srcOrd="4" destOrd="0" presId="urn:microsoft.com/office/officeart/2008/layout/AlternatingHexagons"/>
    <dgm:cxn modelId="{A661E646-378D-774E-9891-8EE69B66394D}" type="presParOf" srcId="{6935A4BB-8317-6946-8965-42E2442E1E5A}" destId="{0804AA1B-333C-214E-B373-BF5BA49AD8DE}" srcOrd="7" destOrd="0" presId="urn:microsoft.com/office/officeart/2008/layout/AlternatingHexagons"/>
    <dgm:cxn modelId="{8D676B9A-5B08-E04C-83C3-7DB35552F9A5}" type="presParOf" srcId="{6935A4BB-8317-6946-8965-42E2442E1E5A}" destId="{7D7B5BA2-855B-AE4C-9B5C-C1272684D898}" srcOrd="8" destOrd="0" presId="urn:microsoft.com/office/officeart/2008/layout/AlternatingHexagons"/>
    <dgm:cxn modelId="{64AE2FE1-06FA-1E4D-8300-B89D8FCEAD1C}" type="presParOf" srcId="{7D7B5BA2-855B-AE4C-9B5C-C1272684D898}" destId="{2FFB10F3-1459-694F-B063-C60BC38C5969}" srcOrd="0" destOrd="0" presId="urn:microsoft.com/office/officeart/2008/layout/AlternatingHexagons"/>
    <dgm:cxn modelId="{0C427AF2-8221-8349-9208-C6B0DC93D683}" type="presParOf" srcId="{7D7B5BA2-855B-AE4C-9B5C-C1272684D898}" destId="{575DAC20-9428-7442-96D5-3B2DDBE6B77D}" srcOrd="1" destOrd="0" presId="urn:microsoft.com/office/officeart/2008/layout/AlternatingHexagons"/>
    <dgm:cxn modelId="{85C25AE4-7479-A44E-873F-DC63CE4A53A5}" type="presParOf" srcId="{7D7B5BA2-855B-AE4C-9B5C-C1272684D898}" destId="{270A3E8D-4B14-884C-B517-411A7EFB17E2}" srcOrd="2" destOrd="0" presId="urn:microsoft.com/office/officeart/2008/layout/AlternatingHexagons"/>
    <dgm:cxn modelId="{83ACF3B7-231F-514E-A1E2-D7ED4D919449}" type="presParOf" srcId="{7D7B5BA2-855B-AE4C-9B5C-C1272684D898}" destId="{2F3D0817-14F8-AF43-AB46-39DE69FB2569}" srcOrd="3" destOrd="0" presId="urn:microsoft.com/office/officeart/2008/layout/AlternatingHexagons"/>
    <dgm:cxn modelId="{AE75FB28-8255-E443-ACCA-11BB7918919B}" type="presParOf" srcId="{7D7B5BA2-855B-AE4C-9B5C-C1272684D898}" destId="{23155CD3-16DA-234B-8A90-471C2158D48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14ADD-2445-7C4D-A168-A2EACE568EB1}">
      <dsp:nvSpPr>
        <dsp:cNvPr id="0" name=""/>
        <dsp:cNvSpPr/>
      </dsp:nvSpPr>
      <dsp:spPr>
        <a:xfrm rot="5400000">
          <a:off x="3724933" y="-48913"/>
          <a:ext cx="1091494" cy="119013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kern="1200" dirty="0">
              <a:cs typeface="Varela Round" panose="00000500000000000000"/>
            </a:rPr>
            <a:t>מי יחלק את הנחלות?</a:t>
          </a:r>
        </a:p>
      </dsp:txBody>
      <dsp:txXfrm rot="-5400000">
        <a:off x="3873969" y="182323"/>
        <a:ext cx="793422" cy="727662"/>
      </dsp:txXfrm>
    </dsp:sp>
    <dsp:sp modelId="{9CAAC97B-FCDA-224B-8F01-396E6E703225}">
      <dsp:nvSpPr>
        <dsp:cNvPr id="0" name=""/>
        <dsp:cNvSpPr/>
      </dsp:nvSpPr>
      <dsp:spPr>
        <a:xfrm>
          <a:off x="4774297" y="218705"/>
          <a:ext cx="1218108" cy="654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CBDFE6-6AD3-A944-BB82-D112A71865C6}">
      <dsp:nvSpPr>
        <dsp:cNvPr id="0" name=""/>
        <dsp:cNvSpPr/>
      </dsp:nvSpPr>
      <dsp:spPr>
        <a:xfrm rot="5400000">
          <a:off x="2699365" y="71353"/>
          <a:ext cx="1091494" cy="94960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817038"/>
            <a:satOff val="-1136"/>
            <a:lumOff val="-4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kern="1200" dirty="0">
              <a:solidFill>
                <a:prstClr val="white"/>
              </a:solidFill>
              <a:latin typeface="Calibri"/>
              <a:ea typeface="+mn-ea"/>
              <a:cs typeface="Varela Round" panose="00000500000000000000"/>
            </a:rPr>
            <a:t>האם תהייה לנו דרך להתפרנס?</a:t>
          </a:r>
        </a:p>
      </dsp:txBody>
      <dsp:txXfrm rot="-5400000">
        <a:off x="2918291" y="170497"/>
        <a:ext cx="653642" cy="751312"/>
      </dsp:txXfrm>
    </dsp:sp>
    <dsp:sp modelId="{F1A6BAEF-70BA-1446-915F-45931B05BA9D}">
      <dsp:nvSpPr>
        <dsp:cNvPr id="0" name=""/>
        <dsp:cNvSpPr/>
      </dsp:nvSpPr>
      <dsp:spPr>
        <a:xfrm rot="5400000">
          <a:off x="3172500" y="813595"/>
          <a:ext cx="1166862" cy="139340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634077"/>
            <a:satOff val="-2273"/>
            <a:lumOff val="-8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kern="1200" dirty="0">
              <a:solidFill>
                <a:prstClr val="white"/>
              </a:solidFill>
              <a:latin typeface="Calibri"/>
              <a:ea typeface="+mn-ea"/>
              <a:cs typeface="Varela Round" panose="00000500000000000000"/>
            </a:rPr>
            <a:t>מה הוא סוג האדמה?</a:t>
          </a:r>
        </a:p>
      </dsp:txBody>
      <dsp:txXfrm rot="-5400000">
        <a:off x="3291463" y="1121343"/>
        <a:ext cx="928937" cy="777908"/>
      </dsp:txXfrm>
    </dsp:sp>
    <dsp:sp modelId="{7B52AFA9-BE30-2443-B3C1-38CED16DF29F}">
      <dsp:nvSpPr>
        <dsp:cNvPr id="0" name=""/>
        <dsp:cNvSpPr/>
      </dsp:nvSpPr>
      <dsp:spPr>
        <a:xfrm>
          <a:off x="2063023" y="1182850"/>
          <a:ext cx="1178814" cy="654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5614C2-B9F9-5846-AE04-470A85FBAA8A}">
      <dsp:nvSpPr>
        <dsp:cNvPr id="0" name=""/>
        <dsp:cNvSpPr/>
      </dsp:nvSpPr>
      <dsp:spPr>
        <a:xfrm rot="5400000">
          <a:off x="4577685" y="704090"/>
          <a:ext cx="1133790" cy="163824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kern="1200" dirty="0">
              <a:solidFill>
                <a:prstClr val="white"/>
              </a:solidFill>
              <a:latin typeface="Calibri"/>
              <a:ea typeface="+mn-ea"/>
              <a:cs typeface="Varela Round" panose="00000500000000000000"/>
            </a:rPr>
            <a:t>מי יעזור לנו לכבוש את הנחלה?</a:t>
          </a:r>
        </a:p>
      </dsp:txBody>
      <dsp:txXfrm rot="-5400000">
        <a:off x="4598500" y="1145280"/>
        <a:ext cx="1092161" cy="755860"/>
      </dsp:txXfrm>
    </dsp:sp>
    <dsp:sp modelId="{A25E23CD-710A-8543-B2A7-D9122222AC91}">
      <dsp:nvSpPr>
        <dsp:cNvPr id="0" name=""/>
        <dsp:cNvSpPr/>
      </dsp:nvSpPr>
      <dsp:spPr>
        <a:xfrm rot="5400000">
          <a:off x="3591482" y="1768410"/>
          <a:ext cx="1358398" cy="167896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268153"/>
            <a:satOff val="-4546"/>
            <a:lumOff val="-17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>
              <a:solidFill>
                <a:prstClr val="white"/>
              </a:solidFill>
              <a:latin typeface="Calibri"/>
              <a:ea typeface="+mn-ea"/>
              <a:cs typeface="Varela Round" panose="00000500000000000000"/>
            </a:rPr>
            <a:t>האם נמשיך לחיות כשבט?</a:t>
          </a:r>
        </a:p>
      </dsp:txBody>
      <dsp:txXfrm rot="-5400000">
        <a:off x="3711025" y="2155095"/>
        <a:ext cx="1119313" cy="905598"/>
      </dsp:txXfrm>
    </dsp:sp>
    <dsp:sp modelId="{DFFBD2AF-465E-AC4C-A017-D8F834E212D3}">
      <dsp:nvSpPr>
        <dsp:cNvPr id="0" name=""/>
        <dsp:cNvSpPr/>
      </dsp:nvSpPr>
      <dsp:spPr>
        <a:xfrm>
          <a:off x="4774297" y="2280446"/>
          <a:ext cx="1218108" cy="654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4D79F7-93F8-E54D-8245-B758362C2FA6}">
      <dsp:nvSpPr>
        <dsp:cNvPr id="0" name=""/>
        <dsp:cNvSpPr/>
      </dsp:nvSpPr>
      <dsp:spPr>
        <a:xfrm rot="5400000">
          <a:off x="2243346" y="1848736"/>
          <a:ext cx="1267629" cy="149107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085191"/>
            <a:satOff val="-5682"/>
            <a:lumOff val="-21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>
              <a:solidFill>
                <a:prstClr val="white"/>
              </a:solidFill>
              <a:latin typeface="Calibri"/>
              <a:ea typeface="+mn-ea"/>
              <a:cs typeface="Varela Round" panose="00000500000000000000"/>
            </a:rPr>
            <a:t>באיזה אופן</a:t>
          </a:r>
          <a:r>
            <a:rPr lang="he-IL" sz="2000" kern="1200" dirty="0"/>
            <a:t>?</a:t>
          </a:r>
        </a:p>
      </dsp:txBody>
      <dsp:txXfrm rot="-5400000">
        <a:off x="2380137" y="2171730"/>
        <a:ext cx="994048" cy="845086"/>
      </dsp:txXfrm>
    </dsp:sp>
    <dsp:sp modelId="{DC909552-6195-BF47-8339-817EF908E46A}">
      <dsp:nvSpPr>
        <dsp:cNvPr id="0" name=""/>
        <dsp:cNvSpPr/>
      </dsp:nvSpPr>
      <dsp:spPr>
        <a:xfrm rot="5400000">
          <a:off x="3210184" y="3193007"/>
          <a:ext cx="1091494" cy="94960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kern="1200" dirty="0">
              <a:cs typeface="Varela Round" panose="00000500000000000000"/>
            </a:rPr>
            <a:t>מי יהיו השכנים שלנו?</a:t>
          </a:r>
        </a:p>
      </dsp:txBody>
      <dsp:txXfrm rot="-5400000">
        <a:off x="3429110" y="3292151"/>
        <a:ext cx="653642" cy="751312"/>
      </dsp:txXfrm>
    </dsp:sp>
    <dsp:sp modelId="{08207168-E5E0-7645-B233-A9FB73217C97}">
      <dsp:nvSpPr>
        <dsp:cNvPr id="0" name=""/>
        <dsp:cNvSpPr/>
      </dsp:nvSpPr>
      <dsp:spPr>
        <a:xfrm>
          <a:off x="2063023" y="3340358"/>
          <a:ext cx="1178814" cy="654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5B2CB7-9AE7-FA47-834C-70B60629C8C9}">
      <dsp:nvSpPr>
        <dsp:cNvPr id="0" name=""/>
        <dsp:cNvSpPr/>
      </dsp:nvSpPr>
      <dsp:spPr>
        <a:xfrm rot="5400000">
          <a:off x="4235753" y="3193007"/>
          <a:ext cx="1091494" cy="94960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5719268"/>
            <a:satOff val="-7955"/>
            <a:lumOff val="-30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kern="1200" dirty="0">
              <a:solidFill>
                <a:prstClr val="white"/>
              </a:solidFill>
              <a:latin typeface="Calibri"/>
              <a:ea typeface="+mn-ea"/>
              <a:cs typeface="Varela Round" panose="00000500000000000000"/>
            </a:rPr>
            <a:t>באיזה אזור תהייה הנחלה שלנו?</a:t>
          </a:r>
        </a:p>
      </dsp:txBody>
      <dsp:txXfrm rot="-5400000">
        <a:off x="4454679" y="3292151"/>
        <a:ext cx="653642" cy="751312"/>
      </dsp:txXfrm>
    </dsp:sp>
    <dsp:sp modelId="{2FFB10F3-1459-694F-B063-C60BC38C5969}">
      <dsp:nvSpPr>
        <dsp:cNvPr id="0" name=""/>
        <dsp:cNvSpPr/>
      </dsp:nvSpPr>
      <dsp:spPr>
        <a:xfrm rot="5400000">
          <a:off x="3808538" y="3916935"/>
          <a:ext cx="1110901" cy="1374879"/>
        </a:xfrm>
        <a:prstGeom prst="hexagon">
          <a:avLst>
            <a:gd name="adj" fmla="val 25000"/>
            <a:gd name="vf" fmla="val 11547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>
              <a:cs typeface="Varela Round" panose="00000500000000000000"/>
            </a:rPr>
            <a:t>נחלה</a:t>
          </a:r>
        </a:p>
      </dsp:txBody>
      <dsp:txXfrm rot="-5400000">
        <a:off x="3905696" y="4234074"/>
        <a:ext cx="916586" cy="740601"/>
      </dsp:txXfrm>
    </dsp:sp>
    <dsp:sp modelId="{575DAC20-9428-7442-96D5-3B2DDBE6B77D}">
      <dsp:nvSpPr>
        <dsp:cNvPr id="0" name=""/>
        <dsp:cNvSpPr/>
      </dsp:nvSpPr>
      <dsp:spPr>
        <a:xfrm>
          <a:off x="4774297" y="4276523"/>
          <a:ext cx="1218108" cy="654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155CD3-16DA-234B-8A90-471C2158D487}">
      <dsp:nvSpPr>
        <dsp:cNvPr id="0" name=""/>
        <dsp:cNvSpPr/>
      </dsp:nvSpPr>
      <dsp:spPr>
        <a:xfrm rot="5400000">
          <a:off x="2699365" y="4129171"/>
          <a:ext cx="1091494" cy="94960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600" kern="1200" dirty="0"/>
            <a:t>?</a:t>
          </a:r>
        </a:p>
      </dsp:txBody>
      <dsp:txXfrm rot="-5400000">
        <a:off x="2918291" y="4228315"/>
        <a:ext cx="653642" cy="751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903292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1"/>
          <a:lstStyle>
            <a:lvl1pPr algn="r">
              <a:defRPr sz="1300">
                <a:cs typeface="Varela Round"/>
              </a:defRPr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95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1"/>
          <a:lstStyle>
            <a:lvl1pPr algn="l">
              <a:defRPr sz="1300">
                <a:cs typeface="Varela Round"/>
              </a:defRPr>
            </a:lvl1pPr>
          </a:lstStyle>
          <a:p>
            <a:fld id="{5EC061A6-0796-4DA4-BCCF-C39215C865B3}" type="datetimeFigureOut">
              <a:rPr lang="he-IL" smtClean="0"/>
              <a:pPr/>
              <a:t>ח'/ניסן/תש"פ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903292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1" anchor="b"/>
          <a:lstStyle>
            <a:lvl1pPr algn="r">
              <a:defRPr sz="1300">
                <a:cs typeface="Varela Round"/>
              </a:defRPr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95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1" anchor="b"/>
          <a:lstStyle>
            <a:lvl1pPr algn="l">
              <a:defRPr sz="1300">
                <a:cs typeface="Varela Round"/>
              </a:defRPr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Varela Round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Varela Round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Varela Round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Varela Round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Varela Round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algn="l" rtl="0"/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algn="l" rtl="0"/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algn="l" rtl="0"/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algn="l" rtl="0"/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cs typeface="Varela Round"/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11DA6207-6C06-4DE8-8270-79FA6D2C27C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79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cs typeface="Varela Round"/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59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cs typeface="Varela Round"/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8992FF61-2840-4655-842F-B373E28D9E0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8C91A369-DCD6-4CBC-93C6-3C5BB19BCC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12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יעור שכבה ושם ה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cs typeface="Varela Round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2"/>
            <a:ext cx="12192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0" y="3734824"/>
            <a:ext cx="12191999" cy="720000"/>
          </a:xfrm>
        </p:spPr>
        <p:txBody>
          <a:bodyPr anchor="ctr">
            <a:noAutofit/>
          </a:bodyPr>
          <a:lstStyle>
            <a:lvl1pPr marL="0" indent="0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34" indent="-342934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solidFill>
                  <a:srgbClr val="192A72"/>
                </a:solidFill>
                <a:cs typeface="Varela Round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</p:spPr>
        <p:txBody>
          <a:bodyPr lIns="36000" tIns="0" rIns="36000" bIns="0">
            <a:noAutofit/>
          </a:bodyPr>
          <a:lstStyle>
            <a:lvl1pPr marL="536629" indent="0">
              <a:tabLst>
                <a:tab pos="11659766" algn="l"/>
              </a:tabLst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74" y="1195757"/>
            <a:ext cx="8031962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5" y="1185681"/>
            <a:ext cx="8306992" cy="540000"/>
          </a:xfrm>
        </p:spPr>
        <p:txBody>
          <a:bodyPr anchor="ctr">
            <a:noAutofit/>
          </a:bodyPr>
          <a:lstStyle>
            <a:lvl1pPr marL="185757" indent="0">
              <a:buNone/>
              <a:defRPr sz="28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8031963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2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2000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66849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cs typeface="Varela Round"/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cs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23313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Varela Round"/>
              </a:defRPr>
            </a:lvl1pPr>
          </a:lstStyle>
          <a:p>
            <a:fld id="{BB6F552B-607E-4869-A917-C44959BDCB12}" type="datetimeFigureOut">
              <a:rPr lang="he-IL" smtClean="0"/>
              <a:pPr/>
              <a:t>ח'/ניסן/תש"פ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Varela Round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Varela Round"/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5" r:id="rId6"/>
    <p:sldLayoutId id="2147483666" r:id="rId7"/>
    <p:sldLayoutId id="2147483663" r:id="rId8"/>
    <p:sldLayoutId id="2147483669" r:id="rId9"/>
    <p:sldLayoutId id="2147483671" r:id="rId10"/>
    <p:sldLayoutId id="2147483668" r:id="rId11"/>
    <p:sldLayoutId id="2147483670" r:id="rId12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Varela Round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Varela Round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Varela Round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Varela Round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Varela Round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hyperlink" Target="http://play.hatanakh.com/Main/Home/13/DailyStudy/229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he.wikisource.org/wiki/%D7%93%D7%91%D7%A8%D7%99%D7%9D_%D7%99%22%D7%91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6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he.wikisource.org/wiki/%D7%A7%D7%98%D7%92%D7%95%D7%A8%D7%99%D7%94:%D7%93%D7%91%D7%A8%D7%99%D7%9D_%D7%99%22%D7%91_%D7%98'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2B2CF18-ABD7-CA43-B433-2292399A09E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312" y="199842"/>
            <a:ext cx="4943463" cy="608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18C0458-CACC-B540-B68E-2336E12A8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70" y="999944"/>
            <a:ext cx="330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36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E63F70-74BF-DA4F-910F-9F98F045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669" y="490899"/>
            <a:ext cx="9642231" cy="720000"/>
          </a:xfrm>
        </p:spPr>
        <p:txBody>
          <a:bodyPr/>
          <a:lstStyle/>
          <a:p>
            <a:r>
              <a:rPr lang="he-IL" dirty="0"/>
              <a:t>מהי הָאָרֶץ הַנִּשְׁאֶרֶת?</a:t>
            </a:r>
            <a:br>
              <a:rPr lang="he-IL" dirty="0"/>
            </a:br>
            <a:endParaRPr lang="he-I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5D1594C-E12E-6542-A94E-711502E4EE8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4" y="929027"/>
            <a:ext cx="4586087" cy="564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90D73B8-3981-9749-A9F5-F427460E701E}"/>
              </a:ext>
            </a:extLst>
          </p:cNvPr>
          <p:cNvSpPr/>
          <p:nvPr/>
        </p:nvSpPr>
        <p:spPr>
          <a:xfrm>
            <a:off x="4629151" y="1123129"/>
            <a:ext cx="474344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4300"/>
            <a:r>
              <a:rPr lang="he-IL" sz="2200" b="1" dirty="0">
                <a:solidFill>
                  <a:srgbClr val="314B77"/>
                </a:solidFill>
                <a:latin typeface="Varela Round" pitchFamily="2" charset="-79"/>
                <a:cs typeface="Varela Round" pitchFamily="2" charset="-79"/>
              </a:rPr>
              <a:t>ב זֹאת הָאָרֶץ הַנִּשְׁאָרֶת  כָּל-גְּלִילוֹת ה</a:t>
            </a:r>
            <a:r>
              <a:rPr lang="he-IL" sz="2200" b="1" dirty="0">
                <a:solidFill>
                  <a:srgbClr val="314B77"/>
                </a:solidFill>
                <a:highlight>
                  <a:srgbClr val="FFFF00"/>
                </a:highlight>
                <a:latin typeface="Varela Round" pitchFamily="2" charset="-79"/>
                <a:cs typeface="Varela Round" pitchFamily="2" charset="-79"/>
              </a:rPr>
              <a:t>ַפְּלִשְׁתִּים</a:t>
            </a:r>
            <a:r>
              <a:rPr lang="he-IL" sz="2200" b="1" dirty="0">
                <a:solidFill>
                  <a:srgbClr val="314B77"/>
                </a:solidFill>
                <a:latin typeface="Varela Round" pitchFamily="2" charset="-79"/>
                <a:cs typeface="Varela Round" pitchFamily="2" charset="-79"/>
              </a:rPr>
              <a:t> וְכָל-</a:t>
            </a:r>
            <a:r>
              <a:rPr lang="he-IL" sz="2200" b="1" dirty="0">
                <a:solidFill>
                  <a:srgbClr val="314B77"/>
                </a:solidFill>
                <a:highlight>
                  <a:srgbClr val="FFFF00"/>
                </a:highlight>
                <a:latin typeface="Varela Round" pitchFamily="2" charset="-79"/>
                <a:cs typeface="Varela Round" pitchFamily="2" charset="-79"/>
              </a:rPr>
              <a:t>הַגְּשׁוּרִי</a:t>
            </a:r>
            <a:r>
              <a:rPr lang="he-IL" sz="2200" b="1" dirty="0">
                <a:solidFill>
                  <a:srgbClr val="314B77"/>
                </a:solidFill>
                <a:latin typeface="Varela Round" pitchFamily="2" charset="-79"/>
                <a:cs typeface="Varela Round" pitchFamily="2" charset="-79"/>
              </a:rPr>
              <a:t>.  ג מִן-הַשִּׁיחוֹר אֲשֶׁר עַל-פְּנֵי מִצְרַיִם וְעַד גְּבוּל עֶקְרוֹן צָפוֹנָה לַכְּנַעֲנִי תֵּחָשֵׁב חֲמֵשֶׁת סַרְנֵי פְלִשְׁתִּים הָעַזָּתִי וְהָאַשְׁדּוֹדִי הָאֶשְׁקְלוֹנִי הַגִּתִּי וְהָעֶקְרוֹנִי וְהָעַוִּים.  ד מִתֵּימָן כָּל-אֶרֶץ הַכְּנַעֲנִי וּמְעָרָה אֲשֶׁר לַצִּידֹנִים עַד-אֲפֵקָה  עַד גְּבוּל הָאֱמֹרִי. ה וְהָאָרֶץ הַגִּבְלִי וְכָל-</a:t>
            </a:r>
            <a:r>
              <a:rPr lang="he-IL" sz="2200" b="1" dirty="0">
                <a:solidFill>
                  <a:srgbClr val="314B77"/>
                </a:solidFill>
                <a:highlight>
                  <a:srgbClr val="FFFF00"/>
                </a:highlight>
                <a:latin typeface="Varela Round" pitchFamily="2" charset="-79"/>
                <a:cs typeface="Varela Round" pitchFamily="2" charset="-79"/>
              </a:rPr>
              <a:t>הַלְּבָנוֹן</a:t>
            </a:r>
            <a:r>
              <a:rPr lang="he-IL" sz="2200" b="1" dirty="0">
                <a:solidFill>
                  <a:srgbClr val="314B77"/>
                </a:solidFill>
                <a:latin typeface="Varela Round" pitchFamily="2" charset="-79"/>
                <a:cs typeface="Varela Round" pitchFamily="2" charset="-79"/>
              </a:rPr>
              <a:t> מִזְרַח הַשֶּׁמֶשׁ מִבַּעַל גָּד </a:t>
            </a:r>
            <a:r>
              <a:rPr lang="he-IL" sz="2200" b="1" dirty="0">
                <a:solidFill>
                  <a:srgbClr val="314B77"/>
                </a:solidFill>
                <a:highlight>
                  <a:srgbClr val="FFFF00"/>
                </a:highlight>
                <a:latin typeface="Varela Round" pitchFamily="2" charset="-79"/>
                <a:cs typeface="Varela Round" pitchFamily="2" charset="-79"/>
              </a:rPr>
              <a:t>תַּחַת הַר-חֶרְמוֹן </a:t>
            </a:r>
            <a:r>
              <a:rPr lang="he-IL" sz="2200" b="1" dirty="0">
                <a:solidFill>
                  <a:srgbClr val="314B77"/>
                </a:solidFill>
                <a:latin typeface="Varela Round" pitchFamily="2" charset="-79"/>
                <a:cs typeface="Varela Round" pitchFamily="2" charset="-79"/>
              </a:rPr>
              <a:t>עַד לְבוֹא חֲמָת.  ו כָּל-יֹשְׁבֵי הָהָר מִן-הַלְּבָנוֹן עַד-מִשְׂרְפֹת מַיִם כָּל-</a:t>
            </a:r>
            <a:r>
              <a:rPr lang="he-IL" sz="2200" b="1" dirty="0">
                <a:solidFill>
                  <a:srgbClr val="314B77"/>
                </a:solidFill>
                <a:highlight>
                  <a:srgbClr val="FFFF00"/>
                </a:highlight>
                <a:latin typeface="Varela Round" pitchFamily="2" charset="-79"/>
                <a:cs typeface="Varela Round" pitchFamily="2" charset="-79"/>
              </a:rPr>
              <a:t>צִידֹנִים</a:t>
            </a:r>
            <a:r>
              <a:rPr lang="he-IL" sz="2200" b="1" dirty="0">
                <a:solidFill>
                  <a:srgbClr val="314B77"/>
                </a:solidFill>
                <a:latin typeface="Varela Round" pitchFamily="2" charset="-79"/>
                <a:cs typeface="Varela Round" pitchFamily="2" charset="-79"/>
              </a:rPr>
              <a:t> אָנֹכִי אוֹרִישֵׁם מִפְּנֵי בְּנֵי יִשְׂרָאֵל  רַק הַפִּלֶהָ לְיִשְׂרָאֵל בְּנַחֲלָה כַּאֲשֶׁר צִוִּיתִיךָ. </a:t>
            </a:r>
            <a:endParaRPr lang="he-IL" sz="2200" b="1" dirty="0">
              <a:latin typeface="Varela Round" pitchFamily="2" charset="-79"/>
              <a:cs typeface="Varela Round" pitchFamily="2" charset="-79"/>
            </a:endParaRPr>
          </a:p>
          <a:p>
            <a:br>
              <a:rPr lang="he-IL" sz="2200" b="1" dirty="0">
                <a:latin typeface="Varela Round" pitchFamily="2" charset="-79"/>
                <a:cs typeface="Varela Round" pitchFamily="2" charset="-79"/>
              </a:rPr>
            </a:br>
            <a:endParaRPr lang="he-IL" sz="2200" b="1" dirty="0"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54929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9220F36-E0D5-D049-840D-383B2332D2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58475" y="585788"/>
            <a:ext cx="8306992" cy="743634"/>
          </a:xfrm>
        </p:spPr>
        <p:txBody>
          <a:bodyPr/>
          <a:lstStyle/>
          <a:p>
            <a:r>
              <a:rPr lang="he-IL" sz="3600" dirty="0"/>
              <a:t>הפסקה למשימה -  השלימו את הטבלה</a:t>
            </a:r>
            <a:r>
              <a:rPr lang="he-IL" b="0" dirty="0"/>
              <a:t> </a:t>
            </a:r>
          </a:p>
          <a:p>
            <a:br>
              <a:rPr lang="he-IL" dirty="0"/>
            </a:br>
            <a:endParaRPr lang="he-IL" dirty="0"/>
          </a:p>
        </p:txBody>
      </p:sp>
      <p:graphicFrame>
        <p:nvGraphicFramePr>
          <p:cNvPr id="5" name="מציין מיקום תוכן 4">
            <a:extLst>
              <a:ext uri="{FF2B5EF4-FFF2-40B4-BE49-F238E27FC236}">
                <a16:creationId xmlns:a16="http://schemas.microsoft.com/office/drawing/2014/main" id="{D544BA4F-0E21-4D49-BE07-CE804AA7A256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34616532"/>
              </p:ext>
            </p:extLst>
          </p:nvPr>
        </p:nvGraphicFramePr>
        <p:xfrm>
          <a:off x="2714625" y="1098234"/>
          <a:ext cx="6867528" cy="4379819"/>
        </p:xfrm>
        <a:graphic>
          <a:graphicData uri="http://schemas.openxmlformats.org/drawingml/2006/table">
            <a:tbl>
              <a:tblPr rtl="1" firstRow="1" bandRow="1">
                <a:tableStyleId>{FABFCF23-3B69-468F-B69F-88F6DE6A72F2}</a:tableStyleId>
              </a:tblPr>
              <a:tblGrid>
                <a:gridCol w="2289176">
                  <a:extLst>
                    <a:ext uri="{9D8B030D-6E8A-4147-A177-3AD203B41FA5}">
                      <a16:colId xmlns:a16="http://schemas.microsoft.com/office/drawing/2014/main" val="3669123317"/>
                    </a:ext>
                  </a:extLst>
                </a:gridCol>
                <a:gridCol w="2289176">
                  <a:extLst>
                    <a:ext uri="{9D8B030D-6E8A-4147-A177-3AD203B41FA5}">
                      <a16:colId xmlns:a16="http://schemas.microsoft.com/office/drawing/2014/main" val="1922181073"/>
                    </a:ext>
                  </a:extLst>
                </a:gridCol>
                <a:gridCol w="2289176">
                  <a:extLst>
                    <a:ext uri="{9D8B030D-6E8A-4147-A177-3AD203B41FA5}">
                      <a16:colId xmlns:a16="http://schemas.microsoft.com/office/drawing/2014/main" val="649297784"/>
                    </a:ext>
                  </a:extLst>
                </a:gridCol>
              </a:tblGrid>
              <a:tr h="553946"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itchFamily="2" charset="-79"/>
                          <a:cs typeface="Varela Round" pitchFamily="2" charset="-79"/>
                        </a:rPr>
                        <a:t>כיבוש הארץ בספר יהושע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549303"/>
                  </a:ext>
                </a:extLst>
              </a:tr>
              <a:tr h="1153253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itchFamily="2" charset="-79"/>
                          <a:cs typeface="Varela Round" pitchFamily="2" charset="-79"/>
                        </a:rPr>
                        <a:t>פרק, פסוקים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itchFamily="2" charset="-79"/>
                          <a:cs typeface="Varela Round" pitchFamily="2" charset="-79"/>
                        </a:rPr>
                        <a:t>נגד מי נלחמו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itchFamily="2" charset="-79"/>
                          <a:cs typeface="Varela Round" pitchFamily="2" charset="-79"/>
                        </a:rPr>
                        <a:t>ניסים שאירעו במהלך המלחמה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725077"/>
                  </a:ext>
                </a:extLst>
              </a:tr>
              <a:tr h="668155">
                <a:tc>
                  <a:txBody>
                    <a:bodyPr/>
                    <a:lstStyle/>
                    <a:p>
                      <a:pPr rtl="1"/>
                      <a:r>
                        <a:rPr lang="he-IL" sz="1800" dirty="0">
                          <a:latin typeface="Varela Round" pitchFamily="2" charset="-79"/>
                          <a:cs typeface="Varela Round" pitchFamily="2" charset="-79"/>
                        </a:rPr>
                        <a:t>פרק ו׳, פסוקים י״ב-כ״ה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800" dirty="0">
                          <a:latin typeface="Varela Round" pitchFamily="2" charset="-79"/>
                          <a:cs typeface="Varela Round" pitchFamily="2" charset="-79"/>
                        </a:rPr>
                        <a:t>יריחו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800"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211688"/>
                  </a:ext>
                </a:extLst>
              </a:tr>
              <a:tr h="668155">
                <a:tc>
                  <a:txBody>
                    <a:bodyPr/>
                    <a:lstStyle/>
                    <a:p>
                      <a:pPr rtl="1"/>
                      <a:r>
                        <a:rPr lang="he-IL" sz="1800" dirty="0">
                          <a:latin typeface="Varela Round" pitchFamily="2" charset="-79"/>
                          <a:cs typeface="Varela Round" pitchFamily="2" charset="-79"/>
                        </a:rPr>
                        <a:t>פרק ח׳, פסוקים א׳-ח. פסוקים י״ח-י״ט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800" dirty="0">
                          <a:latin typeface="Varela Round" pitchFamily="2" charset="-79"/>
                          <a:cs typeface="Varela Round" pitchFamily="2" charset="-79"/>
                        </a:rPr>
                        <a:t>העי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800"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856429"/>
                  </a:ext>
                </a:extLst>
              </a:tr>
              <a:tr h="668155">
                <a:tc>
                  <a:txBody>
                    <a:bodyPr/>
                    <a:lstStyle/>
                    <a:p>
                      <a:pPr rtl="1"/>
                      <a:r>
                        <a:rPr lang="he-IL" sz="1800" dirty="0">
                          <a:latin typeface="Varela Round" pitchFamily="2" charset="-79"/>
                          <a:cs typeface="Varela Round" pitchFamily="2" charset="-79"/>
                        </a:rPr>
                        <a:t>פרק י׳, פסוקים י״ב-י״ד.</a:t>
                      </a:r>
                    </a:p>
                    <a:p>
                      <a:pPr rtl="1"/>
                      <a:r>
                        <a:rPr lang="he-IL" sz="1800" dirty="0">
                          <a:latin typeface="Varela Round" pitchFamily="2" charset="-79"/>
                          <a:cs typeface="Varela Round" pitchFamily="2" charset="-79"/>
                        </a:rPr>
                        <a:t>פסוקים ח׳-י״א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800" dirty="0">
                          <a:latin typeface="Varela Round" pitchFamily="2" charset="-79"/>
                          <a:cs typeface="Varela Round" pitchFamily="2" charset="-79"/>
                        </a:rPr>
                        <a:t>מלכי הדרום - מלכי האמורי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800" dirty="0"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745330"/>
                  </a:ext>
                </a:extLst>
              </a:tr>
              <a:tr h="668155">
                <a:tc>
                  <a:txBody>
                    <a:bodyPr/>
                    <a:lstStyle/>
                    <a:p>
                      <a:pPr rtl="1"/>
                      <a:r>
                        <a:rPr lang="he-IL" sz="1800" dirty="0">
                          <a:latin typeface="Varela Round" pitchFamily="2" charset="-79"/>
                          <a:cs typeface="Varela Round" pitchFamily="2" charset="-79"/>
                        </a:rPr>
                        <a:t>פרק י״א, פסוקים ו׳-ט׳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800" dirty="0">
                          <a:latin typeface="Varela Round" pitchFamily="2" charset="-79"/>
                          <a:cs typeface="Varela Round" pitchFamily="2" charset="-79"/>
                        </a:rPr>
                        <a:t>מלכי הצפון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800" dirty="0"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968944"/>
                  </a:ext>
                </a:extLst>
              </a:tr>
            </a:tbl>
          </a:graphicData>
        </a:graphic>
      </p:graphicFrame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5C215C7-CD50-1B48-853F-0DD2C75B2830}"/>
              </a:ext>
            </a:extLst>
          </p:cNvPr>
          <p:cNvSpPr txBox="1"/>
          <p:nvPr/>
        </p:nvSpPr>
        <p:spPr>
          <a:xfrm>
            <a:off x="-90631" y="5476327"/>
            <a:ext cx="271462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latin typeface="Varela Round" pitchFamily="2" charset="-79"/>
                <a:cs typeface="Varela Round" pitchFamily="2" charset="-79"/>
              </a:rPr>
              <a:t>באלו מלחמות היו מעורבים ניסים? </a:t>
            </a:r>
          </a:p>
          <a:p>
            <a:r>
              <a:rPr lang="he-IL" dirty="0">
                <a:latin typeface="Varela Round" pitchFamily="2" charset="-79"/>
                <a:cs typeface="Varela Round" pitchFamily="2" charset="-79"/>
              </a:rPr>
              <a:t>ואלו מלחמות התנהלו בדרך הטבע?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2D0B20D-0A7E-554B-B3D2-98E35629C500}"/>
              </a:ext>
            </a:extLst>
          </p:cNvPr>
          <p:cNvSpPr txBox="1"/>
          <p:nvPr/>
        </p:nvSpPr>
        <p:spPr>
          <a:xfrm>
            <a:off x="776003" y="420090"/>
            <a:ext cx="98135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bg1"/>
                </a:solidFill>
                <a:cs typeface="Varela Round"/>
              </a:rPr>
              <a:t>10 דקות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23ECB330-9B5C-1F49-91FF-220CBCF85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1" y="3529012"/>
            <a:ext cx="1654162" cy="175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95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334298" y="2270759"/>
            <a:ext cx="12192001" cy="1260164"/>
          </a:xfrm>
        </p:spPr>
        <p:txBody>
          <a:bodyPr/>
          <a:lstStyle/>
          <a:p>
            <a:r>
              <a:rPr lang="he-IL" dirty="0"/>
              <a:t>חלק שני  - חלוקת הנחלות. שלב 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מציין מיקום תוכן 4">
            <a:extLst>
              <a:ext uri="{FF2B5EF4-FFF2-40B4-BE49-F238E27FC236}">
                <a16:creationId xmlns:a16="http://schemas.microsoft.com/office/drawing/2014/main" id="{D544BA4F-0E21-4D49-BE07-CE804AA7A256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00480615"/>
              </p:ext>
            </p:extLst>
          </p:nvPr>
        </p:nvGraphicFramePr>
        <p:xfrm>
          <a:off x="3114677" y="9352"/>
          <a:ext cx="7329485" cy="6574328"/>
        </p:xfrm>
        <a:graphic>
          <a:graphicData uri="http://schemas.openxmlformats.org/drawingml/2006/table">
            <a:tbl>
              <a:tblPr rtl="1" firstRow="1" bandRow="1">
                <a:tableStyleId>{FABFCF23-3B69-468F-B69F-88F6DE6A72F2}</a:tableStyleId>
              </a:tblPr>
              <a:tblGrid>
                <a:gridCol w="2147672">
                  <a:extLst>
                    <a:ext uri="{9D8B030D-6E8A-4147-A177-3AD203B41FA5}">
                      <a16:colId xmlns:a16="http://schemas.microsoft.com/office/drawing/2014/main" val="3669123317"/>
                    </a:ext>
                  </a:extLst>
                </a:gridCol>
                <a:gridCol w="1727271">
                  <a:extLst>
                    <a:ext uri="{9D8B030D-6E8A-4147-A177-3AD203B41FA5}">
                      <a16:colId xmlns:a16="http://schemas.microsoft.com/office/drawing/2014/main" val="1922181073"/>
                    </a:ext>
                  </a:extLst>
                </a:gridCol>
                <a:gridCol w="1727271">
                  <a:extLst>
                    <a:ext uri="{9D8B030D-6E8A-4147-A177-3AD203B41FA5}">
                      <a16:colId xmlns:a16="http://schemas.microsoft.com/office/drawing/2014/main" val="649297784"/>
                    </a:ext>
                  </a:extLst>
                </a:gridCol>
                <a:gridCol w="1727271">
                  <a:extLst>
                    <a:ext uri="{9D8B030D-6E8A-4147-A177-3AD203B41FA5}">
                      <a16:colId xmlns:a16="http://schemas.microsoft.com/office/drawing/2014/main" val="3193351628"/>
                    </a:ext>
                  </a:extLst>
                </a:gridCol>
              </a:tblGrid>
              <a:tr h="504852"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itchFamily="2" charset="-79"/>
                          <a:cs typeface="Varela Round" pitchFamily="2" charset="-79"/>
                        </a:rPr>
                        <a:t>כיבוש הארץ בספר יהושע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247350"/>
                  </a:ext>
                </a:extLst>
              </a:tr>
              <a:tr h="1172356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itchFamily="2" charset="-79"/>
                          <a:cs typeface="Varela Round" pitchFamily="2" charset="-79"/>
                        </a:rPr>
                        <a:t>פרק, פסוקים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itchFamily="2" charset="-79"/>
                          <a:cs typeface="Varela Round" pitchFamily="2" charset="-79"/>
                        </a:rPr>
                        <a:t>נגד מי נלחמו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itchFamily="2" charset="-79"/>
                          <a:cs typeface="Varela Round" pitchFamily="2" charset="-79"/>
                        </a:rPr>
                        <a:t>ניסים שאירעו במהלך המלחמה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latin typeface="Varela Round" pitchFamily="2" charset="-79"/>
                          <a:cs typeface="Varela Round" pitchFamily="2" charset="-79"/>
                        </a:rPr>
                        <a:t>מהלכים צבאיים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725077"/>
                  </a:ext>
                </a:extLst>
              </a:tr>
              <a:tr h="1207426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Varela Round" pitchFamily="2" charset="-79"/>
                          <a:cs typeface="Varela Round" pitchFamily="2" charset="-79"/>
                        </a:rPr>
                        <a:t>פרק ו׳, פסוקים י״ב-כ״ה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Varela Round" pitchFamily="2" charset="-79"/>
                          <a:cs typeface="Varela Round" pitchFamily="2" charset="-79"/>
                        </a:rPr>
                        <a:t>יריחו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91" rtl="1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Varela Round" pitchFamily="2" charset="-79"/>
                          <a:cs typeface="Varela Round" pitchFamily="2" charset="-79"/>
                        </a:rPr>
                        <a:t>נפילת החומה אחרי שהקיפו אותה 7 ימים.</a:t>
                      </a:r>
                      <a:endParaRPr lang="he-IL" sz="1800" dirty="0">
                        <a:solidFill>
                          <a:schemeClr val="tx1"/>
                        </a:solidFill>
                        <a:effectLst/>
                        <a:latin typeface="Varela Round" pitchFamily="2" charset="-79"/>
                        <a:cs typeface="Varela Round" pitchFamily="2" charset="-79"/>
                      </a:endParaRPr>
                    </a:p>
                    <a:p>
                      <a:pPr algn="r" rtl="1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e-IL" sz="1800" dirty="0">
                        <a:solidFill>
                          <a:schemeClr val="tx1"/>
                        </a:solidFill>
                        <a:effectLst/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r" rtl="1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800" b="0" i="0" u="none" strike="noStrike" dirty="0">
                          <a:solidFill>
                            <a:srgbClr val="314B77"/>
                          </a:solidFill>
                          <a:effectLst/>
                          <a:latin typeface="Varela Round" pitchFamily="2" charset="-79"/>
                          <a:cs typeface="Varela Round" pitchFamily="2" charset="-79"/>
                        </a:rPr>
                        <a:t>עם לוכד את העיר לאחר נפילת החומה</a:t>
                      </a:r>
                      <a:endParaRPr lang="he-IL" sz="1800" dirty="0">
                        <a:effectLst/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875211688"/>
                  </a:ext>
                </a:extLst>
              </a:tr>
              <a:tr h="666339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Varela Round" pitchFamily="2" charset="-79"/>
                          <a:cs typeface="Varela Round" pitchFamily="2" charset="-79"/>
                        </a:rPr>
                        <a:t>פרק ח׳, פסוקים א׳-ח. פסוקים י״ח-י״ט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Varela Round" pitchFamily="2" charset="-79"/>
                          <a:cs typeface="Varela Round" pitchFamily="2" charset="-79"/>
                        </a:rPr>
                        <a:t>העי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Varela Round" pitchFamily="2" charset="-79"/>
                          <a:cs typeface="Varela Round" pitchFamily="2" charset="-79"/>
                        </a:rPr>
                        <a:t>יהושע מטה כידון לעבר העי</a:t>
                      </a:r>
                      <a:endParaRPr lang="he-IL" sz="1800" dirty="0">
                        <a:solidFill>
                          <a:schemeClr val="tx1"/>
                        </a:solidFill>
                        <a:effectLst/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r" rtl="1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800" b="0" i="0" u="none" strike="noStrike" dirty="0">
                          <a:solidFill>
                            <a:srgbClr val="314B77"/>
                          </a:solidFill>
                          <a:effectLst/>
                          <a:latin typeface="Varela Round" pitchFamily="2" charset="-79"/>
                          <a:cs typeface="Varela Round" pitchFamily="2" charset="-79"/>
                        </a:rPr>
                        <a:t>טכסיסים: עליה בלילה. פיצול הכוחות. מארב והטעיה.</a:t>
                      </a:r>
                      <a:endParaRPr lang="he-IL" sz="1800" dirty="0">
                        <a:effectLst/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028856429"/>
                  </a:ext>
                </a:extLst>
              </a:tr>
              <a:tr h="623551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Varela Round" pitchFamily="2" charset="-79"/>
                          <a:cs typeface="Varela Round" pitchFamily="2" charset="-79"/>
                        </a:rPr>
                        <a:t>פרק י׳, פסוקים י״ב-י״ד.</a:t>
                      </a:r>
                    </a:p>
                    <a:p>
                      <a:pPr rtl="1"/>
                      <a:r>
                        <a:rPr lang="he-IL" dirty="0">
                          <a:latin typeface="Varela Round" pitchFamily="2" charset="-79"/>
                          <a:cs typeface="Varela Round" pitchFamily="2" charset="-79"/>
                        </a:rPr>
                        <a:t>פסוקים ח׳-י״א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Varela Round" pitchFamily="2" charset="-79"/>
                          <a:cs typeface="Varela Round" pitchFamily="2" charset="-79"/>
                        </a:rPr>
                        <a:t>מלכי הדרום - מלכי האמורי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Varela Round" pitchFamily="2" charset="-79"/>
                          <a:cs typeface="Varela Round" pitchFamily="2" charset="-79"/>
                        </a:rPr>
                        <a:t>אבני ברד יורדות מהשמיים…….. עצירת השמש - ״ שמש בגבעון דום וירח בעמק איילון. </a:t>
                      </a:r>
                      <a:endParaRPr lang="he-IL" sz="1800" dirty="0">
                        <a:solidFill>
                          <a:schemeClr val="tx1"/>
                        </a:solidFill>
                        <a:effectLst/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r" rtl="1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800" b="0" i="0" u="none" strike="noStrike" dirty="0">
                          <a:solidFill>
                            <a:srgbClr val="314B77"/>
                          </a:solidFill>
                          <a:effectLst/>
                          <a:latin typeface="Varela Round" pitchFamily="2" charset="-79"/>
                          <a:cs typeface="Varela Round" pitchFamily="2" charset="-79"/>
                        </a:rPr>
                        <a:t>ישראל עולים בלילה ומפתיעים. </a:t>
                      </a:r>
                      <a:endParaRPr lang="he-IL" sz="1800" dirty="0">
                        <a:effectLst/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134745330"/>
                  </a:ext>
                </a:extLst>
              </a:tr>
              <a:tr h="936883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Varela Round" pitchFamily="2" charset="-79"/>
                          <a:cs typeface="Varela Round" pitchFamily="2" charset="-79"/>
                        </a:rPr>
                        <a:t>פרק י״א, פסוקים ו׳-ט׳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Varela Round" pitchFamily="2" charset="-79"/>
                          <a:cs typeface="Varela Round" pitchFamily="2" charset="-79"/>
                        </a:rPr>
                        <a:t>מלכי הצפון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Varela Round" pitchFamily="2" charset="-79"/>
                          <a:cs typeface="Varela Round" pitchFamily="2" charset="-79"/>
                        </a:rPr>
                        <a:t>לא מוזכר נס – כתוב: </a:t>
                      </a:r>
                      <a:r>
                        <a:rPr lang="he-I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Varela Round"/>
                        </a:rPr>
                        <a:t>וַיִּתְּנֵם יה׳ בְּיַד-יִשְׂרָאֵל</a:t>
                      </a:r>
                      <a:r>
                        <a:rPr lang="he-IL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Varela Round" pitchFamily="2" charset="-79"/>
                          <a:cs typeface="Varela Round" pitchFamily="2" charset="-79"/>
                        </a:rPr>
                        <a:t>. </a:t>
                      </a:r>
                      <a:endParaRPr lang="he-IL" sz="1800" dirty="0">
                        <a:solidFill>
                          <a:schemeClr val="tx1"/>
                        </a:solidFill>
                        <a:effectLst/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r" rtl="1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800" b="0" i="0" u="none" strike="noStrike" dirty="0">
                          <a:solidFill>
                            <a:srgbClr val="314B77"/>
                          </a:solidFill>
                          <a:effectLst/>
                          <a:latin typeface="Varela Round" pitchFamily="2" charset="-79"/>
                          <a:cs typeface="Varela Round" pitchFamily="2" charset="-79"/>
                        </a:rPr>
                        <a:t>ישראל נלחמים. </a:t>
                      </a:r>
                      <a:endParaRPr lang="he-IL" sz="1800" dirty="0">
                        <a:effectLst/>
                        <a:latin typeface="Varela Round" pitchFamily="2" charset="-79"/>
                        <a:cs typeface="Varela Round" pitchFamily="2" charset="-79"/>
                      </a:endParaRPr>
                    </a:p>
                    <a:p>
                      <a:pPr algn="r" rtl="1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800" b="0" i="0" u="none" strike="noStrike" dirty="0">
                          <a:solidFill>
                            <a:srgbClr val="314B77"/>
                          </a:solidFill>
                          <a:effectLst/>
                          <a:latin typeface="Varela Round" pitchFamily="2" charset="-79"/>
                          <a:cs typeface="Varela Round" pitchFamily="2" charset="-79"/>
                        </a:rPr>
                        <a:t>מעקרים את סוסי האויב.</a:t>
                      </a:r>
                      <a:endParaRPr lang="he-IL" sz="1800" dirty="0">
                        <a:effectLst/>
                        <a:latin typeface="Varela Round" pitchFamily="2" charset="-79"/>
                        <a:cs typeface="Varela Round" pitchFamily="2" charset="-79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997849692"/>
                  </a:ext>
                </a:extLst>
              </a:tr>
            </a:tbl>
          </a:graphicData>
        </a:graphic>
      </p:graphicFrame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A6A3B263-CADC-054A-B85B-2EA595A43BB3}"/>
              </a:ext>
            </a:extLst>
          </p:cNvPr>
          <p:cNvSpPr txBox="1"/>
          <p:nvPr/>
        </p:nvSpPr>
        <p:spPr>
          <a:xfrm>
            <a:off x="242889" y="2328863"/>
            <a:ext cx="2700338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וַיִּקַּח יְהוֹשֻׁעַ אֶת-כָּל-הָאָרֶץ כְּכֹל אֲשֶׁר דִּבֶּר ה׳ אֶל-מֹשֶׁה וַיִּתְּנָהּ יְהוֹשֻׁעַ לְנַחֲלָה לְיִשְׂרָאֵל כְּמַחְלְקֹתָם לְשִׁבְטֵיהֶם וְהָאָרֶץ שָׁקְטָה מִמִּלְחָמָה.  </a:t>
            </a:r>
            <a:r>
              <a:rPr lang="he-IL" dirty="0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rPr>
              <a:t>(י״</a:t>
            </a:r>
            <a:r>
              <a:rPr lang="he-IL" dirty="0">
                <a:latin typeface="Varela Round" pitchFamily="2" charset="-79"/>
                <a:cs typeface="Varela Round" pitchFamily="2" charset="-79"/>
              </a:rPr>
              <a:t>א, כ״ג)</a:t>
            </a:r>
          </a:p>
        </p:txBody>
      </p:sp>
    </p:spTree>
    <p:extLst>
      <p:ext uri="{BB962C8B-B14F-4D97-AF65-F5344CB8AC3E}">
        <p14:creationId xmlns:p14="http://schemas.microsoft.com/office/powerpoint/2010/main" val="2643505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21A79A3-67C2-F746-B78D-BA6D4D75119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12B4BC"/>
          </a:solidFill>
        </p:spPr>
        <p:txBody>
          <a:bodyPr/>
          <a:lstStyle/>
          <a:p>
            <a:r>
              <a:rPr lang="he-IL" dirty="0"/>
              <a:t>בחזרה לפסוק א׳...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A4E59EC-DD10-B247-90A3-E0CA9036DC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080018" y="2411484"/>
            <a:ext cx="8031963" cy="1317556"/>
          </a:xfrm>
        </p:spPr>
        <p:txBody>
          <a:bodyPr>
            <a:noAutofit/>
          </a:bodyPr>
          <a:lstStyle/>
          <a:p>
            <a:pPr marL="96848" indent="0">
              <a:buNone/>
            </a:pPr>
            <a:br>
              <a:rPr lang="he-IL" sz="2600" dirty="0"/>
            </a:br>
            <a:r>
              <a:rPr lang="he-IL" sz="2600" b="1" dirty="0"/>
              <a:t>א וִיהוֹשֻׁעַ זָקֵן בָּא בַּיָּמִים וַיֹּאמֶר ה׳ אֵלָיו אַתָּה זָקַנְתָּה בָּאתָ בַיָּמִים וְהָאָרֶץ נִשְׁאֲרָה הַרְבֵּה-מְאֹד לְרִשְׁתָּהּ.</a:t>
            </a:r>
            <a:br>
              <a:rPr lang="he-IL" sz="2600" dirty="0"/>
            </a:br>
            <a:endParaRPr lang="he-IL" sz="2600" dirty="0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FDEADAC5-05AC-1147-80D5-18BD6A85A699}"/>
              </a:ext>
            </a:extLst>
          </p:cNvPr>
          <p:cNvSpPr txBox="1"/>
          <p:nvPr/>
        </p:nvSpPr>
        <p:spPr>
          <a:xfrm>
            <a:off x="4514850" y="3886203"/>
            <a:ext cx="344328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ctr">
              <a:buFont typeface="Wingdings" pitchFamily="2" charset="2"/>
              <a:buChar char="q"/>
            </a:pPr>
            <a:r>
              <a:rPr lang="he-IL" sz="3600" b="1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מה נשאר?</a:t>
            </a:r>
          </a:p>
          <a:p>
            <a:pPr marL="571500" indent="-571500" algn="ctr">
              <a:buFont typeface="Wingdings" pitchFamily="2" charset="2"/>
              <a:buChar char="q"/>
            </a:pPr>
            <a:endParaRPr lang="he-IL" sz="3600" b="1" dirty="0">
              <a:solidFill>
                <a:srgbClr val="12B4BC"/>
              </a:solidFill>
              <a:latin typeface="Varela Round" pitchFamily="2" charset="-79"/>
              <a:cs typeface="Varela Round" pitchFamily="2" charset="-79"/>
            </a:endParaRPr>
          </a:p>
          <a:p>
            <a:pPr marL="571500" indent="-571500" algn="ctr">
              <a:buFont typeface="Wingdings" pitchFamily="2" charset="2"/>
              <a:buChar char="q"/>
            </a:pPr>
            <a:r>
              <a:rPr lang="he-IL" sz="3600" b="1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למה נשאר?</a:t>
            </a:r>
          </a:p>
        </p:txBody>
      </p:sp>
    </p:spTree>
    <p:extLst>
      <p:ext uri="{BB962C8B-B14F-4D97-AF65-F5344CB8AC3E}">
        <p14:creationId xmlns:p14="http://schemas.microsoft.com/office/powerpoint/2010/main" val="2543410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F8C2D3A-7D9C-854D-8C60-0DE9F3EC151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12B4BC"/>
          </a:solidFill>
        </p:spPr>
        <p:txBody>
          <a:bodyPr/>
          <a:lstStyle/>
          <a:p>
            <a:r>
              <a:rPr lang="he-IL" dirty="0"/>
              <a:t>חלוקת הנחלות 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DFFD161-C114-414F-B90E-6C23FBCD02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315498" y="1357313"/>
            <a:ext cx="8328690" cy="4147945"/>
          </a:xfrm>
        </p:spPr>
        <p:txBody>
          <a:bodyPr>
            <a:normAutofit/>
          </a:bodyPr>
          <a:lstStyle/>
          <a:p>
            <a:pPr marL="96848" indent="0">
              <a:buNone/>
            </a:pPr>
            <a:br>
              <a:rPr lang="he-IL" dirty="0"/>
            </a:br>
            <a:r>
              <a:rPr lang="he-IL" b="1" dirty="0"/>
              <a:t>לאחר שבע שנים של כיבוש -מתחילים לחלק את הנחלות.</a:t>
            </a:r>
          </a:p>
          <a:p>
            <a:pPr marL="554048" indent="-457200">
              <a:buAutoNum type="arabicPeriod"/>
            </a:pPr>
            <a:r>
              <a:rPr lang="he-IL" b="1" dirty="0"/>
              <a:t>ראובן, גד וחצי המנשה – בעבר הירדן המזרחי. </a:t>
            </a:r>
          </a:p>
          <a:p>
            <a:pPr marL="554048" indent="-457200">
              <a:buAutoNum type="arabicPeriod"/>
            </a:pPr>
            <a:r>
              <a:rPr lang="he-IL" b="1" dirty="0"/>
              <a:t>שבט לוי.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B939DBB-67FB-7449-A662-1EE2F4CA8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2600325"/>
            <a:ext cx="3043237" cy="41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44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0605669-A6C8-8241-9E7E-A452EF5D2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פסוקים ז׳-י״ג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D7656A08-B2FD-2948-8F53-73429D8C1D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54902" y="1097032"/>
            <a:ext cx="8031963" cy="4152517"/>
          </a:xfrm>
        </p:spPr>
        <p:txBody>
          <a:bodyPr>
            <a:normAutofit fontScale="92500"/>
          </a:bodyPr>
          <a:lstStyle/>
          <a:p>
            <a:pPr marL="96848" indent="0">
              <a:buNone/>
            </a:pPr>
            <a:r>
              <a:rPr lang="he-IL" dirty="0"/>
              <a:t>ז וְעַתָּה חַלֵּק אֶת-הָאָרֶץ הַזֹּאת בְּנַחֲלָה לְתִשְׁעַת הַשְּׁבָטִים וַחֲצִי הַשֵּׁבֶט הַמְנַשֶּׁה.  ח עִמּוֹ הָראוּבֵנִי וְהַגָּדִי לָקְחוּ נַחֲלָתָם אֲשֶׁר נָתַן לָהֶם מֹשֶׁה בְּעֵבֶר הַיַּרְדֵּן מִזְרָחָה כַּאֲשֶׁר נָתַן לָהֶם מֹשֶׁה עֶבֶד ה׳.  </a:t>
            </a:r>
          </a:p>
          <a:p>
            <a:pPr marL="96848" indent="0">
              <a:buNone/>
            </a:pPr>
            <a:br>
              <a:rPr lang="he-IL" dirty="0"/>
            </a:br>
            <a:r>
              <a:rPr lang="he-IL" dirty="0">
                <a:highlight>
                  <a:srgbClr val="00FF00"/>
                </a:highlight>
              </a:rPr>
              <a:t>ט מֵעֲרוֹעֵר אֲשֶׁר עַל-שְׂפַת-נַחַל אַרְנוֹן וְהָעִיר אֲשֶׁר בְּתוֹךְ-הַנַּחַל וְכָל-הַמִּישֹׁר מֵידְבָא עַד-דִּיבוֹן. </a:t>
            </a:r>
          </a:p>
          <a:p>
            <a:pPr marL="96848" indent="0">
              <a:buNone/>
            </a:pPr>
            <a:r>
              <a:rPr lang="he-IL" dirty="0"/>
              <a:t> </a:t>
            </a:r>
            <a:r>
              <a:rPr lang="he-IL" dirty="0">
                <a:highlight>
                  <a:srgbClr val="00FFFF"/>
                </a:highlight>
              </a:rPr>
              <a:t>י וְכֹל עָרֵי סִיחוֹן מֶלֶךְ הָאֱמֹרִי אֲשֶׁר מָלַךְ בְּחֶשְׁבּוֹן עַד-גְּבוּל בְּנֵי עַמּוֹן.</a:t>
            </a:r>
            <a:r>
              <a:rPr lang="he-IL" dirty="0"/>
              <a:t> </a:t>
            </a:r>
            <a:r>
              <a:rPr lang="he-IL" dirty="0">
                <a:highlight>
                  <a:srgbClr val="FF00FF"/>
                </a:highlight>
              </a:rPr>
              <a:t>יא וְהַגִּלְעָד וּגְבוּל הַגְּשׁוּרִי וְהַמַּעֲכָתִי וְכֹל הַר חֶרְמוֹן וְכָל-הַבָּשָׁן עַד-סַלְכָה.  </a:t>
            </a:r>
            <a:r>
              <a:rPr lang="he-IL" dirty="0"/>
              <a:t>יב כָּל-מַמְלְכוּת עוֹג בַּבָּשָׁן אֲשֶׁר-מָלַךְ בְּעַשְׁתָּרוֹת וּבְאֶדְרֶעִי הוּא נִשְׁאַר מִיֶּתֶר הָרְפָאִים וַיַּכֵּם מֹשֶׁה וַיֹּרִשֵׁם. יג </a:t>
            </a:r>
            <a:r>
              <a:rPr lang="he-IL" b="1" dirty="0"/>
              <a:t>וְלֹא הוֹרִישׁוּ בְּנֵי יִשְׂרָאֵל </a:t>
            </a:r>
            <a:r>
              <a:rPr lang="he-IL" dirty="0"/>
              <a:t>אֶת-הַגְּשׁוּרִי וְאֶת-הַמַּעֲכָתִי וַיֵּשֶׁב גְּשׁוּר וּמַעֲכָת בְּקֶרֶב יִשְׂרָאֵל עַד הַיּוֹם הַזֶּה.  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75346D0-CD98-CA40-B2DB-8F4D2B043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8" y="1441497"/>
            <a:ext cx="3417374" cy="520340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B004B4B-C554-0D49-B611-B27002580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072" y="4585206"/>
            <a:ext cx="1781203" cy="219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501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13142B-CD15-F04C-93D0-33369ED8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057" y="195001"/>
            <a:ext cx="9380294" cy="1725682"/>
          </a:xfrm>
          <a:solidFill>
            <a:srgbClr val="12B4BC"/>
          </a:solidFill>
        </p:spPr>
        <p:txBody>
          <a:bodyPr/>
          <a:lstStyle/>
          <a:p>
            <a:r>
              <a:rPr lang="he-IL" dirty="0"/>
              <a:t>נחלת ראובן גד וחצי המנשה בעבר הירדן המזרחי - ( במדבר ל״ב)</a:t>
            </a:r>
            <a:br>
              <a:rPr lang="he-IL" dirty="0"/>
            </a:br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94898D5-8FE7-A747-B636-831DB18F4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9560" y="1954282"/>
            <a:ext cx="8031963" cy="4152517"/>
          </a:xfrm>
        </p:spPr>
        <p:txBody>
          <a:bodyPr/>
          <a:lstStyle/>
          <a:p>
            <a:pPr marL="96848" indent="0">
              <a:buNone/>
            </a:pPr>
            <a:r>
              <a:rPr lang="he-IL" b="1" dirty="0"/>
              <a:t>ו</a:t>
            </a:r>
            <a:r>
              <a:rPr lang="he-IL" dirty="0"/>
              <a:t> וַיֹּאמֶר מֹשֶׁה לִבְנֵי-גָד וְלִבְנֵי רְאוּבֵן  הַאַחֵיכֶם יָבֹאוּ לַמִּלְחָמָה וְאַתֶּם תֵּשְׁבוּ פֹה.  </a:t>
            </a:r>
            <a:r>
              <a:rPr lang="he-IL" b="1" dirty="0"/>
              <a:t>ז</a:t>
            </a:r>
            <a:r>
              <a:rPr lang="he-IL" dirty="0"/>
              <a:t> וְלָמָּה תנואון (תְנִיאוּן) אֶת-לֵב בְּנֵי יִשְׂרָאֵל מֵעֲבֹר אֶל-הָאָרֶץ אֲשֶׁר-נָתַן לָהֶם ה׳ ( במדבר ל״ב)</a:t>
            </a:r>
          </a:p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EABEC51-1EFA-424A-91B0-FB7D1DC9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12" y="3249158"/>
            <a:ext cx="5334265" cy="285764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2E34F3B-25B4-EA44-BB3E-6FD6E1958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249" y="3329586"/>
            <a:ext cx="2114548" cy="288547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580C479-C14C-9543-935F-328520AB4C2B}"/>
              </a:ext>
            </a:extLst>
          </p:cNvPr>
          <p:cNvSpPr txBox="1"/>
          <p:nvPr/>
        </p:nvSpPr>
        <p:spPr>
          <a:xfrm>
            <a:off x="761735" y="6106799"/>
            <a:ext cx="53244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rPr>
              <a:t>ערבות הדדית</a:t>
            </a:r>
          </a:p>
        </p:txBody>
      </p:sp>
    </p:spTree>
    <p:extLst>
      <p:ext uri="{BB962C8B-B14F-4D97-AF65-F5344CB8AC3E}">
        <p14:creationId xmlns:p14="http://schemas.microsoft.com/office/powerpoint/2010/main" val="2381372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4C1A062-BBBA-ED42-BCAB-C6AEACD7EFC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12B4BC"/>
          </a:solidFill>
        </p:spPr>
        <p:txBody>
          <a:bodyPr/>
          <a:lstStyle/>
          <a:p>
            <a:r>
              <a:rPr lang="he-IL" dirty="0"/>
              <a:t>שבט לוי – פסוק י״ד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51CB15A-A90C-3E4D-AFEF-D95ED769B6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07756" y="1068825"/>
            <a:ext cx="7086600" cy="3700462"/>
          </a:xfrm>
        </p:spPr>
        <p:txBody>
          <a:bodyPr>
            <a:normAutofit/>
          </a:bodyPr>
          <a:lstStyle/>
          <a:p>
            <a:pPr marL="96848" indent="0">
              <a:buNone/>
            </a:pPr>
            <a:r>
              <a:rPr lang="he-IL" dirty="0"/>
              <a:t>יד רַק לְשֵׁבֶט הַלֵּוִי לֹא נָתַן נַחֲלָה  אִשֵּׁי ה׳ אֱלֹהֵי יִשְׂרָאֵל הוּא נַחֲלָתוֹ כַּאֲשֶׁר דִּבֶּר-לוֹ.</a:t>
            </a:r>
          </a:p>
          <a:p>
            <a:pPr marL="96848" indent="0">
              <a:buNone/>
            </a:pPr>
            <a:endParaRPr lang="he-IL" b="1" dirty="0"/>
          </a:p>
          <a:p>
            <a:pPr marL="96848" indent="0">
              <a:buNone/>
            </a:pPr>
            <a:r>
              <a:rPr lang="he-IL" b="1" dirty="0">
                <a:solidFill>
                  <a:srgbClr val="92D050"/>
                </a:solidFill>
              </a:rPr>
              <a:t>במדבר ל"ה, א- ח: שבט לוי קיבל ארבעים ושמונה ערים בתוך נחלות בני ישראל. </a:t>
            </a:r>
          </a:p>
          <a:p>
            <a:pPr marL="96848" indent="0">
              <a:buNone/>
            </a:pPr>
            <a:r>
              <a:rPr lang="he-IL" b="1" dirty="0">
                <a:solidFill>
                  <a:srgbClr val="92D050"/>
                </a:solidFill>
              </a:rPr>
              <a:t>ז</a:t>
            </a:r>
            <a:r>
              <a:rPr lang="he-IL" dirty="0">
                <a:solidFill>
                  <a:srgbClr val="92D050"/>
                </a:solidFill>
              </a:rPr>
              <a:t> כָּל-הֶעָרִים אֲשֶׁר תִּתְּנוּ לַלְוִיִּם אַרְבָּעִים וּשְׁמֹנֶה עִיר  אֶתְהֶן וְאֶת-מִגְרְשֵׁיהֶן.  </a:t>
            </a:r>
            <a:r>
              <a:rPr lang="he-IL" b="1" dirty="0">
                <a:solidFill>
                  <a:srgbClr val="92D050"/>
                </a:solidFill>
              </a:rPr>
              <a:t>ח</a:t>
            </a:r>
            <a:r>
              <a:rPr lang="he-IL" dirty="0">
                <a:solidFill>
                  <a:srgbClr val="92D050"/>
                </a:solidFill>
              </a:rPr>
              <a:t> וְהֶעָרִים אֲשֶׁר תִּתְּנוּ מֵאֲחֻזַּת בְּנֵי-יִשְׂרָאֵל מֵאֵת הָרַב תַּרְבּוּ וּמֵאֵת הַמְעַט תַּמְעִיטוּ  אִישׁ כְּפִי נַחֲלָתוֹ אֲשֶׁר יִנְחָלוּ יִתֵּן מֵעָרָיו לַלְוִיִּם</a:t>
            </a:r>
            <a:r>
              <a:rPr lang="he-IL" dirty="0"/>
              <a:t>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3B5DC8B-87FD-794C-BCCB-1FA652D8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8" y="933094"/>
            <a:ext cx="3164881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33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4" tIns="121904" rIns="121904" bIns="121904" anchor="t" anchorCtr="0">
            <a:noAutofit/>
          </a:bodyPr>
          <a:lstStyle/>
          <a:p>
            <a:pPr marL="609600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258529" y="1640677"/>
            <a:ext cx="10933473" cy="126016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ספר יהושע, פרק י״ג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1" y="3655861"/>
            <a:ext cx="12192001" cy="720094"/>
          </a:xfrm>
        </p:spPr>
        <p:txBody>
          <a:bodyPr/>
          <a:lstStyle/>
          <a:p>
            <a:r>
              <a:rPr lang="he-IL" dirty="0">
                <a:sym typeface="Varela Round"/>
              </a:rPr>
              <a:t>שם המורה: יפעת מור-</a:t>
            </a:r>
            <a:r>
              <a:rPr lang="he-IL" dirty="0" err="1">
                <a:sym typeface="Varela Round"/>
              </a:rPr>
              <a:t>רוזנסון</a:t>
            </a:r>
            <a:endParaRPr lang="he-IL" dirty="0">
              <a:sym typeface="Varela Round"/>
            </a:endParaRPr>
          </a:p>
        </p:txBody>
      </p:sp>
      <p:sp>
        <p:nvSpPr>
          <p:cNvPr id="9" name="כותרת משנה 6">
            <a:extLst>
              <a:ext uri="{FF2B5EF4-FFF2-40B4-BE49-F238E27FC236}">
                <a16:creationId xmlns:a16="http://schemas.microsoft.com/office/drawing/2014/main" id="{21A15DF0-4322-433E-BFCF-CE997819D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2826050"/>
            <a:ext cx="12192001" cy="720094"/>
          </a:xfrm>
        </p:spPr>
        <p:txBody>
          <a:bodyPr/>
          <a:lstStyle/>
          <a:p>
            <a:r>
              <a:rPr lang="he-IL" dirty="0">
                <a:sym typeface="Varela Round"/>
              </a:rPr>
              <a:t>הארץ הנשארת וחלוקת הנחלות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2BA832D5-5019-4D1F-9C26-A9FBB987D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אז בואו נסכם...</a:t>
            </a:r>
          </a:p>
        </p:txBody>
      </p:sp>
      <p:sp>
        <p:nvSpPr>
          <p:cNvPr id="19" name="מציין מיקום טקסט 2">
            <a:extLst>
              <a:ext uri="{FF2B5EF4-FFF2-40B4-BE49-F238E27FC236}">
                <a16:creationId xmlns:a16="http://schemas.microsoft.com/office/drawing/2014/main" id="{ECFE1586-DD68-CC47-BAAC-4CF3EB63FA8D}"/>
              </a:ext>
            </a:extLst>
          </p:cNvPr>
          <p:cNvSpPr txBox="1">
            <a:spLocks/>
          </p:cNvSpPr>
          <p:nvPr/>
        </p:nvSpPr>
        <p:spPr>
          <a:xfrm>
            <a:off x="403622" y="2522461"/>
            <a:ext cx="11057096" cy="1085201"/>
          </a:xfrm>
          <a:prstGeom prst="rect">
            <a:avLst/>
          </a:prstGeom>
        </p:spPr>
        <p:txBody>
          <a:bodyPr/>
          <a:lstStyle>
            <a:lvl1pPr marL="342934" indent="-342934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024" indent="-285779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dirty="0">
                <a:solidFill>
                  <a:srgbClr val="92D050"/>
                </a:solidFill>
                <a:cs typeface="Varela Round"/>
              </a:rPr>
              <a:t>נָחֲלָה –</a:t>
            </a:r>
            <a:r>
              <a:rPr lang="he-IL" dirty="0">
                <a:solidFill>
                  <a:srgbClr val="92D050"/>
                </a:solidFill>
                <a:latin typeface="Varela Round" pitchFamily="2" charset="-79"/>
                <a:cs typeface="Varela Round" pitchFamily="2" charset="-79"/>
              </a:rPr>
              <a:t>הנחלה משמעותית מאוד לקיום השבט ולקיום עם ישראל.</a:t>
            </a:r>
          </a:p>
        </p:txBody>
      </p:sp>
      <p:sp>
        <p:nvSpPr>
          <p:cNvPr id="20" name="מציין מיקום טקסט 2">
            <a:extLst>
              <a:ext uri="{FF2B5EF4-FFF2-40B4-BE49-F238E27FC236}">
                <a16:creationId xmlns:a16="http://schemas.microsoft.com/office/drawing/2014/main" id="{382014CA-3E46-D24F-BD66-5129053BA232}"/>
              </a:ext>
            </a:extLst>
          </p:cNvPr>
          <p:cNvSpPr txBox="1">
            <a:spLocks/>
          </p:cNvSpPr>
          <p:nvPr/>
        </p:nvSpPr>
        <p:spPr>
          <a:xfrm>
            <a:off x="986790" y="1107040"/>
            <a:ext cx="10218419" cy="147137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200" dirty="0"/>
              <a:t>הָאָרֶץ הַנִּשְׁאֶרֶת – עם ישראל עובר לחיות בעולם שמתנהל בדרך הטבע וחווה פחות ניסים גלויים</a:t>
            </a:r>
            <a:r>
              <a:rPr lang="he-IL" sz="3600" dirty="0"/>
              <a:t>.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5F9927E-6DDB-9748-AC8D-27733FB50DC9}"/>
              </a:ext>
            </a:extLst>
          </p:cNvPr>
          <p:cNvSpPr txBox="1"/>
          <p:nvPr/>
        </p:nvSpPr>
        <p:spPr>
          <a:xfrm>
            <a:off x="1950244" y="3583004"/>
            <a:ext cx="96169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rPr>
              <a:t>ראובן גד וחצי המנשה מתיישבים בנחלתם. 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7F449BE3-A9AC-8C47-87AF-630140FAFC03}"/>
              </a:ext>
            </a:extLst>
          </p:cNvPr>
          <p:cNvSpPr txBox="1"/>
          <p:nvPr/>
        </p:nvSpPr>
        <p:spPr>
          <a:xfrm>
            <a:off x="171450" y="4712157"/>
            <a:ext cx="4240530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r>
              <a:rPr lang="he-IL" sz="3200" dirty="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rPr>
              <a:t>בהמשך, מקרים שונים בתוך סיפור ההתנחלות בארץ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3215AD8B-0C6B-C94E-8072-AB37871B2A2F}"/>
              </a:ext>
            </a:extLst>
          </p:cNvPr>
          <p:cNvSpPr txBox="1"/>
          <p:nvPr/>
        </p:nvSpPr>
        <p:spPr>
          <a:xfrm>
            <a:off x="4484369" y="4445626"/>
            <a:ext cx="576064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>
                <a:solidFill>
                  <a:srgbClr val="12B4BC"/>
                </a:solidFill>
                <a:cs typeface="Varela Round"/>
              </a:rPr>
              <a:t>שבט לוי – אמור לקבל  נחלות בתוך נחלות השבטים.</a:t>
            </a:r>
          </a:p>
        </p:txBody>
      </p:sp>
    </p:spTree>
    <p:extLst>
      <p:ext uri="{BB962C8B-B14F-4D97-AF65-F5344CB8AC3E}">
        <p14:creationId xmlns:p14="http://schemas.microsoft.com/office/powerpoint/2010/main" val="1093832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FB6EDF1-102C-9442-A9D3-0D5871328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01323" y="1182757"/>
            <a:ext cx="8031963" cy="4152517"/>
          </a:xfrm>
        </p:spPr>
        <p:txBody>
          <a:bodyPr/>
          <a:lstStyle/>
          <a:p>
            <a:r>
              <a:rPr lang="he-IL" b="1" dirty="0"/>
              <a:t>הצעת לתרגול על הפסוקים והמפה ביהושע י״ג: </a:t>
            </a:r>
            <a:endParaRPr lang="he-IL" dirty="0"/>
          </a:p>
          <a:p>
            <a:pPr rtl="0"/>
            <a:r>
              <a:rPr lang="en" b="1" u="sng" dirty="0">
                <a:hlinkClick r:id="rId2"/>
              </a:rPr>
              <a:t>http://play.hatanakh.com/Main/Home/13/DailyStudy/229</a:t>
            </a:r>
            <a:r>
              <a:rPr lang="en" b="1" dirty="0">
                <a:hlinkClick r:id="rId2"/>
              </a:rPr>
              <a:t> </a:t>
            </a:r>
            <a:endParaRPr lang="en" dirty="0"/>
          </a:p>
          <a:p>
            <a:br>
              <a:rPr lang="en" dirty="0"/>
            </a:b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157E10E-F5AC-6B4B-BDD0-AD8B24DE9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63" y="3097090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16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2BA832D5-5019-4D1F-9C26-A9FBB987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13094"/>
            <a:ext cx="11324767" cy="720000"/>
          </a:xfrm>
        </p:spPr>
        <p:txBody>
          <a:bodyPr/>
          <a:lstStyle/>
          <a:p>
            <a:pPr algn="r"/>
            <a:r>
              <a:rPr lang="he-IL" dirty="0"/>
              <a:t>משימה: </a:t>
            </a:r>
          </a:p>
        </p:txBody>
      </p:sp>
      <p:sp>
        <p:nvSpPr>
          <p:cNvPr id="30" name="אליפסה 29">
            <a:extLst>
              <a:ext uri="{FF2B5EF4-FFF2-40B4-BE49-F238E27FC236}">
                <a16:creationId xmlns:a16="http://schemas.microsoft.com/office/drawing/2014/main" id="{78161E36-A0AA-469D-BF21-598C5378F235}"/>
              </a:ext>
            </a:extLst>
          </p:cNvPr>
          <p:cNvSpPr/>
          <p:nvPr/>
        </p:nvSpPr>
        <p:spPr>
          <a:xfrm>
            <a:off x="4243388" y="2137758"/>
            <a:ext cx="5281155" cy="29300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Varela Round"/>
            </a:endParaRPr>
          </a:p>
        </p:txBody>
      </p:sp>
      <p:sp>
        <p:nvSpPr>
          <p:cNvPr id="19" name="כותרת 3">
            <a:extLst>
              <a:ext uri="{FF2B5EF4-FFF2-40B4-BE49-F238E27FC236}">
                <a16:creationId xmlns:a16="http://schemas.microsoft.com/office/drawing/2014/main" id="{B7CB7348-9E9A-4256-88AE-38126DCAA825}"/>
              </a:ext>
            </a:extLst>
          </p:cNvPr>
          <p:cNvSpPr txBox="1">
            <a:spLocks/>
          </p:cNvSpPr>
          <p:nvPr/>
        </p:nvSpPr>
        <p:spPr>
          <a:xfrm>
            <a:off x="953729" y="6355379"/>
            <a:ext cx="6666272" cy="429525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ctr" defTabSz="914491" rtl="1" eaLnBrk="1" latinLnBrk="0" hangingPunct="1">
              <a:spcBef>
                <a:spcPct val="0"/>
              </a:spcBef>
              <a:buNone/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algn="r"/>
            <a:endParaRPr lang="he-IL" sz="2400" dirty="0">
              <a:solidFill>
                <a:schemeClr val="bg1"/>
              </a:solidFill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30F28EBB-31E7-764E-92D9-9F40B055C0EE}"/>
              </a:ext>
            </a:extLst>
          </p:cNvPr>
          <p:cNvSpPr txBox="1"/>
          <p:nvPr/>
        </p:nvSpPr>
        <p:spPr>
          <a:xfrm>
            <a:off x="9321124" y="1185863"/>
            <a:ext cx="2508925" cy="4247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 קראו את המדרש: </a:t>
            </a:r>
          </a:p>
          <a:p>
            <a:endParaRPr lang="he-IL" b="1" dirty="0">
              <a:solidFill>
                <a:srgbClr val="12B4BC"/>
              </a:solidFill>
              <a:latin typeface="Varela Round" pitchFamily="2" charset="-79"/>
              <a:cs typeface="Varela Round" pitchFamily="2" charset="-79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he-IL" b="1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מה ניתן ללמוד מן המדרש על אופייה של ארץ ישראל?</a:t>
            </a:r>
          </a:p>
          <a:p>
            <a:pPr marL="285750" indent="-285750">
              <a:buFont typeface="Wingdings" pitchFamily="2" charset="2"/>
              <a:buChar char="q"/>
            </a:pPr>
            <a:endParaRPr lang="he-IL" b="1" dirty="0">
              <a:solidFill>
                <a:srgbClr val="12B4BC"/>
              </a:solidFill>
              <a:latin typeface="Varela Round" pitchFamily="2" charset="-79"/>
              <a:cs typeface="Varela Round" pitchFamily="2" charset="-79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he-IL" b="1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מה ניתן ללמוד מן המדרש על הנחלות של השבטים השונים?</a:t>
            </a:r>
          </a:p>
          <a:p>
            <a:pPr marL="285750" indent="-285750">
              <a:buFont typeface="Wingdings" pitchFamily="2" charset="2"/>
              <a:buChar char="q"/>
            </a:pPr>
            <a:endParaRPr lang="he-IL" b="1" dirty="0">
              <a:solidFill>
                <a:srgbClr val="12B4BC"/>
              </a:solidFill>
              <a:latin typeface="Varela Round" pitchFamily="2" charset="-79"/>
              <a:cs typeface="Varela Round" pitchFamily="2" charset="-79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he-IL" b="1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לאור מה שלמדנו, ועל פי המדרש, אלו קשיים יכולים להיות בחלוקת הנחלות?</a:t>
            </a:r>
          </a:p>
          <a:p>
            <a:endParaRPr lang="he-IL" dirty="0">
              <a:cs typeface="Varela Round"/>
            </a:endParaRP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4DD163A3-31E4-5F4B-9917-708880B60082}"/>
              </a:ext>
            </a:extLst>
          </p:cNvPr>
          <p:cNvSpPr txBox="1"/>
          <p:nvPr/>
        </p:nvSpPr>
        <p:spPr>
          <a:xfrm>
            <a:off x="867232" y="449886"/>
            <a:ext cx="7586662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Varela Round" pitchFamily="2" charset="-79"/>
                <a:cs typeface="Varela Round" pitchFamily="2" charset="-79"/>
              </a:rPr>
              <a:t>הרים ובקעות - </a:t>
            </a:r>
            <a:r>
              <a:rPr lang="he-IL" sz="2400" b="1" dirty="0">
                <a:latin typeface="Varela Round" pitchFamily="2" charset="-79"/>
                <a:cs typeface="Varela Round" pitchFamily="2" charset="-79"/>
              </a:rPr>
              <a:t>מגיד שלא שוו טעם פירות הר לטעם פירות בקעה</a:t>
            </a:r>
            <a:r>
              <a:rPr lang="he-IL" sz="2400" dirty="0">
                <a:latin typeface="Varela Round" pitchFamily="2" charset="-79"/>
                <a:cs typeface="Varela Round" pitchFamily="2" charset="-79"/>
              </a:rPr>
              <a:t>, </a:t>
            </a:r>
          </a:p>
          <a:p>
            <a:r>
              <a:rPr lang="he-IL" sz="2400" b="1" dirty="0">
                <a:latin typeface="Varela Round" pitchFamily="2" charset="-79"/>
                <a:cs typeface="Varela Round" pitchFamily="2" charset="-79"/>
              </a:rPr>
              <a:t>ולא טעם פירות בקעה לטעם פירות הר.</a:t>
            </a:r>
            <a:r>
              <a:rPr lang="he-IL" sz="2400" dirty="0">
                <a:latin typeface="Varela Round" pitchFamily="2" charset="-79"/>
                <a:cs typeface="Varela Round" pitchFamily="2" charset="-79"/>
              </a:rPr>
              <a:t> ...</a:t>
            </a:r>
          </a:p>
          <a:p>
            <a:endParaRPr lang="he-IL" sz="2400" dirty="0">
              <a:latin typeface="Varela Round" pitchFamily="2" charset="-79"/>
              <a:cs typeface="Varela Round" pitchFamily="2" charset="-79"/>
            </a:endParaRPr>
          </a:p>
          <a:p>
            <a:r>
              <a:rPr lang="he-IL" sz="2400" dirty="0">
                <a:latin typeface="Varela Round" pitchFamily="2" charset="-79"/>
                <a:cs typeface="Varela Round" pitchFamily="2" charset="-79"/>
              </a:rPr>
              <a:t>ר' שמעון בן יוחאי אומר: </a:t>
            </a:r>
            <a:r>
              <a:rPr lang="he-IL" sz="2400" b="1" dirty="0">
                <a:latin typeface="Varela Round" pitchFamily="2" charset="-79"/>
                <a:cs typeface="Varela Round" pitchFamily="2" charset="-79"/>
              </a:rPr>
              <a:t>י"ב ארצות ניתנו, כנגד י"ב שבטי ישראל, ולא שוו טעם פירות ארצו של זה כטעם פירות ארצו של זה, ולא טעם פירות של זה לטעם פירות של זה. </a:t>
            </a:r>
          </a:p>
          <a:p>
            <a:r>
              <a:rPr lang="he-IL" sz="2400" dirty="0">
                <a:latin typeface="Varela Round" pitchFamily="2" charset="-79"/>
                <a:cs typeface="Varela Round" pitchFamily="2" charset="-79"/>
              </a:rPr>
              <a:t>ואלו הם: כי </a:t>
            </a:r>
            <a:r>
              <a:rPr lang="he-IL" sz="2400" dirty="0">
                <a:solidFill>
                  <a:srgbClr val="00B050"/>
                </a:solidFill>
                <a:latin typeface="Varela Round" pitchFamily="2" charset="-79"/>
                <a:cs typeface="Varela Round" pitchFamily="2" charset="-79"/>
              </a:rPr>
              <a:t>ארץ</a:t>
            </a:r>
            <a:r>
              <a:rPr lang="he-IL" sz="2400" dirty="0">
                <a:latin typeface="Varela Round" pitchFamily="2" charset="-79"/>
                <a:cs typeface="Varela Round" pitchFamily="2" charset="-79"/>
              </a:rPr>
              <a:t> אשר אתם עוברים שמה לרשתה. </a:t>
            </a:r>
            <a:r>
              <a:rPr lang="he-IL" sz="2400" dirty="0">
                <a:solidFill>
                  <a:srgbClr val="00B050"/>
                </a:solidFill>
                <a:latin typeface="Varela Round" pitchFamily="2" charset="-79"/>
                <a:cs typeface="Varela Round" pitchFamily="2" charset="-79"/>
              </a:rPr>
              <a:t>ארץ</a:t>
            </a:r>
            <a:r>
              <a:rPr lang="he-IL" sz="2400" dirty="0">
                <a:latin typeface="Varela Round" pitchFamily="2" charset="-79"/>
                <a:cs typeface="Varela Round" pitchFamily="2" charset="-79"/>
              </a:rPr>
              <a:t> הרים ובקעות. </a:t>
            </a:r>
            <a:r>
              <a:rPr lang="he-IL" sz="2400" dirty="0">
                <a:solidFill>
                  <a:srgbClr val="00B050"/>
                </a:solidFill>
                <a:latin typeface="Varela Round" pitchFamily="2" charset="-79"/>
                <a:cs typeface="Varela Round" pitchFamily="2" charset="-79"/>
              </a:rPr>
              <a:t>ארץ</a:t>
            </a:r>
            <a:r>
              <a:rPr lang="he-IL" sz="2400" dirty="0">
                <a:latin typeface="Varela Round" pitchFamily="2" charset="-79"/>
                <a:cs typeface="Varela Round" pitchFamily="2" charset="-79"/>
              </a:rPr>
              <a:t> אשר ה' </a:t>
            </a:r>
            <a:r>
              <a:rPr lang="he-IL" sz="2400" dirty="0" err="1">
                <a:latin typeface="Varela Round" pitchFamily="2" charset="-79"/>
                <a:cs typeface="Varela Round" pitchFamily="2" charset="-79"/>
              </a:rPr>
              <a:t>אלהיך</a:t>
            </a:r>
            <a:r>
              <a:rPr lang="he-IL" sz="2400" dirty="0">
                <a:latin typeface="Varela Round" pitchFamily="2" charset="-79"/>
                <a:cs typeface="Varela Round" pitchFamily="2" charset="-79"/>
              </a:rPr>
              <a:t> דורש אותה מראשית השנה ועד אחרית השנה. כי ה' </a:t>
            </a:r>
            <a:r>
              <a:rPr lang="he-IL" sz="2400" dirty="0" err="1">
                <a:latin typeface="Varela Round" pitchFamily="2" charset="-79"/>
                <a:cs typeface="Varela Round" pitchFamily="2" charset="-79"/>
              </a:rPr>
              <a:t>אלהיך</a:t>
            </a:r>
            <a:r>
              <a:rPr lang="he-IL" sz="2400" dirty="0">
                <a:latin typeface="Varela Round" pitchFamily="2" charset="-79"/>
                <a:cs typeface="Varela Round" pitchFamily="2" charset="-79"/>
              </a:rPr>
              <a:t> מביאך אל </a:t>
            </a:r>
            <a:r>
              <a:rPr lang="he-IL" sz="2400" dirty="0">
                <a:solidFill>
                  <a:srgbClr val="00B050"/>
                </a:solidFill>
                <a:latin typeface="Varela Round" pitchFamily="2" charset="-79"/>
                <a:cs typeface="Varela Round" pitchFamily="2" charset="-79"/>
              </a:rPr>
              <a:t>ארץ</a:t>
            </a:r>
            <a:r>
              <a:rPr lang="he-IL" sz="2400" dirty="0">
                <a:latin typeface="Varela Round" pitchFamily="2" charset="-79"/>
                <a:cs typeface="Varela Round" pitchFamily="2" charset="-79"/>
              </a:rPr>
              <a:t> טובה ורחבה. </a:t>
            </a:r>
            <a:r>
              <a:rPr lang="he-IL" sz="2400" dirty="0">
                <a:solidFill>
                  <a:srgbClr val="00B050"/>
                </a:solidFill>
                <a:latin typeface="Varela Round" pitchFamily="2" charset="-79"/>
                <a:cs typeface="Varela Round" pitchFamily="2" charset="-79"/>
              </a:rPr>
              <a:t>ארץ</a:t>
            </a:r>
            <a:r>
              <a:rPr lang="he-IL" sz="2400" dirty="0">
                <a:latin typeface="Varela Round" pitchFamily="2" charset="-79"/>
                <a:cs typeface="Varela Round" pitchFamily="2" charset="-79"/>
              </a:rPr>
              <a:t> נחלי מים. </a:t>
            </a:r>
            <a:r>
              <a:rPr lang="he-IL" sz="2400" dirty="0">
                <a:solidFill>
                  <a:srgbClr val="00B050"/>
                </a:solidFill>
                <a:latin typeface="Varela Round" pitchFamily="2" charset="-79"/>
                <a:cs typeface="Varela Round" pitchFamily="2" charset="-79"/>
              </a:rPr>
              <a:t>ארץ</a:t>
            </a:r>
            <a:r>
              <a:rPr lang="he-IL" sz="2400" dirty="0">
                <a:latin typeface="Varela Round" pitchFamily="2" charset="-79"/>
                <a:cs typeface="Varela Round" pitchFamily="2" charset="-79"/>
              </a:rPr>
              <a:t> </a:t>
            </a:r>
            <a:r>
              <a:rPr lang="he-IL" sz="2400" dirty="0" err="1">
                <a:latin typeface="Varela Round" pitchFamily="2" charset="-79"/>
                <a:cs typeface="Varela Round" pitchFamily="2" charset="-79"/>
              </a:rPr>
              <a:t>חטה</a:t>
            </a:r>
            <a:r>
              <a:rPr lang="he-IL" sz="2400" dirty="0">
                <a:latin typeface="Varela Round" pitchFamily="2" charset="-79"/>
                <a:cs typeface="Varela Round" pitchFamily="2" charset="-79"/>
              </a:rPr>
              <a:t> ושעורה. </a:t>
            </a:r>
            <a:r>
              <a:rPr lang="he-IL" sz="2400" dirty="0">
                <a:solidFill>
                  <a:srgbClr val="00B050"/>
                </a:solidFill>
                <a:latin typeface="Varela Round" pitchFamily="2" charset="-79"/>
                <a:cs typeface="Varela Round" pitchFamily="2" charset="-79"/>
              </a:rPr>
              <a:t>ארץ</a:t>
            </a:r>
            <a:r>
              <a:rPr lang="he-IL" sz="2400" dirty="0">
                <a:latin typeface="Varela Round" pitchFamily="2" charset="-79"/>
                <a:cs typeface="Varela Round" pitchFamily="2" charset="-79"/>
              </a:rPr>
              <a:t> זית שמן ודבש. </a:t>
            </a:r>
            <a:r>
              <a:rPr lang="he-IL" sz="2400" dirty="0">
                <a:solidFill>
                  <a:srgbClr val="00B050"/>
                </a:solidFill>
                <a:latin typeface="Varela Round" pitchFamily="2" charset="-79"/>
                <a:cs typeface="Varela Round" pitchFamily="2" charset="-79"/>
              </a:rPr>
              <a:t>ארץ</a:t>
            </a:r>
            <a:r>
              <a:rPr lang="he-IL" sz="2400" dirty="0">
                <a:latin typeface="Varela Round" pitchFamily="2" charset="-79"/>
                <a:cs typeface="Varela Round" pitchFamily="2" charset="-79"/>
              </a:rPr>
              <a:t> אשר לא במסכנות. </a:t>
            </a:r>
            <a:r>
              <a:rPr lang="he-IL" sz="2400" dirty="0">
                <a:solidFill>
                  <a:srgbClr val="00B050"/>
                </a:solidFill>
                <a:latin typeface="Varela Round" pitchFamily="2" charset="-79"/>
                <a:cs typeface="Varela Round" pitchFamily="2" charset="-79"/>
              </a:rPr>
              <a:t>ארץ</a:t>
            </a:r>
            <a:r>
              <a:rPr lang="he-IL" sz="2400" dirty="0">
                <a:latin typeface="Varela Round" pitchFamily="2" charset="-79"/>
                <a:cs typeface="Varela Round" pitchFamily="2" charset="-79"/>
              </a:rPr>
              <a:t> אשר אבניה ברזל. על </a:t>
            </a:r>
            <a:r>
              <a:rPr lang="he-IL" sz="2400" dirty="0">
                <a:solidFill>
                  <a:srgbClr val="00B050"/>
                </a:solidFill>
                <a:latin typeface="Varela Round" pitchFamily="2" charset="-79"/>
                <a:cs typeface="Varela Round" pitchFamily="2" charset="-79"/>
              </a:rPr>
              <a:t>הארץ</a:t>
            </a:r>
            <a:r>
              <a:rPr lang="he-IL" sz="2400" dirty="0">
                <a:latin typeface="Varela Round" pitchFamily="2" charset="-79"/>
                <a:cs typeface="Varela Round" pitchFamily="2" charset="-79"/>
              </a:rPr>
              <a:t> הטובה. </a:t>
            </a:r>
            <a:r>
              <a:rPr lang="he-IL" sz="2400" dirty="0">
                <a:solidFill>
                  <a:srgbClr val="00B050"/>
                </a:solidFill>
                <a:latin typeface="Varela Round" pitchFamily="2" charset="-79"/>
                <a:cs typeface="Varela Round" pitchFamily="2" charset="-79"/>
              </a:rPr>
              <a:t>ארץ</a:t>
            </a:r>
            <a:r>
              <a:rPr lang="he-IL" sz="2400" dirty="0">
                <a:latin typeface="Varela Round" pitchFamily="2" charset="-79"/>
                <a:cs typeface="Varela Round" pitchFamily="2" charset="-79"/>
              </a:rPr>
              <a:t> זבת חלב ודבש. </a:t>
            </a:r>
            <a:r>
              <a:rPr lang="he-IL" sz="2400" b="1" dirty="0">
                <a:latin typeface="Varela Round" pitchFamily="2" charset="-79"/>
                <a:cs typeface="Varela Round" pitchFamily="2" charset="-79"/>
              </a:rPr>
              <a:t>הרי י"ב ארצות נתנו כנגד י"ב שבטים. ( ספרי דברים ל״ט)</a:t>
            </a:r>
          </a:p>
        </p:txBody>
      </p:sp>
    </p:spTree>
    <p:extLst>
      <p:ext uri="{BB962C8B-B14F-4D97-AF65-F5344CB8AC3E}">
        <p14:creationId xmlns:p14="http://schemas.microsoft.com/office/powerpoint/2010/main" val="502507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/>
              <a:t>השימוש ביצירות במהלך שידור זה נעשה לפי סעיף 27א לחוק זכות יוצרים, תשס"ח-2007.</a:t>
            </a:r>
            <a:br>
              <a:rPr lang="he-IL" sz="2000" dirty="0"/>
            </a:br>
            <a:r>
              <a:rPr lang="he-IL" sz="2000" dirty="0"/>
              <a:t>אם הינך בעל הזכויות באחת היצירות, באפשרותך לבקש מאיתנו לחדול מהשימוש ביצירה, </a:t>
            </a:r>
            <a:br>
              <a:rPr lang="he-IL" sz="2000" dirty="0"/>
            </a:br>
            <a:r>
              <a:rPr lang="he-IL" sz="2000" dirty="0"/>
              <a:t>זאת באמצעות פנייה לדוא"ל  </a:t>
            </a:r>
            <a:r>
              <a:rPr lang="en-US" sz="2000" dirty="0"/>
              <a:t>rights@education.gov.il</a:t>
            </a:r>
            <a:endParaRPr lang="he-IL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1078156" y="910516"/>
            <a:ext cx="9642231" cy="720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מה נלמד היום? 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8261251" y="3158965"/>
            <a:ext cx="2063006" cy="540070"/>
          </a:xfrm>
        </p:spPr>
        <p:txBody>
          <a:bodyPr/>
          <a:lstStyle/>
          <a:p>
            <a:r>
              <a:rPr lang="he-IL" sz="4000" dirty="0"/>
              <a:t>נָחֲלָה</a:t>
            </a:r>
          </a:p>
        </p:txBody>
      </p:sp>
      <p:sp>
        <p:nvSpPr>
          <p:cNvPr id="6" name="מציין מיקום טקסט 2">
            <a:extLst>
              <a:ext uri="{FF2B5EF4-FFF2-40B4-BE49-F238E27FC236}">
                <a16:creationId xmlns:a16="http://schemas.microsoft.com/office/drawing/2014/main" id="{F3840BCA-7F06-4850-B56A-FCC347DE1355}"/>
              </a:ext>
            </a:extLst>
          </p:cNvPr>
          <p:cNvSpPr txBox="1">
            <a:spLocks/>
          </p:cNvSpPr>
          <p:nvPr/>
        </p:nvSpPr>
        <p:spPr>
          <a:xfrm>
            <a:off x="435848" y="5318311"/>
            <a:ext cx="2323556" cy="54007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dirty="0">
                <a:solidFill>
                  <a:schemeClr val="bg1"/>
                </a:solidFill>
                <a:sym typeface="Varela Round"/>
              </a:rPr>
              <a:t>צילום: ירון כרמי</a:t>
            </a:r>
            <a:endParaRPr lang="he-IL" sz="1600" dirty="0">
              <a:solidFill>
                <a:schemeClr val="bg1"/>
              </a:solidFill>
            </a:endParaRPr>
          </a:p>
        </p:txBody>
      </p:sp>
      <p:sp>
        <p:nvSpPr>
          <p:cNvPr id="8" name="מציין מיקום טקסט 2">
            <a:extLst>
              <a:ext uri="{FF2B5EF4-FFF2-40B4-BE49-F238E27FC236}">
                <a16:creationId xmlns:a16="http://schemas.microsoft.com/office/drawing/2014/main" id="{05649D09-222F-3F48-A15A-AFBF2EBAF7AB}"/>
              </a:ext>
            </a:extLst>
          </p:cNvPr>
          <p:cNvSpPr txBox="1">
            <a:spLocks/>
          </p:cNvSpPr>
          <p:nvPr/>
        </p:nvSpPr>
        <p:spPr>
          <a:xfrm>
            <a:off x="435848" y="3158965"/>
            <a:ext cx="4257675" cy="54007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dirty="0"/>
              <a:t>הָאָרֶץ הַנִּשְׁאֶרֶת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D1AD02D-A272-4349-8EF5-CF0D57BD5C2A}"/>
              </a:ext>
            </a:extLst>
          </p:cNvPr>
          <p:cNvSpPr txBox="1"/>
          <p:nvPr/>
        </p:nvSpPr>
        <p:spPr>
          <a:xfrm>
            <a:off x="2957004" y="1874206"/>
            <a:ext cx="588453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cs typeface="Varela Round"/>
              </a:rPr>
              <a:t>פרק י״ג בספר יהושע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1156CF1D-B538-2F46-BA5F-0521AFCB1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372" y="2821377"/>
            <a:ext cx="2415520" cy="36896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הנחלת הארץ 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685802" y="1099595"/>
            <a:ext cx="9470442" cy="3000737"/>
          </a:xfrm>
        </p:spPr>
        <p:txBody>
          <a:bodyPr/>
          <a:lstStyle/>
          <a:p>
            <a:r>
              <a:rPr lang="he-IL" dirty="0"/>
              <a:t>ז </a:t>
            </a:r>
            <a:r>
              <a:rPr lang="he-IL" sz="3200" dirty="0">
                <a:solidFill>
                  <a:schemeClr val="tx1"/>
                </a:solidFill>
              </a:rPr>
              <a:t>וְעַתָּה </a:t>
            </a:r>
            <a:r>
              <a:rPr lang="he-IL" sz="3200" u="sng" dirty="0">
                <a:solidFill>
                  <a:schemeClr val="tx1"/>
                </a:solidFill>
              </a:rPr>
              <a:t>חַלֵּק אֶת-הָאָרֶץ הַזֹּאת בְּנַחֲלָה </a:t>
            </a:r>
            <a:r>
              <a:rPr lang="he-IL" dirty="0"/>
              <a:t>לְתִשְׁעַת הַשְּׁבָטִים  </a:t>
            </a:r>
          </a:p>
          <a:p>
            <a:r>
              <a:rPr lang="he-IL" dirty="0"/>
              <a:t>   וַחֲצִי הַשֵּׁבֶט הַמְנַשֶּׁה. </a:t>
            </a:r>
          </a:p>
          <a:p>
            <a:r>
              <a:rPr lang="he-IL" dirty="0"/>
              <a:t>ח עִמּוֹ הָראוּבֵנִי וְהַגָּדִי לָקְחוּ נַחֲלָתָם אֲשֶׁר נָתַן לָהֶם מֹשֶׁה  </a:t>
            </a:r>
          </a:p>
          <a:p>
            <a:r>
              <a:rPr lang="he-IL" dirty="0"/>
              <a:t>    בְּעֵבֶר הַיַּרְדֵּן מִזְרָחָה כַּאֲשֶׁר נָתַן לָהֶם מֹשֶׁה עֶבֶד ה׳.</a:t>
            </a:r>
            <a:endParaRPr lang="he-IL" b="0" dirty="0"/>
          </a:p>
          <a:p>
            <a:br>
              <a:rPr lang="he-IL" dirty="0"/>
            </a:br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BF201C7-6BA5-A94A-9BFE-C796AD3312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1" y="3523623"/>
            <a:ext cx="5972175" cy="148811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he-IL" dirty="0"/>
              <a:t>נָחֲלָה = שטח אדמה שבו מתיישבת קבוצה מסוימת. השטח עובר בירושה בתוך המשפחה.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1C720BC2-E61F-BB41-BC49-F89E002D0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3616847"/>
            <a:ext cx="1925246" cy="302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33F5E15-2F4A-F249-ACE2-F126678B8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086075" y="958725"/>
            <a:ext cx="8306992" cy="540000"/>
          </a:xfrm>
        </p:spPr>
        <p:txBody>
          <a:bodyPr/>
          <a:lstStyle/>
          <a:p>
            <a:r>
              <a:rPr lang="he-IL" sz="3200" dirty="0">
                <a:solidFill>
                  <a:schemeClr val="tx1"/>
                </a:solidFill>
              </a:rPr>
              <a:t>משימה: רשימת שאלות ליהושע... 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46CD3CE2-AA93-C341-B7F4-B62D5E2CF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3723" y="1832847"/>
            <a:ext cx="4022308" cy="319230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9ADD4A4-E6FD-4346-A331-9AE3C124F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33596">
            <a:off x="417359" y="2484547"/>
            <a:ext cx="51181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29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D1C628B-8921-6B4A-9F4D-02C6EAC3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769" y="506239"/>
            <a:ext cx="9642231" cy="720000"/>
          </a:xfrm>
        </p:spPr>
        <p:txBody>
          <a:bodyPr/>
          <a:lstStyle/>
          <a:p>
            <a:r>
              <a:rPr lang="he-IL" dirty="0"/>
              <a:t>שאלות שהשבטים עשויים לשאול </a:t>
            </a:r>
            <a:br>
              <a:rPr lang="he-IL" dirty="0"/>
            </a:br>
            <a:r>
              <a:rPr lang="he-IL" dirty="0"/>
              <a:t>על משימת חלוקת הנחלות</a:t>
            </a:r>
          </a:p>
        </p:txBody>
      </p:sp>
      <p:graphicFrame>
        <p:nvGraphicFramePr>
          <p:cNvPr id="6" name="דיאגרמה 5">
            <a:extLst>
              <a:ext uri="{FF2B5EF4-FFF2-40B4-BE49-F238E27FC236}">
                <a16:creationId xmlns:a16="http://schemas.microsoft.com/office/drawing/2014/main" id="{4634D700-D3A7-2B4A-996E-B4CCAB137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5718279"/>
              </p:ext>
            </p:extLst>
          </p:nvPr>
        </p:nvGraphicFramePr>
        <p:xfrm>
          <a:off x="2854568" y="1469187"/>
          <a:ext cx="8055429" cy="5159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תמונה 11">
            <a:extLst>
              <a:ext uri="{FF2B5EF4-FFF2-40B4-BE49-F238E27FC236}">
                <a16:creationId xmlns:a16="http://schemas.microsoft.com/office/drawing/2014/main" id="{E19E337A-7DBD-D441-8C2F-008DFD8A2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169" y="2294688"/>
            <a:ext cx="1654162" cy="1754414"/>
          </a:xfrm>
          <a:prstGeom prst="rect">
            <a:avLst/>
          </a:prstGeom>
        </p:spPr>
      </p:pic>
      <p:sp>
        <p:nvSpPr>
          <p:cNvPr id="13" name="מציין מיקום תוכן 3">
            <a:extLst>
              <a:ext uri="{FF2B5EF4-FFF2-40B4-BE49-F238E27FC236}">
                <a16:creationId xmlns:a16="http://schemas.microsoft.com/office/drawing/2014/main" id="{0243EA33-3965-584C-BE36-CE4A2EC6AE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6169" y="4563511"/>
            <a:ext cx="4267200" cy="1763485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he-IL" b="1" dirty="0"/>
              <a:t>אֶל-הַמְּנוּחָה וְאֶל-הַנַּחֲלָה</a:t>
            </a:r>
          </a:p>
          <a:p>
            <a:pPr marL="96848" indent="0">
              <a:buNone/>
            </a:pPr>
            <a:r>
              <a:rPr lang="he-IL" dirty="0"/>
              <a:t>”"כִּי לֹא-בָאתֶם עַד-עַתָּה אֶל-הַמְּנוּחָה וְאֶל-הַנַּחֲלָה, אֲשֶׁר-ה' אֱלֹהֶיךָ נֹתֵן לָךְ."“ (</a:t>
            </a:r>
            <a:r>
              <a:rPr lang="he-IL" dirty="0">
                <a:hlinkClick r:id="rId8" tooltip="s:דברים י&quot;ב"/>
              </a:rPr>
              <a:t>דברים י"ב</a:t>
            </a:r>
            <a:r>
              <a:rPr lang="he-IL" dirty="0"/>
              <a:t>, </a:t>
            </a:r>
            <a:r>
              <a:rPr lang="he-IL" dirty="0">
                <a:hlinkClick r:id="rId9" tooltip="s:קטגוריה:דברים י&quot;ב ט'"/>
              </a:rPr>
              <a:t>פסוק ט'</a:t>
            </a:r>
            <a:r>
              <a:rPr lang="he-I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1053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2964628C-64B3-49EC-AECB-201254F7E516}"/>
              </a:ext>
            </a:extLst>
          </p:cNvPr>
          <p:cNvSpPr/>
          <p:nvPr/>
        </p:nvSpPr>
        <p:spPr>
          <a:xfrm>
            <a:off x="571027" y="1678690"/>
            <a:ext cx="8554064" cy="2649805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defTabSz="914491">
              <a:lnSpc>
                <a:spcPct val="150000"/>
              </a:lnSpc>
              <a:spcBef>
                <a:spcPct val="0"/>
              </a:spcBef>
            </a:pPr>
            <a:endParaRPr lang="he-IL" altLang="he-IL" sz="2400" dirty="0">
              <a:solidFill>
                <a:srgbClr val="192A72"/>
              </a:solidFill>
              <a:latin typeface="Varela Round" panose="00000500000000000000" pitchFamily="2" charset="-79"/>
              <a:ea typeface="+mj-ea"/>
              <a:cs typeface="Varela Round" panose="00000500000000000000" pitchFamily="2" charset="-79"/>
            </a:endParaRPr>
          </a:p>
        </p:txBody>
      </p:sp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FA9667F4-7CA2-4D84-9D97-C48D9C9A58F2}"/>
              </a:ext>
            </a:extLst>
          </p:cNvPr>
          <p:cNvSpPr/>
          <p:nvPr/>
        </p:nvSpPr>
        <p:spPr>
          <a:xfrm>
            <a:off x="-786580" y="243959"/>
            <a:ext cx="3559277" cy="74725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AB4939D5-CD1C-FB40-80A4-9FB2F34E97FE}"/>
              </a:ext>
            </a:extLst>
          </p:cNvPr>
          <p:cNvSpPr txBox="1"/>
          <p:nvPr/>
        </p:nvSpPr>
        <p:spPr>
          <a:xfrm>
            <a:off x="571027" y="4536728"/>
            <a:ext cx="8554064" cy="95718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4400" dirty="0">
              <a:cs typeface="Varela Round"/>
            </a:endParaRPr>
          </a:p>
          <a:p>
            <a:endParaRPr lang="he-IL" sz="4400" dirty="0">
              <a:cs typeface="Varela Round"/>
            </a:endParaRPr>
          </a:p>
          <a:p>
            <a:endParaRPr lang="he-IL" sz="4400" dirty="0">
              <a:cs typeface="Varela Round"/>
            </a:endParaRPr>
          </a:p>
          <a:p>
            <a:endParaRPr lang="he-IL" sz="4400" dirty="0">
              <a:cs typeface="Varela Round"/>
            </a:endParaRPr>
          </a:p>
          <a:p>
            <a:endParaRPr lang="he-IL" sz="4400" dirty="0">
              <a:cs typeface="Varela Round"/>
            </a:endParaRPr>
          </a:p>
          <a:p>
            <a:endParaRPr lang="he-IL" sz="4400" dirty="0">
              <a:cs typeface="Varela Round"/>
            </a:endParaRPr>
          </a:p>
          <a:p>
            <a:endParaRPr lang="he-IL" sz="4400" dirty="0">
              <a:cs typeface="Varela Round"/>
            </a:endParaRPr>
          </a:p>
          <a:p>
            <a:endParaRPr lang="he-IL" sz="4400" dirty="0">
              <a:cs typeface="Varela Round"/>
            </a:endParaRPr>
          </a:p>
          <a:p>
            <a:endParaRPr lang="he-IL" sz="4400" dirty="0">
              <a:cs typeface="Varela Round"/>
            </a:endParaRPr>
          </a:p>
          <a:p>
            <a:r>
              <a:rPr lang="he-IL" sz="4400" dirty="0">
                <a:cs typeface="Varela Round"/>
              </a:rPr>
              <a:t>מפרק י״ג  - התיישבות בארץ. </a:t>
            </a:r>
          </a:p>
          <a:p>
            <a:endParaRPr lang="he-IL" sz="4400" dirty="0">
              <a:cs typeface="Varela Round"/>
            </a:endParaRPr>
          </a:p>
          <a:p>
            <a:endParaRPr lang="he-IL" sz="4400" dirty="0">
              <a:cs typeface="Varela Round"/>
            </a:endParaRPr>
          </a:p>
          <a:p>
            <a:br>
              <a:rPr lang="he-IL" sz="4400" dirty="0">
                <a:cs typeface="Varela Round"/>
              </a:rPr>
            </a:br>
            <a:endParaRPr lang="he-IL" sz="4400" dirty="0">
              <a:cs typeface="Varela Round"/>
            </a:endParaRPr>
          </a:p>
        </p:txBody>
      </p:sp>
      <p:sp>
        <p:nvSpPr>
          <p:cNvPr id="9" name="כותרת 8">
            <a:extLst>
              <a:ext uri="{FF2B5EF4-FFF2-40B4-BE49-F238E27FC236}">
                <a16:creationId xmlns:a16="http://schemas.microsoft.com/office/drawing/2014/main" id="{4931F100-4A8E-5148-BA2E-1F451F5A2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9596" y="1217525"/>
            <a:ext cx="10247689" cy="637353"/>
          </a:xfrm>
        </p:spPr>
        <p:txBody>
          <a:bodyPr/>
          <a:lstStyle/>
          <a:p>
            <a:r>
              <a:rPr lang="he-IL" dirty="0"/>
              <a:t>החלק השני של ספר יהושע – ההתנחלות בארץ</a:t>
            </a:r>
            <a:br>
              <a:rPr lang="he-IL" dirty="0"/>
            </a:br>
            <a:endParaRPr lang="he-IL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B46E5103-788D-7D4B-A355-D13FC0ACE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411" y="1914761"/>
            <a:ext cx="1967193" cy="2413734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227C4E48-C619-644B-AA64-5C85ADCB216F}"/>
              </a:ext>
            </a:extLst>
          </p:cNvPr>
          <p:cNvSpPr txBox="1"/>
          <p:nvPr/>
        </p:nvSpPr>
        <p:spPr>
          <a:xfrm>
            <a:off x="5728748" y="2505974"/>
            <a:ext cx="417614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latin typeface="Varela Round" pitchFamily="2" charset="-79"/>
                <a:cs typeface="Varela Round" pitchFamily="2" charset="-79"/>
              </a:rPr>
              <a:t>פרקים א׳-י״ב – כיבוש הארץ</a:t>
            </a:r>
          </a:p>
          <a:p>
            <a:endParaRPr lang="he-IL" sz="2400" b="1" dirty="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3E57ECD7-7397-6D4C-8691-E625163C76BB}"/>
              </a:ext>
            </a:extLst>
          </p:cNvPr>
          <p:cNvSpPr txBox="1"/>
          <p:nvPr/>
        </p:nvSpPr>
        <p:spPr>
          <a:xfrm>
            <a:off x="1666427" y="2505973"/>
            <a:ext cx="417614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latin typeface="Varela Round" pitchFamily="2" charset="-79"/>
                <a:cs typeface="Varela Round" pitchFamily="2" charset="-79"/>
              </a:rPr>
              <a:t>מפרק י״ג– ההתיישבות בארץ</a:t>
            </a:r>
          </a:p>
          <a:p>
            <a:endParaRPr lang="he-IL" sz="2400" b="1" dirty="0">
              <a:latin typeface="Varela Round" pitchFamily="2" charset="-79"/>
              <a:cs typeface="Varela Round" pitchFamily="2" charset="-79"/>
            </a:endParaRP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92B633C9-5B2E-B24C-B436-FA666F314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1" y="1914761"/>
            <a:ext cx="1793092" cy="2820595"/>
          </a:xfrm>
          <a:prstGeom prst="rect">
            <a:avLst/>
          </a:prstGeom>
        </p:spPr>
      </p:pic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B71FCFC6-3DA6-7947-86A7-CF1F7883E93F}"/>
              </a:ext>
            </a:extLst>
          </p:cNvPr>
          <p:cNvCxnSpPr/>
          <p:nvPr/>
        </p:nvCxnSpPr>
        <p:spPr>
          <a:xfrm>
            <a:off x="5893946" y="2111829"/>
            <a:ext cx="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8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DD58BA5-B0AA-9840-99A5-24F849D3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בחזרה לתחילת הפרק: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A50D76AB-1B98-E44C-882B-9C224DF60BBC}"/>
              </a:ext>
            </a:extLst>
          </p:cNvPr>
          <p:cNvSpPr txBox="1"/>
          <p:nvPr/>
        </p:nvSpPr>
        <p:spPr>
          <a:xfrm>
            <a:off x="1257300" y="1771651"/>
            <a:ext cx="990123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he-IL" b="1" dirty="0">
                <a:latin typeface="Varela Round" pitchFamily="2" charset="-79"/>
                <a:cs typeface="Varela Round" pitchFamily="2" charset="-79"/>
              </a:rPr>
              <a:t>א </a:t>
            </a:r>
            <a:r>
              <a:rPr lang="he-IL" b="1" dirty="0">
                <a:highlight>
                  <a:srgbClr val="FFFF00"/>
                </a:highlight>
                <a:latin typeface="Varela Round" pitchFamily="2" charset="-79"/>
                <a:cs typeface="Varela Round" pitchFamily="2" charset="-79"/>
              </a:rPr>
              <a:t>וִיהוֹשֻׁעַ זָקֵן בָּא בַּיָּמִים </a:t>
            </a:r>
            <a:r>
              <a:rPr lang="he-IL" b="1" dirty="0">
                <a:latin typeface="Varela Round" pitchFamily="2" charset="-79"/>
                <a:cs typeface="Varela Round" pitchFamily="2" charset="-79"/>
              </a:rPr>
              <a:t>וַיֹּאמֶר יְהוָה אֵלָיו אַתָּה זָקַנְתָּה בָּאתָ בַיָּמִים </a:t>
            </a:r>
            <a:r>
              <a:rPr lang="he-IL" b="1" dirty="0">
                <a:highlight>
                  <a:srgbClr val="FFFF00"/>
                </a:highlight>
                <a:latin typeface="Varela Round" pitchFamily="2" charset="-79"/>
                <a:cs typeface="Varela Round" pitchFamily="2" charset="-79"/>
              </a:rPr>
              <a:t>וְהָאָרֶץ נִשְׁאֲרָה הַרְבֵּה-מְאֹד לְרִשְׁתָּהּ</a:t>
            </a:r>
            <a:r>
              <a:rPr lang="he-IL" b="1" dirty="0">
                <a:latin typeface="Varela Round" pitchFamily="2" charset="-79"/>
                <a:cs typeface="Varela Round" pitchFamily="2" charset="-79"/>
              </a:rPr>
              <a:t>.</a:t>
            </a:r>
            <a:endParaRPr lang="he-IL" dirty="0">
              <a:latin typeface="Varela Round" pitchFamily="2" charset="-79"/>
              <a:cs typeface="Varela Round" pitchFamily="2" charset="-79"/>
            </a:endParaRPr>
          </a:p>
          <a:p>
            <a:endParaRPr lang="he-IL" dirty="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804DB02B-B27F-1241-9BD3-430B04057888}"/>
              </a:ext>
            </a:extLst>
          </p:cNvPr>
          <p:cNvSpPr txBox="1"/>
          <p:nvPr/>
        </p:nvSpPr>
        <p:spPr>
          <a:xfrm>
            <a:off x="4600575" y="2800350"/>
            <a:ext cx="344328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ctr">
              <a:buFont typeface="Wingdings" pitchFamily="2" charset="2"/>
              <a:buChar char="q"/>
            </a:pPr>
            <a:r>
              <a:rPr lang="he-IL" sz="3600" b="1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מה נשאר?</a:t>
            </a:r>
          </a:p>
          <a:p>
            <a:pPr marL="571500" indent="-571500" algn="ctr">
              <a:buFont typeface="Wingdings" pitchFamily="2" charset="2"/>
              <a:buChar char="q"/>
            </a:pPr>
            <a:endParaRPr lang="he-IL" sz="3600" b="1" dirty="0">
              <a:solidFill>
                <a:srgbClr val="12B4BC"/>
              </a:solidFill>
              <a:latin typeface="Varela Round" pitchFamily="2" charset="-79"/>
              <a:cs typeface="Varela Round" pitchFamily="2" charset="-79"/>
            </a:endParaRPr>
          </a:p>
          <a:p>
            <a:pPr marL="571500" indent="-571500" algn="ctr">
              <a:buFont typeface="Wingdings" pitchFamily="2" charset="2"/>
              <a:buChar char="q"/>
            </a:pPr>
            <a:r>
              <a:rPr lang="he-IL" sz="3600" b="1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למה נשאר?</a:t>
            </a:r>
          </a:p>
        </p:txBody>
      </p:sp>
    </p:spTree>
    <p:extLst>
      <p:ext uri="{BB962C8B-B14F-4D97-AF65-F5344CB8AC3E}">
        <p14:creationId xmlns:p14="http://schemas.microsoft.com/office/powerpoint/2010/main" val="658416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B1931C3-3FA3-AE46-80B1-BED1BB1B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806" y="516792"/>
            <a:ext cx="9642231" cy="1040545"/>
          </a:xfrm>
        </p:spPr>
        <p:txBody>
          <a:bodyPr/>
          <a:lstStyle/>
          <a:p>
            <a:r>
              <a:rPr lang="he-IL" dirty="0"/>
              <a:t>מהי הָאָרֶץ הַנִּשְׁאֶרֶת?</a:t>
            </a:r>
            <a:br>
              <a:rPr lang="he-IL" dirty="0"/>
            </a:br>
            <a:endParaRPr lang="he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B680234-EB03-EC4D-9A2A-24C261670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710" y="1197045"/>
            <a:ext cx="8600152" cy="3332093"/>
          </a:xfrm>
        </p:spPr>
        <p:txBody>
          <a:bodyPr/>
          <a:lstStyle/>
          <a:p>
            <a:pPr marL="96848" indent="0">
              <a:buNone/>
            </a:pPr>
            <a:r>
              <a:rPr lang="he-IL" dirty="0"/>
              <a:t>ב זֹאת הָאָרֶץ הַנִּשְׁאָרֶת  כָּל-גְּלִילוֹת הַפְּלִשְׁתִּים וְכָל-הַגְּשׁוּרִי.  ג מִן-הַשִּׁיחוֹר אֲשֶׁר עַל-פְּנֵי מִצְרַיִם וְעַד גְּבוּל עֶקְרוֹן צָפוֹנָה לַכְּנַעֲנִי תֵּחָשֵׁב חֲמֵשֶׁת סַרְנֵי פְלִשְׁתִּים הָעַזָּתִי וְהָאַשְׁדּוֹדִי הָאֶשְׁקְלוֹנִי הַגִּתִּי וְהָעֶקְרוֹנִי וְהָעַוִּים.  ד מִתֵּימָן כָּל-אֶרֶץ הַכְּנַעֲנִי וּמְעָרָה אֲשֶׁר לַצִּידֹנִים עַד-אֲפֵקָה עַד גְּבוּל הָאֱמֹרִי. ה וְהָאָרֶץ הַגִּבְלִי וְכָל-הַלְּבָנוֹן מִזְרַח הַשֶּׁמֶשׁ מִבַּעַל גָּד תַּחַת הַר-חֶרְמוֹן עַד לְבוֹא חֲמָת.  ו כָּל-יֹשְׁבֵי הָהָר מִן-הַלְּבָנוֹן עַד-מִשְׂרְפֹת מַיִם כָּל-צִידֹנִים אָנֹכִי אוֹרִישֵׁם מִפְּנֵי בְּנֵי יִשְׂרָאֵל רַק הַפִּלֶהָ לְיִשְׂרָאֵל בְּנַחֲלָה כַּאֲשֶׁר צִוִּיתִיךָ.</a:t>
            </a:r>
          </a:p>
        </p:txBody>
      </p:sp>
    </p:spTree>
    <p:extLst>
      <p:ext uri="{BB962C8B-B14F-4D97-AF65-F5344CB8AC3E}">
        <p14:creationId xmlns:p14="http://schemas.microsoft.com/office/powerpoint/2010/main" val="215632590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5314</TotalTime>
  <Words>799</Words>
  <Application>Microsoft Office PowerPoint</Application>
  <PresentationFormat>Widescreen</PresentationFormat>
  <Paragraphs>143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Varela Round</vt:lpstr>
      <vt:lpstr>Wingdings</vt:lpstr>
      <vt:lpstr>ערכת נושא Office</vt:lpstr>
      <vt:lpstr>מערכת שידורים לאומית</vt:lpstr>
      <vt:lpstr>ספר יהושע, פרק י״ג</vt:lpstr>
      <vt:lpstr>מה נלמד היום?  </vt:lpstr>
      <vt:lpstr>הנחלת הארץ </vt:lpstr>
      <vt:lpstr>PowerPoint Presentation</vt:lpstr>
      <vt:lpstr>שאלות שהשבטים עשויים לשאול  על משימת חלוקת הנחלות</vt:lpstr>
      <vt:lpstr>החלק השני של ספר יהושע – ההתנחלות בארץ </vt:lpstr>
      <vt:lpstr>בחזרה לתחילת הפרק: </vt:lpstr>
      <vt:lpstr>מהי הָאָרֶץ הַנִּשְׁאֶרֶת? </vt:lpstr>
      <vt:lpstr>PowerPoint Presentation</vt:lpstr>
      <vt:lpstr>מהי הָאָרֶץ הַנִּשְׁאֶרֶת? </vt:lpstr>
      <vt:lpstr>PowerPoint Presentation</vt:lpstr>
      <vt:lpstr>חלק שני  - חלוקת הנחלות. שלב 1</vt:lpstr>
      <vt:lpstr>PowerPoint Presentation</vt:lpstr>
      <vt:lpstr>בחזרה לפסוק א׳...</vt:lpstr>
      <vt:lpstr>חלוקת הנחלות </vt:lpstr>
      <vt:lpstr>פסוקים ז׳-י״ג</vt:lpstr>
      <vt:lpstr>נחלת ראובן גד וחצי המנשה בעבר הירדן המזרחי - ( במדבר ל״ב) </vt:lpstr>
      <vt:lpstr>שבט לוי – פסוק י״ד</vt:lpstr>
      <vt:lpstr>אז בואו נסכם...</vt:lpstr>
      <vt:lpstr>PowerPoint Presentation</vt:lpstr>
      <vt:lpstr>משימה: </vt:lpstr>
      <vt:lpstr>השימוש ביצירות במהלך שידור זה נעשה לפי סעיף 27א לחוק זכות יוצרים, תשס"ח-2007. אם הינך בעל הזכויות באחת היצירות, באפשרותך לבקש מאיתנו לחדול מהשימוש ביצירה,  זאת באמצעות פנייה לדוא"ל  rights@education.gov.il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Tali</cp:lastModifiedBy>
  <cp:revision>134</cp:revision>
  <cp:lastPrinted>2020-03-30T12:43:05Z</cp:lastPrinted>
  <dcterms:created xsi:type="dcterms:W3CDTF">2020-03-15T19:13:03Z</dcterms:created>
  <dcterms:modified xsi:type="dcterms:W3CDTF">2020-04-02T05:13:22Z</dcterms:modified>
</cp:coreProperties>
</file>