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391" r:id="rId4"/>
    <p:sldId id="422" r:id="rId5"/>
    <p:sldId id="423" r:id="rId6"/>
    <p:sldId id="420" r:id="rId7"/>
    <p:sldId id="425" r:id="rId8"/>
    <p:sldId id="427" r:id="rId9"/>
    <p:sldId id="426" r:id="rId10"/>
    <p:sldId id="431" r:id="rId11"/>
    <p:sldId id="369" r:id="rId12"/>
    <p:sldId id="417" r:id="rId13"/>
    <p:sldId id="418" r:id="rId14"/>
    <p:sldId id="430" r:id="rId15"/>
    <p:sldId id="415" r:id="rId16"/>
    <p:sldId id="421" r:id="rId17"/>
    <p:sldId id="424" r:id="rId18"/>
    <p:sldId id="428" r:id="rId19"/>
    <p:sldId id="429" r:id="rId20"/>
    <p:sldId id="432" r:id="rId21"/>
    <p:sldId id="283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Varela Round" panose="00000500000000000000" pitchFamily="2" charset="-79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jU58GxMYmTEwhndbQrGgZ1+qgH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C7789C-F2E9-4F33-BC0A-94C0B156B8B7}">
  <a:tblStyle styleId="{98C7789C-F2E9-4F33-BC0A-94C0B156B8B7}" styleName="Table_0">
    <a:wholeTbl>
      <a:tcTxStyle b="off" i="off">
        <a:font>
          <a:latin typeface="Varela Round"/>
          <a:ea typeface="Varela Round"/>
          <a:cs typeface="Varela Round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1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158" y="72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49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22102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1253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908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7347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3754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8248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41286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41286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22207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56386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6284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72888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1573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7167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2127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1728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8879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4424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1819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6" name="Google Shape;26;p17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" name="Google Shape;27;p17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" name="Google Shape;28;p17"/>
          <p:cNvSpPr txBox="1">
            <a:spLocks noGrp="1"/>
          </p:cNvSpPr>
          <p:nvPr>
            <p:ph type="subTitle" idx="1"/>
          </p:nvPr>
        </p:nvSpPr>
        <p:spPr>
          <a:xfrm>
            <a:off x="1" y="2895892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40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מונה">
  <p:cSld name="כותרת ותמונה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>
            <a:spLocks noGrp="1"/>
          </p:cNvSpPr>
          <p:nvPr>
            <p:ph type="pic" idx="2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2" name="Google Shape;62;p22"/>
          <p:cNvSpPr/>
          <p:nvPr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endParaRPr/>
          </a:p>
        </p:txBody>
      </p:sp>
      <p:sp>
        <p:nvSpPr>
          <p:cNvPr id="63" name="Google Shape;63;p22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4" name="Google Shape;64;p22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7"/>
          <p:cNvSpPr txBox="1">
            <a:spLocks noGrp="1"/>
          </p:cNvSpPr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  <a:defRPr sz="2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7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1" name="Google Shape;101;p27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2" name="Google Shape;102;p27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3" name="Google Shape;103;p27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1"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" name="Google Shape;18;p16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" name="Google Shape;19;p16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" name="Google Shape;20;p16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1" name="Google Shape;21;p16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8638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20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20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334879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  <a:defRPr sz="4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60" r:id="rId3"/>
    <p:sldLayoutId id="2147483661" r:id="rId4"/>
    <p:sldLayoutId id="214748366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 txBox="1">
            <a:spLocks noGrp="1"/>
          </p:cNvSpPr>
          <p:nvPr>
            <p:ph type="ctrTitle"/>
          </p:nvPr>
        </p:nvSpPr>
        <p:spPr>
          <a:xfrm>
            <a:off x="1" y="2693893"/>
            <a:ext cx="12192000" cy="147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x-none"/>
              <a:t>מערכת שידורים לאומית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טקסט 2">
            <a:extLst>
              <a:ext uri="{FF2B5EF4-FFF2-40B4-BE49-F238E27FC236}">
                <a16:creationId xmlns:a16="http://schemas.microsoft.com/office/drawing/2014/main" id="{DB71B656-5EB3-425F-9EB4-EE0A94095310}"/>
              </a:ext>
            </a:extLst>
          </p:cNvPr>
          <p:cNvSpPr txBox="1">
            <a:spLocks/>
          </p:cNvSpPr>
          <p:nvPr/>
        </p:nvSpPr>
        <p:spPr>
          <a:xfrm>
            <a:off x="943033" y="943684"/>
            <a:ext cx="9757644" cy="425458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50000"/>
              </a:lnSpc>
            </a:pPr>
            <a:endParaRPr lang="he-IL" sz="2400" dirty="0">
              <a:solidFill>
                <a:srgbClr val="192A72"/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400" dirty="0">
                <a:solidFill>
                  <a:srgbClr val="192A72"/>
                </a:solidFill>
                <a:latin typeface="Varela Round" panose="020B0604020202020204" charset="-79"/>
                <a:cs typeface="Varela Round" panose="020B0604020202020204" charset="-79"/>
              </a:rPr>
              <a:t>    </a:t>
            </a:r>
            <a:endParaRPr lang="he-IL" sz="2000" dirty="0">
              <a:solidFill>
                <a:srgbClr val="192A72"/>
              </a:solidFill>
            </a:endParaRPr>
          </a:p>
          <a:p>
            <a:pPr marL="342900" indent="-342900" algn="r" rtl="1">
              <a:buFontTx/>
              <a:buChar char="-"/>
            </a:pPr>
            <a:endParaRPr lang="he-IL" sz="2000" dirty="0"/>
          </a:p>
        </p:txBody>
      </p:sp>
      <p:sp>
        <p:nvSpPr>
          <p:cNvPr id="8" name="Google Shape;296;p9">
            <a:extLst>
              <a:ext uri="{FF2B5EF4-FFF2-40B4-BE49-F238E27FC236}">
                <a16:creationId xmlns:a16="http://schemas.microsoft.com/office/drawing/2014/main" id="{68E74292-8861-450C-BAF8-11048A6FC0E2}"/>
              </a:ext>
            </a:extLst>
          </p:cNvPr>
          <p:cNvSpPr txBox="1">
            <a:spLocks/>
          </p:cNvSpPr>
          <p:nvPr/>
        </p:nvSpPr>
        <p:spPr>
          <a:xfrm>
            <a:off x="215800" y="5198267"/>
            <a:ext cx="11212110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50000"/>
              </a:lnSpc>
            </a:pPr>
            <a:endParaRPr lang="he-IL" sz="3000" dirty="0"/>
          </a:p>
          <a:p>
            <a:pPr algn="r">
              <a:lnSpc>
                <a:spcPct val="150000"/>
              </a:lnSpc>
            </a:pPr>
            <a:r>
              <a:rPr lang="he-IL" sz="3000" dirty="0"/>
              <a:t>תוצרים</a:t>
            </a:r>
            <a:endParaRPr lang="he-IL" sz="3500" dirty="0"/>
          </a:p>
          <a:p>
            <a:pPr marL="342900" indent="-342900" algn="r">
              <a:lnSpc>
                <a:spcPct val="150000"/>
              </a:lnSpc>
              <a:buFontTx/>
              <a:buChar char="-"/>
            </a:pPr>
            <a:r>
              <a:rPr lang="he-IL" sz="2500" dirty="0">
                <a:latin typeface="Varela Round" panose="00000500000000000000" charset="-79"/>
                <a:ea typeface="Times New Roman" panose="02020603050405020304" pitchFamily="18" charset="0"/>
                <a:cs typeface="Varela Round" panose="00000500000000000000" charset="-79"/>
              </a:rPr>
              <a:t>מסע בזמן: התחקות אחר התפתחות העיר פראג באמצעות הכנת טיול והדרכה</a:t>
            </a:r>
          </a:p>
          <a:p>
            <a:pPr marL="342900" indent="-342900" algn="r">
              <a:lnSpc>
                <a:spcPct val="150000"/>
              </a:lnSpc>
              <a:buFontTx/>
              <a:buChar char="-"/>
            </a:pPr>
            <a:r>
              <a:rPr lang="he-IL" sz="2500" dirty="0">
                <a:latin typeface="Varela Round" panose="00000500000000000000" charset="-79"/>
                <a:ea typeface="Times New Roman" panose="02020603050405020304" pitchFamily="18" charset="0"/>
                <a:cs typeface="Varela Round" panose="00000500000000000000" charset="-79"/>
              </a:rPr>
              <a:t>בניית דגם: עיר בתקופת ימי הביניים (פראג, פריז, רומא..)</a:t>
            </a:r>
          </a:p>
          <a:p>
            <a:pPr marL="342900" indent="-342900" algn="r">
              <a:lnSpc>
                <a:spcPct val="150000"/>
              </a:lnSpc>
              <a:buFontTx/>
              <a:buChar char="-"/>
            </a:pPr>
            <a:r>
              <a:rPr lang="he-IL" sz="2500" dirty="0">
                <a:latin typeface="Varela Round" panose="00000500000000000000" charset="-79"/>
                <a:ea typeface="Times New Roman" panose="02020603050405020304" pitchFamily="18" charset="0"/>
                <a:cs typeface="Varela Round" panose="00000500000000000000" charset="-79"/>
              </a:rPr>
              <a:t>כתיבת תסריט, בימוי והפקה: הצגת תיאטרון "יום בחיי אישה" בימי הביניים </a:t>
            </a:r>
          </a:p>
          <a:p>
            <a:pPr marL="342900" indent="-342900" algn="r">
              <a:lnSpc>
                <a:spcPct val="150000"/>
              </a:lnSpc>
              <a:buFontTx/>
              <a:buChar char="-"/>
            </a:pPr>
            <a:r>
              <a:rPr lang="he-IL" sz="2500" dirty="0">
                <a:latin typeface="Varela Round" panose="00000500000000000000" charset="-79"/>
                <a:ea typeface="Times New Roman" panose="02020603050405020304" pitchFamily="18" charset="0"/>
                <a:cs typeface="Varela Round" panose="00000500000000000000" charset="-79"/>
              </a:rPr>
              <a:t> הפקת עיתון: סוגי הגילדות בפראג/ימי הביניים, המנהיגים של המחר</a:t>
            </a:r>
          </a:p>
          <a:p>
            <a:pPr marL="342900" indent="-342900" algn="r">
              <a:lnSpc>
                <a:spcPct val="150000"/>
              </a:lnSpc>
              <a:buFontTx/>
              <a:buChar char="-"/>
            </a:pPr>
            <a:r>
              <a:rPr lang="he-IL" sz="2500" dirty="0">
                <a:latin typeface="Varela Round" panose="00000500000000000000" charset="-79"/>
                <a:ea typeface="Times New Roman" panose="02020603050405020304" pitchFamily="18" charset="0"/>
                <a:cs typeface="Varela Round" panose="00000500000000000000" charset="-79"/>
              </a:rPr>
              <a:t>תערוכת צילומים: ערים ומאפיינים</a:t>
            </a:r>
          </a:p>
          <a:p>
            <a:pPr marL="342900" indent="-342900" algn="r">
              <a:lnSpc>
                <a:spcPct val="150000"/>
              </a:lnSpc>
              <a:buFontTx/>
              <a:buChar char="-"/>
            </a:pPr>
            <a:endParaRPr lang="he-IL" sz="2500" dirty="0">
              <a:latin typeface="Varela Round" panose="00000500000000000000" charset="-79"/>
              <a:ea typeface="Times New Roman" panose="02020603050405020304" pitchFamily="18" charset="0"/>
              <a:cs typeface="Varela Round" panose="00000500000000000000" charset="-79"/>
            </a:endParaRPr>
          </a:p>
          <a:p>
            <a:pPr marL="342900" indent="-342900" algn="r">
              <a:lnSpc>
                <a:spcPct val="150000"/>
              </a:lnSpc>
              <a:buFontTx/>
              <a:buChar char="-"/>
            </a:pPr>
            <a:endParaRPr lang="he-IL" sz="2500" dirty="0">
              <a:latin typeface="Varela Round" panose="00000500000000000000" charset="-79"/>
              <a:ea typeface="Times New Roman" panose="02020603050405020304" pitchFamily="18" charset="0"/>
              <a:cs typeface="Varela Round" panose="00000500000000000000" charset="-79"/>
            </a:endParaRPr>
          </a:p>
          <a:p>
            <a:pPr algn="r">
              <a:lnSpc>
                <a:spcPct val="150000"/>
              </a:lnSpc>
            </a:pPr>
            <a:r>
              <a:rPr lang="he-IL" sz="2500" dirty="0">
                <a:latin typeface="Varela Round" panose="00000500000000000000" charset="-79"/>
                <a:ea typeface="Times New Roman" panose="02020603050405020304" pitchFamily="18" charset="0"/>
                <a:cs typeface="Varela Round" panose="00000500000000000000" charset="-79"/>
              </a:rPr>
              <a:t>                      </a:t>
            </a:r>
          </a:p>
          <a:p>
            <a:pPr marL="342900" indent="-342900" algn="r">
              <a:lnSpc>
                <a:spcPct val="150000"/>
              </a:lnSpc>
              <a:buFontTx/>
              <a:buChar char="-"/>
            </a:pPr>
            <a:endParaRPr lang="he-IL" sz="2500" dirty="0">
              <a:latin typeface="Varela Round" panose="00000500000000000000" charset="-79"/>
              <a:ea typeface="Times New Roman" panose="02020603050405020304" pitchFamily="18" charset="0"/>
              <a:cs typeface="Varela Round" panose="00000500000000000000" charset="-79"/>
            </a:endParaRPr>
          </a:p>
          <a:p>
            <a:pPr marL="342900" indent="-342900" algn="r">
              <a:lnSpc>
                <a:spcPct val="150000"/>
              </a:lnSpc>
              <a:buFontTx/>
              <a:buChar char="-"/>
            </a:pPr>
            <a:endParaRPr lang="he-IL" sz="2500" dirty="0">
              <a:latin typeface="Varela Round" panose="00000500000000000000" charset="-79"/>
              <a:ea typeface="Times New Roman" panose="02020603050405020304" pitchFamily="18" charset="0"/>
              <a:cs typeface="Varela Round" panose="00000500000000000000" charset="-79"/>
            </a:endParaRPr>
          </a:p>
          <a:p>
            <a:pPr marL="342900" indent="-342900" algn="r">
              <a:lnSpc>
                <a:spcPct val="150000"/>
              </a:lnSpc>
              <a:buFontTx/>
              <a:buChar char="-"/>
            </a:pPr>
            <a:endParaRPr lang="he-IL" sz="2500" dirty="0">
              <a:effectLst/>
              <a:latin typeface="Varela Round" panose="00000500000000000000" charset="-79"/>
              <a:ea typeface="Times New Roman" panose="02020603050405020304" pitchFamily="18" charset="0"/>
              <a:cs typeface="Varela Round" panose="00000500000000000000" charset="-79"/>
            </a:endParaRPr>
          </a:p>
          <a:p>
            <a:pPr marL="342900" indent="-342900" algn="r">
              <a:lnSpc>
                <a:spcPct val="150000"/>
              </a:lnSpc>
              <a:buFontTx/>
              <a:buChar char="-"/>
            </a:pPr>
            <a:endParaRPr lang="he-IL" sz="2500" dirty="0">
              <a:effectLst/>
              <a:latin typeface="Varela Round" panose="00000500000000000000" charset="-79"/>
              <a:ea typeface="Times New Roman" panose="02020603050405020304" pitchFamily="18" charset="0"/>
              <a:cs typeface="Varela Round" panose="00000500000000000000" charset="-79"/>
            </a:endParaRPr>
          </a:p>
          <a:p>
            <a:pPr marL="342900" indent="-342900" algn="r">
              <a:lnSpc>
                <a:spcPct val="150000"/>
              </a:lnSpc>
              <a:buFontTx/>
              <a:buChar char="-"/>
            </a:pPr>
            <a:endParaRPr lang="he-IL" sz="2500" dirty="0">
              <a:effectLst/>
              <a:latin typeface="Varela Round" panose="00000500000000000000" charset="-79"/>
              <a:ea typeface="Times New Roman" panose="02020603050405020304" pitchFamily="18" charset="0"/>
              <a:cs typeface="Varela Round" panose="00000500000000000000" charset="-79"/>
            </a:endParaRPr>
          </a:p>
          <a:p>
            <a:endParaRPr lang="he-IL" sz="4800" dirty="0"/>
          </a:p>
        </p:txBody>
      </p:sp>
      <p:sp>
        <p:nvSpPr>
          <p:cNvPr id="7" name="כותרת 3">
            <a:extLst>
              <a:ext uri="{FF2B5EF4-FFF2-40B4-BE49-F238E27FC236}">
                <a16:creationId xmlns:a16="http://schemas.microsoft.com/office/drawing/2014/main" id="{8C3215BC-EB6D-4868-BA3C-384092B44E26}"/>
              </a:ext>
            </a:extLst>
          </p:cNvPr>
          <p:cNvSpPr txBox="1">
            <a:spLocks/>
          </p:cNvSpPr>
          <p:nvPr/>
        </p:nvSpPr>
        <p:spPr>
          <a:xfrm>
            <a:off x="1474048" y="206947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dirty="0"/>
              <a:t>הערכה חלופית: ערים וקהילות - פראג</a:t>
            </a:r>
          </a:p>
        </p:txBody>
      </p:sp>
    </p:spTree>
    <p:extLst>
      <p:ext uri="{BB962C8B-B14F-4D97-AF65-F5344CB8AC3E}">
        <p14:creationId xmlns:p14="http://schemas.microsoft.com/office/powerpoint/2010/main" val="40413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מציין מיקום של תמונה 2"/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6028"/>
          <a:stretch>
            <a:fillRect/>
          </a:stretch>
        </p:blipFill>
        <p:spPr>
          <a:xfrm>
            <a:off x="3585843" y="1735361"/>
            <a:ext cx="5020314" cy="3387278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9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he-IL" sz="4800" b="1" dirty="0">
                <a:solidFill>
                  <a:srgbClr val="7030A0"/>
                </a:solidFill>
              </a:rPr>
              <a:t>ה פ ס ק ה . . .</a:t>
            </a:r>
            <a:endParaRPr sz="4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91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4" name="Google Shape;114;p2"/>
          <p:cNvSpPr txBox="1">
            <a:spLocks noGrp="1"/>
          </p:cNvSpPr>
          <p:nvPr>
            <p:ph type="ctrTitle"/>
          </p:nvPr>
        </p:nvSpPr>
        <p:spPr>
          <a:xfrm>
            <a:off x="0" y="1823044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6600"/>
            </a:pPr>
            <a:r>
              <a:rPr lang="he-IL" sz="4500" dirty="0">
                <a:latin typeface="+mj-lt"/>
              </a:rPr>
              <a:t>ערים וקהילות - פראג</a:t>
            </a:r>
            <a:br>
              <a:rPr lang="he-IL" sz="36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he-IL" sz="3400" b="0" dirty="0">
                <a:solidFill>
                  <a:schemeClr val="dk1"/>
                </a:solidFill>
                <a:highlight>
                  <a:srgbClr val="FFFF00"/>
                </a:highlight>
                <a:latin typeface="+mj-lt"/>
                <a:ea typeface="Arial"/>
                <a:cs typeface="Arial"/>
                <a:sym typeface="Arial"/>
              </a:rPr>
              <a:t>שיעור מספר 1 – נושאים להערכה חלופית</a:t>
            </a:r>
            <a:br>
              <a:rPr lang="he-IL" sz="3400" b="0" dirty="0">
                <a:solidFill>
                  <a:schemeClr val="dk1"/>
                </a:solidFill>
                <a:highlight>
                  <a:srgbClr val="FFFF00"/>
                </a:highlight>
                <a:latin typeface="+mj-lt"/>
                <a:ea typeface="Arial"/>
                <a:cs typeface="Arial"/>
                <a:sym typeface="Arial"/>
              </a:rPr>
            </a:br>
            <a:r>
              <a:rPr lang="he-IL" sz="3400" b="0" dirty="0">
                <a:solidFill>
                  <a:schemeClr val="dk1"/>
                </a:solidFill>
                <a:highlight>
                  <a:srgbClr val="FFFF00"/>
                </a:highlight>
                <a:latin typeface="+mj-lt"/>
                <a:ea typeface="Arial"/>
                <a:cs typeface="Arial"/>
                <a:sym typeface="Arial"/>
              </a:rPr>
              <a:t>הקהילה היהודית בימי הביניים, יהודי העיר פראג</a:t>
            </a:r>
            <a:br>
              <a:rPr lang="he-IL" sz="3400" b="0" dirty="0">
                <a:solidFill>
                  <a:schemeClr val="dk1"/>
                </a:solidFill>
                <a:highlight>
                  <a:srgbClr val="FFFF00"/>
                </a:highlight>
                <a:latin typeface="+mj-lt"/>
                <a:ea typeface="Arial"/>
                <a:cs typeface="Arial"/>
                <a:sym typeface="Arial"/>
              </a:rPr>
            </a:br>
            <a:r>
              <a:rPr lang="he-IL" sz="3400" b="0" dirty="0">
                <a:solidFill>
                  <a:schemeClr val="dk1"/>
                </a:solidFill>
                <a:highlight>
                  <a:srgbClr val="FFFF00"/>
                </a:highlight>
                <a:latin typeface="+mj-lt"/>
                <a:ea typeface="Arial"/>
                <a:cs typeface="Arial"/>
                <a:sym typeface="Arial"/>
              </a:rPr>
              <a:t>חלק ב'</a:t>
            </a:r>
            <a:endParaRPr sz="3400" b="0" dirty="0">
              <a:solidFill>
                <a:schemeClr val="dk1"/>
              </a:solidFill>
              <a:highlight>
                <a:srgbClr val="FFFF00"/>
              </a:highlight>
              <a:latin typeface="+mj-lt"/>
            </a:endParaRPr>
          </a:p>
        </p:txBody>
      </p:sp>
      <p:sp>
        <p:nvSpPr>
          <p:cNvPr id="115" name="Google Shape;115;p2"/>
          <p:cNvSpPr txBox="1">
            <a:spLocks noGrp="1"/>
          </p:cNvSpPr>
          <p:nvPr>
            <p:ph type="subTitle" idx="1"/>
          </p:nvPr>
        </p:nvSpPr>
        <p:spPr>
          <a:xfrm>
            <a:off x="0" y="3470744"/>
            <a:ext cx="12192000" cy="64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he-IL" sz="3200" dirty="0">
                <a:latin typeface="+mj-lt"/>
              </a:rPr>
              <a:t>היסטוריה י'- </a:t>
            </a:r>
            <a:r>
              <a:rPr lang="he-IL" sz="3200" dirty="0" err="1">
                <a:latin typeface="+mj-lt"/>
              </a:rPr>
              <a:t>יב</a:t>
            </a:r>
            <a:r>
              <a:rPr lang="he-IL" sz="3200" dirty="0">
                <a:latin typeface="+mj-lt"/>
              </a:rPr>
              <a:t>'</a:t>
            </a:r>
            <a:endParaRPr sz="3200" dirty="0">
              <a:latin typeface="+mj-lt"/>
            </a:endParaRPr>
          </a:p>
        </p:txBody>
      </p:sp>
      <p:sp>
        <p:nvSpPr>
          <p:cNvPr id="116" name="Google Shape;116;p2"/>
          <p:cNvSpPr txBox="1">
            <a:spLocks noGrp="1"/>
          </p:cNvSpPr>
          <p:nvPr>
            <p:ph type="body" idx="2"/>
          </p:nvPr>
        </p:nvSpPr>
        <p:spPr>
          <a:xfrm>
            <a:off x="0" y="3752787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he-IL" dirty="0">
                <a:latin typeface="+mj-lt"/>
              </a:rPr>
              <a:t>גלבוע כהן</a:t>
            </a:r>
            <a:endParaRPr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8985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טקסט 2">
            <a:extLst>
              <a:ext uri="{FF2B5EF4-FFF2-40B4-BE49-F238E27FC236}">
                <a16:creationId xmlns:a16="http://schemas.microsoft.com/office/drawing/2014/main" id="{DB71B656-5EB3-425F-9EB4-EE0A94095310}"/>
              </a:ext>
            </a:extLst>
          </p:cNvPr>
          <p:cNvSpPr txBox="1">
            <a:spLocks/>
          </p:cNvSpPr>
          <p:nvPr/>
        </p:nvSpPr>
        <p:spPr>
          <a:xfrm>
            <a:off x="943033" y="943684"/>
            <a:ext cx="9757644" cy="425458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50000"/>
              </a:lnSpc>
            </a:pPr>
            <a:endParaRPr lang="he-IL" sz="2400" dirty="0">
              <a:solidFill>
                <a:srgbClr val="192A72"/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400" dirty="0">
                <a:solidFill>
                  <a:srgbClr val="192A72"/>
                </a:solidFill>
                <a:latin typeface="Varela Round" panose="020B0604020202020204" charset="-79"/>
                <a:cs typeface="Varela Round" panose="020B0604020202020204" charset="-79"/>
              </a:rPr>
              <a:t>    </a:t>
            </a:r>
            <a:endParaRPr lang="he-IL" sz="2000" dirty="0">
              <a:solidFill>
                <a:srgbClr val="192A72"/>
              </a:solidFill>
            </a:endParaRPr>
          </a:p>
          <a:p>
            <a:pPr marL="342900" indent="-342900" algn="r" rtl="1">
              <a:buFontTx/>
              <a:buChar char="-"/>
            </a:pPr>
            <a:endParaRPr lang="he-IL" sz="2000"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6940196C-EF4E-488B-8437-BAAC79E58E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72" t="9313" r="12232" b="7598"/>
          <a:stretch/>
        </p:blipFill>
        <p:spPr>
          <a:xfrm>
            <a:off x="1733909" y="624303"/>
            <a:ext cx="9308095" cy="5290013"/>
          </a:xfrm>
          <a:prstGeom prst="rect">
            <a:avLst/>
          </a:prstGeom>
        </p:spPr>
      </p:pic>
      <p:sp>
        <p:nvSpPr>
          <p:cNvPr id="9" name="כותרת 3">
            <a:extLst>
              <a:ext uri="{FF2B5EF4-FFF2-40B4-BE49-F238E27FC236}">
                <a16:creationId xmlns:a16="http://schemas.microsoft.com/office/drawing/2014/main" id="{035987B7-FC2A-4966-8146-C917771FC817}"/>
              </a:ext>
            </a:extLst>
          </p:cNvPr>
          <p:cNvSpPr txBox="1">
            <a:spLocks/>
          </p:cNvSpPr>
          <p:nvPr/>
        </p:nvSpPr>
        <p:spPr>
          <a:xfrm>
            <a:off x="4399944" y="6034389"/>
            <a:ext cx="3392112" cy="45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1200" dirty="0"/>
              <a:t>מסעות בזמן – ערים וקהילות (מטח, עמוד השער)</a:t>
            </a:r>
          </a:p>
        </p:txBody>
      </p:sp>
    </p:spTree>
    <p:extLst>
      <p:ext uri="{BB962C8B-B14F-4D97-AF65-F5344CB8AC3E}">
        <p14:creationId xmlns:p14="http://schemas.microsoft.com/office/powerpoint/2010/main" val="2290467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טקסט 2">
            <a:extLst>
              <a:ext uri="{FF2B5EF4-FFF2-40B4-BE49-F238E27FC236}">
                <a16:creationId xmlns:a16="http://schemas.microsoft.com/office/drawing/2014/main" id="{DB71B656-5EB3-425F-9EB4-EE0A94095310}"/>
              </a:ext>
            </a:extLst>
          </p:cNvPr>
          <p:cNvSpPr txBox="1">
            <a:spLocks/>
          </p:cNvSpPr>
          <p:nvPr/>
        </p:nvSpPr>
        <p:spPr>
          <a:xfrm>
            <a:off x="943033" y="943684"/>
            <a:ext cx="9757644" cy="425458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50000"/>
              </a:lnSpc>
            </a:pPr>
            <a:endParaRPr lang="he-IL" sz="2400" dirty="0">
              <a:solidFill>
                <a:srgbClr val="192A72"/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400" dirty="0">
                <a:solidFill>
                  <a:srgbClr val="192A72"/>
                </a:solidFill>
                <a:latin typeface="Varela Round" panose="020B0604020202020204" charset="-79"/>
                <a:cs typeface="Varela Round" panose="020B0604020202020204" charset="-79"/>
              </a:rPr>
              <a:t>    </a:t>
            </a:r>
            <a:endParaRPr lang="he-IL" sz="2000" dirty="0">
              <a:solidFill>
                <a:srgbClr val="192A72"/>
              </a:solidFill>
            </a:endParaRPr>
          </a:p>
          <a:p>
            <a:pPr marL="342900" indent="-342900" algn="r" rtl="1">
              <a:buFontTx/>
              <a:buChar char="-"/>
            </a:pPr>
            <a:endParaRPr lang="he-IL" sz="2000" dirty="0"/>
          </a:p>
        </p:txBody>
      </p:sp>
      <p:sp>
        <p:nvSpPr>
          <p:cNvPr id="8" name="Google Shape;296;p9">
            <a:extLst>
              <a:ext uri="{FF2B5EF4-FFF2-40B4-BE49-F238E27FC236}">
                <a16:creationId xmlns:a16="http://schemas.microsoft.com/office/drawing/2014/main" id="{68E74292-8861-450C-BAF8-11048A6FC0E2}"/>
              </a:ext>
            </a:extLst>
          </p:cNvPr>
          <p:cNvSpPr txBox="1">
            <a:spLocks/>
          </p:cNvSpPr>
          <p:nvPr/>
        </p:nvSpPr>
        <p:spPr>
          <a:xfrm>
            <a:off x="503678" y="3867969"/>
            <a:ext cx="10636353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50000"/>
              </a:lnSpc>
            </a:pPr>
            <a:endParaRPr lang="he-IL" sz="3000" dirty="0"/>
          </a:p>
          <a:p>
            <a:pPr algn="r">
              <a:lnSpc>
                <a:spcPct val="150000"/>
              </a:lnSpc>
            </a:pPr>
            <a:r>
              <a:rPr lang="he-IL" sz="3500" dirty="0"/>
              <a:t>קווים מנחים</a:t>
            </a:r>
          </a:p>
          <a:p>
            <a:pPr algn="r">
              <a:lnSpc>
                <a:spcPct val="150000"/>
              </a:lnSpc>
            </a:pPr>
            <a:r>
              <a:rPr lang="he-IL" sz="2500" dirty="0"/>
              <a:t>א) בחירת היסוד המארגן</a:t>
            </a:r>
          </a:p>
          <a:p>
            <a:pPr algn="r">
              <a:lnSpc>
                <a:spcPct val="150000"/>
              </a:lnSpc>
            </a:pPr>
            <a:r>
              <a:rPr lang="he-IL" sz="2500" dirty="0"/>
              <a:t>ב) הכרת התמונה הכללית וציר הזמן</a:t>
            </a:r>
          </a:p>
          <a:p>
            <a:pPr algn="r">
              <a:lnSpc>
                <a:spcPct val="150000"/>
              </a:lnSpc>
            </a:pPr>
            <a:r>
              <a:rPr lang="he-IL" sz="2500" dirty="0"/>
              <a:t>ג) יש להתמקד בשישה נושאים </a:t>
            </a:r>
            <a:r>
              <a:rPr lang="he-IL" sz="2500" dirty="0" err="1"/>
              <a:t>מתכנית</a:t>
            </a:r>
            <a:r>
              <a:rPr lang="he-IL" sz="2500" dirty="0"/>
              <a:t> הלימודים להעמקת הלמידה</a:t>
            </a:r>
          </a:p>
          <a:p>
            <a:pPr algn="r">
              <a:lnSpc>
                <a:spcPct val="150000"/>
              </a:lnSpc>
            </a:pPr>
            <a:r>
              <a:rPr lang="he-IL" sz="2500" dirty="0"/>
              <a:t>ד) ניתן לשלב בין פרקי הלימוד </a:t>
            </a:r>
            <a:r>
              <a:rPr lang="he-IL" sz="1600" dirty="0"/>
              <a:t>(העיר הנוצרית, היהודים בעיר הנוצרית, העיר פראג, יהודי העיר פראג)</a:t>
            </a:r>
          </a:p>
          <a:p>
            <a:pPr algn="r">
              <a:lnSpc>
                <a:spcPct val="150000"/>
              </a:lnSpc>
            </a:pPr>
            <a:r>
              <a:rPr lang="he-IL" sz="2500" dirty="0"/>
              <a:t>ה)  בבסיס היסוד המארגן – שאלה </a:t>
            </a:r>
            <a:r>
              <a:rPr lang="he-IL" sz="2500" dirty="0" err="1"/>
              <a:t>פוריה</a:t>
            </a:r>
            <a:r>
              <a:rPr lang="he-IL" sz="2500" dirty="0"/>
              <a:t> </a:t>
            </a:r>
            <a:r>
              <a:rPr lang="he-IL" sz="1600" dirty="0"/>
              <a:t>(עשירה, מערערת, טעונה, פתוחה, מחוברת, מעשית) </a:t>
            </a:r>
          </a:p>
          <a:p>
            <a:pPr algn="r">
              <a:lnSpc>
                <a:spcPct val="150000"/>
              </a:lnSpc>
            </a:pPr>
            <a:r>
              <a:rPr lang="he-IL" sz="2500" dirty="0"/>
              <a:t>ו) מילות שאלה כגון: למה? מדוע? כיצד? באיזה אופן? לשם מה?</a:t>
            </a:r>
          </a:p>
          <a:p>
            <a:pPr algn="r">
              <a:lnSpc>
                <a:spcPct val="150000"/>
              </a:lnSpc>
            </a:pPr>
            <a:endParaRPr lang="he-IL" sz="4000" dirty="0"/>
          </a:p>
          <a:p>
            <a:endParaRPr lang="he-IL" sz="4800" dirty="0"/>
          </a:p>
        </p:txBody>
      </p:sp>
      <p:sp>
        <p:nvSpPr>
          <p:cNvPr id="4" name="כותרת 3">
            <a:extLst>
              <a:ext uri="{FF2B5EF4-FFF2-40B4-BE49-F238E27FC236}">
                <a16:creationId xmlns:a16="http://schemas.microsoft.com/office/drawing/2014/main" id="{F9D62FD0-8211-4402-81F6-0175267BED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הערכה חלופית: ערים וקהילות - פראג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89826E18-5F70-40C6-B524-DFC4CBA8E4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14" t="37931" r="32607" b="24189"/>
          <a:stretch/>
        </p:blipFill>
        <p:spPr>
          <a:xfrm>
            <a:off x="404949" y="943684"/>
            <a:ext cx="4349931" cy="259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98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טקסט 2">
            <a:extLst>
              <a:ext uri="{FF2B5EF4-FFF2-40B4-BE49-F238E27FC236}">
                <a16:creationId xmlns:a16="http://schemas.microsoft.com/office/drawing/2014/main" id="{DB71B656-5EB3-425F-9EB4-EE0A94095310}"/>
              </a:ext>
            </a:extLst>
          </p:cNvPr>
          <p:cNvSpPr txBox="1">
            <a:spLocks/>
          </p:cNvSpPr>
          <p:nvPr/>
        </p:nvSpPr>
        <p:spPr>
          <a:xfrm>
            <a:off x="943033" y="943684"/>
            <a:ext cx="9757644" cy="425458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50000"/>
              </a:lnSpc>
            </a:pPr>
            <a:endParaRPr lang="he-IL" sz="2400" dirty="0">
              <a:solidFill>
                <a:srgbClr val="192A72"/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400" dirty="0">
                <a:solidFill>
                  <a:srgbClr val="192A72"/>
                </a:solidFill>
                <a:latin typeface="Varela Round" panose="020B0604020202020204" charset="-79"/>
                <a:cs typeface="Varela Round" panose="020B0604020202020204" charset="-79"/>
              </a:rPr>
              <a:t>    </a:t>
            </a:r>
            <a:endParaRPr lang="he-IL" sz="2000" dirty="0">
              <a:solidFill>
                <a:srgbClr val="192A72"/>
              </a:solidFill>
            </a:endParaRPr>
          </a:p>
          <a:p>
            <a:pPr marL="342900" indent="-342900" algn="r" rtl="1">
              <a:buFontTx/>
              <a:buChar char="-"/>
            </a:pPr>
            <a:endParaRPr lang="he-IL" sz="2000" dirty="0"/>
          </a:p>
        </p:txBody>
      </p:sp>
      <p:sp>
        <p:nvSpPr>
          <p:cNvPr id="8" name="Google Shape;296;p9">
            <a:extLst>
              <a:ext uri="{FF2B5EF4-FFF2-40B4-BE49-F238E27FC236}">
                <a16:creationId xmlns:a16="http://schemas.microsoft.com/office/drawing/2014/main" id="{68E74292-8861-450C-BAF8-11048A6FC0E2}"/>
              </a:ext>
            </a:extLst>
          </p:cNvPr>
          <p:cNvSpPr txBox="1">
            <a:spLocks/>
          </p:cNvSpPr>
          <p:nvPr/>
        </p:nvSpPr>
        <p:spPr>
          <a:xfrm>
            <a:off x="789450" y="2791647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50000"/>
              </a:lnSpc>
            </a:pPr>
            <a:endParaRPr lang="he-IL" sz="3000" dirty="0"/>
          </a:p>
          <a:p>
            <a:pPr algn="r">
              <a:lnSpc>
                <a:spcPct val="150000"/>
              </a:lnSpc>
            </a:pPr>
            <a:r>
              <a:rPr lang="he-IL" sz="3500" dirty="0"/>
              <a:t>3. הקהילה היהודית בעיר הנוצרית</a:t>
            </a:r>
          </a:p>
          <a:p>
            <a:pPr algn="r">
              <a:lnSpc>
                <a:spcPct val="150000"/>
              </a:lnSpc>
            </a:pPr>
            <a:r>
              <a:rPr lang="he-IL" sz="2500" dirty="0"/>
              <a:t>א) המעמד המשפטי של היהודים בעיר הנוצרית</a:t>
            </a:r>
          </a:p>
          <a:p>
            <a:pPr algn="r">
              <a:lnSpc>
                <a:spcPct val="150000"/>
              </a:lnSpc>
            </a:pPr>
            <a:r>
              <a:rPr lang="he-IL" sz="2500" dirty="0">
                <a:latin typeface="Varela Round" panose="00000500000000000000" charset="-79"/>
                <a:cs typeface="Varela Round" panose="00000500000000000000" charset="-79"/>
              </a:rPr>
              <a:t>ב) </a:t>
            </a:r>
            <a:r>
              <a:rPr lang="he-IL" sz="2500" dirty="0">
                <a:effectLst/>
                <a:latin typeface="Varela Round" panose="00000500000000000000" charset="-79"/>
                <a:ea typeface="Times New Roman" panose="02020603050405020304" pitchFamily="18" charset="0"/>
                <a:cs typeface="Varela Round" panose="00000500000000000000" charset="-79"/>
              </a:rPr>
              <a:t>הדמיון והשוני בין הקהילה היהודית לקורפורציות אחרות שהתקיימו בערים</a:t>
            </a:r>
            <a:endParaRPr lang="he-IL" sz="2500" dirty="0">
              <a:latin typeface="Varela Round" panose="00000500000000000000" charset="-79"/>
              <a:cs typeface="Varela Round" panose="00000500000000000000" charset="-79"/>
            </a:endParaRPr>
          </a:p>
          <a:p>
            <a:pPr algn="r">
              <a:lnSpc>
                <a:spcPct val="150000"/>
              </a:lnSpc>
            </a:pPr>
            <a:r>
              <a:rPr lang="he-IL" sz="2500" dirty="0">
                <a:latin typeface="Varela Round" panose="00000500000000000000" charset="-79"/>
                <a:cs typeface="Varela Round" panose="00000500000000000000" charset="-79"/>
              </a:rPr>
              <a:t>ג) </a:t>
            </a:r>
            <a:r>
              <a:rPr lang="he-IL" sz="2500" dirty="0">
                <a:effectLst/>
                <a:latin typeface="Varela Round" panose="00000500000000000000" charset="-79"/>
                <a:ea typeface="Times New Roman" panose="02020603050405020304" pitchFamily="18" charset="0"/>
                <a:cs typeface="Varela Round" panose="00000500000000000000" charset="-79"/>
              </a:rPr>
              <a:t>מאפייני ההנהגה של הקהילה היהודית באירופה הנוצרית: </a:t>
            </a:r>
          </a:p>
          <a:p>
            <a:pPr algn="r">
              <a:lnSpc>
                <a:spcPct val="150000"/>
              </a:lnSpc>
            </a:pPr>
            <a:r>
              <a:rPr lang="he-IL" sz="2500" dirty="0">
                <a:latin typeface="Varela Round" panose="00000500000000000000" charset="-79"/>
                <a:ea typeface="Times New Roman" panose="02020603050405020304" pitchFamily="18" charset="0"/>
                <a:cs typeface="Varela Round" panose="00000500000000000000" charset="-79"/>
              </a:rPr>
              <a:t>   </a:t>
            </a:r>
            <a:r>
              <a:rPr lang="he-IL" sz="2500" dirty="0">
                <a:effectLst/>
                <a:latin typeface="Varela Round" panose="00000500000000000000" charset="-79"/>
                <a:ea typeface="Times New Roman" panose="02020603050405020304" pitchFamily="18" charset="0"/>
                <a:cs typeface="Varela Round" panose="00000500000000000000" charset="-79"/>
              </a:rPr>
              <a:t>מבנה ההנהגה, סמכויותיה ואמצעי האכיפה שהיו בידיה</a:t>
            </a:r>
            <a:endParaRPr lang="he-IL" sz="2500" dirty="0">
              <a:latin typeface="Varela Round" panose="00000500000000000000" charset="-79"/>
              <a:cs typeface="Varela Round" panose="00000500000000000000" charset="-79"/>
            </a:endParaRPr>
          </a:p>
          <a:p>
            <a:pPr algn="r">
              <a:lnSpc>
                <a:spcPct val="150000"/>
              </a:lnSpc>
            </a:pPr>
            <a:endParaRPr lang="he-IL" sz="4000" dirty="0"/>
          </a:p>
          <a:p>
            <a:endParaRPr lang="he-IL" sz="4800" dirty="0"/>
          </a:p>
        </p:txBody>
      </p:sp>
      <p:sp>
        <p:nvSpPr>
          <p:cNvPr id="4" name="כותרת 3">
            <a:extLst>
              <a:ext uri="{FF2B5EF4-FFF2-40B4-BE49-F238E27FC236}">
                <a16:creationId xmlns:a16="http://schemas.microsoft.com/office/drawing/2014/main" id="{F9D62FD0-8211-4402-81F6-0175267BED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הערכה חלופית: ערים וקהילות - פראג</a:t>
            </a:r>
          </a:p>
        </p:txBody>
      </p:sp>
    </p:spTree>
    <p:extLst>
      <p:ext uri="{BB962C8B-B14F-4D97-AF65-F5344CB8AC3E}">
        <p14:creationId xmlns:p14="http://schemas.microsoft.com/office/powerpoint/2010/main" val="3575284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טקסט 2">
            <a:extLst>
              <a:ext uri="{FF2B5EF4-FFF2-40B4-BE49-F238E27FC236}">
                <a16:creationId xmlns:a16="http://schemas.microsoft.com/office/drawing/2014/main" id="{DB71B656-5EB3-425F-9EB4-EE0A94095310}"/>
              </a:ext>
            </a:extLst>
          </p:cNvPr>
          <p:cNvSpPr txBox="1">
            <a:spLocks/>
          </p:cNvSpPr>
          <p:nvPr/>
        </p:nvSpPr>
        <p:spPr>
          <a:xfrm>
            <a:off x="943033" y="943684"/>
            <a:ext cx="9757644" cy="425458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50000"/>
              </a:lnSpc>
            </a:pPr>
            <a:endParaRPr lang="he-IL" sz="2400" dirty="0">
              <a:solidFill>
                <a:srgbClr val="192A72"/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400" dirty="0">
                <a:solidFill>
                  <a:srgbClr val="192A72"/>
                </a:solidFill>
                <a:latin typeface="Varela Round" panose="020B0604020202020204" charset="-79"/>
                <a:cs typeface="Varela Round" panose="020B0604020202020204" charset="-79"/>
              </a:rPr>
              <a:t>    </a:t>
            </a:r>
            <a:endParaRPr lang="he-IL" sz="2000" dirty="0">
              <a:solidFill>
                <a:srgbClr val="192A72"/>
              </a:solidFill>
            </a:endParaRPr>
          </a:p>
          <a:p>
            <a:pPr marL="342900" indent="-342900" algn="r" rtl="1">
              <a:buFontTx/>
              <a:buChar char="-"/>
            </a:pPr>
            <a:endParaRPr lang="he-IL" sz="2000" dirty="0"/>
          </a:p>
        </p:txBody>
      </p:sp>
      <p:sp>
        <p:nvSpPr>
          <p:cNvPr id="8" name="Google Shape;296;p9">
            <a:extLst>
              <a:ext uri="{FF2B5EF4-FFF2-40B4-BE49-F238E27FC236}">
                <a16:creationId xmlns:a16="http://schemas.microsoft.com/office/drawing/2014/main" id="{68E74292-8861-450C-BAF8-11048A6FC0E2}"/>
              </a:ext>
            </a:extLst>
          </p:cNvPr>
          <p:cNvSpPr txBox="1">
            <a:spLocks/>
          </p:cNvSpPr>
          <p:nvPr/>
        </p:nvSpPr>
        <p:spPr>
          <a:xfrm>
            <a:off x="698010" y="3251955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50000"/>
              </a:lnSpc>
            </a:pPr>
            <a:endParaRPr lang="he-IL" sz="3000" dirty="0"/>
          </a:p>
          <a:p>
            <a:pPr algn="r">
              <a:lnSpc>
                <a:spcPct val="150000"/>
              </a:lnSpc>
            </a:pPr>
            <a:r>
              <a:rPr lang="he-IL" sz="3000" dirty="0">
                <a:latin typeface="Varela Round" panose="00000500000000000000" charset="-79"/>
                <a:cs typeface="Varela Round" panose="00000500000000000000" charset="-79"/>
              </a:rPr>
              <a:t>4. היהודים בעיר פראג</a:t>
            </a:r>
          </a:p>
          <a:p>
            <a:pPr indent="-10160" algn="r" rtl="1">
              <a:lnSpc>
                <a:spcPct val="200000"/>
              </a:lnSpc>
              <a:spcAft>
                <a:spcPts val="0"/>
              </a:spcAft>
            </a:pPr>
            <a:r>
              <a:rPr lang="he-IL" sz="2000" dirty="0">
                <a:latin typeface="Varela Round" panose="00000500000000000000" charset="-79"/>
                <a:ea typeface="Calibri" panose="020F0502020204030204" pitchFamily="34" charset="0"/>
                <a:cs typeface="Varela Round" panose="00000500000000000000" charset="-79"/>
              </a:rPr>
              <a:t>א) </a:t>
            </a:r>
            <a:r>
              <a:rPr lang="he-IL" sz="2000" dirty="0">
                <a:effectLst/>
                <a:latin typeface="Varela Round" panose="00000500000000000000" charset="-79"/>
                <a:ea typeface="Calibri" panose="020F0502020204030204" pitchFamily="34" charset="0"/>
                <a:cs typeface="Varela Round" panose="00000500000000000000" charset="-79"/>
              </a:rPr>
              <a:t>היחס של השלטון המרכזי ושל תושבי פראג הנוצרים אל היהודים</a:t>
            </a:r>
          </a:p>
          <a:p>
            <a:pPr indent="-10160" algn="r" rtl="1">
              <a:lnSpc>
                <a:spcPct val="200000"/>
              </a:lnSpc>
              <a:spcAft>
                <a:spcPts val="0"/>
              </a:spcAft>
            </a:pPr>
            <a:r>
              <a:rPr lang="he-IL" sz="2000" dirty="0">
                <a:effectLst/>
                <a:latin typeface="Varela Round" panose="00000500000000000000" charset="-79"/>
                <a:ea typeface="Calibri" panose="020F0502020204030204" pitchFamily="34" charset="0"/>
                <a:cs typeface="Varela Round" panose="00000500000000000000" charset="-79"/>
              </a:rPr>
              <a:t>ב) מבנה הרובע היהודי בפראג , הבהרת המושג גטו</a:t>
            </a:r>
          </a:p>
          <a:p>
            <a:pPr indent="-10160" algn="r" rtl="1">
              <a:lnSpc>
                <a:spcPct val="200000"/>
              </a:lnSpc>
              <a:spcAft>
                <a:spcPts val="0"/>
              </a:spcAft>
            </a:pPr>
            <a:r>
              <a:rPr lang="he-IL" sz="2000" dirty="0">
                <a:effectLst/>
                <a:latin typeface="Varela Round" panose="00000500000000000000" charset="-79"/>
                <a:ea typeface="Calibri" panose="020F0502020204030204" pitchFamily="34" charset="0"/>
                <a:cs typeface="Varela Round" panose="00000500000000000000" charset="-79"/>
              </a:rPr>
              <a:t>ג) הארגון המנהלי והמוסדות המרכזיים  של הקהילה היהודית בפראג</a:t>
            </a:r>
          </a:p>
          <a:p>
            <a:pPr indent="-10160" algn="r" rtl="1">
              <a:lnSpc>
                <a:spcPct val="200000"/>
              </a:lnSpc>
              <a:spcAft>
                <a:spcPts val="0"/>
              </a:spcAft>
            </a:pPr>
            <a:r>
              <a:rPr lang="he-IL" sz="2000" dirty="0">
                <a:effectLst/>
                <a:latin typeface="Varela Round" panose="00000500000000000000" charset="-79"/>
                <a:ea typeface="Calibri" panose="020F0502020204030204" pitchFamily="34" charset="0"/>
                <a:cs typeface="Varela Round" panose="00000500000000000000" charset="-79"/>
              </a:rPr>
              <a:t>ד) תחומי העיסוק של יהודי פראג</a:t>
            </a:r>
          </a:p>
          <a:p>
            <a:pPr indent="-10160" algn="r" rtl="1">
              <a:lnSpc>
                <a:spcPct val="200000"/>
              </a:lnSpc>
              <a:spcAft>
                <a:spcPts val="0"/>
              </a:spcAft>
            </a:pPr>
            <a:r>
              <a:rPr lang="he-IL" sz="2000" dirty="0">
                <a:effectLst/>
                <a:latin typeface="Varela Round" panose="00000500000000000000" charset="-79"/>
                <a:ea typeface="Calibri" panose="020F0502020204030204" pitchFamily="34" charset="0"/>
                <a:cs typeface="Varela Round" panose="00000500000000000000" charset="-79"/>
              </a:rPr>
              <a:t>ה) מבנה החברה היהודית בפראג: הקיטוב החברתי, עזרה  הדדית, מרדכי </a:t>
            </a:r>
            <a:r>
              <a:rPr lang="he-IL" sz="2000" dirty="0" err="1">
                <a:effectLst/>
                <a:latin typeface="Varela Round" panose="00000500000000000000" charset="-79"/>
                <a:ea typeface="Calibri" panose="020F0502020204030204" pitchFamily="34" charset="0"/>
                <a:cs typeface="Varela Round" panose="00000500000000000000" charset="-79"/>
              </a:rPr>
              <a:t>מייזל</a:t>
            </a:r>
            <a:endParaRPr lang="en-US" sz="2000" dirty="0">
              <a:effectLst/>
              <a:latin typeface="Varela Round" panose="00000500000000000000" charset="-79"/>
              <a:ea typeface="Calibri" panose="020F0502020204030204" pitchFamily="34" charset="0"/>
              <a:cs typeface="Varela Round" panose="00000500000000000000" charset="-79"/>
            </a:endParaRPr>
          </a:p>
          <a:p>
            <a:pPr indent="-10160" algn="r" rtl="1">
              <a:lnSpc>
                <a:spcPct val="200000"/>
              </a:lnSpc>
              <a:spcAft>
                <a:spcPts val="0"/>
              </a:spcAft>
            </a:pPr>
            <a:r>
              <a:rPr lang="he-IL" sz="2000" dirty="0">
                <a:effectLst/>
                <a:latin typeface="Varela Round" panose="00000500000000000000" charset="-79"/>
                <a:ea typeface="Calibri" panose="020F0502020204030204" pitchFamily="34" charset="0"/>
                <a:cs typeface="Varela Round" panose="00000500000000000000" charset="-79"/>
              </a:rPr>
              <a:t>ו) פראג כמרכז תרבותי יהודי</a:t>
            </a:r>
            <a:endParaRPr lang="en-US" sz="2000" dirty="0">
              <a:effectLst/>
              <a:latin typeface="Varela Round" panose="00000500000000000000" charset="-79"/>
              <a:ea typeface="Calibri" panose="020F0502020204030204" pitchFamily="34" charset="0"/>
              <a:cs typeface="Varela Round" panose="00000500000000000000" charset="-79"/>
            </a:endParaRPr>
          </a:p>
          <a:p>
            <a:pPr indent="-10160" algn="r" rtl="1">
              <a:lnSpc>
                <a:spcPct val="200000"/>
              </a:lnSpc>
              <a:spcAft>
                <a:spcPts val="0"/>
              </a:spcAft>
            </a:pPr>
            <a:r>
              <a:rPr lang="he-IL" sz="2000" dirty="0">
                <a:effectLst/>
                <a:latin typeface="Varela Round" panose="00000500000000000000" charset="-79"/>
                <a:ea typeface="Calibri" panose="020F0502020204030204" pitchFamily="34" charset="0"/>
                <a:cs typeface="Varela Round" panose="00000500000000000000" charset="-79"/>
              </a:rPr>
              <a:t>ז) המהר"ל מפראג- אישיותו, הגותו ותרומתו להגות היהודית בימה"ב</a:t>
            </a:r>
            <a:endParaRPr lang="he-IL" sz="4800" dirty="0"/>
          </a:p>
          <a:p>
            <a:pPr indent="-10160" algn="r" rtl="1">
              <a:lnSpc>
                <a:spcPct val="200000"/>
              </a:lnSpc>
              <a:spcAft>
                <a:spcPts val="0"/>
              </a:spcAft>
            </a:pPr>
            <a:endParaRPr lang="he-IL" sz="2000" dirty="0">
              <a:effectLst/>
              <a:latin typeface="Varela Round" panose="00000500000000000000" charset="-79"/>
              <a:ea typeface="Calibri" panose="020F0502020204030204" pitchFamily="34" charset="0"/>
              <a:cs typeface="Varela Round" panose="00000500000000000000" charset="-79"/>
            </a:endParaRPr>
          </a:p>
        </p:txBody>
      </p:sp>
      <p:sp>
        <p:nvSpPr>
          <p:cNvPr id="4" name="כותרת 3">
            <a:extLst>
              <a:ext uri="{FF2B5EF4-FFF2-40B4-BE49-F238E27FC236}">
                <a16:creationId xmlns:a16="http://schemas.microsoft.com/office/drawing/2014/main" id="{F9D62FD0-8211-4402-81F6-0175267BED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הערכה חלופית: ערים וקהילות - פראג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40D400CA-7C75-4EF8-B80D-72B6E4F1D7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21" t="19032" r="47822" b="24189"/>
          <a:stretch/>
        </p:blipFill>
        <p:spPr>
          <a:xfrm>
            <a:off x="394743" y="943684"/>
            <a:ext cx="2398958" cy="327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24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טקסט 2">
            <a:extLst>
              <a:ext uri="{FF2B5EF4-FFF2-40B4-BE49-F238E27FC236}">
                <a16:creationId xmlns:a16="http://schemas.microsoft.com/office/drawing/2014/main" id="{DB71B656-5EB3-425F-9EB4-EE0A94095310}"/>
              </a:ext>
            </a:extLst>
          </p:cNvPr>
          <p:cNvSpPr txBox="1">
            <a:spLocks/>
          </p:cNvSpPr>
          <p:nvPr/>
        </p:nvSpPr>
        <p:spPr>
          <a:xfrm>
            <a:off x="943033" y="943684"/>
            <a:ext cx="9757644" cy="425458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50000"/>
              </a:lnSpc>
            </a:pPr>
            <a:endParaRPr lang="he-IL" sz="2400" dirty="0">
              <a:solidFill>
                <a:srgbClr val="192A72"/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400" dirty="0">
                <a:solidFill>
                  <a:srgbClr val="192A72"/>
                </a:solidFill>
                <a:latin typeface="Varela Round" panose="020B0604020202020204" charset="-79"/>
                <a:cs typeface="Varela Round" panose="020B0604020202020204" charset="-79"/>
              </a:rPr>
              <a:t>    </a:t>
            </a:r>
            <a:endParaRPr lang="he-IL" sz="2000" dirty="0">
              <a:solidFill>
                <a:srgbClr val="192A72"/>
              </a:solidFill>
            </a:endParaRPr>
          </a:p>
          <a:p>
            <a:pPr marL="342900" indent="-342900" algn="r" rtl="1">
              <a:buFontTx/>
              <a:buChar char="-"/>
            </a:pPr>
            <a:endParaRPr lang="he-IL" sz="2000" dirty="0"/>
          </a:p>
        </p:txBody>
      </p:sp>
      <p:sp>
        <p:nvSpPr>
          <p:cNvPr id="8" name="Google Shape;296;p9">
            <a:extLst>
              <a:ext uri="{FF2B5EF4-FFF2-40B4-BE49-F238E27FC236}">
                <a16:creationId xmlns:a16="http://schemas.microsoft.com/office/drawing/2014/main" id="{68E74292-8861-450C-BAF8-11048A6FC0E2}"/>
              </a:ext>
            </a:extLst>
          </p:cNvPr>
          <p:cNvSpPr txBox="1">
            <a:spLocks/>
          </p:cNvSpPr>
          <p:nvPr/>
        </p:nvSpPr>
        <p:spPr>
          <a:xfrm>
            <a:off x="718457" y="2194139"/>
            <a:ext cx="11003280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50000"/>
              </a:lnSpc>
            </a:pPr>
            <a:endParaRPr lang="he-IL" sz="3000" dirty="0"/>
          </a:p>
          <a:p>
            <a:pPr algn="r">
              <a:lnSpc>
                <a:spcPct val="150000"/>
              </a:lnSpc>
            </a:pPr>
            <a:r>
              <a:rPr lang="he-IL" sz="3500" dirty="0"/>
              <a:t>       יסוד מארגן: מוסדות הקהילה היהודית בימה"ב</a:t>
            </a:r>
          </a:p>
          <a:p>
            <a:pPr algn="r">
              <a:lnSpc>
                <a:spcPct val="150000"/>
              </a:lnSpc>
            </a:pPr>
            <a:r>
              <a:rPr lang="he-IL" sz="2500" dirty="0">
                <a:latin typeface="Varela Round" panose="00000500000000000000" charset="-79"/>
                <a:cs typeface="Varela Round" panose="00000500000000000000" charset="-79"/>
              </a:rPr>
              <a:t>שאלה </a:t>
            </a:r>
            <a:r>
              <a:rPr lang="he-IL" sz="2500" dirty="0" err="1">
                <a:latin typeface="Varela Round" panose="00000500000000000000" charset="-79"/>
                <a:cs typeface="Varela Round" panose="00000500000000000000" charset="-79"/>
              </a:rPr>
              <a:t>פוריה</a:t>
            </a:r>
            <a:r>
              <a:rPr lang="he-IL" sz="2500" dirty="0">
                <a:latin typeface="Varela Round" panose="00000500000000000000" charset="-79"/>
                <a:cs typeface="Varela Round" panose="00000500000000000000" charset="-79"/>
              </a:rPr>
              <a:t>: מדוע הצליחה קהילת פראג להפוך למוקד משיכה ליהודים בימה"ב?</a:t>
            </a:r>
          </a:p>
          <a:p>
            <a:pPr algn="r">
              <a:lnSpc>
                <a:spcPct val="150000"/>
              </a:lnSpc>
            </a:pPr>
            <a:endParaRPr lang="he-IL" sz="2500" dirty="0">
              <a:effectLst/>
              <a:latin typeface="Varela Round" panose="00000500000000000000" charset="-79"/>
              <a:ea typeface="Times New Roman" panose="02020603050405020304" pitchFamily="18" charset="0"/>
              <a:cs typeface="Varela Round" panose="00000500000000000000" charset="-79"/>
            </a:endParaRPr>
          </a:p>
          <a:p>
            <a:pPr marL="342900" indent="-342900" algn="r">
              <a:lnSpc>
                <a:spcPct val="150000"/>
              </a:lnSpc>
              <a:buFontTx/>
              <a:buChar char="-"/>
            </a:pPr>
            <a:endParaRPr lang="he-IL" sz="2500" dirty="0">
              <a:effectLst/>
              <a:latin typeface="Varela Round" panose="00000500000000000000" charset="-79"/>
              <a:ea typeface="Times New Roman" panose="02020603050405020304" pitchFamily="18" charset="0"/>
              <a:cs typeface="Varela Round" panose="00000500000000000000" charset="-79"/>
            </a:endParaRPr>
          </a:p>
          <a:p>
            <a:pPr marL="342900" indent="-342900" algn="r">
              <a:lnSpc>
                <a:spcPct val="150000"/>
              </a:lnSpc>
              <a:buFontTx/>
              <a:buChar char="-"/>
            </a:pPr>
            <a:endParaRPr lang="he-IL" sz="2500" dirty="0">
              <a:effectLst/>
              <a:latin typeface="Varela Round" panose="00000500000000000000" charset="-79"/>
              <a:ea typeface="Times New Roman" panose="02020603050405020304" pitchFamily="18" charset="0"/>
              <a:cs typeface="Varela Round" panose="00000500000000000000" charset="-79"/>
            </a:endParaRPr>
          </a:p>
          <a:p>
            <a:endParaRPr lang="he-IL" sz="4800" dirty="0"/>
          </a:p>
        </p:txBody>
      </p:sp>
      <p:sp>
        <p:nvSpPr>
          <p:cNvPr id="7" name="כותרת 3">
            <a:extLst>
              <a:ext uri="{FF2B5EF4-FFF2-40B4-BE49-F238E27FC236}">
                <a16:creationId xmlns:a16="http://schemas.microsoft.com/office/drawing/2014/main" id="{8C3215BC-EB6D-4868-BA3C-384092B44E26}"/>
              </a:ext>
            </a:extLst>
          </p:cNvPr>
          <p:cNvSpPr txBox="1">
            <a:spLocks/>
          </p:cNvSpPr>
          <p:nvPr/>
        </p:nvSpPr>
        <p:spPr>
          <a:xfrm>
            <a:off x="1474048" y="206947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dirty="0"/>
              <a:t>הערכה חלופית: ערים וקהילות - פראג</a:t>
            </a:r>
          </a:p>
        </p:txBody>
      </p:sp>
      <p:sp>
        <p:nvSpPr>
          <p:cNvPr id="2" name="כותרת 3">
            <a:extLst>
              <a:ext uri="{FF2B5EF4-FFF2-40B4-BE49-F238E27FC236}">
                <a16:creationId xmlns:a16="http://schemas.microsoft.com/office/drawing/2014/main" id="{12FB4736-9602-46BC-AF22-1BBD368B84DD}"/>
              </a:ext>
            </a:extLst>
          </p:cNvPr>
          <p:cNvSpPr txBox="1">
            <a:spLocks/>
          </p:cNvSpPr>
          <p:nvPr/>
        </p:nvSpPr>
        <p:spPr>
          <a:xfrm>
            <a:off x="4603688" y="6368942"/>
            <a:ext cx="3392112" cy="45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1200" dirty="0"/>
              <a:t>ויקיפדיה</a:t>
            </a:r>
          </a:p>
        </p:txBody>
      </p:sp>
      <p:pic>
        <p:nvPicPr>
          <p:cNvPr id="3076" name="Picture 4" descr="בית הכנסת הספרדי (פראג) – ויקיפדיה">
            <a:extLst>
              <a:ext uri="{FF2B5EF4-FFF2-40B4-BE49-F238E27FC236}">
                <a16:creationId xmlns:a16="http://schemas.microsoft.com/office/drawing/2014/main" id="{1EFBADC1-FCD8-419F-9E70-F46F05F80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788" y="2327094"/>
            <a:ext cx="5375912" cy="403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108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טקסט 2">
            <a:extLst>
              <a:ext uri="{FF2B5EF4-FFF2-40B4-BE49-F238E27FC236}">
                <a16:creationId xmlns:a16="http://schemas.microsoft.com/office/drawing/2014/main" id="{DB71B656-5EB3-425F-9EB4-EE0A94095310}"/>
              </a:ext>
            </a:extLst>
          </p:cNvPr>
          <p:cNvSpPr txBox="1">
            <a:spLocks/>
          </p:cNvSpPr>
          <p:nvPr/>
        </p:nvSpPr>
        <p:spPr>
          <a:xfrm>
            <a:off x="943033" y="943684"/>
            <a:ext cx="9757644" cy="425458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50000"/>
              </a:lnSpc>
            </a:pPr>
            <a:endParaRPr lang="he-IL" sz="2400" dirty="0">
              <a:solidFill>
                <a:srgbClr val="192A72"/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400" dirty="0">
                <a:solidFill>
                  <a:srgbClr val="192A72"/>
                </a:solidFill>
                <a:latin typeface="Varela Round" panose="020B0604020202020204" charset="-79"/>
                <a:cs typeface="Varela Round" panose="020B0604020202020204" charset="-79"/>
              </a:rPr>
              <a:t>    </a:t>
            </a:r>
            <a:endParaRPr lang="he-IL" sz="2000" dirty="0">
              <a:solidFill>
                <a:srgbClr val="192A72"/>
              </a:solidFill>
            </a:endParaRPr>
          </a:p>
          <a:p>
            <a:pPr marL="342900" indent="-342900" algn="r" rtl="1">
              <a:buFontTx/>
              <a:buChar char="-"/>
            </a:pPr>
            <a:endParaRPr lang="he-IL" sz="2000" dirty="0"/>
          </a:p>
        </p:txBody>
      </p:sp>
      <p:sp>
        <p:nvSpPr>
          <p:cNvPr id="8" name="Google Shape;296;p9">
            <a:extLst>
              <a:ext uri="{FF2B5EF4-FFF2-40B4-BE49-F238E27FC236}">
                <a16:creationId xmlns:a16="http://schemas.microsoft.com/office/drawing/2014/main" id="{68E74292-8861-450C-BAF8-11048A6FC0E2}"/>
              </a:ext>
            </a:extLst>
          </p:cNvPr>
          <p:cNvSpPr txBox="1">
            <a:spLocks/>
          </p:cNvSpPr>
          <p:nvPr/>
        </p:nvSpPr>
        <p:spPr>
          <a:xfrm>
            <a:off x="509627" y="2433622"/>
            <a:ext cx="11212110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50000"/>
              </a:lnSpc>
            </a:pPr>
            <a:endParaRPr lang="he-IL" sz="3000" dirty="0"/>
          </a:p>
          <a:p>
            <a:pPr algn="r">
              <a:lnSpc>
                <a:spcPct val="150000"/>
              </a:lnSpc>
            </a:pPr>
            <a:r>
              <a:rPr lang="he-IL" sz="3500" dirty="0"/>
              <a:t>  יסוד מארגן: מנהיגים משפיעים בקהילות יהודיות בימה"ב</a:t>
            </a:r>
          </a:p>
          <a:p>
            <a:pPr algn="r">
              <a:lnSpc>
                <a:spcPct val="150000"/>
              </a:lnSpc>
            </a:pPr>
            <a:r>
              <a:rPr lang="he-IL" sz="2500" dirty="0">
                <a:latin typeface="Varela Round" panose="00000500000000000000" charset="-79"/>
                <a:cs typeface="Varela Round" panose="00000500000000000000" charset="-79"/>
              </a:rPr>
              <a:t>שאלה </a:t>
            </a:r>
            <a:r>
              <a:rPr lang="he-IL" sz="2500" dirty="0" err="1">
                <a:latin typeface="Varela Round" panose="00000500000000000000" charset="-79"/>
                <a:cs typeface="Varela Round" panose="00000500000000000000" charset="-79"/>
              </a:rPr>
              <a:t>פוריה</a:t>
            </a:r>
            <a:r>
              <a:rPr lang="he-IL" sz="2500" dirty="0">
                <a:latin typeface="Varela Round" panose="00000500000000000000" charset="-79"/>
                <a:cs typeface="Varela Round" panose="00000500000000000000" charset="-79"/>
              </a:rPr>
              <a:t>: באיזה אופן התמודדה הקהילה עם אתגר החיים המשותפים בימה"ב?</a:t>
            </a:r>
          </a:p>
          <a:p>
            <a:pPr algn="r">
              <a:lnSpc>
                <a:spcPct val="150000"/>
              </a:lnSpc>
            </a:pPr>
            <a:endParaRPr lang="he-IL" sz="2500" dirty="0">
              <a:effectLst/>
              <a:latin typeface="Varela Round" panose="00000500000000000000" charset="-79"/>
              <a:ea typeface="Times New Roman" panose="02020603050405020304" pitchFamily="18" charset="0"/>
              <a:cs typeface="Varela Round" panose="00000500000000000000" charset="-79"/>
            </a:endParaRPr>
          </a:p>
          <a:p>
            <a:pPr marL="342900" indent="-342900" algn="r">
              <a:lnSpc>
                <a:spcPct val="150000"/>
              </a:lnSpc>
              <a:buFontTx/>
              <a:buChar char="-"/>
            </a:pPr>
            <a:endParaRPr lang="he-IL" sz="2500" dirty="0">
              <a:effectLst/>
              <a:latin typeface="Varela Round" panose="00000500000000000000" charset="-79"/>
              <a:ea typeface="Times New Roman" panose="02020603050405020304" pitchFamily="18" charset="0"/>
              <a:cs typeface="Varela Round" panose="00000500000000000000" charset="-79"/>
            </a:endParaRPr>
          </a:p>
          <a:p>
            <a:pPr marL="342900" indent="-342900" algn="r">
              <a:lnSpc>
                <a:spcPct val="150000"/>
              </a:lnSpc>
              <a:buFontTx/>
              <a:buChar char="-"/>
            </a:pPr>
            <a:endParaRPr lang="he-IL" sz="2500" dirty="0">
              <a:effectLst/>
              <a:latin typeface="Varela Round" panose="00000500000000000000" charset="-79"/>
              <a:ea typeface="Times New Roman" panose="02020603050405020304" pitchFamily="18" charset="0"/>
              <a:cs typeface="Varela Round" panose="00000500000000000000" charset="-79"/>
            </a:endParaRPr>
          </a:p>
          <a:p>
            <a:endParaRPr lang="he-IL" sz="4800" dirty="0"/>
          </a:p>
        </p:txBody>
      </p:sp>
      <p:sp>
        <p:nvSpPr>
          <p:cNvPr id="7" name="כותרת 3">
            <a:extLst>
              <a:ext uri="{FF2B5EF4-FFF2-40B4-BE49-F238E27FC236}">
                <a16:creationId xmlns:a16="http://schemas.microsoft.com/office/drawing/2014/main" id="{8C3215BC-EB6D-4868-BA3C-384092B44E26}"/>
              </a:ext>
            </a:extLst>
          </p:cNvPr>
          <p:cNvSpPr txBox="1">
            <a:spLocks/>
          </p:cNvSpPr>
          <p:nvPr/>
        </p:nvSpPr>
        <p:spPr>
          <a:xfrm>
            <a:off x="1474048" y="206947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dirty="0"/>
              <a:t>הערכה חלופית: ערים וקהילות - פראג</a:t>
            </a:r>
          </a:p>
        </p:txBody>
      </p:sp>
      <p:pic>
        <p:nvPicPr>
          <p:cNvPr id="4098" name="Picture 2" descr="הפולמוס היהודי-נוצרי – ויקיפדיה">
            <a:extLst>
              <a:ext uri="{FF2B5EF4-FFF2-40B4-BE49-F238E27FC236}">
                <a16:creationId xmlns:a16="http://schemas.microsoft.com/office/drawing/2014/main" id="{6F57A85B-12FB-4D53-A3CD-5BBA2A62F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426" y="2574135"/>
            <a:ext cx="3856512" cy="379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3">
            <a:extLst>
              <a:ext uri="{FF2B5EF4-FFF2-40B4-BE49-F238E27FC236}">
                <a16:creationId xmlns:a16="http://schemas.microsoft.com/office/drawing/2014/main" id="{22C28070-1EFB-4197-9F0A-B5B00CDCF636}"/>
              </a:ext>
            </a:extLst>
          </p:cNvPr>
          <p:cNvSpPr txBox="1">
            <a:spLocks/>
          </p:cNvSpPr>
          <p:nvPr/>
        </p:nvSpPr>
        <p:spPr>
          <a:xfrm>
            <a:off x="4603688" y="6368942"/>
            <a:ext cx="3392112" cy="45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1200" dirty="0"/>
              <a:t>ויקיפדיה</a:t>
            </a:r>
          </a:p>
        </p:txBody>
      </p:sp>
    </p:spTree>
    <p:extLst>
      <p:ext uri="{BB962C8B-B14F-4D97-AF65-F5344CB8AC3E}">
        <p14:creationId xmlns:p14="http://schemas.microsoft.com/office/powerpoint/2010/main" val="1466732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טקסט 2">
            <a:extLst>
              <a:ext uri="{FF2B5EF4-FFF2-40B4-BE49-F238E27FC236}">
                <a16:creationId xmlns:a16="http://schemas.microsoft.com/office/drawing/2014/main" id="{DB71B656-5EB3-425F-9EB4-EE0A94095310}"/>
              </a:ext>
            </a:extLst>
          </p:cNvPr>
          <p:cNvSpPr txBox="1">
            <a:spLocks/>
          </p:cNvSpPr>
          <p:nvPr/>
        </p:nvSpPr>
        <p:spPr>
          <a:xfrm>
            <a:off x="943033" y="943684"/>
            <a:ext cx="9757644" cy="425458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50000"/>
              </a:lnSpc>
            </a:pPr>
            <a:endParaRPr lang="he-IL" sz="2400" dirty="0">
              <a:solidFill>
                <a:srgbClr val="192A72"/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400" dirty="0">
                <a:solidFill>
                  <a:srgbClr val="192A72"/>
                </a:solidFill>
                <a:latin typeface="Varela Round" panose="020B0604020202020204" charset="-79"/>
                <a:cs typeface="Varela Round" panose="020B0604020202020204" charset="-79"/>
              </a:rPr>
              <a:t>    </a:t>
            </a:r>
            <a:endParaRPr lang="he-IL" sz="2000" dirty="0">
              <a:solidFill>
                <a:srgbClr val="192A72"/>
              </a:solidFill>
            </a:endParaRPr>
          </a:p>
          <a:p>
            <a:pPr marL="342900" indent="-342900" algn="r" rtl="1">
              <a:buFontTx/>
              <a:buChar char="-"/>
            </a:pPr>
            <a:endParaRPr lang="he-IL" sz="2000" dirty="0"/>
          </a:p>
        </p:txBody>
      </p:sp>
      <p:sp>
        <p:nvSpPr>
          <p:cNvPr id="8" name="Google Shape;296;p9">
            <a:extLst>
              <a:ext uri="{FF2B5EF4-FFF2-40B4-BE49-F238E27FC236}">
                <a16:creationId xmlns:a16="http://schemas.microsoft.com/office/drawing/2014/main" id="{68E74292-8861-450C-BAF8-11048A6FC0E2}"/>
              </a:ext>
            </a:extLst>
          </p:cNvPr>
          <p:cNvSpPr txBox="1">
            <a:spLocks/>
          </p:cNvSpPr>
          <p:nvPr/>
        </p:nvSpPr>
        <p:spPr>
          <a:xfrm>
            <a:off x="509627" y="2433622"/>
            <a:ext cx="11212110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50000"/>
              </a:lnSpc>
            </a:pPr>
            <a:endParaRPr lang="he-IL" sz="3000" dirty="0"/>
          </a:p>
          <a:p>
            <a:pPr algn="r">
              <a:lnSpc>
                <a:spcPct val="150000"/>
              </a:lnSpc>
            </a:pPr>
            <a:r>
              <a:rPr lang="he-IL" sz="3500" dirty="0"/>
              <a:t>       יסוד מארגן: חיזורים וגירושים של יהודים בימה"ב</a:t>
            </a:r>
          </a:p>
          <a:p>
            <a:pPr algn="r">
              <a:lnSpc>
                <a:spcPct val="150000"/>
              </a:lnSpc>
            </a:pPr>
            <a:r>
              <a:rPr lang="he-IL" sz="2500" dirty="0">
                <a:latin typeface="Varela Round" panose="00000500000000000000" charset="-79"/>
                <a:cs typeface="Varela Round" panose="00000500000000000000" charset="-79"/>
              </a:rPr>
              <a:t>שאלה </a:t>
            </a:r>
            <a:r>
              <a:rPr lang="he-IL" sz="2500" dirty="0" err="1">
                <a:latin typeface="Varela Round" panose="00000500000000000000" charset="-79"/>
                <a:cs typeface="Varela Round" panose="00000500000000000000" charset="-79"/>
              </a:rPr>
              <a:t>פוריה</a:t>
            </a:r>
            <a:r>
              <a:rPr lang="he-IL" sz="2500" dirty="0">
                <a:latin typeface="Varela Round" panose="00000500000000000000" charset="-79"/>
                <a:cs typeface="Varela Round" panose="00000500000000000000" charset="-79"/>
              </a:rPr>
              <a:t>: כיצד התמודדו היהודים עם המדיניות המשתנה של השלטון בימה"ב?</a:t>
            </a:r>
          </a:p>
          <a:p>
            <a:pPr algn="r">
              <a:lnSpc>
                <a:spcPct val="150000"/>
              </a:lnSpc>
            </a:pPr>
            <a:endParaRPr lang="he-IL" sz="2500" dirty="0">
              <a:latin typeface="Varela Round" panose="00000500000000000000" charset="-79"/>
              <a:ea typeface="Times New Roman" panose="02020603050405020304" pitchFamily="18" charset="0"/>
              <a:cs typeface="Varela Round" panose="00000500000000000000" charset="-79"/>
            </a:endParaRPr>
          </a:p>
          <a:p>
            <a:pPr marL="342900" indent="-342900" algn="r">
              <a:lnSpc>
                <a:spcPct val="150000"/>
              </a:lnSpc>
              <a:buFontTx/>
              <a:buChar char="-"/>
            </a:pPr>
            <a:endParaRPr lang="he-IL" sz="2500" dirty="0">
              <a:effectLst/>
              <a:latin typeface="Varela Round" panose="00000500000000000000" charset="-79"/>
              <a:ea typeface="Times New Roman" panose="02020603050405020304" pitchFamily="18" charset="0"/>
              <a:cs typeface="Varela Round" panose="00000500000000000000" charset="-79"/>
            </a:endParaRPr>
          </a:p>
          <a:p>
            <a:pPr marL="342900" indent="-342900" algn="r">
              <a:lnSpc>
                <a:spcPct val="150000"/>
              </a:lnSpc>
              <a:buFontTx/>
              <a:buChar char="-"/>
            </a:pPr>
            <a:endParaRPr lang="he-IL" sz="2500" dirty="0">
              <a:effectLst/>
              <a:latin typeface="Varela Round" panose="00000500000000000000" charset="-79"/>
              <a:ea typeface="Times New Roman" panose="02020603050405020304" pitchFamily="18" charset="0"/>
              <a:cs typeface="Varela Round" panose="00000500000000000000" charset="-79"/>
            </a:endParaRPr>
          </a:p>
          <a:p>
            <a:pPr marL="342900" indent="-342900" algn="r">
              <a:lnSpc>
                <a:spcPct val="150000"/>
              </a:lnSpc>
              <a:buFontTx/>
              <a:buChar char="-"/>
            </a:pPr>
            <a:endParaRPr lang="he-IL" sz="2500" dirty="0">
              <a:effectLst/>
              <a:latin typeface="Varela Round" panose="00000500000000000000" charset="-79"/>
              <a:ea typeface="Times New Roman" panose="02020603050405020304" pitchFamily="18" charset="0"/>
              <a:cs typeface="Varela Round" panose="00000500000000000000" charset="-79"/>
            </a:endParaRPr>
          </a:p>
          <a:p>
            <a:endParaRPr lang="he-IL" sz="4800" dirty="0"/>
          </a:p>
        </p:txBody>
      </p:sp>
      <p:sp>
        <p:nvSpPr>
          <p:cNvPr id="7" name="כותרת 3">
            <a:extLst>
              <a:ext uri="{FF2B5EF4-FFF2-40B4-BE49-F238E27FC236}">
                <a16:creationId xmlns:a16="http://schemas.microsoft.com/office/drawing/2014/main" id="{8C3215BC-EB6D-4868-BA3C-384092B44E26}"/>
              </a:ext>
            </a:extLst>
          </p:cNvPr>
          <p:cNvSpPr txBox="1">
            <a:spLocks/>
          </p:cNvSpPr>
          <p:nvPr/>
        </p:nvSpPr>
        <p:spPr>
          <a:xfrm>
            <a:off x="1474048" y="206947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dirty="0"/>
              <a:t>הערכה חלופית: ערים וקהילות - פראג</a:t>
            </a:r>
          </a:p>
        </p:txBody>
      </p:sp>
      <p:pic>
        <p:nvPicPr>
          <p:cNvPr id="5122" name="Picture 2" descr="גירוש פורטוגל - איזי נשיונליטי">
            <a:extLst>
              <a:ext uri="{FF2B5EF4-FFF2-40B4-BE49-F238E27FC236}">
                <a16:creationId xmlns:a16="http://schemas.microsoft.com/office/drawing/2014/main" id="{0E5F7DE9-627D-41A3-8983-5B62CD746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000" y="2248155"/>
            <a:ext cx="6307999" cy="419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3">
            <a:extLst>
              <a:ext uri="{FF2B5EF4-FFF2-40B4-BE49-F238E27FC236}">
                <a16:creationId xmlns:a16="http://schemas.microsoft.com/office/drawing/2014/main" id="{6D8F1CD4-C13F-4F00-B8A0-A857BC925363}"/>
              </a:ext>
            </a:extLst>
          </p:cNvPr>
          <p:cNvSpPr txBox="1">
            <a:spLocks/>
          </p:cNvSpPr>
          <p:nvPr/>
        </p:nvSpPr>
        <p:spPr>
          <a:xfrm>
            <a:off x="4603688" y="6368942"/>
            <a:ext cx="3392112" cy="45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1200" dirty="0"/>
              <a:t>ויקיפדיה</a:t>
            </a:r>
          </a:p>
        </p:txBody>
      </p:sp>
    </p:spTree>
    <p:extLst>
      <p:ext uri="{BB962C8B-B14F-4D97-AF65-F5344CB8AC3E}">
        <p14:creationId xmlns:p14="http://schemas.microsoft.com/office/powerpoint/2010/main" val="3483984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4" name="Google Shape;114;p2"/>
          <p:cNvSpPr txBox="1">
            <a:spLocks noGrp="1"/>
          </p:cNvSpPr>
          <p:nvPr>
            <p:ph type="ctrTitle"/>
          </p:nvPr>
        </p:nvSpPr>
        <p:spPr>
          <a:xfrm>
            <a:off x="0" y="1823044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6600"/>
            </a:pPr>
            <a:r>
              <a:rPr lang="he-IL" sz="4500" dirty="0">
                <a:latin typeface="+mj-lt"/>
              </a:rPr>
              <a:t>ערים וקהילות - פראג</a:t>
            </a:r>
            <a:br>
              <a:rPr lang="he-IL" sz="36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he-IL" sz="3400" b="0" dirty="0">
                <a:solidFill>
                  <a:schemeClr val="dk1"/>
                </a:solidFill>
                <a:highlight>
                  <a:srgbClr val="FFFF00"/>
                </a:highlight>
                <a:latin typeface="+mj-lt"/>
                <a:ea typeface="Arial"/>
                <a:cs typeface="Arial"/>
                <a:sym typeface="Arial"/>
              </a:rPr>
              <a:t>שיעור מספר 1 – נושאים להערכה חלופית:</a:t>
            </a:r>
            <a:br>
              <a:rPr lang="he-IL" sz="3400" b="0" dirty="0">
                <a:solidFill>
                  <a:schemeClr val="dk1"/>
                </a:solidFill>
                <a:highlight>
                  <a:srgbClr val="FFFF00"/>
                </a:highlight>
                <a:latin typeface="+mj-lt"/>
                <a:ea typeface="Arial"/>
                <a:cs typeface="Arial"/>
                <a:sym typeface="Arial"/>
              </a:rPr>
            </a:br>
            <a:r>
              <a:rPr lang="he-IL" sz="3400" b="0" dirty="0">
                <a:solidFill>
                  <a:schemeClr val="dk1"/>
                </a:solidFill>
                <a:highlight>
                  <a:srgbClr val="FFFF00"/>
                </a:highlight>
                <a:latin typeface="+mj-lt"/>
                <a:ea typeface="Arial"/>
                <a:cs typeface="Arial"/>
                <a:sym typeface="Arial"/>
              </a:rPr>
              <a:t>העיר הנוצרית בימי הביניים, העיר פראג</a:t>
            </a:r>
            <a:br>
              <a:rPr lang="he-IL" sz="3400" b="0" dirty="0">
                <a:solidFill>
                  <a:schemeClr val="dk1"/>
                </a:solidFill>
                <a:highlight>
                  <a:srgbClr val="FFFF00"/>
                </a:highlight>
                <a:latin typeface="+mj-lt"/>
                <a:ea typeface="Arial"/>
                <a:cs typeface="Arial"/>
                <a:sym typeface="Arial"/>
              </a:rPr>
            </a:br>
            <a:r>
              <a:rPr lang="he-IL" sz="3400" b="0" dirty="0">
                <a:solidFill>
                  <a:schemeClr val="dk1"/>
                </a:solidFill>
                <a:highlight>
                  <a:srgbClr val="FFFF00"/>
                </a:highlight>
                <a:latin typeface="+mj-lt"/>
                <a:ea typeface="Arial"/>
                <a:cs typeface="Arial"/>
                <a:sym typeface="Arial"/>
              </a:rPr>
              <a:t>חלק א'</a:t>
            </a:r>
            <a:endParaRPr sz="3400" b="0" dirty="0">
              <a:solidFill>
                <a:schemeClr val="dk1"/>
              </a:solidFill>
              <a:highlight>
                <a:srgbClr val="FFFF00"/>
              </a:highlight>
              <a:latin typeface="+mj-lt"/>
            </a:endParaRPr>
          </a:p>
        </p:txBody>
      </p:sp>
      <p:sp>
        <p:nvSpPr>
          <p:cNvPr id="115" name="Google Shape;115;p2"/>
          <p:cNvSpPr txBox="1">
            <a:spLocks noGrp="1"/>
          </p:cNvSpPr>
          <p:nvPr>
            <p:ph type="subTitle" idx="1"/>
          </p:nvPr>
        </p:nvSpPr>
        <p:spPr>
          <a:xfrm>
            <a:off x="0" y="3470744"/>
            <a:ext cx="12192000" cy="64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he-IL" sz="3200" dirty="0">
                <a:latin typeface="+mj-lt"/>
              </a:rPr>
              <a:t>היסטוריה י'- </a:t>
            </a:r>
            <a:r>
              <a:rPr lang="he-IL" sz="3200" dirty="0" err="1">
                <a:latin typeface="+mj-lt"/>
              </a:rPr>
              <a:t>יב</a:t>
            </a:r>
            <a:r>
              <a:rPr lang="he-IL" sz="3200" dirty="0">
                <a:latin typeface="+mj-lt"/>
              </a:rPr>
              <a:t>'</a:t>
            </a:r>
            <a:endParaRPr sz="3200" dirty="0">
              <a:latin typeface="+mj-lt"/>
            </a:endParaRPr>
          </a:p>
        </p:txBody>
      </p:sp>
      <p:sp>
        <p:nvSpPr>
          <p:cNvPr id="116" name="Google Shape;116;p2"/>
          <p:cNvSpPr txBox="1">
            <a:spLocks noGrp="1"/>
          </p:cNvSpPr>
          <p:nvPr>
            <p:ph type="body" idx="2"/>
          </p:nvPr>
        </p:nvSpPr>
        <p:spPr>
          <a:xfrm>
            <a:off x="0" y="3752787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he-IL" dirty="0">
                <a:latin typeface="+mj-lt"/>
              </a:rPr>
              <a:t>גלבוע כהן</a:t>
            </a:r>
            <a:endParaRPr dirty="0">
              <a:latin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טקסט 2">
            <a:extLst>
              <a:ext uri="{FF2B5EF4-FFF2-40B4-BE49-F238E27FC236}">
                <a16:creationId xmlns:a16="http://schemas.microsoft.com/office/drawing/2014/main" id="{DB71B656-5EB3-425F-9EB4-EE0A94095310}"/>
              </a:ext>
            </a:extLst>
          </p:cNvPr>
          <p:cNvSpPr txBox="1">
            <a:spLocks/>
          </p:cNvSpPr>
          <p:nvPr/>
        </p:nvSpPr>
        <p:spPr>
          <a:xfrm>
            <a:off x="943033" y="943684"/>
            <a:ext cx="9757644" cy="425458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50000"/>
              </a:lnSpc>
            </a:pPr>
            <a:endParaRPr lang="he-IL" sz="2400" dirty="0">
              <a:solidFill>
                <a:srgbClr val="192A72"/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400" dirty="0">
                <a:solidFill>
                  <a:srgbClr val="192A72"/>
                </a:solidFill>
                <a:latin typeface="Varela Round" panose="020B0604020202020204" charset="-79"/>
                <a:cs typeface="Varela Round" panose="020B0604020202020204" charset="-79"/>
              </a:rPr>
              <a:t>    </a:t>
            </a:r>
            <a:endParaRPr lang="he-IL" sz="2000" dirty="0">
              <a:solidFill>
                <a:srgbClr val="192A72"/>
              </a:solidFill>
            </a:endParaRPr>
          </a:p>
          <a:p>
            <a:pPr marL="342900" indent="-342900" algn="r" rtl="1">
              <a:buFontTx/>
              <a:buChar char="-"/>
            </a:pPr>
            <a:endParaRPr lang="he-IL" sz="2000" dirty="0"/>
          </a:p>
        </p:txBody>
      </p:sp>
      <p:sp>
        <p:nvSpPr>
          <p:cNvPr id="8" name="Google Shape;296;p9">
            <a:extLst>
              <a:ext uri="{FF2B5EF4-FFF2-40B4-BE49-F238E27FC236}">
                <a16:creationId xmlns:a16="http://schemas.microsoft.com/office/drawing/2014/main" id="{68E74292-8861-450C-BAF8-11048A6FC0E2}"/>
              </a:ext>
            </a:extLst>
          </p:cNvPr>
          <p:cNvSpPr txBox="1">
            <a:spLocks/>
          </p:cNvSpPr>
          <p:nvPr/>
        </p:nvSpPr>
        <p:spPr>
          <a:xfrm>
            <a:off x="215800" y="5498713"/>
            <a:ext cx="11212110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50000"/>
              </a:lnSpc>
            </a:pPr>
            <a:endParaRPr lang="he-IL" sz="3000" dirty="0"/>
          </a:p>
          <a:p>
            <a:pPr algn="r">
              <a:lnSpc>
                <a:spcPct val="150000"/>
              </a:lnSpc>
            </a:pPr>
            <a:r>
              <a:rPr lang="he-IL" sz="3000" dirty="0"/>
              <a:t>תוצרים</a:t>
            </a:r>
            <a:endParaRPr lang="he-IL" sz="3500" dirty="0"/>
          </a:p>
          <a:p>
            <a:pPr marL="342900" indent="-342900" algn="r">
              <a:lnSpc>
                <a:spcPct val="150000"/>
              </a:lnSpc>
              <a:buFontTx/>
              <a:buChar char="-"/>
            </a:pPr>
            <a:r>
              <a:rPr lang="he-IL" sz="2500" dirty="0">
                <a:latin typeface="Varela Round" panose="00000500000000000000" charset="-79"/>
                <a:ea typeface="Times New Roman" panose="02020603050405020304" pitchFamily="18" charset="0"/>
                <a:cs typeface="Varela Round" panose="00000500000000000000" charset="-79"/>
              </a:rPr>
              <a:t>מסע בזמן: התחקות אחר התפתחות הרובע היהודי פראג באמצעות הכנת טיול     </a:t>
            </a:r>
          </a:p>
          <a:p>
            <a:pPr algn="r">
              <a:lnSpc>
                <a:spcPct val="150000"/>
              </a:lnSpc>
            </a:pPr>
            <a:r>
              <a:rPr lang="he-IL" sz="2500" dirty="0">
                <a:latin typeface="Varela Round" panose="00000500000000000000" charset="-79"/>
                <a:ea typeface="Times New Roman" panose="02020603050405020304" pitchFamily="18" charset="0"/>
                <a:cs typeface="Varela Round" panose="00000500000000000000" charset="-79"/>
              </a:rPr>
              <a:t>                       והדרכה (ניתן לשלב ערים נוספות עם קהילות של יהודים בימה"ב)</a:t>
            </a:r>
          </a:p>
          <a:p>
            <a:pPr marL="342900" indent="-342900" algn="r">
              <a:lnSpc>
                <a:spcPct val="150000"/>
              </a:lnSpc>
              <a:buFontTx/>
              <a:buChar char="-"/>
            </a:pPr>
            <a:r>
              <a:rPr lang="he-IL" sz="2500" dirty="0">
                <a:latin typeface="Varela Round" panose="00000500000000000000" charset="-79"/>
                <a:ea typeface="Times New Roman" panose="02020603050405020304" pitchFamily="18" charset="0"/>
                <a:cs typeface="Varela Round" panose="00000500000000000000" charset="-79"/>
              </a:rPr>
              <a:t>בניית דגם: הרובע היהודי בפראג (שכונת היהודים, ובערים אחרות)</a:t>
            </a:r>
          </a:p>
          <a:p>
            <a:pPr marL="342900" indent="-342900" algn="r">
              <a:lnSpc>
                <a:spcPct val="150000"/>
              </a:lnSpc>
              <a:buFontTx/>
              <a:buChar char="-"/>
            </a:pPr>
            <a:r>
              <a:rPr lang="he-IL" sz="2500" dirty="0">
                <a:latin typeface="Varela Round" panose="00000500000000000000" charset="-79"/>
                <a:ea typeface="Times New Roman" panose="02020603050405020304" pitchFamily="18" charset="0"/>
                <a:cs typeface="Varela Round" panose="00000500000000000000" charset="-79"/>
              </a:rPr>
              <a:t>כתיבת תסריט, בימוי והפקה: הצגת תיאטרון: "</a:t>
            </a:r>
            <a:r>
              <a:rPr lang="he-IL" sz="2500" dirty="0" err="1">
                <a:latin typeface="Varela Round" panose="00000500000000000000" charset="-79"/>
                <a:ea typeface="Times New Roman" panose="02020603050405020304" pitchFamily="18" charset="0"/>
                <a:cs typeface="Varela Round" panose="00000500000000000000" charset="-79"/>
              </a:rPr>
              <a:t>מייזל</a:t>
            </a:r>
            <a:r>
              <a:rPr lang="he-IL" sz="2500" dirty="0">
                <a:latin typeface="Varela Round" panose="00000500000000000000" charset="-79"/>
                <a:ea typeface="Times New Roman" panose="02020603050405020304" pitchFamily="18" charset="0"/>
                <a:cs typeface="Varela Round" panose="00000500000000000000" charset="-79"/>
              </a:rPr>
              <a:t>-מה עשית בשביל פראג"</a:t>
            </a:r>
          </a:p>
          <a:p>
            <a:pPr marL="342900" indent="-342900" algn="r">
              <a:lnSpc>
                <a:spcPct val="150000"/>
              </a:lnSpc>
              <a:buFontTx/>
              <a:buChar char="-"/>
            </a:pPr>
            <a:r>
              <a:rPr lang="he-IL" sz="2500" dirty="0">
                <a:latin typeface="Varela Round" panose="00000500000000000000" charset="-79"/>
                <a:ea typeface="Times New Roman" panose="02020603050405020304" pitchFamily="18" charset="0"/>
                <a:cs typeface="Varela Round" panose="00000500000000000000" charset="-79"/>
              </a:rPr>
              <a:t>תערוכת פורטרטים:</a:t>
            </a:r>
            <a:r>
              <a:rPr lang="en-US" sz="2500" dirty="0">
                <a:latin typeface="Varela Round" panose="00000500000000000000" charset="-79"/>
                <a:ea typeface="Times New Roman" panose="02020603050405020304" pitchFamily="18" charset="0"/>
                <a:cs typeface="Varela Round" panose="00000500000000000000" charset="-79"/>
              </a:rPr>
              <a:t> </a:t>
            </a:r>
            <a:r>
              <a:rPr lang="he-IL" sz="2500" dirty="0">
                <a:latin typeface="Varela Round" panose="00000500000000000000" charset="-79"/>
                <a:ea typeface="Times New Roman" panose="02020603050405020304" pitchFamily="18" charset="0"/>
                <a:cs typeface="Varela Round" panose="00000500000000000000" charset="-79"/>
              </a:rPr>
              <a:t> מנהיגות יהודית בימה"ב (פרנסים ורבנים) </a:t>
            </a:r>
          </a:p>
          <a:p>
            <a:pPr marL="342900" indent="-342900" algn="r">
              <a:lnSpc>
                <a:spcPct val="150000"/>
              </a:lnSpc>
              <a:buFontTx/>
              <a:buChar char="-"/>
            </a:pPr>
            <a:r>
              <a:rPr lang="he-IL" sz="2500" dirty="0">
                <a:latin typeface="Varela Round" panose="00000500000000000000" charset="-79"/>
                <a:ea typeface="Times New Roman" panose="02020603050405020304" pitchFamily="18" charset="0"/>
                <a:cs typeface="Varela Round" panose="00000500000000000000" charset="-79"/>
              </a:rPr>
              <a:t>הפקת עיתון: יהודים ומקצועות בימה"ב</a:t>
            </a:r>
          </a:p>
          <a:p>
            <a:pPr marL="342900" indent="-342900" algn="r">
              <a:lnSpc>
                <a:spcPct val="150000"/>
              </a:lnSpc>
              <a:buFontTx/>
              <a:buChar char="-"/>
            </a:pPr>
            <a:endParaRPr lang="he-IL" sz="2500" dirty="0">
              <a:latin typeface="Varela Round" panose="00000500000000000000" charset="-79"/>
              <a:ea typeface="Times New Roman" panose="02020603050405020304" pitchFamily="18" charset="0"/>
              <a:cs typeface="Varela Round" panose="00000500000000000000" charset="-79"/>
            </a:endParaRPr>
          </a:p>
          <a:p>
            <a:pPr marL="342900" indent="-342900" algn="r">
              <a:lnSpc>
                <a:spcPct val="150000"/>
              </a:lnSpc>
              <a:buFontTx/>
              <a:buChar char="-"/>
            </a:pPr>
            <a:endParaRPr lang="he-IL" sz="2500" dirty="0">
              <a:latin typeface="Varela Round" panose="00000500000000000000" charset="-79"/>
              <a:ea typeface="Times New Roman" panose="02020603050405020304" pitchFamily="18" charset="0"/>
              <a:cs typeface="Varela Round" panose="00000500000000000000" charset="-79"/>
            </a:endParaRPr>
          </a:p>
          <a:p>
            <a:pPr algn="r">
              <a:lnSpc>
                <a:spcPct val="150000"/>
              </a:lnSpc>
            </a:pPr>
            <a:r>
              <a:rPr lang="he-IL" sz="2500" dirty="0">
                <a:latin typeface="Varela Round" panose="00000500000000000000" charset="-79"/>
                <a:ea typeface="Times New Roman" panose="02020603050405020304" pitchFamily="18" charset="0"/>
                <a:cs typeface="Varela Round" panose="00000500000000000000" charset="-79"/>
              </a:rPr>
              <a:t>                      </a:t>
            </a:r>
          </a:p>
          <a:p>
            <a:pPr marL="342900" indent="-342900" algn="r">
              <a:lnSpc>
                <a:spcPct val="150000"/>
              </a:lnSpc>
              <a:buFontTx/>
              <a:buChar char="-"/>
            </a:pPr>
            <a:endParaRPr lang="he-IL" sz="2500" dirty="0">
              <a:latin typeface="Varela Round" panose="00000500000000000000" charset="-79"/>
              <a:ea typeface="Times New Roman" panose="02020603050405020304" pitchFamily="18" charset="0"/>
              <a:cs typeface="Varela Round" panose="00000500000000000000" charset="-79"/>
            </a:endParaRPr>
          </a:p>
          <a:p>
            <a:pPr marL="342900" indent="-342900" algn="r">
              <a:lnSpc>
                <a:spcPct val="150000"/>
              </a:lnSpc>
              <a:buFontTx/>
              <a:buChar char="-"/>
            </a:pPr>
            <a:endParaRPr lang="he-IL" sz="2500" dirty="0">
              <a:latin typeface="Varela Round" panose="00000500000000000000" charset="-79"/>
              <a:ea typeface="Times New Roman" panose="02020603050405020304" pitchFamily="18" charset="0"/>
              <a:cs typeface="Varela Round" panose="00000500000000000000" charset="-79"/>
            </a:endParaRPr>
          </a:p>
          <a:p>
            <a:pPr marL="342900" indent="-342900" algn="r">
              <a:lnSpc>
                <a:spcPct val="150000"/>
              </a:lnSpc>
              <a:buFontTx/>
              <a:buChar char="-"/>
            </a:pPr>
            <a:endParaRPr lang="he-IL" sz="2500" dirty="0">
              <a:effectLst/>
              <a:latin typeface="Varela Round" panose="00000500000000000000" charset="-79"/>
              <a:ea typeface="Times New Roman" panose="02020603050405020304" pitchFamily="18" charset="0"/>
              <a:cs typeface="Varela Round" panose="00000500000000000000" charset="-79"/>
            </a:endParaRPr>
          </a:p>
          <a:p>
            <a:pPr marL="342900" indent="-342900" algn="r">
              <a:lnSpc>
                <a:spcPct val="150000"/>
              </a:lnSpc>
              <a:buFontTx/>
              <a:buChar char="-"/>
            </a:pPr>
            <a:endParaRPr lang="he-IL" sz="2500" dirty="0">
              <a:effectLst/>
              <a:latin typeface="Varela Round" panose="00000500000000000000" charset="-79"/>
              <a:ea typeface="Times New Roman" panose="02020603050405020304" pitchFamily="18" charset="0"/>
              <a:cs typeface="Varela Round" panose="00000500000000000000" charset="-79"/>
            </a:endParaRPr>
          </a:p>
          <a:p>
            <a:pPr marL="342900" indent="-342900" algn="r">
              <a:lnSpc>
                <a:spcPct val="150000"/>
              </a:lnSpc>
              <a:buFontTx/>
              <a:buChar char="-"/>
            </a:pPr>
            <a:endParaRPr lang="he-IL" sz="2500" dirty="0">
              <a:effectLst/>
              <a:latin typeface="Varela Round" panose="00000500000000000000" charset="-79"/>
              <a:ea typeface="Times New Roman" panose="02020603050405020304" pitchFamily="18" charset="0"/>
              <a:cs typeface="Varela Round" panose="00000500000000000000" charset="-79"/>
            </a:endParaRPr>
          </a:p>
          <a:p>
            <a:endParaRPr lang="he-IL" sz="4800" dirty="0"/>
          </a:p>
        </p:txBody>
      </p:sp>
      <p:sp>
        <p:nvSpPr>
          <p:cNvPr id="7" name="כותרת 3">
            <a:extLst>
              <a:ext uri="{FF2B5EF4-FFF2-40B4-BE49-F238E27FC236}">
                <a16:creationId xmlns:a16="http://schemas.microsoft.com/office/drawing/2014/main" id="{8C3215BC-EB6D-4868-BA3C-384092B44E26}"/>
              </a:ext>
            </a:extLst>
          </p:cNvPr>
          <p:cNvSpPr txBox="1">
            <a:spLocks/>
          </p:cNvSpPr>
          <p:nvPr/>
        </p:nvSpPr>
        <p:spPr>
          <a:xfrm>
            <a:off x="1474048" y="206947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dirty="0"/>
              <a:t>הערכה חלופית: ערים וקהילות - פראג</a:t>
            </a:r>
          </a:p>
        </p:txBody>
      </p:sp>
    </p:spTree>
    <p:extLst>
      <p:ext uri="{BB962C8B-B14F-4D97-AF65-F5344CB8AC3E}">
        <p14:creationId xmlns:p14="http://schemas.microsoft.com/office/powerpoint/2010/main" val="4228587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14"/>
          <p:cNvPicPr preferRelativeResize="0"/>
          <p:nvPr/>
        </p:nvPicPr>
        <p:blipFill rotWithShape="1">
          <a:blip r:embed="rId3">
            <a:alphaModFix/>
          </a:blip>
          <a:srcRect l="39172" r="34233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4"/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95350" marR="0" lvl="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 b="0" i="0" u="none" strike="noStrike" cap="non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32" name="Google Shape;332;p14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32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שימוש ביצירות מוגנות בזכויות יוצרים ואיתור בעלי זכויות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טקסט 2">
            <a:extLst>
              <a:ext uri="{FF2B5EF4-FFF2-40B4-BE49-F238E27FC236}">
                <a16:creationId xmlns:a16="http://schemas.microsoft.com/office/drawing/2014/main" id="{DB71B656-5EB3-425F-9EB4-EE0A94095310}"/>
              </a:ext>
            </a:extLst>
          </p:cNvPr>
          <p:cNvSpPr txBox="1">
            <a:spLocks/>
          </p:cNvSpPr>
          <p:nvPr/>
        </p:nvSpPr>
        <p:spPr>
          <a:xfrm>
            <a:off x="943033" y="943684"/>
            <a:ext cx="9757644" cy="425458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50000"/>
              </a:lnSpc>
            </a:pPr>
            <a:endParaRPr lang="he-IL" sz="2400" dirty="0">
              <a:solidFill>
                <a:srgbClr val="192A72"/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400" dirty="0">
                <a:solidFill>
                  <a:srgbClr val="192A72"/>
                </a:solidFill>
                <a:latin typeface="Varela Round" panose="020B0604020202020204" charset="-79"/>
                <a:cs typeface="Varela Round" panose="020B0604020202020204" charset="-79"/>
              </a:rPr>
              <a:t>    </a:t>
            </a:r>
            <a:endParaRPr lang="he-IL" sz="2000" dirty="0">
              <a:solidFill>
                <a:srgbClr val="192A72"/>
              </a:solidFill>
            </a:endParaRPr>
          </a:p>
          <a:p>
            <a:pPr marL="342900" indent="-342900" algn="r" rtl="1">
              <a:buFontTx/>
              <a:buChar char="-"/>
            </a:pPr>
            <a:endParaRPr lang="he-IL" sz="2000"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6940196C-EF4E-488B-8437-BAAC79E58E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72" t="9313" r="12232" b="7598"/>
          <a:stretch/>
        </p:blipFill>
        <p:spPr>
          <a:xfrm>
            <a:off x="1733909" y="624303"/>
            <a:ext cx="9308095" cy="5290013"/>
          </a:xfrm>
          <a:prstGeom prst="rect">
            <a:avLst/>
          </a:prstGeom>
        </p:spPr>
      </p:pic>
      <p:sp>
        <p:nvSpPr>
          <p:cNvPr id="9" name="כותרת 3">
            <a:extLst>
              <a:ext uri="{FF2B5EF4-FFF2-40B4-BE49-F238E27FC236}">
                <a16:creationId xmlns:a16="http://schemas.microsoft.com/office/drawing/2014/main" id="{035987B7-FC2A-4966-8146-C917771FC817}"/>
              </a:ext>
            </a:extLst>
          </p:cNvPr>
          <p:cNvSpPr txBox="1">
            <a:spLocks/>
          </p:cNvSpPr>
          <p:nvPr/>
        </p:nvSpPr>
        <p:spPr>
          <a:xfrm>
            <a:off x="4399944" y="6034389"/>
            <a:ext cx="3392112" cy="45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1200" dirty="0"/>
              <a:t>מסעות בזמן – ערים וקהילות (מטח, עמוד השער)</a:t>
            </a:r>
          </a:p>
        </p:txBody>
      </p:sp>
    </p:spTree>
    <p:extLst>
      <p:ext uri="{BB962C8B-B14F-4D97-AF65-F5344CB8AC3E}">
        <p14:creationId xmlns:p14="http://schemas.microsoft.com/office/powerpoint/2010/main" val="2783309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טקסט 2">
            <a:extLst>
              <a:ext uri="{FF2B5EF4-FFF2-40B4-BE49-F238E27FC236}">
                <a16:creationId xmlns:a16="http://schemas.microsoft.com/office/drawing/2014/main" id="{DB71B656-5EB3-425F-9EB4-EE0A94095310}"/>
              </a:ext>
            </a:extLst>
          </p:cNvPr>
          <p:cNvSpPr txBox="1">
            <a:spLocks/>
          </p:cNvSpPr>
          <p:nvPr/>
        </p:nvSpPr>
        <p:spPr>
          <a:xfrm>
            <a:off x="943033" y="943684"/>
            <a:ext cx="9757644" cy="425458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50000"/>
              </a:lnSpc>
            </a:pPr>
            <a:endParaRPr lang="he-IL" sz="2400" dirty="0">
              <a:solidFill>
                <a:srgbClr val="192A72"/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400" dirty="0">
                <a:solidFill>
                  <a:srgbClr val="192A72"/>
                </a:solidFill>
                <a:latin typeface="Varela Round" panose="020B0604020202020204" charset="-79"/>
                <a:cs typeface="Varela Round" panose="020B0604020202020204" charset="-79"/>
              </a:rPr>
              <a:t>    </a:t>
            </a:r>
            <a:endParaRPr lang="he-IL" sz="2000" dirty="0">
              <a:solidFill>
                <a:srgbClr val="192A72"/>
              </a:solidFill>
            </a:endParaRPr>
          </a:p>
          <a:p>
            <a:pPr marL="342900" indent="-342900" algn="r" rtl="1">
              <a:buFontTx/>
              <a:buChar char="-"/>
            </a:pPr>
            <a:endParaRPr lang="he-IL" sz="2000" dirty="0"/>
          </a:p>
        </p:txBody>
      </p:sp>
      <p:sp>
        <p:nvSpPr>
          <p:cNvPr id="8" name="Google Shape;296;p9">
            <a:extLst>
              <a:ext uri="{FF2B5EF4-FFF2-40B4-BE49-F238E27FC236}">
                <a16:creationId xmlns:a16="http://schemas.microsoft.com/office/drawing/2014/main" id="{68E74292-8861-450C-BAF8-11048A6FC0E2}"/>
              </a:ext>
            </a:extLst>
          </p:cNvPr>
          <p:cNvSpPr txBox="1">
            <a:spLocks/>
          </p:cNvSpPr>
          <p:nvPr/>
        </p:nvSpPr>
        <p:spPr>
          <a:xfrm>
            <a:off x="503678" y="3867969"/>
            <a:ext cx="10636353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50000"/>
              </a:lnSpc>
            </a:pPr>
            <a:endParaRPr lang="he-IL" sz="3000" dirty="0"/>
          </a:p>
          <a:p>
            <a:pPr algn="r">
              <a:lnSpc>
                <a:spcPct val="150000"/>
              </a:lnSpc>
            </a:pPr>
            <a:r>
              <a:rPr lang="he-IL" sz="3500" dirty="0"/>
              <a:t>קווים מנחים</a:t>
            </a:r>
          </a:p>
          <a:p>
            <a:pPr algn="r">
              <a:lnSpc>
                <a:spcPct val="150000"/>
              </a:lnSpc>
            </a:pPr>
            <a:r>
              <a:rPr lang="he-IL" sz="2500" dirty="0"/>
              <a:t>א) בחירת היסוד המארגן</a:t>
            </a:r>
          </a:p>
          <a:p>
            <a:pPr algn="r">
              <a:lnSpc>
                <a:spcPct val="150000"/>
              </a:lnSpc>
            </a:pPr>
            <a:r>
              <a:rPr lang="he-IL" sz="2500" dirty="0"/>
              <a:t>ב) הכרת התמונה הכללית וציר הזמן</a:t>
            </a:r>
          </a:p>
          <a:p>
            <a:pPr algn="r">
              <a:lnSpc>
                <a:spcPct val="150000"/>
              </a:lnSpc>
            </a:pPr>
            <a:r>
              <a:rPr lang="he-IL" sz="2500" dirty="0"/>
              <a:t>ג) יש להתמקד בשישה נושאים </a:t>
            </a:r>
            <a:r>
              <a:rPr lang="he-IL" sz="2500" dirty="0" err="1"/>
              <a:t>מתכנית</a:t>
            </a:r>
            <a:r>
              <a:rPr lang="he-IL" sz="2500" dirty="0"/>
              <a:t> הלימודים להעמקת הלמידה</a:t>
            </a:r>
          </a:p>
          <a:p>
            <a:pPr algn="r">
              <a:lnSpc>
                <a:spcPct val="150000"/>
              </a:lnSpc>
            </a:pPr>
            <a:r>
              <a:rPr lang="he-IL" sz="2500" dirty="0"/>
              <a:t>ד) ניתן לשלב בין פרקי הלימוד </a:t>
            </a:r>
            <a:r>
              <a:rPr lang="he-IL" sz="1600" dirty="0"/>
              <a:t>(העיר הנוצרית, היהודים בעיר הנוצרית, העיר פראג, יהודי העיר פראג)</a:t>
            </a:r>
          </a:p>
          <a:p>
            <a:pPr algn="r">
              <a:lnSpc>
                <a:spcPct val="150000"/>
              </a:lnSpc>
            </a:pPr>
            <a:r>
              <a:rPr lang="he-IL" sz="2500" dirty="0"/>
              <a:t>ה)  בבסיס היסוד המארגן – שאלה </a:t>
            </a:r>
            <a:r>
              <a:rPr lang="he-IL" sz="2500" dirty="0" err="1"/>
              <a:t>פוריה</a:t>
            </a:r>
            <a:r>
              <a:rPr lang="he-IL" sz="2500" dirty="0"/>
              <a:t> </a:t>
            </a:r>
            <a:r>
              <a:rPr lang="he-IL" sz="1600" dirty="0"/>
              <a:t>(עשירה, מערערת, טעונה, פתוחה, מחוברת, מעשית) </a:t>
            </a:r>
          </a:p>
          <a:p>
            <a:pPr algn="r">
              <a:lnSpc>
                <a:spcPct val="150000"/>
              </a:lnSpc>
            </a:pPr>
            <a:r>
              <a:rPr lang="he-IL" sz="2500" dirty="0"/>
              <a:t>ו) מילות שאלה כגון: למה? מדוע? כיצד? באיזה אופן? לשם מה?</a:t>
            </a:r>
          </a:p>
          <a:p>
            <a:pPr algn="r">
              <a:lnSpc>
                <a:spcPct val="150000"/>
              </a:lnSpc>
            </a:pPr>
            <a:endParaRPr lang="he-IL" sz="4000" dirty="0"/>
          </a:p>
          <a:p>
            <a:endParaRPr lang="he-IL" sz="4800" dirty="0"/>
          </a:p>
        </p:txBody>
      </p:sp>
      <p:sp>
        <p:nvSpPr>
          <p:cNvPr id="4" name="כותרת 3">
            <a:extLst>
              <a:ext uri="{FF2B5EF4-FFF2-40B4-BE49-F238E27FC236}">
                <a16:creationId xmlns:a16="http://schemas.microsoft.com/office/drawing/2014/main" id="{F9D62FD0-8211-4402-81F6-0175267BED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הערכה חלופית: ערים וקהילות - פראג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89826E18-5F70-40C6-B524-DFC4CBA8E4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14" t="37931" r="32607" b="24189"/>
          <a:stretch/>
        </p:blipFill>
        <p:spPr>
          <a:xfrm>
            <a:off x="404949" y="943684"/>
            <a:ext cx="4349931" cy="259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64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טקסט 2">
            <a:extLst>
              <a:ext uri="{FF2B5EF4-FFF2-40B4-BE49-F238E27FC236}">
                <a16:creationId xmlns:a16="http://schemas.microsoft.com/office/drawing/2014/main" id="{DB71B656-5EB3-425F-9EB4-EE0A94095310}"/>
              </a:ext>
            </a:extLst>
          </p:cNvPr>
          <p:cNvSpPr txBox="1">
            <a:spLocks/>
          </p:cNvSpPr>
          <p:nvPr/>
        </p:nvSpPr>
        <p:spPr>
          <a:xfrm>
            <a:off x="943033" y="943684"/>
            <a:ext cx="9757644" cy="425458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50000"/>
              </a:lnSpc>
            </a:pPr>
            <a:endParaRPr lang="he-IL" sz="2400" dirty="0">
              <a:solidFill>
                <a:srgbClr val="192A72"/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400" dirty="0">
                <a:solidFill>
                  <a:srgbClr val="192A72"/>
                </a:solidFill>
                <a:latin typeface="Varela Round" panose="020B0604020202020204" charset="-79"/>
                <a:cs typeface="Varela Round" panose="020B0604020202020204" charset="-79"/>
              </a:rPr>
              <a:t>    </a:t>
            </a:r>
            <a:endParaRPr lang="he-IL" sz="2000" dirty="0">
              <a:solidFill>
                <a:srgbClr val="192A72"/>
              </a:solidFill>
            </a:endParaRPr>
          </a:p>
          <a:p>
            <a:pPr marL="342900" indent="-342900" algn="r" rtl="1">
              <a:buFontTx/>
              <a:buChar char="-"/>
            </a:pPr>
            <a:endParaRPr lang="he-IL" sz="2000" dirty="0"/>
          </a:p>
        </p:txBody>
      </p:sp>
      <p:sp>
        <p:nvSpPr>
          <p:cNvPr id="8" name="Google Shape;296;p9">
            <a:extLst>
              <a:ext uri="{FF2B5EF4-FFF2-40B4-BE49-F238E27FC236}">
                <a16:creationId xmlns:a16="http://schemas.microsoft.com/office/drawing/2014/main" id="{68E74292-8861-450C-BAF8-11048A6FC0E2}"/>
              </a:ext>
            </a:extLst>
          </p:cNvPr>
          <p:cNvSpPr txBox="1">
            <a:spLocks/>
          </p:cNvSpPr>
          <p:nvPr/>
        </p:nvSpPr>
        <p:spPr>
          <a:xfrm>
            <a:off x="1111509" y="3267077"/>
            <a:ext cx="9968981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50000"/>
              </a:lnSpc>
            </a:pPr>
            <a:endParaRPr lang="he-IL" sz="3000" dirty="0"/>
          </a:p>
          <a:p>
            <a:pPr algn="r">
              <a:lnSpc>
                <a:spcPct val="150000"/>
              </a:lnSpc>
            </a:pPr>
            <a:r>
              <a:rPr lang="he-IL" sz="3500" dirty="0"/>
              <a:t>1. העיר הנוצרית</a:t>
            </a:r>
          </a:p>
          <a:p>
            <a:pPr algn="r">
              <a:lnSpc>
                <a:spcPct val="150000"/>
              </a:lnSpc>
            </a:pPr>
            <a:r>
              <a:rPr lang="he-IL" sz="2500" dirty="0"/>
              <a:t>א) הגורמים להקמת ערים חדשות ולהתפתחותן של ערים קיימות בימה"ב</a:t>
            </a:r>
          </a:p>
          <a:p>
            <a:pPr algn="r">
              <a:lnSpc>
                <a:spcPct val="150000"/>
              </a:lnSpc>
            </a:pPr>
            <a:r>
              <a:rPr lang="he-IL" sz="2500" dirty="0"/>
              <a:t>ב) דפוסי הקמה של ערים חדשות והתפתחות של ערים קיימות </a:t>
            </a:r>
          </a:p>
          <a:p>
            <a:pPr algn="r">
              <a:lnSpc>
                <a:spcPct val="150000"/>
              </a:lnSpc>
            </a:pPr>
            <a:r>
              <a:rPr lang="he-IL" sz="2500" dirty="0"/>
              <a:t>ג) המבנה החברתי בעיר: ניידות חברתית, אזרח חופשי, מעמד האישה</a:t>
            </a:r>
          </a:p>
          <a:p>
            <a:pPr algn="r">
              <a:lnSpc>
                <a:spcPct val="150000"/>
              </a:lnSpc>
            </a:pPr>
            <a:r>
              <a:rPr lang="he-IL" sz="2500" dirty="0"/>
              <a:t>ד) המאבק של תושבי העיר להשגת חירויות ודפוסים שונים של מתן חירויות</a:t>
            </a:r>
          </a:p>
          <a:p>
            <a:pPr algn="r">
              <a:lnSpc>
                <a:spcPct val="150000"/>
              </a:lnSpc>
            </a:pPr>
            <a:r>
              <a:rPr lang="he-IL" sz="2500" dirty="0"/>
              <a:t>ה)  המבנה הפיסי של העיר באירופה הנוצרית</a:t>
            </a:r>
          </a:p>
          <a:p>
            <a:pPr algn="r">
              <a:lnSpc>
                <a:spcPct val="150000"/>
              </a:lnSpc>
            </a:pPr>
            <a:r>
              <a:rPr lang="he-IL" sz="2500" dirty="0"/>
              <a:t>ו) העיר כמרכז כלכלי ותרבותי</a:t>
            </a:r>
          </a:p>
          <a:p>
            <a:pPr algn="r">
              <a:lnSpc>
                <a:spcPct val="150000"/>
              </a:lnSpc>
            </a:pPr>
            <a:endParaRPr lang="he-IL" sz="4000" dirty="0"/>
          </a:p>
          <a:p>
            <a:endParaRPr lang="he-IL" sz="4800" dirty="0"/>
          </a:p>
        </p:txBody>
      </p:sp>
      <p:sp>
        <p:nvSpPr>
          <p:cNvPr id="4" name="כותרת 3">
            <a:extLst>
              <a:ext uri="{FF2B5EF4-FFF2-40B4-BE49-F238E27FC236}">
                <a16:creationId xmlns:a16="http://schemas.microsoft.com/office/drawing/2014/main" id="{F9D62FD0-8211-4402-81F6-0175267BED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הערכה חלופית: ערים וקהילות - פראג</a:t>
            </a:r>
          </a:p>
        </p:txBody>
      </p:sp>
    </p:spTree>
    <p:extLst>
      <p:ext uri="{BB962C8B-B14F-4D97-AF65-F5344CB8AC3E}">
        <p14:creationId xmlns:p14="http://schemas.microsoft.com/office/powerpoint/2010/main" val="4094386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טקסט 2">
            <a:extLst>
              <a:ext uri="{FF2B5EF4-FFF2-40B4-BE49-F238E27FC236}">
                <a16:creationId xmlns:a16="http://schemas.microsoft.com/office/drawing/2014/main" id="{DB71B656-5EB3-425F-9EB4-EE0A94095310}"/>
              </a:ext>
            </a:extLst>
          </p:cNvPr>
          <p:cNvSpPr txBox="1">
            <a:spLocks/>
          </p:cNvSpPr>
          <p:nvPr/>
        </p:nvSpPr>
        <p:spPr>
          <a:xfrm>
            <a:off x="943033" y="943684"/>
            <a:ext cx="9757644" cy="425458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50000"/>
              </a:lnSpc>
            </a:pPr>
            <a:endParaRPr lang="he-IL" sz="2400" dirty="0">
              <a:solidFill>
                <a:srgbClr val="192A72"/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400" dirty="0">
                <a:solidFill>
                  <a:srgbClr val="192A72"/>
                </a:solidFill>
                <a:latin typeface="Varela Round" panose="020B0604020202020204" charset="-79"/>
                <a:cs typeface="Varela Round" panose="020B0604020202020204" charset="-79"/>
              </a:rPr>
              <a:t>    </a:t>
            </a:r>
            <a:endParaRPr lang="he-IL" sz="2000" dirty="0">
              <a:solidFill>
                <a:srgbClr val="192A72"/>
              </a:solidFill>
            </a:endParaRPr>
          </a:p>
          <a:p>
            <a:pPr marL="342900" indent="-342900" algn="r" rtl="1">
              <a:buFontTx/>
              <a:buChar char="-"/>
            </a:pPr>
            <a:endParaRPr lang="he-IL" sz="2000" dirty="0"/>
          </a:p>
        </p:txBody>
      </p:sp>
      <p:sp>
        <p:nvSpPr>
          <p:cNvPr id="8" name="Google Shape;296;p9">
            <a:extLst>
              <a:ext uri="{FF2B5EF4-FFF2-40B4-BE49-F238E27FC236}">
                <a16:creationId xmlns:a16="http://schemas.microsoft.com/office/drawing/2014/main" id="{68E74292-8861-450C-BAF8-11048A6FC0E2}"/>
              </a:ext>
            </a:extLst>
          </p:cNvPr>
          <p:cNvSpPr txBox="1">
            <a:spLocks/>
          </p:cNvSpPr>
          <p:nvPr/>
        </p:nvSpPr>
        <p:spPr>
          <a:xfrm>
            <a:off x="943033" y="2664403"/>
            <a:ext cx="9968981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50000"/>
              </a:lnSpc>
            </a:pPr>
            <a:endParaRPr lang="he-IL" sz="3000" dirty="0"/>
          </a:p>
          <a:p>
            <a:pPr algn="r">
              <a:lnSpc>
                <a:spcPct val="150000"/>
              </a:lnSpc>
            </a:pPr>
            <a:r>
              <a:rPr lang="he-IL" sz="3500" dirty="0"/>
              <a:t>2. העיר פראג</a:t>
            </a:r>
          </a:p>
          <a:p>
            <a:pPr algn="r">
              <a:lnSpc>
                <a:spcPct val="150000"/>
              </a:lnSpc>
            </a:pPr>
            <a:r>
              <a:rPr lang="he-IL" sz="2500" dirty="0">
                <a:latin typeface="Varela Round" panose="00000500000000000000" charset="-79"/>
                <a:cs typeface="Varela Round" panose="00000500000000000000" charset="-79"/>
              </a:rPr>
              <a:t>א) </a:t>
            </a:r>
            <a:r>
              <a:rPr lang="he-IL" sz="2500" dirty="0">
                <a:effectLst/>
                <a:latin typeface="Varela Round" panose="00000500000000000000" charset="-79"/>
                <a:ea typeface="Times New Roman" panose="02020603050405020304" pitchFamily="18" charset="0"/>
                <a:cs typeface="Varela Round" panose="00000500000000000000" charset="-79"/>
              </a:rPr>
              <a:t>גורמים שתרמו וגורמים שעיכבו  את התפתחותה של פראג  </a:t>
            </a:r>
          </a:p>
          <a:p>
            <a:pPr algn="r">
              <a:lnSpc>
                <a:spcPct val="150000"/>
              </a:lnSpc>
            </a:pPr>
            <a:r>
              <a:rPr lang="he-IL" sz="2500" dirty="0">
                <a:latin typeface="Varela Round" panose="00000500000000000000" charset="-79"/>
                <a:ea typeface="Times New Roman" panose="02020603050405020304" pitchFamily="18" charset="0"/>
                <a:cs typeface="Varela Round" panose="00000500000000000000" charset="-79"/>
              </a:rPr>
              <a:t>     </a:t>
            </a:r>
            <a:r>
              <a:rPr lang="he-IL" sz="2500" dirty="0">
                <a:effectLst/>
                <a:latin typeface="Varela Round" panose="00000500000000000000" charset="-79"/>
                <a:ea typeface="Times New Roman" panose="02020603050405020304" pitchFamily="18" charset="0"/>
                <a:cs typeface="Varela Round" panose="00000500000000000000" charset="-79"/>
              </a:rPr>
              <a:t>עד המאה ה-16</a:t>
            </a:r>
          </a:p>
          <a:p>
            <a:pPr algn="r">
              <a:lnSpc>
                <a:spcPct val="150000"/>
              </a:lnSpc>
            </a:pPr>
            <a:r>
              <a:rPr lang="he-IL" sz="2500" dirty="0">
                <a:latin typeface="Varela Round" panose="00000500000000000000" charset="-79"/>
                <a:cs typeface="Varela Round" panose="00000500000000000000" charset="-79"/>
              </a:rPr>
              <a:t>ב) </a:t>
            </a:r>
            <a:r>
              <a:rPr lang="he-IL" sz="2500" dirty="0">
                <a:effectLst/>
                <a:latin typeface="Varela Round" panose="00000500000000000000" charset="-79"/>
                <a:ea typeface="Times New Roman" panose="02020603050405020304" pitchFamily="18" charset="0"/>
                <a:cs typeface="Varela Round" panose="00000500000000000000" charset="-79"/>
              </a:rPr>
              <a:t>פראג מרכז מדיני, כלכלי, דתי חינוכי- תרבותי;</a:t>
            </a:r>
          </a:p>
          <a:p>
            <a:pPr algn="r">
              <a:lnSpc>
                <a:spcPct val="150000"/>
              </a:lnSpc>
            </a:pPr>
            <a:r>
              <a:rPr lang="he-IL" sz="2500" dirty="0">
                <a:latin typeface="Varela Round" panose="00000500000000000000" charset="-79"/>
                <a:ea typeface="Times New Roman" panose="02020603050405020304" pitchFamily="18" charset="0"/>
                <a:cs typeface="Varela Round" panose="00000500000000000000" charset="-79"/>
              </a:rPr>
              <a:t>    </a:t>
            </a:r>
            <a:r>
              <a:rPr lang="he-IL" sz="2500" dirty="0">
                <a:effectLst/>
                <a:latin typeface="Varela Round" panose="00000500000000000000" charset="-79"/>
                <a:ea typeface="Times New Roman" panose="02020603050405020304" pitchFamily="18" charset="0"/>
                <a:cs typeface="Varela Round" panose="00000500000000000000" charset="-79"/>
              </a:rPr>
              <a:t> ביטויים למרכזיות של פראג בתחומים שונים</a:t>
            </a:r>
            <a:endParaRPr lang="he-IL" sz="2500" dirty="0">
              <a:latin typeface="Varela Round" panose="00000500000000000000" charset="-79"/>
              <a:cs typeface="Varela Round" panose="00000500000000000000" charset="-79"/>
            </a:endParaRPr>
          </a:p>
          <a:p>
            <a:pPr algn="r">
              <a:lnSpc>
                <a:spcPct val="150000"/>
              </a:lnSpc>
            </a:pPr>
            <a:endParaRPr lang="he-IL" sz="4000" dirty="0"/>
          </a:p>
          <a:p>
            <a:endParaRPr lang="he-IL" sz="4800" dirty="0"/>
          </a:p>
        </p:txBody>
      </p:sp>
      <p:pic>
        <p:nvPicPr>
          <p:cNvPr id="1028" name="Picture 4" descr="נוף העיר פראג">
            <a:extLst>
              <a:ext uri="{FF2B5EF4-FFF2-40B4-BE49-F238E27FC236}">
                <a16:creationId xmlns:a16="http://schemas.microsoft.com/office/drawing/2014/main" id="{A1B25931-AF22-4341-932B-F5D612E5E9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9" b="24201"/>
          <a:stretch/>
        </p:blipFill>
        <p:spPr bwMode="auto">
          <a:xfrm>
            <a:off x="130805" y="4137878"/>
            <a:ext cx="7850601" cy="253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D95136D1-850D-4583-A191-58D3840F4AC3}"/>
              </a:ext>
            </a:extLst>
          </p:cNvPr>
          <p:cNvSpPr txBox="1"/>
          <p:nvPr/>
        </p:nvSpPr>
        <p:spPr>
          <a:xfrm>
            <a:off x="7981406" y="6176057"/>
            <a:ext cx="24296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e-IL" b="0" i="0" dirty="0">
                <a:solidFill>
                  <a:srgbClr val="2D2D2D"/>
                </a:solidFill>
                <a:effectLst/>
                <a:latin typeface="Open Sans Hebrew"/>
              </a:rPr>
              <a:t>צילום</a:t>
            </a:r>
          </a:p>
          <a:p>
            <a:pPr algn="r"/>
            <a:r>
              <a:rPr lang="en-US" b="0" i="0" dirty="0" err="1">
                <a:solidFill>
                  <a:srgbClr val="2D2D2D"/>
                </a:solidFill>
                <a:effectLst/>
                <a:latin typeface="Open Sans Hebrew"/>
              </a:rPr>
              <a:t>Annemario</a:t>
            </a:r>
            <a:r>
              <a:rPr lang="en-US" b="0" i="0" dirty="0">
                <a:solidFill>
                  <a:srgbClr val="2D2D2D"/>
                </a:solidFill>
                <a:effectLst/>
                <a:latin typeface="Open Sans Hebrew"/>
              </a:rPr>
              <a:t> | </a:t>
            </a:r>
            <a:r>
              <a:rPr lang="en-US" b="0" i="0" dirty="0" err="1">
                <a:solidFill>
                  <a:srgbClr val="2D2D2D"/>
                </a:solidFill>
                <a:effectLst/>
                <a:latin typeface="Open Sans Hebrew"/>
              </a:rPr>
              <a:t>Dreamstime</a:t>
            </a:r>
            <a:endParaRPr lang="he-IL" dirty="0"/>
          </a:p>
        </p:txBody>
      </p:sp>
      <p:sp>
        <p:nvSpPr>
          <p:cNvPr id="7" name="כותרת 3">
            <a:extLst>
              <a:ext uri="{FF2B5EF4-FFF2-40B4-BE49-F238E27FC236}">
                <a16:creationId xmlns:a16="http://schemas.microsoft.com/office/drawing/2014/main" id="{8C3215BC-EB6D-4868-BA3C-384092B44E26}"/>
              </a:ext>
            </a:extLst>
          </p:cNvPr>
          <p:cNvSpPr txBox="1">
            <a:spLocks/>
          </p:cNvSpPr>
          <p:nvPr/>
        </p:nvSpPr>
        <p:spPr>
          <a:xfrm>
            <a:off x="1474048" y="206947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dirty="0"/>
              <a:t>הערכה חלופית: ערים וקהילות - פראג</a:t>
            </a:r>
          </a:p>
        </p:txBody>
      </p:sp>
    </p:spTree>
    <p:extLst>
      <p:ext uri="{BB962C8B-B14F-4D97-AF65-F5344CB8AC3E}">
        <p14:creationId xmlns:p14="http://schemas.microsoft.com/office/powerpoint/2010/main" val="979897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טקסט 2">
            <a:extLst>
              <a:ext uri="{FF2B5EF4-FFF2-40B4-BE49-F238E27FC236}">
                <a16:creationId xmlns:a16="http://schemas.microsoft.com/office/drawing/2014/main" id="{DB71B656-5EB3-425F-9EB4-EE0A94095310}"/>
              </a:ext>
            </a:extLst>
          </p:cNvPr>
          <p:cNvSpPr txBox="1">
            <a:spLocks/>
          </p:cNvSpPr>
          <p:nvPr/>
        </p:nvSpPr>
        <p:spPr>
          <a:xfrm>
            <a:off x="943033" y="943684"/>
            <a:ext cx="9757644" cy="425458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50000"/>
              </a:lnSpc>
            </a:pPr>
            <a:endParaRPr lang="he-IL" sz="2400" dirty="0">
              <a:solidFill>
                <a:srgbClr val="192A72"/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400" dirty="0">
                <a:solidFill>
                  <a:srgbClr val="192A72"/>
                </a:solidFill>
                <a:latin typeface="Varela Round" panose="020B0604020202020204" charset="-79"/>
                <a:cs typeface="Varela Round" panose="020B0604020202020204" charset="-79"/>
              </a:rPr>
              <a:t>    </a:t>
            </a:r>
            <a:endParaRPr lang="he-IL" sz="2000" dirty="0">
              <a:solidFill>
                <a:srgbClr val="192A72"/>
              </a:solidFill>
            </a:endParaRPr>
          </a:p>
          <a:p>
            <a:pPr marL="342900" indent="-342900" algn="r" rtl="1">
              <a:buFontTx/>
              <a:buChar char="-"/>
            </a:pPr>
            <a:endParaRPr lang="he-IL" sz="2000" dirty="0"/>
          </a:p>
        </p:txBody>
      </p:sp>
      <p:sp>
        <p:nvSpPr>
          <p:cNvPr id="8" name="Google Shape;296;p9">
            <a:extLst>
              <a:ext uri="{FF2B5EF4-FFF2-40B4-BE49-F238E27FC236}">
                <a16:creationId xmlns:a16="http://schemas.microsoft.com/office/drawing/2014/main" id="{68E74292-8861-450C-BAF8-11048A6FC0E2}"/>
              </a:ext>
            </a:extLst>
          </p:cNvPr>
          <p:cNvSpPr txBox="1">
            <a:spLocks/>
          </p:cNvSpPr>
          <p:nvPr/>
        </p:nvSpPr>
        <p:spPr>
          <a:xfrm>
            <a:off x="646699" y="1960792"/>
            <a:ext cx="10898601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50000"/>
              </a:lnSpc>
            </a:pPr>
            <a:endParaRPr lang="he-IL" sz="3000" dirty="0"/>
          </a:p>
          <a:p>
            <a:pPr algn="r">
              <a:lnSpc>
                <a:spcPct val="150000"/>
              </a:lnSpc>
            </a:pPr>
            <a:r>
              <a:rPr lang="he-IL" sz="3500" dirty="0"/>
              <a:t>             יסוד מארגן: מנהיגים משפיעים ימי הביניים</a:t>
            </a:r>
          </a:p>
          <a:p>
            <a:pPr algn="r">
              <a:lnSpc>
                <a:spcPct val="150000"/>
              </a:lnSpc>
            </a:pPr>
            <a:r>
              <a:rPr lang="he-IL" sz="2500" dirty="0">
                <a:latin typeface="Varela Round" panose="00000500000000000000" charset="-79"/>
                <a:cs typeface="Varela Round" panose="00000500000000000000" charset="-79"/>
              </a:rPr>
              <a:t>שאלה </a:t>
            </a:r>
            <a:r>
              <a:rPr lang="he-IL" sz="2500" dirty="0" err="1">
                <a:latin typeface="Varela Round" panose="00000500000000000000" charset="-79"/>
                <a:cs typeface="Varela Round" panose="00000500000000000000" charset="-79"/>
              </a:rPr>
              <a:t>פוריה</a:t>
            </a:r>
            <a:r>
              <a:rPr lang="he-IL" sz="2500" dirty="0">
                <a:latin typeface="Varela Round" panose="00000500000000000000" charset="-79"/>
                <a:cs typeface="Varela Round" panose="00000500000000000000" charset="-79"/>
              </a:rPr>
              <a:t>: באיזה אופן השפיעה ההנהגה השולטת על פראג בין המאות 11-16?</a:t>
            </a:r>
          </a:p>
          <a:p>
            <a:pPr algn="r">
              <a:lnSpc>
                <a:spcPct val="150000"/>
              </a:lnSpc>
            </a:pPr>
            <a:endParaRPr lang="he-IL" sz="2500" dirty="0">
              <a:effectLst/>
              <a:latin typeface="Varela Round" panose="00000500000000000000" charset="-79"/>
              <a:ea typeface="Times New Roman" panose="02020603050405020304" pitchFamily="18" charset="0"/>
              <a:cs typeface="Varela Round" panose="00000500000000000000" charset="-79"/>
            </a:endParaRPr>
          </a:p>
          <a:p>
            <a:pPr algn="r">
              <a:lnSpc>
                <a:spcPct val="150000"/>
              </a:lnSpc>
            </a:pPr>
            <a:endParaRPr lang="he-IL" sz="2500" dirty="0">
              <a:effectLst/>
              <a:latin typeface="Varela Round" panose="00000500000000000000" charset="-79"/>
              <a:ea typeface="Times New Roman" panose="02020603050405020304" pitchFamily="18" charset="0"/>
              <a:cs typeface="Varela Round" panose="00000500000000000000" charset="-79"/>
            </a:endParaRPr>
          </a:p>
          <a:p>
            <a:endParaRPr lang="he-IL" sz="4800" dirty="0"/>
          </a:p>
        </p:txBody>
      </p:sp>
      <p:sp>
        <p:nvSpPr>
          <p:cNvPr id="7" name="כותרת 3">
            <a:extLst>
              <a:ext uri="{FF2B5EF4-FFF2-40B4-BE49-F238E27FC236}">
                <a16:creationId xmlns:a16="http://schemas.microsoft.com/office/drawing/2014/main" id="{8C3215BC-EB6D-4868-BA3C-384092B44E26}"/>
              </a:ext>
            </a:extLst>
          </p:cNvPr>
          <p:cNvSpPr txBox="1">
            <a:spLocks/>
          </p:cNvSpPr>
          <p:nvPr/>
        </p:nvSpPr>
        <p:spPr>
          <a:xfrm>
            <a:off x="1474048" y="206947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dirty="0"/>
              <a:t>הערכה חלופית: ערים וקהילות - פראג</a:t>
            </a:r>
          </a:p>
        </p:txBody>
      </p:sp>
      <p:pic>
        <p:nvPicPr>
          <p:cNvPr id="2050" name="Picture 2" descr="יאן הוס: ביוגרפיה קצרה, תורתו, זיכרון - את הסיפור | יולי 2020">
            <a:extLst>
              <a:ext uri="{FF2B5EF4-FFF2-40B4-BE49-F238E27FC236}">
                <a16:creationId xmlns:a16="http://schemas.microsoft.com/office/drawing/2014/main" id="{C3908360-C54F-4518-8116-BB7B13AF72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27"/>
          <a:stretch/>
        </p:blipFill>
        <p:spPr bwMode="auto">
          <a:xfrm>
            <a:off x="4877843" y="2380981"/>
            <a:ext cx="2843803" cy="375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3">
            <a:extLst>
              <a:ext uri="{FF2B5EF4-FFF2-40B4-BE49-F238E27FC236}">
                <a16:creationId xmlns:a16="http://schemas.microsoft.com/office/drawing/2014/main" id="{7CC3864B-5280-4637-AC15-FDB2B3EB43BE}"/>
              </a:ext>
            </a:extLst>
          </p:cNvPr>
          <p:cNvSpPr txBox="1">
            <a:spLocks/>
          </p:cNvSpPr>
          <p:nvPr/>
        </p:nvSpPr>
        <p:spPr>
          <a:xfrm>
            <a:off x="4603688" y="6107194"/>
            <a:ext cx="3392112" cy="45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1200" dirty="0"/>
              <a:t>ויקיפדיה</a:t>
            </a:r>
          </a:p>
        </p:txBody>
      </p:sp>
    </p:spTree>
    <p:extLst>
      <p:ext uri="{BB962C8B-B14F-4D97-AF65-F5344CB8AC3E}">
        <p14:creationId xmlns:p14="http://schemas.microsoft.com/office/powerpoint/2010/main" val="1253915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טקסט 2">
            <a:extLst>
              <a:ext uri="{FF2B5EF4-FFF2-40B4-BE49-F238E27FC236}">
                <a16:creationId xmlns:a16="http://schemas.microsoft.com/office/drawing/2014/main" id="{DB71B656-5EB3-425F-9EB4-EE0A94095310}"/>
              </a:ext>
            </a:extLst>
          </p:cNvPr>
          <p:cNvSpPr txBox="1">
            <a:spLocks/>
          </p:cNvSpPr>
          <p:nvPr/>
        </p:nvSpPr>
        <p:spPr>
          <a:xfrm>
            <a:off x="943033" y="943684"/>
            <a:ext cx="9757644" cy="425458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50000"/>
              </a:lnSpc>
            </a:pPr>
            <a:endParaRPr lang="he-IL" sz="2400" dirty="0">
              <a:solidFill>
                <a:srgbClr val="192A72"/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400" dirty="0">
                <a:solidFill>
                  <a:srgbClr val="192A72"/>
                </a:solidFill>
                <a:latin typeface="Varela Round" panose="020B0604020202020204" charset="-79"/>
                <a:cs typeface="Varela Round" panose="020B0604020202020204" charset="-79"/>
              </a:rPr>
              <a:t>    </a:t>
            </a:r>
            <a:endParaRPr lang="he-IL" sz="2000" dirty="0">
              <a:solidFill>
                <a:srgbClr val="192A72"/>
              </a:solidFill>
            </a:endParaRPr>
          </a:p>
          <a:p>
            <a:pPr marL="342900" indent="-342900" algn="r" rtl="1">
              <a:buFontTx/>
              <a:buChar char="-"/>
            </a:pPr>
            <a:endParaRPr lang="he-IL" sz="2000" dirty="0"/>
          </a:p>
        </p:txBody>
      </p:sp>
      <p:sp>
        <p:nvSpPr>
          <p:cNvPr id="8" name="Google Shape;296;p9">
            <a:extLst>
              <a:ext uri="{FF2B5EF4-FFF2-40B4-BE49-F238E27FC236}">
                <a16:creationId xmlns:a16="http://schemas.microsoft.com/office/drawing/2014/main" id="{68E74292-8861-450C-BAF8-11048A6FC0E2}"/>
              </a:ext>
            </a:extLst>
          </p:cNvPr>
          <p:cNvSpPr txBox="1">
            <a:spLocks/>
          </p:cNvSpPr>
          <p:nvPr/>
        </p:nvSpPr>
        <p:spPr>
          <a:xfrm>
            <a:off x="1111509" y="2188028"/>
            <a:ext cx="9968981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50000"/>
              </a:lnSpc>
            </a:pPr>
            <a:endParaRPr lang="he-IL" sz="3000" dirty="0"/>
          </a:p>
          <a:p>
            <a:pPr algn="r">
              <a:lnSpc>
                <a:spcPct val="150000"/>
              </a:lnSpc>
            </a:pPr>
            <a:r>
              <a:rPr lang="he-IL" sz="3500" dirty="0"/>
              <a:t>       יסוד מארגן: מוסדות וארגונים בימי הביניים</a:t>
            </a:r>
          </a:p>
          <a:p>
            <a:pPr algn="r">
              <a:lnSpc>
                <a:spcPct val="150000"/>
              </a:lnSpc>
            </a:pPr>
            <a:r>
              <a:rPr lang="he-IL" sz="2500" dirty="0">
                <a:latin typeface="Varela Round" panose="00000500000000000000" charset="-79"/>
                <a:cs typeface="Varela Round" panose="00000500000000000000" charset="-79"/>
              </a:rPr>
              <a:t>שאלה </a:t>
            </a:r>
            <a:r>
              <a:rPr lang="he-IL" sz="2500" dirty="0" err="1">
                <a:latin typeface="Varela Round" panose="00000500000000000000" charset="-79"/>
                <a:cs typeface="Varela Round" panose="00000500000000000000" charset="-79"/>
              </a:rPr>
              <a:t>פוריה</a:t>
            </a:r>
            <a:r>
              <a:rPr lang="he-IL" sz="2500" dirty="0">
                <a:latin typeface="Varela Round" panose="00000500000000000000" charset="-79"/>
                <a:cs typeface="Varela Round" panose="00000500000000000000" charset="-79"/>
              </a:rPr>
              <a:t>: מדוע הפכה העיר פראג למרכז משגשג בין המאות 11-16?</a:t>
            </a:r>
          </a:p>
          <a:p>
            <a:pPr algn="r">
              <a:lnSpc>
                <a:spcPct val="150000"/>
              </a:lnSpc>
            </a:pPr>
            <a:endParaRPr lang="he-IL" sz="2500" dirty="0">
              <a:effectLst/>
              <a:latin typeface="Varela Round" panose="00000500000000000000" charset="-79"/>
              <a:ea typeface="Times New Roman" panose="02020603050405020304" pitchFamily="18" charset="0"/>
              <a:cs typeface="Varela Round" panose="00000500000000000000" charset="-79"/>
            </a:endParaRPr>
          </a:p>
          <a:p>
            <a:pPr algn="r">
              <a:lnSpc>
                <a:spcPct val="150000"/>
              </a:lnSpc>
            </a:pPr>
            <a:endParaRPr lang="he-IL" sz="2500" dirty="0">
              <a:effectLst/>
              <a:latin typeface="Varela Round" panose="00000500000000000000" charset="-79"/>
              <a:ea typeface="Times New Roman" panose="02020603050405020304" pitchFamily="18" charset="0"/>
              <a:cs typeface="Varela Round" panose="00000500000000000000" charset="-79"/>
            </a:endParaRPr>
          </a:p>
          <a:p>
            <a:pPr marL="342900" indent="-342900" algn="r">
              <a:lnSpc>
                <a:spcPct val="150000"/>
              </a:lnSpc>
              <a:buFontTx/>
              <a:buChar char="-"/>
            </a:pPr>
            <a:endParaRPr lang="he-IL" sz="2500" dirty="0">
              <a:effectLst/>
              <a:latin typeface="Varela Round" panose="00000500000000000000" charset="-79"/>
              <a:ea typeface="Times New Roman" panose="02020603050405020304" pitchFamily="18" charset="0"/>
              <a:cs typeface="Varela Round" panose="00000500000000000000" charset="-79"/>
            </a:endParaRPr>
          </a:p>
          <a:p>
            <a:endParaRPr lang="he-IL" sz="4800" dirty="0"/>
          </a:p>
        </p:txBody>
      </p:sp>
      <p:sp>
        <p:nvSpPr>
          <p:cNvPr id="7" name="כותרת 3">
            <a:extLst>
              <a:ext uri="{FF2B5EF4-FFF2-40B4-BE49-F238E27FC236}">
                <a16:creationId xmlns:a16="http://schemas.microsoft.com/office/drawing/2014/main" id="{8C3215BC-EB6D-4868-BA3C-384092B44E26}"/>
              </a:ext>
            </a:extLst>
          </p:cNvPr>
          <p:cNvSpPr txBox="1">
            <a:spLocks/>
          </p:cNvSpPr>
          <p:nvPr/>
        </p:nvSpPr>
        <p:spPr>
          <a:xfrm>
            <a:off x="1474048" y="206947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dirty="0"/>
              <a:t>הערכה חלופית: ערים וקהילות - פראג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E678C116-E4FB-4237-B4E8-180E28A4BD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36" t="30276" r="44607" b="17889"/>
          <a:stretch/>
        </p:blipFill>
        <p:spPr>
          <a:xfrm>
            <a:off x="3121413" y="2301121"/>
            <a:ext cx="5905021" cy="4317650"/>
          </a:xfrm>
          <a:prstGeom prst="rect">
            <a:avLst/>
          </a:prstGeom>
        </p:spPr>
      </p:pic>
      <p:sp>
        <p:nvSpPr>
          <p:cNvPr id="3" name="כותרת 3">
            <a:extLst>
              <a:ext uri="{FF2B5EF4-FFF2-40B4-BE49-F238E27FC236}">
                <a16:creationId xmlns:a16="http://schemas.microsoft.com/office/drawing/2014/main" id="{9C4B5967-D3D3-48F8-AF7A-E67EA445BC11}"/>
              </a:ext>
            </a:extLst>
          </p:cNvPr>
          <p:cNvSpPr txBox="1">
            <a:spLocks/>
          </p:cNvSpPr>
          <p:nvPr/>
        </p:nvSpPr>
        <p:spPr>
          <a:xfrm>
            <a:off x="4399943" y="6392908"/>
            <a:ext cx="3392112" cy="45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1200" dirty="0"/>
              <a:t>ויקיפדיה</a:t>
            </a:r>
          </a:p>
        </p:txBody>
      </p:sp>
    </p:spTree>
    <p:extLst>
      <p:ext uri="{BB962C8B-B14F-4D97-AF65-F5344CB8AC3E}">
        <p14:creationId xmlns:p14="http://schemas.microsoft.com/office/powerpoint/2010/main" val="2464145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טקסט 2">
            <a:extLst>
              <a:ext uri="{FF2B5EF4-FFF2-40B4-BE49-F238E27FC236}">
                <a16:creationId xmlns:a16="http://schemas.microsoft.com/office/drawing/2014/main" id="{DB71B656-5EB3-425F-9EB4-EE0A94095310}"/>
              </a:ext>
            </a:extLst>
          </p:cNvPr>
          <p:cNvSpPr txBox="1">
            <a:spLocks/>
          </p:cNvSpPr>
          <p:nvPr/>
        </p:nvSpPr>
        <p:spPr>
          <a:xfrm>
            <a:off x="943033" y="943684"/>
            <a:ext cx="9757644" cy="425458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50000"/>
              </a:lnSpc>
            </a:pPr>
            <a:endParaRPr lang="he-IL" sz="2400" dirty="0">
              <a:solidFill>
                <a:srgbClr val="192A72"/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400" dirty="0">
                <a:solidFill>
                  <a:srgbClr val="192A72"/>
                </a:solidFill>
                <a:latin typeface="Varela Round" panose="020B0604020202020204" charset="-79"/>
                <a:cs typeface="Varela Round" panose="020B0604020202020204" charset="-79"/>
              </a:rPr>
              <a:t>    </a:t>
            </a:r>
            <a:endParaRPr lang="he-IL" sz="2000" dirty="0">
              <a:solidFill>
                <a:srgbClr val="192A72"/>
              </a:solidFill>
            </a:endParaRPr>
          </a:p>
          <a:p>
            <a:pPr marL="342900" indent="-342900" algn="r" rtl="1">
              <a:buFontTx/>
              <a:buChar char="-"/>
            </a:pPr>
            <a:endParaRPr lang="he-IL" sz="2000" dirty="0"/>
          </a:p>
        </p:txBody>
      </p:sp>
      <p:sp>
        <p:nvSpPr>
          <p:cNvPr id="8" name="Google Shape;296;p9">
            <a:extLst>
              <a:ext uri="{FF2B5EF4-FFF2-40B4-BE49-F238E27FC236}">
                <a16:creationId xmlns:a16="http://schemas.microsoft.com/office/drawing/2014/main" id="{68E74292-8861-450C-BAF8-11048A6FC0E2}"/>
              </a:ext>
            </a:extLst>
          </p:cNvPr>
          <p:cNvSpPr txBox="1">
            <a:spLocks/>
          </p:cNvSpPr>
          <p:nvPr/>
        </p:nvSpPr>
        <p:spPr>
          <a:xfrm>
            <a:off x="0" y="2161484"/>
            <a:ext cx="1106841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50000"/>
              </a:lnSpc>
            </a:pPr>
            <a:endParaRPr lang="he-IL" sz="3000" dirty="0"/>
          </a:p>
          <a:p>
            <a:pPr algn="r">
              <a:lnSpc>
                <a:spcPct val="150000"/>
              </a:lnSpc>
            </a:pPr>
            <a:r>
              <a:rPr lang="he-IL" sz="3500" dirty="0"/>
              <a:t>         יסוד מארגן: אדריכלות ערי ימי הביניים</a:t>
            </a:r>
          </a:p>
          <a:p>
            <a:pPr algn="r">
              <a:lnSpc>
                <a:spcPct val="150000"/>
              </a:lnSpc>
            </a:pPr>
            <a:r>
              <a:rPr lang="he-IL" sz="2500" dirty="0">
                <a:latin typeface="Varela Round" panose="00000500000000000000" charset="-79"/>
                <a:cs typeface="Varela Round" panose="00000500000000000000" charset="-79"/>
              </a:rPr>
              <a:t>שאלה </a:t>
            </a:r>
            <a:r>
              <a:rPr lang="he-IL" sz="2500" dirty="0" err="1">
                <a:latin typeface="Varela Round" panose="00000500000000000000" charset="-79"/>
                <a:cs typeface="Varela Round" panose="00000500000000000000" charset="-79"/>
              </a:rPr>
              <a:t>פוריה</a:t>
            </a:r>
            <a:r>
              <a:rPr lang="he-IL" sz="2500" dirty="0">
                <a:latin typeface="Varela Round" panose="00000500000000000000" charset="-79"/>
                <a:cs typeface="Varela Round" panose="00000500000000000000" charset="-79"/>
              </a:rPr>
              <a:t>: כיצד דפוסי בניית הערים בימי הביניים השפיעו על שגשוגן?</a:t>
            </a:r>
          </a:p>
          <a:p>
            <a:pPr algn="r">
              <a:lnSpc>
                <a:spcPct val="150000"/>
              </a:lnSpc>
            </a:pPr>
            <a:endParaRPr lang="he-IL" sz="2500" dirty="0">
              <a:effectLst/>
              <a:latin typeface="Varela Round" panose="00000500000000000000" charset="-79"/>
              <a:ea typeface="Times New Roman" panose="02020603050405020304" pitchFamily="18" charset="0"/>
              <a:cs typeface="Varela Round" panose="00000500000000000000" charset="-79"/>
            </a:endParaRPr>
          </a:p>
          <a:p>
            <a:pPr marL="342900" indent="-342900" algn="r">
              <a:lnSpc>
                <a:spcPct val="150000"/>
              </a:lnSpc>
              <a:buFontTx/>
              <a:buChar char="-"/>
            </a:pPr>
            <a:endParaRPr lang="he-IL" sz="2500" dirty="0">
              <a:effectLst/>
              <a:latin typeface="Varela Round" panose="00000500000000000000" charset="-79"/>
              <a:ea typeface="Times New Roman" panose="02020603050405020304" pitchFamily="18" charset="0"/>
              <a:cs typeface="Varela Round" panose="00000500000000000000" charset="-79"/>
            </a:endParaRPr>
          </a:p>
          <a:p>
            <a:pPr marL="342900" indent="-342900" algn="r">
              <a:lnSpc>
                <a:spcPct val="150000"/>
              </a:lnSpc>
              <a:buFontTx/>
              <a:buChar char="-"/>
            </a:pPr>
            <a:endParaRPr lang="he-IL" sz="2500" dirty="0">
              <a:effectLst/>
              <a:latin typeface="Varela Round" panose="00000500000000000000" charset="-79"/>
              <a:ea typeface="Times New Roman" panose="02020603050405020304" pitchFamily="18" charset="0"/>
              <a:cs typeface="Varela Round" panose="00000500000000000000" charset="-79"/>
            </a:endParaRPr>
          </a:p>
          <a:p>
            <a:endParaRPr lang="he-IL" sz="4800" dirty="0"/>
          </a:p>
        </p:txBody>
      </p:sp>
      <p:sp>
        <p:nvSpPr>
          <p:cNvPr id="7" name="כותרת 3">
            <a:extLst>
              <a:ext uri="{FF2B5EF4-FFF2-40B4-BE49-F238E27FC236}">
                <a16:creationId xmlns:a16="http://schemas.microsoft.com/office/drawing/2014/main" id="{8C3215BC-EB6D-4868-BA3C-384092B44E26}"/>
              </a:ext>
            </a:extLst>
          </p:cNvPr>
          <p:cNvSpPr txBox="1">
            <a:spLocks/>
          </p:cNvSpPr>
          <p:nvPr/>
        </p:nvSpPr>
        <p:spPr>
          <a:xfrm>
            <a:off x="1474048" y="206947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dirty="0"/>
              <a:t>הערכה חלופית: ערים וקהילות - פראג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F125E1-7867-4B5F-A4B1-D45C1EF11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136" y="2462075"/>
            <a:ext cx="5247876" cy="393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3">
            <a:extLst>
              <a:ext uri="{FF2B5EF4-FFF2-40B4-BE49-F238E27FC236}">
                <a16:creationId xmlns:a16="http://schemas.microsoft.com/office/drawing/2014/main" id="{E22A26B9-F695-47BB-9167-F86E786ACC05}"/>
              </a:ext>
            </a:extLst>
          </p:cNvPr>
          <p:cNvSpPr txBox="1">
            <a:spLocks/>
          </p:cNvSpPr>
          <p:nvPr/>
        </p:nvSpPr>
        <p:spPr>
          <a:xfrm>
            <a:off x="4603688" y="6368942"/>
            <a:ext cx="3392112" cy="45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1200" dirty="0"/>
              <a:t>ויקיפדיה</a:t>
            </a:r>
          </a:p>
        </p:txBody>
      </p:sp>
    </p:spTree>
    <p:extLst>
      <p:ext uri="{BB962C8B-B14F-4D97-AF65-F5344CB8AC3E}">
        <p14:creationId xmlns:p14="http://schemas.microsoft.com/office/powerpoint/2010/main" val="289784711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8844</TotalTime>
  <Words>925</Words>
  <Application>Microsoft Office PowerPoint</Application>
  <PresentationFormat>מסך רחב</PresentationFormat>
  <Paragraphs>170</Paragraphs>
  <Slides>21</Slides>
  <Notes>21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21</vt:i4>
      </vt:variant>
    </vt:vector>
  </HeadingPairs>
  <TitlesOfParts>
    <vt:vector size="26" baseType="lpstr">
      <vt:lpstr>Arial</vt:lpstr>
      <vt:lpstr>Open Sans Hebrew</vt:lpstr>
      <vt:lpstr>Calibri</vt:lpstr>
      <vt:lpstr>Varela Round</vt:lpstr>
      <vt:lpstr>ערכת נושא Office</vt:lpstr>
      <vt:lpstr>מערכת שידורים לאומית</vt:lpstr>
      <vt:lpstr>ערים וקהילות - פראג שיעור מספר 1 – נושאים להערכה חלופית: העיר הנוצרית בימי הביניים, העיר פראג חלק א'</vt:lpstr>
      <vt:lpstr>מצגת של PowerPoint‏</vt:lpstr>
      <vt:lpstr>הערכה חלופית: ערים וקהילות - פראג</vt:lpstr>
      <vt:lpstr>הערכה חלופית: ערים וקהילות - פראג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ה פ ס ק ה . . .</vt:lpstr>
      <vt:lpstr>ערים וקהילות - פראג שיעור מספר 1 – נושאים להערכה חלופית הקהילה היהודית בימי הביניים, יהודי העיר פראג חלק ב'</vt:lpstr>
      <vt:lpstr>מצגת של PowerPoint‏</vt:lpstr>
      <vt:lpstr>הערכה חלופית: ערים וקהילות - פראג</vt:lpstr>
      <vt:lpstr>הערכה חלופית: ערים וקהילות - פראג</vt:lpstr>
      <vt:lpstr>הערכה חלופית: ערים וקהילות - פראג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user</dc:creator>
  <cp:lastModifiedBy>Anat Kaldaron</cp:lastModifiedBy>
  <cp:revision>506</cp:revision>
  <dcterms:created xsi:type="dcterms:W3CDTF">2020-03-15T19:13:03Z</dcterms:created>
  <dcterms:modified xsi:type="dcterms:W3CDTF">2020-07-15T14:11:02Z</dcterms:modified>
</cp:coreProperties>
</file>