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84" r:id="rId4"/>
    <p:sldId id="270" r:id="rId5"/>
    <p:sldId id="288" r:id="rId6"/>
    <p:sldId id="289" r:id="rId7"/>
    <p:sldId id="290" r:id="rId8"/>
    <p:sldId id="291" r:id="rId9"/>
    <p:sldId id="311" r:id="rId10"/>
    <p:sldId id="294" r:id="rId11"/>
    <p:sldId id="295" r:id="rId12"/>
    <p:sldId id="296" r:id="rId13"/>
    <p:sldId id="297" r:id="rId14"/>
    <p:sldId id="298" r:id="rId15"/>
    <p:sldId id="299" r:id="rId16"/>
    <p:sldId id="300" r:id="rId17"/>
    <p:sldId id="301" r:id="rId18"/>
    <p:sldId id="302" r:id="rId19"/>
    <p:sldId id="303" r:id="rId20"/>
    <p:sldId id="304" r:id="rId21"/>
    <p:sldId id="305" r:id="rId22"/>
    <p:sldId id="306" r:id="rId23"/>
    <p:sldId id="308" r:id="rId24"/>
    <p:sldId id="307" r:id="rId25"/>
    <p:sldId id="309" r:id="rId26"/>
    <p:sldId id="283" r:id="rId27"/>
    <p:sldId id="285" r:id="rId28"/>
    <p:sldId id="286" r:id="rId29"/>
  </p:sldIdLst>
  <p:sldSz cx="12190413" cy="6858000"/>
  <p:notesSz cx="6858000" cy="9144000"/>
  <p:embeddedFontLst>
    <p:embeddedFont>
      <p:font typeface="Calibri" panose="020F0502020204030204" pitchFamily="34" charset="0"/>
      <p:regular r:id="rId31"/>
      <p:bold r:id="rId32"/>
      <p:italic r:id="rId33"/>
      <p:boldItalic r:id="rId34"/>
    </p:embeddedFont>
    <p:embeddedFont>
      <p:font typeface="Varela Round" panose="020B0604020202020204" charset="-79"/>
      <p:regular r:id="rId35"/>
    </p:embeddedFont>
    <p:embeddedFont>
      <p:font typeface="Simplified Arabic" panose="02020603050405020304" pitchFamily="18" charset="-78"/>
      <p:regular r:id="rId36"/>
      <p:bold r:id="rId37"/>
    </p:embeddedFont>
    <p:embeddedFont>
      <p:font typeface="Traditional Arabic" panose="02020603050405020304" pitchFamily="18" charset="-78"/>
      <p:regular r:id="rId38"/>
      <p:bold r:id="rId3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40" roundtripDataSignature="AMtx7mgAJpvaeT3es5KFiYvK9bzZX9BW1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2CE8B3B-A6D0-42B3-BD6E-097B7BE5DF05}">
  <a:tblStyle styleId="{42CE8B3B-A6D0-42B3-BD6E-097B7BE5DF0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106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1588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800648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943583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832682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174089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068366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836223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595348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5941718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6437589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11597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1" name="Google Shape;11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5092565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6687361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6778066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821990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1961817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9597865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1" name="Google Shape;11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2610479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761790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125099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152640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833275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036738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552051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969474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121480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שער">
  <p:cSld name="שער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6"/>
          <p:cNvSpPr txBox="1">
            <a:spLocks noGrp="1"/>
          </p:cNvSpPr>
          <p:nvPr>
            <p:ph type="ctrTitle"/>
          </p:nvPr>
        </p:nvSpPr>
        <p:spPr>
          <a:xfrm>
            <a:off x="0" y="2693988"/>
            <a:ext cx="12190413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6600"/>
              <a:buFont typeface="Varela Round"/>
              <a:buNone/>
              <a:defRPr sz="6600" b="1" i="0" u="none" strike="noStrike" cap="none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6"/>
          <p:cNvSpPr/>
          <p:nvPr/>
        </p:nvSpPr>
        <p:spPr>
          <a:xfrm>
            <a:off x="-669982" y="6569428"/>
            <a:ext cx="2623619" cy="45910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8;p16"/>
          <p:cNvSpPr/>
          <p:nvPr/>
        </p:nvSpPr>
        <p:spPr>
          <a:xfrm>
            <a:off x="9985182" y="-439221"/>
            <a:ext cx="4205100" cy="63186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19;p16"/>
          <p:cNvSpPr/>
          <p:nvPr/>
        </p:nvSpPr>
        <p:spPr>
          <a:xfrm>
            <a:off x="8258395" y="6565100"/>
            <a:ext cx="4433637" cy="79653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" name="Google Shape;20;p16"/>
          <p:cNvPicPr preferRelativeResize="0"/>
          <p:nvPr/>
        </p:nvPicPr>
        <p:blipFill rotWithShape="1">
          <a:blip r:embed="rId2">
            <a:alphaModFix/>
          </a:blip>
          <a:srcRect l="33058" r="33511" b="26248"/>
          <a:stretch/>
        </p:blipFill>
        <p:spPr>
          <a:xfrm>
            <a:off x="5444576" y="369916"/>
            <a:ext cx="1301261" cy="159743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16"/>
          <p:cNvSpPr/>
          <p:nvPr/>
        </p:nvSpPr>
        <p:spPr>
          <a:xfrm>
            <a:off x="-1488810" y="6304086"/>
            <a:ext cx="3246400" cy="192925"/>
          </a:xfrm>
          <a:prstGeom prst="roundRect">
            <a:avLst>
              <a:gd name="adj" fmla="val 49359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שם השיעור">
  <p:cSld name="שם השיעור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7"/>
          <p:cNvSpPr/>
          <p:nvPr/>
        </p:nvSpPr>
        <p:spPr>
          <a:xfrm>
            <a:off x="212915" y="1396869"/>
            <a:ext cx="13175666" cy="2978963"/>
          </a:xfrm>
          <a:prstGeom prst="roundRect">
            <a:avLst>
              <a:gd name="adj" fmla="val 50000"/>
            </a:avLst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/>
          </a:p>
        </p:txBody>
      </p:sp>
      <p:sp>
        <p:nvSpPr>
          <p:cNvPr id="24" name="Google Shape;24;p17"/>
          <p:cNvSpPr txBox="1">
            <a:spLocks noGrp="1"/>
          </p:cNvSpPr>
          <p:nvPr>
            <p:ph type="ctrTitle"/>
          </p:nvPr>
        </p:nvSpPr>
        <p:spPr>
          <a:xfrm>
            <a:off x="0" y="1640910"/>
            <a:ext cx="12190413" cy="12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6600"/>
              <a:buFont typeface="Arial"/>
              <a:buNone/>
              <a:defRPr sz="6600" b="1">
                <a:solidFill>
                  <a:srgbClr val="192A7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7"/>
          <p:cNvSpPr/>
          <p:nvPr/>
        </p:nvSpPr>
        <p:spPr>
          <a:xfrm>
            <a:off x="7328995" y="6579191"/>
            <a:ext cx="5333172" cy="55761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17"/>
          <p:cNvSpPr/>
          <p:nvPr/>
        </p:nvSpPr>
        <p:spPr>
          <a:xfrm>
            <a:off x="9499907" y="6294300"/>
            <a:ext cx="3049259" cy="205899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17"/>
          <p:cNvSpPr/>
          <p:nvPr/>
        </p:nvSpPr>
        <p:spPr>
          <a:xfrm>
            <a:off x="9995581" y="-235260"/>
            <a:ext cx="2768137" cy="451249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28;p17"/>
          <p:cNvSpPr/>
          <p:nvPr/>
        </p:nvSpPr>
        <p:spPr>
          <a:xfrm>
            <a:off x="-501048" y="163632"/>
            <a:ext cx="1427924" cy="322428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p17"/>
          <p:cNvSpPr txBox="1">
            <a:spLocks noGrp="1"/>
          </p:cNvSpPr>
          <p:nvPr>
            <p:ph type="subTitle" idx="1"/>
          </p:nvPr>
        </p:nvSpPr>
        <p:spPr>
          <a:xfrm>
            <a:off x="0" y="2895892"/>
            <a:ext cx="12190413" cy="7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ctr" anchorCtr="0">
            <a:spAutoFit/>
          </a:bodyPr>
          <a:lstStyle>
            <a:lvl1pPr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None/>
              <a:defRPr sz="4000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2pPr>
            <a:lvl3pPr lvl="2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3pPr>
            <a:lvl4pPr lvl="3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4pPr>
            <a:lvl5pPr lvl="4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5pPr>
            <a:lvl6pPr lvl="5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6pPr>
            <a:lvl7pPr lvl="6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7pPr>
            <a:lvl8pPr lvl="7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8pPr>
            <a:lvl9pPr lvl="8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9pPr>
          </a:lstStyle>
          <a:p>
            <a:endParaRPr/>
          </a:p>
        </p:txBody>
      </p:sp>
      <p:sp>
        <p:nvSpPr>
          <p:cNvPr id="30" name="Google Shape;30;p17"/>
          <p:cNvSpPr txBox="1">
            <a:spLocks noGrp="1"/>
          </p:cNvSpPr>
          <p:nvPr>
            <p:ph type="body" idx="2"/>
          </p:nvPr>
        </p:nvSpPr>
        <p:spPr>
          <a:xfrm>
            <a:off x="212915" y="3655832"/>
            <a:ext cx="11977498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  <a:defRPr sz="3200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ct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  <a:defRPr sz="3200" b="1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lvl="2" indent="-381000" algn="r" rtl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lvl="3" indent="-355600" algn="r" rtl="1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Char char="–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lvl="4" indent="-355600" algn="r" rtl="1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Char char="»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lvl="5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בלבד">
  <p:cSld name="כותרת בלבד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0"/>
          <p:cNvSpPr txBox="1">
            <a:spLocks noGrp="1"/>
          </p:cNvSpPr>
          <p:nvPr>
            <p:ph type="title"/>
          </p:nvPr>
        </p:nvSpPr>
        <p:spPr>
          <a:xfrm>
            <a:off x="1" y="213094"/>
            <a:ext cx="12190413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Arial"/>
              <a:buNone/>
              <a:defRPr sz="4400" b="1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0"/>
          <p:cNvSpPr/>
          <p:nvPr/>
        </p:nvSpPr>
        <p:spPr>
          <a:xfrm>
            <a:off x="0" y="5878198"/>
            <a:ext cx="476557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Google Shape;50;p20"/>
          <p:cNvSpPr/>
          <p:nvPr/>
        </p:nvSpPr>
        <p:spPr>
          <a:xfrm>
            <a:off x="8666586" y="-110812"/>
            <a:ext cx="5299429" cy="22162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" name="Google Shape;51;p20"/>
          <p:cNvSpPr/>
          <p:nvPr/>
        </p:nvSpPr>
        <p:spPr>
          <a:xfrm>
            <a:off x="0" y="6306748"/>
            <a:ext cx="7723426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ותוכן" type="obj">
  <p:cSld name="OBJECT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6"/>
          <p:cNvSpPr txBox="1">
            <a:spLocks noGrp="1"/>
          </p:cNvSpPr>
          <p:nvPr>
            <p:ph type="title"/>
          </p:nvPr>
        </p:nvSpPr>
        <p:spPr>
          <a:xfrm>
            <a:off x="1" y="213094"/>
            <a:ext cx="12190413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36000" bIns="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400"/>
              <a:buFont typeface="Arial"/>
              <a:buNone/>
              <a:defRPr sz="4400" b="1">
                <a:solidFill>
                  <a:srgbClr val="192A7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6"/>
          <p:cNvSpPr txBox="1">
            <a:spLocks noGrp="1"/>
          </p:cNvSpPr>
          <p:nvPr>
            <p:ph type="body" idx="1"/>
          </p:nvPr>
        </p:nvSpPr>
        <p:spPr>
          <a:xfrm>
            <a:off x="515206" y="1195757"/>
            <a:ext cx="8151380" cy="46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 sz="24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81000" algn="r" rtl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–"/>
              <a:defRPr sz="24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81000" algn="r" rtl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lvl="3" indent="-355600" algn="r" rtl="1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Char char="–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lvl="4" indent="-355600" algn="r" rtl="1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Char char="»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lvl="5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5" name="Google Shape;95;p26"/>
          <p:cNvSpPr/>
          <p:nvPr/>
        </p:nvSpPr>
        <p:spPr>
          <a:xfrm>
            <a:off x="0" y="5878198"/>
            <a:ext cx="476557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26"/>
          <p:cNvSpPr/>
          <p:nvPr/>
        </p:nvSpPr>
        <p:spPr>
          <a:xfrm>
            <a:off x="8666586" y="-110812"/>
            <a:ext cx="5299429" cy="22162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26"/>
          <p:cNvSpPr/>
          <p:nvPr/>
        </p:nvSpPr>
        <p:spPr>
          <a:xfrm>
            <a:off x="0" y="6306748"/>
            <a:ext cx="7723426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טקסט גדול-X2">
  <p:cSld name="5_טקסט גדול-X2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7"/>
          <p:cNvSpPr txBox="1">
            <a:spLocks noGrp="1"/>
          </p:cNvSpPr>
          <p:nvPr>
            <p:ph type="ctrTitle"/>
          </p:nvPr>
        </p:nvSpPr>
        <p:spPr>
          <a:xfrm>
            <a:off x="234386" y="1312990"/>
            <a:ext cx="7909488" cy="52244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2800"/>
              <a:buFont typeface="Varela Round"/>
              <a:buNone/>
              <a:defRPr sz="2800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27"/>
          <p:cNvSpPr/>
          <p:nvPr/>
        </p:nvSpPr>
        <p:spPr>
          <a:xfrm>
            <a:off x="-910297" y="6189198"/>
            <a:ext cx="3068196" cy="11891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27"/>
          <p:cNvSpPr/>
          <p:nvPr/>
        </p:nvSpPr>
        <p:spPr>
          <a:xfrm>
            <a:off x="10081040" y="81723"/>
            <a:ext cx="5299429" cy="22162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27"/>
          <p:cNvSpPr/>
          <p:nvPr/>
        </p:nvSpPr>
        <p:spPr>
          <a:xfrm>
            <a:off x="-2155406" y="6347805"/>
            <a:ext cx="5558412" cy="47051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27"/>
          <p:cNvSpPr txBox="1">
            <a:spLocks noGrp="1"/>
          </p:cNvSpPr>
          <p:nvPr>
            <p:ph type="body" idx="1"/>
          </p:nvPr>
        </p:nvSpPr>
        <p:spPr>
          <a:xfrm>
            <a:off x="0" y="192531"/>
            <a:ext cx="12190413" cy="1009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 rtl="1">
              <a:spcBef>
                <a:spcPts val="960"/>
              </a:spcBef>
              <a:spcAft>
                <a:spcPts val="0"/>
              </a:spcAft>
              <a:buClr>
                <a:srgbClr val="192A72"/>
              </a:buClr>
              <a:buSzPts val="4800"/>
              <a:buNone/>
              <a:defRPr sz="4800" b="1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2 כותרו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549438" y="213094"/>
            <a:ext cx="9640976" cy="720000"/>
          </a:xfrm>
          <a:noFill/>
        </p:spPr>
        <p:txBody>
          <a:bodyPr vert="horz" lIns="91440" tIns="45720" rIns="91440" bIns="45720" rtlCol="1" anchor="ctr">
            <a:noAutofit/>
          </a:bodyPr>
          <a:lstStyle>
            <a:lvl1pPr marL="0" marR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he-IL" sz="4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+mn-cs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 של תבנית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515208" y="1185681"/>
            <a:ext cx="8323992" cy="540000"/>
          </a:xfrm>
        </p:spPr>
        <p:txBody>
          <a:bodyPr anchor="ctr">
            <a:noAutofit/>
          </a:bodyPr>
          <a:lstStyle>
            <a:lvl1pPr marL="185738" indent="0">
              <a:buNone/>
              <a:defRPr sz="3200" b="1">
                <a:solidFill>
                  <a:srgbClr val="12B4BC"/>
                </a:solidFill>
                <a:latin typeface="Varela Round" pitchFamily="2" charset="-79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515206" y="1725683"/>
            <a:ext cx="8030918" cy="4152517"/>
          </a:xfrm>
        </p:spPr>
        <p:txBody>
          <a:bodyPr>
            <a:normAutofit/>
          </a:bodyPr>
          <a:lstStyle>
            <a:lvl1pPr marL="439738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+mn-cs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+mn-cs"/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00" lvl="0" indent="-342900" algn="r" defTabSz="914400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he-IL" dirty="0"/>
              <a:t>לחץ כדי לערוך סגנונות טקסט של תבנית בסיס</a:t>
            </a:r>
          </a:p>
          <a:p>
            <a:pPr marL="742950" lvl="1" indent="-285750" algn="r" defTabSz="914400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he-IL" dirty="0"/>
              <a:t>רמה שנייה</a:t>
            </a:r>
          </a:p>
        </p:txBody>
      </p:sp>
      <p:sp>
        <p:nvSpPr>
          <p:cNvPr id="8" name="מלבן מעוגל 6">
            <a:extLst>
              <a:ext uri="{FF2B5EF4-FFF2-40B4-BE49-F238E27FC236}">
                <a16:creationId xmlns:a16="http://schemas.microsoft.com/office/drawing/2014/main" id="{E6F50987-5C32-40D2-A5FB-79D9E0819C00}"/>
              </a:ext>
            </a:extLst>
          </p:cNvPr>
          <p:cNvSpPr/>
          <p:nvPr userDrawn="1"/>
        </p:nvSpPr>
        <p:spPr>
          <a:xfrm>
            <a:off x="9663546" y="5699023"/>
            <a:ext cx="476619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9" name="מלבן מעוגל 7">
            <a:extLst>
              <a:ext uri="{FF2B5EF4-FFF2-40B4-BE49-F238E27FC236}">
                <a16:creationId xmlns:a16="http://schemas.microsoft.com/office/drawing/2014/main" id="{53A31BA8-BED7-4737-8AF6-AA655F116E85}"/>
              </a:ext>
            </a:extLst>
          </p:cNvPr>
          <p:cNvSpPr/>
          <p:nvPr userDrawn="1"/>
        </p:nvSpPr>
        <p:spPr>
          <a:xfrm>
            <a:off x="-260528" y="181685"/>
            <a:ext cx="2598484" cy="216817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3" name="מלבן מעוגל 8">
            <a:extLst>
              <a:ext uri="{FF2B5EF4-FFF2-40B4-BE49-F238E27FC236}">
                <a16:creationId xmlns:a16="http://schemas.microsoft.com/office/drawing/2014/main" id="{2CDE3276-7F45-4436-8F72-4AC18E7F0FC7}"/>
              </a:ext>
            </a:extLst>
          </p:cNvPr>
          <p:cNvSpPr/>
          <p:nvPr userDrawn="1"/>
        </p:nvSpPr>
        <p:spPr>
          <a:xfrm>
            <a:off x="-488761" y="468418"/>
            <a:ext cx="2968915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4" name="מלבן מעוגל 10">
            <a:extLst>
              <a:ext uri="{FF2B5EF4-FFF2-40B4-BE49-F238E27FC236}">
                <a16:creationId xmlns:a16="http://schemas.microsoft.com/office/drawing/2014/main" id="{1C8AF664-98DE-433F-9B61-94366E98BCDF}"/>
              </a:ext>
            </a:extLst>
          </p:cNvPr>
          <p:cNvSpPr/>
          <p:nvPr userDrawn="1"/>
        </p:nvSpPr>
        <p:spPr>
          <a:xfrm>
            <a:off x="9008919" y="6104088"/>
            <a:ext cx="3755104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</p:spTree>
    <p:extLst>
      <p:ext uri="{BB962C8B-B14F-4D97-AF65-F5344CB8AC3E}">
        <p14:creationId xmlns:p14="http://schemas.microsoft.com/office/powerpoint/2010/main" val="3711503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5"/>
          <p:cNvSpPr txBox="1"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5"/>
          <p:cNvSpPr txBox="1">
            <a:spLocks noGrp="1"/>
          </p:cNvSpPr>
          <p:nvPr>
            <p:ph type="body" idx="1"/>
          </p:nvPr>
        </p:nvSpPr>
        <p:spPr>
          <a:xfrm>
            <a:off x="609521" y="1600201"/>
            <a:ext cx="10971372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r" rtl="1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r" rtl="1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r" rtl="1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5"/>
          <p:cNvSpPr txBox="1">
            <a:spLocks noGrp="1"/>
          </p:cNvSpPr>
          <p:nvPr>
            <p:ph type="dt" idx="10"/>
          </p:nvPr>
        </p:nvSpPr>
        <p:spPr>
          <a:xfrm>
            <a:off x="8736463" y="6356351"/>
            <a:ext cx="284443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5"/>
          <p:cNvSpPr txBox="1">
            <a:spLocks noGrp="1"/>
          </p:cNvSpPr>
          <p:nvPr>
            <p:ph type="ftr" idx="11"/>
          </p:nvPr>
        </p:nvSpPr>
        <p:spPr>
          <a:xfrm>
            <a:off x="4165058" y="6356351"/>
            <a:ext cx="386029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15"/>
          <p:cNvSpPr txBox="1">
            <a:spLocks noGrp="1"/>
          </p:cNvSpPr>
          <p:nvPr>
            <p:ph type="sldNum" idx="12"/>
          </p:nvPr>
        </p:nvSpPr>
        <p:spPr>
          <a:xfrm>
            <a:off x="609521" y="6356351"/>
            <a:ext cx="284443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59" r:id="rId4"/>
    <p:sldLayoutId id="2147483660" r:id="rId5"/>
    <p:sldLayoutId id="2147483661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"/>
          <p:cNvSpPr txBox="1">
            <a:spLocks noGrp="1"/>
          </p:cNvSpPr>
          <p:nvPr>
            <p:ph type="ctrTitle"/>
          </p:nvPr>
        </p:nvSpPr>
        <p:spPr>
          <a:xfrm>
            <a:off x="0" y="2693988"/>
            <a:ext cx="12190413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6600"/>
              <a:buFont typeface="Varela Round"/>
              <a:buNone/>
            </a:pPr>
            <a:r>
              <a:rPr lang="iw-IL" dirty="0"/>
              <a:t>מערכת שידורים לאומית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4"/>
          <p:cNvSpPr/>
          <p:nvPr/>
        </p:nvSpPr>
        <p:spPr>
          <a:xfrm>
            <a:off x="-1" y="967853"/>
            <a:ext cx="12190413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SzPts val="3300"/>
            </a:pPr>
            <a:r>
              <a:rPr lang="he-IL" sz="2400" dirty="0">
                <a:solidFill>
                  <a:schemeClr val="tx2">
                    <a:lumMod val="10000"/>
                  </a:schemeClr>
                </a:solidFill>
                <a:latin typeface="Varela Round" panose="020B0604020202020204" charset="-79"/>
                <a:cs typeface="Varela Round" panose="020B0604020202020204" charset="-79"/>
              </a:rPr>
              <a:t>בכינוי קניין/שייכות – בהשמטת ה-</a:t>
            </a:r>
            <a:r>
              <a:rPr lang="ar-AE" sz="2400" dirty="0">
                <a:solidFill>
                  <a:schemeClr val="tx2">
                    <a:lumMod val="10000"/>
                  </a:schemeClr>
                </a:solidFill>
                <a:latin typeface="Varela Round" panose="020B0604020202020204" charset="-79"/>
                <a:cs typeface="Simplified Arabic" panose="02020603050405020304" pitchFamily="18" charset="-78"/>
              </a:rPr>
              <a:t>نَ</a:t>
            </a:r>
            <a:r>
              <a:rPr lang="he-IL" sz="2400" dirty="0">
                <a:solidFill>
                  <a:schemeClr val="tx2">
                    <a:lumMod val="10000"/>
                  </a:schemeClr>
                </a:solidFill>
                <a:latin typeface="Varela Round" panose="020B0604020202020204" charset="-79"/>
                <a:cs typeface="Varela Round" panose="020B0604020202020204" charset="-79"/>
              </a:rPr>
              <a:t> של הסיומת</a:t>
            </a:r>
          </a:p>
        </p:txBody>
      </p:sp>
      <p:sp>
        <p:nvSpPr>
          <p:cNvPr id="4" name="Google Shape;220;p14"/>
          <p:cNvSpPr/>
          <p:nvPr/>
        </p:nvSpPr>
        <p:spPr>
          <a:xfrm>
            <a:off x="152401" y="114087"/>
            <a:ext cx="12190413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e-IL" sz="3200" b="1" i="0" u="none" strike="noStrike" cap="none" dirty="0">
                <a:solidFill>
                  <a:srgbClr val="192A72"/>
                </a:solidFill>
                <a:latin typeface="Varela Round" panose="020B0604020202020204" charset="-79"/>
                <a:ea typeface="Varela Round"/>
                <a:cs typeface="Varela Round" panose="020B0604020202020204" charset="-79"/>
                <a:sym typeface="Varela Round"/>
              </a:rPr>
              <a:t>הריבוי השלם זכר בערבית – ב'</a:t>
            </a:r>
            <a:endParaRPr dirty="0">
              <a:latin typeface="Varela Round" panose="020B0604020202020204" charset="-79"/>
              <a:cs typeface="Varela Round" panose="020B0604020202020204" charset="-79"/>
            </a:endParaRPr>
          </a:p>
        </p:txBody>
      </p:sp>
      <p:graphicFrame>
        <p:nvGraphicFramePr>
          <p:cNvPr id="5" name="טבלה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4457732"/>
              </p:ext>
            </p:extLst>
          </p:nvPr>
        </p:nvGraphicFramePr>
        <p:xfrm>
          <a:off x="509287" y="1637487"/>
          <a:ext cx="10891776" cy="3330412"/>
        </p:xfrm>
        <a:graphic>
          <a:graphicData uri="http://schemas.openxmlformats.org/drawingml/2006/table">
            <a:tbl>
              <a:tblPr rtl="1" firstRow="1" bandRow="1">
                <a:tableStyleId>{42CE8B3B-A6D0-42B3-BD6E-097B7BE5DF05}</a:tableStyleId>
              </a:tblPr>
              <a:tblGrid>
                <a:gridCol w="4337432">
                  <a:extLst>
                    <a:ext uri="{9D8B030D-6E8A-4147-A177-3AD203B41FA5}">
                      <a16:colId xmlns:a16="http://schemas.microsoft.com/office/drawing/2014/main" val="125171019"/>
                    </a:ext>
                  </a:extLst>
                </a:gridCol>
                <a:gridCol w="1277133">
                  <a:extLst>
                    <a:ext uri="{9D8B030D-6E8A-4147-A177-3AD203B41FA5}">
                      <a16:colId xmlns:a16="http://schemas.microsoft.com/office/drawing/2014/main" val="323113851"/>
                    </a:ext>
                  </a:extLst>
                </a:gridCol>
                <a:gridCol w="1963894">
                  <a:extLst>
                    <a:ext uri="{9D8B030D-6E8A-4147-A177-3AD203B41FA5}">
                      <a16:colId xmlns:a16="http://schemas.microsoft.com/office/drawing/2014/main" val="3747626520"/>
                    </a:ext>
                  </a:extLst>
                </a:gridCol>
                <a:gridCol w="3313317">
                  <a:extLst>
                    <a:ext uri="{9D8B030D-6E8A-4147-A177-3AD203B41FA5}">
                      <a16:colId xmlns:a16="http://schemas.microsoft.com/office/drawing/2014/main" val="216610922"/>
                    </a:ext>
                  </a:extLst>
                </a:gridCol>
              </a:tblGrid>
              <a:tr h="396607">
                <a:tc>
                  <a:txBody>
                    <a:bodyPr/>
                    <a:lstStyle/>
                    <a:p>
                      <a:pPr algn="ctr" rtl="1"/>
                      <a:r>
                        <a:rPr lang="he-IL" sz="2000" baseline="0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היחסה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000" baseline="0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הסיומת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000" baseline="0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דוגמה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000" baseline="0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משפט לדוגמה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8746841"/>
                  </a:ext>
                </a:extLst>
              </a:tr>
              <a:tr h="1010533"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</a:pPr>
                      <a:r>
                        <a:rPr lang="he-IL" sz="2000" baseline="0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ביחסה הראשונה</a:t>
                      </a:r>
                      <a:r>
                        <a:rPr lang="en-US" sz="2000" baseline="0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 </a:t>
                      </a:r>
                      <a:r>
                        <a:rPr lang="ar-AE" sz="3200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(رَفْع)</a:t>
                      </a:r>
                      <a:endParaRPr lang="he-IL" sz="3200" dirty="0">
                        <a:solidFill>
                          <a:schemeClr val="tx2">
                            <a:lumMod val="10000"/>
                          </a:schemeClr>
                        </a:solidFill>
                        <a:latin typeface="Traditional Arabic" panose="02020603050405020304" pitchFamily="18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ar-AE" sz="2800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Simplified Arabic" panose="02020603050405020304" pitchFamily="18" charset="-78"/>
                          <a:cs typeface="Simplified Arabic" panose="02020603050405020304" pitchFamily="18" charset="-78"/>
                        </a:rPr>
                        <a:t>ُو</a:t>
                      </a:r>
                      <a:endParaRPr lang="he-IL" sz="2800" dirty="0">
                        <a:solidFill>
                          <a:schemeClr val="tx2">
                            <a:lumMod val="10000"/>
                          </a:schemeClr>
                        </a:solidFill>
                        <a:latin typeface="Simplified Arabic" panose="02020603050405020304" pitchFamily="18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ar-AE" sz="2800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Simplified Arabic" panose="02020603050405020304" pitchFamily="18" charset="-78"/>
                          <a:cs typeface="Simplified Arabic" panose="02020603050405020304" pitchFamily="18" charset="-78"/>
                        </a:rPr>
                        <a:t>مُعَلِّمُو</a:t>
                      </a:r>
                      <a:endParaRPr lang="he-IL" sz="2800" dirty="0">
                        <a:solidFill>
                          <a:schemeClr val="tx2">
                            <a:lumMod val="10000"/>
                          </a:schemeClr>
                        </a:solidFill>
                        <a:latin typeface="Simplified Arabic" panose="02020603050405020304" pitchFamily="18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200000"/>
                        </a:lnSpc>
                      </a:pPr>
                      <a:r>
                        <a:rPr lang="ar-AE" sz="2800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Simplified Arabic" panose="02020603050405020304" pitchFamily="18" charset="-78"/>
                          <a:cs typeface="Simplified Arabic" panose="02020603050405020304" pitchFamily="18" charset="-78"/>
                        </a:rPr>
                        <a:t>   وَصَلَ </a:t>
                      </a:r>
                      <a:r>
                        <a:rPr lang="ar-AE" sz="2800" u="sng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Simplified Arabic" panose="02020603050405020304" pitchFamily="18" charset="-78"/>
                          <a:cs typeface="Simplified Arabic" panose="02020603050405020304" pitchFamily="18" charset="-78"/>
                        </a:rPr>
                        <a:t>مُعَلِّمُوكُمْ</a:t>
                      </a:r>
                      <a:r>
                        <a:rPr lang="ar-AE" sz="2800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Simplified Arabic" panose="02020603050405020304" pitchFamily="18" charset="-78"/>
                          <a:cs typeface="Simplified Arabic" panose="02020603050405020304" pitchFamily="18" charset="-78"/>
                        </a:rPr>
                        <a:t> </a:t>
                      </a:r>
                      <a:endParaRPr lang="he-IL" sz="2800" dirty="0">
                        <a:solidFill>
                          <a:schemeClr val="tx2">
                            <a:lumMod val="10000"/>
                          </a:schemeClr>
                        </a:solidFill>
                        <a:latin typeface="Simplified Arabic" panose="02020603050405020304" pitchFamily="18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17360420"/>
                  </a:ext>
                </a:extLst>
              </a:tr>
              <a:tr h="1923272"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</a:pPr>
                      <a:r>
                        <a:rPr lang="he-IL" sz="2000" baseline="0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ביחסות השנייה </a:t>
                      </a:r>
                      <a:r>
                        <a:rPr lang="he-IL" sz="2000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Simplified Arabic" panose="02020603050405020304" pitchFamily="18" charset="-78"/>
                        </a:rPr>
                        <a:t>(</a:t>
                      </a:r>
                      <a:r>
                        <a:rPr lang="ar-AE" sz="2000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Simplified Arabic" panose="02020603050405020304" pitchFamily="18" charset="-78"/>
                          <a:cs typeface="Simplified Arabic" panose="02020603050405020304" pitchFamily="18" charset="-78"/>
                        </a:rPr>
                        <a:t>نَصْب</a:t>
                      </a:r>
                      <a:r>
                        <a:rPr lang="he-IL" sz="2000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Simplified Arabic" panose="02020603050405020304" pitchFamily="18" charset="-78"/>
                        </a:rPr>
                        <a:t>) </a:t>
                      </a:r>
                      <a:r>
                        <a:rPr lang="he-IL" sz="2000" baseline="0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והשלישית </a:t>
                      </a:r>
                      <a:r>
                        <a:rPr lang="he-IL" sz="2400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Simplified Arabic" panose="02020603050405020304" pitchFamily="18" charset="-78"/>
                        </a:rPr>
                        <a:t>(</a:t>
                      </a:r>
                      <a:r>
                        <a:rPr lang="ar-AE" sz="2400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Simplified Arabic" panose="02020603050405020304" pitchFamily="18" charset="-78"/>
                          <a:cs typeface="Simplified Arabic" panose="02020603050405020304" pitchFamily="18" charset="-78"/>
                        </a:rPr>
                        <a:t>جَرّ</a:t>
                      </a:r>
                      <a:r>
                        <a:rPr lang="he-IL" sz="2400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Simplified Arabic" panose="02020603050405020304" pitchFamily="18" charset="-78"/>
                        </a:rPr>
                        <a:t>)</a:t>
                      </a:r>
                      <a:endParaRPr lang="he-IL" sz="1800" dirty="0">
                        <a:solidFill>
                          <a:schemeClr val="tx2">
                            <a:lumMod val="10000"/>
                          </a:schemeClr>
                        </a:solidFill>
                        <a:latin typeface="Simplified Arabic" panose="02020603050405020304" pitchFamily="18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ar-AE" sz="2800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Simplified Arabic" panose="02020603050405020304" pitchFamily="18" charset="-78"/>
                          <a:cs typeface="Simplified Arabic" panose="02020603050405020304" pitchFamily="18" charset="-78"/>
                        </a:rPr>
                        <a:t>ِي</a:t>
                      </a:r>
                      <a:endParaRPr lang="he-IL" sz="2800" dirty="0">
                        <a:solidFill>
                          <a:schemeClr val="tx2">
                            <a:lumMod val="10000"/>
                          </a:schemeClr>
                        </a:solidFill>
                        <a:latin typeface="Simplified Arabic" panose="02020603050405020304" pitchFamily="18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ar-AE" sz="2800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Simplified Arabic" panose="02020603050405020304" pitchFamily="18" charset="-78"/>
                          <a:cs typeface="Simplified Arabic" panose="02020603050405020304" pitchFamily="18" charset="-78"/>
                        </a:rPr>
                        <a:t>مُعَلِّمِي</a:t>
                      </a:r>
                      <a:endParaRPr lang="he-IL" sz="2800" dirty="0">
                        <a:solidFill>
                          <a:schemeClr val="tx2">
                            <a:lumMod val="10000"/>
                          </a:schemeClr>
                        </a:solidFill>
                        <a:latin typeface="Simplified Arabic" panose="02020603050405020304" pitchFamily="18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200000"/>
                        </a:lnSpc>
                      </a:pPr>
                      <a:r>
                        <a:rPr lang="ar-AE" sz="2800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Simplified Arabic" panose="02020603050405020304" pitchFamily="18" charset="-78"/>
                          <a:cs typeface="Simplified Arabic" panose="02020603050405020304" pitchFamily="18" charset="-78"/>
                        </a:rPr>
                        <a:t>*</a:t>
                      </a:r>
                      <a:r>
                        <a:rPr lang="ar-AE" sz="2800" baseline="0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Simplified Arabic" panose="02020603050405020304" pitchFamily="18" charset="-78"/>
                          <a:cs typeface="Simplified Arabic" panose="02020603050405020304" pitchFamily="18" charset="-78"/>
                        </a:rPr>
                        <a:t> </a:t>
                      </a:r>
                      <a:r>
                        <a:rPr lang="ar-AE" sz="2800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Simplified Arabic" panose="02020603050405020304" pitchFamily="18" charset="-78"/>
                          <a:cs typeface="Simplified Arabic" panose="02020603050405020304" pitchFamily="18" charset="-78"/>
                        </a:rPr>
                        <a:t>رَأَيْتُ </a:t>
                      </a:r>
                      <a:r>
                        <a:rPr lang="ar-AE" sz="2800" u="sng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Simplified Arabic" panose="02020603050405020304" pitchFamily="18" charset="-78"/>
                          <a:cs typeface="Simplified Arabic" panose="02020603050405020304" pitchFamily="18" charset="-78"/>
                        </a:rPr>
                        <a:t>مُعَلِّمِيكَ</a:t>
                      </a:r>
                      <a:r>
                        <a:rPr lang="ar-AE" sz="2800" baseline="0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Simplified Arabic" panose="02020603050405020304" pitchFamily="18" charset="-78"/>
                          <a:cs typeface="Simplified Arabic" panose="02020603050405020304" pitchFamily="18" charset="-78"/>
                        </a:rPr>
                        <a:t> </a:t>
                      </a:r>
                      <a:r>
                        <a:rPr lang="ar-AE" sz="2800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Simplified Arabic" panose="02020603050405020304" pitchFamily="18" charset="-78"/>
                          <a:cs typeface="Simplified Arabic" panose="02020603050405020304" pitchFamily="18" charset="-78"/>
                        </a:rPr>
                        <a:t> </a:t>
                      </a:r>
                    </a:p>
                    <a:p>
                      <a:pPr algn="r" rtl="1">
                        <a:lnSpc>
                          <a:spcPct val="200000"/>
                        </a:lnSpc>
                      </a:pPr>
                      <a:r>
                        <a:rPr lang="ar-AE" sz="2800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Simplified Arabic" panose="02020603050405020304" pitchFamily="18" charset="-78"/>
                          <a:cs typeface="Simplified Arabic" panose="02020603050405020304" pitchFamily="18" charset="-78"/>
                        </a:rPr>
                        <a:t>* تَـحَدَّثْتُ مَعَ </a:t>
                      </a:r>
                      <a:r>
                        <a:rPr lang="ar-AE" sz="2800" u="sng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Simplified Arabic" panose="02020603050405020304" pitchFamily="18" charset="-78"/>
                          <a:cs typeface="Simplified Arabic" panose="02020603050405020304" pitchFamily="18" charset="-78"/>
                        </a:rPr>
                        <a:t>مُعَلِّمِيها</a:t>
                      </a:r>
                      <a:r>
                        <a:rPr lang="ar-AE" sz="2800" baseline="0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Simplified Arabic" panose="02020603050405020304" pitchFamily="18" charset="-78"/>
                          <a:cs typeface="Simplified Arabic" panose="02020603050405020304" pitchFamily="18" charset="-78"/>
                        </a:rPr>
                        <a:t> </a:t>
                      </a:r>
                      <a:endParaRPr lang="he-IL" sz="2800" dirty="0">
                        <a:solidFill>
                          <a:schemeClr val="tx2">
                            <a:lumMod val="10000"/>
                          </a:schemeClr>
                        </a:solidFill>
                        <a:latin typeface="Simplified Arabic" panose="02020603050405020304" pitchFamily="18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9117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12391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4"/>
          <p:cNvSpPr/>
          <p:nvPr/>
        </p:nvSpPr>
        <p:spPr>
          <a:xfrm>
            <a:off x="2547892" y="1526925"/>
            <a:ext cx="7068000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SzPts val="3300"/>
            </a:pPr>
            <a:r>
              <a:rPr lang="he-IL" sz="2400" dirty="0">
                <a:solidFill>
                  <a:schemeClr val="tx2">
                    <a:lumMod val="10000"/>
                  </a:schemeClr>
                </a:solidFill>
                <a:latin typeface="Varela Round" panose="020B0604020202020204" charset="-79"/>
                <a:cs typeface="Varela Round" panose="020B0604020202020204" charset="-79"/>
              </a:rPr>
              <a:t>נטיית הריבוי השלם זכר</a:t>
            </a:r>
          </a:p>
        </p:txBody>
      </p:sp>
      <p:sp>
        <p:nvSpPr>
          <p:cNvPr id="4" name="Google Shape;220;p14"/>
          <p:cNvSpPr/>
          <p:nvPr/>
        </p:nvSpPr>
        <p:spPr>
          <a:xfrm>
            <a:off x="152401" y="553923"/>
            <a:ext cx="12190413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e-IL" sz="3200" b="1" i="0" u="none" strike="noStrike" cap="none" dirty="0">
                <a:solidFill>
                  <a:srgbClr val="192A72"/>
                </a:solidFill>
                <a:latin typeface="Varela Round" panose="020B0604020202020204" charset="-79"/>
                <a:ea typeface="Varela Round"/>
                <a:cs typeface="Varela Round" panose="020B0604020202020204" charset="-79"/>
                <a:sym typeface="Varela Round"/>
              </a:rPr>
              <a:t>הריבוי השלם זכר בערבית – ב'</a:t>
            </a:r>
            <a:endParaRPr dirty="0">
              <a:latin typeface="Varela Round" panose="020B0604020202020204" charset="-79"/>
              <a:cs typeface="Varela Round" panose="020B0604020202020204" charset="-79"/>
            </a:endParaRPr>
          </a:p>
        </p:txBody>
      </p:sp>
      <p:graphicFrame>
        <p:nvGraphicFramePr>
          <p:cNvPr id="3" name="טבלה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8280287"/>
              </p:ext>
            </p:extLst>
          </p:nvPr>
        </p:nvGraphicFramePr>
        <p:xfrm>
          <a:off x="1417929" y="2274840"/>
          <a:ext cx="9647467" cy="2011680"/>
        </p:xfrm>
        <a:graphic>
          <a:graphicData uri="http://schemas.openxmlformats.org/drawingml/2006/table">
            <a:tbl>
              <a:tblPr rtl="1" firstRow="1" bandRow="1">
                <a:tableStyleId>{42CE8B3B-A6D0-42B3-BD6E-097B7BE5DF05}</a:tableStyleId>
              </a:tblPr>
              <a:tblGrid>
                <a:gridCol w="2351754">
                  <a:extLst>
                    <a:ext uri="{9D8B030D-6E8A-4147-A177-3AD203B41FA5}">
                      <a16:colId xmlns:a16="http://schemas.microsoft.com/office/drawing/2014/main" val="4141933982"/>
                    </a:ext>
                  </a:extLst>
                </a:gridCol>
                <a:gridCol w="7295713">
                  <a:extLst>
                    <a:ext uri="{9D8B030D-6E8A-4147-A177-3AD203B41FA5}">
                      <a16:colId xmlns:a16="http://schemas.microsoft.com/office/drawing/2014/main" val="306598562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</a:pPr>
                      <a:r>
                        <a:rPr lang="he-IL" sz="2000" baseline="0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ביחסה הראשונה</a:t>
                      </a:r>
                    </a:p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ar-AE" sz="2000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(رَفْع)</a:t>
                      </a:r>
                      <a:endParaRPr lang="he-IL" sz="2000" dirty="0">
                        <a:solidFill>
                          <a:schemeClr val="tx2">
                            <a:lumMod val="10000"/>
                          </a:schemeClr>
                        </a:solidFill>
                        <a:latin typeface="Traditional Arabic" panose="02020603050405020304" pitchFamily="18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AE" sz="2800" b="0" dirty="0">
                          <a:latin typeface="Simplified Arabic" panose="02020603050405020304" pitchFamily="18" charset="-78"/>
                          <a:cs typeface="Simplified Arabic" panose="02020603050405020304" pitchFamily="18" charset="-78"/>
                        </a:rPr>
                        <a:t>مُعَلِّمُوكَ, مُعَلِّمُوكِ, مُعَلِّمُوهُ, مُعَلِّمُوهَا, مُعَلِّمُونَا</a:t>
                      </a:r>
                      <a:r>
                        <a:rPr lang="ar-AE" sz="2800" dirty="0">
                          <a:latin typeface="Simplified Arabic" panose="02020603050405020304" pitchFamily="18" charset="-78"/>
                          <a:cs typeface="Simplified Arabic" panose="02020603050405020304" pitchFamily="18" charset="-78"/>
                        </a:rPr>
                        <a:t>... </a:t>
                      </a:r>
                      <a:endParaRPr lang="he-IL" sz="2800" dirty="0">
                        <a:latin typeface="Simplified Arabic" panose="02020603050405020304" pitchFamily="18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041112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</a:pPr>
                      <a:r>
                        <a:rPr lang="he-IL" sz="2000" baseline="0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ביחסות השנייה </a:t>
                      </a:r>
                      <a:r>
                        <a:rPr lang="he-IL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(</a:t>
                      </a:r>
                      <a:r>
                        <a:rPr lang="ar-AE" sz="1800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نَصْب</a:t>
                      </a:r>
                      <a:r>
                        <a:rPr lang="he-IL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) </a:t>
                      </a:r>
                      <a:r>
                        <a:rPr lang="he-IL" sz="2000" baseline="0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והשלישית </a:t>
                      </a:r>
                      <a:r>
                        <a:rPr lang="he-IL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(</a:t>
                      </a:r>
                      <a:r>
                        <a:rPr lang="ar-AE" sz="1800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جَرّ</a:t>
                      </a:r>
                      <a:r>
                        <a:rPr lang="he-IL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AE" sz="2800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Simplified Arabic" panose="02020603050405020304" pitchFamily="18" charset="-78"/>
                          <a:cs typeface="Simplified Arabic" panose="02020603050405020304" pitchFamily="18" charset="-78"/>
                        </a:rPr>
                        <a:t>مُعَلِّمِيكَ, مُعَلِّمِيكِ, مُعَلِّمِيهَا, مُعَلِّمِينَا, مُعَلِّمِيكُمْ...</a:t>
                      </a:r>
                      <a:endParaRPr lang="he-IL" sz="2800" dirty="0">
                        <a:solidFill>
                          <a:schemeClr val="tx2">
                            <a:lumMod val="10000"/>
                          </a:schemeClr>
                        </a:solidFill>
                        <a:latin typeface="Simplified Arabic" panose="02020603050405020304" pitchFamily="18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365648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06777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4"/>
          <p:cNvSpPr/>
          <p:nvPr/>
        </p:nvSpPr>
        <p:spPr>
          <a:xfrm>
            <a:off x="2547892" y="1388027"/>
            <a:ext cx="7068000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r">
              <a:buSzPts val="3300"/>
            </a:pPr>
            <a:r>
              <a:rPr lang="he-IL" sz="2400" dirty="0">
                <a:solidFill>
                  <a:schemeClr val="tx2">
                    <a:lumMod val="10000"/>
                  </a:schemeClr>
                </a:solidFill>
                <a:latin typeface="Varela Round" panose="020B0604020202020204" charset="-79"/>
                <a:cs typeface="Varela Round" panose="020B0604020202020204" charset="-79"/>
              </a:rPr>
              <a:t>חוק הגרירה ביחסות השנייה והשלישית</a:t>
            </a:r>
          </a:p>
          <a:p>
            <a:pPr algn="r">
              <a:buSzPts val="3300"/>
            </a:pPr>
            <a:r>
              <a:rPr lang="he-IL" sz="2400" dirty="0">
                <a:solidFill>
                  <a:schemeClr val="tx2">
                    <a:lumMod val="10000"/>
                  </a:schemeClr>
                </a:solidFill>
                <a:latin typeface="Varela Round" panose="020B0604020202020204" charset="-79"/>
                <a:cs typeface="Varela Round" panose="020B0604020202020204" charset="-79"/>
              </a:rPr>
              <a:t>(תנועת כסרה בגופים: שלו, שלהם, שלהן, של שניהם)</a:t>
            </a:r>
          </a:p>
          <a:p>
            <a:pPr algn="r">
              <a:buSzPts val="3300"/>
            </a:pPr>
            <a:endParaRPr lang="he-IL" sz="2400" dirty="0">
              <a:solidFill>
                <a:schemeClr val="tx2">
                  <a:lumMod val="10000"/>
                </a:schemeClr>
              </a:solidFill>
              <a:latin typeface="Varela Round" panose="020B0604020202020204" charset="-79"/>
              <a:cs typeface="Varela Round" panose="020B0604020202020204" charset="-79"/>
            </a:endParaRPr>
          </a:p>
        </p:txBody>
      </p:sp>
      <p:sp>
        <p:nvSpPr>
          <p:cNvPr id="4" name="Google Shape;220;p14"/>
          <p:cNvSpPr/>
          <p:nvPr/>
        </p:nvSpPr>
        <p:spPr>
          <a:xfrm>
            <a:off x="152401" y="415025"/>
            <a:ext cx="12190413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e-IL" sz="3200" b="1" i="0" u="none" strike="noStrike" cap="none" dirty="0">
                <a:solidFill>
                  <a:srgbClr val="192A72"/>
                </a:solidFill>
                <a:latin typeface="Varela Round" panose="020B0604020202020204" charset="-79"/>
                <a:ea typeface="Varela Round"/>
                <a:cs typeface="Varela Round" panose="020B0604020202020204" charset="-79"/>
                <a:sym typeface="Varela Round"/>
              </a:rPr>
              <a:t>הריבוי השלם זכר בערבית – ב'</a:t>
            </a:r>
            <a:endParaRPr dirty="0">
              <a:latin typeface="Varela Round" panose="020B0604020202020204" charset="-79"/>
              <a:cs typeface="Varela Round" panose="020B0604020202020204" charset="-79"/>
            </a:endParaRPr>
          </a:p>
        </p:txBody>
      </p:sp>
      <p:graphicFrame>
        <p:nvGraphicFramePr>
          <p:cNvPr id="2" name="טבלה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7963516"/>
              </p:ext>
            </p:extLst>
          </p:nvPr>
        </p:nvGraphicFramePr>
        <p:xfrm>
          <a:off x="1075698" y="2479475"/>
          <a:ext cx="10163319" cy="2098183"/>
        </p:xfrm>
        <a:graphic>
          <a:graphicData uri="http://schemas.openxmlformats.org/drawingml/2006/table">
            <a:tbl>
              <a:tblPr rtl="1" firstRow="1" bandRow="1">
                <a:tableStyleId>{42CE8B3B-A6D0-42B3-BD6E-097B7BE5DF05}</a:tableStyleId>
              </a:tblPr>
              <a:tblGrid>
                <a:gridCol w="2639027">
                  <a:extLst>
                    <a:ext uri="{9D8B030D-6E8A-4147-A177-3AD203B41FA5}">
                      <a16:colId xmlns:a16="http://schemas.microsoft.com/office/drawing/2014/main" val="3103217799"/>
                    </a:ext>
                  </a:extLst>
                </a:gridCol>
                <a:gridCol w="7524292">
                  <a:extLst>
                    <a:ext uri="{9D8B030D-6E8A-4147-A177-3AD203B41FA5}">
                      <a16:colId xmlns:a16="http://schemas.microsoft.com/office/drawing/2014/main" val="2481811186"/>
                    </a:ext>
                  </a:extLst>
                </a:gridCol>
              </a:tblGrid>
              <a:tr h="682657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he-IL" sz="20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היחסה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he-IL" sz="20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דוגמאות לחוק הגרירה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44421421"/>
                  </a:ext>
                </a:extLst>
              </a:tr>
              <a:tr h="1415526"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</a:pPr>
                      <a:r>
                        <a:rPr lang="he-IL" sz="1800" baseline="0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ביחסות השנייה </a:t>
                      </a:r>
                      <a:r>
                        <a:rPr lang="he-IL" sz="18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(</a:t>
                      </a:r>
                      <a:r>
                        <a:rPr lang="ar-AE" sz="18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نصب</a:t>
                      </a:r>
                      <a:r>
                        <a:rPr lang="he-IL" sz="18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) </a:t>
                      </a:r>
                      <a:r>
                        <a:rPr lang="he-IL" sz="1800" baseline="0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והשלישית</a:t>
                      </a:r>
                      <a:r>
                        <a:rPr lang="he-IL" sz="18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 (</a:t>
                      </a:r>
                      <a:r>
                        <a:rPr lang="ar-AE" sz="18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جرّ</a:t>
                      </a:r>
                      <a:r>
                        <a:rPr lang="he-IL" sz="18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</a:pPr>
                      <a:r>
                        <a:rPr lang="ar-AE" sz="2800" b="0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Simplified Arabic" panose="02020603050405020304" pitchFamily="18" charset="-78"/>
                          <a:cs typeface="Simplified Arabic" panose="02020603050405020304" pitchFamily="18" charset="-78"/>
                        </a:rPr>
                        <a:t>*</a:t>
                      </a:r>
                      <a:r>
                        <a:rPr lang="ar-AE" sz="2800" b="0" baseline="0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Simplified Arabic" panose="02020603050405020304" pitchFamily="18" charset="-78"/>
                          <a:cs typeface="Simplified Arabic" panose="02020603050405020304" pitchFamily="18" charset="-78"/>
                        </a:rPr>
                        <a:t> </a:t>
                      </a:r>
                      <a:r>
                        <a:rPr lang="ar-AE" sz="2800" b="0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Simplified Arabic" panose="02020603050405020304" pitchFamily="18" charset="-78"/>
                          <a:cs typeface="Simplified Arabic" panose="02020603050405020304" pitchFamily="18" charset="-78"/>
                        </a:rPr>
                        <a:t>رَأَيْتُ </a:t>
                      </a:r>
                      <a:r>
                        <a:rPr lang="ar-AE" sz="2800" b="0" u="none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Simplified Arabic" panose="02020603050405020304" pitchFamily="18" charset="-78"/>
                          <a:cs typeface="Simplified Arabic" panose="02020603050405020304" pitchFamily="18" charset="-78"/>
                        </a:rPr>
                        <a:t>مُعَلِّمِيهِ/ مُعَلِّمِيهِمْ/ مُعَلِّمِيهِنَّ/ مُعَلِّمِيهِمَا</a:t>
                      </a:r>
                      <a:r>
                        <a:rPr lang="ar-AE" sz="2800" b="0" u="none" baseline="0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Simplified Arabic" panose="02020603050405020304" pitchFamily="18" charset="-78"/>
                          <a:cs typeface="Simplified Arabic" panose="02020603050405020304" pitchFamily="18" charset="-78"/>
                        </a:rPr>
                        <a:t> </a:t>
                      </a:r>
                      <a:r>
                        <a:rPr lang="ar-AE" sz="2800" b="0" u="none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Simplified Arabic" panose="02020603050405020304" pitchFamily="18" charset="-78"/>
                          <a:cs typeface="Simplified Arabic" panose="02020603050405020304" pitchFamily="18" charset="-78"/>
                        </a:rPr>
                        <a:t> </a:t>
                      </a:r>
                    </a:p>
                    <a:p>
                      <a:pPr algn="r" rtl="1">
                        <a:lnSpc>
                          <a:spcPct val="150000"/>
                        </a:lnSpc>
                      </a:pPr>
                      <a:r>
                        <a:rPr lang="ar-AE" sz="2800" b="0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Simplified Arabic" panose="02020603050405020304" pitchFamily="18" charset="-78"/>
                          <a:cs typeface="Simplified Arabic" panose="02020603050405020304" pitchFamily="18" charset="-78"/>
                        </a:rPr>
                        <a:t>* تَـحَدَّثْتُ مَعَ </a:t>
                      </a:r>
                      <a:r>
                        <a:rPr lang="ar-AE" sz="2800" b="0" u="none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Simplified Arabic" panose="02020603050405020304" pitchFamily="18" charset="-78"/>
                          <a:cs typeface="Simplified Arabic" panose="02020603050405020304" pitchFamily="18" charset="-78"/>
                        </a:rPr>
                        <a:t>مُعَلِّمِيهِ/ مُعَلِّمِيهِمْ / مُعَلِّمِيهِنَّ</a:t>
                      </a:r>
                      <a:r>
                        <a:rPr lang="ar-AE" sz="2800" b="0" u="none" baseline="0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Simplified Arabic" panose="02020603050405020304" pitchFamily="18" charset="-78"/>
                          <a:cs typeface="Simplified Arabic" panose="02020603050405020304" pitchFamily="18" charset="-78"/>
                        </a:rPr>
                        <a:t> / مُعَلِّمِيهِمَا </a:t>
                      </a:r>
                      <a:endParaRPr lang="he-IL" sz="2800" b="0" u="none" dirty="0">
                        <a:solidFill>
                          <a:schemeClr val="tx2">
                            <a:lumMod val="10000"/>
                          </a:schemeClr>
                        </a:solidFill>
                        <a:latin typeface="Simplified Arabic" panose="02020603050405020304" pitchFamily="18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66882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1783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4"/>
          <p:cNvSpPr/>
          <p:nvPr/>
        </p:nvSpPr>
        <p:spPr>
          <a:xfrm>
            <a:off x="2547892" y="1712122"/>
            <a:ext cx="7068000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r" rtl="1">
              <a:buSzPts val="3300"/>
            </a:pPr>
            <a:r>
              <a:rPr lang="he-IL" sz="2400" dirty="0">
                <a:solidFill>
                  <a:schemeClr val="tx2">
                    <a:lumMod val="10000"/>
                  </a:schemeClr>
                </a:solidFill>
                <a:latin typeface="Varela Round" panose="020B0604020202020204" charset="-79"/>
                <a:cs typeface="Varela Round" panose="020B0604020202020204" charset="-79"/>
              </a:rPr>
              <a:t>נטיית הגוף "שלי" זהה בכל היחסות </a:t>
            </a:r>
          </a:p>
        </p:txBody>
      </p:sp>
      <p:sp>
        <p:nvSpPr>
          <p:cNvPr id="4" name="Google Shape;220;p14"/>
          <p:cNvSpPr/>
          <p:nvPr/>
        </p:nvSpPr>
        <p:spPr>
          <a:xfrm>
            <a:off x="152401" y="739120"/>
            <a:ext cx="12190413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e-IL" sz="3200" b="1" i="0" u="none" strike="noStrike" cap="none" dirty="0">
                <a:solidFill>
                  <a:srgbClr val="192A72"/>
                </a:solidFill>
                <a:latin typeface="Varela Round" panose="020B0604020202020204" charset="-79"/>
                <a:ea typeface="Varela Round"/>
                <a:cs typeface="Varela Round" panose="020B0604020202020204" charset="-79"/>
                <a:sym typeface="Varela Round"/>
              </a:rPr>
              <a:t>הריבוי השלם זכר בערבית – ב'</a:t>
            </a:r>
            <a:endParaRPr dirty="0">
              <a:latin typeface="Varela Round" panose="020B0604020202020204" charset="-79"/>
              <a:cs typeface="Varela Round" panose="020B0604020202020204" charset="-79"/>
            </a:endParaRPr>
          </a:p>
        </p:txBody>
      </p:sp>
      <p:graphicFrame>
        <p:nvGraphicFramePr>
          <p:cNvPr id="3" name="טבלה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6221409"/>
              </p:ext>
            </p:extLst>
          </p:nvPr>
        </p:nvGraphicFramePr>
        <p:xfrm>
          <a:off x="1083076" y="2442287"/>
          <a:ext cx="8532816" cy="3026358"/>
        </p:xfrm>
        <a:graphic>
          <a:graphicData uri="http://schemas.openxmlformats.org/drawingml/2006/table">
            <a:tbl>
              <a:tblPr rtl="1" firstRow="1" bandRow="1">
                <a:tableStyleId>{42CE8B3B-A6D0-42B3-BD6E-097B7BE5DF05}</a:tableStyleId>
              </a:tblPr>
              <a:tblGrid>
                <a:gridCol w="1688552">
                  <a:extLst>
                    <a:ext uri="{9D8B030D-6E8A-4147-A177-3AD203B41FA5}">
                      <a16:colId xmlns:a16="http://schemas.microsoft.com/office/drawing/2014/main" val="1684518675"/>
                    </a:ext>
                  </a:extLst>
                </a:gridCol>
                <a:gridCol w="1649822">
                  <a:extLst>
                    <a:ext uri="{9D8B030D-6E8A-4147-A177-3AD203B41FA5}">
                      <a16:colId xmlns:a16="http://schemas.microsoft.com/office/drawing/2014/main" val="1810984998"/>
                    </a:ext>
                  </a:extLst>
                </a:gridCol>
                <a:gridCol w="1892170">
                  <a:extLst>
                    <a:ext uri="{9D8B030D-6E8A-4147-A177-3AD203B41FA5}">
                      <a16:colId xmlns:a16="http://schemas.microsoft.com/office/drawing/2014/main" val="899922650"/>
                    </a:ext>
                  </a:extLst>
                </a:gridCol>
                <a:gridCol w="3302272">
                  <a:extLst>
                    <a:ext uri="{9D8B030D-6E8A-4147-A177-3AD203B41FA5}">
                      <a16:colId xmlns:a16="http://schemas.microsoft.com/office/drawing/2014/main" val="2214755025"/>
                    </a:ext>
                  </a:extLst>
                </a:gridCol>
              </a:tblGrid>
              <a:tr h="525477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he-IL" sz="1800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Varela Round" panose="020B0604020202020204" charset="-79"/>
                          <a:cs typeface="Varela Round" panose="020B0604020202020204" charset="-79"/>
                        </a:rPr>
                        <a:t>היחסה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he-IL" sz="1800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Varela Round" panose="020B0604020202020204" charset="-79"/>
                          <a:cs typeface="Varela Round" panose="020B0604020202020204" charset="-79"/>
                        </a:rPr>
                        <a:t>הסיומת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he-IL" sz="1800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Varela Round" panose="020B0604020202020204" charset="-79"/>
                          <a:cs typeface="Varela Round" panose="020B0604020202020204" charset="-79"/>
                        </a:rPr>
                        <a:t>דוגמה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Varela Round" panose="020B0604020202020204" charset="-79"/>
                          <a:cs typeface="Varela Round" panose="020B0604020202020204" charset="-79"/>
                        </a:rPr>
                        <a:t>דוגמה</a:t>
                      </a:r>
                      <a:endParaRPr lang="he-IL" sz="1800" dirty="0">
                        <a:solidFill>
                          <a:schemeClr val="tx2">
                            <a:lumMod val="10000"/>
                          </a:schemeClr>
                        </a:solidFill>
                        <a:latin typeface="Varela Round" panose="020B0604020202020204" charset="-79"/>
                        <a:cs typeface="Varela Round" panose="020B0604020202020204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03866112"/>
                  </a:ext>
                </a:extLst>
              </a:tr>
              <a:tr h="2500881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he-IL" sz="1800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Varela Round" panose="020B0604020202020204" charset="-79"/>
                          <a:cs typeface="Varela Round" panose="020B0604020202020204" charset="-79"/>
                        </a:rPr>
                        <a:t>בכל היחסות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ar-AE" sz="2800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Simplified Arabic" panose="02020603050405020304" pitchFamily="18" charset="-78"/>
                          <a:cs typeface="Simplified Arabic" panose="02020603050405020304" pitchFamily="18" charset="-78"/>
                        </a:rPr>
                        <a:t>ِيَّ</a:t>
                      </a:r>
                      <a:endParaRPr lang="he-IL" sz="2800" dirty="0">
                        <a:solidFill>
                          <a:schemeClr val="tx2">
                            <a:lumMod val="10000"/>
                          </a:schemeClr>
                        </a:solidFill>
                        <a:latin typeface="Simplified Arabic" panose="02020603050405020304" pitchFamily="18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ar-AE" sz="2800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Simplified Arabic" panose="02020603050405020304" pitchFamily="18" charset="-78"/>
                          <a:cs typeface="Simplified Arabic" panose="02020603050405020304" pitchFamily="18" charset="-78"/>
                        </a:rPr>
                        <a:t>مُعَلِّمِيَّ</a:t>
                      </a:r>
                      <a:endParaRPr lang="he-IL" sz="2800" dirty="0">
                        <a:solidFill>
                          <a:schemeClr val="tx2">
                            <a:lumMod val="10000"/>
                          </a:schemeClr>
                        </a:solidFill>
                        <a:latin typeface="Simplified Arabic" panose="02020603050405020304" pitchFamily="18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</a:pPr>
                      <a:r>
                        <a:rPr lang="ar-AE" sz="2800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Simplified Arabic" panose="02020603050405020304" pitchFamily="18" charset="-78"/>
                          <a:cs typeface="Simplified Arabic" panose="02020603050405020304" pitchFamily="18" charset="-78"/>
                        </a:rPr>
                        <a:t>* </a:t>
                      </a:r>
                      <a:r>
                        <a:rPr lang="ar-AE" sz="2800" dirty="0" err="1">
                          <a:solidFill>
                            <a:schemeClr val="tx2">
                              <a:lumMod val="10000"/>
                            </a:schemeClr>
                          </a:solidFill>
                          <a:latin typeface="Simplified Arabic" panose="02020603050405020304" pitchFamily="18" charset="-78"/>
                          <a:cs typeface="Simplified Arabic" panose="02020603050405020304" pitchFamily="18" charset="-78"/>
                        </a:rPr>
                        <a:t>هٰؤُلاءِ</a:t>
                      </a:r>
                      <a:r>
                        <a:rPr lang="ar-AE" sz="2800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Simplified Arabic" panose="02020603050405020304" pitchFamily="18" charset="-78"/>
                          <a:cs typeface="Simplified Arabic" panose="02020603050405020304" pitchFamily="18" charset="-78"/>
                        </a:rPr>
                        <a:t> مُعَلِّمِيَّ</a:t>
                      </a:r>
                    </a:p>
                    <a:p>
                      <a:pPr algn="r" rtl="1">
                        <a:lnSpc>
                          <a:spcPct val="150000"/>
                        </a:lnSpc>
                      </a:pPr>
                      <a:r>
                        <a:rPr lang="ar-AE" sz="2800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Simplified Arabic" panose="02020603050405020304" pitchFamily="18" charset="-78"/>
                          <a:cs typeface="Simplified Arabic" panose="02020603050405020304" pitchFamily="18" charset="-78"/>
                        </a:rPr>
                        <a:t>*</a:t>
                      </a:r>
                      <a:r>
                        <a:rPr lang="ar-AE" sz="2800" baseline="0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Simplified Arabic" panose="02020603050405020304" pitchFamily="18" charset="-78"/>
                          <a:cs typeface="Simplified Arabic" panose="02020603050405020304" pitchFamily="18" charset="-78"/>
                        </a:rPr>
                        <a:t> </a:t>
                      </a:r>
                      <a:r>
                        <a:rPr lang="ar-AE" sz="2800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Simplified Arabic" panose="02020603050405020304" pitchFamily="18" charset="-78"/>
                          <a:cs typeface="Simplified Arabic" panose="02020603050405020304" pitchFamily="18" charset="-78"/>
                        </a:rPr>
                        <a:t>رَأَيْتُ </a:t>
                      </a:r>
                      <a:r>
                        <a:rPr lang="ar-AE" sz="2800" u="sng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Simplified Arabic" panose="02020603050405020304" pitchFamily="18" charset="-78"/>
                          <a:cs typeface="Simplified Arabic" panose="02020603050405020304" pitchFamily="18" charset="-78"/>
                        </a:rPr>
                        <a:t>مُعَلِّمِيَّ</a:t>
                      </a:r>
                      <a:r>
                        <a:rPr lang="ar-AE" sz="2800" baseline="0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Simplified Arabic" panose="02020603050405020304" pitchFamily="18" charset="-78"/>
                          <a:cs typeface="Simplified Arabic" panose="02020603050405020304" pitchFamily="18" charset="-78"/>
                        </a:rPr>
                        <a:t> </a:t>
                      </a:r>
                      <a:r>
                        <a:rPr lang="ar-AE" sz="2800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Simplified Arabic" panose="02020603050405020304" pitchFamily="18" charset="-78"/>
                          <a:cs typeface="Simplified Arabic" panose="02020603050405020304" pitchFamily="18" charset="-78"/>
                        </a:rPr>
                        <a:t> </a:t>
                      </a:r>
                    </a:p>
                    <a:p>
                      <a:pPr algn="r" rtl="1">
                        <a:lnSpc>
                          <a:spcPct val="150000"/>
                        </a:lnSpc>
                      </a:pPr>
                      <a:r>
                        <a:rPr lang="ar-AE" sz="2800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Simplified Arabic" panose="02020603050405020304" pitchFamily="18" charset="-78"/>
                          <a:cs typeface="Simplified Arabic" panose="02020603050405020304" pitchFamily="18" charset="-78"/>
                        </a:rPr>
                        <a:t>* تَـحَدَّثْتُ مَعَ </a:t>
                      </a:r>
                      <a:r>
                        <a:rPr lang="ar-AE" sz="2800" u="sng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Simplified Arabic" panose="02020603050405020304" pitchFamily="18" charset="-78"/>
                          <a:cs typeface="Simplified Arabic" panose="02020603050405020304" pitchFamily="18" charset="-78"/>
                        </a:rPr>
                        <a:t>مُعَلِّمِيَّ</a:t>
                      </a:r>
                      <a:r>
                        <a:rPr lang="ar-AE" sz="2800" baseline="0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Simplified Arabic" panose="02020603050405020304" pitchFamily="18" charset="-78"/>
                          <a:cs typeface="Simplified Arabic" panose="02020603050405020304" pitchFamily="18" charset="-78"/>
                        </a:rPr>
                        <a:t> </a:t>
                      </a:r>
                      <a:endParaRPr lang="he-IL" sz="2800" dirty="0">
                        <a:solidFill>
                          <a:schemeClr val="tx2">
                            <a:lumMod val="10000"/>
                          </a:schemeClr>
                        </a:solidFill>
                        <a:latin typeface="Simplified Arabic" panose="02020603050405020304" pitchFamily="18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7211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9411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4"/>
          <p:cNvSpPr/>
          <p:nvPr/>
        </p:nvSpPr>
        <p:spPr>
          <a:xfrm>
            <a:off x="1488948" y="1570079"/>
            <a:ext cx="8126944" cy="2554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r" rtl="1">
              <a:lnSpc>
                <a:spcPct val="150000"/>
              </a:lnSpc>
              <a:buSzPts val="3300"/>
            </a:pPr>
            <a:r>
              <a:rPr lang="he-IL" sz="2000" dirty="0">
                <a:solidFill>
                  <a:schemeClr val="tx2">
                    <a:lumMod val="10000"/>
                  </a:schemeClr>
                </a:solidFill>
                <a:latin typeface="Varela Round" panose="020B0604020202020204" charset="-79"/>
                <a:cs typeface="Varela Round" panose="020B0604020202020204" charset="-79"/>
              </a:rPr>
              <a:t>כתבו את המילה המסומנת בקו בריבוי, שנו את המשפט בהתאם, כתבו אותו מחדש ונקדו ניקוד פנימי וסופי</a:t>
            </a:r>
            <a:endParaRPr lang="en-US" sz="2000" dirty="0">
              <a:solidFill>
                <a:schemeClr val="tx2">
                  <a:lumMod val="10000"/>
                </a:schemeClr>
              </a:solidFill>
              <a:latin typeface="Varela Round" panose="020B0604020202020204" charset="-79"/>
              <a:cs typeface="Varela Round" panose="020B0604020202020204" charset="-79"/>
            </a:endParaRPr>
          </a:p>
          <a:p>
            <a:pPr algn="r" rtl="1">
              <a:buSzPts val="3300"/>
            </a:pPr>
            <a:endParaRPr lang="en-US" sz="1800" dirty="0">
              <a:solidFill>
                <a:schemeClr val="tx2">
                  <a:lumMod val="10000"/>
                </a:schemeClr>
              </a:solidFill>
              <a:latin typeface="Varela Round" panose="020B0604020202020204" charset="-79"/>
              <a:cs typeface="Varela Round" panose="020B0604020202020204" charset="-79"/>
            </a:endParaRPr>
          </a:p>
          <a:p>
            <a:pPr algn="r" rtl="1">
              <a:buSzPts val="3300"/>
            </a:pPr>
            <a:endParaRPr lang="en-US" sz="1800" dirty="0">
              <a:solidFill>
                <a:schemeClr val="tx2">
                  <a:lumMod val="10000"/>
                </a:schemeClr>
              </a:solidFill>
              <a:latin typeface="Varela Round" panose="020B0604020202020204" charset="-79"/>
              <a:cs typeface="Varela Round" panose="020B0604020202020204" charset="-79"/>
            </a:endParaRPr>
          </a:p>
          <a:p>
            <a:pPr algn="r" rtl="1">
              <a:buSzPts val="3300"/>
            </a:pPr>
            <a:endParaRPr lang="en-US" sz="1800" dirty="0">
              <a:solidFill>
                <a:schemeClr val="tx2">
                  <a:lumMod val="10000"/>
                </a:schemeClr>
              </a:solidFill>
              <a:latin typeface="Varela Round" panose="020B0604020202020204" charset="-79"/>
              <a:cs typeface="Varela Round" panose="020B0604020202020204" charset="-79"/>
            </a:endParaRPr>
          </a:p>
          <a:p>
            <a:pPr algn="ctr" rtl="1">
              <a:buSzPts val="3300"/>
            </a:pPr>
            <a:r>
              <a:rPr lang="ar-AE" sz="2800" dirty="0">
                <a:solidFill>
                  <a:schemeClr val="tx2">
                    <a:lumMod val="10000"/>
                  </a:schemeClr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هل وصل </a:t>
            </a:r>
            <a:r>
              <a:rPr lang="ar-AE" sz="2800" u="sng" dirty="0">
                <a:solidFill>
                  <a:schemeClr val="tx2">
                    <a:lumMod val="10000"/>
                  </a:schemeClr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المُفَتِّش</a:t>
            </a:r>
            <a:r>
              <a:rPr lang="ar-AE" sz="2800" dirty="0">
                <a:solidFill>
                  <a:schemeClr val="tx2">
                    <a:lumMod val="10000"/>
                  </a:schemeClr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 </a:t>
            </a:r>
            <a:r>
              <a:rPr lang="ar-AE" dirty="0">
                <a:solidFill>
                  <a:schemeClr val="tx2">
                    <a:lumMod val="10000"/>
                  </a:schemeClr>
                </a:solidFill>
                <a:latin typeface="Varela Round" panose="020B0604020202020204" charset="-79"/>
              </a:rPr>
              <a:t>(</a:t>
            </a:r>
            <a:r>
              <a:rPr lang="he-IL" dirty="0">
                <a:solidFill>
                  <a:schemeClr val="tx2">
                    <a:lumMod val="10000"/>
                  </a:schemeClr>
                </a:solidFill>
                <a:latin typeface="Varela Round" panose="020B0604020202020204" charset="-79"/>
                <a:cs typeface="Varela Round" panose="020B0604020202020204" charset="-79"/>
              </a:rPr>
              <a:t>המפקח</a:t>
            </a:r>
            <a:r>
              <a:rPr lang="ar-AE" dirty="0">
                <a:solidFill>
                  <a:schemeClr val="tx2">
                    <a:lumMod val="10000"/>
                  </a:schemeClr>
                </a:solidFill>
                <a:latin typeface="Varela Round" panose="020B0604020202020204" charset="-79"/>
              </a:rPr>
              <a:t>) </a:t>
            </a:r>
            <a:r>
              <a:rPr lang="ar-AE" sz="2000" dirty="0">
                <a:solidFill>
                  <a:schemeClr val="tx2">
                    <a:lumMod val="10000"/>
                  </a:schemeClr>
                </a:solidFill>
                <a:latin typeface="Varela Round" panose="020B0604020202020204" charset="-79"/>
              </a:rPr>
              <a:t>؟ </a:t>
            </a:r>
            <a:endParaRPr lang="he-IL" sz="2000" dirty="0">
              <a:solidFill>
                <a:schemeClr val="tx2">
                  <a:lumMod val="10000"/>
                </a:schemeClr>
              </a:solidFill>
              <a:latin typeface="Varela Round" panose="020B0604020202020204" charset="-79"/>
              <a:cs typeface="Varela Round" panose="020B0604020202020204" charset="-79"/>
            </a:endParaRPr>
          </a:p>
          <a:p>
            <a:pPr algn="r" rtl="1">
              <a:buSzPts val="3300"/>
            </a:pPr>
            <a:endParaRPr lang="he-IL" sz="1800" dirty="0">
              <a:solidFill>
                <a:schemeClr val="tx2">
                  <a:lumMod val="10000"/>
                </a:schemeClr>
              </a:solidFill>
              <a:latin typeface="Varela Round" panose="020B0604020202020204" charset="-79"/>
              <a:cs typeface="Varela Round" panose="020B0604020202020204" charset="-79"/>
            </a:endParaRPr>
          </a:p>
        </p:txBody>
      </p:sp>
      <p:sp>
        <p:nvSpPr>
          <p:cNvPr id="4" name="Google Shape;220;p14"/>
          <p:cNvSpPr/>
          <p:nvPr/>
        </p:nvSpPr>
        <p:spPr>
          <a:xfrm>
            <a:off x="152401" y="739120"/>
            <a:ext cx="12190413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e-IL" sz="3200" b="1" i="0" u="none" strike="noStrike" cap="none" dirty="0">
                <a:solidFill>
                  <a:srgbClr val="192A72"/>
                </a:solidFill>
                <a:latin typeface="Varela Round" panose="020B0604020202020204" charset="-79"/>
                <a:ea typeface="Varela Round"/>
                <a:cs typeface="Varela Round" panose="020B0604020202020204" charset="-79"/>
                <a:sym typeface="Varela Round"/>
              </a:rPr>
              <a:t>ריבוי שלם זכר – תרגיל 1 </a:t>
            </a:r>
            <a:endParaRPr dirty="0">
              <a:latin typeface="Varela Round" panose="020B0604020202020204" charset="-79"/>
              <a:cs typeface="Varela Round" panose="020B060402020202020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9422952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4"/>
          <p:cNvSpPr/>
          <p:nvPr/>
        </p:nvSpPr>
        <p:spPr>
          <a:xfrm>
            <a:off x="1488948" y="1596713"/>
            <a:ext cx="8126944" cy="1692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r" rtl="1">
              <a:buSzPts val="3300"/>
            </a:pPr>
            <a:r>
              <a:rPr lang="he-IL" sz="1800" dirty="0">
                <a:solidFill>
                  <a:schemeClr val="tx2">
                    <a:lumMod val="10000"/>
                  </a:schemeClr>
                </a:solidFill>
                <a:latin typeface="Varela Round" panose="020B0604020202020204" charset="-79"/>
                <a:cs typeface="Varela Round" panose="020B0604020202020204" charset="-79"/>
              </a:rPr>
              <a:t>תשובה</a:t>
            </a:r>
          </a:p>
          <a:p>
            <a:pPr algn="r" rtl="1">
              <a:buSzPts val="3300"/>
            </a:pPr>
            <a:r>
              <a:rPr lang="he-IL" sz="1800" dirty="0">
                <a:solidFill>
                  <a:schemeClr val="tx2">
                    <a:lumMod val="10000"/>
                  </a:schemeClr>
                </a:solidFill>
                <a:latin typeface="Varela Round" panose="020B0604020202020204" charset="-79"/>
                <a:cs typeface="Varela Round" panose="020B0604020202020204" charset="-79"/>
              </a:rPr>
              <a:t>                                                                         יחסה 1</a:t>
            </a:r>
            <a:endParaRPr lang="ar-AE" sz="1800" dirty="0">
              <a:solidFill>
                <a:schemeClr val="tx2">
                  <a:lumMod val="10000"/>
                </a:schemeClr>
              </a:solidFill>
              <a:latin typeface="Varela Round" panose="020B0604020202020204" charset="-79"/>
              <a:cs typeface="Varela Round" panose="020B0604020202020204" charset="-79"/>
            </a:endParaRPr>
          </a:p>
          <a:p>
            <a:pPr algn="r" rtl="1">
              <a:buSzPts val="3300"/>
            </a:pPr>
            <a:r>
              <a:rPr lang="he-IL" dirty="0">
                <a:solidFill>
                  <a:schemeClr val="tx2">
                    <a:lumMod val="10000"/>
                  </a:schemeClr>
                </a:solidFill>
                <a:latin typeface="Varela Round" panose="020B0604020202020204" charset="-79"/>
                <a:cs typeface="Varela Round" panose="020B0604020202020204" charset="-79"/>
              </a:rPr>
              <a:t>				         _______</a:t>
            </a:r>
            <a:r>
              <a:rPr lang="he-IL" u="sng" dirty="0">
                <a:solidFill>
                  <a:schemeClr val="tx2">
                    <a:lumMod val="10000"/>
                  </a:schemeClr>
                </a:solidFill>
                <a:latin typeface="Varela Round" panose="020B0604020202020204" charset="-79"/>
                <a:cs typeface="Varela Round" panose="020B0604020202020204" charset="-79"/>
              </a:rPr>
              <a:t>___</a:t>
            </a:r>
            <a:endParaRPr lang="ar-AE" u="sng" dirty="0">
              <a:solidFill>
                <a:schemeClr val="tx2">
                  <a:lumMod val="10000"/>
                </a:schemeClr>
              </a:solidFill>
              <a:latin typeface="Varela Round" panose="020B0604020202020204" charset="-79"/>
              <a:cs typeface="Simplified Arabic" panose="02020603050405020304" pitchFamily="18" charset="-78"/>
            </a:endParaRPr>
          </a:p>
          <a:p>
            <a:pPr algn="ctr" rtl="1">
              <a:lnSpc>
                <a:spcPct val="150000"/>
              </a:lnSpc>
              <a:buSzPts val="3300"/>
            </a:pPr>
            <a:r>
              <a:rPr lang="ar-AE" sz="3600" dirty="0">
                <a:solidFill>
                  <a:schemeClr val="tx2">
                    <a:lumMod val="10000"/>
                  </a:schemeClr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هَلْ وَصَلَ </a:t>
            </a:r>
            <a:r>
              <a:rPr lang="ar-AE" sz="3600" dirty="0" err="1">
                <a:solidFill>
                  <a:schemeClr val="tx2">
                    <a:lumMod val="10000"/>
                  </a:schemeClr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ٱلْمُفَتِّشُونَ</a:t>
            </a:r>
            <a:r>
              <a:rPr lang="ar-AE" sz="3600" dirty="0">
                <a:solidFill>
                  <a:schemeClr val="tx2">
                    <a:lumMod val="10000"/>
                  </a:schemeClr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؟</a:t>
            </a:r>
            <a:r>
              <a:rPr lang="ar-AE" sz="3600" dirty="0">
                <a:solidFill>
                  <a:schemeClr val="tx2">
                    <a:lumMod val="10000"/>
                  </a:schemeClr>
                </a:solidFill>
                <a:latin typeface="Simplified Arabic" panose="02020603050405020304" pitchFamily="18" charset="-78"/>
              </a:rPr>
              <a:t> </a:t>
            </a:r>
            <a:endParaRPr lang="he-IL" sz="3600" dirty="0">
              <a:solidFill>
                <a:schemeClr val="tx2">
                  <a:lumMod val="10000"/>
                </a:schemeClr>
              </a:solidFill>
              <a:latin typeface="Simplified Arabic" panose="02020603050405020304" pitchFamily="18" charset="-78"/>
            </a:endParaRPr>
          </a:p>
        </p:txBody>
      </p:sp>
      <p:sp>
        <p:nvSpPr>
          <p:cNvPr id="4" name="Google Shape;220;p14"/>
          <p:cNvSpPr/>
          <p:nvPr/>
        </p:nvSpPr>
        <p:spPr>
          <a:xfrm>
            <a:off x="152401" y="739120"/>
            <a:ext cx="12190413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e-IL" sz="3200" b="1" i="0" u="none" strike="noStrike" cap="none" dirty="0">
                <a:solidFill>
                  <a:srgbClr val="192A72"/>
                </a:solidFill>
                <a:latin typeface="Varela Round" panose="020B0604020202020204" charset="-79"/>
                <a:ea typeface="Varela Round"/>
                <a:cs typeface="Varela Round" panose="020B0604020202020204" charset="-79"/>
                <a:sym typeface="Varela Round"/>
              </a:rPr>
              <a:t>ריבוי שלם זכר – תרגיל 1 </a:t>
            </a:r>
            <a:endParaRPr dirty="0">
              <a:latin typeface="Varela Round" panose="020B0604020202020204" charset="-79"/>
              <a:cs typeface="Varela Round" panose="020B0604020202020204" charset="-79"/>
            </a:endParaRPr>
          </a:p>
        </p:txBody>
      </p:sp>
      <p:sp>
        <p:nvSpPr>
          <p:cNvPr id="5" name="אליפסה 4"/>
          <p:cNvSpPr/>
          <p:nvPr/>
        </p:nvSpPr>
        <p:spPr>
          <a:xfrm>
            <a:off x="4152463" y="2611179"/>
            <a:ext cx="602673" cy="83127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775302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4"/>
          <p:cNvSpPr/>
          <p:nvPr/>
        </p:nvSpPr>
        <p:spPr>
          <a:xfrm>
            <a:off x="1488948" y="1570079"/>
            <a:ext cx="8126944" cy="2554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r" rtl="1">
              <a:lnSpc>
                <a:spcPct val="150000"/>
              </a:lnSpc>
              <a:buSzPts val="3300"/>
            </a:pPr>
            <a:r>
              <a:rPr lang="he-IL" sz="2000" dirty="0">
                <a:solidFill>
                  <a:schemeClr val="tx2">
                    <a:lumMod val="10000"/>
                  </a:schemeClr>
                </a:solidFill>
                <a:latin typeface="Varela Round" panose="020B0604020202020204" charset="-79"/>
                <a:cs typeface="Varela Round" panose="020B0604020202020204" charset="-79"/>
              </a:rPr>
              <a:t>כתבו את המילה המסומנת בקו בריבוי, שנו את המשפט בהתאם, כתבו אותו מחדש ונקדו ניקוד פנימי וסופי</a:t>
            </a:r>
            <a:endParaRPr lang="en-US" sz="2000" dirty="0">
              <a:solidFill>
                <a:schemeClr val="tx2">
                  <a:lumMod val="10000"/>
                </a:schemeClr>
              </a:solidFill>
              <a:latin typeface="Varela Round" panose="020B0604020202020204" charset="-79"/>
              <a:cs typeface="Varela Round" panose="020B0604020202020204" charset="-79"/>
            </a:endParaRPr>
          </a:p>
          <a:p>
            <a:pPr algn="r" rtl="1">
              <a:buSzPts val="3300"/>
            </a:pPr>
            <a:endParaRPr lang="en-US" sz="1800" dirty="0">
              <a:solidFill>
                <a:schemeClr val="tx2">
                  <a:lumMod val="10000"/>
                </a:schemeClr>
              </a:solidFill>
              <a:latin typeface="Varela Round" panose="020B0604020202020204" charset="-79"/>
              <a:cs typeface="Varela Round" panose="020B0604020202020204" charset="-79"/>
            </a:endParaRPr>
          </a:p>
          <a:p>
            <a:pPr algn="r" rtl="1">
              <a:buSzPts val="3300"/>
            </a:pPr>
            <a:endParaRPr lang="en-US" sz="1800" dirty="0">
              <a:solidFill>
                <a:schemeClr val="tx2">
                  <a:lumMod val="10000"/>
                </a:schemeClr>
              </a:solidFill>
              <a:latin typeface="Varela Round" panose="020B0604020202020204" charset="-79"/>
              <a:cs typeface="Varela Round" panose="020B0604020202020204" charset="-79"/>
            </a:endParaRPr>
          </a:p>
          <a:p>
            <a:pPr algn="r" rtl="1">
              <a:buSzPts val="3300"/>
            </a:pPr>
            <a:endParaRPr lang="en-US" sz="1800" dirty="0">
              <a:solidFill>
                <a:schemeClr val="tx2">
                  <a:lumMod val="10000"/>
                </a:schemeClr>
              </a:solidFill>
              <a:latin typeface="Varela Round" panose="020B0604020202020204" charset="-79"/>
              <a:cs typeface="Varela Round" panose="020B0604020202020204" charset="-79"/>
            </a:endParaRPr>
          </a:p>
          <a:p>
            <a:pPr algn="ctr" rtl="1">
              <a:buSzPts val="3300"/>
            </a:pPr>
            <a:r>
              <a:rPr lang="ar-AE" sz="2800" dirty="0">
                <a:solidFill>
                  <a:schemeClr val="tx2">
                    <a:lumMod val="10000"/>
                  </a:schemeClr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هَلْ وصل </a:t>
            </a:r>
            <a:r>
              <a:rPr lang="ar-AE" sz="2800" u="sng" dirty="0">
                <a:solidFill>
                  <a:schemeClr val="tx2">
                    <a:lumMod val="10000"/>
                  </a:schemeClr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مُفَتِّش</a:t>
            </a:r>
            <a:r>
              <a:rPr lang="ar-AE" sz="2800" dirty="0">
                <a:solidFill>
                  <a:schemeClr val="tx2">
                    <a:lumMod val="10000"/>
                  </a:schemeClr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 المدرسة</a:t>
            </a:r>
            <a:r>
              <a:rPr lang="ar-AE" dirty="0">
                <a:solidFill>
                  <a:schemeClr val="tx2">
                    <a:lumMod val="10000"/>
                  </a:schemeClr>
                </a:solidFill>
                <a:latin typeface="Varela Round" panose="020B0604020202020204" charset="-79"/>
              </a:rPr>
              <a:t> </a:t>
            </a:r>
            <a:r>
              <a:rPr lang="ar-AE" sz="2000" dirty="0">
                <a:solidFill>
                  <a:schemeClr val="tx2">
                    <a:lumMod val="10000"/>
                  </a:schemeClr>
                </a:solidFill>
                <a:latin typeface="Varela Round" panose="020B0604020202020204" charset="-79"/>
              </a:rPr>
              <a:t>؟ </a:t>
            </a:r>
            <a:endParaRPr lang="he-IL" sz="2000" dirty="0">
              <a:solidFill>
                <a:schemeClr val="tx2">
                  <a:lumMod val="10000"/>
                </a:schemeClr>
              </a:solidFill>
              <a:latin typeface="Varela Round" panose="020B0604020202020204" charset="-79"/>
              <a:cs typeface="Varela Round" panose="020B0604020202020204" charset="-79"/>
            </a:endParaRPr>
          </a:p>
          <a:p>
            <a:pPr algn="r" rtl="1">
              <a:buSzPts val="3300"/>
            </a:pPr>
            <a:endParaRPr lang="he-IL" sz="1800" dirty="0">
              <a:solidFill>
                <a:schemeClr val="tx2">
                  <a:lumMod val="10000"/>
                </a:schemeClr>
              </a:solidFill>
              <a:latin typeface="Varela Round" panose="020B0604020202020204" charset="-79"/>
              <a:cs typeface="Varela Round" panose="020B0604020202020204" charset="-79"/>
            </a:endParaRPr>
          </a:p>
        </p:txBody>
      </p:sp>
      <p:sp>
        <p:nvSpPr>
          <p:cNvPr id="4" name="Google Shape;220;p14"/>
          <p:cNvSpPr/>
          <p:nvPr/>
        </p:nvSpPr>
        <p:spPr>
          <a:xfrm>
            <a:off x="152401" y="739120"/>
            <a:ext cx="12190413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e-IL" sz="3200" b="1" i="0" u="none" strike="noStrike" cap="none" dirty="0">
                <a:solidFill>
                  <a:srgbClr val="192A72"/>
                </a:solidFill>
                <a:latin typeface="Varela Round" panose="020B0604020202020204" charset="-79"/>
                <a:ea typeface="Varela Round"/>
                <a:cs typeface="Varela Round" panose="020B0604020202020204" charset="-79"/>
                <a:sym typeface="Varela Round"/>
              </a:rPr>
              <a:t>ריבוי שלם זכר – תרגיל 2 </a:t>
            </a:r>
            <a:endParaRPr dirty="0">
              <a:latin typeface="Varela Round" panose="020B0604020202020204" charset="-79"/>
              <a:cs typeface="Varela Round" panose="020B060402020202020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9969945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4"/>
          <p:cNvSpPr/>
          <p:nvPr/>
        </p:nvSpPr>
        <p:spPr>
          <a:xfrm>
            <a:off x="1488948" y="1570079"/>
            <a:ext cx="8126944" cy="1692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r" rtl="1">
              <a:buSzPts val="3300"/>
            </a:pPr>
            <a:r>
              <a:rPr lang="he-IL" sz="1800" dirty="0">
                <a:solidFill>
                  <a:schemeClr val="tx2">
                    <a:lumMod val="10000"/>
                  </a:schemeClr>
                </a:solidFill>
                <a:latin typeface="Varela Round" panose="020B0604020202020204" charset="-79"/>
                <a:cs typeface="Varela Round" panose="020B0604020202020204" charset="-79"/>
              </a:rPr>
              <a:t>תשובה</a:t>
            </a:r>
          </a:p>
          <a:p>
            <a:pPr algn="r" rtl="1">
              <a:buSzPts val="3300"/>
            </a:pPr>
            <a:r>
              <a:rPr lang="he-IL" sz="1800" dirty="0">
                <a:solidFill>
                  <a:schemeClr val="tx2">
                    <a:lumMod val="10000"/>
                  </a:schemeClr>
                </a:solidFill>
                <a:latin typeface="Varela Round" panose="020B0604020202020204" charset="-79"/>
                <a:cs typeface="Varela Round" panose="020B0604020202020204" charset="-79"/>
              </a:rPr>
              <a:t>                                                              יחסה 1</a:t>
            </a:r>
            <a:endParaRPr lang="ar-AE" sz="1800" dirty="0">
              <a:solidFill>
                <a:schemeClr val="tx2">
                  <a:lumMod val="10000"/>
                </a:schemeClr>
              </a:solidFill>
              <a:latin typeface="Varela Round" panose="020B0604020202020204" charset="-79"/>
              <a:cs typeface="Varela Round" panose="020B0604020202020204" charset="-79"/>
            </a:endParaRPr>
          </a:p>
          <a:p>
            <a:pPr algn="r" rtl="1">
              <a:buSzPts val="3300"/>
            </a:pPr>
            <a:r>
              <a:rPr lang="he-IL" dirty="0">
                <a:solidFill>
                  <a:schemeClr val="tx2">
                    <a:lumMod val="10000"/>
                  </a:schemeClr>
                </a:solidFill>
                <a:latin typeface="Varela Round" panose="020B0604020202020204" charset="-79"/>
                <a:cs typeface="Varela Round" panose="020B0604020202020204" charset="-79"/>
              </a:rPr>
              <a:t>		                                      _______	              </a:t>
            </a:r>
            <a:endParaRPr lang="ar-AE" u="sng" dirty="0">
              <a:solidFill>
                <a:schemeClr val="tx2">
                  <a:lumMod val="10000"/>
                </a:schemeClr>
              </a:solidFill>
              <a:latin typeface="Varela Round" panose="020B0604020202020204" charset="-79"/>
              <a:cs typeface="Simplified Arabic" panose="02020603050405020304" pitchFamily="18" charset="-78"/>
            </a:endParaRPr>
          </a:p>
          <a:p>
            <a:pPr algn="ctr" rtl="1">
              <a:lnSpc>
                <a:spcPct val="150000"/>
              </a:lnSpc>
              <a:buSzPts val="3300"/>
            </a:pPr>
            <a:r>
              <a:rPr lang="ar-AE" sz="3600" dirty="0">
                <a:solidFill>
                  <a:schemeClr val="tx2">
                    <a:lumMod val="10000"/>
                  </a:schemeClr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هَلْ وَصَلَ مُفَتِّشُو </a:t>
            </a:r>
            <a:r>
              <a:rPr lang="ar-AE" sz="3600" dirty="0" err="1">
                <a:solidFill>
                  <a:schemeClr val="tx2">
                    <a:lumMod val="10000"/>
                  </a:schemeClr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ٱلْمَدْرَسةِ</a:t>
            </a:r>
            <a:r>
              <a:rPr lang="ar-AE" sz="3600" dirty="0">
                <a:solidFill>
                  <a:schemeClr val="tx2">
                    <a:lumMod val="10000"/>
                  </a:schemeClr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؟</a:t>
            </a:r>
            <a:r>
              <a:rPr lang="ar-AE" sz="3600" dirty="0">
                <a:solidFill>
                  <a:schemeClr val="tx2">
                    <a:lumMod val="10000"/>
                  </a:schemeClr>
                </a:solidFill>
                <a:latin typeface="Simplified Arabic" panose="02020603050405020304" pitchFamily="18" charset="-78"/>
              </a:rPr>
              <a:t> </a:t>
            </a:r>
            <a:endParaRPr lang="he-IL" sz="3600" dirty="0">
              <a:solidFill>
                <a:schemeClr val="tx2">
                  <a:lumMod val="10000"/>
                </a:schemeClr>
              </a:solidFill>
              <a:latin typeface="Simplified Arabic" panose="02020603050405020304" pitchFamily="18" charset="-78"/>
            </a:endParaRPr>
          </a:p>
        </p:txBody>
      </p:sp>
      <p:sp>
        <p:nvSpPr>
          <p:cNvPr id="4" name="Google Shape;220;p14"/>
          <p:cNvSpPr/>
          <p:nvPr/>
        </p:nvSpPr>
        <p:spPr>
          <a:xfrm>
            <a:off x="152401" y="739120"/>
            <a:ext cx="12190413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e-IL" sz="3200" b="1" i="0" u="none" strike="noStrike" cap="none" dirty="0">
                <a:solidFill>
                  <a:srgbClr val="192A72"/>
                </a:solidFill>
                <a:latin typeface="Varela Round" panose="020B0604020202020204" charset="-79"/>
                <a:ea typeface="Varela Round"/>
                <a:cs typeface="Varela Round" panose="020B0604020202020204" charset="-79"/>
                <a:sym typeface="Varela Round"/>
              </a:rPr>
              <a:t>ריבוי שלם זכר – תרגיל 2 </a:t>
            </a:r>
            <a:endParaRPr dirty="0">
              <a:latin typeface="Varela Round" panose="020B0604020202020204" charset="-79"/>
              <a:cs typeface="Varela Round" panose="020B0604020202020204" charset="-79"/>
            </a:endParaRPr>
          </a:p>
        </p:txBody>
      </p:sp>
      <p:sp>
        <p:nvSpPr>
          <p:cNvPr id="5" name="אליפסה 4"/>
          <p:cNvSpPr/>
          <p:nvPr/>
        </p:nvSpPr>
        <p:spPr>
          <a:xfrm>
            <a:off x="5010098" y="2563091"/>
            <a:ext cx="346363" cy="65809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463805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4"/>
          <p:cNvSpPr/>
          <p:nvPr/>
        </p:nvSpPr>
        <p:spPr>
          <a:xfrm>
            <a:off x="1488948" y="1570079"/>
            <a:ext cx="8126944" cy="2554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r" rtl="1">
              <a:lnSpc>
                <a:spcPct val="150000"/>
              </a:lnSpc>
              <a:buSzPts val="3300"/>
            </a:pPr>
            <a:r>
              <a:rPr lang="he-IL" sz="2000" dirty="0">
                <a:solidFill>
                  <a:schemeClr val="tx2">
                    <a:lumMod val="10000"/>
                  </a:schemeClr>
                </a:solidFill>
                <a:latin typeface="Varela Round" panose="020B0604020202020204" charset="-79"/>
                <a:cs typeface="Varela Round" panose="020B0604020202020204" charset="-79"/>
              </a:rPr>
              <a:t>כתבו את המילה המסומנת בקו בריבוי, שנו את המשפט בהתאם, כתבו אותו מחדש ונקדו ניקוד פנימי וסופי</a:t>
            </a:r>
            <a:endParaRPr lang="en-US" sz="2000" dirty="0">
              <a:solidFill>
                <a:schemeClr val="tx2">
                  <a:lumMod val="10000"/>
                </a:schemeClr>
              </a:solidFill>
              <a:latin typeface="Varela Round" panose="020B0604020202020204" charset="-79"/>
              <a:cs typeface="Varela Round" panose="020B0604020202020204" charset="-79"/>
            </a:endParaRPr>
          </a:p>
          <a:p>
            <a:pPr algn="r" rtl="1">
              <a:buSzPts val="3300"/>
            </a:pPr>
            <a:endParaRPr lang="en-US" sz="1800" dirty="0">
              <a:solidFill>
                <a:schemeClr val="tx2">
                  <a:lumMod val="10000"/>
                </a:schemeClr>
              </a:solidFill>
              <a:latin typeface="Varela Round" panose="020B0604020202020204" charset="-79"/>
              <a:cs typeface="Varela Round" panose="020B0604020202020204" charset="-79"/>
            </a:endParaRPr>
          </a:p>
          <a:p>
            <a:pPr algn="r" rtl="1">
              <a:buSzPts val="3300"/>
            </a:pPr>
            <a:endParaRPr lang="en-US" sz="1800" dirty="0">
              <a:solidFill>
                <a:schemeClr val="tx2">
                  <a:lumMod val="10000"/>
                </a:schemeClr>
              </a:solidFill>
              <a:latin typeface="Varela Round" panose="020B0604020202020204" charset="-79"/>
              <a:cs typeface="Varela Round" panose="020B0604020202020204" charset="-79"/>
            </a:endParaRPr>
          </a:p>
          <a:p>
            <a:pPr algn="r" rtl="1">
              <a:buSzPts val="3300"/>
            </a:pPr>
            <a:endParaRPr lang="en-US" sz="1800" dirty="0">
              <a:solidFill>
                <a:schemeClr val="tx2">
                  <a:lumMod val="10000"/>
                </a:schemeClr>
              </a:solidFill>
              <a:latin typeface="Varela Round" panose="020B0604020202020204" charset="-79"/>
              <a:cs typeface="Varela Round" panose="020B0604020202020204" charset="-79"/>
            </a:endParaRPr>
          </a:p>
          <a:p>
            <a:pPr algn="ctr" rtl="1">
              <a:buSzPts val="3300"/>
            </a:pPr>
            <a:r>
              <a:rPr lang="ar-AE" sz="2800" dirty="0">
                <a:solidFill>
                  <a:schemeClr val="tx2">
                    <a:lumMod val="10000"/>
                  </a:schemeClr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هل رأيتَ </a:t>
            </a:r>
            <a:r>
              <a:rPr lang="ar-AE" sz="2800" u="sng" dirty="0">
                <a:solidFill>
                  <a:schemeClr val="tx2">
                    <a:lumMod val="10000"/>
                  </a:schemeClr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المهندس</a:t>
            </a:r>
            <a:r>
              <a:rPr lang="ar-AE" sz="2800" dirty="0">
                <a:solidFill>
                  <a:schemeClr val="tx2">
                    <a:lumMod val="10000"/>
                  </a:schemeClr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 المحلّيّ</a:t>
            </a:r>
            <a:r>
              <a:rPr lang="ar-AE" dirty="0">
                <a:solidFill>
                  <a:schemeClr val="tx2">
                    <a:lumMod val="10000"/>
                  </a:schemeClr>
                </a:solidFill>
                <a:latin typeface="Varela Round" panose="020B0604020202020204" charset="-79"/>
              </a:rPr>
              <a:t> </a:t>
            </a:r>
            <a:r>
              <a:rPr lang="ar-AE" sz="2000" dirty="0">
                <a:solidFill>
                  <a:schemeClr val="tx2">
                    <a:lumMod val="10000"/>
                  </a:schemeClr>
                </a:solidFill>
                <a:latin typeface="Varela Round" panose="020B0604020202020204" charset="-79"/>
              </a:rPr>
              <a:t>؟ </a:t>
            </a:r>
            <a:endParaRPr lang="he-IL" sz="2000" dirty="0">
              <a:solidFill>
                <a:schemeClr val="tx2">
                  <a:lumMod val="10000"/>
                </a:schemeClr>
              </a:solidFill>
              <a:latin typeface="Varela Round" panose="020B0604020202020204" charset="-79"/>
              <a:cs typeface="Varela Round" panose="020B0604020202020204" charset="-79"/>
            </a:endParaRPr>
          </a:p>
          <a:p>
            <a:pPr algn="r" rtl="1">
              <a:buSzPts val="3300"/>
            </a:pPr>
            <a:endParaRPr lang="he-IL" sz="1800" dirty="0">
              <a:solidFill>
                <a:schemeClr val="tx2">
                  <a:lumMod val="10000"/>
                </a:schemeClr>
              </a:solidFill>
              <a:latin typeface="Varela Round" panose="020B0604020202020204" charset="-79"/>
              <a:cs typeface="Varela Round" panose="020B0604020202020204" charset="-79"/>
            </a:endParaRPr>
          </a:p>
        </p:txBody>
      </p:sp>
      <p:sp>
        <p:nvSpPr>
          <p:cNvPr id="4" name="Google Shape;220;p14"/>
          <p:cNvSpPr/>
          <p:nvPr/>
        </p:nvSpPr>
        <p:spPr>
          <a:xfrm>
            <a:off x="152401" y="739120"/>
            <a:ext cx="12190413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e-IL" sz="3200" b="1" i="0" u="none" strike="noStrike" cap="none" dirty="0">
                <a:solidFill>
                  <a:srgbClr val="192A72"/>
                </a:solidFill>
                <a:latin typeface="Varela Round" panose="020B0604020202020204" charset="-79"/>
                <a:ea typeface="Varela Round"/>
                <a:cs typeface="Varela Round" panose="020B0604020202020204" charset="-79"/>
                <a:sym typeface="Varela Round"/>
              </a:rPr>
              <a:t>ריבוי שלם זכר – תרגיל 3 </a:t>
            </a:r>
            <a:endParaRPr dirty="0">
              <a:latin typeface="Varela Round" panose="020B0604020202020204" charset="-79"/>
              <a:cs typeface="Varela Round" panose="020B060402020202020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6258547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4"/>
          <p:cNvSpPr/>
          <p:nvPr/>
        </p:nvSpPr>
        <p:spPr>
          <a:xfrm>
            <a:off x="1488948" y="1570079"/>
            <a:ext cx="8126944" cy="1692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r" rtl="1">
              <a:buSzPts val="3300"/>
            </a:pPr>
            <a:r>
              <a:rPr lang="he-IL" sz="1800" dirty="0">
                <a:solidFill>
                  <a:schemeClr val="tx2">
                    <a:lumMod val="10000"/>
                  </a:schemeClr>
                </a:solidFill>
                <a:latin typeface="Varela Round" panose="020B0604020202020204" charset="-79"/>
                <a:cs typeface="Varela Round" panose="020B0604020202020204" charset="-79"/>
              </a:rPr>
              <a:t>תשובה</a:t>
            </a:r>
          </a:p>
          <a:p>
            <a:pPr algn="r" rtl="1">
              <a:buSzPts val="3300"/>
            </a:pPr>
            <a:r>
              <a:rPr lang="he-IL" sz="1800" dirty="0">
                <a:solidFill>
                  <a:schemeClr val="tx2">
                    <a:lumMod val="10000"/>
                  </a:schemeClr>
                </a:solidFill>
                <a:latin typeface="Varela Round" panose="020B0604020202020204" charset="-79"/>
                <a:cs typeface="Varela Round" panose="020B0604020202020204" charset="-79"/>
              </a:rPr>
              <a:t>                                                                         יחסה 2</a:t>
            </a:r>
            <a:endParaRPr lang="ar-AE" sz="1800" dirty="0">
              <a:solidFill>
                <a:schemeClr val="tx2">
                  <a:lumMod val="10000"/>
                </a:schemeClr>
              </a:solidFill>
              <a:latin typeface="Varela Round" panose="020B0604020202020204" charset="-79"/>
              <a:cs typeface="Varela Round" panose="020B0604020202020204" charset="-79"/>
            </a:endParaRPr>
          </a:p>
          <a:p>
            <a:pPr algn="r" rtl="1">
              <a:buSzPts val="3300"/>
            </a:pPr>
            <a:r>
              <a:rPr lang="he-IL" dirty="0">
                <a:solidFill>
                  <a:schemeClr val="tx2">
                    <a:lumMod val="10000"/>
                  </a:schemeClr>
                </a:solidFill>
                <a:latin typeface="Varela Round" panose="020B0604020202020204" charset="-79"/>
                <a:cs typeface="Varela Round" panose="020B0604020202020204" charset="-79"/>
              </a:rPr>
              <a:t>			              ____________________                   </a:t>
            </a:r>
            <a:endParaRPr lang="ar-AE" u="sng" dirty="0">
              <a:solidFill>
                <a:schemeClr val="tx2">
                  <a:lumMod val="10000"/>
                </a:schemeClr>
              </a:solidFill>
              <a:latin typeface="Varela Round" panose="020B0604020202020204" charset="-79"/>
              <a:cs typeface="Simplified Arabic" panose="02020603050405020304" pitchFamily="18" charset="-78"/>
            </a:endParaRPr>
          </a:p>
          <a:p>
            <a:pPr algn="ctr" rtl="1">
              <a:lnSpc>
                <a:spcPct val="150000"/>
              </a:lnSpc>
              <a:buSzPts val="3300"/>
            </a:pPr>
            <a:r>
              <a:rPr lang="ar-AE" sz="3600" dirty="0">
                <a:solidFill>
                  <a:schemeClr val="tx2">
                    <a:lumMod val="10000"/>
                  </a:schemeClr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هَلْ رَأَيْتَ </a:t>
            </a:r>
            <a:r>
              <a:rPr lang="ar-AE" sz="3600" dirty="0" err="1">
                <a:solidFill>
                  <a:schemeClr val="tx2">
                    <a:lumMod val="10000"/>
                  </a:schemeClr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ٱلْمُهَنْدِسِينَ</a:t>
            </a:r>
            <a:r>
              <a:rPr lang="ar-AE" sz="3600" dirty="0">
                <a:solidFill>
                  <a:schemeClr val="tx2">
                    <a:lumMod val="10000"/>
                  </a:schemeClr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 </a:t>
            </a:r>
            <a:r>
              <a:rPr lang="ar-AE" sz="3600" dirty="0" err="1">
                <a:solidFill>
                  <a:schemeClr val="tx2">
                    <a:lumMod val="10000"/>
                  </a:schemeClr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ٱلْمَحَلِّيِّينَ</a:t>
            </a:r>
            <a:r>
              <a:rPr lang="ar-AE" sz="3600" dirty="0">
                <a:solidFill>
                  <a:schemeClr val="tx2">
                    <a:lumMod val="10000"/>
                  </a:schemeClr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؟</a:t>
            </a:r>
            <a:r>
              <a:rPr lang="ar-AE" sz="3600" dirty="0">
                <a:solidFill>
                  <a:schemeClr val="tx2">
                    <a:lumMod val="10000"/>
                  </a:schemeClr>
                </a:solidFill>
                <a:latin typeface="Simplified Arabic" panose="02020603050405020304" pitchFamily="18" charset="-78"/>
              </a:rPr>
              <a:t> </a:t>
            </a:r>
            <a:endParaRPr lang="he-IL" sz="3600" dirty="0">
              <a:solidFill>
                <a:schemeClr val="tx2">
                  <a:lumMod val="10000"/>
                </a:schemeClr>
              </a:solidFill>
              <a:latin typeface="Simplified Arabic" panose="02020603050405020304" pitchFamily="18" charset="-78"/>
            </a:endParaRPr>
          </a:p>
        </p:txBody>
      </p:sp>
      <p:sp>
        <p:nvSpPr>
          <p:cNvPr id="4" name="Google Shape;220;p14"/>
          <p:cNvSpPr/>
          <p:nvPr/>
        </p:nvSpPr>
        <p:spPr>
          <a:xfrm>
            <a:off x="152401" y="739120"/>
            <a:ext cx="12190413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e-IL" sz="3200" b="1" i="0" u="none" strike="noStrike" cap="none" dirty="0">
                <a:solidFill>
                  <a:srgbClr val="192A72"/>
                </a:solidFill>
                <a:latin typeface="Varela Round" panose="020B0604020202020204" charset="-79"/>
                <a:ea typeface="Varela Round"/>
                <a:cs typeface="Varela Round" panose="020B0604020202020204" charset="-79"/>
                <a:sym typeface="Varela Round"/>
              </a:rPr>
              <a:t>ריבוי שלם זכר – תרגיל 3 </a:t>
            </a:r>
            <a:endParaRPr dirty="0">
              <a:latin typeface="Varela Round" panose="020B0604020202020204" charset="-79"/>
              <a:cs typeface="Varela Round" panose="020B0604020202020204" charset="-79"/>
            </a:endParaRPr>
          </a:p>
        </p:txBody>
      </p:sp>
      <p:sp>
        <p:nvSpPr>
          <p:cNvPr id="5" name="אליפסה 4"/>
          <p:cNvSpPr/>
          <p:nvPr/>
        </p:nvSpPr>
        <p:spPr>
          <a:xfrm>
            <a:off x="4811698" y="2563091"/>
            <a:ext cx="535888" cy="65809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אליפסה 5"/>
          <p:cNvSpPr/>
          <p:nvPr/>
        </p:nvSpPr>
        <p:spPr>
          <a:xfrm>
            <a:off x="3506680" y="2563091"/>
            <a:ext cx="443884" cy="65809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83081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"/>
          <p:cNvSpPr txBox="1"/>
          <p:nvPr/>
        </p:nvSpPr>
        <p:spPr>
          <a:xfrm>
            <a:off x="1598071" y="2466792"/>
            <a:ext cx="9207300" cy="192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t" anchorCtr="0">
            <a:noAutofit/>
          </a:bodyPr>
          <a:lstStyle/>
          <a:p>
            <a:pPr marL="609539" marR="0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2"/>
          <p:cNvSpPr txBox="1">
            <a:spLocks noGrp="1"/>
          </p:cNvSpPr>
          <p:nvPr>
            <p:ph type="ctrTitle"/>
          </p:nvPr>
        </p:nvSpPr>
        <p:spPr>
          <a:xfrm>
            <a:off x="0" y="1553422"/>
            <a:ext cx="12190413" cy="12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he-IL" sz="4400" dirty="0">
                <a:latin typeface="Varela Round" panose="020B0604020202020204" charset="-79"/>
                <a:cs typeface="Varela Round" panose="020B0604020202020204" charset="-79"/>
              </a:rPr>
              <a:t>ערבית לתלמידי המגזר היהודי</a:t>
            </a:r>
            <a:r>
              <a:rPr lang="he-IL" sz="4800" dirty="0">
                <a:latin typeface="Varela Round" panose="020B0604020202020204" charset="-79"/>
                <a:cs typeface="Varela Round" panose="020B0604020202020204" charset="-79"/>
              </a:rPr>
              <a:t/>
            </a:r>
            <a:br>
              <a:rPr lang="he-IL" sz="4800" dirty="0">
                <a:latin typeface="Varela Round" panose="020B0604020202020204" charset="-79"/>
                <a:cs typeface="Varela Round" panose="020B0604020202020204" charset="-79"/>
              </a:rPr>
            </a:br>
            <a:r>
              <a:rPr lang="ar-EG" sz="4000" dirty="0" err="1">
                <a:latin typeface="Simplified Arabic" panose="02020603050405020304" pitchFamily="18" charset="-78"/>
                <a:cs typeface="Simplified Arabic" panose="02020603050405020304" pitchFamily="18" charset="-78"/>
              </a:rPr>
              <a:t>أللّغة</a:t>
            </a:r>
            <a:r>
              <a:rPr lang="ar-EG" sz="40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العربيّة لطلّاب المدارس اليهوديّة</a:t>
            </a:r>
            <a:endParaRPr sz="4000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115" name="Google Shape;115;p2"/>
          <p:cNvSpPr txBox="1">
            <a:spLocks noGrp="1"/>
          </p:cNvSpPr>
          <p:nvPr>
            <p:ph type="subTitle" idx="1"/>
          </p:nvPr>
        </p:nvSpPr>
        <p:spPr>
          <a:xfrm>
            <a:off x="0" y="2918108"/>
            <a:ext cx="12190413" cy="1334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ctr" anchorCtr="0">
            <a:spAutoFit/>
          </a:bodyPr>
          <a:lstStyle/>
          <a:p>
            <a:pPr marL="342900" lvl="0" indent="-342900" algn="ctr" rt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2060"/>
              </a:buClr>
              <a:buSzPts val="2800"/>
              <a:buNone/>
            </a:pPr>
            <a:r>
              <a:rPr lang="he-IL" sz="3600" dirty="0">
                <a:latin typeface="Varela Round" panose="00000500000000000000" pitchFamily="2" charset="-79"/>
                <a:cs typeface="Varela Round" panose="00000500000000000000" pitchFamily="2" charset="-79"/>
              </a:rPr>
              <a:t>הנושא הנלמד: תחביר</a:t>
            </a:r>
          </a:p>
          <a:p>
            <a:pPr marL="342900" lvl="0" indent="-342900">
              <a:spcAft>
                <a:spcPts val="600"/>
              </a:spcAft>
            </a:pPr>
            <a:r>
              <a:rPr lang="he-IL" sz="3600" dirty="0">
                <a:latin typeface="Varela Round" panose="00000500000000000000" pitchFamily="2" charset="-79"/>
                <a:cs typeface="Varela Round" panose="00000500000000000000" pitchFamily="2" charset="-79"/>
              </a:rPr>
              <a:t>ריבוי שלם זכר ונקבה – חלק א' </a:t>
            </a:r>
            <a:endParaRPr sz="36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8" name="Google Shape;115;p2">
            <a:extLst>
              <a:ext uri="{FF2B5EF4-FFF2-40B4-BE49-F238E27FC236}">
                <a16:creationId xmlns:a16="http://schemas.microsoft.com/office/drawing/2014/main" id="{F469B13F-058A-4BF7-9EAA-010C85AD74C5}"/>
              </a:ext>
            </a:extLst>
          </p:cNvPr>
          <p:cNvSpPr txBox="1">
            <a:spLocks/>
          </p:cNvSpPr>
          <p:nvPr/>
        </p:nvSpPr>
        <p:spPr>
          <a:xfrm>
            <a:off x="6760" y="4641287"/>
            <a:ext cx="12190413" cy="703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ctr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3180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  <a:defRPr sz="4000" b="1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ct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indent="-342900">
              <a:spcAft>
                <a:spcPts val="600"/>
              </a:spcAft>
            </a:pPr>
            <a:r>
              <a:rPr lang="he-IL" sz="3600" dirty="0">
                <a:latin typeface="Varela Round" panose="020B0604020202020204" charset="-79"/>
                <a:cs typeface="Varela Round" panose="020B0604020202020204" charset="-79"/>
              </a:rPr>
              <a:t>שם המורה: ד"ר אלון פרגמן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4"/>
          <p:cNvSpPr/>
          <p:nvPr/>
        </p:nvSpPr>
        <p:spPr>
          <a:xfrm>
            <a:off x="1488948" y="1570079"/>
            <a:ext cx="8126944" cy="2462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r" rtl="1">
              <a:lnSpc>
                <a:spcPct val="150000"/>
              </a:lnSpc>
              <a:buSzPts val="3300"/>
            </a:pPr>
            <a:r>
              <a:rPr lang="he-IL" sz="1800" dirty="0">
                <a:solidFill>
                  <a:schemeClr val="tx2">
                    <a:lumMod val="10000"/>
                  </a:schemeClr>
                </a:solidFill>
                <a:latin typeface="Varela Round" panose="020B0604020202020204" charset="-79"/>
                <a:cs typeface="Varela Round" panose="020B0604020202020204" charset="-79"/>
              </a:rPr>
              <a:t>כתבו את המילה המסומנת בקו בריבוי, שנו את המשפט בהתאם, כתבו אותו מחדש ונקדו ניקוד פנימי וסופי</a:t>
            </a:r>
            <a:endParaRPr lang="en-US" sz="1800" dirty="0">
              <a:solidFill>
                <a:schemeClr val="tx2">
                  <a:lumMod val="10000"/>
                </a:schemeClr>
              </a:solidFill>
              <a:latin typeface="Varela Round" panose="020B0604020202020204" charset="-79"/>
              <a:cs typeface="Varela Round" panose="020B0604020202020204" charset="-79"/>
            </a:endParaRPr>
          </a:p>
          <a:p>
            <a:pPr algn="r" rtl="1">
              <a:buSzPts val="3300"/>
            </a:pPr>
            <a:endParaRPr lang="en-US" sz="1800" dirty="0">
              <a:solidFill>
                <a:schemeClr val="tx2">
                  <a:lumMod val="10000"/>
                </a:schemeClr>
              </a:solidFill>
              <a:latin typeface="Varela Round" panose="020B0604020202020204" charset="-79"/>
              <a:cs typeface="Varela Round" panose="020B0604020202020204" charset="-79"/>
            </a:endParaRPr>
          </a:p>
          <a:p>
            <a:pPr algn="r" rtl="1">
              <a:buSzPts val="3300"/>
            </a:pPr>
            <a:endParaRPr lang="en-US" sz="1800" dirty="0">
              <a:solidFill>
                <a:schemeClr val="tx2">
                  <a:lumMod val="10000"/>
                </a:schemeClr>
              </a:solidFill>
              <a:latin typeface="Varela Round" panose="020B0604020202020204" charset="-79"/>
              <a:cs typeface="Varela Round" panose="020B0604020202020204" charset="-79"/>
            </a:endParaRPr>
          </a:p>
          <a:p>
            <a:pPr algn="r" rtl="1">
              <a:buSzPts val="3300"/>
            </a:pPr>
            <a:endParaRPr lang="en-US" sz="1800" dirty="0">
              <a:solidFill>
                <a:schemeClr val="tx2">
                  <a:lumMod val="10000"/>
                </a:schemeClr>
              </a:solidFill>
              <a:latin typeface="Varela Round" panose="020B0604020202020204" charset="-79"/>
              <a:cs typeface="Varela Round" panose="020B0604020202020204" charset="-79"/>
            </a:endParaRPr>
          </a:p>
          <a:p>
            <a:pPr algn="ctr" rtl="1">
              <a:buSzPts val="3300"/>
            </a:pPr>
            <a:r>
              <a:rPr lang="ar-AE" sz="2800" dirty="0">
                <a:solidFill>
                  <a:schemeClr val="tx2">
                    <a:lumMod val="10000"/>
                  </a:schemeClr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هَلْ رأيتَ </a:t>
            </a:r>
            <a:r>
              <a:rPr lang="ar-AE" sz="2800" u="sng" dirty="0">
                <a:solidFill>
                  <a:schemeClr val="tx2">
                    <a:lumMod val="10000"/>
                  </a:schemeClr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مهندس</a:t>
            </a:r>
            <a:r>
              <a:rPr lang="ar-AE" sz="2800" dirty="0">
                <a:solidFill>
                  <a:schemeClr val="tx2">
                    <a:lumMod val="10000"/>
                  </a:schemeClr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 البلديّة المحلّيّ</a:t>
            </a:r>
            <a:r>
              <a:rPr lang="ar-AE" dirty="0">
                <a:solidFill>
                  <a:schemeClr val="tx2">
                    <a:lumMod val="10000"/>
                  </a:schemeClr>
                </a:solidFill>
                <a:latin typeface="Varela Round" panose="020B0604020202020204" charset="-79"/>
              </a:rPr>
              <a:t> </a:t>
            </a:r>
            <a:r>
              <a:rPr lang="ar-AE" sz="2000" dirty="0">
                <a:solidFill>
                  <a:schemeClr val="tx2">
                    <a:lumMod val="10000"/>
                  </a:schemeClr>
                </a:solidFill>
                <a:latin typeface="Varela Round" panose="020B0604020202020204" charset="-79"/>
              </a:rPr>
              <a:t>؟ </a:t>
            </a:r>
            <a:endParaRPr lang="he-IL" sz="2000" dirty="0">
              <a:solidFill>
                <a:schemeClr val="tx2">
                  <a:lumMod val="10000"/>
                </a:schemeClr>
              </a:solidFill>
              <a:latin typeface="Varela Round" panose="020B0604020202020204" charset="-79"/>
              <a:cs typeface="Varela Round" panose="020B0604020202020204" charset="-79"/>
            </a:endParaRPr>
          </a:p>
          <a:p>
            <a:pPr algn="r" rtl="1">
              <a:buSzPts val="3300"/>
            </a:pPr>
            <a:endParaRPr lang="he-IL" sz="1800" dirty="0">
              <a:solidFill>
                <a:schemeClr val="tx2">
                  <a:lumMod val="10000"/>
                </a:schemeClr>
              </a:solidFill>
              <a:latin typeface="Varela Round" panose="020B0604020202020204" charset="-79"/>
              <a:cs typeface="Varela Round" panose="020B0604020202020204" charset="-79"/>
            </a:endParaRPr>
          </a:p>
        </p:txBody>
      </p:sp>
      <p:sp>
        <p:nvSpPr>
          <p:cNvPr id="4" name="Google Shape;220;p14"/>
          <p:cNvSpPr/>
          <p:nvPr/>
        </p:nvSpPr>
        <p:spPr>
          <a:xfrm>
            <a:off x="152401" y="739120"/>
            <a:ext cx="12190413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e-IL" sz="3200" b="1" i="0" u="none" strike="noStrike" cap="none" dirty="0">
                <a:solidFill>
                  <a:srgbClr val="192A72"/>
                </a:solidFill>
                <a:latin typeface="Varela Round" panose="020B0604020202020204" charset="-79"/>
                <a:ea typeface="Varela Round"/>
                <a:cs typeface="Varela Round" panose="020B0604020202020204" charset="-79"/>
                <a:sym typeface="Varela Round"/>
              </a:rPr>
              <a:t>ריבוי שלם זכר – תרגיל 4 </a:t>
            </a:r>
            <a:endParaRPr dirty="0">
              <a:latin typeface="Varela Round" panose="020B0604020202020204" charset="-79"/>
              <a:cs typeface="Varela Round" panose="020B060402020202020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9942497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4"/>
          <p:cNvSpPr/>
          <p:nvPr/>
        </p:nvSpPr>
        <p:spPr>
          <a:xfrm>
            <a:off x="1488948" y="1570079"/>
            <a:ext cx="8126944" cy="1692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r" rtl="1">
              <a:buSzPts val="3300"/>
            </a:pPr>
            <a:r>
              <a:rPr lang="he-IL" sz="1800" dirty="0">
                <a:solidFill>
                  <a:schemeClr val="tx2">
                    <a:lumMod val="10000"/>
                  </a:schemeClr>
                </a:solidFill>
                <a:latin typeface="Varela Round" panose="020B0604020202020204" charset="-79"/>
                <a:cs typeface="Varela Round" panose="020B0604020202020204" charset="-79"/>
              </a:rPr>
              <a:t>תשובה</a:t>
            </a:r>
          </a:p>
          <a:p>
            <a:pPr algn="r" rtl="1">
              <a:buSzPts val="3300"/>
            </a:pPr>
            <a:r>
              <a:rPr lang="he-IL" sz="1800" dirty="0">
                <a:solidFill>
                  <a:schemeClr val="tx2">
                    <a:lumMod val="10000"/>
                  </a:schemeClr>
                </a:solidFill>
                <a:latin typeface="Varela Round" panose="020B0604020202020204" charset="-79"/>
                <a:cs typeface="Varela Round" panose="020B0604020202020204" charset="-79"/>
              </a:rPr>
              <a:t>                                               יחסה 2 (נסמך)             יחסה 2 (שם תואר)</a:t>
            </a:r>
            <a:endParaRPr lang="ar-AE" sz="1800" dirty="0">
              <a:solidFill>
                <a:schemeClr val="tx2">
                  <a:lumMod val="10000"/>
                </a:schemeClr>
              </a:solidFill>
              <a:latin typeface="Varela Round" panose="020B0604020202020204" charset="-79"/>
              <a:cs typeface="Varela Round" panose="020B0604020202020204" charset="-79"/>
            </a:endParaRPr>
          </a:p>
          <a:p>
            <a:pPr algn="r" rtl="1">
              <a:buSzPts val="3300"/>
            </a:pPr>
            <a:r>
              <a:rPr lang="he-IL" dirty="0">
                <a:solidFill>
                  <a:schemeClr val="tx2">
                    <a:lumMod val="10000"/>
                  </a:schemeClr>
                </a:solidFill>
                <a:latin typeface="Varela Round" panose="020B0604020202020204" charset="-79"/>
                <a:cs typeface="Varela Round" panose="020B0604020202020204" charset="-79"/>
              </a:rPr>
              <a:t>			  __________                         _________               </a:t>
            </a:r>
            <a:endParaRPr lang="ar-AE" u="sng" dirty="0">
              <a:solidFill>
                <a:schemeClr val="tx2">
                  <a:lumMod val="10000"/>
                </a:schemeClr>
              </a:solidFill>
              <a:latin typeface="Varela Round" panose="020B0604020202020204" charset="-79"/>
              <a:cs typeface="Simplified Arabic" panose="02020603050405020304" pitchFamily="18" charset="-78"/>
            </a:endParaRPr>
          </a:p>
          <a:p>
            <a:pPr algn="ctr" rtl="1">
              <a:lnSpc>
                <a:spcPct val="150000"/>
              </a:lnSpc>
              <a:buSzPts val="3300"/>
            </a:pPr>
            <a:r>
              <a:rPr lang="ar-AE" sz="3600" dirty="0">
                <a:solidFill>
                  <a:schemeClr val="tx2">
                    <a:lumMod val="10000"/>
                  </a:schemeClr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هَلْ رَأَيْتَ مُهَنْدِسِي </a:t>
            </a:r>
            <a:r>
              <a:rPr lang="ar-AE" sz="3600" dirty="0" err="1">
                <a:solidFill>
                  <a:schemeClr val="tx2">
                    <a:lumMod val="10000"/>
                  </a:schemeClr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ٱلْبَلَدِيّةِ</a:t>
            </a:r>
            <a:r>
              <a:rPr lang="ar-AE" sz="3600" dirty="0">
                <a:solidFill>
                  <a:schemeClr val="tx2">
                    <a:lumMod val="10000"/>
                  </a:schemeClr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 </a:t>
            </a:r>
            <a:r>
              <a:rPr lang="ar-AE" sz="3600" dirty="0" err="1">
                <a:solidFill>
                  <a:schemeClr val="tx2">
                    <a:lumMod val="10000"/>
                  </a:schemeClr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ٱلْمَحَلِّيِّينَ</a:t>
            </a:r>
            <a:r>
              <a:rPr lang="ar-AE" sz="3600" dirty="0">
                <a:solidFill>
                  <a:schemeClr val="tx2">
                    <a:lumMod val="10000"/>
                  </a:schemeClr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؟</a:t>
            </a:r>
            <a:r>
              <a:rPr lang="ar-AE" sz="3600" dirty="0">
                <a:solidFill>
                  <a:schemeClr val="tx2">
                    <a:lumMod val="10000"/>
                  </a:schemeClr>
                </a:solidFill>
                <a:latin typeface="Simplified Arabic" panose="02020603050405020304" pitchFamily="18" charset="-78"/>
              </a:rPr>
              <a:t> </a:t>
            </a:r>
            <a:endParaRPr lang="he-IL" sz="3600" dirty="0">
              <a:solidFill>
                <a:schemeClr val="tx2">
                  <a:lumMod val="10000"/>
                </a:schemeClr>
              </a:solidFill>
              <a:latin typeface="Simplified Arabic" panose="02020603050405020304" pitchFamily="18" charset="-78"/>
            </a:endParaRPr>
          </a:p>
        </p:txBody>
      </p:sp>
      <p:sp>
        <p:nvSpPr>
          <p:cNvPr id="4" name="Google Shape;220;p14"/>
          <p:cNvSpPr/>
          <p:nvPr/>
        </p:nvSpPr>
        <p:spPr>
          <a:xfrm>
            <a:off x="152401" y="739120"/>
            <a:ext cx="12190413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e-IL" sz="3200" b="1" i="0" u="none" strike="noStrike" cap="none" dirty="0">
                <a:solidFill>
                  <a:srgbClr val="192A72"/>
                </a:solidFill>
                <a:latin typeface="Varela Round" panose="020B0604020202020204" charset="-79"/>
                <a:ea typeface="Varela Round"/>
                <a:cs typeface="Varela Round" panose="020B0604020202020204" charset="-79"/>
                <a:sym typeface="Varela Round"/>
              </a:rPr>
              <a:t>ריבוי שלם זכר – תרגיל 4 </a:t>
            </a:r>
            <a:endParaRPr dirty="0">
              <a:latin typeface="Varela Round" panose="020B0604020202020204" charset="-79"/>
              <a:cs typeface="Varela Round" panose="020B0604020202020204" charset="-79"/>
            </a:endParaRPr>
          </a:p>
        </p:txBody>
      </p:sp>
      <p:sp>
        <p:nvSpPr>
          <p:cNvPr id="5" name="אליפסה 4"/>
          <p:cNvSpPr/>
          <p:nvPr/>
        </p:nvSpPr>
        <p:spPr>
          <a:xfrm>
            <a:off x="5424255" y="2619921"/>
            <a:ext cx="491501" cy="64289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אליפסה 5"/>
          <p:cNvSpPr/>
          <p:nvPr/>
        </p:nvSpPr>
        <p:spPr>
          <a:xfrm>
            <a:off x="3169328" y="2604719"/>
            <a:ext cx="443884" cy="65809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619325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4"/>
          <p:cNvSpPr/>
          <p:nvPr/>
        </p:nvSpPr>
        <p:spPr>
          <a:xfrm>
            <a:off x="1488948" y="1570079"/>
            <a:ext cx="8126944" cy="21851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r" rtl="1">
              <a:lnSpc>
                <a:spcPct val="150000"/>
              </a:lnSpc>
              <a:buSzPts val="3300"/>
            </a:pPr>
            <a:r>
              <a:rPr lang="he-IL" sz="1800" dirty="0">
                <a:solidFill>
                  <a:schemeClr val="tx2">
                    <a:lumMod val="10000"/>
                  </a:schemeClr>
                </a:solidFill>
                <a:latin typeface="Varela Round" panose="020B0604020202020204" charset="-79"/>
                <a:cs typeface="Varela Round" panose="020B0604020202020204" charset="-79"/>
              </a:rPr>
              <a:t>כתבו את המילה המסומנת בקו בריבוי, שנו את המשפט בהתאם, כתבו אותו מחדש ונקדו ניקוד פנימי וסופי</a:t>
            </a:r>
            <a:endParaRPr lang="en-US" sz="1800" dirty="0">
              <a:solidFill>
                <a:schemeClr val="tx2">
                  <a:lumMod val="10000"/>
                </a:schemeClr>
              </a:solidFill>
              <a:latin typeface="Varela Round" panose="020B0604020202020204" charset="-79"/>
              <a:cs typeface="Varela Round" panose="020B0604020202020204" charset="-79"/>
            </a:endParaRPr>
          </a:p>
          <a:p>
            <a:pPr algn="r" rtl="1">
              <a:buSzPts val="3300"/>
            </a:pPr>
            <a:endParaRPr lang="en-US" sz="1800" dirty="0">
              <a:solidFill>
                <a:schemeClr val="tx2">
                  <a:lumMod val="10000"/>
                </a:schemeClr>
              </a:solidFill>
              <a:latin typeface="Varela Round" panose="020B0604020202020204" charset="-79"/>
              <a:cs typeface="Varela Round" panose="020B0604020202020204" charset="-79"/>
            </a:endParaRPr>
          </a:p>
          <a:p>
            <a:pPr algn="r" rtl="1">
              <a:buSzPts val="3300"/>
            </a:pPr>
            <a:endParaRPr lang="en-US" sz="1800" dirty="0">
              <a:solidFill>
                <a:schemeClr val="tx2">
                  <a:lumMod val="10000"/>
                </a:schemeClr>
              </a:solidFill>
              <a:latin typeface="Varela Round" panose="020B0604020202020204" charset="-79"/>
              <a:cs typeface="Varela Round" panose="020B0604020202020204" charset="-79"/>
            </a:endParaRPr>
          </a:p>
          <a:p>
            <a:pPr algn="r" rtl="1">
              <a:buSzPts val="3300"/>
            </a:pPr>
            <a:endParaRPr lang="en-US" sz="1800" dirty="0">
              <a:solidFill>
                <a:schemeClr val="tx2">
                  <a:lumMod val="10000"/>
                </a:schemeClr>
              </a:solidFill>
              <a:latin typeface="Varela Round" panose="020B0604020202020204" charset="-79"/>
              <a:cs typeface="Varela Round" panose="020B0604020202020204" charset="-79"/>
            </a:endParaRPr>
          </a:p>
          <a:p>
            <a:pPr algn="ctr" rtl="1">
              <a:buSzPts val="3300"/>
            </a:pPr>
            <a:r>
              <a:rPr lang="ar-AE" sz="2800" dirty="0" err="1">
                <a:solidFill>
                  <a:schemeClr val="tx2">
                    <a:lumMod val="10000"/>
                  </a:schemeClr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هٰذا</a:t>
            </a:r>
            <a:r>
              <a:rPr lang="ar-AE" sz="2800" dirty="0">
                <a:solidFill>
                  <a:schemeClr val="tx2">
                    <a:lumMod val="10000"/>
                  </a:schemeClr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 هُوَ </a:t>
            </a:r>
            <a:r>
              <a:rPr lang="ar-AE" sz="2800" u="sng" dirty="0">
                <a:solidFill>
                  <a:schemeClr val="tx2">
                    <a:lumMod val="10000"/>
                  </a:schemeClr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مُراسِل</a:t>
            </a:r>
            <a:r>
              <a:rPr lang="ar-AE" sz="2800" dirty="0">
                <a:solidFill>
                  <a:schemeClr val="tx2">
                    <a:lumMod val="10000"/>
                  </a:schemeClr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 </a:t>
            </a:r>
            <a:r>
              <a:rPr lang="ar-AE" sz="2800" dirty="0" err="1">
                <a:solidFill>
                  <a:schemeClr val="tx2">
                    <a:lumMod val="10000"/>
                  </a:schemeClr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ٱلصَّحيفة</a:t>
            </a:r>
            <a:r>
              <a:rPr lang="ar-AE" sz="2800" dirty="0">
                <a:solidFill>
                  <a:schemeClr val="tx2">
                    <a:lumMod val="10000"/>
                  </a:schemeClr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 </a:t>
            </a:r>
            <a:r>
              <a:rPr lang="ar-AE" sz="2800" dirty="0" err="1">
                <a:solidFill>
                  <a:schemeClr val="tx2">
                    <a:lumMod val="10000"/>
                  </a:schemeClr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ٱلَّذِي</a:t>
            </a:r>
            <a:r>
              <a:rPr lang="ar-AE" sz="2800" dirty="0">
                <a:solidFill>
                  <a:schemeClr val="tx2">
                    <a:lumMod val="10000"/>
                  </a:schemeClr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 عادَ إِلَى </a:t>
            </a:r>
            <a:r>
              <a:rPr lang="ar-AE" sz="2800" dirty="0" err="1">
                <a:solidFill>
                  <a:schemeClr val="tx2">
                    <a:lumMod val="10000"/>
                  </a:schemeClr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ٱلْبِلاد</a:t>
            </a:r>
            <a:r>
              <a:rPr lang="ar-AE" sz="2800" dirty="0">
                <a:solidFill>
                  <a:schemeClr val="tx2">
                    <a:lumMod val="10000"/>
                  </a:schemeClr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 أَوَّل أَمْسِ</a:t>
            </a:r>
          </a:p>
        </p:txBody>
      </p:sp>
      <p:sp>
        <p:nvSpPr>
          <p:cNvPr id="4" name="Google Shape;220;p14"/>
          <p:cNvSpPr/>
          <p:nvPr/>
        </p:nvSpPr>
        <p:spPr>
          <a:xfrm>
            <a:off x="152401" y="739120"/>
            <a:ext cx="12190413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e-IL" sz="3200" b="1" i="0" u="none" strike="noStrike" cap="none" dirty="0">
                <a:solidFill>
                  <a:srgbClr val="192A72"/>
                </a:solidFill>
                <a:latin typeface="Varela Round" panose="020B0604020202020204" charset="-79"/>
                <a:ea typeface="Varela Round"/>
                <a:cs typeface="Varela Round" panose="020B0604020202020204" charset="-79"/>
                <a:sym typeface="Varela Round"/>
              </a:rPr>
              <a:t>ריבוי שלם זכר – תרגיל 5 </a:t>
            </a:r>
            <a:endParaRPr dirty="0">
              <a:latin typeface="Varela Round" panose="020B0604020202020204" charset="-79"/>
              <a:cs typeface="Varela Round" panose="020B060402020202020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8234633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4"/>
          <p:cNvSpPr/>
          <p:nvPr/>
        </p:nvSpPr>
        <p:spPr>
          <a:xfrm>
            <a:off x="1488948" y="1570079"/>
            <a:ext cx="8126944" cy="21851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r" rtl="1">
              <a:lnSpc>
                <a:spcPct val="150000"/>
              </a:lnSpc>
              <a:buSzPts val="3300"/>
            </a:pPr>
            <a:r>
              <a:rPr lang="he-IL" sz="1800" dirty="0">
                <a:solidFill>
                  <a:schemeClr val="tx2">
                    <a:lumMod val="10000"/>
                  </a:schemeClr>
                </a:solidFill>
                <a:latin typeface="Varela Round" panose="020B0604020202020204" charset="-79"/>
                <a:cs typeface="Varela Round" panose="020B0604020202020204" charset="-79"/>
              </a:rPr>
              <a:t>כתבו את המילה המסומנת בקו בריבוי, שנו את המשפט בהתאם, כתבו אותו מחדש ונקדו ניקוד פנימי וסופי</a:t>
            </a:r>
            <a:endParaRPr lang="en-US" sz="1800" dirty="0">
              <a:solidFill>
                <a:schemeClr val="tx2">
                  <a:lumMod val="10000"/>
                </a:schemeClr>
              </a:solidFill>
              <a:latin typeface="Varela Round" panose="020B0604020202020204" charset="-79"/>
              <a:cs typeface="Varela Round" panose="020B0604020202020204" charset="-79"/>
            </a:endParaRPr>
          </a:p>
          <a:p>
            <a:pPr algn="r" rtl="1">
              <a:buSzPts val="3300"/>
            </a:pPr>
            <a:endParaRPr lang="en-US" sz="1800" dirty="0">
              <a:solidFill>
                <a:schemeClr val="tx2">
                  <a:lumMod val="10000"/>
                </a:schemeClr>
              </a:solidFill>
              <a:latin typeface="Varela Round" panose="020B0604020202020204" charset="-79"/>
              <a:cs typeface="Varela Round" panose="020B0604020202020204" charset="-79"/>
            </a:endParaRPr>
          </a:p>
          <a:p>
            <a:pPr algn="r" rtl="1">
              <a:buSzPts val="3300"/>
            </a:pPr>
            <a:endParaRPr lang="en-US" sz="1800" dirty="0">
              <a:solidFill>
                <a:schemeClr val="tx2">
                  <a:lumMod val="10000"/>
                </a:schemeClr>
              </a:solidFill>
              <a:latin typeface="Varela Round" panose="020B0604020202020204" charset="-79"/>
              <a:cs typeface="Varela Round" panose="020B0604020202020204" charset="-79"/>
            </a:endParaRPr>
          </a:p>
          <a:p>
            <a:pPr algn="r" rtl="1">
              <a:buSzPts val="3300"/>
            </a:pPr>
            <a:endParaRPr lang="en-US" sz="1800" dirty="0">
              <a:solidFill>
                <a:schemeClr val="tx2">
                  <a:lumMod val="10000"/>
                </a:schemeClr>
              </a:solidFill>
              <a:latin typeface="Varela Round" panose="020B0604020202020204" charset="-79"/>
              <a:cs typeface="Varela Round" panose="020B0604020202020204" charset="-79"/>
            </a:endParaRPr>
          </a:p>
          <a:p>
            <a:pPr algn="ctr" rtl="1">
              <a:buSzPts val="3300"/>
            </a:pPr>
            <a:r>
              <a:rPr lang="ar-AE" sz="2800" dirty="0" err="1">
                <a:solidFill>
                  <a:schemeClr val="tx2">
                    <a:lumMod val="10000"/>
                  </a:schemeClr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هٰذا</a:t>
            </a:r>
            <a:r>
              <a:rPr lang="ar-AE" sz="2800" dirty="0">
                <a:solidFill>
                  <a:schemeClr val="tx2">
                    <a:lumMod val="10000"/>
                  </a:schemeClr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  هُوَ  </a:t>
            </a:r>
            <a:r>
              <a:rPr lang="ar-AE" sz="2800" u="sng" dirty="0">
                <a:solidFill>
                  <a:schemeClr val="tx2">
                    <a:lumMod val="10000"/>
                  </a:schemeClr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مُراسِل</a:t>
            </a:r>
            <a:r>
              <a:rPr lang="ar-AE" sz="2800" dirty="0">
                <a:solidFill>
                  <a:schemeClr val="tx2">
                    <a:lumMod val="10000"/>
                  </a:schemeClr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  </a:t>
            </a:r>
            <a:r>
              <a:rPr lang="ar-AE" sz="2800" dirty="0" err="1">
                <a:solidFill>
                  <a:schemeClr val="tx2">
                    <a:lumMod val="10000"/>
                  </a:schemeClr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ٱلصَّحيفة</a:t>
            </a:r>
            <a:r>
              <a:rPr lang="ar-AE" sz="2800" dirty="0">
                <a:solidFill>
                  <a:schemeClr val="tx2">
                    <a:lumMod val="10000"/>
                  </a:schemeClr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  </a:t>
            </a:r>
            <a:r>
              <a:rPr lang="ar-AE" sz="2800" dirty="0" err="1">
                <a:solidFill>
                  <a:schemeClr val="tx2">
                    <a:lumMod val="10000"/>
                  </a:schemeClr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ٱلَّذِي</a:t>
            </a:r>
            <a:r>
              <a:rPr lang="ar-AE" sz="2800" dirty="0">
                <a:solidFill>
                  <a:schemeClr val="tx2">
                    <a:lumMod val="10000"/>
                  </a:schemeClr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  عادَ  إِلَى  </a:t>
            </a:r>
            <a:r>
              <a:rPr lang="ar-AE" sz="2800" dirty="0" err="1">
                <a:solidFill>
                  <a:schemeClr val="tx2">
                    <a:lumMod val="10000"/>
                  </a:schemeClr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ٱلْبِلاد</a:t>
            </a:r>
            <a:r>
              <a:rPr lang="ar-AE" sz="2800" dirty="0">
                <a:solidFill>
                  <a:schemeClr val="tx2">
                    <a:lumMod val="10000"/>
                  </a:schemeClr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  أَوَّل  أَمْسِ</a:t>
            </a:r>
          </a:p>
        </p:txBody>
      </p:sp>
      <p:sp>
        <p:nvSpPr>
          <p:cNvPr id="4" name="Google Shape;220;p14"/>
          <p:cNvSpPr/>
          <p:nvPr/>
        </p:nvSpPr>
        <p:spPr>
          <a:xfrm>
            <a:off x="152401" y="739120"/>
            <a:ext cx="12190413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e-IL" sz="3200" b="1" i="0" u="none" strike="noStrike" cap="none" dirty="0">
                <a:solidFill>
                  <a:srgbClr val="192A72"/>
                </a:solidFill>
                <a:latin typeface="Varela Round" panose="020B0604020202020204" charset="-79"/>
                <a:ea typeface="Varela Round"/>
                <a:cs typeface="Varela Round" panose="020B0604020202020204" charset="-79"/>
                <a:sym typeface="Varela Round"/>
              </a:rPr>
              <a:t>ריבוי שלם זכר – תרגיל 5 </a:t>
            </a:r>
            <a:endParaRPr dirty="0">
              <a:latin typeface="Varela Round" panose="020B0604020202020204" charset="-79"/>
              <a:cs typeface="Varela Round" panose="020B0604020202020204" charset="-79"/>
            </a:endParaRPr>
          </a:p>
        </p:txBody>
      </p:sp>
      <p:sp>
        <p:nvSpPr>
          <p:cNvPr id="2" name="מלבן 1"/>
          <p:cNvSpPr/>
          <p:nvPr/>
        </p:nvSpPr>
        <p:spPr>
          <a:xfrm>
            <a:off x="8691237" y="3072349"/>
            <a:ext cx="443883" cy="63739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" name="מלבן 4"/>
          <p:cNvSpPr/>
          <p:nvPr/>
        </p:nvSpPr>
        <p:spPr>
          <a:xfrm>
            <a:off x="8142302" y="3073827"/>
            <a:ext cx="443883" cy="63739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מלבן 5"/>
          <p:cNvSpPr/>
          <p:nvPr/>
        </p:nvSpPr>
        <p:spPr>
          <a:xfrm>
            <a:off x="5308847" y="3072349"/>
            <a:ext cx="656941" cy="63739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מלבן 6"/>
          <p:cNvSpPr/>
          <p:nvPr/>
        </p:nvSpPr>
        <p:spPr>
          <a:xfrm>
            <a:off x="4660778" y="3072349"/>
            <a:ext cx="541528" cy="63739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180939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4"/>
          <p:cNvSpPr/>
          <p:nvPr/>
        </p:nvSpPr>
        <p:spPr>
          <a:xfrm>
            <a:off x="736846" y="1570077"/>
            <a:ext cx="8939813" cy="1692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r" rtl="1">
              <a:buSzPts val="3300"/>
            </a:pPr>
            <a:r>
              <a:rPr lang="he-IL" sz="1800" dirty="0">
                <a:solidFill>
                  <a:schemeClr val="tx2">
                    <a:lumMod val="10000"/>
                  </a:schemeClr>
                </a:solidFill>
                <a:latin typeface="Varela Round" panose="020B0604020202020204" charset="-79"/>
                <a:cs typeface="Varela Round" panose="020B0604020202020204" charset="-79"/>
              </a:rPr>
              <a:t>תשובה</a:t>
            </a:r>
          </a:p>
          <a:p>
            <a:pPr algn="r" rtl="1">
              <a:buSzPts val="3300"/>
            </a:pPr>
            <a:r>
              <a:rPr lang="he-IL" sz="1800" dirty="0">
                <a:solidFill>
                  <a:schemeClr val="tx2">
                    <a:lumMod val="10000"/>
                  </a:schemeClr>
                </a:solidFill>
                <a:latin typeface="Varela Round" panose="020B0604020202020204" charset="-79"/>
                <a:cs typeface="Varela Round" panose="020B0604020202020204" charset="-79"/>
              </a:rPr>
              <a:t>                     </a:t>
            </a:r>
            <a:r>
              <a:rPr lang="he-IL" sz="1800">
                <a:solidFill>
                  <a:schemeClr val="tx2">
                    <a:lumMod val="10000"/>
                  </a:schemeClr>
                </a:solidFill>
                <a:latin typeface="Varela Round" panose="020B0604020202020204" charset="-79"/>
                <a:cs typeface="Varela Round" panose="020B0604020202020204" charset="-79"/>
              </a:rPr>
              <a:t>יחסה 1 </a:t>
            </a:r>
            <a:r>
              <a:rPr lang="he-IL" sz="1800" dirty="0">
                <a:solidFill>
                  <a:schemeClr val="tx2">
                    <a:lumMod val="10000"/>
                  </a:schemeClr>
                </a:solidFill>
                <a:latin typeface="Varela Round" panose="020B0604020202020204" charset="-79"/>
                <a:cs typeface="Varela Round" panose="020B0604020202020204" charset="-79"/>
              </a:rPr>
              <a:t>(נסמך)             </a:t>
            </a:r>
            <a:endParaRPr lang="ar-AE" sz="1800" dirty="0">
              <a:solidFill>
                <a:schemeClr val="tx2">
                  <a:lumMod val="10000"/>
                </a:schemeClr>
              </a:solidFill>
              <a:latin typeface="Varela Round" panose="020B0604020202020204" charset="-79"/>
              <a:cs typeface="Varela Round" panose="020B0604020202020204" charset="-79"/>
            </a:endParaRPr>
          </a:p>
          <a:p>
            <a:pPr algn="r" rtl="1">
              <a:buSzPts val="3300"/>
            </a:pPr>
            <a:r>
              <a:rPr lang="he-IL" dirty="0">
                <a:solidFill>
                  <a:schemeClr val="tx2">
                    <a:lumMod val="10000"/>
                  </a:schemeClr>
                </a:solidFill>
                <a:latin typeface="Varela Round" panose="020B0604020202020204" charset="-79"/>
                <a:cs typeface="Varela Round" panose="020B0604020202020204" charset="-79"/>
              </a:rPr>
              <a:t>	       ___________                                  </a:t>
            </a:r>
            <a:endParaRPr lang="ar-AE" u="sng" dirty="0">
              <a:solidFill>
                <a:schemeClr val="tx2">
                  <a:lumMod val="10000"/>
                </a:schemeClr>
              </a:solidFill>
              <a:latin typeface="Varela Round" panose="020B0604020202020204" charset="-79"/>
              <a:cs typeface="Simplified Arabic" panose="02020603050405020304" pitchFamily="18" charset="-78"/>
            </a:endParaRPr>
          </a:p>
          <a:p>
            <a:pPr algn="r" rtl="1">
              <a:lnSpc>
                <a:spcPct val="150000"/>
              </a:lnSpc>
              <a:buSzPts val="3300"/>
            </a:pPr>
            <a:r>
              <a:rPr lang="ar-AE" sz="3600" dirty="0" err="1">
                <a:solidFill>
                  <a:schemeClr val="tx2">
                    <a:lumMod val="10000"/>
                  </a:schemeClr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هٰؤلاء</a:t>
            </a:r>
            <a:r>
              <a:rPr lang="ar-AE" sz="3600" dirty="0">
                <a:solidFill>
                  <a:schemeClr val="tx2">
                    <a:lumMod val="10000"/>
                  </a:schemeClr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 هُمْ </a:t>
            </a:r>
            <a:r>
              <a:rPr lang="ar-AE" sz="3600" u="sng" dirty="0">
                <a:solidFill>
                  <a:schemeClr val="tx2">
                    <a:lumMod val="10000"/>
                  </a:schemeClr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مُراسِلُو</a:t>
            </a:r>
            <a:r>
              <a:rPr lang="ar-AE" sz="3600" dirty="0">
                <a:solidFill>
                  <a:schemeClr val="tx2">
                    <a:lumMod val="10000"/>
                  </a:schemeClr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 </a:t>
            </a:r>
            <a:r>
              <a:rPr lang="ar-AE" sz="3600" dirty="0" err="1">
                <a:solidFill>
                  <a:schemeClr val="tx2">
                    <a:lumMod val="10000"/>
                  </a:schemeClr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ٱلصَّحيفةِ</a:t>
            </a:r>
            <a:r>
              <a:rPr lang="ar-AE" sz="3600" dirty="0">
                <a:solidFill>
                  <a:schemeClr val="tx2">
                    <a:lumMod val="10000"/>
                  </a:schemeClr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 </a:t>
            </a:r>
            <a:r>
              <a:rPr lang="ar-AE" sz="3600" dirty="0" err="1">
                <a:solidFill>
                  <a:schemeClr val="tx2">
                    <a:lumMod val="10000"/>
                  </a:schemeClr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ٱلَّذِينَ</a:t>
            </a:r>
            <a:r>
              <a:rPr lang="ar-AE" sz="3600" dirty="0">
                <a:solidFill>
                  <a:schemeClr val="tx2">
                    <a:lumMod val="10000"/>
                  </a:schemeClr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 عادُوا إِلَى </a:t>
            </a:r>
            <a:r>
              <a:rPr lang="ar-AE" sz="3600" dirty="0" err="1">
                <a:solidFill>
                  <a:schemeClr val="tx2">
                    <a:lumMod val="10000"/>
                  </a:schemeClr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ٱلْبِلاد</a:t>
            </a:r>
            <a:r>
              <a:rPr lang="ar-AE" sz="3600" dirty="0">
                <a:solidFill>
                  <a:schemeClr val="tx2">
                    <a:lumMod val="10000"/>
                  </a:schemeClr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 أَوَّل أَمْسِ</a:t>
            </a:r>
          </a:p>
        </p:txBody>
      </p:sp>
      <p:sp>
        <p:nvSpPr>
          <p:cNvPr id="4" name="Google Shape;220;p14"/>
          <p:cNvSpPr/>
          <p:nvPr/>
        </p:nvSpPr>
        <p:spPr>
          <a:xfrm>
            <a:off x="152401" y="739120"/>
            <a:ext cx="12190413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e-IL" sz="3200" b="1" i="0" u="none" strike="noStrike" cap="none" dirty="0">
                <a:solidFill>
                  <a:srgbClr val="192A72"/>
                </a:solidFill>
                <a:latin typeface="Varela Round" panose="020B0604020202020204" charset="-79"/>
                <a:ea typeface="Varela Round"/>
                <a:cs typeface="Varela Round" panose="020B0604020202020204" charset="-79"/>
                <a:sym typeface="Varela Round"/>
              </a:rPr>
              <a:t>ריבוי שלם זכר – תרגיל 5</a:t>
            </a:r>
            <a:endParaRPr dirty="0">
              <a:latin typeface="Varela Round" panose="020B0604020202020204" charset="-79"/>
              <a:cs typeface="Varela Round" panose="020B0604020202020204" charset="-79"/>
            </a:endParaRPr>
          </a:p>
        </p:txBody>
      </p:sp>
      <p:sp>
        <p:nvSpPr>
          <p:cNvPr id="5" name="אליפסה 4"/>
          <p:cNvSpPr/>
          <p:nvPr/>
        </p:nvSpPr>
        <p:spPr>
          <a:xfrm>
            <a:off x="7182035" y="2636668"/>
            <a:ext cx="346230" cy="53554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12471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4"/>
          <p:cNvSpPr/>
          <p:nvPr/>
        </p:nvSpPr>
        <p:spPr>
          <a:xfrm>
            <a:off x="717630" y="864024"/>
            <a:ext cx="9180972" cy="44319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r" rtl="1">
              <a:lnSpc>
                <a:spcPct val="150000"/>
              </a:lnSpc>
              <a:buSzPts val="3300"/>
            </a:pPr>
            <a:r>
              <a:rPr lang="he-IL" sz="1800" dirty="0">
                <a:solidFill>
                  <a:schemeClr val="tx2">
                    <a:lumMod val="1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כתבו את המילה המסומנת בקו בריבוי, שנו את המשפט בהתאם, כתבו אותו מחדש ונקדו ניקוד פנימי וסופי</a:t>
            </a:r>
          </a:p>
          <a:p>
            <a:pPr algn="r" rtl="1">
              <a:lnSpc>
                <a:spcPct val="150000"/>
              </a:lnSpc>
              <a:buSzPts val="3300"/>
            </a:pPr>
            <a:r>
              <a:rPr lang="ar-AE" sz="3200" dirty="0">
                <a:solidFill>
                  <a:schemeClr val="tx2">
                    <a:lumMod val="10000"/>
                  </a:schemeClr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* عادَ ل</a:t>
            </a:r>
            <a:r>
              <a:rPr lang="ar-AE" sz="3200" u="sng" dirty="0">
                <a:solidFill>
                  <a:schemeClr val="tx2">
                    <a:lumMod val="10000"/>
                  </a:schemeClr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اعِب</a:t>
            </a:r>
            <a:r>
              <a:rPr lang="ar-AE" sz="3200" dirty="0">
                <a:solidFill>
                  <a:schemeClr val="tx2">
                    <a:lumMod val="10000"/>
                  </a:schemeClr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 كُرة السّلّة إلى البلاد بعد غِياب</a:t>
            </a:r>
            <a:r>
              <a:rPr lang="he-IL" dirty="0">
                <a:solidFill>
                  <a:schemeClr val="tx2">
                    <a:lumMod val="10000"/>
                  </a:schemeClr>
                </a:solidFill>
                <a:latin typeface="Varela Round" panose="020B0604020202020204" charset="-79"/>
                <a:cs typeface="Varela Round" panose="020B0604020202020204" charset="-79"/>
              </a:rPr>
              <a:t> (היעדרות)  </a:t>
            </a:r>
            <a:r>
              <a:rPr lang="ar-AE" sz="3200" dirty="0">
                <a:solidFill>
                  <a:schemeClr val="tx2">
                    <a:lumMod val="10000"/>
                  </a:schemeClr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طويل. </a:t>
            </a:r>
            <a:endParaRPr lang="he-IL" sz="3200" dirty="0">
              <a:solidFill>
                <a:schemeClr val="tx2">
                  <a:lumMod val="10000"/>
                </a:schemeClr>
              </a:solidFill>
              <a:latin typeface="Simplified Arabic" panose="02020603050405020304" pitchFamily="18" charset="-78"/>
            </a:endParaRPr>
          </a:p>
          <a:p>
            <a:pPr algn="r" rtl="1">
              <a:lnSpc>
                <a:spcPct val="150000"/>
              </a:lnSpc>
              <a:buSzPts val="3300"/>
            </a:pPr>
            <a:r>
              <a:rPr lang="ar-AE" sz="3200" dirty="0">
                <a:solidFill>
                  <a:schemeClr val="tx2">
                    <a:lumMod val="10000"/>
                  </a:schemeClr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* هل تحدّثتم مع </a:t>
            </a:r>
            <a:r>
              <a:rPr lang="ar-AE" sz="3200" u="sng" dirty="0" err="1">
                <a:solidFill>
                  <a:schemeClr val="tx2">
                    <a:lumMod val="10000"/>
                  </a:schemeClr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مندوبهم</a:t>
            </a:r>
            <a:r>
              <a:rPr lang="ar-AE" sz="3200" dirty="0">
                <a:solidFill>
                  <a:schemeClr val="tx2">
                    <a:lumMod val="10000"/>
                  </a:schemeClr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 الرّسميّ في المنظّمة؟  </a:t>
            </a:r>
            <a:endParaRPr lang="he-IL" sz="3200" dirty="0">
              <a:solidFill>
                <a:schemeClr val="tx2">
                  <a:lumMod val="10000"/>
                </a:schemeClr>
              </a:solidFill>
              <a:latin typeface="Simplified Arabic" panose="02020603050405020304" pitchFamily="18" charset="-78"/>
            </a:endParaRPr>
          </a:p>
          <a:p>
            <a:pPr algn="r" rtl="1">
              <a:lnSpc>
                <a:spcPct val="150000"/>
              </a:lnSpc>
              <a:buSzPts val="3300"/>
            </a:pPr>
            <a:r>
              <a:rPr lang="ar-AE" sz="3200" dirty="0">
                <a:solidFill>
                  <a:schemeClr val="tx2">
                    <a:lumMod val="10000"/>
                  </a:schemeClr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* </a:t>
            </a:r>
            <a:r>
              <a:rPr lang="ar-AE" sz="3200" dirty="0" err="1">
                <a:solidFill>
                  <a:schemeClr val="tx2">
                    <a:lumMod val="10000"/>
                  </a:schemeClr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إستمعنا</a:t>
            </a:r>
            <a:r>
              <a:rPr lang="ar-AE" sz="3200" dirty="0">
                <a:solidFill>
                  <a:schemeClr val="tx2">
                    <a:lumMod val="10000"/>
                  </a:schemeClr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 إلى أُغنية </a:t>
            </a:r>
            <a:r>
              <a:rPr lang="ar-AE" sz="3200" u="sng" dirty="0">
                <a:solidFill>
                  <a:schemeClr val="tx2">
                    <a:lumMod val="10000"/>
                  </a:schemeClr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لمُطرب</a:t>
            </a:r>
            <a:r>
              <a:rPr lang="ar-AE" sz="3200" dirty="0">
                <a:solidFill>
                  <a:schemeClr val="tx2">
                    <a:lumMod val="10000"/>
                  </a:schemeClr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 مصريّ مشهور .</a:t>
            </a:r>
          </a:p>
          <a:p>
            <a:pPr algn="r" rtl="1">
              <a:lnSpc>
                <a:spcPct val="150000"/>
              </a:lnSpc>
              <a:buSzPts val="3300"/>
            </a:pPr>
            <a:r>
              <a:rPr lang="ar-AE" sz="3200" dirty="0">
                <a:solidFill>
                  <a:schemeClr val="tx2">
                    <a:lumMod val="10000"/>
                  </a:schemeClr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* خاطب </a:t>
            </a:r>
            <a:r>
              <a:rPr lang="ar-AE" sz="3200" u="sng" dirty="0">
                <a:solidFill>
                  <a:schemeClr val="tx2">
                    <a:lumMod val="10000"/>
                  </a:schemeClr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ممثّل</a:t>
            </a:r>
            <a:r>
              <a:rPr lang="ar-AE" sz="3200" dirty="0">
                <a:solidFill>
                  <a:schemeClr val="tx2">
                    <a:lumMod val="10000"/>
                  </a:schemeClr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 البَعْثة الأردنّـيّ الّذي يزور البلاد في الاجتماع السّنويّ.  </a:t>
            </a:r>
          </a:p>
          <a:p>
            <a:pPr algn="r" rtl="1">
              <a:buSzPts val="3300"/>
            </a:pPr>
            <a:endParaRPr lang="he-IL" sz="36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4" name="Google Shape;220;p14"/>
          <p:cNvSpPr/>
          <p:nvPr/>
        </p:nvSpPr>
        <p:spPr>
          <a:xfrm>
            <a:off x="152401" y="33067"/>
            <a:ext cx="12190413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e-IL" sz="3200" b="1" i="0" u="none" strike="noStrike" cap="none" dirty="0">
                <a:solidFill>
                  <a:srgbClr val="192A72"/>
                </a:solidFill>
                <a:latin typeface="Varela Round" panose="020B0604020202020204" charset="-79"/>
                <a:ea typeface="Varela Round"/>
                <a:cs typeface="Varela Round" panose="020B0604020202020204" charset="-79"/>
                <a:sym typeface="Varela Round"/>
              </a:rPr>
              <a:t>ריבוי שלם זכר – תרגול נוסף</a:t>
            </a:r>
            <a:endParaRPr dirty="0">
              <a:latin typeface="Varela Round" panose="020B0604020202020204" charset="-79"/>
              <a:cs typeface="Varela Round" panose="020B060402020202020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175966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19;p14"/>
          <p:cNvSpPr txBox="1"/>
          <p:nvPr/>
        </p:nvSpPr>
        <p:spPr>
          <a:xfrm>
            <a:off x="1926451" y="669164"/>
            <a:ext cx="8244734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r" rtl="1"/>
            <a:r>
              <a:rPr lang="he-IL" sz="3200" b="1" dirty="0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סיכום</a:t>
            </a:r>
            <a:endParaRPr lang="en-US" sz="2000" dirty="0">
              <a:solidFill>
                <a:srgbClr val="002060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5" name="Google Shape;218;p21"/>
          <p:cNvSpPr txBox="1">
            <a:spLocks/>
          </p:cNvSpPr>
          <p:nvPr/>
        </p:nvSpPr>
        <p:spPr>
          <a:xfrm>
            <a:off x="1500327" y="1384082"/>
            <a:ext cx="8768514" cy="34411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 rtl="1">
              <a:lnSpc>
                <a:spcPct val="150000"/>
              </a:lnSpc>
              <a:buSzPts val="3300"/>
            </a:pPr>
            <a:r>
              <a:rPr lang="he-IL" sz="2000" dirty="0">
                <a:solidFill>
                  <a:schemeClr val="tx2">
                    <a:lumMod val="10000"/>
                  </a:schemeClr>
                </a:solidFill>
                <a:latin typeface="Varela Round" panose="020B0604020202020204" charset="-79"/>
                <a:cs typeface="Varela Round" panose="020B0604020202020204" charset="-79"/>
              </a:rPr>
              <a:t>בשיעור זה למדנו:</a:t>
            </a:r>
          </a:p>
          <a:p>
            <a:pPr marL="342900" indent="-342900" algn="r" rtl="1">
              <a:lnSpc>
                <a:spcPct val="150000"/>
              </a:lnSpc>
              <a:buSzPts val="3300"/>
              <a:buFont typeface="Arial" panose="020B0604020202020204" pitchFamily="34" charset="0"/>
              <a:buChar char="•"/>
            </a:pPr>
            <a:r>
              <a:rPr lang="he-IL" sz="2000" dirty="0">
                <a:solidFill>
                  <a:schemeClr val="tx2">
                    <a:lumMod val="10000"/>
                  </a:schemeClr>
                </a:solidFill>
                <a:latin typeface="Varela Round" panose="020B0604020202020204" charset="-79"/>
                <a:cs typeface="Varela Round" panose="020B0604020202020204" charset="-79"/>
              </a:rPr>
              <a:t>סיומות הריבוי השלם הזכר בערבית</a:t>
            </a:r>
          </a:p>
          <a:p>
            <a:pPr marL="342900" indent="-342900" algn="r" rtl="1">
              <a:lnSpc>
                <a:spcPct val="150000"/>
              </a:lnSpc>
              <a:buSzPts val="3300"/>
              <a:buFont typeface="Arial" panose="020B0604020202020204" pitchFamily="34" charset="0"/>
              <a:buChar char="•"/>
            </a:pPr>
            <a:r>
              <a:rPr lang="he-IL" sz="2000" dirty="0">
                <a:solidFill>
                  <a:schemeClr val="tx2">
                    <a:lumMod val="10000"/>
                  </a:schemeClr>
                </a:solidFill>
                <a:latin typeface="Varela Round" panose="020B0604020202020204" charset="-79"/>
                <a:cs typeface="Varela Round" panose="020B0604020202020204" charset="-79"/>
              </a:rPr>
              <a:t>הסיומות מציינות את היחסה / מחליפות את הניקוד הסופי</a:t>
            </a:r>
          </a:p>
          <a:p>
            <a:pPr marL="342900" indent="-342900" algn="r" rtl="1">
              <a:lnSpc>
                <a:spcPct val="150000"/>
              </a:lnSpc>
              <a:buSzPts val="3300"/>
              <a:buFont typeface="Arial" panose="020B0604020202020204" pitchFamily="34" charset="0"/>
              <a:buChar char="•"/>
            </a:pPr>
            <a:r>
              <a:rPr lang="he-IL" sz="2000" dirty="0">
                <a:solidFill>
                  <a:schemeClr val="tx2">
                    <a:lumMod val="10000"/>
                  </a:schemeClr>
                </a:solidFill>
                <a:latin typeface="Varela Round" panose="020B0604020202020204" charset="-79"/>
                <a:cs typeface="Varela Round" panose="020B0604020202020204" charset="-79"/>
              </a:rPr>
              <a:t>דוגמאות לשימוש בריבוי שלם זכר במשפטים</a:t>
            </a:r>
          </a:p>
          <a:p>
            <a:pPr algn="r" rtl="1">
              <a:lnSpc>
                <a:spcPct val="150000"/>
              </a:lnSpc>
              <a:buSzPts val="3300"/>
            </a:pPr>
            <a:r>
              <a:rPr lang="he-IL" sz="2000" dirty="0">
                <a:solidFill>
                  <a:schemeClr val="tx2">
                    <a:lumMod val="10000"/>
                  </a:schemeClr>
                </a:solidFill>
                <a:latin typeface="Varela Round" panose="020B0604020202020204" charset="-79"/>
                <a:cs typeface="Varela Round" panose="020B0604020202020204" charset="-79"/>
              </a:rPr>
              <a:t> </a:t>
            </a:r>
          </a:p>
          <a:p>
            <a:pPr marL="228600" rtl="1">
              <a:lnSpc>
                <a:spcPct val="150000"/>
              </a:lnSpc>
            </a:pPr>
            <a:endParaRPr lang="he-IL" sz="2000" dirty="0">
              <a:solidFill>
                <a:schemeClr val="tx2">
                  <a:lumMod val="10000"/>
                </a:schemeClr>
              </a:solidFill>
              <a:latin typeface="Varela Round" panose="020B0604020202020204" charset="-79"/>
              <a:cs typeface="Varela Round" panose="020B0604020202020204" charset="-79"/>
            </a:endParaRPr>
          </a:p>
          <a:p>
            <a:pPr marL="514350" indent="-285750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000" dirty="0">
                <a:solidFill>
                  <a:schemeClr val="tx2">
                    <a:lumMod val="10000"/>
                  </a:schemeClr>
                </a:solidFill>
                <a:latin typeface="Varela Round" panose="020B0604020202020204" charset="-79"/>
                <a:cs typeface="Varela Round" panose="020B0604020202020204" charset="-79"/>
              </a:rPr>
              <a:t>אתם מוזמנים לצפות בחלק ב'</a:t>
            </a:r>
            <a:endParaRPr lang="ar-AE" sz="2000" dirty="0">
              <a:solidFill>
                <a:schemeClr val="tx2">
                  <a:lumMod val="10000"/>
                </a:schemeClr>
              </a:solidFill>
              <a:latin typeface="Varela Round" panose="020B060402020202020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3262625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"/>
          <p:cNvSpPr txBox="1">
            <a:spLocks noGrp="1"/>
          </p:cNvSpPr>
          <p:nvPr>
            <p:ph type="ctrTitle"/>
          </p:nvPr>
        </p:nvSpPr>
        <p:spPr>
          <a:xfrm>
            <a:off x="365760" y="1255595"/>
            <a:ext cx="12190413" cy="3220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he-IL" sz="6000" dirty="0">
                <a:latin typeface="Varela Round" panose="020B0604020202020204" charset="-79"/>
                <a:cs typeface="Varela Round" panose="020B0604020202020204" charset="-79"/>
              </a:rPr>
              <a:t>תודה שהשתתפתם בשיעור!</a:t>
            </a:r>
            <a:br>
              <a:rPr lang="he-IL" sz="6000" dirty="0">
                <a:latin typeface="Varela Round" panose="020B0604020202020204" charset="-79"/>
                <a:cs typeface="Varela Round" panose="020B0604020202020204" charset="-79"/>
              </a:rPr>
            </a:br>
            <a:r>
              <a:rPr lang="ar-EG" sz="54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نَتَمَنَّى لَكُمُ </a:t>
            </a:r>
            <a:r>
              <a:rPr lang="ar-EG" sz="5400" dirty="0" err="1">
                <a:latin typeface="Simplified Arabic" panose="02020603050405020304" pitchFamily="18" charset="-78"/>
                <a:cs typeface="Simplified Arabic" panose="02020603050405020304" pitchFamily="18" charset="-78"/>
              </a:rPr>
              <a:t>ٱلنَّجَاح</a:t>
            </a:r>
            <a:r>
              <a:rPr lang="ar-EG" sz="54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</a:t>
            </a:r>
            <a:r>
              <a:rPr lang="ar-EG" sz="5400" dirty="0" err="1">
                <a:latin typeface="Simplified Arabic" panose="02020603050405020304" pitchFamily="18" charset="-78"/>
                <a:cs typeface="Simplified Arabic" panose="02020603050405020304" pitchFamily="18" charset="-78"/>
              </a:rPr>
              <a:t>وَٱلتَّوْفِيق</a:t>
            </a:r>
            <a:r>
              <a:rPr lang="ar-EG" sz="54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!</a:t>
            </a:r>
            <a:endParaRPr sz="5400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6" name="Google Shape;218;p21"/>
          <p:cNvSpPr txBox="1">
            <a:spLocks/>
          </p:cNvSpPr>
          <p:nvPr/>
        </p:nvSpPr>
        <p:spPr>
          <a:xfrm>
            <a:off x="1491449" y="5228114"/>
            <a:ext cx="8768514" cy="6844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28600" rtl="1">
              <a:lnSpc>
                <a:spcPct val="150000"/>
              </a:lnSpc>
            </a:pPr>
            <a:r>
              <a:rPr lang="he-IL" sz="1800" dirty="0">
                <a:solidFill>
                  <a:schemeClr val="tx2">
                    <a:lumMod val="10000"/>
                  </a:schemeClr>
                </a:solidFill>
                <a:latin typeface="Varela Round" panose="020B0604020202020204" charset="-79"/>
                <a:cs typeface="Varela Round" panose="020B0604020202020204" charset="-79"/>
              </a:rPr>
              <a:t>אתם מוזמנים לצפות בחלק ב'</a:t>
            </a:r>
            <a:endParaRPr lang="ar-AE" sz="1800" dirty="0">
              <a:solidFill>
                <a:schemeClr val="tx2">
                  <a:lumMod val="10000"/>
                </a:schemeClr>
              </a:solidFill>
              <a:latin typeface="Varela Round" panose="020B060402020202020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2571604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" name="Google Shape;218;p14"/>
          <p:cNvPicPr preferRelativeResize="0"/>
          <p:nvPr/>
        </p:nvPicPr>
        <p:blipFill rotWithShape="1">
          <a:blip r:embed="rId3">
            <a:alphaModFix/>
          </a:blip>
          <a:srcRect l="39172" r="34233" b="66411"/>
          <a:stretch/>
        </p:blipFill>
        <p:spPr>
          <a:xfrm>
            <a:off x="4775200" y="0"/>
            <a:ext cx="3241964" cy="1838476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14"/>
          <p:cNvSpPr txBox="1"/>
          <p:nvPr/>
        </p:nvSpPr>
        <p:spPr>
          <a:xfrm>
            <a:off x="1431636" y="3016112"/>
            <a:ext cx="10389322" cy="1815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895350" marR="0" lvl="0" indent="0" algn="just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800" b="0" i="0" u="none" strike="noStrike" cap="none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rPr>
              <a:t>השימוש ביצירות במהלך שידור זה נעשה לפי סעיף 27א לחוק זכות יוצרים, תשס"ח-2007. אם הינך בעל הזכויות באחת היצירות, באפשרותך לבקש מאיתנו לחדול מהשימוש ביצירה, זאת באמצעות פנייה לדוא"ל rights@education.gov.il</a:t>
            </a:r>
            <a:endParaRPr sz="2800" b="0" i="0" u="none" strike="noStrike" cap="none">
              <a:solidFill>
                <a:srgbClr val="192A72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220" name="Google Shape;220;p14"/>
          <p:cNvSpPr/>
          <p:nvPr/>
        </p:nvSpPr>
        <p:spPr>
          <a:xfrm>
            <a:off x="1" y="1838476"/>
            <a:ext cx="12190413" cy="763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-IL" sz="3200" b="1" i="0" u="none" strike="noStrike" cap="none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rPr>
              <a:t>שימוש ביצירות מוגנות בזכויות יוצרים ואיתור בעלי זכויות 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899763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243161B5-52B3-4A08-A531-A8EDDD7BFC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9437" y="619800"/>
            <a:ext cx="9640976" cy="720000"/>
          </a:xfrm>
        </p:spPr>
        <p:txBody>
          <a:bodyPr/>
          <a:lstStyle/>
          <a:p>
            <a:r>
              <a:rPr lang="he-IL" dirty="0">
                <a:latin typeface="Varela Round" panose="00000500000000000000" charset="-79"/>
                <a:cs typeface="Varela Round" panose="00000500000000000000" charset="-79"/>
              </a:rPr>
              <a:t>מה נלמד בשיעור?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E6D92A64-284C-447F-B2C9-606D38C404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308731" y="1659150"/>
            <a:ext cx="8030918" cy="4152517"/>
          </a:xfrm>
        </p:spPr>
        <p:txBody>
          <a:bodyPr>
            <a:normAutofit fontScale="92500" lnSpcReduction="10000"/>
          </a:bodyPr>
          <a:lstStyle/>
          <a:p>
            <a:pPr fontAlgn="base">
              <a:lnSpc>
                <a:spcPct val="150000"/>
              </a:lnSpc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he-IL" sz="3200" dirty="0">
                <a:solidFill>
                  <a:schemeClr val="bg2">
                    <a:lumMod val="50000"/>
                  </a:schemeClr>
                </a:solidFill>
                <a:latin typeface="Varela Round" panose="020B0604020202020204" charset="-79"/>
                <a:cs typeface="Varela Round" panose="020B0604020202020204" charset="-79"/>
              </a:rPr>
              <a:t> </a:t>
            </a:r>
            <a:r>
              <a:rPr lang="he-IL" sz="2600" dirty="0">
                <a:solidFill>
                  <a:schemeClr val="bg2">
                    <a:lumMod val="50000"/>
                  </a:schemeClr>
                </a:solidFill>
                <a:latin typeface="Varela Round" panose="020B0604020202020204" charset="-79"/>
                <a:cs typeface="Varela Round" panose="020B0604020202020204" charset="-79"/>
              </a:rPr>
              <a:t>ריבוי שלם זכר – הסבר ודוגמאות</a:t>
            </a:r>
            <a:endParaRPr lang="he-IL" sz="2600" b="1" dirty="0">
              <a:solidFill>
                <a:schemeClr val="bg2">
                  <a:lumMod val="50000"/>
                </a:schemeClr>
              </a:solidFill>
              <a:latin typeface="Varela Round" panose="020B0604020202020204" charset="-79"/>
              <a:cs typeface="Varela Round" panose="020B0604020202020204" charset="-79"/>
            </a:endParaRPr>
          </a:p>
          <a:p>
            <a:pPr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600" dirty="0">
                <a:solidFill>
                  <a:schemeClr val="bg2">
                    <a:lumMod val="50000"/>
                  </a:schemeClr>
                </a:solidFill>
                <a:latin typeface="Varela Round" panose="020B0604020202020204" charset="-79"/>
                <a:cs typeface="Varela Round" panose="020B0604020202020204" charset="-79"/>
              </a:rPr>
              <a:t>תרגול</a:t>
            </a:r>
          </a:p>
          <a:p>
            <a:pPr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600" dirty="0">
                <a:solidFill>
                  <a:schemeClr val="bg2">
                    <a:lumMod val="50000"/>
                  </a:schemeClr>
                </a:solidFill>
                <a:latin typeface="Varela Round" panose="020B0604020202020204" charset="-79"/>
                <a:cs typeface="Varela Round" panose="020B0604020202020204" charset="-79"/>
              </a:rPr>
              <a:t>סיכום </a:t>
            </a:r>
          </a:p>
          <a:p>
            <a:pPr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600" dirty="0">
                <a:solidFill>
                  <a:schemeClr val="bg2">
                    <a:lumMod val="50000"/>
                  </a:schemeClr>
                </a:solidFill>
                <a:latin typeface="Varela Round" panose="020B0604020202020204" charset="-79"/>
                <a:cs typeface="Varela Round" panose="020B0604020202020204" charset="-79"/>
              </a:rPr>
              <a:t>תרגול עצמי נוסף</a:t>
            </a:r>
          </a:p>
          <a:p>
            <a:pPr marL="96838" indent="0">
              <a:lnSpc>
                <a:spcPct val="150000"/>
              </a:lnSpc>
              <a:buNone/>
            </a:pPr>
            <a:r>
              <a:rPr lang="he-IL" sz="3200" dirty="0">
                <a:solidFill>
                  <a:schemeClr val="bg2">
                    <a:lumMod val="50000"/>
                  </a:schemeClr>
                </a:solidFill>
                <a:latin typeface="Varela Round" panose="020B0604020202020204" charset="-79"/>
                <a:cs typeface="Varela Round" panose="020B0604020202020204" charset="-79"/>
              </a:rPr>
              <a:t/>
            </a:r>
            <a:br>
              <a:rPr lang="he-IL" sz="3200" dirty="0">
                <a:solidFill>
                  <a:schemeClr val="bg2">
                    <a:lumMod val="50000"/>
                  </a:schemeClr>
                </a:solidFill>
                <a:latin typeface="Varela Round" panose="020B0604020202020204" charset="-79"/>
                <a:cs typeface="Varela Round" panose="020B0604020202020204" charset="-79"/>
              </a:rPr>
            </a:br>
            <a:endParaRPr lang="he-IL" sz="3200" dirty="0">
              <a:solidFill>
                <a:schemeClr val="bg2">
                  <a:lumMod val="50000"/>
                </a:schemeClr>
              </a:solidFill>
              <a:latin typeface="Varela Round" panose="020B0604020202020204" charset="-79"/>
              <a:cs typeface="Varela Round" panose="020B060402020202020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4508906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4"/>
          <p:cNvSpPr txBox="1"/>
          <p:nvPr/>
        </p:nvSpPr>
        <p:spPr>
          <a:xfrm>
            <a:off x="1296140" y="1046587"/>
            <a:ext cx="7950292" cy="4093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r" rtl="1">
              <a:lnSpc>
                <a:spcPct val="150000"/>
              </a:lnSpc>
              <a:buSzPts val="3300"/>
            </a:pPr>
            <a:endParaRPr lang="he-IL" sz="2400" dirty="0">
              <a:solidFill>
                <a:schemeClr val="tx1">
                  <a:lumMod val="50000"/>
                </a:schemeClr>
              </a:solidFill>
              <a:latin typeface="Varela Round" panose="00000500000000000000" charset="-79"/>
              <a:cs typeface="Varela Round" panose="00000500000000000000" charset="-79"/>
            </a:endParaRPr>
          </a:p>
          <a:p>
            <a:pPr algn="r" rtl="1">
              <a:lnSpc>
                <a:spcPct val="150000"/>
              </a:lnSpc>
              <a:buSzPts val="3300"/>
            </a:pPr>
            <a:r>
              <a:rPr lang="he-IL" sz="2400" dirty="0">
                <a:solidFill>
                  <a:schemeClr val="tx2">
                    <a:lumMod val="10000"/>
                  </a:schemeClr>
                </a:solidFill>
                <a:latin typeface="Varela Round" panose="00000500000000000000" charset="-79"/>
                <a:cs typeface="Varela Round" panose="00000500000000000000" charset="-79"/>
              </a:rPr>
              <a:t>מהו ריבוי שלם?</a:t>
            </a:r>
          </a:p>
          <a:p>
            <a:pPr algn="r" rtl="1">
              <a:lnSpc>
                <a:spcPct val="150000"/>
              </a:lnSpc>
              <a:buSzPts val="3300"/>
            </a:pPr>
            <a:endParaRPr lang="he-IL" sz="2400" dirty="0">
              <a:solidFill>
                <a:schemeClr val="tx2">
                  <a:lumMod val="10000"/>
                </a:schemeClr>
              </a:solidFill>
              <a:latin typeface="Varela Round" panose="00000500000000000000" charset="-79"/>
              <a:cs typeface="Varela Round" panose="00000500000000000000" charset="-79"/>
            </a:endParaRPr>
          </a:p>
          <a:p>
            <a:pPr algn="r" rtl="1">
              <a:lnSpc>
                <a:spcPct val="150000"/>
              </a:lnSpc>
              <a:buSzPts val="3300"/>
            </a:pPr>
            <a:r>
              <a:rPr lang="he-IL" sz="2400" dirty="0">
                <a:solidFill>
                  <a:schemeClr val="tx2">
                    <a:lumMod val="10000"/>
                  </a:schemeClr>
                </a:solidFill>
                <a:latin typeface="Varela Round" panose="00000500000000000000" charset="-79"/>
                <a:cs typeface="Varela Round" panose="00000500000000000000" charset="-79"/>
              </a:rPr>
              <a:t>דוגמה מעברית: 	</a:t>
            </a:r>
          </a:p>
          <a:p>
            <a:pPr algn="r" rtl="1">
              <a:lnSpc>
                <a:spcPct val="150000"/>
              </a:lnSpc>
              <a:buSzPts val="3300"/>
            </a:pPr>
            <a:r>
              <a:rPr lang="he-IL" sz="2400" dirty="0">
                <a:solidFill>
                  <a:schemeClr val="tx2">
                    <a:lumMod val="10000"/>
                  </a:schemeClr>
                </a:solidFill>
                <a:latin typeface="Varela Round" panose="00000500000000000000" charset="-79"/>
                <a:cs typeface="Varela Round" panose="00000500000000000000" charset="-79"/>
              </a:rPr>
              <a:t>זכר:		</a:t>
            </a:r>
            <a:r>
              <a:rPr lang="he-IL" sz="2400" b="1" dirty="0">
                <a:solidFill>
                  <a:schemeClr val="tx2">
                    <a:lumMod val="10000"/>
                  </a:schemeClr>
                </a:solidFill>
                <a:latin typeface="Varela Round" panose="00000500000000000000" charset="-79"/>
                <a:cs typeface="Varela Round" panose="00000500000000000000" charset="-79"/>
              </a:rPr>
              <a:t>ילד</a:t>
            </a:r>
            <a:r>
              <a:rPr lang="he-IL" sz="2400" dirty="0">
                <a:solidFill>
                  <a:schemeClr val="tx2">
                    <a:lumMod val="10000"/>
                  </a:schemeClr>
                </a:solidFill>
                <a:latin typeface="Varela Round" panose="00000500000000000000" charset="-79"/>
                <a:cs typeface="Varela Round" panose="00000500000000000000" charset="-79"/>
              </a:rPr>
              <a:t> – </a:t>
            </a:r>
            <a:r>
              <a:rPr lang="he-IL" sz="2800" b="1" dirty="0">
                <a:solidFill>
                  <a:schemeClr val="tx2">
                    <a:lumMod val="10000"/>
                  </a:schemeClr>
                </a:solidFill>
                <a:latin typeface="Varela Round" panose="00000500000000000000" charset="-79"/>
                <a:cs typeface="Varela Round" panose="00000500000000000000" charset="-79"/>
              </a:rPr>
              <a:t>ילד</a:t>
            </a:r>
            <a:r>
              <a:rPr lang="he-IL" sz="2400" dirty="0">
                <a:solidFill>
                  <a:schemeClr val="tx2">
                    <a:lumMod val="10000"/>
                  </a:schemeClr>
                </a:solidFill>
                <a:latin typeface="Varela Round" panose="00000500000000000000" charset="-79"/>
                <a:cs typeface="Varela Round" panose="00000500000000000000" charset="-79"/>
              </a:rPr>
              <a:t>ים </a:t>
            </a:r>
          </a:p>
          <a:p>
            <a:pPr algn="r" rtl="1">
              <a:lnSpc>
                <a:spcPct val="150000"/>
              </a:lnSpc>
              <a:buSzPts val="3300"/>
            </a:pPr>
            <a:r>
              <a:rPr lang="he-IL" sz="2400" dirty="0">
                <a:solidFill>
                  <a:schemeClr val="tx2">
                    <a:lumMod val="10000"/>
                  </a:schemeClr>
                </a:solidFill>
                <a:latin typeface="Varela Round" panose="00000500000000000000" charset="-79"/>
                <a:cs typeface="Varela Round" panose="00000500000000000000" charset="-79"/>
              </a:rPr>
              <a:t>נקבה: 		</a:t>
            </a:r>
            <a:r>
              <a:rPr lang="he-IL" sz="2400" b="1" dirty="0">
                <a:solidFill>
                  <a:schemeClr val="tx2">
                    <a:lumMod val="10000"/>
                  </a:schemeClr>
                </a:solidFill>
                <a:latin typeface="Varela Round" panose="00000500000000000000" charset="-79"/>
                <a:cs typeface="Varela Round" panose="00000500000000000000" charset="-79"/>
              </a:rPr>
              <a:t>ילד</a:t>
            </a:r>
            <a:r>
              <a:rPr lang="he-IL" sz="2400" dirty="0">
                <a:solidFill>
                  <a:schemeClr val="tx2">
                    <a:lumMod val="10000"/>
                  </a:schemeClr>
                </a:solidFill>
                <a:latin typeface="Varela Round" panose="00000500000000000000" charset="-79"/>
                <a:cs typeface="Varela Round" panose="00000500000000000000" charset="-79"/>
              </a:rPr>
              <a:t>ה - </a:t>
            </a:r>
            <a:r>
              <a:rPr lang="he-IL" sz="2800" b="1" dirty="0">
                <a:solidFill>
                  <a:schemeClr val="tx2">
                    <a:lumMod val="10000"/>
                  </a:schemeClr>
                </a:solidFill>
                <a:latin typeface="Varela Round" panose="00000500000000000000" charset="-79"/>
                <a:cs typeface="Varela Round" panose="00000500000000000000" charset="-79"/>
              </a:rPr>
              <a:t>ילד</a:t>
            </a:r>
            <a:r>
              <a:rPr lang="he-IL" sz="2400" dirty="0">
                <a:solidFill>
                  <a:schemeClr val="tx2">
                    <a:lumMod val="10000"/>
                  </a:schemeClr>
                </a:solidFill>
                <a:latin typeface="Varela Round" panose="00000500000000000000" charset="-79"/>
                <a:cs typeface="Varela Round" panose="00000500000000000000" charset="-79"/>
              </a:rPr>
              <a:t>ות </a:t>
            </a:r>
          </a:p>
          <a:p>
            <a:pPr lvl="0" algn="r" rtl="1">
              <a:buSzPts val="3300"/>
            </a:pPr>
            <a:endParaRPr lang="he-IL" sz="3200" dirty="0">
              <a:solidFill>
                <a:schemeClr val="tx1">
                  <a:lumMod val="50000"/>
                </a:schemeClr>
              </a:solidFill>
              <a:latin typeface="Varela Round" panose="00000500000000000000" charset="-79"/>
              <a:cs typeface="Varela Round" panose="00000500000000000000" charset="-79"/>
            </a:endParaRPr>
          </a:p>
        </p:txBody>
      </p:sp>
      <p:sp>
        <p:nvSpPr>
          <p:cNvPr id="220" name="Google Shape;220;p14"/>
          <p:cNvSpPr/>
          <p:nvPr/>
        </p:nvSpPr>
        <p:spPr>
          <a:xfrm>
            <a:off x="1" y="666618"/>
            <a:ext cx="12190413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e-IL" sz="3200" b="1" i="0" u="none" strike="noStrike" cap="none" dirty="0">
                <a:solidFill>
                  <a:srgbClr val="192A72"/>
                </a:solidFill>
                <a:latin typeface="Varela Round" panose="020B0604020202020204" charset="-79"/>
                <a:ea typeface="Varela Round"/>
                <a:cs typeface="Varela Round" panose="020B0604020202020204" charset="-79"/>
                <a:sym typeface="Varela Round"/>
              </a:rPr>
              <a:t>ריבוי שלם</a:t>
            </a:r>
            <a:endParaRPr dirty="0">
              <a:latin typeface="Varela Round" panose="020B0604020202020204" charset="-79"/>
              <a:cs typeface="Varela Round" panose="020B060402020202020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4455096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4"/>
          <p:cNvSpPr txBox="1"/>
          <p:nvPr/>
        </p:nvSpPr>
        <p:spPr>
          <a:xfrm>
            <a:off x="1597981" y="1604108"/>
            <a:ext cx="7950292" cy="36009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indent="-457200" algn="r" rtl="1">
              <a:buSzPts val="3300"/>
              <a:buFont typeface="Arial" panose="020B0604020202020204" pitchFamily="34" charset="0"/>
              <a:buChar char="•"/>
            </a:pPr>
            <a:endParaRPr lang="he-IL" sz="2400" dirty="0">
              <a:solidFill>
                <a:schemeClr val="tx2">
                  <a:lumMod val="10000"/>
                </a:schemeClr>
              </a:solidFill>
            </a:endParaRPr>
          </a:p>
          <a:p>
            <a:pPr algn="r" rtl="1">
              <a:buSzPts val="3300"/>
            </a:pPr>
            <a:r>
              <a:rPr lang="he-IL" sz="2400" dirty="0">
                <a:solidFill>
                  <a:schemeClr val="tx2">
                    <a:lumMod val="10000"/>
                  </a:schemeClr>
                </a:solidFill>
              </a:rPr>
              <a:t>	</a:t>
            </a:r>
            <a:r>
              <a:rPr lang="he-IL" sz="2400" dirty="0">
                <a:solidFill>
                  <a:schemeClr val="tx2">
                    <a:lumMod val="10000"/>
                  </a:schemeClr>
                </a:solidFill>
                <a:latin typeface="Varela Round" panose="020B0604020202020204" charset="-79"/>
                <a:cs typeface="Varela Round" panose="020B0604020202020204" charset="-79"/>
              </a:rPr>
              <a:t>זכר: </a:t>
            </a:r>
            <a:r>
              <a:rPr lang="he-IL" sz="2400" dirty="0">
                <a:solidFill>
                  <a:schemeClr val="tx2">
                    <a:lumMod val="10000"/>
                  </a:schemeClr>
                </a:solidFill>
              </a:rPr>
              <a:t>	</a:t>
            </a:r>
            <a:r>
              <a:rPr lang="ar-AE" sz="3600" dirty="0">
                <a:solidFill>
                  <a:schemeClr val="tx2">
                    <a:lumMod val="10000"/>
                  </a:schemeClr>
                </a:solidFill>
              </a:rPr>
              <a:t>مُعَلِّم  </a:t>
            </a:r>
            <a:r>
              <a:rPr lang="he-IL" sz="3600" dirty="0">
                <a:solidFill>
                  <a:schemeClr val="tx2">
                    <a:lumMod val="10000"/>
                  </a:schemeClr>
                </a:solidFill>
              </a:rPr>
              <a:t> -  </a:t>
            </a:r>
            <a:r>
              <a:rPr lang="ar-AE" sz="3600" dirty="0">
                <a:solidFill>
                  <a:schemeClr val="tx2">
                    <a:lumMod val="10000"/>
                  </a:schemeClr>
                </a:solidFill>
              </a:rPr>
              <a:t>مُعَلِّمُونَ / مُعَلِّمِينَ </a:t>
            </a:r>
            <a:endParaRPr lang="he-IL" sz="2400" dirty="0">
              <a:solidFill>
                <a:schemeClr val="tx2">
                  <a:lumMod val="10000"/>
                </a:schemeClr>
              </a:solidFill>
            </a:endParaRPr>
          </a:p>
          <a:p>
            <a:pPr algn="r" rtl="1">
              <a:buSzPts val="3300"/>
            </a:pPr>
            <a:r>
              <a:rPr lang="he-IL" sz="2400" dirty="0">
                <a:solidFill>
                  <a:schemeClr val="tx2">
                    <a:lumMod val="10000"/>
                  </a:schemeClr>
                </a:solidFill>
              </a:rPr>
              <a:t>	</a:t>
            </a:r>
          </a:p>
          <a:p>
            <a:pPr algn="r" rtl="1">
              <a:buSzPts val="3300"/>
            </a:pPr>
            <a:r>
              <a:rPr lang="he-IL" sz="2400" dirty="0">
                <a:solidFill>
                  <a:schemeClr val="tx2">
                    <a:lumMod val="10000"/>
                  </a:schemeClr>
                </a:solidFill>
              </a:rPr>
              <a:t>	</a:t>
            </a:r>
            <a:r>
              <a:rPr lang="he-IL" sz="2400" dirty="0">
                <a:solidFill>
                  <a:schemeClr val="tx2">
                    <a:lumMod val="10000"/>
                  </a:schemeClr>
                </a:solidFill>
                <a:latin typeface="Varela Round" panose="020B0604020202020204" charset="-79"/>
                <a:cs typeface="Varela Round" panose="020B0604020202020204" charset="-79"/>
              </a:rPr>
              <a:t>נקבה: </a:t>
            </a:r>
            <a:r>
              <a:rPr lang="he-IL" sz="2400" dirty="0">
                <a:solidFill>
                  <a:schemeClr val="tx2">
                    <a:lumMod val="10000"/>
                  </a:schemeClr>
                </a:solidFill>
              </a:rPr>
              <a:t>	</a:t>
            </a:r>
            <a:r>
              <a:rPr lang="ar-AE" sz="3600" dirty="0">
                <a:solidFill>
                  <a:schemeClr val="tx2">
                    <a:lumMod val="10000"/>
                  </a:schemeClr>
                </a:solidFill>
              </a:rPr>
              <a:t>مُعَلِّمَة</a:t>
            </a:r>
            <a:r>
              <a:rPr lang="he-IL" sz="3600" dirty="0">
                <a:solidFill>
                  <a:schemeClr val="tx2">
                    <a:lumMod val="10000"/>
                  </a:schemeClr>
                </a:solidFill>
              </a:rPr>
              <a:t> - </a:t>
            </a:r>
            <a:r>
              <a:rPr lang="ar-AE" sz="3600" dirty="0">
                <a:solidFill>
                  <a:schemeClr val="tx2">
                    <a:lumMod val="10000"/>
                  </a:schemeClr>
                </a:solidFill>
              </a:rPr>
              <a:t> مُعَلِّمَات </a:t>
            </a:r>
            <a:r>
              <a:rPr lang="he-IL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endParaRPr lang="en-US" sz="2400" dirty="0">
              <a:solidFill>
                <a:schemeClr val="tx1"/>
              </a:solidFill>
            </a:endParaRPr>
          </a:p>
          <a:p>
            <a:pPr algn="r" rtl="1">
              <a:buSzPts val="3300"/>
            </a:pPr>
            <a:endParaRPr lang="en-US" sz="2400" dirty="0">
              <a:solidFill>
                <a:schemeClr val="tx2">
                  <a:lumMod val="10000"/>
                </a:schemeClr>
              </a:solidFill>
            </a:endParaRPr>
          </a:p>
          <a:p>
            <a:pPr lvl="0" algn="r" rtl="1">
              <a:buSzPts val="3300"/>
            </a:pPr>
            <a:endParaRPr lang="he-IL" sz="2400" dirty="0">
              <a:solidFill>
                <a:schemeClr val="tx2">
                  <a:lumMod val="10000"/>
                </a:schemeClr>
              </a:solidFill>
            </a:endParaRPr>
          </a:p>
          <a:p>
            <a:pPr lvl="0" algn="r" rtl="1">
              <a:buSzPts val="3300"/>
            </a:pPr>
            <a:r>
              <a:rPr lang="he-IL" sz="2400" dirty="0">
                <a:solidFill>
                  <a:schemeClr val="tx2">
                    <a:lumMod val="10000"/>
                  </a:schemeClr>
                </a:solidFill>
              </a:rPr>
              <a:t>*</a:t>
            </a:r>
            <a:r>
              <a:rPr lang="he-IL" sz="2400" dirty="0">
                <a:solidFill>
                  <a:schemeClr val="tx2">
                    <a:lumMod val="10000"/>
                  </a:schemeClr>
                </a:solidFill>
                <a:latin typeface="Varela Round" panose="020B0604020202020204" charset="-79"/>
                <a:cs typeface="Varela Round" panose="020B0604020202020204" charset="-79"/>
              </a:rPr>
              <a:t>בניגוד לריבוי שבור, למשל: </a:t>
            </a:r>
            <a:r>
              <a:rPr lang="ar-AE" sz="2800" dirty="0">
                <a:solidFill>
                  <a:schemeClr val="tx2">
                    <a:lumMod val="10000"/>
                  </a:schemeClr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وَلَد - أَوْلَاد</a:t>
            </a:r>
            <a:r>
              <a:rPr lang="he-IL" sz="2800" dirty="0">
                <a:solidFill>
                  <a:schemeClr val="tx2">
                    <a:lumMod val="10000"/>
                  </a:schemeClr>
                </a:solidFill>
                <a:latin typeface="Simplified Arabic" panose="02020603050405020304" pitchFamily="18" charset="-78"/>
              </a:rPr>
              <a:t> </a:t>
            </a:r>
            <a:endParaRPr lang="he-IL" sz="2800" dirty="0">
              <a:solidFill>
                <a:schemeClr val="tx1">
                  <a:lumMod val="50000"/>
                </a:schemeClr>
              </a:solidFill>
              <a:latin typeface="Simplified Arabic" panose="02020603050405020304" pitchFamily="18" charset="-78"/>
            </a:endParaRPr>
          </a:p>
          <a:p>
            <a:pPr lvl="0" algn="r" rtl="1">
              <a:buSzPts val="3300"/>
            </a:pPr>
            <a:endParaRPr lang="he-IL" sz="3200" dirty="0">
              <a:solidFill>
                <a:schemeClr val="tx1">
                  <a:lumMod val="50000"/>
                </a:schemeClr>
              </a:solidFill>
              <a:latin typeface="Varela Round" panose="00000500000000000000" charset="-79"/>
              <a:cs typeface="Varela Round" panose="00000500000000000000" charset="-79"/>
            </a:endParaRPr>
          </a:p>
        </p:txBody>
      </p:sp>
      <p:sp>
        <p:nvSpPr>
          <p:cNvPr id="220" name="Google Shape;220;p14"/>
          <p:cNvSpPr/>
          <p:nvPr/>
        </p:nvSpPr>
        <p:spPr>
          <a:xfrm>
            <a:off x="1" y="773152"/>
            <a:ext cx="12190413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e-IL" sz="3200" b="1" i="0" u="none" strike="noStrike" cap="none" dirty="0">
                <a:solidFill>
                  <a:srgbClr val="192A72"/>
                </a:solidFill>
                <a:latin typeface="Varela Round" panose="020B0604020202020204" charset="-79"/>
                <a:ea typeface="Varela Round"/>
                <a:cs typeface="Varela Round" panose="020B0604020202020204" charset="-79"/>
                <a:sym typeface="Varela Round"/>
              </a:rPr>
              <a:t>הריבוי השלם בערבית</a:t>
            </a:r>
            <a:endParaRPr dirty="0">
              <a:latin typeface="Varela Round" panose="020B0604020202020204" charset="-79"/>
              <a:cs typeface="Varela Round" panose="020B0604020202020204" charset="-79"/>
            </a:endParaRPr>
          </a:p>
        </p:txBody>
      </p:sp>
      <p:sp>
        <p:nvSpPr>
          <p:cNvPr id="5" name="אליפסה 4"/>
          <p:cNvSpPr/>
          <p:nvPr/>
        </p:nvSpPr>
        <p:spPr>
          <a:xfrm>
            <a:off x="5095783" y="1971360"/>
            <a:ext cx="537838" cy="70866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אליפסה 5"/>
          <p:cNvSpPr/>
          <p:nvPr/>
        </p:nvSpPr>
        <p:spPr>
          <a:xfrm>
            <a:off x="3667957" y="1972841"/>
            <a:ext cx="537838" cy="70866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אליפסה 6"/>
          <p:cNvSpPr/>
          <p:nvPr/>
        </p:nvSpPr>
        <p:spPr>
          <a:xfrm>
            <a:off x="5150527" y="2851731"/>
            <a:ext cx="537838" cy="70866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90261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4"/>
          <p:cNvSpPr txBox="1"/>
          <p:nvPr/>
        </p:nvSpPr>
        <p:spPr>
          <a:xfrm>
            <a:off x="0" y="944094"/>
            <a:ext cx="7950292" cy="4524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r">
              <a:lnSpc>
                <a:spcPct val="150000"/>
              </a:lnSpc>
              <a:buSzPts val="3300"/>
            </a:pPr>
            <a:r>
              <a:rPr lang="he-IL" sz="2400" dirty="0">
                <a:solidFill>
                  <a:schemeClr val="tx2">
                    <a:lumMod val="10000"/>
                  </a:schemeClr>
                </a:solidFill>
                <a:latin typeface="Varela Round" panose="020B0604020202020204" charset="-79"/>
                <a:cs typeface="Varela Round" panose="020B0604020202020204" charset="-79"/>
              </a:rPr>
              <a:t>מתי משתמשים בריבוי השלם זכר?</a:t>
            </a:r>
          </a:p>
          <a:p>
            <a:pPr algn="r">
              <a:lnSpc>
                <a:spcPct val="150000"/>
              </a:lnSpc>
              <a:buSzPts val="3300"/>
            </a:pPr>
            <a:r>
              <a:rPr lang="he-IL" sz="2400" dirty="0">
                <a:solidFill>
                  <a:schemeClr val="tx2">
                    <a:lumMod val="10000"/>
                  </a:schemeClr>
                </a:solidFill>
              </a:rPr>
              <a:t>1. </a:t>
            </a:r>
            <a:r>
              <a:rPr lang="he-IL" sz="2000" dirty="0">
                <a:solidFill>
                  <a:schemeClr val="tx2">
                    <a:lumMod val="10000"/>
                  </a:schemeClr>
                </a:solidFill>
                <a:latin typeface="Varela Round" panose="020B0604020202020204" charset="-79"/>
                <a:cs typeface="Varela Round" panose="020B0604020202020204" charset="-79"/>
              </a:rPr>
              <a:t>משקל</a:t>
            </a:r>
            <a:r>
              <a:rPr lang="he-IL" sz="2400" dirty="0">
                <a:solidFill>
                  <a:schemeClr val="tx2">
                    <a:lumMod val="10000"/>
                  </a:schemeClr>
                </a:solidFill>
                <a:latin typeface="Varela Round" panose="020B0604020202020204" charset="-79"/>
                <a:cs typeface="Varela Round" panose="020B0604020202020204" charset="-79"/>
              </a:rPr>
              <a:t> </a:t>
            </a:r>
            <a:r>
              <a:rPr lang="ar-AE" sz="2400" dirty="0">
                <a:solidFill>
                  <a:schemeClr val="tx2">
                    <a:lumMod val="10000"/>
                  </a:schemeClr>
                </a:solidFill>
              </a:rPr>
              <a:t>فَعَّال</a:t>
            </a:r>
            <a:r>
              <a:rPr lang="he-IL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he-IL" sz="2000" dirty="0">
                <a:solidFill>
                  <a:schemeClr val="tx2">
                    <a:lumMod val="10000"/>
                  </a:schemeClr>
                </a:solidFill>
                <a:latin typeface="Varela Round" panose="020B0604020202020204" charset="-79"/>
                <a:cs typeface="Varela Round" panose="020B0604020202020204" charset="-79"/>
              </a:rPr>
              <a:t>לציון עיסוק או מקצוע: </a:t>
            </a:r>
            <a:r>
              <a:rPr lang="ar-AE" sz="2400" dirty="0">
                <a:solidFill>
                  <a:schemeClr val="tx2">
                    <a:lumMod val="10000"/>
                  </a:schemeClr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طَيَّار </a:t>
            </a:r>
            <a:r>
              <a:rPr lang="he-IL" sz="2400" dirty="0">
                <a:solidFill>
                  <a:schemeClr val="tx2">
                    <a:lumMod val="10000"/>
                  </a:schemeClr>
                </a:solidFill>
                <a:latin typeface="Simplified Arabic" panose="02020603050405020304" pitchFamily="18" charset="-78"/>
              </a:rPr>
              <a:t>– </a:t>
            </a:r>
            <a:r>
              <a:rPr lang="ar-AE" sz="2400" dirty="0">
                <a:solidFill>
                  <a:schemeClr val="tx2">
                    <a:lumMod val="10000"/>
                  </a:schemeClr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طَيَّارُونَ </a:t>
            </a:r>
            <a:r>
              <a:rPr lang="he-IL" sz="2000" dirty="0">
                <a:solidFill>
                  <a:schemeClr val="tx2">
                    <a:lumMod val="10000"/>
                  </a:schemeClr>
                </a:solidFill>
                <a:latin typeface="Varela Round" panose="020B0604020202020204" charset="-79"/>
                <a:cs typeface="Varela Round" panose="020B0604020202020204" charset="-79"/>
              </a:rPr>
              <a:t>טייס/ים</a:t>
            </a:r>
          </a:p>
          <a:p>
            <a:pPr algn="r">
              <a:lnSpc>
                <a:spcPct val="150000"/>
              </a:lnSpc>
              <a:buSzPts val="3300"/>
            </a:pPr>
            <a:r>
              <a:rPr lang="he-IL" sz="2400" dirty="0">
                <a:solidFill>
                  <a:schemeClr val="tx2">
                    <a:lumMod val="10000"/>
                  </a:schemeClr>
                </a:solidFill>
              </a:rPr>
              <a:t>2. </a:t>
            </a:r>
            <a:r>
              <a:rPr lang="he-IL" sz="2000" dirty="0">
                <a:solidFill>
                  <a:schemeClr val="tx2">
                    <a:lumMod val="10000"/>
                  </a:schemeClr>
                </a:solidFill>
                <a:latin typeface="Varela Round" panose="020B0604020202020204" charset="-79"/>
                <a:cs typeface="Varela Round" panose="020B0604020202020204" charset="-79"/>
              </a:rPr>
              <a:t>צורות הבינוני הפועל והפעול המציינות/מתייחסות לבני אדם: </a:t>
            </a:r>
            <a:endParaRPr lang="he-IL" sz="2400" dirty="0">
              <a:solidFill>
                <a:schemeClr val="tx2">
                  <a:lumMod val="10000"/>
                </a:schemeClr>
              </a:solidFill>
              <a:latin typeface="Varela Round" panose="020B0604020202020204" charset="-79"/>
              <a:cs typeface="Varela Round" panose="020B0604020202020204" charset="-79"/>
            </a:endParaRPr>
          </a:p>
          <a:p>
            <a:pPr algn="r">
              <a:lnSpc>
                <a:spcPct val="150000"/>
              </a:lnSpc>
              <a:buSzPts val="3300"/>
            </a:pPr>
            <a:r>
              <a:rPr lang="he-IL" sz="2400" dirty="0">
                <a:solidFill>
                  <a:schemeClr val="tx2">
                    <a:lumMod val="10000"/>
                  </a:schemeClr>
                </a:solidFill>
              </a:rPr>
              <a:t>    </a:t>
            </a:r>
            <a:r>
              <a:rPr lang="ar-AE" sz="2400" dirty="0">
                <a:solidFill>
                  <a:schemeClr val="tx2">
                    <a:lumMod val="10000"/>
                  </a:schemeClr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مُوَظَّف – مُوَظَّفُونَ </a:t>
            </a:r>
            <a:r>
              <a:rPr lang="he-IL" sz="2400" dirty="0">
                <a:solidFill>
                  <a:schemeClr val="tx2">
                    <a:lumMod val="10000"/>
                  </a:schemeClr>
                </a:solidFill>
              </a:rPr>
              <a:t>פקיד/ים</a:t>
            </a:r>
          </a:p>
          <a:p>
            <a:pPr algn="r">
              <a:lnSpc>
                <a:spcPct val="150000"/>
              </a:lnSpc>
              <a:buSzPts val="3300"/>
            </a:pPr>
            <a:r>
              <a:rPr lang="he-IL" sz="2400" dirty="0">
                <a:solidFill>
                  <a:schemeClr val="tx2">
                    <a:lumMod val="10000"/>
                  </a:schemeClr>
                </a:solidFill>
              </a:rPr>
              <a:t>3. </a:t>
            </a:r>
            <a:r>
              <a:rPr lang="he-IL" sz="2000" dirty="0">
                <a:solidFill>
                  <a:schemeClr val="tx2">
                    <a:lumMod val="10000"/>
                  </a:schemeClr>
                </a:solidFill>
                <a:latin typeface="Varela Round" panose="020B0604020202020204" charset="-79"/>
                <a:cs typeface="Varela Round" panose="020B0604020202020204" charset="-79"/>
              </a:rPr>
              <a:t>רבים מהשמות המסתיימים ב-</a:t>
            </a:r>
            <a:r>
              <a:rPr lang="ar-AE" sz="2400" dirty="0">
                <a:solidFill>
                  <a:schemeClr val="tx2">
                    <a:lumMod val="10000"/>
                  </a:schemeClr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ياء النِّسبة (يّ)</a:t>
            </a:r>
            <a:r>
              <a:rPr lang="he-IL" sz="2400" dirty="0">
                <a:solidFill>
                  <a:schemeClr val="tx2">
                    <a:lumMod val="10000"/>
                  </a:schemeClr>
                </a:solidFill>
                <a:latin typeface="Simplified Arabic" panose="02020603050405020304" pitchFamily="18" charset="-78"/>
              </a:rPr>
              <a:t>: </a:t>
            </a:r>
            <a:endParaRPr lang="ar-AE" sz="2400" dirty="0">
              <a:solidFill>
                <a:schemeClr val="tx2">
                  <a:lumMod val="10000"/>
                </a:schemeClr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algn="r">
              <a:lnSpc>
                <a:spcPct val="150000"/>
              </a:lnSpc>
              <a:buSzPts val="3300"/>
            </a:pPr>
            <a:r>
              <a:rPr lang="ar-AE" sz="2400" dirty="0">
                <a:solidFill>
                  <a:schemeClr val="tx2">
                    <a:lumMod val="10000"/>
                  </a:schemeClr>
                </a:solidFill>
              </a:rPr>
              <a:t>    </a:t>
            </a:r>
            <a:r>
              <a:rPr lang="ar-AE" sz="2400" dirty="0">
                <a:solidFill>
                  <a:schemeClr val="tx2">
                    <a:lumMod val="10000"/>
                  </a:schemeClr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إِسرائيـليّ – إسرائيليُّونَ </a:t>
            </a:r>
            <a:r>
              <a:rPr lang="he-IL" sz="2000" dirty="0">
                <a:solidFill>
                  <a:schemeClr val="tx2">
                    <a:lumMod val="10000"/>
                  </a:schemeClr>
                </a:solidFill>
                <a:latin typeface="Varela Round" panose="020B0604020202020204" charset="-79"/>
                <a:cs typeface="Varela Round" panose="020B0604020202020204" charset="-79"/>
              </a:rPr>
              <a:t>ישראלי/ים</a:t>
            </a:r>
            <a:r>
              <a:rPr lang="he-IL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</a:p>
          <a:p>
            <a:pPr algn="r">
              <a:lnSpc>
                <a:spcPct val="150000"/>
              </a:lnSpc>
              <a:buSzPts val="3300"/>
            </a:pPr>
            <a:r>
              <a:rPr lang="he-IL" sz="2400" dirty="0">
                <a:solidFill>
                  <a:schemeClr val="tx2">
                    <a:lumMod val="10000"/>
                  </a:schemeClr>
                </a:solidFill>
              </a:rPr>
              <a:t>4. </a:t>
            </a:r>
            <a:r>
              <a:rPr lang="he-IL" sz="2000" dirty="0">
                <a:solidFill>
                  <a:schemeClr val="tx2">
                    <a:lumMod val="10000"/>
                  </a:schemeClr>
                </a:solidFill>
                <a:latin typeface="Varela Round" panose="020B0604020202020204" charset="-79"/>
                <a:cs typeface="Varela Round" panose="020B0604020202020204" charset="-79"/>
              </a:rPr>
              <a:t>העשרות 20 – 90: </a:t>
            </a:r>
            <a:r>
              <a:rPr lang="ar-AE" sz="2400" dirty="0">
                <a:solidFill>
                  <a:schemeClr val="tx2">
                    <a:lumMod val="10000"/>
                  </a:schemeClr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عِشْرُونَ, ثلاثونَ, أربعونَ, خمسونَ, ستّونَ, سبعونَ, </a:t>
            </a:r>
          </a:p>
          <a:p>
            <a:pPr algn="r">
              <a:lnSpc>
                <a:spcPct val="150000"/>
              </a:lnSpc>
              <a:buSzPts val="3300"/>
            </a:pPr>
            <a:r>
              <a:rPr lang="ar-AE" sz="2400" dirty="0">
                <a:solidFill>
                  <a:schemeClr val="tx2">
                    <a:lumMod val="10000"/>
                  </a:schemeClr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    ثمانونَ, تسعونَ</a:t>
            </a:r>
            <a:endParaRPr lang="he-IL" sz="2400" dirty="0">
              <a:solidFill>
                <a:schemeClr val="tx2">
                  <a:lumMod val="10000"/>
                </a:schemeClr>
              </a:solidFill>
              <a:latin typeface="Simplified Arabic" panose="02020603050405020304" pitchFamily="18" charset="-78"/>
            </a:endParaRPr>
          </a:p>
        </p:txBody>
      </p:sp>
      <p:sp>
        <p:nvSpPr>
          <p:cNvPr id="220" name="Google Shape;220;p14"/>
          <p:cNvSpPr/>
          <p:nvPr/>
        </p:nvSpPr>
        <p:spPr>
          <a:xfrm>
            <a:off x="1" y="8968"/>
            <a:ext cx="12190413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e-IL" sz="3200" b="1" i="0" u="none" strike="noStrike" cap="none" dirty="0">
                <a:solidFill>
                  <a:srgbClr val="192A72"/>
                </a:solidFill>
                <a:latin typeface="Varela Round" panose="020B0604020202020204" charset="-79"/>
                <a:ea typeface="Varela Round"/>
                <a:cs typeface="Varela Round" panose="020B0604020202020204" charset="-79"/>
                <a:sym typeface="Varela Round"/>
              </a:rPr>
              <a:t>הריבוי השלם זכר בערבית</a:t>
            </a:r>
            <a:endParaRPr dirty="0">
              <a:latin typeface="Varela Round" panose="020B0604020202020204" charset="-79"/>
              <a:cs typeface="Varela Round" panose="020B060402020202020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8982744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4"/>
          <p:cNvSpPr/>
          <p:nvPr/>
        </p:nvSpPr>
        <p:spPr>
          <a:xfrm>
            <a:off x="1" y="124970"/>
            <a:ext cx="12190413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e-IL" sz="3200" b="1" i="0" u="none" strike="noStrike" cap="none" dirty="0">
                <a:solidFill>
                  <a:srgbClr val="192A72"/>
                </a:solidFill>
                <a:latin typeface="Varela Round" panose="020B0604020202020204" charset="-79"/>
                <a:ea typeface="Varela Round"/>
                <a:cs typeface="Varela Round" panose="020B0604020202020204" charset="-79"/>
                <a:sym typeface="Varela Round"/>
              </a:rPr>
              <a:t>הריבוי השלם זכר בערבית – א'</a:t>
            </a:r>
            <a:endParaRPr dirty="0">
              <a:latin typeface="Varela Round" panose="020B0604020202020204" charset="-79"/>
              <a:cs typeface="Varela Round" panose="020B0604020202020204" charset="-79"/>
            </a:endParaRPr>
          </a:p>
        </p:txBody>
      </p:sp>
      <p:graphicFrame>
        <p:nvGraphicFramePr>
          <p:cNvPr id="2" name="טבלה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3459478"/>
              </p:ext>
            </p:extLst>
          </p:nvPr>
        </p:nvGraphicFramePr>
        <p:xfrm>
          <a:off x="1892501" y="1252088"/>
          <a:ext cx="8405410" cy="2651760"/>
        </p:xfrm>
        <a:graphic>
          <a:graphicData uri="http://schemas.openxmlformats.org/drawingml/2006/table">
            <a:tbl>
              <a:tblPr rtl="1" firstRow="1" bandRow="1">
                <a:tableStyleId>{42CE8B3B-A6D0-42B3-BD6E-097B7BE5DF05}</a:tableStyleId>
              </a:tblPr>
              <a:tblGrid>
                <a:gridCol w="2858903">
                  <a:extLst>
                    <a:ext uri="{9D8B030D-6E8A-4147-A177-3AD203B41FA5}">
                      <a16:colId xmlns:a16="http://schemas.microsoft.com/office/drawing/2014/main" val="3978166041"/>
                    </a:ext>
                  </a:extLst>
                </a:gridCol>
                <a:gridCol w="2295852">
                  <a:extLst>
                    <a:ext uri="{9D8B030D-6E8A-4147-A177-3AD203B41FA5}">
                      <a16:colId xmlns:a16="http://schemas.microsoft.com/office/drawing/2014/main" val="1944657091"/>
                    </a:ext>
                  </a:extLst>
                </a:gridCol>
                <a:gridCol w="3250655">
                  <a:extLst>
                    <a:ext uri="{9D8B030D-6E8A-4147-A177-3AD203B41FA5}">
                      <a16:colId xmlns:a16="http://schemas.microsoft.com/office/drawing/2014/main" val="2734224458"/>
                    </a:ext>
                  </a:extLst>
                </a:gridCol>
              </a:tblGrid>
              <a:tr h="402179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he-IL" sz="2000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Varela Round" panose="020B0604020202020204" charset="-79"/>
                          <a:cs typeface="Varela Round" panose="020B0604020202020204" charset="-79"/>
                        </a:rPr>
                        <a:t>היחסה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he-IL" sz="2000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Varela Round" panose="020B0604020202020204" charset="-79"/>
                          <a:cs typeface="Varela Round" panose="020B0604020202020204" charset="-79"/>
                        </a:rPr>
                        <a:t>הסיומת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he-IL" sz="2000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Varela Round" panose="020B0604020202020204" charset="-79"/>
                          <a:cs typeface="Varela Round" panose="020B0604020202020204" charset="-79"/>
                        </a:rPr>
                        <a:t>דוגמה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4421123"/>
                  </a:ext>
                </a:extLst>
              </a:tr>
              <a:tr h="804357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he-IL" sz="1800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Varela Round" panose="020B0604020202020204" charset="-79"/>
                          <a:cs typeface="Varela Round" panose="020B0604020202020204" charset="-79"/>
                        </a:rPr>
                        <a:t>ביחסה הראשונה  </a:t>
                      </a:r>
                      <a:r>
                        <a:rPr lang="he-IL" sz="18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 </a:t>
                      </a:r>
                      <a:r>
                        <a:rPr lang="he-IL" sz="2400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Simplified Arabic" panose="02020603050405020304" pitchFamily="18" charset="-78"/>
                        </a:rPr>
                        <a:t>(</a:t>
                      </a:r>
                      <a:r>
                        <a:rPr lang="ar-AE" sz="2400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Simplified Arabic" panose="02020603050405020304" pitchFamily="18" charset="-78"/>
                          <a:cs typeface="Simplified Arabic" panose="02020603050405020304" pitchFamily="18" charset="-78"/>
                        </a:rPr>
                        <a:t>رَفْع)</a:t>
                      </a:r>
                      <a:endParaRPr lang="he-IL" sz="2400" dirty="0">
                        <a:solidFill>
                          <a:schemeClr val="tx2">
                            <a:lumMod val="10000"/>
                          </a:schemeClr>
                        </a:solidFill>
                        <a:latin typeface="Simplified Arabic" panose="02020603050405020304" pitchFamily="18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ar-AE" sz="3200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Simplified Arabic" panose="02020603050405020304" pitchFamily="18" charset="-78"/>
                          <a:cs typeface="Simplified Arabic" panose="02020603050405020304" pitchFamily="18" charset="-78"/>
                        </a:rPr>
                        <a:t>ُ</a:t>
                      </a:r>
                      <a:r>
                        <a:rPr lang="ar-AE" sz="3200" dirty="0" err="1">
                          <a:solidFill>
                            <a:schemeClr val="tx2">
                              <a:lumMod val="10000"/>
                            </a:schemeClr>
                          </a:solidFill>
                          <a:latin typeface="Simplified Arabic" panose="02020603050405020304" pitchFamily="18" charset="-78"/>
                          <a:cs typeface="Simplified Arabic" panose="02020603050405020304" pitchFamily="18" charset="-78"/>
                        </a:rPr>
                        <a:t>ونَ</a:t>
                      </a:r>
                      <a:endParaRPr lang="he-IL" sz="3200" dirty="0">
                        <a:solidFill>
                          <a:schemeClr val="tx2">
                            <a:lumMod val="10000"/>
                          </a:schemeClr>
                        </a:solidFill>
                        <a:latin typeface="Simplified Arabic" panose="02020603050405020304" pitchFamily="18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ar-AE" sz="3200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Simplified Arabic" panose="02020603050405020304" pitchFamily="18" charset="-78"/>
                          <a:cs typeface="Simplified Arabic" panose="02020603050405020304" pitchFamily="18" charset="-78"/>
                        </a:rPr>
                        <a:t>مُعَلِّمُونَ</a:t>
                      </a:r>
                      <a:endParaRPr lang="he-IL" sz="3200" dirty="0">
                        <a:solidFill>
                          <a:schemeClr val="tx2">
                            <a:lumMod val="10000"/>
                          </a:schemeClr>
                        </a:solidFill>
                        <a:latin typeface="Simplified Arabic" panose="02020603050405020304" pitchFamily="18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43724025"/>
                  </a:ext>
                </a:extLst>
              </a:tr>
              <a:tr h="983103"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</a:pPr>
                      <a:r>
                        <a:rPr lang="he-IL" sz="1800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Varela Round" panose="020B0604020202020204" charset="-79"/>
                          <a:cs typeface="Varela Round" panose="020B0604020202020204" charset="-79"/>
                        </a:rPr>
                        <a:t>ביחסות השנייה </a:t>
                      </a:r>
                      <a:r>
                        <a:rPr lang="he-IL" sz="1800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Simplified Arabic" panose="02020603050405020304" pitchFamily="18" charset="-78"/>
                        </a:rPr>
                        <a:t>(</a:t>
                      </a:r>
                      <a:r>
                        <a:rPr lang="ar-AE" sz="2800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Simplified Arabic" panose="02020603050405020304" pitchFamily="18" charset="-78"/>
                          <a:cs typeface="Simplified Arabic" panose="02020603050405020304" pitchFamily="18" charset="-78"/>
                        </a:rPr>
                        <a:t>نَصْب</a:t>
                      </a:r>
                      <a:r>
                        <a:rPr lang="he-IL" sz="1800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Simplified Arabic" panose="02020603050405020304" pitchFamily="18" charset="-78"/>
                        </a:rPr>
                        <a:t>) </a:t>
                      </a:r>
                      <a:r>
                        <a:rPr lang="he-IL" sz="1800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Varela Round" panose="020B0604020202020204" charset="-79"/>
                          <a:cs typeface="Varela Round" panose="020B0604020202020204" charset="-79"/>
                        </a:rPr>
                        <a:t>והשלישית</a:t>
                      </a:r>
                      <a:r>
                        <a:rPr lang="he-IL" sz="18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 </a:t>
                      </a:r>
                      <a:r>
                        <a:rPr lang="he-IL" sz="2400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Simplified Arabic" panose="02020603050405020304" pitchFamily="18" charset="-78"/>
                        </a:rPr>
                        <a:t>(</a:t>
                      </a:r>
                      <a:r>
                        <a:rPr lang="ar-AE" sz="2400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Simplified Arabic" panose="02020603050405020304" pitchFamily="18" charset="-78"/>
                          <a:cs typeface="Simplified Arabic" panose="02020603050405020304" pitchFamily="18" charset="-78"/>
                        </a:rPr>
                        <a:t>جَرّ</a:t>
                      </a:r>
                      <a:r>
                        <a:rPr lang="he-IL" sz="2400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Simplified Arabic" panose="02020603050405020304" pitchFamily="18" charset="-78"/>
                        </a:rPr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ar-AE" sz="3200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Simplified Arabic" panose="02020603050405020304" pitchFamily="18" charset="-78"/>
                          <a:cs typeface="Simplified Arabic" panose="02020603050405020304" pitchFamily="18" charset="-78"/>
                        </a:rPr>
                        <a:t>ِينَ</a:t>
                      </a:r>
                      <a:endParaRPr lang="he-IL" sz="3200" dirty="0">
                        <a:solidFill>
                          <a:schemeClr val="tx2">
                            <a:lumMod val="10000"/>
                          </a:schemeClr>
                        </a:solidFill>
                        <a:latin typeface="Simplified Arabic" panose="02020603050405020304" pitchFamily="18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ar-AE" sz="3200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Simplified Arabic" panose="02020603050405020304" pitchFamily="18" charset="-78"/>
                          <a:cs typeface="Simplified Arabic" panose="02020603050405020304" pitchFamily="18" charset="-78"/>
                        </a:rPr>
                        <a:t>مُعَلِّمِينَ</a:t>
                      </a:r>
                      <a:endParaRPr lang="he-IL" sz="3200" dirty="0">
                        <a:solidFill>
                          <a:schemeClr val="tx2">
                            <a:lumMod val="10000"/>
                          </a:schemeClr>
                        </a:solidFill>
                        <a:latin typeface="Simplified Arabic" panose="02020603050405020304" pitchFamily="18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213226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309283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4"/>
          <p:cNvSpPr/>
          <p:nvPr/>
        </p:nvSpPr>
        <p:spPr>
          <a:xfrm>
            <a:off x="1" y="124969"/>
            <a:ext cx="12190413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e-IL" sz="3200" b="1" i="0" u="none" strike="noStrike" cap="none" dirty="0">
                <a:solidFill>
                  <a:srgbClr val="192A72"/>
                </a:solidFill>
                <a:latin typeface="Varela Round" panose="020B0604020202020204" charset="-79"/>
                <a:ea typeface="Varela Round"/>
                <a:cs typeface="Varela Round" panose="020B0604020202020204" charset="-79"/>
                <a:sym typeface="Varela Round"/>
              </a:rPr>
              <a:t>הריבוי השלם זכר בערבית – א'</a:t>
            </a:r>
            <a:endParaRPr dirty="0">
              <a:latin typeface="Varela Round" panose="020B0604020202020204" charset="-79"/>
              <a:cs typeface="Varela Round" panose="020B0604020202020204" charset="-79"/>
            </a:endParaRPr>
          </a:p>
        </p:txBody>
      </p:sp>
      <p:graphicFrame>
        <p:nvGraphicFramePr>
          <p:cNvPr id="3" name="טבלה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0898767"/>
              </p:ext>
            </p:extLst>
          </p:nvPr>
        </p:nvGraphicFramePr>
        <p:xfrm>
          <a:off x="860124" y="1199636"/>
          <a:ext cx="10747748" cy="3681104"/>
        </p:xfrm>
        <a:graphic>
          <a:graphicData uri="http://schemas.openxmlformats.org/drawingml/2006/table">
            <a:tbl>
              <a:tblPr rtl="1" firstRow="1" bandRow="1">
                <a:tableStyleId>{42CE8B3B-A6D0-42B3-BD6E-097B7BE5DF05}</a:tableStyleId>
              </a:tblPr>
              <a:tblGrid>
                <a:gridCol w="3469030">
                  <a:extLst>
                    <a:ext uri="{9D8B030D-6E8A-4147-A177-3AD203B41FA5}">
                      <a16:colId xmlns:a16="http://schemas.microsoft.com/office/drawing/2014/main" val="3761734309"/>
                    </a:ext>
                  </a:extLst>
                </a:gridCol>
                <a:gridCol w="1492092">
                  <a:extLst>
                    <a:ext uri="{9D8B030D-6E8A-4147-A177-3AD203B41FA5}">
                      <a16:colId xmlns:a16="http://schemas.microsoft.com/office/drawing/2014/main" val="3280006939"/>
                    </a:ext>
                  </a:extLst>
                </a:gridCol>
                <a:gridCol w="1499660">
                  <a:extLst>
                    <a:ext uri="{9D8B030D-6E8A-4147-A177-3AD203B41FA5}">
                      <a16:colId xmlns:a16="http://schemas.microsoft.com/office/drawing/2014/main" val="2872975949"/>
                    </a:ext>
                  </a:extLst>
                </a:gridCol>
                <a:gridCol w="4286966">
                  <a:extLst>
                    <a:ext uri="{9D8B030D-6E8A-4147-A177-3AD203B41FA5}">
                      <a16:colId xmlns:a16="http://schemas.microsoft.com/office/drawing/2014/main" val="4140172870"/>
                    </a:ext>
                  </a:extLst>
                </a:gridCol>
              </a:tblGrid>
              <a:tr h="439094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he-IL" sz="2000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Varela Round" panose="020B0604020202020204" charset="-79"/>
                          <a:cs typeface="Varela Round" panose="020B0604020202020204" charset="-79"/>
                        </a:rPr>
                        <a:t>היחסה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he-IL" sz="2000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Varela Round" panose="020B0604020202020204" charset="-79"/>
                          <a:cs typeface="Varela Round" panose="020B0604020202020204" charset="-79"/>
                        </a:rPr>
                        <a:t>הסיומת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he-IL" sz="2000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Varela Round" panose="020B0604020202020204" charset="-79"/>
                          <a:cs typeface="Varela Round" panose="020B0604020202020204" charset="-79"/>
                        </a:rPr>
                        <a:t>דוגמה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000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Varela Round" panose="020B0604020202020204" charset="-79"/>
                          <a:cs typeface="Varela Round" panose="020B0604020202020204" charset="-79"/>
                        </a:rPr>
                        <a:t>משפט לדוגמה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12488016"/>
                  </a:ext>
                </a:extLst>
              </a:tr>
              <a:tr h="963116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he-IL" sz="2000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Varela Round" panose="020B0604020202020204" charset="-79"/>
                          <a:cs typeface="Varela Round" panose="020B0604020202020204" charset="-79"/>
                        </a:rPr>
                        <a:t>ביחסה הראשונה</a:t>
                      </a:r>
                    </a:p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ar-AE" sz="2800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Simplified Arabic" panose="02020603050405020304" pitchFamily="18" charset="-78"/>
                          <a:cs typeface="Simplified Arabic" panose="02020603050405020304" pitchFamily="18" charset="-78"/>
                        </a:rPr>
                        <a:t>(رَفْع)</a:t>
                      </a:r>
                      <a:endParaRPr lang="he-IL" sz="2800" dirty="0">
                        <a:solidFill>
                          <a:schemeClr val="tx2">
                            <a:lumMod val="10000"/>
                          </a:schemeClr>
                        </a:solidFill>
                        <a:latin typeface="Simplified Arabic" panose="02020603050405020304" pitchFamily="18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200000"/>
                        </a:lnSpc>
                      </a:pPr>
                      <a:r>
                        <a:rPr lang="ar-AE" sz="2800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Simplified Arabic" panose="02020603050405020304" pitchFamily="18" charset="-78"/>
                          <a:cs typeface="Simplified Arabic" panose="02020603050405020304" pitchFamily="18" charset="-78"/>
                        </a:rPr>
                        <a:t>ُ</a:t>
                      </a:r>
                      <a:r>
                        <a:rPr lang="ar-AE" sz="2800" dirty="0" err="1">
                          <a:solidFill>
                            <a:schemeClr val="tx2">
                              <a:lumMod val="10000"/>
                            </a:schemeClr>
                          </a:solidFill>
                          <a:latin typeface="Simplified Arabic" panose="02020603050405020304" pitchFamily="18" charset="-78"/>
                          <a:cs typeface="Simplified Arabic" panose="02020603050405020304" pitchFamily="18" charset="-78"/>
                        </a:rPr>
                        <a:t>ونَ</a:t>
                      </a:r>
                      <a:endParaRPr lang="he-IL" sz="2800" dirty="0">
                        <a:solidFill>
                          <a:schemeClr val="tx2">
                            <a:lumMod val="10000"/>
                          </a:schemeClr>
                        </a:solidFill>
                        <a:latin typeface="Simplified Arabic" panose="02020603050405020304" pitchFamily="18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200000"/>
                        </a:lnSpc>
                      </a:pPr>
                      <a:r>
                        <a:rPr lang="ar-AE" sz="2800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Simplified Arabic" panose="02020603050405020304" pitchFamily="18" charset="-78"/>
                          <a:cs typeface="Simplified Arabic" panose="02020603050405020304" pitchFamily="18" charset="-78"/>
                        </a:rPr>
                        <a:t>مُعَلِّمُونَ</a:t>
                      </a:r>
                      <a:endParaRPr lang="he-IL" sz="2800" dirty="0">
                        <a:solidFill>
                          <a:schemeClr val="tx2">
                            <a:lumMod val="10000"/>
                          </a:schemeClr>
                        </a:solidFill>
                        <a:latin typeface="Simplified Arabic" panose="02020603050405020304" pitchFamily="18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200000"/>
                        </a:lnSpc>
                      </a:pPr>
                      <a:r>
                        <a:rPr lang="ar-AE" sz="2800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Simplified Arabic" panose="02020603050405020304" pitchFamily="18" charset="-78"/>
                          <a:cs typeface="Simplified Arabic" panose="02020603050405020304" pitchFamily="18" charset="-78"/>
                        </a:rPr>
                        <a:t>وَصَلَ </a:t>
                      </a:r>
                      <a:r>
                        <a:rPr lang="ar-AE" sz="2800" u="sng" dirty="0" err="1">
                          <a:solidFill>
                            <a:schemeClr val="tx2">
                              <a:lumMod val="10000"/>
                            </a:schemeClr>
                          </a:solidFill>
                          <a:latin typeface="Simplified Arabic" panose="02020603050405020304" pitchFamily="18" charset="-78"/>
                          <a:cs typeface="Simplified Arabic" panose="02020603050405020304" pitchFamily="18" charset="-78"/>
                        </a:rPr>
                        <a:t>ٱلْـمُعَلِّمُونَ</a:t>
                      </a:r>
                      <a:r>
                        <a:rPr lang="ar-AE" sz="2800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Simplified Arabic" panose="02020603050405020304" pitchFamily="18" charset="-78"/>
                          <a:cs typeface="Simplified Arabic" panose="02020603050405020304" pitchFamily="18" charset="-78"/>
                        </a:rPr>
                        <a:t> إِلَى </a:t>
                      </a:r>
                      <a:r>
                        <a:rPr lang="ar-AE" sz="2800" u="none" dirty="0" err="1">
                          <a:solidFill>
                            <a:schemeClr val="tx2">
                              <a:lumMod val="10000"/>
                            </a:schemeClr>
                          </a:solidFill>
                          <a:latin typeface="Simplified Arabic" panose="02020603050405020304" pitchFamily="18" charset="-78"/>
                          <a:cs typeface="Simplified Arabic" panose="02020603050405020304" pitchFamily="18" charset="-78"/>
                        </a:rPr>
                        <a:t>ٱ</a:t>
                      </a:r>
                      <a:r>
                        <a:rPr lang="ar-AE" sz="2800" dirty="0" err="1">
                          <a:solidFill>
                            <a:schemeClr val="tx2">
                              <a:lumMod val="10000"/>
                            </a:schemeClr>
                          </a:solidFill>
                          <a:latin typeface="Simplified Arabic" panose="02020603050405020304" pitchFamily="18" charset="-78"/>
                          <a:cs typeface="Simplified Arabic" panose="02020603050405020304" pitchFamily="18" charset="-78"/>
                        </a:rPr>
                        <a:t>لـمَدْرَسَةِ</a:t>
                      </a:r>
                      <a:endParaRPr lang="he-IL" sz="2800" dirty="0">
                        <a:solidFill>
                          <a:schemeClr val="tx2">
                            <a:lumMod val="10000"/>
                          </a:schemeClr>
                        </a:solidFill>
                        <a:latin typeface="Simplified Arabic" panose="02020603050405020304" pitchFamily="18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48947019"/>
                  </a:ext>
                </a:extLst>
              </a:tr>
              <a:tr h="1943744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he-IL" sz="2000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Varela Round" panose="020B0604020202020204" charset="-79"/>
                          <a:cs typeface="Varela Round" panose="020B0604020202020204" charset="-79"/>
                        </a:rPr>
                        <a:t>ביחסות השנייה </a:t>
                      </a:r>
                      <a:r>
                        <a:rPr lang="he-IL" sz="2800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Simplified Arabic" panose="02020603050405020304" pitchFamily="18" charset="-78"/>
                        </a:rPr>
                        <a:t>(</a:t>
                      </a:r>
                      <a:r>
                        <a:rPr lang="ar-AE" sz="2800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Simplified Arabic" panose="02020603050405020304" pitchFamily="18" charset="-78"/>
                          <a:cs typeface="Simplified Arabic" panose="02020603050405020304" pitchFamily="18" charset="-78"/>
                        </a:rPr>
                        <a:t>نَصْب</a:t>
                      </a:r>
                      <a:r>
                        <a:rPr lang="he-IL" sz="2800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Simplified Arabic" panose="02020603050405020304" pitchFamily="18" charset="-78"/>
                        </a:rPr>
                        <a:t>) </a:t>
                      </a:r>
                      <a:r>
                        <a:rPr lang="he-IL" sz="2000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Varela Round" panose="020B0604020202020204" charset="-79"/>
                          <a:cs typeface="Varela Round" panose="020B0604020202020204" charset="-79"/>
                        </a:rPr>
                        <a:t>והשלישית</a:t>
                      </a:r>
                      <a:r>
                        <a:rPr lang="he-IL" sz="20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 </a:t>
                      </a:r>
                      <a:r>
                        <a:rPr lang="he-IL" sz="2800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Simplified Arabic" panose="02020603050405020304" pitchFamily="18" charset="-78"/>
                        </a:rPr>
                        <a:t>(</a:t>
                      </a:r>
                      <a:r>
                        <a:rPr lang="ar-AE" sz="2800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Simplified Arabic" panose="02020603050405020304" pitchFamily="18" charset="-78"/>
                          <a:cs typeface="Simplified Arabic" panose="02020603050405020304" pitchFamily="18" charset="-78"/>
                        </a:rPr>
                        <a:t>جَرّ</a:t>
                      </a:r>
                      <a:r>
                        <a:rPr lang="he-IL" sz="2800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Simplified Arabic" panose="02020603050405020304" pitchFamily="18" charset="-78"/>
                        </a:rPr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200000"/>
                        </a:lnSpc>
                      </a:pPr>
                      <a:r>
                        <a:rPr lang="ar-AE" sz="2800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Simplified Arabic" panose="02020603050405020304" pitchFamily="18" charset="-78"/>
                          <a:cs typeface="Simplified Arabic" panose="02020603050405020304" pitchFamily="18" charset="-78"/>
                        </a:rPr>
                        <a:t>ِينَ</a:t>
                      </a:r>
                      <a:endParaRPr lang="he-IL" sz="2800" dirty="0">
                        <a:solidFill>
                          <a:schemeClr val="tx2">
                            <a:lumMod val="10000"/>
                          </a:schemeClr>
                        </a:solidFill>
                        <a:latin typeface="Simplified Arabic" panose="02020603050405020304" pitchFamily="18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200000"/>
                        </a:lnSpc>
                      </a:pPr>
                      <a:r>
                        <a:rPr lang="ar-AE" sz="2800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Simplified Arabic" panose="02020603050405020304" pitchFamily="18" charset="-78"/>
                          <a:cs typeface="Simplified Arabic" panose="02020603050405020304" pitchFamily="18" charset="-78"/>
                        </a:rPr>
                        <a:t>مُعَلِّمِينَ</a:t>
                      </a:r>
                      <a:endParaRPr lang="he-IL" sz="2800" dirty="0">
                        <a:solidFill>
                          <a:schemeClr val="tx2">
                            <a:lumMod val="10000"/>
                          </a:schemeClr>
                        </a:solidFill>
                        <a:latin typeface="Simplified Arabic" panose="02020603050405020304" pitchFamily="18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200000"/>
                        </a:lnSpc>
                      </a:pPr>
                      <a:r>
                        <a:rPr lang="ar-AE" sz="2800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Simplified Arabic" panose="02020603050405020304" pitchFamily="18" charset="-78"/>
                          <a:cs typeface="Simplified Arabic" panose="02020603050405020304" pitchFamily="18" charset="-78"/>
                        </a:rPr>
                        <a:t>*</a:t>
                      </a:r>
                      <a:r>
                        <a:rPr lang="ar-AE" sz="2800" baseline="0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Simplified Arabic" panose="02020603050405020304" pitchFamily="18" charset="-78"/>
                          <a:cs typeface="Simplified Arabic" panose="02020603050405020304" pitchFamily="18" charset="-78"/>
                        </a:rPr>
                        <a:t> </a:t>
                      </a:r>
                      <a:r>
                        <a:rPr lang="ar-AE" sz="2800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Simplified Arabic" panose="02020603050405020304" pitchFamily="18" charset="-78"/>
                          <a:cs typeface="Simplified Arabic" panose="02020603050405020304" pitchFamily="18" charset="-78"/>
                        </a:rPr>
                        <a:t>رَأَيْتُ </a:t>
                      </a:r>
                      <a:r>
                        <a:rPr lang="ar-AE" sz="2800" u="sng" dirty="0" err="1">
                          <a:solidFill>
                            <a:schemeClr val="tx2">
                              <a:lumMod val="10000"/>
                            </a:schemeClr>
                          </a:solidFill>
                          <a:latin typeface="Simplified Arabic" panose="02020603050405020304" pitchFamily="18" charset="-78"/>
                          <a:cs typeface="Simplified Arabic" panose="02020603050405020304" pitchFamily="18" charset="-78"/>
                        </a:rPr>
                        <a:t>ٱلْمُعَلِّمِينَ</a:t>
                      </a:r>
                      <a:r>
                        <a:rPr lang="ar-AE" sz="2800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Simplified Arabic" panose="02020603050405020304" pitchFamily="18" charset="-78"/>
                          <a:cs typeface="Simplified Arabic" panose="02020603050405020304" pitchFamily="18" charset="-78"/>
                        </a:rPr>
                        <a:t> </a:t>
                      </a:r>
                    </a:p>
                    <a:p>
                      <a:pPr algn="r" rtl="1">
                        <a:lnSpc>
                          <a:spcPct val="200000"/>
                        </a:lnSpc>
                      </a:pPr>
                      <a:r>
                        <a:rPr lang="ar-AE" sz="2800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Simplified Arabic" panose="02020603050405020304" pitchFamily="18" charset="-78"/>
                          <a:cs typeface="Simplified Arabic" panose="02020603050405020304" pitchFamily="18" charset="-78"/>
                        </a:rPr>
                        <a:t>* تَـحَدَّثْتُ مَعَ </a:t>
                      </a:r>
                      <a:r>
                        <a:rPr lang="ar-AE" sz="2800" u="sng" dirty="0" err="1">
                          <a:solidFill>
                            <a:schemeClr val="tx2">
                              <a:lumMod val="10000"/>
                            </a:schemeClr>
                          </a:solidFill>
                          <a:latin typeface="Simplified Arabic" panose="02020603050405020304" pitchFamily="18" charset="-78"/>
                          <a:cs typeface="Simplified Arabic" panose="02020603050405020304" pitchFamily="18" charset="-78"/>
                        </a:rPr>
                        <a:t>ٱلْمُعَلِّمِينَ</a:t>
                      </a:r>
                      <a:endParaRPr lang="he-IL" sz="2800" u="sng" dirty="0">
                        <a:solidFill>
                          <a:schemeClr val="tx2">
                            <a:lumMod val="10000"/>
                          </a:schemeClr>
                        </a:solidFill>
                        <a:latin typeface="Simplified Arabic" panose="02020603050405020304" pitchFamily="18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8140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53075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4"/>
          <p:cNvSpPr/>
          <p:nvPr/>
        </p:nvSpPr>
        <p:spPr>
          <a:xfrm>
            <a:off x="2568115" y="897623"/>
            <a:ext cx="7068000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SzPts val="3300"/>
            </a:pPr>
            <a:r>
              <a:rPr lang="he-IL" sz="2400" dirty="0">
                <a:solidFill>
                  <a:schemeClr val="tx2">
                    <a:lumMod val="10000"/>
                  </a:schemeClr>
                </a:solidFill>
                <a:latin typeface="Varela Round" panose="020B0604020202020204" charset="-79"/>
                <a:cs typeface="Varela Round" panose="020B0604020202020204" charset="-79"/>
              </a:rPr>
              <a:t>בנסמך – בהשמטת ה-</a:t>
            </a:r>
            <a:r>
              <a:rPr lang="ar-AE" sz="2400" dirty="0">
                <a:solidFill>
                  <a:schemeClr val="tx2">
                    <a:lumMod val="10000"/>
                  </a:schemeClr>
                </a:solidFill>
                <a:latin typeface="Varela Round" panose="020B0604020202020204" charset="-79"/>
                <a:cs typeface="Simplified Arabic" panose="02020603050405020304" pitchFamily="18" charset="-78"/>
              </a:rPr>
              <a:t>نَ</a:t>
            </a:r>
            <a:r>
              <a:rPr lang="he-IL" sz="2400" dirty="0">
                <a:solidFill>
                  <a:schemeClr val="tx2">
                    <a:lumMod val="10000"/>
                  </a:schemeClr>
                </a:solidFill>
                <a:latin typeface="Varela Round" panose="020B0604020202020204" charset="-79"/>
                <a:cs typeface="Varela Round" panose="020B0604020202020204" charset="-79"/>
              </a:rPr>
              <a:t> של הסיומת</a:t>
            </a:r>
          </a:p>
        </p:txBody>
      </p:sp>
      <p:sp>
        <p:nvSpPr>
          <p:cNvPr id="4" name="Google Shape;220;p14"/>
          <p:cNvSpPr/>
          <p:nvPr/>
        </p:nvSpPr>
        <p:spPr>
          <a:xfrm>
            <a:off x="152401" y="102512"/>
            <a:ext cx="12190413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e-IL" sz="3200" b="1" i="0" u="none" strike="noStrike" cap="none" dirty="0">
                <a:solidFill>
                  <a:srgbClr val="192A72"/>
                </a:solidFill>
                <a:latin typeface="Varela Round" panose="020B0604020202020204" charset="-79"/>
                <a:ea typeface="Varela Round"/>
                <a:cs typeface="Varela Round" panose="020B0604020202020204" charset="-79"/>
                <a:sym typeface="Varela Round"/>
              </a:rPr>
              <a:t>הריבוי השלם זכר בערבית – ב'</a:t>
            </a:r>
            <a:endParaRPr dirty="0">
              <a:latin typeface="Varela Round" panose="020B0604020202020204" charset="-79"/>
              <a:cs typeface="Varela Round" panose="020B0604020202020204" charset="-79"/>
            </a:endParaRPr>
          </a:p>
        </p:txBody>
      </p:sp>
      <p:graphicFrame>
        <p:nvGraphicFramePr>
          <p:cNvPr id="2" name="טבלה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8624828"/>
              </p:ext>
            </p:extLst>
          </p:nvPr>
        </p:nvGraphicFramePr>
        <p:xfrm>
          <a:off x="825622" y="1478439"/>
          <a:ext cx="10899531" cy="3540119"/>
        </p:xfrm>
        <a:graphic>
          <a:graphicData uri="http://schemas.openxmlformats.org/drawingml/2006/table">
            <a:tbl>
              <a:tblPr rtl="1" firstRow="1" bandRow="1">
                <a:tableStyleId>{42CE8B3B-A6D0-42B3-BD6E-097B7BE5DF05}</a:tableStyleId>
              </a:tblPr>
              <a:tblGrid>
                <a:gridCol w="4027988">
                  <a:extLst>
                    <a:ext uri="{9D8B030D-6E8A-4147-A177-3AD203B41FA5}">
                      <a16:colId xmlns:a16="http://schemas.microsoft.com/office/drawing/2014/main" val="2156903541"/>
                    </a:ext>
                  </a:extLst>
                </a:gridCol>
                <a:gridCol w="1458411">
                  <a:extLst>
                    <a:ext uri="{9D8B030D-6E8A-4147-A177-3AD203B41FA5}">
                      <a16:colId xmlns:a16="http://schemas.microsoft.com/office/drawing/2014/main" val="1511050641"/>
                    </a:ext>
                  </a:extLst>
                </a:gridCol>
                <a:gridCol w="1608881">
                  <a:extLst>
                    <a:ext uri="{9D8B030D-6E8A-4147-A177-3AD203B41FA5}">
                      <a16:colId xmlns:a16="http://schemas.microsoft.com/office/drawing/2014/main" val="719427317"/>
                    </a:ext>
                  </a:extLst>
                </a:gridCol>
                <a:gridCol w="3804251">
                  <a:extLst>
                    <a:ext uri="{9D8B030D-6E8A-4147-A177-3AD203B41FA5}">
                      <a16:colId xmlns:a16="http://schemas.microsoft.com/office/drawing/2014/main" val="3245975320"/>
                    </a:ext>
                  </a:extLst>
                </a:gridCol>
              </a:tblGrid>
              <a:tr h="219831">
                <a:tc>
                  <a:txBody>
                    <a:bodyPr/>
                    <a:lstStyle/>
                    <a:p>
                      <a:pPr algn="ctr" rtl="1"/>
                      <a:r>
                        <a:rPr lang="he-IL" sz="2000" baseline="0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היחסה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000" baseline="0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הסיומת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000" baseline="0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דוגמה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000" baseline="0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משפט לדוגמה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1134390"/>
                  </a:ext>
                </a:extLst>
              </a:tr>
              <a:tr h="1066028"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</a:pPr>
                      <a:r>
                        <a:rPr lang="he-IL" sz="2000" baseline="0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ביחסה הראשונה</a:t>
                      </a:r>
                    </a:p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ar-AE" sz="2000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(رَفْع)</a:t>
                      </a:r>
                      <a:endParaRPr lang="he-IL" sz="2000" dirty="0">
                        <a:solidFill>
                          <a:schemeClr val="tx2">
                            <a:lumMod val="10000"/>
                          </a:schemeClr>
                        </a:solidFill>
                        <a:latin typeface="Traditional Arabic" panose="02020603050405020304" pitchFamily="18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ar-AE" sz="2800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Simplified Arabic" panose="02020603050405020304" pitchFamily="18" charset="-78"/>
                          <a:cs typeface="Simplified Arabic" panose="02020603050405020304" pitchFamily="18" charset="-78"/>
                        </a:rPr>
                        <a:t>ُو</a:t>
                      </a:r>
                      <a:endParaRPr lang="he-IL" sz="2800" dirty="0">
                        <a:solidFill>
                          <a:schemeClr val="tx2">
                            <a:lumMod val="10000"/>
                          </a:schemeClr>
                        </a:solidFill>
                        <a:latin typeface="Simplified Arabic" panose="02020603050405020304" pitchFamily="18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ar-AE" sz="2800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Simplified Arabic" panose="02020603050405020304" pitchFamily="18" charset="-78"/>
                          <a:cs typeface="Simplified Arabic" panose="02020603050405020304" pitchFamily="18" charset="-78"/>
                        </a:rPr>
                        <a:t>مُعَلِّمُو</a:t>
                      </a:r>
                      <a:endParaRPr lang="he-IL" sz="2800" dirty="0">
                        <a:solidFill>
                          <a:schemeClr val="tx2">
                            <a:lumMod val="10000"/>
                          </a:schemeClr>
                        </a:solidFill>
                        <a:latin typeface="Simplified Arabic" panose="02020603050405020304" pitchFamily="18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200000"/>
                        </a:lnSpc>
                      </a:pPr>
                      <a:r>
                        <a:rPr lang="ar-AE" sz="2800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Simplified Arabic" panose="02020603050405020304" pitchFamily="18" charset="-78"/>
                          <a:cs typeface="Simplified Arabic" panose="02020603050405020304" pitchFamily="18" charset="-78"/>
                        </a:rPr>
                        <a:t>وَصَلَ </a:t>
                      </a:r>
                      <a:r>
                        <a:rPr lang="ar-AE" sz="2800" u="sng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Simplified Arabic" panose="02020603050405020304" pitchFamily="18" charset="-78"/>
                          <a:cs typeface="Simplified Arabic" panose="02020603050405020304" pitchFamily="18" charset="-78"/>
                        </a:rPr>
                        <a:t>مُعَلِّمُو</a:t>
                      </a:r>
                      <a:r>
                        <a:rPr lang="ar-AE" sz="2800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Simplified Arabic" panose="02020603050405020304" pitchFamily="18" charset="-78"/>
                          <a:cs typeface="Simplified Arabic" panose="02020603050405020304" pitchFamily="18" charset="-78"/>
                        </a:rPr>
                        <a:t> </a:t>
                      </a:r>
                      <a:r>
                        <a:rPr lang="ar-AE" sz="2800" u="none" dirty="0" err="1">
                          <a:solidFill>
                            <a:schemeClr val="tx2">
                              <a:lumMod val="10000"/>
                            </a:schemeClr>
                          </a:solidFill>
                          <a:latin typeface="Simplified Arabic" panose="02020603050405020304" pitchFamily="18" charset="-78"/>
                          <a:cs typeface="Simplified Arabic" panose="02020603050405020304" pitchFamily="18" charset="-78"/>
                        </a:rPr>
                        <a:t>ٱل</a:t>
                      </a:r>
                      <a:r>
                        <a:rPr lang="ar-AE" sz="2800" dirty="0" err="1">
                          <a:solidFill>
                            <a:schemeClr val="tx2">
                              <a:lumMod val="10000"/>
                            </a:schemeClr>
                          </a:solidFill>
                          <a:latin typeface="Simplified Arabic" panose="02020603050405020304" pitchFamily="18" charset="-78"/>
                          <a:cs typeface="Simplified Arabic" panose="02020603050405020304" pitchFamily="18" charset="-78"/>
                        </a:rPr>
                        <a:t>ْمَدْرَسَةِ</a:t>
                      </a:r>
                      <a:endParaRPr lang="he-IL" sz="2800" dirty="0">
                        <a:solidFill>
                          <a:schemeClr val="tx2">
                            <a:lumMod val="10000"/>
                          </a:schemeClr>
                        </a:solidFill>
                        <a:latin typeface="Simplified Arabic" panose="02020603050405020304" pitchFamily="18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16859516"/>
                  </a:ext>
                </a:extLst>
              </a:tr>
              <a:tr h="2077851"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</a:pPr>
                      <a:r>
                        <a:rPr lang="he-IL" sz="2000" baseline="0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ביחסות השנייה </a:t>
                      </a:r>
                      <a:r>
                        <a:rPr lang="he-IL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Simplified Arabic" panose="02020603050405020304" pitchFamily="18" charset="-78"/>
                        </a:rPr>
                        <a:t>(</a:t>
                      </a:r>
                      <a:r>
                        <a:rPr lang="ar-AE" sz="1800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Simplified Arabic" panose="02020603050405020304" pitchFamily="18" charset="-78"/>
                          <a:cs typeface="Simplified Arabic" panose="02020603050405020304" pitchFamily="18" charset="-78"/>
                        </a:rPr>
                        <a:t>نَصْب</a:t>
                      </a:r>
                      <a:r>
                        <a:rPr lang="he-IL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Simplified Arabic" panose="02020603050405020304" pitchFamily="18" charset="-78"/>
                        </a:rPr>
                        <a:t>) </a:t>
                      </a:r>
                      <a:r>
                        <a:rPr lang="he-IL" sz="2000" baseline="0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והשלישית</a:t>
                      </a:r>
                      <a:r>
                        <a:rPr lang="he-IL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 </a:t>
                      </a:r>
                      <a:r>
                        <a:rPr lang="he-IL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Simplified Arabic" panose="02020603050405020304" pitchFamily="18" charset="-78"/>
                        </a:rPr>
                        <a:t>(</a:t>
                      </a:r>
                      <a:r>
                        <a:rPr lang="ar-AE" sz="1800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Simplified Arabic" panose="02020603050405020304" pitchFamily="18" charset="-78"/>
                          <a:cs typeface="Simplified Arabic" panose="02020603050405020304" pitchFamily="18" charset="-78"/>
                        </a:rPr>
                        <a:t>جَرّ</a:t>
                      </a:r>
                      <a:r>
                        <a:rPr lang="he-IL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Simplified Arabic" panose="02020603050405020304" pitchFamily="18" charset="-78"/>
                        </a:rPr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ar-AE" sz="2800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Simplified Arabic" panose="02020603050405020304" pitchFamily="18" charset="-78"/>
                          <a:cs typeface="Simplified Arabic" panose="02020603050405020304" pitchFamily="18" charset="-78"/>
                        </a:rPr>
                        <a:t>ِي</a:t>
                      </a:r>
                      <a:endParaRPr lang="he-IL" sz="2800" dirty="0">
                        <a:solidFill>
                          <a:schemeClr val="tx2">
                            <a:lumMod val="10000"/>
                          </a:schemeClr>
                        </a:solidFill>
                        <a:latin typeface="Simplified Arabic" panose="02020603050405020304" pitchFamily="18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ar-AE" sz="2800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Simplified Arabic" panose="02020603050405020304" pitchFamily="18" charset="-78"/>
                          <a:cs typeface="Simplified Arabic" panose="02020603050405020304" pitchFamily="18" charset="-78"/>
                        </a:rPr>
                        <a:t>مُعَلِّمِي</a:t>
                      </a:r>
                      <a:endParaRPr lang="he-IL" sz="2800" dirty="0">
                        <a:solidFill>
                          <a:schemeClr val="tx2">
                            <a:lumMod val="10000"/>
                          </a:schemeClr>
                        </a:solidFill>
                        <a:latin typeface="Simplified Arabic" panose="02020603050405020304" pitchFamily="18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200000"/>
                        </a:lnSpc>
                      </a:pPr>
                      <a:r>
                        <a:rPr lang="ar-AE" sz="2800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Simplified Arabic" panose="02020603050405020304" pitchFamily="18" charset="-78"/>
                          <a:cs typeface="Simplified Arabic" panose="02020603050405020304" pitchFamily="18" charset="-78"/>
                        </a:rPr>
                        <a:t>*</a:t>
                      </a:r>
                      <a:r>
                        <a:rPr lang="ar-AE" sz="2800" baseline="0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Simplified Arabic" panose="02020603050405020304" pitchFamily="18" charset="-78"/>
                          <a:cs typeface="Simplified Arabic" panose="02020603050405020304" pitchFamily="18" charset="-78"/>
                        </a:rPr>
                        <a:t> </a:t>
                      </a:r>
                      <a:r>
                        <a:rPr lang="ar-AE" sz="2800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Simplified Arabic" panose="02020603050405020304" pitchFamily="18" charset="-78"/>
                          <a:cs typeface="Simplified Arabic" panose="02020603050405020304" pitchFamily="18" charset="-78"/>
                        </a:rPr>
                        <a:t>رَأَيْتُ </a:t>
                      </a:r>
                      <a:r>
                        <a:rPr lang="ar-AE" sz="2800" u="sng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Simplified Arabic" panose="02020603050405020304" pitchFamily="18" charset="-78"/>
                          <a:cs typeface="Simplified Arabic" panose="02020603050405020304" pitchFamily="18" charset="-78"/>
                        </a:rPr>
                        <a:t>مُعَلِّمِي</a:t>
                      </a:r>
                      <a:r>
                        <a:rPr lang="ar-AE" sz="2800" baseline="0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Simplified Arabic" panose="02020603050405020304" pitchFamily="18" charset="-78"/>
                          <a:cs typeface="Simplified Arabic" panose="02020603050405020304" pitchFamily="18" charset="-78"/>
                        </a:rPr>
                        <a:t> </a:t>
                      </a:r>
                      <a:r>
                        <a:rPr lang="ar-AE" sz="2800" u="none" dirty="0" err="1">
                          <a:solidFill>
                            <a:schemeClr val="tx2">
                              <a:lumMod val="10000"/>
                            </a:schemeClr>
                          </a:solidFill>
                          <a:latin typeface="Simplified Arabic" panose="02020603050405020304" pitchFamily="18" charset="-78"/>
                          <a:cs typeface="Simplified Arabic" panose="02020603050405020304" pitchFamily="18" charset="-78"/>
                        </a:rPr>
                        <a:t>ٱ</a:t>
                      </a:r>
                      <a:r>
                        <a:rPr lang="ar-AE" sz="2800" baseline="0" dirty="0" err="1">
                          <a:solidFill>
                            <a:schemeClr val="tx2">
                              <a:lumMod val="10000"/>
                            </a:schemeClr>
                          </a:solidFill>
                          <a:latin typeface="Simplified Arabic" panose="02020603050405020304" pitchFamily="18" charset="-78"/>
                          <a:cs typeface="Simplified Arabic" panose="02020603050405020304" pitchFamily="18" charset="-78"/>
                        </a:rPr>
                        <a:t>لْمَدْرَسَةِ</a:t>
                      </a:r>
                      <a:r>
                        <a:rPr lang="ar-AE" sz="2800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Simplified Arabic" panose="02020603050405020304" pitchFamily="18" charset="-78"/>
                          <a:cs typeface="Simplified Arabic" panose="02020603050405020304" pitchFamily="18" charset="-78"/>
                        </a:rPr>
                        <a:t> </a:t>
                      </a:r>
                    </a:p>
                    <a:p>
                      <a:pPr algn="r" rtl="1">
                        <a:lnSpc>
                          <a:spcPct val="200000"/>
                        </a:lnSpc>
                      </a:pPr>
                      <a:r>
                        <a:rPr lang="ar-AE" sz="2800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Simplified Arabic" panose="02020603050405020304" pitchFamily="18" charset="-78"/>
                          <a:cs typeface="Simplified Arabic" panose="02020603050405020304" pitchFamily="18" charset="-78"/>
                        </a:rPr>
                        <a:t>* تَـحَدَّثْتُ مَعَ </a:t>
                      </a:r>
                      <a:r>
                        <a:rPr lang="ar-AE" sz="2800" u="sng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Simplified Arabic" panose="02020603050405020304" pitchFamily="18" charset="-78"/>
                          <a:cs typeface="Simplified Arabic" panose="02020603050405020304" pitchFamily="18" charset="-78"/>
                        </a:rPr>
                        <a:t>مُعَلِّمِي</a:t>
                      </a:r>
                      <a:r>
                        <a:rPr lang="ar-AE" sz="2800" baseline="0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Simplified Arabic" panose="02020603050405020304" pitchFamily="18" charset="-78"/>
                          <a:cs typeface="Simplified Arabic" panose="02020603050405020304" pitchFamily="18" charset="-78"/>
                        </a:rPr>
                        <a:t> </a:t>
                      </a:r>
                      <a:r>
                        <a:rPr lang="ar-AE" sz="2800" u="none" dirty="0" err="1">
                          <a:solidFill>
                            <a:schemeClr val="tx2">
                              <a:lumMod val="10000"/>
                            </a:schemeClr>
                          </a:solidFill>
                          <a:latin typeface="Simplified Arabic" panose="02020603050405020304" pitchFamily="18" charset="-78"/>
                          <a:cs typeface="Simplified Arabic" panose="02020603050405020304" pitchFamily="18" charset="-78"/>
                        </a:rPr>
                        <a:t>ٱ</a:t>
                      </a:r>
                      <a:r>
                        <a:rPr lang="ar-AE" sz="2800" baseline="0" dirty="0" err="1">
                          <a:solidFill>
                            <a:schemeClr val="tx2">
                              <a:lumMod val="10000"/>
                            </a:schemeClr>
                          </a:solidFill>
                          <a:latin typeface="Simplified Arabic" panose="02020603050405020304" pitchFamily="18" charset="-78"/>
                          <a:cs typeface="Simplified Arabic" panose="02020603050405020304" pitchFamily="18" charset="-78"/>
                        </a:rPr>
                        <a:t>لْمَدْرَسَةِ</a:t>
                      </a:r>
                      <a:endParaRPr lang="he-IL" sz="2800" dirty="0">
                        <a:solidFill>
                          <a:schemeClr val="tx2">
                            <a:lumMod val="10000"/>
                          </a:schemeClr>
                        </a:solidFill>
                        <a:latin typeface="Simplified Arabic" panose="02020603050405020304" pitchFamily="18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44389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3281778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495</TotalTime>
  <Words>840</Words>
  <Application>Microsoft Office PowerPoint</Application>
  <PresentationFormat>מותאם אישית</PresentationFormat>
  <Paragraphs>197</Paragraphs>
  <Slides>28</Slides>
  <Notes>27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5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28</vt:i4>
      </vt:variant>
    </vt:vector>
  </HeadingPairs>
  <TitlesOfParts>
    <vt:vector size="34" baseType="lpstr">
      <vt:lpstr>Arial</vt:lpstr>
      <vt:lpstr>Calibri</vt:lpstr>
      <vt:lpstr>Varela Round</vt:lpstr>
      <vt:lpstr>Simplified Arabic</vt:lpstr>
      <vt:lpstr>Traditional Arabic</vt:lpstr>
      <vt:lpstr>ערכת נושא Office</vt:lpstr>
      <vt:lpstr>מערכת שידורים לאומית</vt:lpstr>
      <vt:lpstr>ערבית לתלמידי המגזר היהודי أللّغة العربيّة لطلّاب المدارس اليهوديّة</vt:lpstr>
      <vt:lpstr>מה נלמד בשיעור?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תודה שהשתתפתם בשיעור! نَتَمَنَّى لَكُمُ ٱلنَّجَاح وَٱلتَّوْفِيق!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מערכת שידורים לאומית</dc:title>
  <dc:creator>user</dc:creator>
  <cp:lastModifiedBy>אלון פרגמן</cp:lastModifiedBy>
  <cp:revision>89</cp:revision>
  <dcterms:created xsi:type="dcterms:W3CDTF">2020-03-15T19:13:03Z</dcterms:created>
  <dcterms:modified xsi:type="dcterms:W3CDTF">2020-05-06T06:13:18Z</dcterms:modified>
</cp:coreProperties>
</file>