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28"/>
  </p:notesMasterIdLst>
  <p:sldIdLst>
    <p:sldId id="257" r:id="rId2"/>
    <p:sldId id="309" r:id="rId3"/>
    <p:sldId id="263" r:id="rId4"/>
    <p:sldId id="301" r:id="rId5"/>
    <p:sldId id="307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20" r:id="rId16"/>
    <p:sldId id="319" r:id="rId17"/>
    <p:sldId id="322" r:id="rId18"/>
    <p:sldId id="323" r:id="rId19"/>
    <p:sldId id="324" r:id="rId20"/>
    <p:sldId id="325" r:id="rId21"/>
    <p:sldId id="321" r:id="rId22"/>
    <p:sldId id="291" r:id="rId23"/>
    <p:sldId id="298" r:id="rId24"/>
    <p:sldId id="300" r:id="rId25"/>
    <p:sldId id="304" r:id="rId26"/>
    <p:sldId id="306" r:id="rId27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2A72"/>
    <a:srgbClr val="92D050"/>
    <a:srgbClr val="6CF0FF"/>
    <a:srgbClr val="E0E0E0"/>
    <a:srgbClr val="E6E6E6"/>
    <a:srgbClr val="11A4AB"/>
    <a:srgbClr val="12B4BC"/>
    <a:srgbClr val="8DD3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796" autoAdjust="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942" y="102"/>
      </p:cViewPr>
      <p:guideLst>
        <p:guide orient="horz" pos="2160"/>
        <p:guide pos="384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EC061A6-0796-4DA4-BCCF-C39215C865B3}" type="datetimeFigureOut">
              <a:rPr lang="he-IL" smtClean="0"/>
              <a:pPr/>
              <a:t>כ"ב/תמוז/תש"ף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E6DF83E7-A828-4E18-9E21-DA925548D1ED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20472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7bb09f989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7bb09f989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4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9939456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6DF83E7-A828-4E18-9E21-DA925548D1ED}" type="slidenum">
              <a:rPr lang="he-IL" smtClean="0"/>
              <a:pPr/>
              <a:t>5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010129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37bb09f989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37bb09f989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שער - מערכת שידורים לאומ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6000" y="2693989"/>
            <a:ext cx="11160000" cy="1470025"/>
          </a:xfrm>
        </p:spPr>
        <p:txBody>
          <a:bodyPr vert="horz" lIns="91440" tIns="45720" rIns="91440" bIns="45720" rtlCol="1" anchor="ctr">
            <a:normAutofit/>
          </a:bodyPr>
          <a:lstStyle>
            <a:lvl1pPr>
              <a:defRPr kumimoji="0" lang="he-IL" sz="6601" b="1" i="0" u="none" strike="noStrike" kern="1200" cap="none" spc="0" normalizeH="0" baseline="0" noProof="0" dirty="0" smtClean="0">
                <a:ln>
                  <a:noFill/>
                </a:ln>
                <a:solidFill>
                  <a:srgbClr val="192A72"/>
                </a:solidFill>
                <a:effectLst/>
                <a:uLnTx/>
                <a:uFillTx/>
                <a:latin typeface="Varela Round" panose="00000500000000000000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670069" y="6569428"/>
            <a:ext cx="2623961" cy="45910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8" name="מלבן מעוגל 7"/>
          <p:cNvSpPr/>
          <p:nvPr userDrawn="1"/>
        </p:nvSpPr>
        <p:spPr>
          <a:xfrm>
            <a:off x="-1488810" y="6304086"/>
            <a:ext cx="3246400" cy="192925"/>
          </a:xfrm>
          <a:prstGeom prst="roundRect">
            <a:avLst>
              <a:gd name="adj" fmla="val 49359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9" name="מלבן מעוגל 8"/>
          <p:cNvSpPr/>
          <p:nvPr userDrawn="1"/>
        </p:nvSpPr>
        <p:spPr>
          <a:xfrm>
            <a:off x="9986482" y="-439221"/>
            <a:ext cx="4205647" cy="63186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9"/>
          <p:cNvSpPr/>
          <p:nvPr userDrawn="1"/>
        </p:nvSpPr>
        <p:spPr>
          <a:xfrm>
            <a:off x="8259471" y="6565100"/>
            <a:ext cx="4434214" cy="796532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pic>
        <p:nvPicPr>
          <p:cNvPr id="12" name="תמונה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58" r="33511" b="26248"/>
          <a:stretch/>
        </p:blipFill>
        <p:spPr>
          <a:xfrm>
            <a:off x="5445286" y="369916"/>
            <a:ext cx="1301430" cy="159743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6F2D798A-D3EB-4AD6-BA0D-6AF5A272CB65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661D397-1081-475E-877E-2C0275DD9CD7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3C9C924-5BCF-44F6-9D2C-C85E4D329EC9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B07856-A797-4811-9A80-36465708097A}"/>
              </a:ext>
            </a:extLst>
          </p:cNvPr>
          <p:cNvSpPr/>
          <p:nvPr userDrawn="1"/>
        </p:nvSpPr>
        <p:spPr>
          <a:xfrm>
            <a:off x="-3261642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טי השיעור, מקצוע ומור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לבן מעוגל 9"/>
          <p:cNvSpPr/>
          <p:nvPr userDrawn="1"/>
        </p:nvSpPr>
        <p:spPr>
          <a:xfrm>
            <a:off x="212943" y="1396870"/>
            <a:ext cx="14000014" cy="2978963"/>
          </a:xfrm>
          <a:prstGeom prst="roundRect">
            <a:avLst>
              <a:gd name="adj" fmla="val 50000"/>
            </a:avLst>
          </a:prstGeom>
          <a:solidFill>
            <a:srgbClr val="E0E0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1800" dirty="0"/>
              <a:t>  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7329949" y="6240593"/>
            <a:ext cx="5333866" cy="557618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/>
          <p:cNvSpPr/>
          <p:nvPr userDrawn="1"/>
        </p:nvSpPr>
        <p:spPr>
          <a:xfrm>
            <a:off x="-501113" y="87232"/>
            <a:ext cx="1428110" cy="322428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8">
            <a:extLst>
              <a:ext uri="{FF2B5EF4-FFF2-40B4-BE49-F238E27FC236}">
                <a16:creationId xmlns:a16="http://schemas.microsoft.com/office/drawing/2014/main" id="{404057E2-9B3D-4075-99B3-75AE757986D1}"/>
              </a:ext>
            </a:extLst>
          </p:cNvPr>
          <p:cNvSpPr/>
          <p:nvPr userDrawn="1"/>
        </p:nvSpPr>
        <p:spPr>
          <a:xfrm>
            <a:off x="10059465" y="87232"/>
            <a:ext cx="2768857" cy="451249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לבן מעוגל 7">
            <a:extLst>
              <a:ext uri="{FF2B5EF4-FFF2-40B4-BE49-F238E27FC236}">
                <a16:creationId xmlns:a16="http://schemas.microsoft.com/office/drawing/2014/main" id="{F6801116-CC43-4B2A-8C30-E06B51438E5F}"/>
              </a:ext>
            </a:extLst>
          </p:cNvPr>
          <p:cNvSpPr/>
          <p:nvPr userDrawn="1"/>
        </p:nvSpPr>
        <p:spPr>
          <a:xfrm>
            <a:off x="9066088" y="5930032"/>
            <a:ext cx="5299429" cy="22162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83851AC-7C39-4D24-80F3-E23F47BEFFD4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1AEE328-D2C3-444A-8724-BDAF608C4860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D96B898-2CF0-49F5-BBD6-BB8ACC47A495}"/>
              </a:ext>
            </a:extLst>
          </p:cNvPr>
          <p:cNvSpPr/>
          <p:nvPr userDrawn="1"/>
        </p:nvSpPr>
        <p:spPr>
          <a:xfrm rot="5400000">
            <a:off x="10107939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9EA7E53-F4C8-4E78-8841-55D753889071}"/>
              </a:ext>
            </a:extLst>
          </p:cNvPr>
          <p:cNvSpPr/>
          <p:nvPr userDrawn="1"/>
        </p:nvSpPr>
        <p:spPr>
          <a:xfrm>
            <a:off x="-3246402" y="-426720"/>
            <a:ext cx="3246401" cy="807856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כותרת 1">
            <a:extLst>
              <a:ext uri="{FF2B5EF4-FFF2-40B4-BE49-F238E27FC236}">
                <a16:creationId xmlns:a16="http://schemas.microsoft.com/office/drawing/2014/main" id="{6AF90618-5011-488D-8577-8090B2BE54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1400768"/>
            <a:ext cx="10800000" cy="1260000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>
              <a:defRPr sz="6600" b="1"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לחץ כדי לערוך סגנון כותרת</a:t>
            </a:r>
          </a:p>
        </p:txBody>
      </p:sp>
      <p:sp>
        <p:nvSpPr>
          <p:cNvPr id="23" name="Google Shape;11;p2">
            <a:extLst>
              <a:ext uri="{FF2B5EF4-FFF2-40B4-BE49-F238E27FC236}">
                <a16:creationId xmlns:a16="http://schemas.microsoft.com/office/drawing/2014/main" id="{60774046-55DB-47C4-8731-49E4A217CD4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96000" y="2798300"/>
            <a:ext cx="10800000" cy="7200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sp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None/>
              <a:defRPr sz="36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00"/>
            </a:lvl9pPr>
          </a:lstStyle>
          <a:p>
            <a:endParaRPr dirty="0"/>
          </a:p>
        </p:txBody>
      </p:sp>
      <p:sp>
        <p:nvSpPr>
          <p:cNvPr id="24" name="מציין מיקום תוכן 2">
            <a:extLst>
              <a:ext uri="{FF2B5EF4-FFF2-40B4-BE49-F238E27FC236}">
                <a16:creationId xmlns:a16="http://schemas.microsoft.com/office/drawing/2014/main" id="{4EE53297-C04D-4B07-99F8-BCEC4E3B9EB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696000" y="3655832"/>
            <a:ext cx="10800000" cy="720000"/>
          </a:xfrm>
        </p:spPr>
        <p:txBody>
          <a:bodyPr anchor="ctr">
            <a:noAutofit/>
          </a:bodyPr>
          <a:lstStyle>
            <a:lvl1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28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 marL="342900" indent="-342900" algn="ctr" defTabSz="914400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ts val="2800"/>
              <a:buFont typeface="Arial" pitchFamily="34" charset="0"/>
              <a:buNone/>
              <a:defRPr lang="he-IL" sz="3200" b="1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20" name="מציין מיקום של מספר שקופית 22">
            <a:extLst>
              <a:ext uri="{FF2B5EF4-FFF2-40B4-BE49-F238E27FC236}">
                <a16:creationId xmlns:a16="http://schemas.microsoft.com/office/drawing/2014/main" id="{58C13A1B-004E-44B4-BBDC-E08548A96B81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196595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EAE132D4-D270-4859-A0A8-0EABA938935B}"/>
              </a:ext>
            </a:extLst>
          </p:cNvPr>
          <p:cNvSpPr/>
          <p:nvPr userDrawn="1"/>
        </p:nvSpPr>
        <p:spPr>
          <a:xfrm>
            <a:off x="6581228" y="6447542"/>
            <a:ext cx="5993234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8A467694-CC08-4C30-BF05-885FCBD4CAB0}"/>
              </a:ext>
            </a:extLst>
          </p:cNvPr>
          <p:cNvSpPr/>
          <p:nvPr userDrawn="1"/>
        </p:nvSpPr>
        <p:spPr>
          <a:xfrm>
            <a:off x="9704146" y="5381191"/>
            <a:ext cx="3496396" cy="442359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062435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206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226982" y="101748"/>
            <a:ext cx="2160598" cy="21681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54055" y="390797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53219EEB-A406-4AC2-B87E-54A955D7D483}"/>
              </a:ext>
            </a:extLst>
          </p:cNvPr>
          <p:cNvSpPr/>
          <p:nvPr userDrawn="1"/>
        </p:nvSpPr>
        <p:spPr>
          <a:xfrm>
            <a:off x="7978665" y="5944772"/>
            <a:ext cx="4766811" cy="38154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B5BA376-F667-4A43-9264-CB356AE2FBF1}"/>
              </a:ext>
            </a:extLst>
          </p:cNvPr>
          <p:cNvSpPr/>
          <p:nvPr userDrawn="1"/>
        </p:nvSpPr>
        <p:spPr>
          <a:xfrm rot="5400000">
            <a:off x="9936561" y="2157343"/>
            <a:ext cx="735717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CE73A552-D52C-4EE0-9E7A-557CEB6CE479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208D21-C13C-48D3-8634-05FCD1520B3D}"/>
              </a:ext>
            </a:extLst>
          </p:cNvPr>
          <p:cNvSpPr/>
          <p:nvPr userDrawn="1"/>
        </p:nvSpPr>
        <p:spPr>
          <a:xfrm>
            <a:off x="5903744" y="6876112"/>
            <a:ext cx="6894095" cy="149330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DFFA872-60FE-48B4-B509-3F90F2F53575}"/>
              </a:ext>
            </a:extLst>
          </p:cNvPr>
          <p:cNvSpPr/>
          <p:nvPr userDrawn="1"/>
        </p:nvSpPr>
        <p:spPr>
          <a:xfrm>
            <a:off x="-2191928" y="-31850"/>
            <a:ext cx="2165034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025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515273" y="1024128"/>
            <a:ext cx="11161453" cy="457200"/>
          </a:xfrm>
        </p:spPr>
        <p:txBody>
          <a:bodyPr lIns="0" tIns="0" rIns="0" bIns="0" anchor="ctr">
            <a:noAutofit/>
          </a:bodyPr>
          <a:lstStyle>
            <a:lvl1pPr marL="0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anose="00000500000000000000" pitchFamily="2" charset="-79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515273" y="1567973"/>
            <a:ext cx="11161453" cy="3522187"/>
          </a:xfrm>
        </p:spPr>
        <p:txBody>
          <a:bodyPr>
            <a:normAutofit/>
          </a:bodyPr>
          <a:lstStyle>
            <a:lvl1pPr marL="268288" indent="-268288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00" lvl="0" indent="-34290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2950" lvl="1" indent="-285750" algn="r" defTabSz="914400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-1377633" y="110284"/>
            <a:ext cx="2105524" cy="21681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1729189" y="435139"/>
            <a:ext cx="2615798" cy="32187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8A91BCC4-EC47-43E2-9595-B89F757E1A7A}"/>
              </a:ext>
            </a:extLst>
          </p:cNvPr>
          <p:cNvSpPr/>
          <p:nvPr userDrawn="1"/>
        </p:nvSpPr>
        <p:spPr>
          <a:xfrm>
            <a:off x="9323387" y="5555326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מלבן מעוגל 10">
            <a:extLst>
              <a:ext uri="{FF2B5EF4-FFF2-40B4-BE49-F238E27FC236}">
                <a16:creationId xmlns:a16="http://schemas.microsoft.com/office/drawing/2014/main" id="{238EE3F7-5012-4191-9ABD-A8E69370622E}"/>
              </a:ext>
            </a:extLst>
          </p:cNvPr>
          <p:cNvSpPr/>
          <p:nvPr userDrawn="1"/>
        </p:nvSpPr>
        <p:spPr>
          <a:xfrm>
            <a:off x="8679109" y="6024163"/>
            <a:ext cx="4127100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31BF6EDC-D21A-4961-802C-6C57056DED88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4" name="מלבן מעוגל 6">
            <a:extLst>
              <a:ext uri="{FF2B5EF4-FFF2-40B4-BE49-F238E27FC236}">
                <a16:creationId xmlns:a16="http://schemas.microsoft.com/office/drawing/2014/main" id="{09765D6C-4312-45BD-AEDC-93B641915820}"/>
              </a:ext>
            </a:extLst>
          </p:cNvPr>
          <p:cNvSpPr/>
          <p:nvPr userDrawn="1"/>
        </p:nvSpPr>
        <p:spPr>
          <a:xfrm>
            <a:off x="11005702" y="5213334"/>
            <a:ext cx="2372591" cy="25130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0EF58C-1955-4299-80B8-7931E9453E0B}"/>
              </a:ext>
            </a:extLst>
          </p:cNvPr>
          <p:cNvSpPr/>
          <p:nvPr userDrawn="1"/>
        </p:nvSpPr>
        <p:spPr>
          <a:xfrm rot="5400000">
            <a:off x="10107939" y="1954539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ECE651A-F01C-47F6-93CB-FED077AFFFB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 פריסה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2134"/>
            <a:ext cx="9802368" cy="720000"/>
          </a:xfrm>
        </p:spPr>
        <p:txBody>
          <a:bodyPr lIns="36000" tIns="0" rIns="36000" bIns="0">
            <a:noAutofit/>
          </a:bodyPr>
          <a:lstStyle>
            <a:lvl1pPr marL="0" indent="0">
              <a:tabLst>
                <a:tab pos="11659766" algn="l"/>
              </a:tabLst>
              <a:defRPr sz="4400" b="1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</a:lstStyle>
          <a:p>
            <a:r>
              <a:rPr lang="he-IL" dirty="0"/>
              <a:t>לחץ כדי לערוך סגנון כותרת של תבנית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24128" y="1049185"/>
            <a:ext cx="8031962" cy="4611559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1pPr>
            <a:lvl2pPr>
              <a:lnSpc>
                <a:spcPct val="150000"/>
              </a:lnSpc>
              <a:spcBef>
                <a:spcPts val="0"/>
              </a:spcBef>
              <a:spcAft>
                <a:spcPts val="600"/>
              </a:spcAft>
              <a:defRPr sz="2400"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2pPr>
            <a:lvl3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3pPr>
            <a:lvl4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4pPr>
            <a:lvl5pPr>
              <a:lnSpc>
                <a:spcPct val="150000"/>
              </a:lnSpc>
              <a:defRPr>
                <a:solidFill>
                  <a:srgbClr val="002060"/>
                </a:solidFill>
                <a:latin typeface="Varela Round" pitchFamily="2" charset="-79"/>
                <a:cs typeface="Varela Round" pitchFamily="2" charset="-79"/>
              </a:defRPr>
            </a:lvl5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</p:txBody>
      </p:sp>
      <p:sp>
        <p:nvSpPr>
          <p:cNvPr id="7" name="מלבן מעוגל 6"/>
          <p:cNvSpPr/>
          <p:nvPr userDrawn="1"/>
        </p:nvSpPr>
        <p:spPr>
          <a:xfrm>
            <a:off x="-234936" y="5807316"/>
            <a:ext cx="4766191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8" name="מלבן מעוגל 7"/>
          <p:cNvSpPr/>
          <p:nvPr userDrawn="1"/>
        </p:nvSpPr>
        <p:spPr>
          <a:xfrm>
            <a:off x="11218431" y="239177"/>
            <a:ext cx="1706880" cy="45839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9" name="מלבן מעוגל 8"/>
          <p:cNvSpPr/>
          <p:nvPr userDrawn="1"/>
        </p:nvSpPr>
        <p:spPr>
          <a:xfrm>
            <a:off x="-388620" y="6235866"/>
            <a:ext cx="7724431" cy="674541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C6E834-92B3-4A32-920C-9FA2D6987411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6D60292-D9F7-4A35-9D0A-68A9095BDE1E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53CA14-A360-48A3-A071-94DFC2B62EDC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5536A81-6863-4B7C-BB9A-6F6DBBAB87E2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מציין מיקום של מספר שקופית 22">
            <a:extLst>
              <a:ext uri="{FF2B5EF4-FFF2-40B4-BE49-F238E27FC236}">
                <a16:creationId xmlns:a16="http://schemas.microsoft.com/office/drawing/2014/main" id="{6A93F88D-0694-4107-9D3A-245864065D84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בלבד פריסה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4128" y="155448"/>
            <a:ext cx="9802368" cy="720000"/>
          </a:xfrm>
          <a:noFill/>
        </p:spPr>
        <p:txBody>
          <a:bodyPr vert="horz" lIns="0" tIns="0" rIns="0" bIns="0" rtlCol="1" anchor="ctr">
            <a:noAutofit/>
          </a:bodyPr>
          <a:lstStyle>
            <a:lvl1pPr marL="0" marR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anose="00000500000000000000" pitchFamily="2" charset="-79"/>
              </a:defRPr>
            </a:lvl1pPr>
          </a:lstStyle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7">
            <a:extLst>
              <a:ext uri="{FF2B5EF4-FFF2-40B4-BE49-F238E27FC236}">
                <a16:creationId xmlns:a16="http://schemas.microsoft.com/office/drawing/2014/main" id="{53A31BA8-BED7-4737-8AF6-AA655F116E85}"/>
              </a:ext>
            </a:extLst>
          </p:cNvPr>
          <p:cNvSpPr/>
          <p:nvPr userDrawn="1"/>
        </p:nvSpPr>
        <p:spPr>
          <a:xfrm>
            <a:off x="11497481" y="487099"/>
            <a:ext cx="1576672" cy="289443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11150538" y="127099"/>
            <a:ext cx="1879662" cy="289443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7" name="מלבן מעוגל 6">
            <a:extLst>
              <a:ext uri="{FF2B5EF4-FFF2-40B4-BE49-F238E27FC236}">
                <a16:creationId xmlns:a16="http://schemas.microsoft.com/office/drawing/2014/main" id="{469E9F25-935E-4A65-8AF2-C1B8F105C612}"/>
              </a:ext>
            </a:extLst>
          </p:cNvPr>
          <p:cNvSpPr/>
          <p:nvPr userDrawn="1"/>
        </p:nvSpPr>
        <p:spPr>
          <a:xfrm>
            <a:off x="-487680" y="5923581"/>
            <a:ext cx="3133018" cy="357667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10">
            <a:extLst>
              <a:ext uri="{FF2B5EF4-FFF2-40B4-BE49-F238E27FC236}">
                <a16:creationId xmlns:a16="http://schemas.microsoft.com/office/drawing/2014/main" id="{DD33049F-8FB3-46DC-B84B-8E763BCBCAC1}"/>
              </a:ext>
            </a:extLst>
          </p:cNvPr>
          <p:cNvSpPr/>
          <p:nvPr userDrawn="1"/>
        </p:nvSpPr>
        <p:spPr>
          <a:xfrm>
            <a:off x="-976438" y="6359813"/>
            <a:ext cx="7301038" cy="65808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1" name="Rectangle 11">
            <a:extLst>
              <a:ext uri="{FF2B5EF4-FFF2-40B4-BE49-F238E27FC236}">
                <a16:creationId xmlns:a16="http://schemas.microsoft.com/office/drawing/2014/main" id="{761EC8D2-662F-4FBE-BF29-06100D51DE7E}"/>
              </a:ext>
            </a:extLst>
          </p:cNvPr>
          <p:cNvSpPr/>
          <p:nvPr userDrawn="1"/>
        </p:nvSpPr>
        <p:spPr>
          <a:xfrm rot="5400000">
            <a:off x="9360283" y="2733622"/>
            <a:ext cx="6987520" cy="1297194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מציין מיקום של מספר שקופית 22">
            <a:extLst>
              <a:ext uri="{FF2B5EF4-FFF2-40B4-BE49-F238E27FC236}">
                <a16:creationId xmlns:a16="http://schemas.microsoft.com/office/drawing/2014/main" id="{23075256-456E-41D8-BDFD-8C3A8EA654D2}"/>
              </a:ext>
            </a:extLst>
          </p:cNvPr>
          <p:cNvSpPr txBox="1">
            <a:spLocks/>
          </p:cNvSpPr>
          <p:nvPr userDrawn="1"/>
        </p:nvSpPr>
        <p:spPr>
          <a:xfrm>
            <a:off x="-131730" y="6361368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8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8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FB42163-9C8B-4AEB-9C50-F5529BD5C36B}"/>
              </a:ext>
            </a:extLst>
          </p:cNvPr>
          <p:cNvSpPr/>
          <p:nvPr userDrawn="1"/>
        </p:nvSpPr>
        <p:spPr>
          <a:xfrm rot="16200000">
            <a:off x="5821949" y="1027133"/>
            <a:ext cx="521207" cy="12218895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A26CB3A-BCA5-4171-BE99-1D6F46911786}"/>
              </a:ext>
            </a:extLst>
          </p:cNvPr>
          <p:cNvSpPr/>
          <p:nvPr userDrawn="1"/>
        </p:nvSpPr>
        <p:spPr>
          <a:xfrm rot="5400000">
            <a:off x="5683838" y="-6805249"/>
            <a:ext cx="947627" cy="1263971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4964ABF-EE59-4E45-BC5F-A3665732FD21}"/>
              </a:ext>
            </a:extLst>
          </p:cNvPr>
          <p:cNvSpPr/>
          <p:nvPr userDrawn="1"/>
        </p:nvSpPr>
        <p:spPr>
          <a:xfrm>
            <a:off x="-2001567" y="-416688"/>
            <a:ext cx="1974672" cy="8068538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596A93-68B7-48E8-8354-9EAE3F818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951578" y="1212161"/>
            <a:ext cx="7885112" cy="4090988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5104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ותוכן פריסה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מלבן מעוגל 8">
            <a:extLst>
              <a:ext uri="{FF2B5EF4-FFF2-40B4-BE49-F238E27FC236}">
                <a16:creationId xmlns:a16="http://schemas.microsoft.com/office/drawing/2014/main" id="{820BD794-101C-426F-8015-9C33A0E995FA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1026926" y="1025601"/>
            <a:ext cx="9802368" cy="431447"/>
          </a:xfrm>
        </p:spPr>
        <p:txBody>
          <a:bodyPr anchor="ctr">
            <a:noAutofit/>
          </a:bodyPr>
          <a:lstStyle>
            <a:lvl1pPr marL="185757" indent="0" algn="r">
              <a:buNone/>
              <a:defRPr sz="3000" b="1">
                <a:solidFill>
                  <a:srgbClr val="12B4BC"/>
                </a:solidFill>
                <a:latin typeface="Varela Round" pitchFamily="2" charset="-79"/>
                <a:cs typeface="Varela Round" pitchFamily="2" charset="-79"/>
              </a:defRPr>
            </a:lvl1pPr>
            <a:lvl2pPr marL="457246" indent="0">
              <a:buNone/>
              <a:defRPr sz="2000" b="1"/>
            </a:lvl2pPr>
            <a:lvl3pPr marL="914491" indent="0">
              <a:buNone/>
              <a:defRPr sz="1800" b="1"/>
            </a:lvl3pPr>
            <a:lvl4pPr marL="1371737" indent="0">
              <a:buNone/>
              <a:defRPr sz="1600" b="1"/>
            </a:lvl4pPr>
            <a:lvl5pPr marL="1828983" indent="0">
              <a:buNone/>
              <a:defRPr sz="1600" b="1"/>
            </a:lvl5pPr>
            <a:lvl6pPr marL="2286229" indent="0">
              <a:buNone/>
              <a:defRPr sz="1600" b="1"/>
            </a:lvl6pPr>
            <a:lvl7pPr marL="2743474" indent="0">
              <a:buNone/>
              <a:defRPr sz="1600" b="1"/>
            </a:lvl7pPr>
            <a:lvl8pPr marL="3200720" indent="0">
              <a:buNone/>
              <a:defRPr sz="1600" b="1"/>
            </a:lvl8pPr>
            <a:lvl9pPr marL="3657966" indent="0">
              <a:buNone/>
              <a:defRPr sz="1600" b="1"/>
            </a:lvl9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1026927" y="1710442"/>
            <a:ext cx="8212766" cy="4152517"/>
          </a:xfrm>
        </p:spPr>
        <p:txBody>
          <a:bodyPr>
            <a:normAutofit/>
          </a:bodyPr>
          <a:lstStyle>
            <a:lvl1pPr marL="439782" indent="-342934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itchFamily="2" charset="-79"/>
              </a:defRPr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marL="342934" lvl="0" indent="-342934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</a:pPr>
            <a:r>
              <a:rPr lang="he-IL" dirty="0"/>
              <a:t>לחץ כדי לערוך סגנונות טקסט של תבנית בסיס</a:t>
            </a:r>
          </a:p>
          <a:p>
            <a:pPr marL="743024" lvl="1" indent="-285779" algn="r" defTabSz="914491" rtl="1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</a:pPr>
            <a:r>
              <a:rPr lang="he-IL" dirty="0"/>
              <a:t>רמה שנייה</a:t>
            </a:r>
          </a:p>
        </p:txBody>
      </p:sp>
      <p:sp>
        <p:nvSpPr>
          <p:cNvPr id="8" name="מלבן מעוגל 6">
            <a:extLst>
              <a:ext uri="{FF2B5EF4-FFF2-40B4-BE49-F238E27FC236}">
                <a16:creationId xmlns:a16="http://schemas.microsoft.com/office/drawing/2014/main" id="{E6F50987-5C32-40D2-A5FB-79D9E0819C00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3" name="מלבן מעוגל 8">
            <a:extLst>
              <a:ext uri="{FF2B5EF4-FFF2-40B4-BE49-F238E27FC236}">
                <a16:creationId xmlns:a16="http://schemas.microsoft.com/office/drawing/2014/main" id="{2CDE3276-7F45-4436-8F72-4AC18E7F0FC7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4" name="מלבן מעוגל 10">
            <a:extLst>
              <a:ext uri="{FF2B5EF4-FFF2-40B4-BE49-F238E27FC236}">
                <a16:creationId xmlns:a16="http://schemas.microsoft.com/office/drawing/2014/main" id="{1C8AF664-98DE-433F-9B61-94366E98BCDF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084947B-AFA4-410D-A793-689C573D144E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D4F41F-EAD8-495C-A662-C4F40F404DB3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2A1181A-6B49-4EE5-AE44-1B5B124FA758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113178B-7D7E-4A10-9724-453DF758F663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מציין מיקום של מספר שקופית 22">
            <a:extLst>
              <a:ext uri="{FF2B5EF4-FFF2-40B4-BE49-F238E27FC236}">
                <a16:creationId xmlns:a16="http://schemas.microsoft.com/office/drawing/2014/main" id="{7947FE0C-D7CF-4209-91A5-93564F2C3543}"/>
              </a:ext>
            </a:extLst>
          </p:cNvPr>
          <p:cNvSpPr txBox="1">
            <a:spLocks/>
          </p:cNvSpPr>
          <p:nvPr userDrawn="1"/>
        </p:nvSpPr>
        <p:spPr>
          <a:xfrm>
            <a:off x="-162210" y="6389199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8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8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וידאו על מסך מל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מלבן מעוגל 7"/>
          <p:cNvSpPr/>
          <p:nvPr userDrawn="1"/>
        </p:nvSpPr>
        <p:spPr>
          <a:xfrm>
            <a:off x="8667715" y="-161750"/>
            <a:ext cx="5300119" cy="382355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>
              <a:latin typeface="Varela Round" pitchFamily="2" charset="-79"/>
              <a:cs typeface="Varela Round" pitchFamily="2" charset="-79"/>
            </a:endParaRPr>
          </a:p>
        </p:txBody>
      </p:sp>
      <p:sp>
        <p:nvSpPr>
          <p:cNvPr id="4" name="מציין מיקום של מדיה 3">
            <a:extLst>
              <a:ext uri="{FF2B5EF4-FFF2-40B4-BE49-F238E27FC236}">
                <a16:creationId xmlns:a16="http://schemas.microsoft.com/office/drawing/2014/main" id="{DD834E78-91D0-4CCC-9C3F-C5C504CFBE13}"/>
              </a:ext>
            </a:extLst>
          </p:cNvPr>
          <p:cNvSpPr>
            <a:spLocks noGrp="1"/>
          </p:cNvSpPr>
          <p:nvPr>
            <p:ph type="media" sz="quarter" idx="10" hasCustomPrompt="1"/>
          </p:nvPr>
        </p:nvSpPr>
        <p:spPr>
          <a:xfrm>
            <a:off x="363416" y="639717"/>
            <a:ext cx="11465168" cy="6122933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r>
              <a:rPr lang="he-IL" dirty="0"/>
              <a:t>מיועד לסרטים</a:t>
            </a:r>
          </a:p>
        </p:txBody>
      </p:sp>
      <p:sp>
        <p:nvSpPr>
          <p:cNvPr id="11" name="מציין מיקום תוכן 10">
            <a:extLst>
              <a:ext uri="{FF2B5EF4-FFF2-40B4-BE49-F238E27FC236}">
                <a16:creationId xmlns:a16="http://schemas.microsoft.com/office/drawing/2014/main" id="{2A86C914-3EB6-4303-93FB-203A29FA2E36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3416" y="95349"/>
            <a:ext cx="8074879" cy="400050"/>
          </a:xfrm>
        </p:spPr>
        <p:txBody>
          <a:bodyPr anchor="ctr">
            <a:noAutofit/>
          </a:bodyPr>
          <a:lstStyle>
            <a:lvl1pPr marL="0" indent="0" algn="r">
              <a:buFontTx/>
              <a:buNone/>
              <a:defRPr sz="240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defRPr>
            </a:lvl1pPr>
          </a:lstStyle>
          <a:p>
            <a:pPr lvl="0"/>
            <a:r>
              <a:rPr lang="he-IL" dirty="0"/>
              <a:t>לחץ כדי לערוך סגנונות טקסט של תבנית בסיס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0226196-3340-4F6C-9B09-34934599BAD7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291965B-48C3-4AD9-9066-E67195630BFD}"/>
              </a:ext>
            </a:extLst>
          </p:cNvPr>
          <p:cNvSpPr/>
          <p:nvPr userDrawn="1"/>
        </p:nvSpPr>
        <p:spPr>
          <a:xfrm>
            <a:off x="-1356361" y="6875979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8CB16E1-D93B-440E-81F5-6366FDB428B8}"/>
              </a:ext>
            </a:extLst>
          </p:cNvPr>
          <p:cNvSpPr/>
          <p:nvPr userDrawn="1"/>
        </p:nvSpPr>
        <p:spPr>
          <a:xfrm rot="5400000">
            <a:off x="10129568" y="1977381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A020DF7-29CF-4A0A-BC0A-7568981BF8AD}"/>
              </a:ext>
            </a:extLst>
          </p:cNvPr>
          <p:cNvSpPr/>
          <p:nvPr userDrawn="1"/>
        </p:nvSpPr>
        <p:spPr>
          <a:xfrm>
            <a:off x="-3948180" y="347118"/>
            <a:ext cx="3246401" cy="730473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7F0C566-C47D-446F-9E8E-EC9B0F5F1BF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863A8D2-0547-47E3-84C0-5D60CFDB7CB1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C0104F3-C98B-4790-842F-F7B1B2FBDE13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C576E-38DA-426A-9C16-921DE9A0835B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מציין מיקום של מספר שקופית 22">
            <a:extLst>
              <a:ext uri="{FF2B5EF4-FFF2-40B4-BE49-F238E27FC236}">
                <a16:creationId xmlns:a16="http://schemas.microsoft.com/office/drawing/2014/main" id="{5F1A13CD-CEB6-4958-B99A-46020ADA9375}"/>
              </a:ext>
            </a:extLst>
          </p:cNvPr>
          <p:cNvSpPr txBox="1">
            <a:spLocks/>
          </p:cNvSpPr>
          <p:nvPr userDrawn="1"/>
        </p:nvSpPr>
        <p:spPr>
          <a:xfrm>
            <a:off x="-231414" y="6409126"/>
            <a:ext cx="812800" cy="521208"/>
          </a:xfrm>
          <a:prstGeom prst="rect">
            <a:avLst/>
          </a:prstGeom>
          <a:noFill/>
        </p:spPr>
        <p:txBody>
          <a:bodyPr vert="horz" anchor="ctr"/>
          <a:lstStyle>
            <a:defPPr>
              <a:defRPr lang="en-U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3D4E47C-59C5-4044-AEB3-F799ACC274F1}" type="slidenum">
              <a:rPr lang="he-IL" sz="1600" b="0" smtClean="0">
                <a:solidFill>
                  <a:schemeClr val="bg1">
                    <a:lumMod val="65000"/>
                  </a:schemeClr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pPr/>
              <a:t>‹#›</a:t>
            </a:fld>
            <a:endParaRPr lang="he-IL" sz="1600" b="0" dirty="0">
              <a:solidFill>
                <a:schemeClr val="bg1">
                  <a:lumMod val="65000"/>
                </a:schemeClr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6877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כותרת ראשית ושתי תמונו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2FEA3643-4251-43C2-A891-4C9664978E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4360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8" name="כותרת 1">
            <a:extLst>
              <a:ext uri="{FF2B5EF4-FFF2-40B4-BE49-F238E27FC236}">
                <a16:creationId xmlns:a16="http://schemas.microsoft.com/office/drawing/2014/main" id="{C304FB8B-5E14-469F-8BA4-BF0F011B9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6926" y="155448"/>
            <a:ext cx="9802368" cy="720000"/>
          </a:xfrm>
          <a:noFill/>
        </p:spPr>
        <p:txBody>
          <a:bodyPr vert="horz" lIns="91440" tIns="45720" rIns="91440" bIns="45720" rtlCol="1" anchor="ctr">
            <a:noAutofit/>
          </a:bodyPr>
          <a:lstStyle>
            <a:lvl1pPr marL="0" marR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he-IL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Varela Round" pitchFamily="2" charset="-79"/>
                <a:ea typeface="+mj-ea"/>
                <a:cs typeface="Varela Round" pitchFamily="2" charset="-79"/>
              </a:defRPr>
            </a:lvl1pPr>
          </a:lstStyle>
          <a:p>
            <a:pPr marL="0" marR="0" lvl="0" indent="0" algn="ctr" defTabSz="914491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dirty="0"/>
              <a:t>לחץ כדי לערוך סגנון כותרת של תבנית</a:t>
            </a:r>
          </a:p>
        </p:txBody>
      </p:sp>
      <p:sp>
        <p:nvSpPr>
          <p:cNvPr id="9" name="מלבן מעוגל 8">
            <a:extLst>
              <a:ext uri="{FF2B5EF4-FFF2-40B4-BE49-F238E27FC236}">
                <a16:creationId xmlns:a16="http://schemas.microsoft.com/office/drawing/2014/main" id="{B712628B-0991-4441-8324-4563256F9B32}"/>
              </a:ext>
            </a:extLst>
          </p:cNvPr>
          <p:cNvSpPr/>
          <p:nvPr userDrawn="1"/>
        </p:nvSpPr>
        <p:spPr>
          <a:xfrm>
            <a:off x="-2429707" y="195047"/>
            <a:ext cx="2969302" cy="247597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0" name="מלבן מעוגל 6">
            <a:extLst>
              <a:ext uri="{FF2B5EF4-FFF2-40B4-BE49-F238E27FC236}">
                <a16:creationId xmlns:a16="http://schemas.microsoft.com/office/drawing/2014/main" id="{26E72AF6-8AD0-4AAD-B906-30424D022CD1}"/>
              </a:ext>
            </a:extLst>
          </p:cNvPr>
          <p:cNvSpPr/>
          <p:nvPr userDrawn="1"/>
        </p:nvSpPr>
        <p:spPr>
          <a:xfrm>
            <a:off x="9974795" y="5878199"/>
            <a:ext cx="4766811" cy="357667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 dirty="0"/>
          </a:p>
        </p:txBody>
      </p:sp>
      <p:sp>
        <p:nvSpPr>
          <p:cNvPr id="11" name="מלבן מעוגל 8">
            <a:extLst>
              <a:ext uri="{FF2B5EF4-FFF2-40B4-BE49-F238E27FC236}">
                <a16:creationId xmlns:a16="http://schemas.microsoft.com/office/drawing/2014/main" id="{68D073A7-D8C0-45AA-A5E4-B6122A52E8F5}"/>
              </a:ext>
            </a:extLst>
          </p:cNvPr>
          <p:cNvSpPr/>
          <p:nvPr userDrawn="1"/>
        </p:nvSpPr>
        <p:spPr>
          <a:xfrm>
            <a:off x="-2017472" y="518276"/>
            <a:ext cx="2969302" cy="369516"/>
          </a:xfrm>
          <a:prstGeom prst="roundRect">
            <a:avLst>
              <a:gd name="adj" fmla="val 50000"/>
            </a:avLst>
          </a:prstGeom>
          <a:solidFill>
            <a:srgbClr val="6CF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2" name="מלבן מעוגל 10">
            <a:extLst>
              <a:ext uri="{FF2B5EF4-FFF2-40B4-BE49-F238E27FC236}">
                <a16:creationId xmlns:a16="http://schemas.microsoft.com/office/drawing/2014/main" id="{DF89C8AF-9EDF-46EF-BAB7-2D35F683552B}"/>
              </a:ext>
            </a:extLst>
          </p:cNvPr>
          <p:cNvSpPr/>
          <p:nvPr userDrawn="1"/>
        </p:nvSpPr>
        <p:spPr>
          <a:xfrm>
            <a:off x="8144699" y="6307826"/>
            <a:ext cx="5175721" cy="720000"/>
          </a:xfrm>
          <a:prstGeom prst="roundRect">
            <a:avLst>
              <a:gd name="adj" fmla="val 5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 sz="1800"/>
          </a:p>
        </p:txBody>
      </p:sp>
      <p:sp>
        <p:nvSpPr>
          <p:cNvPr id="13" name="Picture Placeholder 6">
            <a:extLst>
              <a:ext uri="{FF2B5EF4-FFF2-40B4-BE49-F238E27FC236}">
                <a16:creationId xmlns:a16="http://schemas.microsoft.com/office/drawing/2014/main" id="{52FC1393-B378-4A8A-8716-61E038E3D63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72315" y="1310640"/>
            <a:ext cx="4511040" cy="42672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A01DEB-EE2D-463E-B92D-20469AC2DACB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ADC8B5D-6FF7-4E76-819C-95A4A6017B9C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30F30E8-13B7-4C55-A126-67529F765268}"/>
              </a:ext>
            </a:extLst>
          </p:cNvPr>
          <p:cNvSpPr/>
          <p:nvPr userDrawn="1"/>
        </p:nvSpPr>
        <p:spPr>
          <a:xfrm rot="5400000">
            <a:off x="10092700" y="2084060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7D38CE-7F73-4533-B25A-F628D3EBA7C1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44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1" y="1600202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737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6F552B-607E-4869-A917-C44959BDCB12}" type="datetimeFigureOut">
              <a:rPr lang="he-IL" smtClean="0"/>
              <a:pPr/>
              <a:t>כ"ב/תמוז/תש"ף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165601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609601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78A40-4CDB-4A89-A7AB-ED0E5AEAC786}" type="slidenum">
              <a:rPr lang="he-IL" smtClean="0"/>
              <a:pPr/>
              <a:t>‹#›</a:t>
            </a:fld>
            <a:endParaRPr lang="he-IL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D1A36FD-4A58-4EC2-B769-2CB4558CD860}"/>
              </a:ext>
            </a:extLst>
          </p:cNvPr>
          <p:cNvSpPr/>
          <p:nvPr userDrawn="1"/>
        </p:nvSpPr>
        <p:spPr>
          <a:xfrm>
            <a:off x="-1" y="-960120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A89C66-91F2-409B-AE3C-970820728814}"/>
              </a:ext>
            </a:extLst>
          </p:cNvPr>
          <p:cNvSpPr/>
          <p:nvPr userDrawn="1"/>
        </p:nvSpPr>
        <p:spPr>
          <a:xfrm>
            <a:off x="-1356361" y="6889426"/>
            <a:ext cx="14676781" cy="928270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AF9B00-5AF6-47AB-81E5-2BE048851E3E}"/>
              </a:ext>
            </a:extLst>
          </p:cNvPr>
          <p:cNvSpPr/>
          <p:nvPr userDrawn="1"/>
        </p:nvSpPr>
        <p:spPr>
          <a:xfrm rot="5400000">
            <a:off x="10121386" y="1972518"/>
            <a:ext cx="6987520" cy="2819401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E3C55C6-DFDE-44BF-BB37-E582014C2D44}"/>
              </a:ext>
            </a:extLst>
          </p:cNvPr>
          <p:cNvSpPr/>
          <p:nvPr userDrawn="1"/>
        </p:nvSpPr>
        <p:spPr>
          <a:xfrm>
            <a:off x="-3273296" y="-31850"/>
            <a:ext cx="3246401" cy="7683699"/>
          </a:xfrm>
          <a:prstGeom prst="rect">
            <a:avLst/>
          </a:prstGeom>
          <a:solidFill>
            <a:srgbClr val="E6E6E6"/>
          </a:solidFill>
          <a:ln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4" r:id="rId3"/>
    <p:sldLayoutId id="2147483675" r:id="rId4"/>
    <p:sldLayoutId id="2147483650" r:id="rId5"/>
    <p:sldLayoutId id="2147483676" r:id="rId6"/>
    <p:sldLayoutId id="2147483653" r:id="rId7"/>
    <p:sldLayoutId id="2147483666" r:id="rId8"/>
    <p:sldLayoutId id="2147483677" r:id="rId9"/>
  </p:sldLayoutIdLst>
  <p:txStyles>
    <p:titleStyle>
      <a:lvl1pPr algn="ctr" defTabSz="914491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34" indent="-342934" algn="r" defTabSz="914491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3024" indent="-285779" algn="r" defTabSz="914491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114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360" indent="-228623" algn="r" defTabSz="914491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606" indent="-228623" algn="r" defTabSz="914491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851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097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343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589" indent="-228623" algn="r" defTabSz="914491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4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91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737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983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229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474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720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966" algn="r" defTabSz="914491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NN9IgGTwbF0&amp;feature=youtu.be" TargetMode="External"/><Relationship Id="rId2" Type="http://schemas.openxmlformats.org/officeDocument/2006/relationships/hyperlink" Target="https://youtu.be/NN9IgGTwbF0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drive.google.com/open?id=1825Jnh59ECpyLkwk_TBAzvosMxiEoCGv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mdMA75SBpoztqsREnhkrjD0Na-8tD4gsNcZinfscpYM/edit?usp=sharing" TargetMode="Externa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reeimages.com/" TargetMode="External"/><Relationship Id="rId3" Type="http://schemas.openxmlformats.org/officeDocument/2006/relationships/hyperlink" Target="https://www.freepik.com/home" TargetMode="External"/><Relationship Id="rId7" Type="http://schemas.openxmlformats.org/officeDocument/2006/relationships/hyperlink" Target="https://pixabay.com/" TargetMode="External"/><Relationship Id="rId2" Type="http://schemas.openxmlformats.org/officeDocument/2006/relationships/hyperlink" Target="https://www.flickr.com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www.cleanpng.com/" TargetMode="External"/><Relationship Id="rId11" Type="http://schemas.openxmlformats.org/officeDocument/2006/relationships/hyperlink" Target="https://www.pikiwiki.org.il/" TargetMode="External"/><Relationship Id="rId5" Type="http://schemas.openxmlformats.org/officeDocument/2006/relationships/hyperlink" Target="https://www.pexels.com/" TargetMode="External"/><Relationship Id="rId10" Type="http://schemas.openxmlformats.org/officeDocument/2006/relationships/hyperlink" Target="https://stocksnap.io/" TargetMode="External"/><Relationship Id="rId4" Type="http://schemas.openxmlformats.org/officeDocument/2006/relationships/hyperlink" Target="https://unsplash.com/" TargetMode="External"/><Relationship Id="rId9" Type="http://schemas.openxmlformats.org/officeDocument/2006/relationships/hyperlink" Target="http://picjumbo.co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ctrTitle"/>
          </p:nvPr>
        </p:nvSpPr>
        <p:spPr>
          <a:xfrm>
            <a:off x="1" y="2693893"/>
            <a:ext cx="12192001" cy="1470216"/>
          </a:xfrm>
        </p:spPr>
        <p:txBody>
          <a:bodyPr>
            <a:normAutofit/>
          </a:bodyPr>
          <a:lstStyle/>
          <a:p>
            <a:r>
              <a:rPr lang="he-IL" dirty="0"/>
              <a:t>מערכת שידורים לאומית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D096B80-AF29-435E-8795-1A387C87F6BD}"/>
              </a:ext>
            </a:extLst>
          </p:cNvPr>
          <p:cNvSpPr/>
          <p:nvPr/>
        </p:nvSpPr>
        <p:spPr>
          <a:xfrm>
            <a:off x="12279398" y="6653"/>
            <a:ext cx="2404790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94B9A1-1541-45E7-9ACE-02721554E39F}"/>
              </a:ext>
            </a:extLst>
          </p:cNvPr>
          <p:cNvSpPr/>
          <p:nvPr/>
        </p:nvSpPr>
        <p:spPr>
          <a:xfrm>
            <a:off x="12279398" y="746985"/>
            <a:ext cx="2404790" cy="423968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b="1" dirty="0">
                <a:solidFill>
                  <a:srgbClr val="002060"/>
                </a:solidFill>
              </a:rPr>
              <a:t>עליכם להתקין את הפונט </a:t>
            </a:r>
            <a:r>
              <a:rPr lang="en-US" b="1" dirty="0">
                <a:solidFill>
                  <a:srgbClr val="002060"/>
                </a:solidFill>
              </a:rPr>
              <a:t>Varela</a:t>
            </a:r>
            <a:r>
              <a:rPr lang="he-IL" b="1" dirty="0">
                <a:solidFill>
                  <a:srgbClr val="002060"/>
                </a:solidFill>
              </a:rPr>
              <a:t> </a:t>
            </a:r>
            <a:r>
              <a:rPr lang="en-US" b="1" dirty="0">
                <a:solidFill>
                  <a:srgbClr val="002060"/>
                </a:solidFill>
              </a:rPr>
              <a:t>Round</a:t>
            </a:r>
            <a:r>
              <a:rPr lang="he-IL" b="1" dirty="0">
                <a:solidFill>
                  <a:srgbClr val="002060"/>
                </a:solidFill>
              </a:rPr>
              <a:t> לפני תחילת העבודה.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אם ברצונכם לצפות בהנחיות להתקנת פונט </a:t>
            </a:r>
            <a:r>
              <a:rPr lang="en-US" dirty="0">
                <a:solidFill>
                  <a:srgbClr val="002060"/>
                </a:solidFill>
              </a:rPr>
              <a:t>Varela Round</a:t>
            </a:r>
            <a:r>
              <a:rPr lang="he-IL" dirty="0">
                <a:solidFill>
                  <a:srgbClr val="002060"/>
                </a:solidFill>
              </a:rPr>
              <a:t>, תוכלו לעשות זאת בקלות.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צפו בסרטון הבא:</a:t>
            </a:r>
            <a:r>
              <a:rPr lang="en-US" dirty="0">
                <a:solidFill>
                  <a:srgbClr val="002060"/>
                </a:solidFill>
              </a:rPr>
              <a:t> </a:t>
            </a:r>
            <a:endParaRPr lang="he-IL" dirty="0">
              <a:solidFill>
                <a:srgbClr val="002060"/>
              </a:solidFill>
            </a:endParaRPr>
          </a:p>
          <a:p>
            <a:pPr algn="ctr"/>
            <a:br>
              <a:rPr lang="en-US" dirty="0">
                <a:solidFill>
                  <a:srgbClr val="002060"/>
                </a:solidFill>
                <a:hlinkClick r:id="rId2"/>
              </a:rPr>
            </a:br>
            <a:r>
              <a:rPr lang="en-US" dirty="0">
                <a:solidFill>
                  <a:srgbClr val="002060"/>
                </a:solidFill>
                <a:hlinkClick r:id="rId3"/>
              </a:rPr>
              <a:t>https://www.youtube.com/watch?v=NN9IgGTwbF0&amp;feature=youtu.be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07336567-3BEF-48E7-A00C-1582E175DD05}"/>
              </a:ext>
            </a:extLst>
          </p:cNvPr>
          <p:cNvSpPr/>
          <p:nvPr/>
        </p:nvSpPr>
        <p:spPr>
          <a:xfrm>
            <a:off x="12279398" y="5063135"/>
            <a:ext cx="2404790" cy="115691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  <a:hlinkClick r:id="rId4"/>
              </a:rPr>
              <a:t>קישור</a:t>
            </a:r>
            <a:r>
              <a:rPr lang="he-IL" dirty="0">
                <a:solidFill>
                  <a:srgbClr val="002060"/>
                </a:solidFill>
              </a:rPr>
              <a:t> להורדת הפונט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(אשרו את הודעת האבטחה)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9990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FA1DB45-DE96-4BCF-83A3-B1BEF9DCF3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096001" y="1531088"/>
            <a:ext cx="5580726" cy="3530206"/>
          </a:xfrm>
        </p:spPr>
        <p:txBody>
          <a:bodyPr/>
          <a:lstStyle/>
          <a:p>
            <a:r>
              <a:rPr lang="he-IL" dirty="0"/>
              <a:t>2 בסיסי ספירה החשובים ביותר בקורס</a:t>
            </a:r>
          </a:p>
          <a:p>
            <a:r>
              <a:rPr lang="he-IL" dirty="0"/>
              <a:t>תכונה מיוחדת – כל 4 ספרות בינאריות מומרות לספרה </a:t>
            </a:r>
            <a:r>
              <a:rPr lang="he-IL" dirty="0" err="1"/>
              <a:t>הקסדצימלית</a:t>
            </a:r>
            <a:r>
              <a:rPr lang="he-IL" dirty="0"/>
              <a:t> אחת</a:t>
            </a:r>
            <a:endParaRPr lang="en-US" dirty="0"/>
          </a:p>
          <a:p>
            <a:endParaRPr lang="en-US" dirty="0"/>
          </a:p>
          <a:p>
            <a:r>
              <a:rPr lang="he-IL" dirty="0"/>
              <a:t>דוגמה: המספר </a:t>
            </a:r>
            <a:r>
              <a:rPr lang="en-US" dirty="0"/>
              <a:t>0xA7</a:t>
            </a:r>
            <a:r>
              <a:rPr lang="he-IL" dirty="0"/>
              <a:t> יומר ל:</a:t>
            </a:r>
          </a:p>
          <a:p>
            <a:pPr marL="0" indent="0">
              <a:buNone/>
            </a:pPr>
            <a:r>
              <a:rPr lang="en-US" dirty="0"/>
              <a:t>A= 1010,   7 = 0111   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he-IL" dirty="0"/>
              <a:t>לכן</a:t>
            </a:r>
            <a:r>
              <a:rPr lang="en-US" dirty="0"/>
              <a:t>:   </a:t>
            </a:r>
            <a:r>
              <a:rPr lang="he-IL" dirty="0"/>
              <a:t> </a:t>
            </a:r>
            <a:r>
              <a:rPr lang="en-US" dirty="0"/>
              <a:t>0xA7</a:t>
            </a:r>
            <a:r>
              <a:rPr lang="en-US" sz="1800" dirty="0"/>
              <a:t>h</a:t>
            </a:r>
            <a:r>
              <a:rPr lang="en-US" dirty="0"/>
              <a:t> = 10100111</a:t>
            </a:r>
            <a:r>
              <a:rPr lang="en-US" sz="1400" dirty="0"/>
              <a:t>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59FD75E-7FE0-4C5E-BD43-2106000E2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המרה בין בינארי </a:t>
            </a:r>
            <a:r>
              <a:rPr lang="he-IL" dirty="0" err="1"/>
              <a:t>להקסהדצימלי</a:t>
            </a:r>
            <a:endParaRPr lang="en-IL" dirty="0"/>
          </a:p>
        </p:txBody>
      </p:sp>
      <p:graphicFrame>
        <p:nvGraphicFramePr>
          <p:cNvPr id="9" name="Table 9">
            <a:extLst>
              <a:ext uri="{FF2B5EF4-FFF2-40B4-BE49-F238E27FC236}">
                <a16:creationId xmlns:a16="http://schemas.microsoft.com/office/drawing/2014/main" id="{41B359D0-5ED3-4733-A814-F5B35EA2E8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3355163"/>
              </p:ext>
            </p:extLst>
          </p:nvPr>
        </p:nvGraphicFramePr>
        <p:xfrm>
          <a:off x="2456121" y="952188"/>
          <a:ext cx="2977116" cy="584963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256967">
                  <a:extLst>
                    <a:ext uri="{9D8B030D-6E8A-4147-A177-3AD203B41FA5}">
                      <a16:colId xmlns:a16="http://schemas.microsoft.com/office/drawing/2014/main" val="2739877641"/>
                    </a:ext>
                  </a:extLst>
                </a:gridCol>
                <a:gridCol w="1720149">
                  <a:extLst>
                    <a:ext uri="{9D8B030D-6E8A-4147-A177-3AD203B41FA5}">
                      <a16:colId xmlns:a16="http://schemas.microsoft.com/office/drawing/2014/main" val="1291004644"/>
                    </a:ext>
                  </a:extLst>
                </a:gridCol>
              </a:tblGrid>
              <a:tr h="520995">
                <a:tc>
                  <a:txBody>
                    <a:bodyPr/>
                    <a:lstStyle/>
                    <a:p>
                      <a:pPr algn="ctr"/>
                      <a:r>
                        <a:rPr lang="he-IL" sz="1600" dirty="0" err="1"/>
                        <a:t>הקסה</a:t>
                      </a:r>
                      <a:r>
                        <a:rPr lang="he-IL" sz="1600" dirty="0"/>
                        <a:t>   (16)</a:t>
                      </a:r>
                      <a:endParaRPr lang="en-I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e-IL" sz="1600" dirty="0"/>
                        <a:t>בינארי (בסיס 2)</a:t>
                      </a:r>
                      <a:endParaRPr lang="en-IL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6551362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0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163458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1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0001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1743041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2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2168691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3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0011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1120568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4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0100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122350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5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0101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9214188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6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0110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8032040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7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0111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856657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8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789924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he-IL" sz="1400" dirty="0"/>
                        <a:t>9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1001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362544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1010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4967758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1011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8567977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1100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3805579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1101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034137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E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1110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135518"/>
                  </a:ext>
                </a:extLst>
              </a:tr>
              <a:tr h="3330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</a:t>
                      </a:r>
                      <a:endParaRPr lang="en-I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1111</a:t>
                      </a:r>
                      <a:endParaRPr lang="en-I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418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008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7AD40F-0658-49B2-85D2-0751F16C16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998859"/>
            <a:ext cx="11161453" cy="4561969"/>
          </a:xfrm>
        </p:spPr>
        <p:txBody>
          <a:bodyPr>
            <a:normAutofit lnSpcReduction="10000"/>
          </a:bodyPr>
          <a:lstStyle/>
          <a:p>
            <a:r>
              <a:rPr lang="he-IL" dirty="0"/>
              <a:t>מה ערך המספר </a:t>
            </a:r>
            <a:r>
              <a:rPr lang="en-US" dirty="0"/>
              <a:t>9A3F</a:t>
            </a:r>
            <a:r>
              <a:rPr lang="en-US" sz="1800" dirty="0"/>
              <a:t>h</a:t>
            </a:r>
            <a:r>
              <a:rPr lang="he-IL" sz="1800" dirty="0"/>
              <a:t>  </a:t>
            </a:r>
            <a:r>
              <a:rPr lang="he-IL" dirty="0"/>
              <a:t>בבסיס 2?</a:t>
            </a:r>
            <a:endParaRPr lang="en-US" dirty="0"/>
          </a:p>
          <a:p>
            <a:pPr marL="0" indent="0">
              <a:buNone/>
            </a:pPr>
            <a:endParaRPr lang="he-IL" dirty="0"/>
          </a:p>
          <a:p>
            <a:pPr marL="0" indent="0">
              <a:buNone/>
            </a:pPr>
            <a:r>
              <a:rPr lang="en-US" dirty="0"/>
              <a:t>1001  1010  0011 1111                 </a:t>
            </a:r>
          </a:p>
          <a:p>
            <a:pPr marL="0" indent="0">
              <a:buNone/>
            </a:pPr>
            <a:r>
              <a:rPr lang="en-US" dirty="0"/>
              <a:t>1001101000111111</a:t>
            </a:r>
            <a:r>
              <a:rPr lang="en-US" sz="1600" dirty="0"/>
              <a:t>2                           </a:t>
            </a:r>
          </a:p>
          <a:p>
            <a:pPr marL="0" indent="0">
              <a:buNone/>
            </a:pPr>
            <a:r>
              <a:rPr lang="en-US" sz="1600" dirty="0"/>
              <a:t>   </a:t>
            </a:r>
            <a:endParaRPr lang="he-IL" sz="1600" dirty="0"/>
          </a:p>
          <a:p>
            <a:r>
              <a:rPr lang="he-IL" dirty="0"/>
              <a:t>מה ערכו של המספר הבינארי הבא  </a:t>
            </a:r>
            <a:r>
              <a:rPr lang="en-US" dirty="0"/>
              <a:t>1011011110 </a:t>
            </a:r>
            <a:r>
              <a:rPr lang="he-IL" dirty="0"/>
              <a:t> </a:t>
            </a:r>
            <a:r>
              <a:rPr lang="he-IL" dirty="0" err="1"/>
              <a:t>בהקסה</a:t>
            </a:r>
            <a:r>
              <a:rPr lang="he-IL" dirty="0"/>
              <a:t>?</a:t>
            </a:r>
          </a:p>
          <a:p>
            <a:r>
              <a:rPr lang="he-IL" dirty="0"/>
              <a:t>יש לחלק לרביעיות מהצד הימני (הפחות משמעותי):</a:t>
            </a:r>
          </a:p>
          <a:p>
            <a:pPr marL="0" indent="0">
              <a:buNone/>
            </a:pPr>
            <a:r>
              <a:rPr lang="he-IL" dirty="0"/>
              <a:t>                                                                          </a:t>
            </a:r>
            <a:r>
              <a:rPr lang="en-US" dirty="0"/>
              <a:t>10 1101 1110</a:t>
            </a:r>
            <a:r>
              <a:rPr lang="he-IL" dirty="0"/>
              <a:t>  </a:t>
            </a:r>
            <a:endParaRPr lang="en-US" dirty="0"/>
          </a:p>
          <a:p>
            <a:r>
              <a:rPr lang="he-IL" dirty="0"/>
              <a:t>ולהשלים 0-ים משמאל (בצד היותר משמעותי):  </a:t>
            </a:r>
            <a:endParaRPr lang="en-US" dirty="0"/>
          </a:p>
          <a:p>
            <a:pPr marL="0" indent="0">
              <a:buNone/>
            </a:pPr>
            <a:r>
              <a:rPr lang="he-IL" dirty="0"/>
              <a:t>                                                      </a:t>
            </a:r>
            <a:r>
              <a:rPr lang="en-US" b="1" u="sng" dirty="0"/>
              <a:t>00</a:t>
            </a:r>
            <a:r>
              <a:rPr lang="en-US" dirty="0"/>
              <a:t>10 1101 1110  =  2DE</a:t>
            </a:r>
            <a:r>
              <a:rPr lang="en-US" sz="1800" dirty="0"/>
              <a:t>h</a:t>
            </a:r>
            <a:r>
              <a:rPr lang="he-IL" sz="1800" dirty="0"/>
              <a:t>            </a:t>
            </a:r>
            <a:endParaRPr lang="en-US" sz="1800" dirty="0"/>
          </a:p>
          <a:p>
            <a:r>
              <a:rPr lang="he-IL" dirty="0"/>
              <a:t>ההצגה </a:t>
            </a:r>
            <a:r>
              <a:rPr lang="he-IL" dirty="0" err="1"/>
              <a:t>בהקסה</a:t>
            </a:r>
            <a:r>
              <a:rPr lang="he-IL" dirty="0"/>
              <a:t> יעילה ונוחה לעבודה עם מחשבים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CDAF94C-5AE0-41D2-A15A-D44B8186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עוד דוגמאות</a:t>
            </a:r>
            <a:endParaRPr lang="en-IL" dirty="0"/>
          </a:p>
        </p:txBody>
      </p:sp>
      <p:cxnSp>
        <p:nvCxnSpPr>
          <p:cNvPr id="4" name="מחבר חץ ישר 16">
            <a:extLst>
              <a:ext uri="{FF2B5EF4-FFF2-40B4-BE49-F238E27FC236}">
                <a16:creationId xmlns:a16="http://schemas.microsoft.com/office/drawing/2014/main" id="{2A015C63-5ED1-4E3D-AD8A-E75D8ED7162F}"/>
              </a:ext>
            </a:extLst>
          </p:cNvPr>
          <p:cNvCxnSpPr>
            <a:cxnSpLocks/>
          </p:cNvCxnSpPr>
          <p:nvPr/>
        </p:nvCxnSpPr>
        <p:spPr>
          <a:xfrm flipH="1">
            <a:off x="7272670" y="1371600"/>
            <a:ext cx="988828" cy="531628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מחבר חץ ישר 16">
            <a:extLst>
              <a:ext uri="{FF2B5EF4-FFF2-40B4-BE49-F238E27FC236}">
                <a16:creationId xmlns:a16="http://schemas.microsoft.com/office/drawing/2014/main" id="{57E5AAFD-C5A4-4D4A-90C9-3DDBCF567B39}"/>
              </a:ext>
            </a:extLst>
          </p:cNvPr>
          <p:cNvCxnSpPr>
            <a:cxnSpLocks/>
          </p:cNvCxnSpPr>
          <p:nvPr/>
        </p:nvCxnSpPr>
        <p:spPr>
          <a:xfrm flipH="1">
            <a:off x="8208335" y="1297172"/>
            <a:ext cx="361508" cy="606056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מחבר חץ ישר 16">
            <a:extLst>
              <a:ext uri="{FF2B5EF4-FFF2-40B4-BE49-F238E27FC236}">
                <a16:creationId xmlns:a16="http://schemas.microsoft.com/office/drawing/2014/main" id="{636B1888-7271-4CA5-AE93-D28D7A71FD94}"/>
              </a:ext>
            </a:extLst>
          </p:cNvPr>
          <p:cNvCxnSpPr>
            <a:cxnSpLocks/>
          </p:cNvCxnSpPr>
          <p:nvPr/>
        </p:nvCxnSpPr>
        <p:spPr>
          <a:xfrm>
            <a:off x="8722243" y="1297172"/>
            <a:ext cx="241004" cy="606056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>
            <a:extLst>
              <a:ext uri="{FF2B5EF4-FFF2-40B4-BE49-F238E27FC236}">
                <a16:creationId xmlns:a16="http://schemas.microsoft.com/office/drawing/2014/main" id="{64D766D2-77E7-494B-A680-1D4E1ECBB481}"/>
              </a:ext>
            </a:extLst>
          </p:cNvPr>
          <p:cNvCxnSpPr>
            <a:cxnSpLocks/>
          </p:cNvCxnSpPr>
          <p:nvPr/>
        </p:nvCxnSpPr>
        <p:spPr>
          <a:xfrm>
            <a:off x="8963247" y="1297172"/>
            <a:ext cx="790353" cy="611372"/>
          </a:xfrm>
          <a:prstGeom prst="straightConnector1">
            <a:avLst/>
          </a:prstGeom>
          <a:ln w="476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809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298644-CFD0-4347-BB2D-4335D98F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תרגילים</a:t>
            </a:r>
            <a:endParaRPr lang="en-IL" dirty="0"/>
          </a:p>
        </p:txBody>
      </p:sp>
      <p:graphicFrame>
        <p:nvGraphicFramePr>
          <p:cNvPr id="7" name="טבלה 18">
            <a:extLst>
              <a:ext uri="{FF2B5EF4-FFF2-40B4-BE49-F238E27FC236}">
                <a16:creationId xmlns:a16="http://schemas.microsoft.com/office/drawing/2014/main" id="{D4EAA610-0C41-4E86-BEDE-CD97344822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7258010"/>
              </p:ext>
            </p:extLst>
          </p:nvPr>
        </p:nvGraphicFramePr>
        <p:xfrm>
          <a:off x="2832150" y="1151068"/>
          <a:ext cx="6527700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10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16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10101011</a:t>
                      </a:r>
                      <a:r>
                        <a:rPr lang="he-IL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0xFF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3A2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860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0298644-CFD0-4347-BB2D-4335D98F5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פתרון לתרגילים</a:t>
            </a:r>
            <a:endParaRPr lang="en-IL" dirty="0"/>
          </a:p>
        </p:txBody>
      </p:sp>
      <p:graphicFrame>
        <p:nvGraphicFramePr>
          <p:cNvPr id="7" name="טבלה 18">
            <a:extLst>
              <a:ext uri="{FF2B5EF4-FFF2-40B4-BE49-F238E27FC236}">
                <a16:creationId xmlns:a16="http://schemas.microsoft.com/office/drawing/2014/main" id="{D4EAA610-0C41-4E86-BEDE-CD9734482277}"/>
              </a:ext>
            </a:extLst>
          </p:cNvPr>
          <p:cNvGraphicFramePr>
            <a:graphicFrameLocks noGrp="1"/>
          </p:cNvGraphicFramePr>
          <p:nvPr/>
        </p:nvGraphicFramePr>
        <p:xfrm>
          <a:off x="2832150" y="1151068"/>
          <a:ext cx="6527700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2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10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בסיס 16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10101011</a:t>
                      </a:r>
                      <a:r>
                        <a:rPr lang="he-IL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0xFF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3A2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4871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D32431-E6CF-4EFB-A309-EFCDF392BC3C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למדנו על 2 בסיסי הספירה החשובים בעבודה עם מחשבים: </a:t>
            </a:r>
          </a:p>
          <a:p>
            <a:pPr lvl="1"/>
            <a:r>
              <a:rPr lang="he-IL" dirty="0"/>
              <a:t>בינארי (2)</a:t>
            </a:r>
          </a:p>
          <a:p>
            <a:pPr lvl="1"/>
            <a:r>
              <a:rPr lang="he-IL" dirty="0" err="1"/>
              <a:t>הקסהדצימלי</a:t>
            </a:r>
            <a:r>
              <a:rPr lang="he-IL" dirty="0"/>
              <a:t> (16)</a:t>
            </a:r>
          </a:p>
          <a:p>
            <a:r>
              <a:rPr lang="he-IL" dirty="0"/>
              <a:t>למדנו לעבור בקלות בין בינארי </a:t>
            </a:r>
            <a:r>
              <a:rPr lang="he-IL" dirty="0" err="1"/>
              <a:t>להקסה</a:t>
            </a:r>
            <a:endParaRPr lang="he-IL" dirty="0"/>
          </a:p>
          <a:p>
            <a:endParaRPr lang="he-IL" dirty="0"/>
          </a:p>
          <a:p>
            <a:r>
              <a:rPr lang="he-IL" dirty="0"/>
              <a:t>ההמשך: פעולות חשבון בבסיסם שונים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DE72A10-0059-4D31-A1F8-B7076DBE9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386509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פעולות חשבון בבסיס 2, 16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56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D7AE4B6-5666-42E2-BA59-3DC329F7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922874" y="998859"/>
            <a:ext cx="5403517" cy="4062435"/>
          </a:xfrm>
        </p:spPr>
        <p:txBody>
          <a:bodyPr/>
          <a:lstStyle/>
          <a:p>
            <a:r>
              <a:rPr lang="he-IL" dirty="0"/>
              <a:t>בסיס 10: </a:t>
            </a:r>
            <a:endParaRPr lang="en-US" dirty="0"/>
          </a:p>
          <a:p>
            <a:pPr lvl="1"/>
            <a:r>
              <a:rPr lang="he-IL" dirty="0"/>
              <a:t>ה- 1 שמועבר לספרת המאות           נקרא נשא (</a:t>
            </a:r>
            <a:r>
              <a:rPr lang="en-US" dirty="0"/>
              <a:t>carry</a:t>
            </a:r>
            <a:r>
              <a:rPr lang="he-IL" dirty="0"/>
              <a:t>)</a:t>
            </a:r>
            <a:br>
              <a:rPr lang="en-US" dirty="0"/>
            </a:br>
            <a:endParaRPr lang="he-IL" dirty="0"/>
          </a:p>
          <a:p>
            <a:r>
              <a:rPr lang="he-IL" dirty="0"/>
              <a:t>בסיס 2: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he-IL" dirty="0"/>
              <a:t>בסיס 16:</a:t>
            </a:r>
          </a:p>
          <a:p>
            <a:endParaRPr lang="he-IL" dirty="0"/>
          </a:p>
          <a:p>
            <a:endParaRPr lang="he-IL" dirty="0"/>
          </a:p>
          <a:p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1110E20-DD98-4121-89DC-B03F2F789F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חיבור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B018206-54B3-40C5-A23B-B78EF28727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2316" y="998859"/>
            <a:ext cx="880673" cy="145616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969D48-28A5-46BD-9B39-0C670B21CB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0010" y="3830541"/>
            <a:ext cx="1261412" cy="13541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5823E4E-CF74-4891-8D96-B0D5579855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2204" y="2315004"/>
            <a:ext cx="880673" cy="142490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81BB473-3700-4E0C-89E3-5712E6873F5E}"/>
              </a:ext>
            </a:extLst>
          </p:cNvPr>
          <p:cNvSpPr txBox="1"/>
          <p:nvPr/>
        </p:nvSpPr>
        <p:spPr>
          <a:xfrm>
            <a:off x="808075" y="6060558"/>
            <a:ext cx="4518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e-IL" sz="1400" dirty="0"/>
              <a:t>(*) הדוגמאות 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268151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7BD04E7-2FC8-49C3-B731-CB42D91EC1C4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1865608" y="1420678"/>
            <a:ext cx="1806605" cy="2353471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EDD0C40-04FE-4ABE-8B75-EC6CBBFAF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חיסור – בסיס 10</a:t>
            </a:r>
            <a:endParaRPr lang="en-IL" dirty="0"/>
          </a:p>
        </p:txBody>
      </p:sp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A87A6EF6-D095-4259-BB0C-9E2FBA833D57}"/>
              </a:ext>
            </a:extLst>
          </p:cNvPr>
          <p:cNvSpPr txBox="1">
            <a:spLocks/>
          </p:cNvSpPr>
          <p:nvPr/>
        </p:nvSpPr>
        <p:spPr>
          <a:xfrm>
            <a:off x="4369982" y="998859"/>
            <a:ext cx="5956410" cy="4062435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68288" indent="-268288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•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1pPr>
            <a:lvl2pPr marL="743024" indent="-285779" algn="r" defTabSz="914491" rtl="1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itchFamily="34" charset="0"/>
              <a:buChar char="–"/>
              <a:defRPr lang="he-IL" sz="2400" kern="1200" dirty="0" smtClean="0">
                <a:solidFill>
                  <a:srgbClr val="002060"/>
                </a:solidFill>
                <a:latin typeface="Varela Round" pitchFamily="2" charset="-79"/>
                <a:ea typeface="+mn-ea"/>
                <a:cs typeface="Varela Round" panose="00000500000000000000" pitchFamily="2" charset="-79"/>
              </a:defRPr>
            </a:lvl2pPr>
            <a:lvl3pPr marL="1143114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360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606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851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2097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343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589" indent="-228623" algn="r" defTabSz="914491" rtl="1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dirty="0"/>
              <a:t>אם הספרה התחתונה קטנה מהעליונה – חיסור פשוט</a:t>
            </a:r>
            <a:br>
              <a:rPr lang="en-US" dirty="0"/>
            </a:br>
            <a:endParaRPr lang="en-US" dirty="0"/>
          </a:p>
          <a:p>
            <a:r>
              <a:rPr lang="he-IL" dirty="0"/>
              <a:t>אם הספרות שוות – התוצאה 0</a:t>
            </a:r>
          </a:p>
          <a:p>
            <a:endParaRPr lang="he-IL" dirty="0"/>
          </a:p>
          <a:p>
            <a:r>
              <a:rPr lang="he-IL" dirty="0"/>
              <a:t>אם התחתונה גדולה מהעליונה – יש צורך ללוות (נשא שלילי)</a:t>
            </a:r>
          </a:p>
          <a:p>
            <a:endParaRPr lang="he-IL" dirty="0"/>
          </a:p>
          <a:p>
            <a:r>
              <a:rPr lang="he-IL" dirty="0"/>
              <a:t>עבור הבסיסים 2 ו-16 הרעיון דומה.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30D61-2A84-453D-A850-70905BAFA86D}"/>
              </a:ext>
            </a:extLst>
          </p:cNvPr>
          <p:cNvSpPr txBox="1"/>
          <p:nvPr/>
        </p:nvSpPr>
        <p:spPr>
          <a:xfrm>
            <a:off x="808075" y="6060558"/>
            <a:ext cx="4518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e-IL" sz="1400" dirty="0"/>
              <a:t>(*) הדוגמאות 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4016133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EC97E0-33F0-471E-9956-FBC82A67BA5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בסיס 2:    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בסיס 16:                  </a:t>
            </a:r>
          </a:p>
          <a:p>
            <a:pPr marL="0" indent="0">
              <a:buNone/>
            </a:pPr>
            <a:r>
              <a:rPr lang="he-IL" dirty="0"/>
              <a:t>         </a:t>
            </a:r>
            <a:endParaRPr lang="en-IL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B409355-FA33-4025-9582-C26A7052A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חיסור בבסיסים 2 ו-16</a:t>
            </a:r>
            <a:endParaRPr lang="en-I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2BE9DC0-F975-4AE0-A2C8-784EA98C5B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75859" y="998859"/>
            <a:ext cx="1353510" cy="198161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9D839A-734B-4C89-A617-2833390D3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00956" y="3302254"/>
            <a:ext cx="1353510" cy="228611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269B782-0623-4F4E-BB60-8821BFB585E4}"/>
              </a:ext>
            </a:extLst>
          </p:cNvPr>
          <p:cNvSpPr txBox="1"/>
          <p:nvPr/>
        </p:nvSpPr>
        <p:spPr>
          <a:xfrm>
            <a:off x="808075" y="6060558"/>
            <a:ext cx="451883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he-IL" sz="1400" dirty="0"/>
              <a:t>(*) הדוגמאות  מתוך ספר אסמבלי של המרכז לחינוך סייבר</a:t>
            </a:r>
          </a:p>
        </p:txBody>
      </p:sp>
    </p:spTree>
    <p:extLst>
      <p:ext uri="{BB962C8B-B14F-4D97-AF65-F5344CB8AC3E}">
        <p14:creationId xmlns:p14="http://schemas.microsoft.com/office/powerpoint/2010/main" val="1165882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8E0AB8-B6F6-4067-9E12-19CD5192E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123" y="314936"/>
            <a:ext cx="9802206" cy="720000"/>
          </a:xfrm>
        </p:spPr>
        <p:txBody>
          <a:bodyPr/>
          <a:lstStyle/>
          <a:p>
            <a:r>
              <a:rPr lang="he-IL" dirty="0"/>
              <a:t>תרגילים בחיבור  (+)</a:t>
            </a:r>
            <a:br>
              <a:rPr lang="en-US" dirty="0"/>
            </a:br>
            <a:r>
              <a:rPr lang="he-IL" sz="3600" dirty="0"/>
              <a:t>בסיס 16                                בסיס 2      </a:t>
            </a:r>
            <a:endParaRPr lang="en-IL" dirty="0"/>
          </a:p>
        </p:txBody>
      </p:sp>
      <p:graphicFrame>
        <p:nvGraphicFramePr>
          <p:cNvPr id="4" name="טבלה 18">
            <a:extLst>
              <a:ext uri="{FF2B5EF4-FFF2-40B4-BE49-F238E27FC236}">
                <a16:creationId xmlns:a16="http://schemas.microsoft.com/office/drawing/2014/main" id="{1A94C098-3ECC-46E0-96EA-FE66D6040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725252"/>
              </p:ext>
            </p:extLst>
          </p:nvPr>
        </p:nvGraphicFramePr>
        <p:xfrm>
          <a:off x="1102472" y="1809494"/>
          <a:ext cx="4993528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80094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1390852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1222582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X+Y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0111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  <p:graphicFrame>
        <p:nvGraphicFramePr>
          <p:cNvPr id="6" name="טבלה 18">
            <a:extLst>
              <a:ext uri="{FF2B5EF4-FFF2-40B4-BE49-F238E27FC236}">
                <a16:creationId xmlns:a16="http://schemas.microsoft.com/office/drawing/2014/main" id="{194704FE-0ACE-4B88-82EE-412538771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1168997"/>
              </p:ext>
            </p:extLst>
          </p:nvPr>
        </p:nvGraphicFramePr>
        <p:xfrm>
          <a:off x="6856573" y="1811453"/>
          <a:ext cx="4993528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80094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1390852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1222582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X+Y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57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16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95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CD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AB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102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FE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FF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99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71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e-IL" sz="6000" dirty="0"/>
              <a:t>מבוא למבנה המחשב</a:t>
            </a:r>
          </a:p>
        </p:txBody>
      </p:sp>
      <p:sp>
        <p:nvSpPr>
          <p:cNvPr id="7" name="כותרת משנה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0" dirty="0">
                <a:sym typeface="Varela Round"/>
              </a:rPr>
              <a:t>קורס מערכות מחשב </a:t>
            </a:r>
            <a:r>
              <a:rPr lang="he-IL" b="0" dirty="0" err="1">
                <a:sym typeface="Varela Round"/>
              </a:rPr>
              <a:t>ואסמבלי</a:t>
            </a:r>
            <a:endParaRPr lang="he-IL" b="0" dirty="0">
              <a:sym typeface="Varela Round"/>
            </a:endParaRPr>
          </a:p>
        </p:txBody>
      </p:sp>
      <p:sp>
        <p:nvSpPr>
          <p:cNvPr id="4" name="מציין מיקום תוכן 3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צביקה שטרקמן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2280C11-EEDB-487A-98F6-634F6A554FCC}"/>
              </a:ext>
            </a:extLst>
          </p:cNvPr>
          <p:cNvSpPr/>
          <p:nvPr/>
        </p:nvSpPr>
        <p:spPr>
          <a:xfrm>
            <a:off x="12279398" y="634420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C6F7BCA-4B13-4E9D-B292-F022F48139C2}"/>
              </a:ext>
            </a:extLst>
          </p:cNvPr>
          <p:cNvSpPr/>
          <p:nvPr/>
        </p:nvSpPr>
        <p:spPr>
          <a:xfrm>
            <a:off x="12279397" y="1400768"/>
            <a:ext cx="2277745" cy="29750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מלאו את פרטי השיעור, המקצוע והמורה .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(אין צורך להשאיר את הכיתובים "שם השיעור" , "המקצוע", מחקו אותם וכתבו רק את הפרטים עצמם). 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56876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C8E0AB8-B6F6-4067-9E12-19CD5192E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5123" y="314936"/>
            <a:ext cx="9802206" cy="720000"/>
          </a:xfrm>
        </p:spPr>
        <p:txBody>
          <a:bodyPr/>
          <a:lstStyle/>
          <a:p>
            <a:r>
              <a:rPr lang="he-IL" dirty="0"/>
              <a:t>תרגילים בחיסור (-)</a:t>
            </a:r>
            <a:br>
              <a:rPr lang="en-US" dirty="0"/>
            </a:br>
            <a:r>
              <a:rPr lang="he-IL" sz="3600" dirty="0"/>
              <a:t>בסיס 16                                בסיס 2      </a:t>
            </a:r>
            <a:endParaRPr lang="en-IL" dirty="0"/>
          </a:p>
        </p:txBody>
      </p:sp>
      <p:graphicFrame>
        <p:nvGraphicFramePr>
          <p:cNvPr id="4" name="טבלה 18">
            <a:extLst>
              <a:ext uri="{FF2B5EF4-FFF2-40B4-BE49-F238E27FC236}">
                <a16:creationId xmlns:a16="http://schemas.microsoft.com/office/drawing/2014/main" id="{1A94C098-3ECC-46E0-96EA-FE66D6040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787881"/>
              </p:ext>
            </p:extLst>
          </p:nvPr>
        </p:nvGraphicFramePr>
        <p:xfrm>
          <a:off x="1102472" y="1809494"/>
          <a:ext cx="4993528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80094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1390852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1222582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X-Y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0111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1111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1100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10101</a:t>
                      </a:r>
                      <a:r>
                        <a:rPr lang="en-US" sz="14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  <p:graphicFrame>
        <p:nvGraphicFramePr>
          <p:cNvPr id="6" name="טבלה 18">
            <a:extLst>
              <a:ext uri="{FF2B5EF4-FFF2-40B4-BE49-F238E27FC236}">
                <a16:creationId xmlns:a16="http://schemas.microsoft.com/office/drawing/2014/main" id="{194704FE-0ACE-4B88-82EE-412538771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4757511"/>
              </p:ext>
            </p:extLst>
          </p:nvPr>
        </p:nvGraphicFramePr>
        <p:xfrm>
          <a:off x="6856573" y="1811453"/>
          <a:ext cx="4993528" cy="261257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380094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1390852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1222582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X-Y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Y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X</a:t>
                      </a:r>
                      <a:endParaRPr lang="he-IL" sz="2400" dirty="0">
                        <a:solidFill>
                          <a:schemeClr val="bg1"/>
                        </a:solidFill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57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16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95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CD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1AB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102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FE1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?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FF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299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34747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FAD5E-77D0-4279-A0FB-7263804FF9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סיכום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B7B6F-C1D8-4058-8A2C-18AC439D3A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למדנו לחבר ולחסר בבסיס 2 ובבסיס 16.</a:t>
            </a:r>
          </a:p>
          <a:p>
            <a:r>
              <a:rPr lang="he-IL" dirty="0"/>
              <a:t>בחיבור – נוצר לעתים נשא (</a:t>
            </a:r>
            <a:r>
              <a:rPr lang="en-US" dirty="0"/>
              <a:t>carry</a:t>
            </a:r>
            <a:r>
              <a:rPr lang="he-IL" dirty="0"/>
              <a:t>).</a:t>
            </a:r>
          </a:p>
          <a:p>
            <a:r>
              <a:rPr lang="he-IL" dirty="0"/>
              <a:t>בחיסור – יש לעתים צורך "ללוות" 1.</a:t>
            </a:r>
          </a:p>
          <a:p>
            <a:r>
              <a:rPr lang="he-IL" dirty="0"/>
              <a:t>חשוב: לא להתבלבל, לשים לב לספרות ולבסיסי המספרים. </a:t>
            </a:r>
          </a:p>
          <a:p>
            <a:r>
              <a:rPr lang="he-IL" dirty="0"/>
              <a:t>רצוי לבדוק ע"י פעולה הפוכה.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257357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תמונה 1">
            <a:extLst>
              <a:ext uri="{FF2B5EF4-FFF2-40B4-BE49-F238E27FC236}">
                <a16:creationId xmlns:a16="http://schemas.microsoft.com/office/drawing/2014/main" id="{423F6F61-4567-462B-A618-70CBC508D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172" r="34234" b="66411"/>
          <a:stretch/>
        </p:blipFill>
        <p:spPr>
          <a:xfrm>
            <a:off x="4775994" y="0"/>
            <a:ext cx="3241964" cy="1838476"/>
          </a:xfrm>
          <a:prstGeom prst="rect">
            <a:avLst/>
          </a:prstGeom>
        </p:spPr>
      </p:pic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904EE8F9-32B7-45EB-8FC4-CC451E605118}"/>
              </a:ext>
            </a:extLst>
          </p:cNvPr>
          <p:cNvSpPr txBox="1"/>
          <p:nvPr/>
        </p:nvSpPr>
        <p:spPr>
          <a:xfrm>
            <a:off x="1385454" y="3016112"/>
            <a:ext cx="10436297" cy="181588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895350" algn="just"/>
            <a:r>
              <a:rPr lang="he-IL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השימוש ביצירות במהלך שידור זה נעשה לפי סעיף 27א לחוק זכות יוצרים, תשס"ח-2007. אם הינך בעל הזכויות באחת היצירות, באפשרותך לבקש מאיתנו לחדול מהשימוש ביצירה, זאת באמצעות פנייה לדוא"ל </a:t>
            </a:r>
            <a:r>
              <a:rPr lang="en-US" sz="2800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rights@education.gov.il</a:t>
            </a:r>
            <a:endParaRPr lang="he-IL" sz="2800" dirty="0">
              <a:solidFill>
                <a:srgbClr val="192A72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5" name="מלבן 4">
            <a:extLst>
              <a:ext uri="{FF2B5EF4-FFF2-40B4-BE49-F238E27FC236}">
                <a16:creationId xmlns:a16="http://schemas.microsoft.com/office/drawing/2014/main" id="{0276247E-F89D-4BE1-B3D6-7FE06BEB5A42}"/>
              </a:ext>
            </a:extLst>
          </p:cNvPr>
          <p:cNvSpPr/>
          <p:nvPr/>
        </p:nvSpPr>
        <p:spPr>
          <a:xfrm>
            <a:off x="795" y="1838476"/>
            <a:ext cx="12190412" cy="763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e-IL" sz="3200" b="1" dirty="0">
                <a:solidFill>
                  <a:srgbClr val="192A72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שימוש ביצירות מוגנות בזכויות יוצרים ואיתור בעלי זכויות </a:t>
            </a: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5ECEB5F-1AF1-455B-9707-912205C838FF}"/>
              </a:ext>
            </a:extLst>
          </p:cNvPr>
          <p:cNvSpPr/>
          <p:nvPr/>
        </p:nvSpPr>
        <p:spPr>
          <a:xfrm>
            <a:off x="12279398" y="302487"/>
            <a:ext cx="2277745" cy="66386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שקופית זו היא חובה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E6E0C21-89FF-42AF-A30F-37774DC52E83}"/>
              </a:ext>
            </a:extLst>
          </p:cNvPr>
          <p:cNvSpPr/>
          <p:nvPr/>
        </p:nvSpPr>
        <p:spPr>
          <a:xfrm>
            <a:off x="-15239" y="5634318"/>
            <a:ext cx="8834706" cy="12371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כותרת 3">
            <a:extLst>
              <a:ext uri="{FF2B5EF4-FFF2-40B4-BE49-F238E27FC236}">
                <a16:creationId xmlns:a16="http://schemas.microsoft.com/office/drawing/2014/main" id="{2BA832D5-5019-4D1F-9C26-A9FBB987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z="4400" dirty="0"/>
              <a:t>בנק צורות ותיבות טקסט</a:t>
            </a:r>
          </a:p>
        </p:txBody>
      </p:sp>
      <p:sp>
        <p:nvSpPr>
          <p:cNvPr id="3" name="תרשים זרימה: תהליך חלופי 2">
            <a:extLst>
              <a:ext uri="{FF2B5EF4-FFF2-40B4-BE49-F238E27FC236}">
                <a16:creationId xmlns:a16="http://schemas.microsoft.com/office/drawing/2014/main" id="{04A1334B-5ADC-4228-B6D1-6AAE8140F46B}"/>
              </a:ext>
            </a:extLst>
          </p:cNvPr>
          <p:cNvSpPr/>
          <p:nvPr/>
        </p:nvSpPr>
        <p:spPr>
          <a:xfrm>
            <a:off x="138546" y="1112981"/>
            <a:ext cx="2429163" cy="1357746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</a:p>
        </p:txBody>
      </p:sp>
      <p:sp>
        <p:nvSpPr>
          <p:cNvPr id="5" name="תרשים זרימה: תהליך חלופי 4">
            <a:extLst>
              <a:ext uri="{FF2B5EF4-FFF2-40B4-BE49-F238E27FC236}">
                <a16:creationId xmlns:a16="http://schemas.microsoft.com/office/drawing/2014/main" id="{E0A2E224-F189-4B18-88F4-DB8D7F056451}"/>
              </a:ext>
            </a:extLst>
          </p:cNvPr>
          <p:cNvSpPr/>
          <p:nvPr/>
        </p:nvSpPr>
        <p:spPr>
          <a:xfrm>
            <a:off x="138546" y="2694708"/>
            <a:ext cx="2429163" cy="1357746"/>
          </a:xfrm>
          <a:prstGeom prst="flowChartAlternateProcess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4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</a:p>
        </p:txBody>
      </p:sp>
      <p:sp>
        <p:nvSpPr>
          <p:cNvPr id="6" name="תרשים זרימה: מסיים 5">
            <a:extLst>
              <a:ext uri="{FF2B5EF4-FFF2-40B4-BE49-F238E27FC236}">
                <a16:creationId xmlns:a16="http://schemas.microsoft.com/office/drawing/2014/main" id="{65CF19B0-B50C-40AD-BC08-14E9353DC465}"/>
              </a:ext>
            </a:extLst>
          </p:cNvPr>
          <p:cNvSpPr/>
          <p:nvPr/>
        </p:nvSpPr>
        <p:spPr>
          <a:xfrm>
            <a:off x="2909454" y="1168399"/>
            <a:ext cx="2632363" cy="1246909"/>
          </a:xfrm>
          <a:prstGeom prst="flowChartTerminator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</a:p>
        </p:txBody>
      </p:sp>
      <p:sp>
        <p:nvSpPr>
          <p:cNvPr id="7" name="תרשים זרימה: מסיים 6">
            <a:extLst>
              <a:ext uri="{FF2B5EF4-FFF2-40B4-BE49-F238E27FC236}">
                <a16:creationId xmlns:a16="http://schemas.microsoft.com/office/drawing/2014/main" id="{582F3B17-6891-4A2A-BE13-6C3615478511}"/>
              </a:ext>
            </a:extLst>
          </p:cNvPr>
          <p:cNvSpPr/>
          <p:nvPr/>
        </p:nvSpPr>
        <p:spPr>
          <a:xfrm>
            <a:off x="2909454" y="2805545"/>
            <a:ext cx="2632363" cy="1246909"/>
          </a:xfrm>
          <a:prstGeom prst="flowChartTerminator">
            <a:avLst/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8" name="חץ: למטה 7">
            <a:extLst>
              <a:ext uri="{FF2B5EF4-FFF2-40B4-BE49-F238E27FC236}">
                <a16:creationId xmlns:a16="http://schemas.microsoft.com/office/drawing/2014/main" id="{CC01D59A-0191-4CD1-BD07-3E7A570EFB86}"/>
              </a:ext>
            </a:extLst>
          </p:cNvPr>
          <p:cNvSpPr/>
          <p:nvPr/>
        </p:nvSpPr>
        <p:spPr>
          <a:xfrm>
            <a:off x="1076036" y="4401127"/>
            <a:ext cx="554182" cy="951346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9" name="חץ: למטה 8">
            <a:extLst>
              <a:ext uri="{FF2B5EF4-FFF2-40B4-BE49-F238E27FC236}">
                <a16:creationId xmlns:a16="http://schemas.microsoft.com/office/drawing/2014/main" id="{32312118-8352-4AD2-AD1A-056872100B34}"/>
              </a:ext>
            </a:extLst>
          </p:cNvPr>
          <p:cNvSpPr/>
          <p:nvPr/>
        </p:nvSpPr>
        <p:spPr>
          <a:xfrm>
            <a:off x="1630218" y="4401126"/>
            <a:ext cx="554182" cy="1357745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0" name="חץ: למטה 9">
            <a:extLst>
              <a:ext uri="{FF2B5EF4-FFF2-40B4-BE49-F238E27FC236}">
                <a16:creationId xmlns:a16="http://schemas.microsoft.com/office/drawing/2014/main" id="{D913AA88-2E50-41CC-9B98-719788F6934E}"/>
              </a:ext>
            </a:extLst>
          </p:cNvPr>
          <p:cNvSpPr/>
          <p:nvPr/>
        </p:nvSpPr>
        <p:spPr>
          <a:xfrm>
            <a:off x="2184400" y="4401125"/>
            <a:ext cx="554182" cy="1838038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1" name="חץ: למטה 10">
            <a:extLst>
              <a:ext uri="{FF2B5EF4-FFF2-40B4-BE49-F238E27FC236}">
                <a16:creationId xmlns:a16="http://schemas.microsoft.com/office/drawing/2014/main" id="{02B4C19A-0960-42C3-81EB-B50DA60CC75B}"/>
              </a:ext>
            </a:extLst>
          </p:cNvPr>
          <p:cNvSpPr/>
          <p:nvPr/>
        </p:nvSpPr>
        <p:spPr>
          <a:xfrm>
            <a:off x="2992582" y="4433456"/>
            <a:ext cx="554182" cy="951346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2" name="חץ: למטה 11">
            <a:extLst>
              <a:ext uri="{FF2B5EF4-FFF2-40B4-BE49-F238E27FC236}">
                <a16:creationId xmlns:a16="http://schemas.microsoft.com/office/drawing/2014/main" id="{2D6932F5-8037-4002-BA43-F17C044295BF}"/>
              </a:ext>
            </a:extLst>
          </p:cNvPr>
          <p:cNvSpPr/>
          <p:nvPr/>
        </p:nvSpPr>
        <p:spPr>
          <a:xfrm>
            <a:off x="3546764" y="4433455"/>
            <a:ext cx="554182" cy="1357745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3" name="חץ: למטה 12">
            <a:extLst>
              <a:ext uri="{FF2B5EF4-FFF2-40B4-BE49-F238E27FC236}">
                <a16:creationId xmlns:a16="http://schemas.microsoft.com/office/drawing/2014/main" id="{077B063C-9C17-412F-8E40-F4BE649C46E8}"/>
              </a:ext>
            </a:extLst>
          </p:cNvPr>
          <p:cNvSpPr/>
          <p:nvPr/>
        </p:nvSpPr>
        <p:spPr>
          <a:xfrm>
            <a:off x="4100946" y="4433454"/>
            <a:ext cx="554182" cy="1838038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4" name="חץ: למטה 13">
            <a:extLst>
              <a:ext uri="{FF2B5EF4-FFF2-40B4-BE49-F238E27FC236}">
                <a16:creationId xmlns:a16="http://schemas.microsoft.com/office/drawing/2014/main" id="{B57F5EA7-740D-47A0-B4D2-2B70E65A3626}"/>
              </a:ext>
            </a:extLst>
          </p:cNvPr>
          <p:cNvSpPr/>
          <p:nvPr/>
        </p:nvSpPr>
        <p:spPr>
          <a:xfrm>
            <a:off x="4909128" y="4465785"/>
            <a:ext cx="554182" cy="951346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5" name="חץ: למטה 14">
            <a:extLst>
              <a:ext uri="{FF2B5EF4-FFF2-40B4-BE49-F238E27FC236}">
                <a16:creationId xmlns:a16="http://schemas.microsoft.com/office/drawing/2014/main" id="{D216083D-1F2C-4C7C-BA5A-E1C1277680DE}"/>
              </a:ext>
            </a:extLst>
          </p:cNvPr>
          <p:cNvSpPr/>
          <p:nvPr/>
        </p:nvSpPr>
        <p:spPr>
          <a:xfrm>
            <a:off x="5463310" y="4465784"/>
            <a:ext cx="554182" cy="1357745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sp>
        <p:nvSpPr>
          <p:cNvPr id="16" name="חץ: למטה 15">
            <a:extLst>
              <a:ext uri="{FF2B5EF4-FFF2-40B4-BE49-F238E27FC236}">
                <a16:creationId xmlns:a16="http://schemas.microsoft.com/office/drawing/2014/main" id="{EAA00E1F-4AB0-486C-913B-15052F60E18D}"/>
              </a:ext>
            </a:extLst>
          </p:cNvPr>
          <p:cNvSpPr/>
          <p:nvPr/>
        </p:nvSpPr>
        <p:spPr>
          <a:xfrm>
            <a:off x="6017492" y="4465783"/>
            <a:ext cx="554182" cy="1838038"/>
          </a:xfrm>
          <a:prstGeom prst="downArrow">
            <a:avLst>
              <a:gd name="adj1" fmla="val 50000"/>
              <a:gd name="adj2" fmla="val 80000"/>
            </a:avLst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bg1"/>
              </a:solidFill>
            </a:endParaRPr>
          </a:p>
        </p:txBody>
      </p:sp>
      <p:cxnSp>
        <p:nvCxnSpPr>
          <p:cNvPr id="17" name="מחבר חץ ישר 16">
            <a:extLst>
              <a:ext uri="{FF2B5EF4-FFF2-40B4-BE49-F238E27FC236}">
                <a16:creationId xmlns:a16="http://schemas.microsoft.com/office/drawing/2014/main" id="{358F4688-3F59-48E1-840D-F8D88E241B26}"/>
              </a:ext>
            </a:extLst>
          </p:cNvPr>
          <p:cNvCxnSpPr/>
          <p:nvPr/>
        </p:nvCxnSpPr>
        <p:spPr>
          <a:xfrm>
            <a:off x="6096000" y="1293091"/>
            <a:ext cx="0" cy="95596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מחבר חץ ישר 17">
            <a:extLst>
              <a:ext uri="{FF2B5EF4-FFF2-40B4-BE49-F238E27FC236}">
                <a16:creationId xmlns:a16="http://schemas.microsoft.com/office/drawing/2014/main" id="{F1C9A260-AF3E-44AC-82FA-2D382A5CDE03}"/>
              </a:ext>
            </a:extLst>
          </p:cNvPr>
          <p:cNvCxnSpPr>
            <a:cxnSpLocks/>
          </p:cNvCxnSpPr>
          <p:nvPr/>
        </p:nvCxnSpPr>
        <p:spPr>
          <a:xfrm>
            <a:off x="6248400" y="1293091"/>
            <a:ext cx="0" cy="1108363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>
            <a:extLst>
              <a:ext uri="{FF2B5EF4-FFF2-40B4-BE49-F238E27FC236}">
                <a16:creationId xmlns:a16="http://schemas.microsoft.com/office/drawing/2014/main" id="{725DE3E4-C2F0-482C-92D5-8520A7D6C1F8}"/>
              </a:ext>
            </a:extLst>
          </p:cNvPr>
          <p:cNvCxnSpPr>
            <a:cxnSpLocks/>
          </p:cNvCxnSpPr>
          <p:nvPr/>
        </p:nvCxnSpPr>
        <p:spPr>
          <a:xfrm>
            <a:off x="6428509" y="1293091"/>
            <a:ext cx="0" cy="1297708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מחבר חץ ישר 21">
            <a:extLst>
              <a:ext uri="{FF2B5EF4-FFF2-40B4-BE49-F238E27FC236}">
                <a16:creationId xmlns:a16="http://schemas.microsoft.com/office/drawing/2014/main" id="{EAA3A837-8AF1-42E0-9016-AA4E6D7B2963}"/>
              </a:ext>
            </a:extLst>
          </p:cNvPr>
          <p:cNvCxnSpPr/>
          <p:nvPr/>
        </p:nvCxnSpPr>
        <p:spPr>
          <a:xfrm>
            <a:off x="6811818" y="1293091"/>
            <a:ext cx="0" cy="955963"/>
          </a:xfrm>
          <a:prstGeom prst="straightConnector1">
            <a:avLst/>
          </a:prstGeom>
          <a:ln w="76200">
            <a:solidFill>
              <a:srgbClr val="12B4B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מחבר חץ ישר 22">
            <a:extLst>
              <a:ext uri="{FF2B5EF4-FFF2-40B4-BE49-F238E27FC236}">
                <a16:creationId xmlns:a16="http://schemas.microsoft.com/office/drawing/2014/main" id="{3A5BAEF2-CD3A-431D-B8C2-A01532DBB982}"/>
              </a:ext>
            </a:extLst>
          </p:cNvPr>
          <p:cNvCxnSpPr>
            <a:cxnSpLocks/>
          </p:cNvCxnSpPr>
          <p:nvPr/>
        </p:nvCxnSpPr>
        <p:spPr>
          <a:xfrm>
            <a:off x="6964218" y="1293091"/>
            <a:ext cx="0" cy="1108363"/>
          </a:xfrm>
          <a:prstGeom prst="straightConnector1">
            <a:avLst/>
          </a:prstGeom>
          <a:ln w="76200">
            <a:solidFill>
              <a:srgbClr val="12B4B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מחבר חץ ישר 23">
            <a:extLst>
              <a:ext uri="{FF2B5EF4-FFF2-40B4-BE49-F238E27FC236}">
                <a16:creationId xmlns:a16="http://schemas.microsoft.com/office/drawing/2014/main" id="{95767538-6A1C-4208-AD5C-E08629567F24}"/>
              </a:ext>
            </a:extLst>
          </p:cNvPr>
          <p:cNvCxnSpPr>
            <a:cxnSpLocks/>
          </p:cNvCxnSpPr>
          <p:nvPr/>
        </p:nvCxnSpPr>
        <p:spPr>
          <a:xfrm>
            <a:off x="7144327" y="1293091"/>
            <a:ext cx="0" cy="1297708"/>
          </a:xfrm>
          <a:prstGeom prst="straightConnector1">
            <a:avLst/>
          </a:prstGeom>
          <a:ln w="76200">
            <a:solidFill>
              <a:srgbClr val="12B4B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מחבר חץ ישר 24">
            <a:extLst>
              <a:ext uri="{FF2B5EF4-FFF2-40B4-BE49-F238E27FC236}">
                <a16:creationId xmlns:a16="http://schemas.microsoft.com/office/drawing/2014/main" id="{9C3D5026-619B-4004-9471-4F2060400A2D}"/>
              </a:ext>
            </a:extLst>
          </p:cNvPr>
          <p:cNvCxnSpPr/>
          <p:nvPr/>
        </p:nvCxnSpPr>
        <p:spPr>
          <a:xfrm>
            <a:off x="7527636" y="1293091"/>
            <a:ext cx="0" cy="955963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מחבר חץ ישר 25">
            <a:extLst>
              <a:ext uri="{FF2B5EF4-FFF2-40B4-BE49-F238E27FC236}">
                <a16:creationId xmlns:a16="http://schemas.microsoft.com/office/drawing/2014/main" id="{34D95F0E-25AB-487F-9D18-49EED080FB41}"/>
              </a:ext>
            </a:extLst>
          </p:cNvPr>
          <p:cNvCxnSpPr>
            <a:cxnSpLocks/>
          </p:cNvCxnSpPr>
          <p:nvPr/>
        </p:nvCxnSpPr>
        <p:spPr>
          <a:xfrm>
            <a:off x="7680036" y="1293091"/>
            <a:ext cx="0" cy="1108363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מחבר חץ ישר 26">
            <a:extLst>
              <a:ext uri="{FF2B5EF4-FFF2-40B4-BE49-F238E27FC236}">
                <a16:creationId xmlns:a16="http://schemas.microsoft.com/office/drawing/2014/main" id="{D575FAB8-3603-4847-B42E-2153C80F64EE}"/>
              </a:ext>
            </a:extLst>
          </p:cNvPr>
          <p:cNvCxnSpPr>
            <a:cxnSpLocks/>
          </p:cNvCxnSpPr>
          <p:nvPr/>
        </p:nvCxnSpPr>
        <p:spPr>
          <a:xfrm>
            <a:off x="7860145" y="1293091"/>
            <a:ext cx="0" cy="1297708"/>
          </a:xfrm>
          <a:prstGeom prst="straightConnector1">
            <a:avLst/>
          </a:prstGeom>
          <a:ln w="76200">
            <a:solidFill>
              <a:srgbClr val="192A7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חץ: למטה 27">
            <a:extLst>
              <a:ext uri="{FF2B5EF4-FFF2-40B4-BE49-F238E27FC236}">
                <a16:creationId xmlns:a16="http://schemas.microsoft.com/office/drawing/2014/main" id="{CB227821-2DD5-4818-A05A-75F0F9EA8079}"/>
              </a:ext>
            </a:extLst>
          </p:cNvPr>
          <p:cNvSpPr/>
          <p:nvPr/>
        </p:nvSpPr>
        <p:spPr>
          <a:xfrm>
            <a:off x="8372764" y="1362363"/>
            <a:ext cx="2461483" cy="1159163"/>
          </a:xfrm>
          <a:prstGeom prst="downArrow">
            <a:avLst>
              <a:gd name="adj1" fmla="val 74015"/>
              <a:gd name="adj2" fmla="val 51594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</a:p>
        </p:txBody>
      </p:sp>
      <p:sp>
        <p:nvSpPr>
          <p:cNvPr id="29" name="חץ: למטה 28">
            <a:extLst>
              <a:ext uri="{FF2B5EF4-FFF2-40B4-BE49-F238E27FC236}">
                <a16:creationId xmlns:a16="http://schemas.microsoft.com/office/drawing/2014/main" id="{E9B092A6-0BEB-4E63-8F4D-94FE2C0B1D68}"/>
              </a:ext>
            </a:extLst>
          </p:cNvPr>
          <p:cNvSpPr/>
          <p:nvPr/>
        </p:nvSpPr>
        <p:spPr>
          <a:xfrm>
            <a:off x="8372763" y="2694708"/>
            <a:ext cx="2461483" cy="1159163"/>
          </a:xfrm>
          <a:prstGeom prst="downArrow">
            <a:avLst>
              <a:gd name="adj1" fmla="val 74015"/>
              <a:gd name="adj2" fmla="val 51594"/>
            </a:avLst>
          </a:prstGeom>
          <a:solidFill>
            <a:srgbClr val="192A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 dirty="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</a:p>
        </p:txBody>
      </p:sp>
      <p:sp>
        <p:nvSpPr>
          <p:cNvPr id="30" name="חץ: למטה 29">
            <a:extLst>
              <a:ext uri="{FF2B5EF4-FFF2-40B4-BE49-F238E27FC236}">
                <a16:creationId xmlns:a16="http://schemas.microsoft.com/office/drawing/2014/main" id="{8086C8AD-62C5-4DDA-A718-B9266038D6D7}"/>
              </a:ext>
            </a:extLst>
          </p:cNvPr>
          <p:cNvSpPr/>
          <p:nvPr/>
        </p:nvSpPr>
        <p:spPr>
          <a:xfrm>
            <a:off x="8372762" y="4027053"/>
            <a:ext cx="2461483" cy="1159163"/>
          </a:xfrm>
          <a:prstGeom prst="downArrow">
            <a:avLst>
              <a:gd name="adj1" fmla="val 74015"/>
              <a:gd name="adj2" fmla="val 51594"/>
            </a:avLst>
          </a:prstGeom>
          <a:solidFill>
            <a:srgbClr val="12B4B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sz="2000">
                <a:solidFill>
                  <a:schemeClr val="bg1"/>
                </a:solidFill>
                <a:latin typeface="Varela Round" panose="00000500000000000000" pitchFamily="2" charset="-79"/>
                <a:cs typeface="Varela Round" panose="00000500000000000000" pitchFamily="2" charset="-79"/>
              </a:rPr>
              <a:t>טקסט לדוגמה</a:t>
            </a:r>
            <a:endParaRPr lang="he-IL" sz="2000" dirty="0">
              <a:solidFill>
                <a:schemeClr val="bg1"/>
              </a:solidFill>
              <a:latin typeface="Varela Round" panose="00000500000000000000" pitchFamily="2" charset="-79"/>
              <a:cs typeface="Varela Round" panose="00000500000000000000" pitchFamily="2" charset="-79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8500AA3-51FB-47D4-9558-5713053CD993}"/>
              </a:ext>
            </a:extLst>
          </p:cNvPr>
          <p:cNvSpPr/>
          <p:nvPr/>
        </p:nvSpPr>
        <p:spPr>
          <a:xfrm>
            <a:off x="12279398" y="198579"/>
            <a:ext cx="2277745" cy="25307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תוכלו להעתיק מכאן צורות, להדביק אותן בשקופית הרצויה ולמלא אותן בטקסט המתאים.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378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3">
            <a:extLst>
              <a:ext uri="{FF2B5EF4-FFF2-40B4-BE49-F238E27FC236}">
                <a16:creationId xmlns:a16="http://schemas.microsoft.com/office/drawing/2014/main" id="{2BA832D5-5019-4D1F-9C26-A9FBB987D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טבלה לדוגמה</a:t>
            </a:r>
          </a:p>
        </p:txBody>
      </p:sp>
      <p:graphicFrame>
        <p:nvGraphicFramePr>
          <p:cNvPr id="2" name="טבלה 18">
            <a:extLst>
              <a:ext uri="{FF2B5EF4-FFF2-40B4-BE49-F238E27FC236}">
                <a16:creationId xmlns:a16="http://schemas.microsoft.com/office/drawing/2014/main" id="{76404933-E0C9-4EB6-9FB4-EF57A5FC2A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8951527"/>
              </p:ext>
            </p:extLst>
          </p:nvPr>
        </p:nvGraphicFramePr>
        <p:xfrm>
          <a:off x="1744200" y="1236128"/>
          <a:ext cx="8703600" cy="3657605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1456415834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326694443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03246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טקסט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44335524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BFBB3981-97E6-4427-A7D8-59C7B54C6937}"/>
              </a:ext>
            </a:extLst>
          </p:cNvPr>
          <p:cNvSpPr/>
          <p:nvPr/>
        </p:nvSpPr>
        <p:spPr>
          <a:xfrm>
            <a:off x="12279398" y="198578"/>
            <a:ext cx="2277745" cy="37603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תוכלו להעתיק את הטבלה, להדביק אותה בשקופית אחרת ולמלא אותה בטקסט בהתאם לרצונכם. תוכלו גם למחוק שורות או עמודות שאינכם צריכים.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sz="1600" dirty="0">
                <a:solidFill>
                  <a:srgbClr val="002060"/>
                </a:solidFill>
              </a:rPr>
              <a:t>(אם אין לכם צורך בשקופית זו, מחקו אותה)</a:t>
            </a:r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7898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2640" y="389346"/>
            <a:ext cx="9625352" cy="720000"/>
          </a:xfrm>
        </p:spPr>
        <p:txBody>
          <a:bodyPr/>
          <a:lstStyle/>
          <a:p>
            <a:r>
              <a:rPr lang="he-IL" dirty="0"/>
              <a:t> קישור למשאבים מאושרים לשימוש </a:t>
            </a:r>
            <a:br>
              <a:rPr lang="en-US" dirty="0"/>
            </a:br>
            <a:r>
              <a:rPr lang="he-IL" dirty="0"/>
              <a:t>ע"י משרד החינוך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15273" y="1546396"/>
            <a:ext cx="11161453" cy="360000"/>
          </a:xfrm>
        </p:spPr>
        <p:txBody>
          <a:bodyPr anchor="t"/>
          <a:lstStyle/>
          <a:p>
            <a:r>
              <a:rPr lang="he-IL" sz="2800" dirty="0"/>
              <a:t>בזמן שידור החומרים חשוב לתת קרדיט עם שם האתר וכתובתו.</a:t>
            </a:r>
          </a:p>
          <a:p>
            <a:pPr algn="ctr"/>
            <a:r>
              <a:rPr lang="he-IL" sz="2800" dirty="0"/>
              <a:t>גשו לגיליון "ספקי תוכן":</a:t>
            </a:r>
            <a:r>
              <a:rPr lang="en-US" sz="2800" dirty="0"/>
              <a:t> </a:t>
            </a:r>
            <a:endParaRPr lang="he-IL" sz="2800" dirty="0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15273" y="2668776"/>
            <a:ext cx="11161453" cy="2881264"/>
          </a:xfrm>
        </p:spPr>
        <p:txBody>
          <a:bodyPr/>
          <a:lstStyle/>
          <a:p>
            <a:pPr lvl="0" algn="ctr"/>
            <a:r>
              <a:rPr lang="he-IL" dirty="0">
                <a:hlinkClick r:id="rId2"/>
              </a:rPr>
              <a:t>ספקי תוכן, שמות משתמש וסיסמאות</a:t>
            </a:r>
            <a:endParaRPr lang="en-US" dirty="0"/>
          </a:p>
          <a:p>
            <a:pPr lvl="0" algn="ctr"/>
            <a:endParaRPr lang="he-IL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488B563F-24CA-454A-B7ED-A52943492F5E}"/>
              </a:ext>
            </a:extLst>
          </p:cNvPr>
          <p:cNvSpPr/>
          <p:nvPr/>
        </p:nvSpPr>
        <p:spPr>
          <a:xfrm>
            <a:off x="12279398" y="0"/>
            <a:ext cx="2277745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מחקו שקופית זו  בסיום הכנת המצגת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62779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כותרת 7">
            <a:extLst>
              <a:ext uri="{FF2B5EF4-FFF2-40B4-BE49-F238E27FC236}">
                <a16:creationId xmlns:a16="http://schemas.microsoft.com/office/drawing/2014/main" id="{FA299B74-4899-42E8-A4AA-AF4B72C3F4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2194" y="477553"/>
            <a:ext cx="10138148" cy="720000"/>
          </a:xfrm>
        </p:spPr>
        <p:txBody>
          <a:bodyPr/>
          <a:lstStyle/>
          <a:p>
            <a:r>
              <a:rPr lang="he-IL" sz="3600" dirty="0"/>
              <a:t>מאגרי תמונות לשימוש ללא תשלום </a:t>
            </a:r>
            <a:br>
              <a:rPr lang="en-US" sz="3600" dirty="0"/>
            </a:br>
            <a:r>
              <a:rPr lang="he-IL" sz="3600" dirty="0"/>
              <a:t>וללא בעיית זכויות יוצרים</a:t>
            </a:r>
          </a:p>
        </p:txBody>
      </p:sp>
      <p:sp>
        <p:nvSpPr>
          <p:cNvPr id="6" name="מציין מיקום טקסט 13">
            <a:extLst>
              <a:ext uri="{FF2B5EF4-FFF2-40B4-BE49-F238E27FC236}">
                <a16:creationId xmlns:a16="http://schemas.microsoft.com/office/drawing/2014/main" id="{A643F960-956B-4DE4-B13D-3FAADA3643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1332194" y="1420217"/>
            <a:ext cx="10138148" cy="540000"/>
          </a:xfrm>
        </p:spPr>
        <p:txBody>
          <a:bodyPr/>
          <a:lstStyle/>
          <a:p>
            <a:pPr algn="ctr"/>
            <a:r>
              <a:rPr lang="he-IL" sz="2800" dirty="0"/>
              <a:t>שימו לב, עדיין צריך להציג קרדיט לצלם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4CED9733-0A36-407F-9494-8B8D744E45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61633" y="2047266"/>
            <a:ext cx="9777767" cy="4152517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hlinkClick r:id="rId2"/>
              </a:rPr>
              <a:t>https://www.flickr.com/</a:t>
            </a:r>
            <a:endParaRPr lang="he-IL" dirty="0"/>
          </a:p>
          <a:p>
            <a:r>
              <a:rPr lang="en-US" dirty="0">
                <a:hlinkClick r:id="rId3"/>
              </a:rPr>
              <a:t>https://www.freepik.com/home</a:t>
            </a:r>
            <a:endParaRPr lang="he-IL" dirty="0"/>
          </a:p>
          <a:p>
            <a:r>
              <a:rPr lang="en-US" dirty="0">
                <a:hlinkClick r:id="rId4"/>
              </a:rPr>
              <a:t>https://unsplash.com/</a:t>
            </a:r>
            <a:endParaRPr lang="he-IL" dirty="0"/>
          </a:p>
          <a:p>
            <a:r>
              <a:rPr lang="en-US" dirty="0">
                <a:hlinkClick r:id="rId5"/>
              </a:rPr>
              <a:t>https://www.pexels.com/</a:t>
            </a:r>
            <a:endParaRPr lang="he-IL" dirty="0"/>
          </a:p>
          <a:p>
            <a:r>
              <a:rPr lang="en-US" dirty="0">
                <a:hlinkClick r:id="rId6"/>
              </a:rPr>
              <a:t>https://www.cleanpng.com/</a:t>
            </a:r>
            <a:r>
              <a:rPr lang="he-IL" dirty="0"/>
              <a:t> - מכיל תמונות רבות עם רקע לבן \ שקוף</a:t>
            </a:r>
          </a:p>
          <a:p>
            <a:r>
              <a:rPr lang="en-US" dirty="0">
                <a:hlinkClick r:id="rId7"/>
              </a:rPr>
              <a:t>https://pixabay.com/</a:t>
            </a:r>
            <a:endParaRPr lang="he-IL" dirty="0"/>
          </a:p>
          <a:p>
            <a:r>
              <a:rPr lang="en-US" dirty="0">
                <a:hlinkClick r:id="rId8"/>
              </a:rPr>
              <a:t>https://www.freeimages.com/</a:t>
            </a:r>
            <a:endParaRPr lang="he-IL" dirty="0"/>
          </a:p>
          <a:p>
            <a:r>
              <a:rPr lang="en-US" dirty="0">
                <a:hlinkClick r:id="rId9"/>
              </a:rPr>
              <a:t>http://picjumbo.com/</a:t>
            </a:r>
            <a:endParaRPr lang="he-IL" dirty="0"/>
          </a:p>
          <a:p>
            <a:r>
              <a:rPr lang="en-US" dirty="0">
                <a:hlinkClick r:id="rId10"/>
              </a:rPr>
              <a:t>https://stocksnap.io/</a:t>
            </a:r>
            <a:endParaRPr lang="he-IL" dirty="0"/>
          </a:p>
          <a:p>
            <a:r>
              <a:rPr lang="en-US" dirty="0">
                <a:hlinkClick r:id="rId11"/>
              </a:rPr>
              <a:t>https://www.pikiwiki.org.il/</a:t>
            </a:r>
            <a:r>
              <a:rPr lang="he-IL" dirty="0"/>
              <a:t> - אתר ישראלי</a:t>
            </a:r>
          </a:p>
          <a:p>
            <a:endParaRPr lang="he-IL" dirty="0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488B563F-24CA-454A-B7ED-A52943492F5E}"/>
              </a:ext>
            </a:extLst>
          </p:cNvPr>
          <p:cNvSpPr/>
          <p:nvPr/>
        </p:nvSpPr>
        <p:spPr>
          <a:xfrm>
            <a:off x="12279398" y="0"/>
            <a:ext cx="2277745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מחקו שקופית זו בסיום הכנת המצגת</a:t>
            </a:r>
            <a:endParaRPr 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15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מה נלמד היום 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>
                <a:sym typeface="Varela Round"/>
              </a:rPr>
              <a:t>בסיסי הספירה השימושיים במחשב: 2 ו-16</a:t>
            </a:r>
          </a:p>
          <a:p>
            <a:r>
              <a:rPr lang="he-IL" dirty="0">
                <a:sym typeface="Varela Round"/>
              </a:rPr>
              <a:t>המרות בין הבסיסים 10, 2, 16</a:t>
            </a:r>
          </a:p>
          <a:p>
            <a:r>
              <a:rPr lang="he-IL" dirty="0">
                <a:sym typeface="Varela Round"/>
              </a:rPr>
              <a:t>פעולות חשבון בבסיסים שונים</a:t>
            </a:r>
          </a:p>
          <a:p>
            <a:endParaRPr lang="he-I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558C303-E198-483E-A262-922AC5C18CB4}"/>
              </a:ext>
            </a:extLst>
          </p:cNvPr>
          <p:cNvSpPr/>
          <p:nvPr/>
        </p:nvSpPr>
        <p:spPr>
          <a:xfrm>
            <a:off x="12281852" y="0"/>
            <a:ext cx="2150428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פרטו בשקופית זו את נושאי הלימוד של השיעור</a:t>
            </a:r>
            <a:endParaRPr lang="en-US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9228C1D-A17F-43C3-894B-39D305E93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בסיס 2 – בינארי </a:t>
            </a:r>
            <a:r>
              <a:rPr lang="en-US" dirty="0"/>
              <a:t>(binary)</a:t>
            </a:r>
            <a:endParaRPr lang="he-IL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מציין מיקום תוכן 8">
                <a:extLst>
                  <a:ext uri="{FF2B5EF4-FFF2-40B4-BE49-F238E27FC236}">
                    <a16:creationId xmlns:a16="http://schemas.microsoft.com/office/drawing/2014/main" id="{976EFD1C-2C83-406B-A4FA-8AEE22957B59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>
              <a:xfrm>
                <a:off x="-792532" y="1226016"/>
                <a:ext cx="11161453" cy="5134579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he-IL" dirty="0"/>
                  <a:t>כל המידע במחשב מיוצג תמיד ע"י צירוף של 2 ספרות בינאריות:  0 ו-1</a:t>
                </a:r>
              </a:p>
              <a:p>
                <a:r>
                  <a:rPr lang="he-IL" dirty="0"/>
                  <a:t>דוגמאות למספרים בינאריים: 101,  1110000,  101010101010 </a:t>
                </a:r>
              </a:p>
              <a:p>
                <a:r>
                  <a:rPr lang="he-IL" dirty="0"/>
                  <a:t>לכל ספרה יש שווי מספרי המחושב ע"י ערכה (0,1) ומשקל עפ"י חזקה של 2</a:t>
                </a:r>
              </a:p>
              <a:p>
                <a:r>
                  <a:rPr lang="he-IL" dirty="0"/>
                  <a:t>משקל הספרה הימנית ביותר: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0</m:t>
                        </m:r>
                      </m:sup>
                    </m:sSup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endParaRPr lang="he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he-IL" dirty="0"/>
                  <a:t>משקל הספרה השנייה מימין: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he-IL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=</m:t>
                    </m:r>
                    <m:r>
                      <a:rPr lang="he-IL" b="0" i="1" smtClean="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Arial" panose="020B0604020202020204" pitchFamily="34" charset="0"/>
                      </a:rPr>
                      <m:t>2</m:t>
                    </m:r>
                  </m:oMath>
                </a14:m>
                <a:endParaRPr lang="he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he-IL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משקל הספרה במיקום ה –</a:t>
                </a:r>
                <a:r>
                  <a:rPr lang="en-US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</a:t>
                </a:r>
                <a:r>
                  <a:rPr lang="he-IL" dirty="0"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יהיה: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IL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b="0" i="1" smtClean="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Arial" panose="020B0604020202020204" pitchFamily="34" charset="0"/>
                          </a:rPr>
                          <m:t>1</m:t>
                        </m:r>
                      </m:sup>
                    </m:sSup>
                  </m:oMath>
                </a14:m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he-IL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באופן כללי המשקל של הספרה ה – </a:t>
                </a:r>
                <a:r>
                  <a:rPr lang="en-US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n</a:t>
                </a:r>
                <a:r>
                  <a:rPr lang="he-IL" dirty="0"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במספר בינארי של 8 ספרות:</a:t>
                </a:r>
              </a:p>
              <a:p>
                <a:endParaRPr lang="he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he-IL" dirty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he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he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endParaRPr lang="he-IL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r>
                  <a:rPr lang="he-IL" sz="1700" dirty="0"/>
                  <a:t>                                                               (*) השרטוט מתוך ספר אסמבלי של המרכז לחינוך סייבר</a:t>
                </a:r>
              </a:p>
              <a:p>
                <a:endParaRPr lang="he-IL" dirty="0"/>
              </a:p>
            </p:txBody>
          </p:sp>
        </mc:Choice>
        <mc:Fallback xmlns="">
          <p:sp>
            <p:nvSpPr>
              <p:cNvPr id="9" name="מציין מיקום תוכן 8">
                <a:extLst>
                  <a:ext uri="{FF2B5EF4-FFF2-40B4-BE49-F238E27FC236}">
                    <a16:creationId xmlns:a16="http://schemas.microsoft.com/office/drawing/2014/main" id="{976EFD1C-2C83-406B-A4FA-8AEE22957B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xfrm>
                <a:off x="-792532" y="1226016"/>
                <a:ext cx="11161453" cy="5134579"/>
              </a:xfrm>
              <a:blipFill>
                <a:blip r:embed="rId3"/>
                <a:stretch>
                  <a:fillRect t="-1425" r="-655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1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4B497AB-B522-4252-82E8-3EB1B65EA7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62254" y="4277854"/>
            <a:ext cx="5354168" cy="1012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2881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D738C25-260D-4E3F-A8F2-64DD5B2579FB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המספר הבינארי   10011</a:t>
            </a:r>
            <a:r>
              <a:rPr lang="he-IL" sz="1800" dirty="0"/>
              <a:t>2</a:t>
            </a:r>
            <a:r>
              <a:rPr lang="en-US" sz="1800" dirty="0"/>
              <a:t>:</a:t>
            </a:r>
            <a:endParaRPr lang="he-IL" sz="1800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endParaRPr lang="he-IL" dirty="0"/>
          </a:p>
          <a:p>
            <a:r>
              <a:rPr lang="he-IL" dirty="0"/>
              <a:t>ערכו העשרוני הוא:  </a:t>
            </a:r>
            <a:r>
              <a:rPr lang="en-US" dirty="0"/>
              <a:t>10011</a:t>
            </a:r>
            <a:r>
              <a:rPr lang="en-US" sz="1600" dirty="0"/>
              <a:t>2</a:t>
            </a:r>
            <a:r>
              <a:rPr lang="en-US" dirty="0"/>
              <a:t> = 16+0+0+2+1  = 19</a:t>
            </a:r>
            <a:r>
              <a:rPr lang="en-US" sz="1600" dirty="0"/>
              <a:t>D</a:t>
            </a:r>
            <a:endParaRPr lang="he-IL" dirty="0"/>
          </a:p>
        </p:txBody>
      </p:sp>
      <p:sp>
        <p:nvSpPr>
          <p:cNvPr id="2" name="כותרת 1">
            <a:extLst>
              <a:ext uri="{FF2B5EF4-FFF2-40B4-BE49-F238E27FC236}">
                <a16:creationId xmlns:a16="http://schemas.microsoft.com/office/drawing/2014/main" id="{F29CB7FD-705A-4AFD-B7A3-B7819D0C79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דוגמא 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8C5010A-4B39-4535-97DF-DB76E0AEEB00}"/>
              </a:ext>
            </a:extLst>
          </p:cNvPr>
          <p:cNvSpPr/>
          <p:nvPr/>
        </p:nvSpPr>
        <p:spPr>
          <a:xfrm>
            <a:off x="12313717" y="1533283"/>
            <a:ext cx="2531836" cy="45200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dirty="0">
                <a:solidFill>
                  <a:srgbClr val="002060"/>
                </a:solidFill>
              </a:rPr>
              <a:t>את השקופית הזו תוכלו לשכפל, על מנת ליצור שקופיות נוספות הזהות לה – אליהן תוכלו להכניס את התכנים. </a:t>
            </a:r>
          </a:p>
          <a:p>
            <a:pPr algn="ctr"/>
            <a:endParaRPr lang="he-IL" dirty="0">
              <a:solidFill>
                <a:srgbClr val="002060"/>
              </a:solidFill>
            </a:endParaRPr>
          </a:p>
          <a:p>
            <a:pPr algn="ctr"/>
            <a:r>
              <a:rPr lang="he-IL" dirty="0">
                <a:solidFill>
                  <a:srgbClr val="002060"/>
                </a:solidFill>
              </a:rPr>
              <a:t>כדי לשכפל אותה, לחצו עליה </a:t>
            </a:r>
            <a:r>
              <a:rPr lang="he-IL" b="1" dirty="0">
                <a:solidFill>
                  <a:srgbClr val="002060"/>
                </a:solidFill>
              </a:rPr>
              <a:t>קליק ימיני </a:t>
            </a:r>
            <a:r>
              <a:rPr lang="he-IL" dirty="0">
                <a:solidFill>
                  <a:srgbClr val="002060"/>
                </a:solidFill>
              </a:rPr>
              <a:t>בתפריט השקופיות בצד ובחרו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"</a:t>
            </a:r>
            <a:r>
              <a:rPr lang="he-IL" b="1" dirty="0">
                <a:solidFill>
                  <a:srgbClr val="002060"/>
                </a:solidFill>
              </a:rPr>
              <a:t>שכפל שקופית</a:t>
            </a:r>
            <a:r>
              <a:rPr lang="he-IL" dirty="0">
                <a:solidFill>
                  <a:srgbClr val="002060"/>
                </a:solidFill>
              </a:rPr>
              <a:t>" או "</a:t>
            </a:r>
            <a:r>
              <a:rPr lang="en-US" b="1" dirty="0">
                <a:solidFill>
                  <a:srgbClr val="002060"/>
                </a:solidFill>
              </a:rPr>
              <a:t>Duplicate Slide</a:t>
            </a:r>
            <a:r>
              <a:rPr lang="he-IL" dirty="0">
                <a:solidFill>
                  <a:srgbClr val="002060"/>
                </a:solidFill>
              </a:rPr>
              <a:t>" </a:t>
            </a:r>
          </a:p>
          <a:p>
            <a:pPr algn="ctr"/>
            <a:r>
              <a:rPr lang="he-IL" dirty="0">
                <a:solidFill>
                  <a:srgbClr val="002060"/>
                </a:solidFill>
              </a:rPr>
              <a:t>(מחקו ריבוע זה לאחר הקריאה)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78E4D5B-70D1-46DA-B73C-14E96BB31427}"/>
              </a:ext>
            </a:extLst>
          </p:cNvPr>
          <p:cNvSpPr/>
          <p:nvPr/>
        </p:nvSpPr>
        <p:spPr>
          <a:xfrm>
            <a:off x="12300270" y="0"/>
            <a:ext cx="2558730" cy="14388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rgbClr val="002060"/>
                </a:solidFill>
              </a:rPr>
              <a:t>פריסה 2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(הפריסות שונות זו מזו במיקום תיבות הטקסט וגרפיקת הרקע, </a:t>
            </a:r>
            <a:br>
              <a:rPr lang="en-US" dirty="0">
                <a:solidFill>
                  <a:srgbClr val="002060"/>
                </a:solidFill>
              </a:rPr>
            </a:br>
            <a:r>
              <a:rPr lang="he-IL" dirty="0">
                <a:solidFill>
                  <a:srgbClr val="002060"/>
                </a:solidFill>
              </a:rPr>
              <a:t>ותוכלו לגוון ביניהן)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2886FAE-D2D9-46BC-AA5B-09655FAFD3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58955" y="1533283"/>
            <a:ext cx="5975000" cy="11992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FC65732-BCC8-4234-935C-A8FB7947588A}"/>
              </a:ext>
            </a:extLst>
          </p:cNvPr>
          <p:cNvSpPr txBox="1"/>
          <p:nvPr/>
        </p:nvSpPr>
        <p:spPr>
          <a:xfrm>
            <a:off x="-1916518" y="6018322"/>
            <a:ext cx="915994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e-IL" sz="1800" dirty="0"/>
              <a:t> (*) מתוך ספר אסמבלי של המרכז לחינוך סייבר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1095412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18A2D11-1363-4185-9360-448A2A759CF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he-IL" dirty="0"/>
              <a:t>נבצע את ההמרה ההפוכה – נמצא מה ערכו של </a:t>
            </a:r>
            <a:r>
              <a:rPr lang="en-US" sz="1800" dirty="0"/>
              <a:t>D</a:t>
            </a:r>
            <a:r>
              <a:rPr lang="he-IL" dirty="0"/>
              <a:t>19 בבסיס בינארי?</a:t>
            </a:r>
          </a:p>
          <a:p>
            <a:r>
              <a:rPr lang="he-IL" dirty="0"/>
              <a:t>איך?  חלוקה ב- 2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he-IL" dirty="0"/>
              <a:t>התוצאה:  </a:t>
            </a:r>
            <a:r>
              <a:rPr lang="en-US" dirty="0"/>
              <a:t>19</a:t>
            </a:r>
            <a:r>
              <a:rPr lang="en-US" sz="1600" dirty="0"/>
              <a:t>D</a:t>
            </a:r>
            <a:r>
              <a:rPr lang="en-US" dirty="0"/>
              <a:t> = 10011</a:t>
            </a:r>
            <a:r>
              <a:rPr lang="en-US" sz="1600" dirty="0"/>
              <a:t>2</a:t>
            </a:r>
            <a:endParaRPr lang="he-IL" sz="1600" dirty="0"/>
          </a:p>
          <a:p>
            <a:endParaRPr lang="en-I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6919C2C-77C9-4E14-9600-CE864597B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בדיקה</a:t>
            </a:r>
            <a:endParaRPr lang="en-IL" dirty="0"/>
          </a:p>
        </p:txBody>
      </p:sp>
      <p:graphicFrame>
        <p:nvGraphicFramePr>
          <p:cNvPr id="9" name="טבלה 18">
            <a:extLst>
              <a:ext uri="{FF2B5EF4-FFF2-40B4-BE49-F238E27FC236}">
                <a16:creationId xmlns:a16="http://schemas.microsoft.com/office/drawing/2014/main" id="{B1FF7D97-3060-4108-B25B-E87F66AD1B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9085253"/>
              </p:ext>
            </p:extLst>
          </p:nvPr>
        </p:nvGraphicFramePr>
        <p:xfrm>
          <a:off x="1024128" y="2076100"/>
          <a:ext cx="4351800" cy="3135090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75900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75900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שארית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פעולה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19:2 = 9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9:2 = 4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4:2 =2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2:2 = 1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7255262"/>
                  </a:ext>
                </a:extLst>
              </a:tr>
              <a:tr h="522515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1:2 = 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3032467"/>
                  </a:ext>
                </a:extLst>
              </a:tr>
            </a:tbl>
          </a:graphicData>
        </a:graphic>
      </p:graphicFrame>
      <p:cxnSp>
        <p:nvCxnSpPr>
          <p:cNvPr id="11" name="מחבר חץ ישר 23">
            <a:extLst>
              <a:ext uri="{FF2B5EF4-FFF2-40B4-BE49-F238E27FC236}">
                <a16:creationId xmlns:a16="http://schemas.microsoft.com/office/drawing/2014/main" id="{BA518EC7-6A2F-404E-866C-885F20A9D019}"/>
              </a:ext>
            </a:extLst>
          </p:cNvPr>
          <p:cNvCxnSpPr>
            <a:cxnSpLocks/>
          </p:cNvCxnSpPr>
          <p:nvPr/>
        </p:nvCxnSpPr>
        <p:spPr>
          <a:xfrm flipV="1">
            <a:off x="5967760" y="2562447"/>
            <a:ext cx="0" cy="2648743"/>
          </a:xfrm>
          <a:prstGeom prst="straightConnector1">
            <a:avLst/>
          </a:prstGeom>
          <a:ln w="76200">
            <a:solidFill>
              <a:srgbClr val="12B4B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0736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C3FE7E-B833-46F0-8DC3-92403C076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0714" y="998858"/>
            <a:ext cx="11161453" cy="4062435"/>
          </a:xfrm>
        </p:spPr>
        <p:txBody>
          <a:bodyPr>
            <a:normAutofit/>
          </a:bodyPr>
          <a:lstStyle/>
          <a:p>
            <a:r>
              <a:rPr lang="he-IL" dirty="0"/>
              <a:t>בבסיס 16 יש 16 ספרות, איך?</a:t>
            </a:r>
          </a:p>
          <a:p>
            <a:r>
              <a:rPr lang="he-IL" dirty="0"/>
              <a:t>מוסיפים 6 אותיות ונותנים להם ערך מספרי</a:t>
            </a:r>
          </a:p>
          <a:p>
            <a:endParaRPr lang="he-IL" dirty="0"/>
          </a:p>
          <a:p>
            <a:endParaRPr lang="he-IL" dirty="0"/>
          </a:p>
          <a:p>
            <a:endParaRPr lang="he-I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508E5F-5590-4AA9-813A-611729AB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בסיס 16 – </a:t>
            </a:r>
            <a:r>
              <a:rPr lang="he-IL" dirty="0" err="1"/>
              <a:t>הקסדיצמלי</a:t>
            </a:r>
            <a:r>
              <a:rPr lang="he-IL" dirty="0"/>
              <a:t> - </a:t>
            </a:r>
            <a:r>
              <a:rPr lang="en-US" dirty="0"/>
              <a:t>Hexadecimal</a:t>
            </a:r>
            <a:endParaRPr lang="en-IL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4579774-38CA-4BAE-A095-BC61618C6D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5019" y="2455367"/>
            <a:ext cx="8016932" cy="973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070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C3FE7E-B833-46F0-8DC3-92403C0760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50714" y="998858"/>
            <a:ext cx="11161453" cy="447690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he-IL" b="1" u="sng" dirty="0"/>
              <a:t>איך סופרים?</a:t>
            </a:r>
          </a:p>
          <a:p>
            <a:pPr marL="0" indent="0">
              <a:buNone/>
            </a:pPr>
            <a:r>
              <a:rPr lang="en-US" dirty="0"/>
              <a:t>0,  1,  2,  3,  4,  5,  6,  7,  8,  9,  A,  B,  C,  D,  E,  F</a:t>
            </a:r>
          </a:p>
          <a:p>
            <a:pPr marL="0" indent="0">
              <a:buNone/>
            </a:pPr>
            <a:r>
              <a:rPr lang="en-US" dirty="0"/>
              <a:t>10,  11,       ,,,,,….,,,,,,19, 1A, 1B, 1C, 1D,  1E,  1F</a:t>
            </a:r>
          </a:p>
          <a:p>
            <a:pPr marL="0" indent="0">
              <a:buNone/>
            </a:pPr>
            <a:r>
              <a:rPr lang="en-US" dirty="0"/>
              <a:t>20, 21,,                                                            2E, 2F</a:t>
            </a:r>
          </a:p>
          <a:p>
            <a:pPr marL="0" indent="0">
              <a:buNone/>
            </a:pPr>
            <a:r>
              <a:rPr lang="en-US" dirty="0"/>
              <a:t>30,,,3F,                              40,,,, 4F, 50, 60, 70, 80</a:t>
            </a:r>
          </a:p>
          <a:p>
            <a:pPr marL="0" indent="0">
              <a:buNone/>
            </a:pPr>
            <a:r>
              <a:rPr lang="en-US" dirty="0"/>
              <a:t>90, 91,,,,,,                                                              9F</a:t>
            </a:r>
          </a:p>
          <a:p>
            <a:pPr marL="0" indent="0">
              <a:buNone/>
            </a:pPr>
            <a:r>
              <a:rPr lang="en-US" dirty="0"/>
              <a:t>A0, A1, A2, A3,,,,,,    A9, AA, AB, AC, AD, AE, AF</a:t>
            </a:r>
          </a:p>
          <a:p>
            <a:pPr marL="0" indent="0">
              <a:buNone/>
            </a:pPr>
            <a:r>
              <a:rPr lang="en-US" dirty="0"/>
              <a:t>B0,,,,,                                                                     BF</a:t>
            </a:r>
          </a:p>
          <a:p>
            <a:pPr marL="0" indent="0">
              <a:buNone/>
            </a:pPr>
            <a:r>
              <a:rPr lang="en-US" dirty="0"/>
              <a:t>C0,,,,   CF                    D0,,,,,DF                 E0,,,,,EF</a:t>
            </a:r>
          </a:p>
          <a:p>
            <a:pPr marL="0" indent="0">
              <a:buNone/>
            </a:pPr>
            <a:r>
              <a:rPr lang="en-US" dirty="0"/>
              <a:t>F0, F1,,,,,,,,,,,,,,,,,,,,                                               FF </a:t>
            </a:r>
          </a:p>
          <a:p>
            <a:pPr marL="0" indent="0">
              <a:buNone/>
            </a:pPr>
            <a:r>
              <a:rPr lang="en-US" sz="3600" b="1" u="sng" dirty="0"/>
              <a:t>100</a:t>
            </a:r>
            <a:r>
              <a:rPr lang="he-IL" sz="3600" dirty="0"/>
              <a:t>  </a:t>
            </a:r>
          </a:p>
          <a:p>
            <a:pPr marL="0" indent="0">
              <a:buNone/>
            </a:pPr>
            <a:r>
              <a:rPr lang="he-IL" sz="3000" b="1" u="sng" dirty="0"/>
              <a:t>שימו לב, </a:t>
            </a:r>
            <a:r>
              <a:rPr lang="he-IL" sz="3000" dirty="0"/>
              <a:t>מעתה והלאה נקפיד לסמן: </a:t>
            </a:r>
            <a:r>
              <a:rPr lang="en-US" sz="3000" dirty="0"/>
              <a:t>100</a:t>
            </a:r>
            <a:r>
              <a:rPr lang="en-US" sz="2200" dirty="0"/>
              <a:t>h</a:t>
            </a:r>
            <a:r>
              <a:rPr lang="he-IL" sz="3000" dirty="0"/>
              <a:t> או </a:t>
            </a:r>
            <a:r>
              <a:rPr lang="en-US" sz="3000" dirty="0"/>
              <a:t>0x9ABC</a:t>
            </a:r>
            <a:r>
              <a:rPr lang="en-US" sz="2200" dirty="0"/>
              <a:t>  </a:t>
            </a:r>
          </a:p>
          <a:p>
            <a:pPr marL="0" indent="0">
              <a:buNone/>
            </a:pPr>
            <a:r>
              <a:rPr lang="he-IL" sz="3000" dirty="0"/>
              <a:t>אם המספר מתחיל באות נוסיף 0 לפניו: </a:t>
            </a:r>
            <a:r>
              <a:rPr lang="en-US" sz="3000" dirty="0"/>
              <a:t>0F5</a:t>
            </a:r>
            <a:r>
              <a:rPr lang="en-US" sz="1900" dirty="0"/>
              <a:t>h</a:t>
            </a:r>
            <a:endParaRPr lang="he-IL" sz="3000" dirty="0"/>
          </a:p>
          <a:p>
            <a:endParaRPr lang="en-IL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C508E5F-5590-4AA9-813A-611729ABA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בסיס 16 – </a:t>
            </a:r>
            <a:r>
              <a:rPr lang="he-IL" dirty="0" err="1"/>
              <a:t>הקסדיצמלי</a:t>
            </a:r>
            <a:r>
              <a:rPr lang="he-IL" dirty="0"/>
              <a:t> - </a:t>
            </a:r>
            <a:r>
              <a:rPr lang="en-US" dirty="0"/>
              <a:t>Hexadecimal</a:t>
            </a:r>
            <a:endParaRPr lang="en-IL" dirty="0"/>
          </a:p>
        </p:txBody>
      </p:sp>
      <p:pic>
        <p:nvPicPr>
          <p:cNvPr id="1028" name="Picture 4" descr="רכב משומש: כך תבדקו שהקילומטרז' אמיתי">
            <a:extLst>
              <a:ext uri="{FF2B5EF4-FFF2-40B4-BE49-F238E27FC236}">
                <a16:creationId xmlns:a16="http://schemas.microsoft.com/office/drawing/2014/main" id="{04D55733-EE43-419B-890C-43938CA555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216" y="998858"/>
            <a:ext cx="2112002" cy="31737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423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F9F0FBD-432F-4A13-B0FF-EE43990D4E12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he-IL" dirty="0"/>
                  <a:t>מהקסה לדצימלי:</a:t>
                </a:r>
                <a:r>
                  <a:rPr lang="en-US" dirty="0"/>
                  <a:t> </a:t>
                </a:r>
                <a:r>
                  <a:rPr lang="he-IL" dirty="0"/>
                  <a:t> ניקח לדוגמא </a:t>
                </a:r>
                <a:r>
                  <a:rPr lang="en-US" dirty="0"/>
                  <a:t>0AB3</a:t>
                </a:r>
                <a:r>
                  <a:rPr lang="en-US" sz="1600" dirty="0"/>
                  <a:t>h</a:t>
                </a:r>
                <a:r>
                  <a:rPr lang="en-US" dirty="0"/>
                  <a:t> = ?</a:t>
                </a:r>
                <a:r>
                  <a:rPr lang="en-US" sz="1600" dirty="0"/>
                  <a:t>10</a:t>
                </a:r>
                <a:endParaRPr lang="he-IL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right"/>
                    </m:oMathParaPr>
                    <m:oMath xmlns:m="http://schemas.openxmlformats.org/officeDocument/2006/math">
                      <m: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0</m:t>
                      </m:r>
                      <m:r>
                        <m:rPr>
                          <m:sty m:val="p"/>
                        </m:rP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AB</m:t>
                      </m:r>
                      <m: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m:rPr>
                          <m:sty m:val="p"/>
                        </m:rP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h</m:t>
                      </m:r>
                      <m: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3</m:t>
                      </m:r>
                      <m:r>
                        <a:rPr lang="en-US" i="0" smtClean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∗</m:t>
                      </m:r>
                      <m:sSup>
                        <m:sSupPr>
                          <m:ctrlPr>
                            <a:rPr lang="en-IL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e>
                        <m:sup>
                          <m:r>
                            <a:rPr lang="en-US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0</m:t>
                          </m:r>
                        </m:sup>
                      </m:sSup>
                      <m:r>
                        <a:rPr lang="en-US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B</m:t>
                      </m:r>
                      <m:r>
                        <a:rPr lang="en-US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∗</m:t>
                      </m:r>
                      <m:sSup>
                        <m:sSupPr>
                          <m:ctrlPr>
                            <a:rPr lang="en-IL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e>
                        <m:sup>
                          <m:r>
                            <a:rPr lang="en-US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p>
                      </m:sSup>
                      <m:r>
                        <a:rPr lang="en-US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US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A</m:t>
                      </m:r>
                      <m:r>
                        <a:rPr lang="en-US" i="0"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m:t>∗</m:t>
                      </m:r>
                      <m:sSup>
                        <m:sSupPr>
                          <m:ctrlPr>
                            <a:rPr lang="en-IL" i="1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en-US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16</m:t>
                          </m:r>
                        </m:e>
                        <m:sup>
                          <m:r>
                            <a:rPr lang="en-US" i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  <m:r>
                            <a:rPr lang="en-US" b="0" i="0" smtClean="0"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Arial" panose="020B0604020202020204" pitchFamily="34" charset="0"/>
                            </a:rPr>
                            <m:t>                        </m:t>
                          </m:r>
                        </m:sup>
                      </m:sSup>
                    </m:oMath>
                  </m:oMathPara>
                </a14:m>
                <a:endParaRPr lang="en-IL" sz="18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dirty="0"/>
                  <a:t>= 3*1 + 11*16 + 10*256  =  2,739</a:t>
                </a:r>
                <a:r>
                  <a:rPr lang="en-US" sz="1400" dirty="0"/>
                  <a:t>D</a:t>
                </a:r>
                <a:r>
                  <a:rPr lang="en-US" dirty="0"/>
                  <a:t>              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he-IL" dirty="0"/>
                  <a:t>המרה</a:t>
                </a:r>
                <a:r>
                  <a:rPr lang="en-US" dirty="0"/>
                  <a:t> </a:t>
                </a:r>
                <a:r>
                  <a:rPr lang="he-IL" dirty="0"/>
                  <a:t>הפוכה: מבסיס 10 לבסיס 16: </a:t>
                </a:r>
                <a:endParaRPr lang="en-US" dirty="0"/>
              </a:p>
              <a:p>
                <a:endParaRPr lang="he-IL" dirty="0"/>
              </a:p>
              <a:p>
                <a:endParaRPr lang="he-IL" dirty="0"/>
              </a:p>
              <a:p>
                <a:endParaRPr lang="en-US" dirty="0"/>
              </a:p>
              <a:p>
                <a:r>
                  <a:rPr lang="he-IL" dirty="0"/>
                  <a:t>התוצאה:  </a:t>
                </a:r>
                <a:r>
                  <a:rPr lang="en-US" dirty="0"/>
                  <a:t>2739</a:t>
                </a:r>
                <a:r>
                  <a:rPr lang="en-US" sz="1600" dirty="0"/>
                  <a:t>D</a:t>
                </a:r>
                <a:r>
                  <a:rPr lang="en-US" dirty="0"/>
                  <a:t> = 0AB3</a:t>
                </a:r>
                <a:r>
                  <a:rPr lang="en-US" sz="1800" dirty="0"/>
                  <a:t>h</a:t>
                </a:r>
                <a:endParaRPr lang="he-IL" dirty="0"/>
              </a:p>
              <a:p>
                <a:endParaRPr lang="en-IL" dirty="0"/>
              </a:p>
            </p:txBody>
          </p:sp>
        </mc:Choice>
        <mc:Fallback xmlns="">
          <p:sp>
            <p:nvSpPr>
              <p:cNvPr id="2" name="Content Placeholder 1">
                <a:extLst>
                  <a:ext uri="{FF2B5EF4-FFF2-40B4-BE49-F238E27FC236}">
                    <a16:creationId xmlns:a16="http://schemas.microsoft.com/office/drawing/2014/main" id="{5F9F0FBD-432F-4A13-B0FF-EE43990D4E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2"/>
                <a:stretch>
                  <a:fillRect t="-1952" r="-820"/>
                </a:stretch>
              </a:blipFill>
            </p:spPr>
            <p:txBody>
              <a:bodyPr/>
              <a:lstStyle/>
              <a:p>
                <a:r>
                  <a:rPr lang="en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itle 2">
            <a:extLst>
              <a:ext uri="{FF2B5EF4-FFF2-40B4-BE49-F238E27FC236}">
                <a16:creationId xmlns:a16="http://schemas.microsoft.com/office/drawing/2014/main" id="{D6991B6E-456D-43BA-8ECA-FBC04919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/>
              <a:t>איך ממירים בין </a:t>
            </a:r>
            <a:r>
              <a:rPr lang="he-IL" dirty="0" err="1"/>
              <a:t>הקסהדצימלי</a:t>
            </a:r>
            <a:r>
              <a:rPr lang="he-IL" dirty="0"/>
              <a:t> לדצימלי</a:t>
            </a:r>
            <a:r>
              <a:rPr lang="en-US" dirty="0"/>
              <a:t>?</a:t>
            </a:r>
            <a:endParaRPr lang="en-IL" dirty="0"/>
          </a:p>
        </p:txBody>
      </p:sp>
      <p:graphicFrame>
        <p:nvGraphicFramePr>
          <p:cNvPr id="5" name="טבלה 18">
            <a:extLst>
              <a:ext uri="{FF2B5EF4-FFF2-40B4-BE49-F238E27FC236}">
                <a16:creationId xmlns:a16="http://schemas.microsoft.com/office/drawing/2014/main" id="{2A087649-5C67-4BF6-9BBE-48179431D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238659"/>
              </p:ext>
            </p:extLst>
          </p:nvPr>
        </p:nvGraphicFramePr>
        <p:xfrm>
          <a:off x="1562986" y="2679405"/>
          <a:ext cx="4338084" cy="1797204"/>
        </p:xfrm>
        <a:graphic>
          <a:graphicData uri="http://schemas.openxmlformats.org/drawingml/2006/table">
            <a:tbl>
              <a:tblPr rtl="1" firstRow="1" bandRow="1">
                <a:tableStyleId>{5940675A-B579-460E-94D1-54222C63F5DA}</a:tableStyleId>
              </a:tblPr>
              <a:tblGrid>
                <a:gridCol w="2169042">
                  <a:extLst>
                    <a:ext uri="{9D8B030D-6E8A-4147-A177-3AD203B41FA5}">
                      <a16:colId xmlns:a16="http://schemas.microsoft.com/office/drawing/2014/main" val="460886113"/>
                    </a:ext>
                  </a:extLst>
                </a:gridCol>
                <a:gridCol w="2169042">
                  <a:extLst>
                    <a:ext uri="{9D8B030D-6E8A-4147-A177-3AD203B41FA5}">
                      <a16:colId xmlns:a16="http://schemas.microsoft.com/office/drawing/2014/main" val="794179045"/>
                    </a:ext>
                  </a:extLst>
                </a:gridCol>
              </a:tblGrid>
              <a:tr h="446668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שארית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he-IL" sz="2400" dirty="0">
                          <a:solidFill>
                            <a:schemeClr val="bg1"/>
                          </a:solidFill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פעולה</a:t>
                      </a:r>
                    </a:p>
                  </a:txBody>
                  <a:tcPr anchor="ctr">
                    <a:solidFill>
                      <a:srgbClr val="12B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21837"/>
                  </a:ext>
                </a:extLst>
              </a:tr>
              <a:tr h="446668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3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2739: 16 = 171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8032429"/>
                  </a:ext>
                </a:extLst>
              </a:tr>
              <a:tr h="446668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11 = </a:t>
                      </a:r>
                      <a:r>
                        <a:rPr lang="en-US" sz="20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B</a:t>
                      </a:r>
                      <a:r>
                        <a:rPr lang="en-US" sz="1600" dirty="0" err="1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171 :16 = 10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64613043"/>
                  </a:ext>
                </a:extLst>
              </a:tr>
              <a:tr h="446668">
                <a:tc>
                  <a:txBody>
                    <a:bodyPr/>
                    <a:lstStyle/>
                    <a:p>
                      <a:pPr marL="0" marR="0" lvl="0" indent="0" algn="ctr" defTabSz="914491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 = A</a:t>
                      </a:r>
                      <a:r>
                        <a:rPr lang="en-US" sz="16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h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000" dirty="0">
                          <a:latin typeface="Varela Round" panose="00000500000000000000" pitchFamily="2" charset="-79"/>
                          <a:cs typeface="Varela Round" panose="00000500000000000000" pitchFamily="2" charset="-79"/>
                        </a:rPr>
                        <a:t>10 : 16 = 0</a:t>
                      </a:r>
                      <a:endParaRPr lang="he-IL" sz="2000" dirty="0">
                        <a:latin typeface="Varela Round" panose="00000500000000000000" pitchFamily="2" charset="-79"/>
                        <a:cs typeface="Varela Round" panose="00000500000000000000" pitchFamily="2" charset="-79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67094457"/>
                  </a:ext>
                </a:extLst>
              </a:tr>
            </a:tbl>
          </a:graphicData>
        </a:graphic>
      </p:graphicFrame>
      <p:cxnSp>
        <p:nvCxnSpPr>
          <p:cNvPr id="6" name="מחבר חץ ישר 23">
            <a:extLst>
              <a:ext uri="{FF2B5EF4-FFF2-40B4-BE49-F238E27FC236}">
                <a16:creationId xmlns:a16="http://schemas.microsoft.com/office/drawing/2014/main" id="{DCE5BE0D-202F-4017-840C-E9E4EE7C441B}"/>
              </a:ext>
            </a:extLst>
          </p:cNvPr>
          <p:cNvCxnSpPr>
            <a:cxnSpLocks/>
          </p:cNvCxnSpPr>
          <p:nvPr/>
        </p:nvCxnSpPr>
        <p:spPr>
          <a:xfrm flipV="1">
            <a:off x="6318634" y="3169109"/>
            <a:ext cx="0" cy="1307500"/>
          </a:xfrm>
          <a:prstGeom prst="straightConnector1">
            <a:avLst/>
          </a:prstGeom>
          <a:ln w="76200">
            <a:solidFill>
              <a:srgbClr val="12B4B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863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מערכת שידורים">
      <a:dk1>
        <a:srgbClr val="002060"/>
      </a:dk1>
      <a:lt1>
        <a:sysClr val="window" lastClr="FFFFFF"/>
      </a:lt1>
      <a:dk2>
        <a:srgbClr val="44546A"/>
      </a:dk2>
      <a:lt2>
        <a:srgbClr val="E7E6E6"/>
      </a:lt2>
      <a:accent1>
        <a:srgbClr val="92D050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7030A0"/>
      </a:folHlink>
    </a:clrScheme>
    <a:fontScheme name="התאמה אישית 3">
      <a:majorFont>
        <a:latin typeface="Varela Round"/>
        <a:ea typeface=""/>
        <a:cs typeface="Varela Round"/>
      </a:majorFont>
      <a:minorFont>
        <a:latin typeface="Varela Round"/>
        <a:ea typeface=""/>
        <a:cs typeface="Varela Round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7968</TotalTime>
  <Words>1435</Words>
  <Application>Microsoft Office PowerPoint</Application>
  <PresentationFormat>מסך רחב</PresentationFormat>
  <Paragraphs>365</Paragraphs>
  <Slides>26</Slides>
  <Notes>5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26</vt:i4>
      </vt:variant>
    </vt:vector>
  </HeadingPairs>
  <TitlesOfParts>
    <vt:vector size="31" baseType="lpstr">
      <vt:lpstr>Arial</vt:lpstr>
      <vt:lpstr>Calibri</vt:lpstr>
      <vt:lpstr>Cambria Math</vt:lpstr>
      <vt:lpstr>Varela Round</vt:lpstr>
      <vt:lpstr>ערכת נושא Office</vt:lpstr>
      <vt:lpstr>מערכת שידורים לאומית</vt:lpstr>
      <vt:lpstr>מבוא למבנה המחשב</vt:lpstr>
      <vt:lpstr>מה נלמד היום </vt:lpstr>
      <vt:lpstr>בסיס 2 – בינארי (binary)</vt:lpstr>
      <vt:lpstr>דוגמא </vt:lpstr>
      <vt:lpstr>בדיקה</vt:lpstr>
      <vt:lpstr>בסיס 16 – הקסדיצמלי - Hexadecimal</vt:lpstr>
      <vt:lpstr>בסיס 16 – הקסדיצמלי - Hexadecimal</vt:lpstr>
      <vt:lpstr>איך ממירים בין הקסהדצימלי לדצימלי?</vt:lpstr>
      <vt:lpstr>המרה בין בינארי להקסהדצימלי</vt:lpstr>
      <vt:lpstr>עוד דוגמאות</vt:lpstr>
      <vt:lpstr>תרגילים</vt:lpstr>
      <vt:lpstr>פתרון לתרגילים</vt:lpstr>
      <vt:lpstr>סיכום</vt:lpstr>
      <vt:lpstr>מה נלמד</vt:lpstr>
      <vt:lpstr>חיבור</vt:lpstr>
      <vt:lpstr>חיסור – בסיס 10</vt:lpstr>
      <vt:lpstr>חיסור בבסיסים 2 ו-16</vt:lpstr>
      <vt:lpstr>תרגילים בחיבור  (+) בסיס 16                                בסיס 2      </vt:lpstr>
      <vt:lpstr>תרגילים בחיסור (-) בסיס 16                                בסיס 2      </vt:lpstr>
      <vt:lpstr>סיכום</vt:lpstr>
      <vt:lpstr>מצגת של PowerPoint‏</vt:lpstr>
      <vt:lpstr>בנק צורות ותיבות טקסט</vt:lpstr>
      <vt:lpstr>טבלה לדוגמה</vt:lpstr>
      <vt:lpstr> קישור למשאבים מאושרים לשימוש  ע"י משרד החינוך</vt:lpstr>
      <vt:lpstr>מאגרי תמונות לשימוש ללא תשלום  וללא בעיית זכויות יוצרים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user</dc:creator>
  <cp:lastModifiedBy>Anat Kaldaron</cp:lastModifiedBy>
  <cp:revision>168</cp:revision>
  <dcterms:created xsi:type="dcterms:W3CDTF">2020-03-15T19:13:03Z</dcterms:created>
  <dcterms:modified xsi:type="dcterms:W3CDTF">2020-07-14T12:29:36Z</dcterms:modified>
</cp:coreProperties>
</file>