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1"/>
  </p:notesMasterIdLst>
  <p:sldIdLst>
    <p:sldId id="257" r:id="rId2"/>
    <p:sldId id="337" r:id="rId3"/>
    <p:sldId id="263" r:id="rId4"/>
    <p:sldId id="288" r:id="rId5"/>
    <p:sldId id="309" r:id="rId6"/>
    <p:sldId id="313" r:id="rId7"/>
    <p:sldId id="314" r:id="rId8"/>
    <p:sldId id="301" r:id="rId9"/>
    <p:sldId id="311" r:id="rId10"/>
    <p:sldId id="315" r:id="rId11"/>
    <p:sldId id="340" r:id="rId12"/>
    <p:sldId id="316" r:id="rId13"/>
    <p:sldId id="317" r:id="rId14"/>
    <p:sldId id="321" r:id="rId15"/>
    <p:sldId id="323" r:id="rId16"/>
    <p:sldId id="322" r:id="rId17"/>
    <p:sldId id="324" r:id="rId18"/>
    <p:sldId id="325" r:id="rId19"/>
    <p:sldId id="329" r:id="rId20"/>
    <p:sldId id="327" r:id="rId21"/>
    <p:sldId id="330" r:id="rId22"/>
    <p:sldId id="319" r:id="rId23"/>
    <p:sldId id="318" r:id="rId24"/>
    <p:sldId id="336" r:id="rId25"/>
    <p:sldId id="335" r:id="rId26"/>
    <p:sldId id="312" r:id="rId27"/>
    <p:sldId id="339" r:id="rId28"/>
    <p:sldId id="338" r:id="rId29"/>
    <p:sldId id="291" r:id="rId3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pidot Tamar" initials="LT" lastIdx="4" clrIdx="0">
    <p:extLst>
      <p:ext uri="{19B8F6BF-5375-455C-9EA6-DF929625EA0E}">
        <p15:presenceInfo xmlns:p15="http://schemas.microsoft.com/office/powerpoint/2012/main" userId="S-1-5-21-285672006-3197715534-229637820-120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92D050"/>
    <a:srgbClr val="6CF0FF"/>
    <a:srgbClr val="E0E0E0"/>
    <a:srgbClr val="E6E6E6"/>
    <a:srgbClr val="11A4AB"/>
    <a:srgbClr val="12B4BC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96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876" y="48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י"א/אב/תש"ף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3008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1pPr>
            <a:lvl2pPr marL="742950" indent="-28575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2pPr>
            <a:lvl3pPr marL="11430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3pPr>
            <a:lvl4pPr marL="16002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4pPr>
            <a:lvl5pPr marL="20574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AAD95176-B271-474F-B882-BBCC4A170F9F}" type="slidenum">
              <a:rPr lang="he-IL" altLang="he-IL" sz="1200" b="0">
                <a:solidFill>
                  <a:schemeClr val="tx1"/>
                </a:solidFill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19</a:t>
            </a:fld>
            <a:endParaRPr lang="en-US" altLang="he-IL" sz="1200" b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304659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1pPr>
            <a:lvl2pPr marL="742950" indent="-28575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2pPr>
            <a:lvl3pPr marL="11430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3pPr>
            <a:lvl4pPr marL="16002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4pPr>
            <a:lvl5pPr marL="20574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AAD95176-B271-474F-B882-BBCC4A170F9F}" type="slidenum">
              <a:rPr lang="he-IL" altLang="he-IL" sz="1200" b="0">
                <a:solidFill>
                  <a:schemeClr val="tx1"/>
                </a:solidFill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20</a:t>
            </a:fld>
            <a:endParaRPr lang="en-US" altLang="he-IL" sz="1200" b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181527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2743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421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213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8372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1pPr>
            <a:lvl2pPr marL="742950" indent="-28575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2pPr>
            <a:lvl3pPr marL="11430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3pPr>
            <a:lvl4pPr marL="16002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4pPr>
            <a:lvl5pPr marL="20574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AAD95176-B271-474F-B882-BBCC4A170F9F}" type="slidenum">
              <a:rPr lang="he-IL" altLang="he-IL" sz="1200" b="0">
                <a:solidFill>
                  <a:schemeClr val="tx1"/>
                </a:solidFill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9</a:t>
            </a:fld>
            <a:endParaRPr lang="en-US" altLang="he-IL" sz="1200" b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198557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4100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1pPr>
            <a:lvl2pPr marL="742950" indent="-28575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2pPr>
            <a:lvl3pPr marL="11430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3pPr>
            <a:lvl4pPr marL="16002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4pPr>
            <a:lvl5pPr marL="20574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AAD95176-B271-474F-B882-BBCC4A170F9F}" type="slidenum">
              <a:rPr lang="he-IL" altLang="he-IL" sz="1200" b="0">
                <a:solidFill>
                  <a:schemeClr val="tx1"/>
                </a:solidFill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17</a:t>
            </a:fld>
            <a:endParaRPr lang="en-US" altLang="he-IL" sz="1200" b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53805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1pPr>
            <a:lvl2pPr marL="742950" indent="-28575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2pPr>
            <a:lvl3pPr marL="11430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3pPr>
            <a:lvl4pPr marL="16002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4pPr>
            <a:lvl5pPr marL="20574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AAD95176-B271-474F-B882-BBCC4A170F9F}" type="slidenum">
              <a:rPr lang="he-IL" altLang="he-IL" sz="1200" b="0">
                <a:solidFill>
                  <a:schemeClr val="tx1"/>
                </a:solidFill>
                <a:cs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18</a:t>
            </a:fld>
            <a:endParaRPr lang="en-US" altLang="he-IL" sz="1200" b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63950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י"א/אב/תש"ף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049185"/>
            <a:ext cx="10019010" cy="4611559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92500" lnSpcReduction="10000"/>
          </a:bodyPr>
          <a:lstStyle/>
          <a:p>
            <a:pPr>
              <a:buNone/>
            </a:pPr>
            <a:r>
              <a:rPr lang="he-IL" sz="3600" b="1" dirty="0">
                <a:solidFill>
                  <a:schemeClr val="tx1"/>
                </a:solidFill>
              </a:rPr>
              <a:t>כיצד מחסנית תעזור לנו בזיהוי השפה החופשית הקשר :  </a:t>
            </a:r>
            <a:r>
              <a:rPr lang="en-US" sz="3600" b="1" dirty="0">
                <a:solidFill>
                  <a:schemeClr val="tx1"/>
                </a:solidFill>
              </a:rPr>
              <a:t>{ </a:t>
            </a:r>
            <a:r>
              <a:rPr lang="en-US" sz="4000" b="1" dirty="0" err="1">
                <a:solidFill>
                  <a:schemeClr val="tx1"/>
                </a:solidFill>
              </a:rPr>
              <a:t>a</a:t>
            </a:r>
            <a:r>
              <a:rPr lang="en-US" sz="4000" b="1" baseline="30000" dirty="0" err="1">
                <a:solidFill>
                  <a:schemeClr val="tx1"/>
                </a:solidFill>
              </a:rPr>
              <a:t>n</a:t>
            </a:r>
            <a:r>
              <a:rPr lang="en-US" sz="4000" b="1" dirty="0" err="1">
                <a:solidFill>
                  <a:schemeClr val="tx1"/>
                </a:solidFill>
              </a:rPr>
              <a:t>b</a:t>
            </a:r>
            <a:r>
              <a:rPr lang="en-US" sz="4000" b="1" baseline="30000" dirty="0" err="1">
                <a:solidFill>
                  <a:schemeClr val="tx1"/>
                </a:solidFill>
              </a:rPr>
              <a:t>n</a:t>
            </a:r>
            <a:r>
              <a:rPr lang="en-US" sz="3600" b="1" dirty="0">
                <a:solidFill>
                  <a:schemeClr val="tx1"/>
                </a:solidFill>
              </a:rPr>
              <a:t>/ n &gt;0}</a:t>
            </a:r>
            <a:r>
              <a:rPr lang="he-IL" sz="3600" b="1" dirty="0">
                <a:solidFill>
                  <a:schemeClr val="tx1"/>
                </a:solidFill>
              </a:rPr>
              <a:t>? </a:t>
            </a:r>
          </a:p>
          <a:p>
            <a:pPr>
              <a:buNone/>
            </a:pPr>
            <a:r>
              <a:rPr lang="he-IL" b="1" dirty="0"/>
              <a:t>(עבור כל מופע של</a:t>
            </a:r>
            <a:r>
              <a:rPr lang="en-US" b="1" dirty="0"/>
              <a:t>a </a:t>
            </a:r>
            <a:r>
              <a:rPr lang="he-IL" b="1" dirty="0"/>
              <a:t> במילה, נכניס תו למחסנית, ברגע שמופיע</a:t>
            </a:r>
            <a:r>
              <a:rPr lang="en-US" b="1" dirty="0"/>
              <a:t>b </a:t>
            </a:r>
            <a:r>
              <a:rPr lang="he-IL" b="1" dirty="0"/>
              <a:t>, עבור כל מופע שלו, נוציא אחד מן התווים שהכנסנו. אם בסיום המילה נגיע למחסנית ריקה, הרי שמספר מופעי ה-</a:t>
            </a:r>
            <a:r>
              <a:rPr lang="en-US" b="1" dirty="0"/>
              <a:t>a-</a:t>
            </a:r>
            <a:r>
              <a:rPr lang="he-IL" b="1" dirty="0"/>
              <a:t>ים שווה למספר מופעי ה-</a:t>
            </a:r>
            <a:r>
              <a:rPr lang="en-US" b="1" dirty="0"/>
              <a:t>b-</a:t>
            </a:r>
            <a:r>
              <a:rPr lang="he-IL" b="1" dirty="0"/>
              <a:t>ים. אם הגענו לסוף הקלט כשהמחסנית ריקה, הרי שהמילה בשפה.)</a:t>
            </a:r>
            <a:endParaRPr lang="he-IL" sz="2400" dirty="0"/>
          </a:p>
          <a:p>
            <a:pPr>
              <a:buNone/>
            </a:pPr>
            <a:r>
              <a:rPr lang="he-IL" sz="2400" dirty="0"/>
              <a:t>                      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739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D738C25-260D-4E3F-A8F2-64DD5B2579F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b="1" dirty="0">
                <a:solidFill>
                  <a:srgbClr val="FF0000"/>
                </a:solidFill>
                <a:cs typeface="+mn-cs"/>
              </a:rPr>
              <a:t>הגדרה:  </a:t>
            </a:r>
            <a:r>
              <a:rPr lang="he-IL" b="1" dirty="0">
                <a:latin typeface="Arial" panose="020B0604020202020204" pitchFamily="34" charset="0"/>
                <a:cs typeface="+mn-cs"/>
              </a:rPr>
              <a:t>אוטומט מחסנית הוא אוטומט העזר באמצעי זיכרון נוסף – מחסנית.</a:t>
            </a:r>
          </a:p>
          <a:p>
            <a:pPr marL="0" indent="0">
              <a:buNone/>
            </a:pPr>
            <a:r>
              <a:rPr lang="he-IL" b="1" dirty="0">
                <a:latin typeface="Arial" panose="020B0604020202020204" pitchFamily="34" charset="0"/>
                <a:cs typeface="+mn-cs"/>
              </a:rPr>
              <a:t>שפות שעבורן ניתן לבנות אוטומט מחסנית  שיזהה את כל המילים השייכות להן נקראות  </a:t>
            </a:r>
            <a:r>
              <a:rPr lang="he-IL" b="1" u="sng" dirty="0">
                <a:latin typeface="Arial" panose="020B0604020202020204" pitchFamily="34" charset="0"/>
                <a:cs typeface="+mn-cs"/>
              </a:rPr>
              <a:t>שפות חופשיות הקשר</a:t>
            </a:r>
            <a:endParaRPr lang="he-IL" b="1" dirty="0">
              <a:latin typeface="Arial" panose="020B0604020202020204" pitchFamily="34" charset="0"/>
              <a:cs typeface="+mn-cs"/>
            </a:endParaRPr>
          </a:p>
          <a:p>
            <a:r>
              <a:rPr lang="he-IL" b="1" dirty="0">
                <a:cs typeface="+mn-cs"/>
              </a:rPr>
              <a:t>אוטומט מחסנית מתואר ע"י המרכיבים הבאים:</a:t>
            </a:r>
          </a:p>
          <a:p>
            <a:pPr marL="0" indent="0">
              <a:buNone/>
            </a:pPr>
            <a:r>
              <a:rPr lang="he-IL" sz="2200" dirty="0">
                <a:cs typeface="+mn-cs"/>
              </a:rPr>
              <a:t>    -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  <a:cs typeface="+mn-cs"/>
              </a:rPr>
              <a:t>א"ב הקלט</a:t>
            </a:r>
            <a:r>
              <a:rPr lang="he-IL" sz="2200" dirty="0">
                <a:cs typeface="+mn-cs"/>
              </a:rPr>
              <a:t>: אותיות הקלט של השפה המתוארת ע"י האוטומט.</a:t>
            </a:r>
          </a:p>
          <a:p>
            <a:pPr marL="0" indent="0">
              <a:buNone/>
            </a:pPr>
            <a:r>
              <a:rPr lang="he-IL" sz="2200" dirty="0">
                <a:cs typeface="+mn-cs"/>
              </a:rPr>
              <a:t>    -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  <a:cs typeface="+mn-cs"/>
              </a:rPr>
              <a:t>א"ב המחסנית</a:t>
            </a:r>
            <a:r>
              <a:rPr lang="he-IL" sz="2200" dirty="0">
                <a:cs typeface="+mn-cs"/>
              </a:rPr>
              <a:t>: האותיות שנדחפות למחסנית. מקובל לכתוב אותן באותיות גדולות</a:t>
            </a:r>
            <a:r>
              <a:rPr lang="he-IL" sz="1900" dirty="0">
                <a:cs typeface="+mn-cs"/>
              </a:rPr>
              <a:t>.</a:t>
            </a:r>
            <a:endParaRPr lang="he-IL" sz="2200" dirty="0">
              <a:cs typeface="+mn-cs"/>
            </a:endParaRPr>
          </a:p>
          <a:p>
            <a:pPr marL="0" indent="0">
              <a:buNone/>
            </a:pPr>
            <a:r>
              <a:rPr lang="he-IL" sz="2200" dirty="0">
                <a:cs typeface="+mn-cs"/>
              </a:rPr>
              <a:t>    -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  <a:cs typeface="+mn-cs"/>
              </a:rPr>
              <a:t>קבוצת המצבים : </a:t>
            </a:r>
            <a:r>
              <a:rPr lang="he-IL" sz="2200" dirty="0">
                <a:solidFill>
                  <a:schemeClr val="tx1">
                    <a:lumMod val="90000"/>
                    <a:lumOff val="10000"/>
                  </a:schemeClr>
                </a:solidFill>
                <a:cs typeface="+mn-cs"/>
              </a:rPr>
              <a:t>המתוארים באוטומט</a:t>
            </a:r>
            <a:endParaRPr lang="he-IL" sz="2200" b="1" dirty="0">
              <a:solidFill>
                <a:schemeClr val="tx1">
                  <a:lumMod val="90000"/>
                  <a:lumOff val="10000"/>
                </a:schemeClr>
              </a:solidFill>
              <a:cs typeface="+mn-cs"/>
            </a:endParaRPr>
          </a:p>
          <a:p>
            <a:pPr marL="0" indent="0">
              <a:buNone/>
            </a:pPr>
            <a:r>
              <a:rPr lang="he-IL" sz="2200" dirty="0">
                <a:cs typeface="+mn-cs"/>
              </a:rPr>
              <a:t>    -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  <a:cs typeface="+mn-cs"/>
              </a:rPr>
              <a:t>מצב התחלתי </a:t>
            </a:r>
            <a:r>
              <a:rPr lang="he-IL" sz="2200" dirty="0">
                <a:cs typeface="+mn-cs"/>
              </a:rPr>
              <a:t>: המצב שמתחילים בו את תהליך החישוב.</a:t>
            </a:r>
          </a:p>
          <a:p>
            <a:pPr marL="0" indent="0">
              <a:buNone/>
            </a:pPr>
            <a:r>
              <a:rPr lang="he-IL" sz="2200" dirty="0">
                <a:cs typeface="+mn-cs"/>
              </a:rPr>
              <a:t>    - </a:t>
            </a:r>
            <a:r>
              <a:rPr lang="he-IL" sz="2200" b="1" dirty="0">
                <a:cs typeface="+mn-cs"/>
              </a:rPr>
              <a:t>קבוצת מצבים מקבלים</a:t>
            </a:r>
            <a:r>
              <a:rPr lang="he-IL" sz="2200" dirty="0">
                <a:cs typeface="+mn-cs"/>
              </a:rPr>
              <a:t>: המתארים מילים המתקבלות בשפה.</a:t>
            </a:r>
          </a:p>
          <a:p>
            <a:pPr marL="0" indent="0">
              <a:buNone/>
            </a:pPr>
            <a:r>
              <a:rPr lang="he-IL" sz="2200" dirty="0">
                <a:cs typeface="+mn-cs"/>
              </a:rPr>
              <a:t>    - </a:t>
            </a:r>
            <a:r>
              <a:rPr lang="he-IL" sz="2200" b="1" dirty="0">
                <a:cs typeface="+mn-cs"/>
              </a:rPr>
              <a:t>פונקציית מעברים</a:t>
            </a:r>
            <a:r>
              <a:rPr lang="he-IL" sz="2200" dirty="0">
                <a:cs typeface="+mn-cs"/>
              </a:rPr>
              <a:t>: כל מעבר מתואר ע"י </a:t>
            </a:r>
            <a:r>
              <a:rPr lang="he-IL" sz="2000" dirty="0">
                <a:latin typeface="Times New Roman" panose="02020603050405020304" pitchFamily="18" charset="0"/>
                <a:ea typeface="Cambria Math" panose="02040503050406030204" pitchFamily="18" charset="0"/>
              </a:rPr>
              <a:t>מצב נתון, תו קלט וראש מחסנית לאיזה מצב עובר האוטומט ואיזו פעולה הוא מבצע ( דחיפה/שליפה/ללא שינוי).</a:t>
            </a:r>
          </a:p>
          <a:p>
            <a:pPr marL="0" indent="0">
              <a:buNone/>
            </a:pPr>
            <a:endParaRPr lang="he-IL" sz="2200" dirty="0"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25083"/>
            <a:ext cx="9802206" cy="773776"/>
          </a:xfrm>
        </p:spPr>
        <p:txBody>
          <a:bodyPr/>
          <a:lstStyle/>
          <a:p>
            <a:r>
              <a:rPr lang="he-IL" sz="3200" dirty="0"/>
              <a:t>אוטומט מחסנית</a:t>
            </a:r>
            <a:endParaRPr lang="he-IL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נבנה על הלוח אוטומט מחסנית שמקבל את השפה: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            </a:t>
            </a:r>
            <a:r>
              <a:rPr lang="en-US" sz="3200" b="1" dirty="0"/>
              <a:t>L = { </a:t>
            </a:r>
            <a:r>
              <a:rPr lang="en-US" sz="3200" b="1" dirty="0" err="1"/>
              <a:t>a</a:t>
            </a:r>
            <a:r>
              <a:rPr lang="en-US" sz="3200" b="1" baseline="30000" dirty="0" err="1"/>
              <a:t>n</a:t>
            </a:r>
            <a:r>
              <a:rPr lang="en-US" sz="3200" b="1" dirty="0" err="1"/>
              <a:t>b</a:t>
            </a:r>
            <a:r>
              <a:rPr lang="en-US" sz="3200" b="1" baseline="30000" dirty="0" err="1"/>
              <a:t>n</a:t>
            </a:r>
            <a:r>
              <a:rPr lang="en-US" sz="3200" b="1" dirty="0"/>
              <a:t>| n &gt; 0}</a:t>
            </a:r>
            <a:endParaRPr lang="en-US" sz="3200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 1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/>
          <a:srcRect l="1618" t="14382" r="66832" b="51545"/>
          <a:stretch/>
        </p:blipFill>
        <p:spPr>
          <a:xfrm>
            <a:off x="515273" y="2644727"/>
            <a:ext cx="6773117" cy="2912012"/>
          </a:xfrm>
          <a:prstGeom prst="rect">
            <a:avLst/>
          </a:prstGeom>
        </p:spPr>
      </p:pic>
      <p:sp>
        <p:nvSpPr>
          <p:cNvPr id="8" name="ענן 7"/>
          <p:cNvSpPr/>
          <p:nvPr/>
        </p:nvSpPr>
        <p:spPr>
          <a:xfrm>
            <a:off x="1125416" y="1929111"/>
            <a:ext cx="2010660" cy="856292"/>
          </a:xfrm>
          <a:prstGeom prst="cloud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he-IL" sz="1300" kern="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e-IL" sz="1400" b="1" dirty="0">
                <a:solidFill>
                  <a:prstClr val="black"/>
                </a:solidFill>
                <a:latin typeface="Century Gothic"/>
                <a:cs typeface="Gisha" panose="020B0502040204020203" pitchFamily="34" charset="-79"/>
              </a:rPr>
              <a:t>עבור </a:t>
            </a:r>
            <a:r>
              <a:rPr lang="en-US" sz="1400" b="1" dirty="0">
                <a:solidFill>
                  <a:prstClr val="black"/>
                </a:solidFill>
                <a:latin typeface="Century Gothic"/>
              </a:rPr>
              <a:t>a</a:t>
            </a:r>
            <a:r>
              <a:rPr lang="he-IL" sz="1400" b="1" dirty="0">
                <a:solidFill>
                  <a:prstClr val="black"/>
                </a:solidFill>
                <a:latin typeface="Century Gothic"/>
                <a:cs typeface="Gisha" panose="020B0502040204020203" pitchFamily="34" charset="-79"/>
              </a:rPr>
              <a:t> ראשון נכניס </a:t>
            </a:r>
            <a:r>
              <a:rPr lang="en-US" sz="1400" b="1" dirty="0">
                <a:solidFill>
                  <a:prstClr val="black"/>
                </a:solidFill>
                <a:latin typeface="Century Gothic"/>
              </a:rPr>
              <a:t>S</a:t>
            </a:r>
            <a:r>
              <a:rPr lang="he-IL" sz="1400" b="1" dirty="0">
                <a:solidFill>
                  <a:prstClr val="black"/>
                </a:solidFill>
                <a:latin typeface="Century Gothic"/>
                <a:cs typeface="Gisha" panose="020B0502040204020203" pitchFamily="34" charset="-79"/>
              </a:rPr>
              <a:t> למחסנית</a:t>
            </a:r>
            <a:r>
              <a:rPr lang="he-IL" sz="1300" dirty="0"/>
              <a:t> </a:t>
            </a:r>
            <a:endParaRPr kumimoji="0" lang="he-IL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cxnSp>
        <p:nvCxnSpPr>
          <p:cNvPr id="5" name="מחבר חץ ישר 4"/>
          <p:cNvCxnSpPr/>
          <p:nvPr/>
        </p:nvCxnSpPr>
        <p:spPr>
          <a:xfrm>
            <a:off x="2363372" y="2686931"/>
            <a:ext cx="323557" cy="5345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ענן 8"/>
          <p:cNvSpPr/>
          <p:nvPr/>
        </p:nvSpPr>
        <p:spPr>
          <a:xfrm>
            <a:off x="281354" y="3937118"/>
            <a:ext cx="2753434" cy="1124176"/>
          </a:xfrm>
          <a:prstGeom prst="cloud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he-IL" sz="1300" kern="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he-IL" sz="1400" b="1" dirty="0">
                <a:solidFill>
                  <a:prstClr val="black"/>
                </a:solidFill>
                <a:latin typeface="Century Gothic"/>
                <a:cs typeface="Gisha" panose="020B0502040204020203" pitchFamily="34" charset="-79"/>
              </a:rPr>
              <a:t>עבור </a:t>
            </a:r>
            <a:r>
              <a:rPr lang="en-US" sz="1400" b="1" dirty="0">
                <a:solidFill>
                  <a:prstClr val="black"/>
                </a:solidFill>
                <a:latin typeface="Century Gothic"/>
              </a:rPr>
              <a:t>b</a:t>
            </a:r>
            <a:r>
              <a:rPr lang="ru-RU" sz="14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he-IL" sz="1400" b="1" dirty="0">
                <a:solidFill>
                  <a:prstClr val="black"/>
                </a:solidFill>
                <a:latin typeface="Century Gothic"/>
                <a:cs typeface="Gisha" panose="020B0502040204020203" pitchFamily="34" charset="-79"/>
              </a:rPr>
              <a:t> ראשון שרואים,</a:t>
            </a:r>
            <a:r>
              <a:rPr lang="he-IL" sz="1400" b="1" dirty="0">
                <a:solidFill>
                  <a:srgbClr val="FF0000"/>
                </a:solidFill>
                <a:latin typeface="Century Gothic"/>
                <a:cs typeface="Gisha" panose="020B0502040204020203" pitchFamily="34" charset="-79"/>
              </a:rPr>
              <a:t> אם </a:t>
            </a:r>
            <a:r>
              <a:rPr lang="en-US" sz="1400" b="1" dirty="0">
                <a:solidFill>
                  <a:srgbClr val="FF0000"/>
                </a:solidFill>
                <a:latin typeface="Century Gothic"/>
              </a:rPr>
              <a:t>S</a:t>
            </a:r>
            <a:r>
              <a:rPr lang="he-IL" sz="1400" b="1" dirty="0">
                <a:solidFill>
                  <a:srgbClr val="FF0000"/>
                </a:solidFill>
                <a:latin typeface="Century Gothic"/>
                <a:cs typeface="Gisha" panose="020B0502040204020203" pitchFamily="34" charset="-79"/>
              </a:rPr>
              <a:t> בראש המחסנית עוברים למצב מקבל (המילה </a:t>
            </a:r>
            <a:r>
              <a:rPr lang="en-US" sz="1400" b="1" dirty="0" err="1">
                <a:solidFill>
                  <a:srgbClr val="FF0000"/>
                </a:solidFill>
                <a:latin typeface="Century Gothic"/>
                <a:cs typeface="Gisha" panose="020B0502040204020203" pitchFamily="34" charset="-79"/>
              </a:rPr>
              <a:t>ab</a:t>
            </a:r>
            <a:r>
              <a:rPr lang="he-IL" sz="1400" b="1" dirty="0">
                <a:solidFill>
                  <a:srgbClr val="FF0000"/>
                </a:solidFill>
                <a:latin typeface="Century Gothic"/>
                <a:cs typeface="Gisha" panose="020B0502040204020203" pitchFamily="34" charset="-79"/>
              </a:rPr>
              <a:t>)</a:t>
            </a:r>
          </a:p>
          <a:p>
            <a:pPr algn="ctr">
              <a:defRPr/>
            </a:pPr>
            <a:endParaRPr kumimoji="0" lang="he-IL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" name="ענן 9"/>
          <p:cNvSpPr/>
          <p:nvPr/>
        </p:nvSpPr>
        <p:spPr>
          <a:xfrm>
            <a:off x="3125373" y="1430627"/>
            <a:ext cx="1727981" cy="856292"/>
          </a:xfrm>
          <a:prstGeom prst="cloud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he-IL" sz="1300" kern="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e-IL" sz="1400" b="1" dirty="0">
                <a:solidFill>
                  <a:prstClr val="black"/>
                </a:solidFill>
                <a:latin typeface="Century Gothic"/>
                <a:cs typeface="Gisha" panose="020B0502040204020203" pitchFamily="34" charset="-79"/>
              </a:rPr>
              <a:t>עבור כל </a:t>
            </a:r>
            <a:r>
              <a:rPr lang="en-US" sz="1400" b="1" dirty="0">
                <a:solidFill>
                  <a:prstClr val="black"/>
                </a:solidFill>
                <a:latin typeface="Century Gothic"/>
              </a:rPr>
              <a:t>a</a:t>
            </a:r>
            <a:r>
              <a:rPr lang="ru-RU" sz="14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he-IL" sz="1400" b="1" dirty="0">
                <a:solidFill>
                  <a:prstClr val="black"/>
                </a:solidFill>
                <a:latin typeface="Century Gothic"/>
                <a:cs typeface="Gisha" panose="020B0502040204020203" pitchFamily="34" charset="-79"/>
              </a:rPr>
              <a:t> נוסף נכניס </a:t>
            </a:r>
            <a:r>
              <a:rPr lang="en-US" sz="1400" b="1" dirty="0">
                <a:solidFill>
                  <a:prstClr val="black"/>
                </a:solidFill>
                <a:latin typeface="Century Gothic"/>
              </a:rPr>
              <a:t>A</a:t>
            </a:r>
            <a:endParaRPr kumimoji="0" lang="he-IL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cxnSp>
        <p:nvCxnSpPr>
          <p:cNvPr id="11" name="מחבר חץ ישר 10"/>
          <p:cNvCxnSpPr/>
          <p:nvPr/>
        </p:nvCxnSpPr>
        <p:spPr>
          <a:xfrm>
            <a:off x="3671157" y="2143044"/>
            <a:ext cx="323557" cy="5345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>
            <a:off x="3034788" y="4365264"/>
            <a:ext cx="63636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ענן 14"/>
          <p:cNvSpPr/>
          <p:nvPr/>
        </p:nvSpPr>
        <p:spPr>
          <a:xfrm>
            <a:off x="6159797" y="2562166"/>
            <a:ext cx="2468154" cy="856292"/>
          </a:xfrm>
          <a:prstGeom prst="cloud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he-IL" sz="1300" kern="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e-IL" sz="1400" b="1" dirty="0">
                <a:solidFill>
                  <a:prstClr val="black"/>
                </a:solidFill>
                <a:latin typeface="Century Gothic"/>
                <a:cs typeface="Gisha" panose="020B0502040204020203" pitchFamily="34" charset="-79"/>
              </a:rPr>
              <a:t>עבור </a:t>
            </a:r>
            <a:r>
              <a:rPr lang="en-US" sz="1400" b="1" dirty="0">
                <a:solidFill>
                  <a:prstClr val="black"/>
                </a:solidFill>
                <a:latin typeface="Century Gothic"/>
              </a:rPr>
              <a:t>b</a:t>
            </a:r>
            <a:r>
              <a:rPr lang="ru-RU" sz="14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he-IL" sz="1400" b="1" dirty="0">
                <a:solidFill>
                  <a:prstClr val="black"/>
                </a:solidFill>
                <a:latin typeface="Century Gothic"/>
                <a:cs typeface="Gisha" panose="020B0502040204020203" pitchFamily="34" charset="-79"/>
              </a:rPr>
              <a:t> ראשון שרואים וראש המחסנית </a:t>
            </a:r>
            <a:r>
              <a:rPr lang="en-US" sz="1400" b="1" dirty="0">
                <a:solidFill>
                  <a:prstClr val="black"/>
                </a:solidFill>
                <a:latin typeface="Century Gothic"/>
                <a:cs typeface="Gisha" panose="020B0502040204020203" pitchFamily="34" charset="-79"/>
              </a:rPr>
              <a:t>A</a:t>
            </a:r>
            <a:r>
              <a:rPr lang="he-IL" sz="1400" b="1" dirty="0">
                <a:solidFill>
                  <a:prstClr val="black"/>
                </a:solidFill>
                <a:latin typeface="Century Gothic"/>
                <a:cs typeface="Gisha" panose="020B0502040204020203" pitchFamily="34" charset="-79"/>
              </a:rPr>
              <a:t> מעבר מצב</a:t>
            </a:r>
            <a:endParaRPr kumimoji="0" lang="he-IL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cxnSp>
        <p:nvCxnSpPr>
          <p:cNvPr id="16" name="מחבר חץ ישר 15"/>
          <p:cNvCxnSpPr/>
          <p:nvPr/>
        </p:nvCxnSpPr>
        <p:spPr>
          <a:xfrm flipH="1">
            <a:off x="5233182" y="3030076"/>
            <a:ext cx="998807" cy="4709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ענן 18"/>
          <p:cNvSpPr/>
          <p:nvPr/>
        </p:nvSpPr>
        <p:spPr>
          <a:xfrm>
            <a:off x="7288390" y="3478618"/>
            <a:ext cx="2840348" cy="1116844"/>
          </a:xfrm>
          <a:prstGeom prst="cloud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he-IL" sz="1300" kern="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e-IL" sz="1400" b="1" dirty="0">
                <a:solidFill>
                  <a:prstClr val="black"/>
                </a:solidFill>
                <a:latin typeface="Century Gothic"/>
                <a:cs typeface="Gisha" panose="020B0502040204020203" pitchFamily="34" charset="-79"/>
              </a:rPr>
              <a:t>עבור כל </a:t>
            </a:r>
            <a:r>
              <a:rPr lang="en-US" sz="1400" b="1" dirty="0">
                <a:solidFill>
                  <a:prstClr val="black"/>
                </a:solidFill>
                <a:latin typeface="Century Gothic"/>
              </a:rPr>
              <a:t>b</a:t>
            </a:r>
            <a:r>
              <a:rPr lang="ru-RU" sz="14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he-IL" sz="1400" b="1" dirty="0">
                <a:solidFill>
                  <a:prstClr val="black"/>
                </a:solidFill>
                <a:latin typeface="Century Gothic"/>
                <a:cs typeface="Gisha" panose="020B0502040204020203" pitchFamily="34" charset="-79"/>
              </a:rPr>
              <a:t> נוסף נמשיך להוציא את ראש המחסנית במידה והוא </a:t>
            </a:r>
            <a:r>
              <a:rPr lang="en-US" sz="1400" b="1" dirty="0">
                <a:solidFill>
                  <a:prstClr val="black"/>
                </a:solidFill>
                <a:latin typeface="Century Gothic"/>
              </a:rPr>
              <a:t>A</a:t>
            </a:r>
            <a:endParaRPr kumimoji="0" lang="he-IL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cxnSp>
        <p:nvCxnSpPr>
          <p:cNvPr id="20" name="מחבר חץ ישר 19"/>
          <p:cNvCxnSpPr/>
          <p:nvPr/>
        </p:nvCxnSpPr>
        <p:spPr>
          <a:xfrm flipH="1">
            <a:off x="6773116" y="3937118"/>
            <a:ext cx="680656" cy="492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ענן 22"/>
          <p:cNvSpPr/>
          <p:nvPr/>
        </p:nvSpPr>
        <p:spPr>
          <a:xfrm>
            <a:off x="4149969" y="5191570"/>
            <a:ext cx="2499776" cy="1195162"/>
          </a:xfrm>
          <a:prstGeom prst="cloud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he-IL" sz="1300" kern="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e-IL" sz="1400" b="1" dirty="0">
                <a:solidFill>
                  <a:prstClr val="black"/>
                </a:solidFill>
                <a:latin typeface="Century Gothic"/>
                <a:cs typeface="Gisha" panose="020B0502040204020203" pitchFamily="34" charset="-79"/>
              </a:rPr>
              <a:t>עד שמופיע </a:t>
            </a:r>
            <a:r>
              <a:rPr lang="en-US" sz="1400" b="1" dirty="0">
                <a:solidFill>
                  <a:prstClr val="black"/>
                </a:solidFill>
                <a:latin typeface="Century Gothic"/>
              </a:rPr>
              <a:t>S</a:t>
            </a:r>
            <a:r>
              <a:rPr lang="he-IL" sz="1400" b="1" dirty="0">
                <a:solidFill>
                  <a:prstClr val="black"/>
                </a:solidFill>
                <a:latin typeface="Century Gothic"/>
                <a:cs typeface="Gisha" panose="020B0502040204020203" pitchFamily="34" charset="-79"/>
              </a:rPr>
              <a:t> בראש המחסנית, נוציא אותו ונעבור למצב מקבל</a:t>
            </a:r>
            <a:endParaRPr kumimoji="0" lang="he-IL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cxnSp>
        <p:nvCxnSpPr>
          <p:cNvPr id="24" name="מחבר חץ ישר 23"/>
          <p:cNvCxnSpPr/>
          <p:nvPr/>
        </p:nvCxnSpPr>
        <p:spPr>
          <a:xfrm flipH="1" flipV="1">
            <a:off x="4853354" y="4923692"/>
            <a:ext cx="98474" cy="5064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תרשים זרימה: מסיים 30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9834643" y="2010140"/>
            <a:ext cx="2356503" cy="1623100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600" b="1" dirty="0">
                <a:solidFill>
                  <a:schemeClr val="tx1"/>
                </a:solidFill>
              </a:rPr>
              <a:t>שים </a:t>
            </a:r>
            <a:r>
              <a:rPr lang="he-IL" sz="1600" b="1" dirty="0" err="1">
                <a:solidFill>
                  <a:schemeClr val="tx1"/>
                </a:solidFill>
              </a:rPr>
              <a:t>לב:אם</a:t>
            </a:r>
            <a:r>
              <a:rPr lang="he-IL" sz="1600" b="1" dirty="0">
                <a:solidFill>
                  <a:schemeClr val="tx1"/>
                </a:solidFill>
              </a:rPr>
              <a:t> היה </a:t>
            </a:r>
            <a:r>
              <a:rPr lang="en-US" sz="1600" b="1" dirty="0">
                <a:solidFill>
                  <a:schemeClr val="tx1"/>
                </a:solidFill>
              </a:rPr>
              <a:t>n&gt;=0</a:t>
            </a:r>
            <a:r>
              <a:rPr lang="he-IL" sz="1600" b="1" dirty="0">
                <a:solidFill>
                  <a:schemeClr val="tx1"/>
                </a:solidFill>
              </a:rPr>
              <a:t> אז המלה הריקה שייכת לשפה ולכן המצב ההתחלתי יהיה מקבל</a:t>
            </a:r>
          </a:p>
        </p:txBody>
      </p:sp>
      <p:cxnSp>
        <p:nvCxnSpPr>
          <p:cNvPr id="33" name="מחבר חץ ישר 32"/>
          <p:cNvCxnSpPr/>
          <p:nvPr/>
        </p:nvCxnSpPr>
        <p:spPr>
          <a:xfrm flipH="1" flipV="1">
            <a:off x="8637564" y="2394284"/>
            <a:ext cx="1197080" cy="2926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8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animBg="1"/>
      <p:bldP spid="9" grpId="0" animBg="1"/>
      <p:bldP spid="10" grpId="0" animBg="1"/>
      <p:bldP spid="15" grpId="0" animBg="1"/>
      <p:bldP spid="19" grpId="0" animBg="1"/>
      <p:bldP spid="23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/>
              <a:t>L = {a</a:t>
            </a:r>
            <a:r>
              <a:rPr lang="en-US" sz="3600" b="1" baseline="30000" dirty="0"/>
              <a:t>n</a:t>
            </a:r>
            <a:r>
              <a:rPr lang="en-US" sz="3600" b="1" dirty="0"/>
              <a:t>b</a:t>
            </a:r>
            <a:r>
              <a:rPr lang="en-US" sz="3600" b="1" baseline="30000" dirty="0"/>
              <a:t>2n</a:t>
            </a:r>
            <a:r>
              <a:rPr lang="en-US" sz="3600" b="1" dirty="0"/>
              <a:t> | n ≥ 0}</a:t>
            </a:r>
            <a:endParaRPr lang="he-IL" sz="3600" b="1" dirty="0"/>
          </a:p>
          <a:p>
            <a:r>
              <a:rPr lang="he-IL" b="1" dirty="0"/>
              <a:t>נתאר את השפה הזו:</a:t>
            </a:r>
          </a:p>
          <a:p>
            <a:r>
              <a:rPr lang="he-IL" b="1" dirty="0"/>
              <a:t>המלה הריקה שייכת לשפה.</a:t>
            </a:r>
          </a:p>
          <a:p>
            <a:r>
              <a:rPr lang="he-IL" b="1" dirty="0"/>
              <a:t>דוגמאות למלים ששייכות לשפה:</a:t>
            </a:r>
          </a:p>
          <a:p>
            <a:r>
              <a:rPr lang="en-US" b="1" dirty="0" err="1"/>
              <a:t>abb</a:t>
            </a:r>
            <a:r>
              <a:rPr lang="he-IL" b="1" dirty="0"/>
              <a:t>  </a:t>
            </a:r>
            <a:r>
              <a:rPr lang="en-US" b="1" dirty="0"/>
              <a:t>n=1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endParaRPr lang="en-US" b="1" dirty="0"/>
          </a:p>
          <a:p>
            <a:r>
              <a:rPr lang="en-US" b="1" dirty="0" err="1"/>
              <a:t>aabbbb</a:t>
            </a:r>
            <a:r>
              <a:rPr lang="he-IL" b="1" dirty="0"/>
              <a:t>  </a:t>
            </a:r>
            <a:r>
              <a:rPr lang="en-US" b="1" dirty="0"/>
              <a:t>n=2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endParaRPr lang="en-US" b="1" dirty="0"/>
          </a:p>
          <a:p>
            <a:r>
              <a:rPr lang="he-IL" b="1" dirty="0"/>
              <a:t> </a:t>
            </a:r>
            <a:r>
              <a:rPr lang="en-US" b="1" dirty="0"/>
              <a:t> </a:t>
            </a:r>
            <a:r>
              <a:rPr lang="en-US" b="1" dirty="0" err="1"/>
              <a:t>aaabbbbbb</a:t>
            </a:r>
            <a:r>
              <a:rPr lang="he-IL" b="1" dirty="0"/>
              <a:t> </a:t>
            </a:r>
            <a:r>
              <a:rPr lang="en-US" b="1" dirty="0"/>
              <a:t>n=3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endParaRPr lang="he-IL" b="1" dirty="0"/>
          </a:p>
          <a:p>
            <a:r>
              <a:rPr lang="he-IL" b="1" dirty="0"/>
              <a:t>מספר המופעים של </a:t>
            </a:r>
            <a:r>
              <a:rPr lang="en-US" b="1" dirty="0"/>
              <a:t>a</a:t>
            </a:r>
            <a:r>
              <a:rPr lang="he-IL" b="1" dirty="0"/>
              <a:t>  שווה לחצי ממספר המופעים של </a:t>
            </a:r>
            <a:r>
              <a:rPr lang="en-US" b="1" dirty="0"/>
              <a:t>b </a:t>
            </a:r>
            <a:r>
              <a:rPr lang="he-IL" b="1" dirty="0"/>
              <a:t> (וניתן לומר שמספר ה-</a:t>
            </a:r>
            <a:r>
              <a:rPr lang="en-US" b="1" dirty="0"/>
              <a:t>b</a:t>
            </a:r>
            <a:r>
              <a:rPr lang="he-IL" b="1" dirty="0"/>
              <a:t>-ים כפול ממספר ה-</a:t>
            </a:r>
            <a:r>
              <a:rPr lang="en-US" b="1" dirty="0"/>
              <a:t>a</a:t>
            </a:r>
            <a:r>
              <a:rPr lang="he-IL" b="1" dirty="0"/>
              <a:t>-ים).</a:t>
            </a:r>
          </a:p>
          <a:p>
            <a:endParaRPr lang="en-US" dirty="0"/>
          </a:p>
          <a:p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 2</a:t>
            </a:r>
          </a:p>
        </p:txBody>
      </p:sp>
    </p:spTree>
    <p:extLst>
      <p:ext uri="{BB962C8B-B14F-4D97-AF65-F5344CB8AC3E}">
        <p14:creationId xmlns:p14="http://schemas.microsoft.com/office/powerpoint/2010/main" val="369641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 = {a</a:t>
            </a:r>
            <a:r>
              <a:rPr lang="en-US" baseline="30000" dirty="0"/>
              <a:t>n</a:t>
            </a:r>
            <a:r>
              <a:rPr lang="en-US" dirty="0"/>
              <a:t>b</a:t>
            </a:r>
            <a:r>
              <a:rPr lang="en-US" baseline="30000" dirty="0"/>
              <a:t>2n</a:t>
            </a:r>
            <a:r>
              <a:rPr lang="en-US" dirty="0"/>
              <a:t> | n ≥ 0}</a:t>
            </a:r>
            <a:endParaRPr lang="he-IL" dirty="0"/>
          </a:p>
        </p:txBody>
      </p:sp>
      <p:sp>
        <p:nvSpPr>
          <p:cNvPr id="4" name="מציין מיקום תוכן 2"/>
          <p:cNvSpPr txBox="1">
            <a:spLocks noGrp="1"/>
          </p:cNvSpPr>
          <p:nvPr>
            <p:ph sz="quarter" idx="4"/>
          </p:nvPr>
        </p:nvSpPr>
        <p:spPr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itchFamily="34" charset="0"/>
              <a:buNone/>
            </a:pPr>
            <a:r>
              <a:rPr lang="he-IL" sz="2000" b="1" u="sng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רעיון לפתרון</a:t>
            </a:r>
            <a:r>
              <a:rPr lang="he-IL" sz="2000" b="1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:</a:t>
            </a:r>
          </a:p>
          <a:p>
            <a:pPr marL="342900" indent="-342900" defTabSz="914400"/>
            <a:r>
              <a:rPr lang="he-IL" sz="2000" b="1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עבור </a:t>
            </a:r>
            <a:r>
              <a:rPr lang="en-US" sz="2000" b="1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a</a:t>
            </a:r>
            <a:r>
              <a:rPr lang="he-IL" sz="2000" b="1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 ראשון נכניס </a:t>
            </a:r>
            <a:r>
              <a:rPr lang="en-US" sz="2000" b="1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SA</a:t>
            </a:r>
            <a:r>
              <a:rPr lang="he-IL" sz="2000" b="1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 למחסנית.</a:t>
            </a:r>
          </a:p>
          <a:p>
            <a:pPr marL="342900" indent="-342900" defTabSz="914400"/>
            <a:r>
              <a:rPr lang="he-IL" sz="2000" b="1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עבור כל </a:t>
            </a:r>
            <a:r>
              <a:rPr lang="en-US" sz="2000" b="1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a</a:t>
            </a:r>
            <a:r>
              <a:rPr lang="ru-RU" sz="2000" b="1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 </a:t>
            </a:r>
            <a:r>
              <a:rPr lang="he-IL" sz="2000" b="1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 נוסף נכניס </a:t>
            </a:r>
            <a:r>
              <a:rPr lang="en-US" sz="2000" b="1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AA</a:t>
            </a:r>
            <a:r>
              <a:rPr lang="he-IL" sz="2000" b="1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.</a:t>
            </a:r>
          </a:p>
          <a:p>
            <a:pPr marL="342900" indent="-342900" defTabSz="914400"/>
            <a:r>
              <a:rPr lang="he-IL" sz="2000" b="1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עבור </a:t>
            </a:r>
            <a:r>
              <a:rPr lang="en-US" sz="2000" b="1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b</a:t>
            </a:r>
            <a:r>
              <a:rPr lang="ru-RU" sz="2000" b="1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 </a:t>
            </a:r>
            <a:r>
              <a:rPr lang="he-IL" sz="2000" b="1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 ראשון שרואים – מעבר מצב:</a:t>
            </a:r>
          </a:p>
          <a:p>
            <a:pPr marL="442800" indent="0" defTabSz="914400">
              <a:buNone/>
            </a:pPr>
            <a:r>
              <a:rPr lang="he-IL" sz="2000" b="1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והשוואה אם </a:t>
            </a:r>
            <a:r>
              <a:rPr lang="en-US" sz="2000" b="1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A</a:t>
            </a:r>
            <a:r>
              <a:rPr lang="he-IL" sz="2000" b="1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 בראש המחסנית</a:t>
            </a:r>
            <a:r>
              <a:rPr lang="en-US" sz="2000" b="1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 </a:t>
            </a:r>
            <a:r>
              <a:rPr lang="he-IL" sz="2000" b="1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אז שולפים איבר ונשארים באותו מצב.</a:t>
            </a:r>
          </a:p>
          <a:p>
            <a:pPr marL="342900" indent="-342900" defTabSz="914400"/>
            <a:r>
              <a:rPr lang="he-IL" sz="2000" b="1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עבור כל </a:t>
            </a:r>
            <a:r>
              <a:rPr lang="en-US" sz="2000" b="1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b</a:t>
            </a:r>
            <a:r>
              <a:rPr lang="ru-RU" sz="2000" b="1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 </a:t>
            </a:r>
            <a:r>
              <a:rPr lang="he-IL" sz="2000" b="1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 נוסף נמשיך להוציא את ראש המחסנית, במידה והוא </a:t>
            </a:r>
            <a:r>
              <a:rPr lang="en-US" sz="2000" b="1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A </a:t>
            </a:r>
            <a:r>
              <a:rPr lang="he-IL" sz="2000" b="1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 נשאר באותו מצב.</a:t>
            </a:r>
          </a:p>
          <a:p>
            <a:pPr marL="342900" indent="-342900" defTabSz="914400"/>
            <a:r>
              <a:rPr lang="he-IL" sz="2000" b="1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עד שמופיע </a:t>
            </a:r>
            <a:r>
              <a:rPr lang="en-US" sz="2000" b="1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S</a:t>
            </a:r>
            <a:r>
              <a:rPr lang="he-IL" sz="2000" b="1" dirty="0">
                <a:solidFill>
                  <a:prstClr val="black"/>
                </a:solidFill>
                <a:latin typeface="+mj-lt"/>
                <a:cs typeface="Varela Round" panose="00000500000000000000" pitchFamily="2" charset="-79"/>
              </a:rPr>
              <a:t> בראש המחסנית, נוציא אותו ונעבור למצב מקבל.</a:t>
            </a:r>
          </a:p>
          <a:p>
            <a:pPr marL="0" indent="0" defTabSz="914400">
              <a:buNone/>
            </a:pPr>
            <a:endParaRPr lang="he-IL" sz="2000" b="1" dirty="0">
              <a:solidFill>
                <a:prstClr val="black"/>
              </a:solidFill>
              <a:latin typeface="+mj-lt"/>
              <a:cs typeface="Varela Round" panose="00000500000000000000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0154" y="4698609"/>
            <a:ext cx="58240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/>
              <a:t>נבנה את האוטומט על הלוח</a:t>
            </a:r>
          </a:p>
        </p:txBody>
      </p:sp>
    </p:spTree>
    <p:extLst>
      <p:ext uri="{BB962C8B-B14F-4D97-AF65-F5344CB8AC3E}">
        <p14:creationId xmlns:p14="http://schemas.microsoft.com/office/powerpoint/2010/main" val="2693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 = {a</a:t>
            </a:r>
            <a:r>
              <a:rPr lang="en-US" baseline="30000" dirty="0"/>
              <a:t>n</a:t>
            </a:r>
            <a:r>
              <a:rPr lang="en-US" dirty="0"/>
              <a:t>b</a:t>
            </a:r>
            <a:r>
              <a:rPr lang="en-US" baseline="30000" dirty="0"/>
              <a:t>2n</a:t>
            </a:r>
            <a:r>
              <a:rPr lang="en-US" dirty="0"/>
              <a:t> | n ≥ 0}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2"/>
          <a:srcRect l="21686" t="27932" r="42467" b="36107"/>
          <a:stretch/>
        </p:blipFill>
        <p:spPr>
          <a:xfrm>
            <a:off x="31183" y="1139483"/>
            <a:ext cx="7697380" cy="4341533"/>
          </a:xfrm>
          <a:prstGeom prst="rect">
            <a:avLst/>
          </a:prstGeom>
        </p:spPr>
      </p:pic>
      <p:sp>
        <p:nvSpPr>
          <p:cNvPr id="4" name="פיצוץ 1 3"/>
          <p:cNvSpPr/>
          <p:nvPr/>
        </p:nvSpPr>
        <p:spPr>
          <a:xfrm>
            <a:off x="7002380" y="962526"/>
            <a:ext cx="5189620" cy="387416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tx1"/>
                </a:solidFill>
              </a:rPr>
              <a:t>שים לב: אסור להוציא ממחסנית יותר מאות אחת בכל פעם (כי אנחנו יודעים רק מה נמצא בראש המחסנית).</a:t>
            </a:r>
          </a:p>
          <a:p>
            <a:pPr algn="ctr"/>
            <a:r>
              <a:rPr lang="he-IL" sz="1600" b="1" dirty="0">
                <a:solidFill>
                  <a:schemeClr val="tx1"/>
                </a:solidFill>
              </a:rPr>
              <a:t>אבל, מותר להכניס יותר מאות אחת בכל פעם.</a:t>
            </a:r>
          </a:p>
        </p:txBody>
      </p:sp>
    </p:spTree>
    <p:extLst>
      <p:ext uri="{BB962C8B-B14F-4D97-AF65-F5344CB8AC3E}">
        <p14:creationId xmlns:p14="http://schemas.microsoft.com/office/powerpoint/2010/main" val="3257792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2"/>
          <a:srcRect l="19145" t="23684" r="37486" b="47369"/>
          <a:stretch/>
        </p:blipFill>
        <p:spPr>
          <a:xfrm>
            <a:off x="301660" y="2033337"/>
            <a:ext cx="7470310" cy="3068051"/>
          </a:xfrm>
          <a:prstGeom prst="rect">
            <a:avLst/>
          </a:prstGeom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/>
              <a:t>רעיון נוסף לפתרון תרגיל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1488" y="1404983"/>
            <a:ext cx="4044697" cy="175432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/>
              <a:t>מכניסים למחסנית תו עבור כל </a:t>
            </a:r>
            <a:r>
              <a:rPr lang="en-US" b="1" dirty="0"/>
              <a:t>a</a:t>
            </a:r>
            <a:endParaRPr lang="he-IL" b="1" dirty="0"/>
          </a:p>
          <a:p>
            <a:r>
              <a:rPr lang="he-IL" b="1" dirty="0"/>
              <a:t>וכשמופיעים ה-</a:t>
            </a:r>
            <a:r>
              <a:rPr lang="en-US" b="1" dirty="0"/>
              <a:t>b</a:t>
            </a:r>
            <a:r>
              <a:rPr lang="he-IL" b="1" dirty="0"/>
              <a:t>-ים, לכל זוג</a:t>
            </a:r>
          </a:p>
          <a:p>
            <a:r>
              <a:rPr lang="he-IL" b="1" dirty="0"/>
              <a:t> </a:t>
            </a:r>
            <a:r>
              <a:rPr lang="en-US" b="1" dirty="0"/>
              <a:t>b</a:t>
            </a:r>
            <a:r>
              <a:rPr lang="he-IL" b="1" dirty="0"/>
              <a:t>-ים עבור ה-</a:t>
            </a:r>
            <a:r>
              <a:rPr lang="en-US" b="1" dirty="0"/>
              <a:t>b</a:t>
            </a:r>
            <a:endParaRPr lang="he-IL" b="1" dirty="0"/>
          </a:p>
          <a:p>
            <a:r>
              <a:rPr lang="he-IL" b="1" dirty="0"/>
              <a:t>הראשון לא משנים את המחסנית, </a:t>
            </a:r>
          </a:p>
          <a:p>
            <a:r>
              <a:rPr lang="he-IL" b="1" dirty="0"/>
              <a:t>ועבור ה-</a:t>
            </a:r>
            <a:r>
              <a:rPr lang="en-US" b="1" dirty="0"/>
              <a:t>b</a:t>
            </a:r>
            <a:r>
              <a:rPr lang="he-IL" b="1" dirty="0"/>
              <a:t> השני מוציאים</a:t>
            </a:r>
          </a:p>
          <a:p>
            <a:r>
              <a:rPr lang="he-IL" b="1" dirty="0"/>
              <a:t>איבר וכך הלאה.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4571" y="5524900"/>
            <a:ext cx="36013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הסבר המעקב על הלוח</a:t>
            </a:r>
          </a:p>
        </p:txBody>
      </p:sp>
      <p:sp>
        <p:nvSpPr>
          <p:cNvPr id="6" name="ענן 5"/>
          <p:cNvSpPr/>
          <p:nvPr/>
        </p:nvSpPr>
        <p:spPr>
          <a:xfrm>
            <a:off x="4149828" y="1002481"/>
            <a:ext cx="2118625" cy="1030856"/>
          </a:xfrm>
          <a:prstGeom prst="cloud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he-IL" sz="1300" kern="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e-IL" sz="1400" b="1" noProof="0" dirty="0">
                <a:solidFill>
                  <a:prstClr val="black"/>
                </a:solidFill>
                <a:latin typeface="Century Gothic"/>
                <a:cs typeface="Gisha" panose="020B0502040204020203" pitchFamily="34" charset="-79"/>
              </a:rPr>
              <a:t>עבור קלט </a:t>
            </a:r>
            <a:r>
              <a:rPr lang="en-US" sz="1400" b="1" noProof="0" dirty="0">
                <a:solidFill>
                  <a:prstClr val="black"/>
                </a:solidFill>
                <a:latin typeface="Century Gothic"/>
                <a:cs typeface="Gisha" panose="020B0502040204020203" pitchFamily="34" charset="-79"/>
              </a:rPr>
              <a:t>b</a:t>
            </a:r>
            <a:r>
              <a:rPr lang="he-IL" sz="1400" b="1" noProof="0" dirty="0">
                <a:solidFill>
                  <a:prstClr val="black"/>
                </a:solidFill>
                <a:latin typeface="Century Gothic"/>
                <a:cs typeface="Gisha" panose="020B0502040204020203" pitchFamily="34" charset="-79"/>
              </a:rPr>
              <a:t> ראשון עוברים מצב ללא שינוי במחסנית</a:t>
            </a:r>
            <a:endParaRPr kumimoji="0" lang="he-IL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cxnSp>
        <p:nvCxnSpPr>
          <p:cNvPr id="4" name="מחבר חץ ישר 3"/>
          <p:cNvCxnSpPr/>
          <p:nvPr/>
        </p:nvCxnSpPr>
        <p:spPr>
          <a:xfrm flipH="1">
            <a:off x="4439653" y="2033337"/>
            <a:ext cx="649705" cy="12392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2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ציין מיקום של כותרת תחתונה 3"/>
          <p:cNvSpPr>
            <a:spLocks noGrp="1"/>
          </p:cNvSpPr>
          <p:nvPr>
            <p:ph type="ftr" sz="quarter" idx="4294967295"/>
          </p:nvPr>
        </p:nvSpPr>
        <p:spPr>
          <a:xfrm>
            <a:off x="4648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altLang="he-IL">
                <a:cs typeface="Varela Round" panose="00000500000000000000" pitchFamily="2" charset="-79"/>
              </a:rPr>
              <a:t>© המרכז להוראת המדעים         האוניברסיטה העברית בירושלים</a:t>
            </a:r>
            <a:endParaRPr lang="en-US" altLang="he-IL">
              <a:cs typeface="Varela Round" panose="00000500000000000000" pitchFamily="2" charset="-79"/>
            </a:endParaRPr>
          </a:p>
        </p:txBody>
      </p:sp>
      <p:sp>
        <p:nvSpPr>
          <p:cNvPr id="22" name="מציין מיקום של מספר שקופית 4"/>
          <p:cNvSpPr>
            <a:spLocks noGrp="1"/>
          </p:cNvSpPr>
          <p:nvPr>
            <p:ph type="sldNum" sz="quarter" idx="4294967295"/>
          </p:nvPr>
        </p:nvSpPr>
        <p:spPr>
          <a:xfrm>
            <a:off x="2279650" y="6324600"/>
            <a:ext cx="4572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8BBF59-FD40-4A43-BEF1-5D390CC88D7A}" type="slidenum">
              <a:rPr lang="he-IL" altLang="he-IL">
                <a:cs typeface="Varela Round" panose="00000500000000000000" pitchFamily="2" charset="-79"/>
              </a:rPr>
              <a:pPr>
                <a:defRPr/>
              </a:pPr>
              <a:t>17</a:t>
            </a:fld>
            <a:endParaRPr lang="en-US" altLang="he-IL">
              <a:cs typeface="Varela Round" panose="00000500000000000000" pitchFamily="2" charset="-79"/>
            </a:endParaRP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308299" y="1876426"/>
            <a:ext cx="9481627" cy="4114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he-IL" altLang="he-IL" dirty="0"/>
              <a:t>             </a:t>
            </a:r>
            <a:r>
              <a:rPr lang="he-IL" altLang="he-IL" b="1" dirty="0">
                <a:solidFill>
                  <a:schemeClr val="accent5">
                    <a:lumMod val="75000"/>
                  </a:schemeClr>
                </a:solidFill>
              </a:rPr>
              <a:t>קלט </a:t>
            </a:r>
            <a:r>
              <a:rPr lang="en-US" altLang="he-IL" b="1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he-IL" altLang="he-IL" dirty="0"/>
              <a:t>   </a:t>
            </a:r>
            <a:r>
              <a:rPr lang="en-US" altLang="he-IL" dirty="0"/>
              <a:t>Push S</a:t>
            </a:r>
            <a:r>
              <a:rPr lang="he-IL" altLang="he-IL" dirty="0"/>
              <a:t> </a:t>
            </a:r>
          </a:p>
          <a:p>
            <a:pPr>
              <a:buNone/>
            </a:pPr>
            <a:r>
              <a:rPr lang="he-IL" altLang="he-IL" dirty="0"/>
              <a:t>              </a:t>
            </a:r>
            <a:r>
              <a:rPr lang="he-IL" altLang="he-IL" b="1" dirty="0">
                <a:solidFill>
                  <a:schemeClr val="accent5">
                    <a:lumMod val="75000"/>
                  </a:schemeClr>
                </a:solidFill>
              </a:rPr>
              <a:t>קלט </a:t>
            </a:r>
            <a:r>
              <a:rPr lang="en-US" altLang="he-IL" b="1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he-IL" altLang="he-IL" dirty="0"/>
              <a:t>  </a:t>
            </a:r>
            <a:r>
              <a:rPr lang="en-US" altLang="he-IL" dirty="0"/>
              <a:t>push A</a:t>
            </a:r>
            <a:endParaRPr lang="he-IL" altLang="he-IL" dirty="0"/>
          </a:p>
          <a:p>
            <a:pPr>
              <a:buNone/>
            </a:pPr>
            <a:r>
              <a:rPr lang="he-IL" altLang="he-IL" dirty="0"/>
              <a:t>            </a:t>
            </a:r>
            <a:r>
              <a:rPr lang="he-IL" altLang="he-IL" b="1" dirty="0">
                <a:solidFill>
                  <a:srgbClr val="FF0000"/>
                </a:solidFill>
              </a:rPr>
              <a:t>קלט </a:t>
            </a:r>
            <a:r>
              <a:rPr lang="en-US" altLang="he-IL" b="1" dirty="0">
                <a:solidFill>
                  <a:srgbClr val="FF0000"/>
                </a:solidFill>
              </a:rPr>
              <a:t>b</a:t>
            </a:r>
            <a:r>
              <a:rPr lang="he-IL" altLang="he-IL" dirty="0"/>
              <a:t>  </a:t>
            </a:r>
            <a:r>
              <a:rPr lang="he-IL" altLang="he-IL" sz="2200" dirty="0"/>
              <a:t>אין שינוי</a:t>
            </a:r>
          </a:p>
          <a:p>
            <a:pPr>
              <a:buNone/>
            </a:pPr>
            <a:r>
              <a:rPr lang="he-IL" dirty="0"/>
              <a:t>      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 eaLnBrk="1" hangingPunct="1">
              <a:buFontTx/>
              <a:buNone/>
            </a:pPr>
            <a:r>
              <a:rPr lang="he-IL" altLang="he-IL" dirty="0"/>
              <a:t> </a:t>
            </a:r>
            <a:endParaRPr lang="en-US" altLang="he-IL" dirty="0"/>
          </a:p>
        </p:txBody>
      </p:sp>
      <p:sp>
        <p:nvSpPr>
          <p:cNvPr id="34822" name="Line 18"/>
          <p:cNvSpPr>
            <a:spLocks noChangeShapeType="1"/>
          </p:cNvSpPr>
          <p:nvPr/>
        </p:nvSpPr>
        <p:spPr bwMode="auto">
          <a:xfrm>
            <a:off x="4224338" y="3068639"/>
            <a:ext cx="0" cy="12969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e-IL">
              <a:cs typeface="Varela Round" panose="00000500000000000000" pitchFamily="2" charset="-79"/>
            </a:endParaRPr>
          </a:p>
        </p:txBody>
      </p:sp>
      <p:grpSp>
        <p:nvGrpSpPr>
          <p:cNvPr id="564249" name="Group 25"/>
          <p:cNvGrpSpPr>
            <a:grpSpLocks/>
          </p:cNvGrpSpPr>
          <p:nvPr/>
        </p:nvGrpSpPr>
        <p:grpSpPr bwMode="auto">
          <a:xfrm>
            <a:off x="2649344" y="2492376"/>
            <a:ext cx="1014412" cy="2016125"/>
            <a:chOff x="2109" y="1979"/>
            <a:chExt cx="639" cy="861"/>
          </a:xfrm>
        </p:grpSpPr>
        <p:sp>
          <p:nvSpPr>
            <p:cNvPr id="34836" name="Line 20"/>
            <p:cNvSpPr>
              <a:spLocks noChangeShapeType="1"/>
            </p:cNvSpPr>
            <p:nvPr/>
          </p:nvSpPr>
          <p:spPr bwMode="auto">
            <a:xfrm>
              <a:off x="2109" y="1979"/>
              <a:ext cx="0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he-IL">
                <a:cs typeface="Varela Round" panose="00000500000000000000" pitchFamily="2" charset="-79"/>
              </a:endParaRPr>
            </a:p>
          </p:txBody>
        </p:sp>
        <p:sp>
          <p:nvSpPr>
            <p:cNvPr id="34837" name="Line 21"/>
            <p:cNvSpPr>
              <a:spLocks noChangeShapeType="1"/>
            </p:cNvSpPr>
            <p:nvPr/>
          </p:nvSpPr>
          <p:spPr bwMode="auto">
            <a:xfrm>
              <a:off x="2109" y="2840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he-IL">
                <a:cs typeface="Varela Round" panose="00000500000000000000" pitchFamily="2" charset="-79"/>
              </a:endParaRPr>
            </a:p>
          </p:txBody>
        </p:sp>
        <p:sp>
          <p:nvSpPr>
            <p:cNvPr id="34838" name="Line 22"/>
            <p:cNvSpPr>
              <a:spLocks noChangeShapeType="1"/>
            </p:cNvSpPr>
            <p:nvPr/>
          </p:nvSpPr>
          <p:spPr bwMode="auto">
            <a:xfrm flipV="1">
              <a:off x="2748" y="1979"/>
              <a:ext cx="0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he-IL">
                <a:cs typeface="Varela Round" panose="00000500000000000000" pitchFamily="2" charset="-79"/>
              </a:endParaRPr>
            </a:p>
          </p:txBody>
        </p:sp>
      </p:grpSp>
      <p:grpSp>
        <p:nvGrpSpPr>
          <p:cNvPr id="564250" name="Group 26"/>
          <p:cNvGrpSpPr>
            <a:grpSpLocks/>
          </p:cNvGrpSpPr>
          <p:nvPr/>
        </p:nvGrpSpPr>
        <p:grpSpPr bwMode="auto">
          <a:xfrm>
            <a:off x="2663410" y="3933826"/>
            <a:ext cx="1008062" cy="530225"/>
            <a:chOff x="2109" y="2478"/>
            <a:chExt cx="635" cy="334"/>
          </a:xfrm>
        </p:grpSpPr>
        <p:sp>
          <p:nvSpPr>
            <p:cNvPr id="34834" name="Text Box 23"/>
            <p:cNvSpPr txBox="1">
              <a:spLocks noChangeArrowheads="1"/>
            </p:cNvSpPr>
            <p:nvPr/>
          </p:nvSpPr>
          <p:spPr bwMode="auto">
            <a:xfrm>
              <a:off x="2119" y="2562"/>
              <a:ext cx="6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1pPr>
              <a:lvl2pPr marL="742950" indent="-285750"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2pPr>
              <a:lvl3pPr marL="1143000" indent="-228600"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3pPr>
              <a:lvl4pPr marL="1600200" indent="-228600"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4pPr>
              <a:lvl5pPr marL="2057400" indent="-228600"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he-IL" dirty="0">
                  <a:solidFill>
                    <a:schemeClr val="accent6">
                      <a:lumMod val="75000"/>
                    </a:schemeClr>
                  </a:solidFill>
                  <a:cs typeface="Varela Round" panose="00000500000000000000" pitchFamily="2" charset="-79"/>
                </a:rPr>
                <a:t>S</a:t>
              </a:r>
            </a:p>
          </p:txBody>
        </p:sp>
        <p:sp>
          <p:nvSpPr>
            <p:cNvPr id="34835" name="Line 24"/>
            <p:cNvSpPr>
              <a:spLocks noChangeShapeType="1"/>
            </p:cNvSpPr>
            <p:nvPr/>
          </p:nvSpPr>
          <p:spPr bwMode="auto">
            <a:xfrm>
              <a:off x="2109" y="2478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he-IL">
                <a:cs typeface="Varela Round" panose="00000500000000000000" pitchFamily="2" charset="-79"/>
              </a:endParaRPr>
            </a:p>
          </p:txBody>
        </p:sp>
      </p:grpSp>
      <p:sp>
        <p:nvSpPr>
          <p:cNvPr id="564260" name="Text Box 36"/>
          <p:cNvSpPr txBox="1">
            <a:spLocks noChangeArrowheads="1"/>
          </p:cNvSpPr>
          <p:nvPr/>
        </p:nvSpPr>
        <p:spPr bwMode="auto">
          <a:xfrm>
            <a:off x="459513" y="4005263"/>
            <a:ext cx="2376487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1pPr>
            <a:lvl2pPr marL="742950" indent="-28575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2pPr>
            <a:lvl3pPr marL="11430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3pPr>
            <a:lvl4pPr marL="16002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4pPr>
            <a:lvl5pPr marL="20574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►</a:t>
            </a: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  </a:t>
            </a:r>
            <a:r>
              <a:rPr lang="he-IL" altLang="he-IL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ראש המחסנית</a:t>
            </a:r>
            <a:endParaRPr lang="en-US" altLang="he-IL" dirty="0">
              <a:solidFill>
                <a:schemeClr val="tx1">
                  <a:lumMod val="75000"/>
                  <a:lumOff val="25000"/>
                </a:schemeClr>
              </a:solidFill>
              <a:cs typeface="Varela Round" panose="00000500000000000000" pitchFamily="2" charset="-79"/>
            </a:endParaRPr>
          </a:p>
          <a:p>
            <a:pPr eaLnBrk="1" hangingPunct="1">
              <a:buFontTx/>
              <a:buNone/>
            </a:pPr>
            <a:endParaRPr lang="he-IL" altLang="he-IL" sz="1600" dirty="0">
              <a:solidFill>
                <a:schemeClr val="tx1">
                  <a:lumMod val="75000"/>
                  <a:lumOff val="25000"/>
                </a:schemeClr>
              </a:solidFill>
              <a:cs typeface="Varela Round" panose="00000500000000000000" pitchFamily="2" charset="-79"/>
            </a:endParaRPr>
          </a:p>
          <a:p>
            <a:pPr eaLnBrk="1" hangingPunct="1">
              <a:buFontTx/>
              <a:buNone/>
            </a:pP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     </a:t>
            </a:r>
            <a:endParaRPr lang="en-US" altLang="he-IL" sz="1600" dirty="0">
              <a:solidFill>
                <a:schemeClr val="tx1">
                  <a:lumMod val="75000"/>
                  <a:lumOff val="25000"/>
                </a:schemeClr>
              </a:solidFill>
              <a:cs typeface="Varela Round" panose="00000500000000000000" pitchFamily="2" charset="-79"/>
            </a:endParaRPr>
          </a:p>
        </p:txBody>
      </p:sp>
      <p:grpSp>
        <p:nvGrpSpPr>
          <p:cNvPr id="564261" name="Group 37"/>
          <p:cNvGrpSpPr>
            <a:grpSpLocks/>
          </p:cNvGrpSpPr>
          <p:nvPr/>
        </p:nvGrpSpPr>
        <p:grpSpPr bwMode="auto">
          <a:xfrm>
            <a:off x="2663410" y="3357564"/>
            <a:ext cx="1008062" cy="530225"/>
            <a:chOff x="2109" y="2478"/>
            <a:chExt cx="635" cy="334"/>
          </a:xfrm>
        </p:grpSpPr>
        <p:sp>
          <p:nvSpPr>
            <p:cNvPr id="34832" name="Text Box 38"/>
            <p:cNvSpPr txBox="1">
              <a:spLocks noChangeArrowheads="1"/>
            </p:cNvSpPr>
            <p:nvPr/>
          </p:nvSpPr>
          <p:spPr bwMode="auto">
            <a:xfrm>
              <a:off x="2119" y="2562"/>
              <a:ext cx="6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1pPr>
              <a:lvl2pPr marL="742950" indent="-285750"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2pPr>
              <a:lvl3pPr marL="1143000" indent="-228600"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3pPr>
              <a:lvl4pPr marL="1600200" indent="-228600"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4pPr>
              <a:lvl5pPr marL="2057400" indent="-228600"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he-IL" dirty="0">
                  <a:solidFill>
                    <a:schemeClr val="accent6">
                      <a:lumMod val="75000"/>
                    </a:schemeClr>
                  </a:solidFill>
                  <a:cs typeface="Varela Round" panose="00000500000000000000" pitchFamily="2" charset="-79"/>
                </a:rPr>
                <a:t>A</a:t>
              </a:r>
            </a:p>
          </p:txBody>
        </p:sp>
        <p:sp>
          <p:nvSpPr>
            <p:cNvPr id="34833" name="Line 39"/>
            <p:cNvSpPr>
              <a:spLocks noChangeShapeType="1"/>
            </p:cNvSpPr>
            <p:nvPr/>
          </p:nvSpPr>
          <p:spPr bwMode="auto">
            <a:xfrm>
              <a:off x="2109" y="2478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he-IL">
                <a:cs typeface="Varela Round" panose="00000500000000000000" pitchFamily="2" charset="-79"/>
              </a:endParaRPr>
            </a:p>
          </p:txBody>
        </p:sp>
      </p:grpSp>
      <p:sp>
        <p:nvSpPr>
          <p:cNvPr id="564264" name="Text Box 40"/>
          <p:cNvSpPr txBox="1">
            <a:spLocks noChangeArrowheads="1"/>
          </p:cNvSpPr>
          <p:nvPr/>
        </p:nvSpPr>
        <p:spPr bwMode="auto">
          <a:xfrm>
            <a:off x="366065" y="3414324"/>
            <a:ext cx="2376487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1pPr>
            <a:lvl2pPr marL="742950" indent="-28575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2pPr>
            <a:lvl3pPr marL="11430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3pPr>
            <a:lvl4pPr marL="16002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4pPr>
            <a:lvl5pPr marL="20574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►</a:t>
            </a: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  </a:t>
            </a:r>
            <a:r>
              <a:rPr lang="he-IL" altLang="he-IL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ראש המחסנית</a:t>
            </a:r>
            <a:endParaRPr lang="en-US" altLang="he-IL" dirty="0">
              <a:solidFill>
                <a:schemeClr val="tx1">
                  <a:lumMod val="75000"/>
                  <a:lumOff val="25000"/>
                </a:schemeClr>
              </a:solidFill>
              <a:cs typeface="Varela Round" panose="00000500000000000000" pitchFamily="2" charset="-79"/>
            </a:endParaRPr>
          </a:p>
          <a:p>
            <a:pPr eaLnBrk="1" hangingPunct="1">
              <a:buFontTx/>
              <a:buNone/>
            </a:pPr>
            <a:endParaRPr lang="he-IL" altLang="he-IL" sz="1600" dirty="0">
              <a:solidFill>
                <a:schemeClr val="tx1">
                  <a:lumMod val="75000"/>
                  <a:lumOff val="25000"/>
                </a:schemeClr>
              </a:solidFill>
              <a:cs typeface="Varela Round" panose="00000500000000000000" pitchFamily="2" charset="-79"/>
            </a:endParaRPr>
          </a:p>
          <a:p>
            <a:pPr eaLnBrk="1" hangingPunct="1">
              <a:buFontTx/>
              <a:buNone/>
            </a:pP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     </a:t>
            </a:r>
            <a:endParaRPr lang="en-US" altLang="he-IL" sz="1600" dirty="0">
              <a:solidFill>
                <a:schemeClr val="tx1">
                  <a:lumMod val="75000"/>
                  <a:lumOff val="25000"/>
                </a:schemeClr>
              </a:solidFill>
              <a:cs typeface="Varela Round" panose="00000500000000000000" pitchFamily="2" charset="-79"/>
            </a:endParaRPr>
          </a:p>
        </p:txBody>
      </p:sp>
      <p:sp>
        <p:nvSpPr>
          <p:cNvPr id="564268" name="Text Box 44"/>
          <p:cNvSpPr txBox="1">
            <a:spLocks noChangeArrowheads="1"/>
          </p:cNvSpPr>
          <p:nvPr/>
        </p:nvSpPr>
        <p:spPr bwMode="auto">
          <a:xfrm>
            <a:off x="3303188" y="3582627"/>
            <a:ext cx="23764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1pPr>
            <a:lvl2pPr marL="742950" indent="-28575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2pPr>
            <a:lvl3pPr marL="11430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3pPr>
            <a:lvl4pPr marL="16002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4pPr>
            <a:lvl5pPr marL="20574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9pPr>
          </a:lstStyle>
          <a:p>
            <a:pPr>
              <a:buNone/>
            </a:pPr>
            <a:r>
              <a:rPr lang="he-IL" altLang="he-IL" sz="2400" dirty="0">
                <a:cs typeface="Varela Round" panose="00000500000000000000" pitchFamily="2" charset="-79"/>
              </a:rPr>
              <a:t>קלט </a:t>
            </a:r>
            <a:r>
              <a:rPr lang="en-US" altLang="he-IL" sz="2400" dirty="0">
                <a:cs typeface="Varela Round" panose="00000500000000000000" pitchFamily="2" charset="-79"/>
              </a:rPr>
              <a:t>b</a:t>
            </a:r>
            <a:r>
              <a:rPr lang="he-IL" altLang="he-IL" sz="2400" dirty="0">
                <a:cs typeface="Varela Round" panose="00000500000000000000" pitchFamily="2" charset="-79"/>
              </a:rPr>
              <a:t>    </a:t>
            </a:r>
            <a:r>
              <a:rPr lang="en-US" altLang="he-IL" sz="2400" b="0" dirty="0">
                <a:solidFill>
                  <a:schemeClr val="tx1">
                    <a:lumMod val="90000"/>
                    <a:lumOff val="10000"/>
                  </a:schemeClr>
                </a:solidFill>
                <a:cs typeface="Varela Round" panose="00000500000000000000" pitchFamily="2" charset="-79"/>
              </a:rPr>
              <a:t>Pop</a:t>
            </a:r>
            <a:endParaRPr lang="he-IL" altLang="he-IL" sz="1600" b="0" dirty="0">
              <a:solidFill>
                <a:schemeClr val="tx1">
                  <a:lumMod val="90000"/>
                  <a:lumOff val="10000"/>
                </a:schemeClr>
              </a:solidFill>
              <a:cs typeface="Varela Round" panose="00000500000000000000" pitchFamily="2" charset="-79"/>
            </a:endParaRPr>
          </a:p>
          <a:p>
            <a:pPr eaLnBrk="1" hangingPunct="1">
              <a:buFontTx/>
              <a:buNone/>
            </a:pP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     </a:t>
            </a:r>
            <a:endParaRPr lang="en-US" altLang="he-IL" sz="1600" dirty="0">
              <a:solidFill>
                <a:schemeClr val="tx1">
                  <a:lumMod val="75000"/>
                  <a:lumOff val="25000"/>
                </a:schemeClr>
              </a:solidFill>
              <a:cs typeface="Varela Round" panose="00000500000000000000" pitchFamily="2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200" dirty="0"/>
              <a:t>מעקב עבור המלה </a:t>
            </a:r>
            <a:r>
              <a:rPr lang="en-US" sz="3200" dirty="0" err="1"/>
              <a:t>aabbbb</a:t>
            </a:r>
            <a:endParaRPr lang="he-IL" sz="3200" dirty="0"/>
          </a:p>
        </p:txBody>
      </p:sp>
      <p:pic>
        <p:nvPicPr>
          <p:cNvPr id="27" name="תמונה 26"/>
          <p:cNvPicPr>
            <a:picLocks noChangeAspect="1"/>
          </p:cNvPicPr>
          <p:nvPr/>
        </p:nvPicPr>
        <p:blipFill rotWithShape="1">
          <a:blip r:embed="rId3"/>
          <a:srcRect l="14611" t="27356" r="39656" b="35528"/>
          <a:stretch/>
        </p:blipFill>
        <p:spPr>
          <a:xfrm>
            <a:off x="6096000" y="1001058"/>
            <a:ext cx="5950339" cy="271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6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64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564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64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64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60" grpId="0"/>
      <p:bldP spid="564260" grpId="1"/>
      <p:bldP spid="564264" grpId="0"/>
      <p:bldP spid="564264" grpId="1"/>
      <p:bldP spid="564264" grpId="2"/>
      <p:bldP spid="5642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ציין מיקום של כותרת תחתונה 3"/>
          <p:cNvSpPr>
            <a:spLocks noGrp="1"/>
          </p:cNvSpPr>
          <p:nvPr>
            <p:ph type="ftr" sz="quarter" idx="4294967295"/>
          </p:nvPr>
        </p:nvSpPr>
        <p:spPr>
          <a:xfrm>
            <a:off x="4648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altLang="he-IL"/>
              <a:t>© המרכז להוראת המדעים         האוניברסיטה העברית בירושלים</a:t>
            </a:r>
            <a:endParaRPr lang="en-US" altLang="he-IL"/>
          </a:p>
        </p:txBody>
      </p:sp>
      <p:sp>
        <p:nvSpPr>
          <p:cNvPr id="22" name="מציין מיקום של מספר שקופית 4"/>
          <p:cNvSpPr>
            <a:spLocks noGrp="1"/>
          </p:cNvSpPr>
          <p:nvPr>
            <p:ph type="sldNum" sz="quarter" idx="4294967295"/>
          </p:nvPr>
        </p:nvSpPr>
        <p:spPr>
          <a:xfrm>
            <a:off x="2279650" y="6324600"/>
            <a:ext cx="4572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8BBF59-FD40-4A43-BEF1-5D390CC88D7A}" type="slidenum">
              <a:rPr lang="he-IL" altLang="he-IL"/>
              <a:pPr>
                <a:defRPr/>
              </a:pPr>
              <a:t>18</a:t>
            </a:fld>
            <a:endParaRPr lang="en-US" altLang="he-IL"/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717386" y="1876426"/>
            <a:ext cx="9676646" cy="4114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he-IL" altLang="he-IL" dirty="0"/>
              <a:t>              קלט </a:t>
            </a:r>
            <a:r>
              <a:rPr lang="en-US" altLang="he-IL" dirty="0"/>
              <a:t>a</a:t>
            </a:r>
            <a:r>
              <a:rPr lang="he-IL" altLang="he-IL" dirty="0"/>
              <a:t>  </a:t>
            </a:r>
            <a:r>
              <a:rPr lang="en-US" altLang="he-IL" dirty="0"/>
              <a:t>Push S</a:t>
            </a:r>
            <a:endParaRPr lang="he-IL" altLang="he-IL" dirty="0"/>
          </a:p>
          <a:p>
            <a:pPr eaLnBrk="1" hangingPunct="1">
              <a:buFontTx/>
              <a:buNone/>
            </a:pPr>
            <a:r>
              <a:rPr lang="he-IL" altLang="he-IL" dirty="0"/>
              <a:t>              קלט </a:t>
            </a:r>
            <a:r>
              <a:rPr lang="en-US" altLang="he-IL" dirty="0"/>
              <a:t>a</a:t>
            </a:r>
            <a:r>
              <a:rPr lang="he-IL" altLang="he-IL" dirty="0"/>
              <a:t>  </a:t>
            </a:r>
            <a:r>
              <a:rPr lang="en-US" altLang="he-IL" dirty="0"/>
              <a:t>push A</a:t>
            </a:r>
            <a:endParaRPr lang="he-IL" altLang="he-IL" dirty="0"/>
          </a:p>
          <a:p>
            <a:pPr eaLnBrk="1" hangingPunct="1">
              <a:buFontTx/>
              <a:buNone/>
            </a:pPr>
            <a:r>
              <a:rPr lang="he-IL" altLang="he-IL" dirty="0"/>
              <a:t>              קלט </a:t>
            </a:r>
            <a:r>
              <a:rPr lang="en-US" altLang="he-IL" dirty="0"/>
              <a:t>b</a:t>
            </a:r>
            <a:r>
              <a:rPr lang="he-IL" altLang="he-IL" dirty="0"/>
              <a:t> </a:t>
            </a:r>
            <a:r>
              <a:rPr lang="he-IL" altLang="he-IL" sz="1900" dirty="0"/>
              <a:t>אין שינוי                        </a:t>
            </a:r>
            <a:r>
              <a:rPr lang="en-US" altLang="he-IL" dirty="0"/>
              <a:t>Pop</a:t>
            </a:r>
            <a:endParaRPr lang="he-IL" altLang="he-IL" dirty="0"/>
          </a:p>
          <a:p>
            <a:pPr>
              <a:buNone/>
            </a:pPr>
            <a:r>
              <a:rPr lang="he-IL" dirty="0"/>
              <a:t>      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 eaLnBrk="1" hangingPunct="1">
              <a:buFontTx/>
              <a:buNone/>
            </a:pPr>
            <a:r>
              <a:rPr lang="he-IL" altLang="he-IL" dirty="0"/>
              <a:t> </a:t>
            </a:r>
            <a:endParaRPr lang="en-US" altLang="he-IL" dirty="0"/>
          </a:p>
        </p:txBody>
      </p:sp>
      <p:sp>
        <p:nvSpPr>
          <p:cNvPr id="34822" name="Line 18"/>
          <p:cNvSpPr>
            <a:spLocks noChangeShapeType="1"/>
          </p:cNvSpPr>
          <p:nvPr/>
        </p:nvSpPr>
        <p:spPr bwMode="auto">
          <a:xfrm>
            <a:off x="4224338" y="3068639"/>
            <a:ext cx="0" cy="12969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e-IL"/>
          </a:p>
        </p:txBody>
      </p:sp>
      <p:grpSp>
        <p:nvGrpSpPr>
          <p:cNvPr id="564249" name="Group 25"/>
          <p:cNvGrpSpPr>
            <a:grpSpLocks/>
          </p:cNvGrpSpPr>
          <p:nvPr/>
        </p:nvGrpSpPr>
        <p:grpSpPr bwMode="auto">
          <a:xfrm>
            <a:off x="2300416" y="2492376"/>
            <a:ext cx="1014412" cy="2016125"/>
            <a:chOff x="2109" y="1979"/>
            <a:chExt cx="639" cy="861"/>
          </a:xfrm>
        </p:grpSpPr>
        <p:sp>
          <p:nvSpPr>
            <p:cNvPr id="34836" name="Line 20"/>
            <p:cNvSpPr>
              <a:spLocks noChangeShapeType="1"/>
            </p:cNvSpPr>
            <p:nvPr/>
          </p:nvSpPr>
          <p:spPr bwMode="auto">
            <a:xfrm>
              <a:off x="2109" y="1979"/>
              <a:ext cx="0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he-IL"/>
            </a:p>
          </p:txBody>
        </p:sp>
        <p:sp>
          <p:nvSpPr>
            <p:cNvPr id="34837" name="Line 21"/>
            <p:cNvSpPr>
              <a:spLocks noChangeShapeType="1"/>
            </p:cNvSpPr>
            <p:nvPr/>
          </p:nvSpPr>
          <p:spPr bwMode="auto">
            <a:xfrm>
              <a:off x="2109" y="2840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he-IL"/>
            </a:p>
          </p:txBody>
        </p:sp>
        <p:sp>
          <p:nvSpPr>
            <p:cNvPr id="34838" name="Line 22"/>
            <p:cNvSpPr>
              <a:spLocks noChangeShapeType="1"/>
            </p:cNvSpPr>
            <p:nvPr/>
          </p:nvSpPr>
          <p:spPr bwMode="auto">
            <a:xfrm flipV="1">
              <a:off x="2748" y="1979"/>
              <a:ext cx="0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he-IL"/>
            </a:p>
          </p:txBody>
        </p:sp>
      </p:grpSp>
      <p:grpSp>
        <p:nvGrpSpPr>
          <p:cNvPr id="564250" name="Group 26"/>
          <p:cNvGrpSpPr>
            <a:grpSpLocks/>
          </p:cNvGrpSpPr>
          <p:nvPr/>
        </p:nvGrpSpPr>
        <p:grpSpPr bwMode="auto">
          <a:xfrm>
            <a:off x="2326514" y="3933826"/>
            <a:ext cx="1008062" cy="530225"/>
            <a:chOff x="2109" y="2478"/>
            <a:chExt cx="635" cy="334"/>
          </a:xfrm>
        </p:grpSpPr>
        <p:sp>
          <p:nvSpPr>
            <p:cNvPr id="34834" name="Text Box 23"/>
            <p:cNvSpPr txBox="1">
              <a:spLocks noChangeArrowheads="1"/>
            </p:cNvSpPr>
            <p:nvPr/>
          </p:nvSpPr>
          <p:spPr bwMode="auto">
            <a:xfrm>
              <a:off x="2119" y="2562"/>
              <a:ext cx="6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1pPr>
              <a:lvl2pPr marL="742950" indent="-285750"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2pPr>
              <a:lvl3pPr marL="1143000" indent="-228600"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3pPr>
              <a:lvl4pPr marL="1600200" indent="-228600"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4pPr>
              <a:lvl5pPr marL="2057400" indent="-228600"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he-IL" dirty="0">
                  <a:solidFill>
                    <a:schemeClr val="accent6">
                      <a:lumMod val="75000"/>
                    </a:schemeClr>
                  </a:solidFill>
                </a:rPr>
                <a:t>S</a:t>
              </a:r>
            </a:p>
          </p:txBody>
        </p:sp>
        <p:sp>
          <p:nvSpPr>
            <p:cNvPr id="34835" name="Line 24"/>
            <p:cNvSpPr>
              <a:spLocks noChangeShapeType="1"/>
            </p:cNvSpPr>
            <p:nvPr/>
          </p:nvSpPr>
          <p:spPr bwMode="auto">
            <a:xfrm>
              <a:off x="2109" y="2478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he-IL"/>
            </a:p>
          </p:txBody>
        </p:sp>
      </p:grpSp>
      <p:sp>
        <p:nvSpPr>
          <p:cNvPr id="564260" name="Text Box 36"/>
          <p:cNvSpPr txBox="1">
            <a:spLocks noChangeArrowheads="1"/>
          </p:cNvSpPr>
          <p:nvPr/>
        </p:nvSpPr>
        <p:spPr bwMode="auto">
          <a:xfrm>
            <a:off x="38393" y="4005263"/>
            <a:ext cx="2376487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1pPr>
            <a:lvl2pPr marL="742950" indent="-28575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2pPr>
            <a:lvl3pPr marL="11430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3pPr>
            <a:lvl4pPr marL="16002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4pPr>
            <a:lvl5pPr marL="20574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he-I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►</a:t>
            </a: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he-IL" altLang="he-I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ראש המחסנית</a:t>
            </a:r>
            <a:endParaRPr lang="en-US" altLang="he-I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Tx/>
              <a:buNone/>
            </a:pPr>
            <a:endParaRPr lang="he-IL" altLang="he-I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endParaRPr lang="en-US" altLang="he-I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4268" name="Text Box 44"/>
          <p:cNvSpPr txBox="1">
            <a:spLocks noChangeArrowheads="1"/>
          </p:cNvSpPr>
          <p:nvPr/>
        </p:nvSpPr>
        <p:spPr bwMode="auto">
          <a:xfrm>
            <a:off x="2890584" y="3596695"/>
            <a:ext cx="23764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1pPr>
            <a:lvl2pPr marL="742950" indent="-28575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2pPr>
            <a:lvl3pPr marL="11430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3pPr>
            <a:lvl4pPr marL="16002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4pPr>
            <a:lvl5pPr marL="20574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9pPr>
          </a:lstStyle>
          <a:p>
            <a:pPr eaLnBrk="1" hangingPunct="1">
              <a:buFontTx/>
              <a:buNone/>
            </a:pP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קלט </a:t>
            </a:r>
            <a:r>
              <a:rPr lang="en-US" altLang="he-I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he-I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Pop </a:t>
            </a:r>
            <a:endParaRPr lang="he-IL" altLang="he-I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endParaRPr lang="en-US" altLang="he-I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200" dirty="0"/>
              <a:t>מעקב עבור המלה </a:t>
            </a:r>
            <a:r>
              <a:rPr lang="en-US" sz="3200" dirty="0" err="1"/>
              <a:t>aabbbb</a:t>
            </a:r>
            <a:endParaRPr lang="he-IL" sz="3200" dirty="0"/>
          </a:p>
        </p:txBody>
      </p:sp>
      <p:pic>
        <p:nvPicPr>
          <p:cNvPr id="24" name="תמונה 23"/>
          <p:cNvPicPr>
            <a:picLocks noChangeAspect="1"/>
          </p:cNvPicPr>
          <p:nvPr/>
        </p:nvPicPr>
        <p:blipFill rotWithShape="1">
          <a:blip r:embed="rId3"/>
          <a:srcRect l="14611" t="27356" r="39656" b="35528"/>
          <a:stretch/>
        </p:blipFill>
        <p:spPr>
          <a:xfrm>
            <a:off x="6096000" y="1001058"/>
            <a:ext cx="5950339" cy="271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6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4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ציין מיקום של כותרת תחתונה 3"/>
          <p:cNvSpPr>
            <a:spLocks noGrp="1"/>
          </p:cNvSpPr>
          <p:nvPr>
            <p:ph type="ftr" sz="quarter" idx="4294967295"/>
          </p:nvPr>
        </p:nvSpPr>
        <p:spPr>
          <a:xfrm>
            <a:off x="4648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altLang="he-IL">
                <a:cs typeface="Varela Round" panose="00000500000000000000" pitchFamily="2" charset="-79"/>
              </a:rPr>
              <a:t>© המרכז להוראת המדעים         האוניברסיטה העברית בירושלים</a:t>
            </a:r>
            <a:endParaRPr lang="en-US" altLang="he-IL">
              <a:cs typeface="Varela Round" panose="00000500000000000000" pitchFamily="2" charset="-79"/>
            </a:endParaRPr>
          </a:p>
        </p:txBody>
      </p:sp>
      <p:sp>
        <p:nvSpPr>
          <p:cNvPr id="22" name="מציין מיקום של מספר שקופית 4"/>
          <p:cNvSpPr>
            <a:spLocks noGrp="1"/>
          </p:cNvSpPr>
          <p:nvPr>
            <p:ph type="sldNum" sz="quarter" idx="4294967295"/>
          </p:nvPr>
        </p:nvSpPr>
        <p:spPr>
          <a:xfrm>
            <a:off x="2279650" y="6324600"/>
            <a:ext cx="4572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8BBF59-FD40-4A43-BEF1-5D390CC88D7A}" type="slidenum">
              <a:rPr lang="he-IL" altLang="he-IL">
                <a:cs typeface="Varela Round" panose="00000500000000000000" pitchFamily="2" charset="-79"/>
              </a:rPr>
              <a:pPr>
                <a:defRPr/>
              </a:pPr>
              <a:t>19</a:t>
            </a:fld>
            <a:endParaRPr lang="en-US" altLang="he-IL">
              <a:cs typeface="Varela Round" panose="00000500000000000000" pitchFamily="2" charset="-79"/>
            </a:endParaRP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455443" y="1893238"/>
            <a:ext cx="9676646" cy="4114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he-IL" altLang="he-IL" dirty="0"/>
              <a:t>              קלט </a:t>
            </a:r>
            <a:r>
              <a:rPr lang="en-US" altLang="he-IL" dirty="0"/>
              <a:t>a</a:t>
            </a:r>
            <a:r>
              <a:rPr lang="he-IL" altLang="he-IL" dirty="0"/>
              <a:t>  </a:t>
            </a:r>
            <a:r>
              <a:rPr lang="en-US" altLang="he-IL" dirty="0"/>
              <a:t>Push S</a:t>
            </a:r>
            <a:endParaRPr lang="he-IL" altLang="he-IL" dirty="0"/>
          </a:p>
          <a:p>
            <a:pPr eaLnBrk="1" hangingPunct="1">
              <a:buFontTx/>
              <a:buNone/>
            </a:pPr>
            <a:r>
              <a:rPr lang="he-IL" altLang="he-IL" dirty="0"/>
              <a:t>              קלט </a:t>
            </a:r>
            <a:r>
              <a:rPr lang="en-US" altLang="he-IL" dirty="0"/>
              <a:t>a</a:t>
            </a:r>
            <a:r>
              <a:rPr lang="he-IL" altLang="he-IL" dirty="0"/>
              <a:t>  </a:t>
            </a:r>
            <a:r>
              <a:rPr lang="en-US" altLang="he-IL" dirty="0"/>
              <a:t>push A</a:t>
            </a:r>
            <a:endParaRPr lang="he-IL" altLang="he-IL" dirty="0"/>
          </a:p>
          <a:p>
            <a:pPr eaLnBrk="1" hangingPunct="1">
              <a:buFontTx/>
              <a:buNone/>
            </a:pPr>
            <a:r>
              <a:rPr lang="he-IL" altLang="he-IL" dirty="0"/>
              <a:t>              קלט </a:t>
            </a:r>
            <a:r>
              <a:rPr lang="en-US" altLang="he-IL" dirty="0"/>
              <a:t>b</a:t>
            </a:r>
            <a:r>
              <a:rPr lang="he-IL" altLang="he-IL" dirty="0"/>
              <a:t> אין שינוי                        </a:t>
            </a:r>
            <a:r>
              <a:rPr lang="en-US" altLang="he-IL" dirty="0"/>
              <a:t>Pop</a:t>
            </a:r>
            <a:endParaRPr lang="he-IL" altLang="he-IL" dirty="0"/>
          </a:p>
          <a:p>
            <a:pPr>
              <a:buNone/>
            </a:pPr>
            <a:r>
              <a:rPr lang="he-IL" dirty="0"/>
              <a:t>      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 eaLnBrk="1" hangingPunct="1">
              <a:buFontTx/>
              <a:buNone/>
            </a:pPr>
            <a:r>
              <a:rPr lang="he-IL" altLang="he-IL" dirty="0"/>
              <a:t> </a:t>
            </a:r>
            <a:endParaRPr lang="en-US" altLang="he-IL" dirty="0"/>
          </a:p>
        </p:txBody>
      </p:sp>
      <p:sp>
        <p:nvSpPr>
          <p:cNvPr id="34822" name="Line 18"/>
          <p:cNvSpPr>
            <a:spLocks noChangeShapeType="1"/>
          </p:cNvSpPr>
          <p:nvPr/>
        </p:nvSpPr>
        <p:spPr bwMode="auto">
          <a:xfrm>
            <a:off x="4224338" y="3068639"/>
            <a:ext cx="0" cy="12969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e-IL">
              <a:cs typeface="Varela Round" panose="00000500000000000000" pitchFamily="2" charset="-79"/>
            </a:endParaRPr>
          </a:p>
        </p:txBody>
      </p:sp>
      <p:grpSp>
        <p:nvGrpSpPr>
          <p:cNvPr id="564249" name="Group 25"/>
          <p:cNvGrpSpPr>
            <a:grpSpLocks/>
          </p:cNvGrpSpPr>
          <p:nvPr/>
        </p:nvGrpSpPr>
        <p:grpSpPr bwMode="auto">
          <a:xfrm>
            <a:off x="2649344" y="2492376"/>
            <a:ext cx="1014412" cy="2016125"/>
            <a:chOff x="2109" y="1979"/>
            <a:chExt cx="639" cy="861"/>
          </a:xfrm>
        </p:grpSpPr>
        <p:sp>
          <p:nvSpPr>
            <p:cNvPr id="34836" name="Line 20"/>
            <p:cNvSpPr>
              <a:spLocks noChangeShapeType="1"/>
            </p:cNvSpPr>
            <p:nvPr/>
          </p:nvSpPr>
          <p:spPr bwMode="auto">
            <a:xfrm>
              <a:off x="2109" y="1979"/>
              <a:ext cx="0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he-IL">
                <a:cs typeface="Varela Round" panose="00000500000000000000" pitchFamily="2" charset="-79"/>
              </a:endParaRPr>
            </a:p>
          </p:txBody>
        </p:sp>
        <p:sp>
          <p:nvSpPr>
            <p:cNvPr id="34837" name="Line 21"/>
            <p:cNvSpPr>
              <a:spLocks noChangeShapeType="1"/>
            </p:cNvSpPr>
            <p:nvPr/>
          </p:nvSpPr>
          <p:spPr bwMode="auto">
            <a:xfrm>
              <a:off x="2109" y="2840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he-IL">
                <a:cs typeface="Varela Round" panose="00000500000000000000" pitchFamily="2" charset="-79"/>
              </a:endParaRPr>
            </a:p>
          </p:txBody>
        </p:sp>
        <p:sp>
          <p:nvSpPr>
            <p:cNvPr id="34838" name="Line 22"/>
            <p:cNvSpPr>
              <a:spLocks noChangeShapeType="1"/>
            </p:cNvSpPr>
            <p:nvPr/>
          </p:nvSpPr>
          <p:spPr bwMode="auto">
            <a:xfrm flipV="1">
              <a:off x="2748" y="1979"/>
              <a:ext cx="0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he-IL">
                <a:cs typeface="Varela Round" panose="00000500000000000000" pitchFamily="2" charset="-79"/>
              </a:endParaRPr>
            </a:p>
          </p:txBody>
        </p:sp>
      </p:grpSp>
      <p:grpSp>
        <p:nvGrpSpPr>
          <p:cNvPr id="564250" name="Group 26"/>
          <p:cNvGrpSpPr>
            <a:grpSpLocks/>
          </p:cNvGrpSpPr>
          <p:nvPr/>
        </p:nvGrpSpPr>
        <p:grpSpPr bwMode="auto">
          <a:xfrm>
            <a:off x="2663410" y="3933826"/>
            <a:ext cx="1008062" cy="530225"/>
            <a:chOff x="2109" y="2478"/>
            <a:chExt cx="635" cy="334"/>
          </a:xfrm>
        </p:grpSpPr>
        <p:sp>
          <p:nvSpPr>
            <p:cNvPr id="34834" name="Text Box 23"/>
            <p:cNvSpPr txBox="1">
              <a:spLocks noChangeArrowheads="1"/>
            </p:cNvSpPr>
            <p:nvPr/>
          </p:nvSpPr>
          <p:spPr bwMode="auto">
            <a:xfrm>
              <a:off x="2119" y="2562"/>
              <a:ext cx="6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1pPr>
              <a:lvl2pPr marL="742950" indent="-285750"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2pPr>
              <a:lvl3pPr marL="1143000" indent="-228600"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3pPr>
              <a:lvl4pPr marL="1600200" indent="-228600"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4pPr>
              <a:lvl5pPr marL="2057400" indent="-228600"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he-IL" dirty="0">
                  <a:solidFill>
                    <a:schemeClr val="accent6">
                      <a:lumMod val="75000"/>
                    </a:schemeClr>
                  </a:solidFill>
                  <a:cs typeface="Varela Round" panose="00000500000000000000" pitchFamily="2" charset="-79"/>
                </a:rPr>
                <a:t>S</a:t>
              </a:r>
            </a:p>
          </p:txBody>
        </p:sp>
        <p:sp>
          <p:nvSpPr>
            <p:cNvPr id="34835" name="Line 24"/>
            <p:cNvSpPr>
              <a:spLocks noChangeShapeType="1"/>
            </p:cNvSpPr>
            <p:nvPr/>
          </p:nvSpPr>
          <p:spPr bwMode="auto">
            <a:xfrm>
              <a:off x="2109" y="2478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he-IL">
                <a:cs typeface="Varela Round" panose="00000500000000000000" pitchFamily="2" charset="-79"/>
              </a:endParaRPr>
            </a:p>
          </p:txBody>
        </p:sp>
      </p:grpSp>
      <p:sp>
        <p:nvSpPr>
          <p:cNvPr id="564260" name="Text Box 36"/>
          <p:cNvSpPr txBox="1">
            <a:spLocks noChangeArrowheads="1"/>
          </p:cNvSpPr>
          <p:nvPr/>
        </p:nvSpPr>
        <p:spPr bwMode="auto">
          <a:xfrm>
            <a:off x="459513" y="4005263"/>
            <a:ext cx="2376487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1pPr>
            <a:lvl2pPr marL="742950" indent="-28575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2pPr>
            <a:lvl3pPr marL="11430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3pPr>
            <a:lvl4pPr marL="16002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4pPr>
            <a:lvl5pPr marL="20574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►</a:t>
            </a: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  </a:t>
            </a:r>
            <a:r>
              <a:rPr lang="he-IL" altLang="he-IL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ראש המחסנית</a:t>
            </a:r>
            <a:endParaRPr lang="en-US" altLang="he-IL" dirty="0">
              <a:solidFill>
                <a:schemeClr val="tx1">
                  <a:lumMod val="75000"/>
                  <a:lumOff val="25000"/>
                </a:schemeClr>
              </a:solidFill>
              <a:cs typeface="Varela Round" panose="00000500000000000000" pitchFamily="2" charset="-79"/>
            </a:endParaRPr>
          </a:p>
          <a:p>
            <a:pPr eaLnBrk="1" hangingPunct="1">
              <a:buFontTx/>
              <a:buNone/>
            </a:pPr>
            <a:endParaRPr lang="he-IL" altLang="he-IL" sz="1600" dirty="0">
              <a:solidFill>
                <a:schemeClr val="tx1">
                  <a:lumMod val="75000"/>
                  <a:lumOff val="25000"/>
                </a:schemeClr>
              </a:solidFill>
              <a:cs typeface="Varela Round" panose="00000500000000000000" pitchFamily="2" charset="-79"/>
            </a:endParaRPr>
          </a:p>
          <a:p>
            <a:pPr eaLnBrk="1" hangingPunct="1">
              <a:buFontTx/>
              <a:buNone/>
            </a:pP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     </a:t>
            </a:r>
            <a:endParaRPr lang="en-US" altLang="he-IL" sz="1600" dirty="0">
              <a:solidFill>
                <a:schemeClr val="tx1">
                  <a:lumMod val="75000"/>
                  <a:lumOff val="25000"/>
                </a:schemeClr>
              </a:solidFill>
              <a:cs typeface="Varela Round" panose="00000500000000000000" pitchFamily="2" charset="-79"/>
            </a:endParaRPr>
          </a:p>
        </p:txBody>
      </p:sp>
      <p:sp>
        <p:nvSpPr>
          <p:cNvPr id="564268" name="Text Box 44"/>
          <p:cNvSpPr txBox="1">
            <a:spLocks noChangeArrowheads="1"/>
          </p:cNvSpPr>
          <p:nvPr/>
        </p:nvSpPr>
        <p:spPr bwMode="auto">
          <a:xfrm>
            <a:off x="3528268" y="3596695"/>
            <a:ext cx="23764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1pPr>
            <a:lvl2pPr marL="742950" indent="-28575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2pPr>
            <a:lvl3pPr marL="11430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3pPr>
            <a:lvl4pPr marL="16002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4pPr>
            <a:lvl5pPr marL="20574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9pPr>
          </a:lstStyle>
          <a:p>
            <a:pPr eaLnBrk="1" hangingPunct="1">
              <a:buFontTx/>
              <a:buNone/>
            </a:pP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קלט </a:t>
            </a:r>
            <a:r>
              <a:rPr lang="en-US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b</a:t>
            </a: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 </a:t>
            </a:r>
            <a:r>
              <a:rPr lang="en-US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Pop </a:t>
            </a:r>
            <a:endParaRPr lang="he-IL" altLang="he-IL" sz="1600" dirty="0">
              <a:solidFill>
                <a:schemeClr val="tx1">
                  <a:lumMod val="75000"/>
                  <a:lumOff val="25000"/>
                </a:schemeClr>
              </a:solidFill>
              <a:cs typeface="Varela Round" panose="00000500000000000000" pitchFamily="2" charset="-79"/>
            </a:endParaRPr>
          </a:p>
          <a:p>
            <a:pPr eaLnBrk="1" hangingPunct="1">
              <a:buFontTx/>
              <a:buNone/>
            </a:pP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     </a:t>
            </a:r>
            <a:endParaRPr lang="en-US" altLang="he-IL" sz="1600" dirty="0">
              <a:solidFill>
                <a:schemeClr val="tx1">
                  <a:lumMod val="75000"/>
                  <a:lumOff val="25000"/>
                </a:schemeClr>
              </a:solidFill>
              <a:cs typeface="Varela Round" panose="00000500000000000000" pitchFamily="2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200" dirty="0"/>
              <a:t>מעקב עבור המלה </a:t>
            </a:r>
            <a:r>
              <a:rPr lang="en-US" sz="3200" dirty="0" err="1"/>
              <a:t>aabbbb</a:t>
            </a:r>
            <a:endParaRPr lang="he-IL" sz="3200" dirty="0"/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3579348" y="3903447"/>
            <a:ext cx="23764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1pPr>
            <a:lvl2pPr marL="742950" indent="-28575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2pPr>
            <a:lvl3pPr marL="11430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3pPr>
            <a:lvl4pPr marL="16002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4pPr>
            <a:lvl5pPr marL="20574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9pPr>
          </a:lstStyle>
          <a:p>
            <a:pPr eaLnBrk="1" hangingPunct="1">
              <a:buFontTx/>
              <a:buNone/>
            </a:pP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קלט </a:t>
            </a:r>
            <a:r>
              <a:rPr lang="en-US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b</a:t>
            </a: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    אין שינוי</a:t>
            </a:r>
          </a:p>
          <a:p>
            <a:pPr eaLnBrk="1" hangingPunct="1">
              <a:buFontTx/>
              <a:buNone/>
            </a:pP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     </a:t>
            </a:r>
            <a:endParaRPr lang="en-US" altLang="he-IL" sz="1600" dirty="0">
              <a:solidFill>
                <a:schemeClr val="tx1">
                  <a:lumMod val="75000"/>
                  <a:lumOff val="25000"/>
                </a:schemeClr>
              </a:solidFill>
              <a:cs typeface="Varela Round" panose="00000500000000000000" pitchFamily="2" charset="-79"/>
            </a:endParaRPr>
          </a:p>
        </p:txBody>
      </p:sp>
      <p:pic>
        <p:nvPicPr>
          <p:cNvPr id="23" name="תמונה 22"/>
          <p:cNvPicPr>
            <a:picLocks noChangeAspect="1"/>
          </p:cNvPicPr>
          <p:nvPr/>
        </p:nvPicPr>
        <p:blipFill rotWithShape="1">
          <a:blip r:embed="rId3"/>
          <a:srcRect l="14611" t="27356" r="39656" b="35528"/>
          <a:stretch/>
        </p:blipFill>
        <p:spPr>
          <a:xfrm>
            <a:off x="6096000" y="1001058"/>
            <a:ext cx="5950339" cy="271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9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4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אוטומט מחסנית</a:t>
            </a:r>
            <a:br>
              <a:rPr lang="he-IL" dirty="0"/>
            </a:br>
            <a:r>
              <a:rPr lang="he-IL" sz="4400" dirty="0">
                <a:sym typeface="Varela Round"/>
              </a:rPr>
              <a:t>מדעי המחשב - </a:t>
            </a:r>
            <a:r>
              <a:rPr lang="he-IL" sz="4400" dirty="0"/>
              <a:t>מודלים חישוביים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כיתות יא'-</a:t>
            </a:r>
            <a:r>
              <a:rPr lang="he-IL" dirty="0" err="1">
                <a:sym typeface="Varela Round"/>
              </a:rPr>
              <a:t>יב</a:t>
            </a:r>
            <a:r>
              <a:rPr lang="he-IL" dirty="0">
                <a:sym typeface="Varela Round"/>
              </a:rPr>
              <a:t>'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שם המורה: </a:t>
            </a:r>
            <a:r>
              <a:rPr lang="he-IL" dirty="0" err="1">
                <a:sym typeface="Varela Round"/>
              </a:rPr>
              <a:t>ערין</a:t>
            </a:r>
            <a:r>
              <a:rPr lang="he-IL" dirty="0">
                <a:sym typeface="Varela Round"/>
              </a:rPr>
              <a:t> מטר</a:t>
            </a:r>
          </a:p>
          <a:p>
            <a:r>
              <a:rPr lang="he-IL" dirty="0">
                <a:sym typeface="Varela Round"/>
              </a:rPr>
              <a:t>שם מורה בודק: אירית סעדון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76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/>
          <a:srcRect l="14611" t="27356" r="39656" b="35528"/>
          <a:stretch/>
        </p:blipFill>
        <p:spPr>
          <a:xfrm>
            <a:off x="6241661" y="1001058"/>
            <a:ext cx="5950339" cy="2715128"/>
          </a:xfrm>
          <a:prstGeom prst="rect">
            <a:avLst/>
          </a:prstGeom>
        </p:spPr>
      </p:pic>
      <p:sp>
        <p:nvSpPr>
          <p:cNvPr id="21" name="מציין מיקום של כותרת תחתונה 3"/>
          <p:cNvSpPr>
            <a:spLocks noGrp="1"/>
          </p:cNvSpPr>
          <p:nvPr>
            <p:ph type="ftr" sz="quarter" idx="4294967295"/>
          </p:nvPr>
        </p:nvSpPr>
        <p:spPr>
          <a:xfrm>
            <a:off x="4648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altLang="he-IL">
                <a:cs typeface="Varela Round" panose="00000500000000000000" pitchFamily="2" charset="-79"/>
              </a:rPr>
              <a:t>© המרכז להוראת המדעים         האוניברסיטה העברית בירושלים</a:t>
            </a:r>
            <a:endParaRPr lang="en-US" altLang="he-IL">
              <a:cs typeface="Varela Round" panose="00000500000000000000" pitchFamily="2" charset="-79"/>
            </a:endParaRPr>
          </a:p>
        </p:txBody>
      </p:sp>
      <p:sp>
        <p:nvSpPr>
          <p:cNvPr id="22" name="מציין מיקום של מספר שקופית 4"/>
          <p:cNvSpPr>
            <a:spLocks noGrp="1"/>
          </p:cNvSpPr>
          <p:nvPr>
            <p:ph type="sldNum" sz="quarter" idx="4294967295"/>
          </p:nvPr>
        </p:nvSpPr>
        <p:spPr>
          <a:xfrm>
            <a:off x="2279650" y="6324600"/>
            <a:ext cx="4572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8BBF59-FD40-4A43-BEF1-5D390CC88D7A}" type="slidenum">
              <a:rPr lang="he-IL" altLang="he-IL">
                <a:cs typeface="Varela Round" panose="00000500000000000000" pitchFamily="2" charset="-79"/>
              </a:rPr>
              <a:pPr>
                <a:defRPr/>
              </a:pPr>
              <a:t>20</a:t>
            </a:fld>
            <a:endParaRPr lang="en-US" altLang="he-IL">
              <a:cs typeface="Varela Round" panose="00000500000000000000" pitchFamily="2" charset="-79"/>
            </a:endParaRP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684948" y="1876426"/>
            <a:ext cx="9676646" cy="4114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he-IL" altLang="he-IL" dirty="0"/>
              <a:t>                     </a:t>
            </a:r>
            <a:r>
              <a:rPr lang="en-US" altLang="he-IL" dirty="0"/>
              <a:t>Push S</a:t>
            </a:r>
            <a:endParaRPr lang="he-IL" altLang="he-IL" dirty="0"/>
          </a:p>
          <a:p>
            <a:pPr eaLnBrk="1" hangingPunct="1">
              <a:buFontTx/>
              <a:buNone/>
            </a:pPr>
            <a:r>
              <a:rPr lang="he-IL" altLang="he-IL" dirty="0"/>
              <a:t>                     </a:t>
            </a:r>
            <a:r>
              <a:rPr lang="en-US" altLang="he-IL" dirty="0"/>
              <a:t>push A</a:t>
            </a:r>
            <a:endParaRPr lang="he-IL" altLang="he-IL" dirty="0"/>
          </a:p>
          <a:p>
            <a:pPr eaLnBrk="1" hangingPunct="1">
              <a:buFontTx/>
              <a:buNone/>
            </a:pPr>
            <a:r>
              <a:rPr lang="he-IL" altLang="he-IL" dirty="0"/>
              <a:t>               </a:t>
            </a:r>
            <a:r>
              <a:rPr lang="he-IL" altLang="he-IL" sz="1900" b="1" dirty="0"/>
              <a:t>קלט </a:t>
            </a:r>
            <a:r>
              <a:rPr lang="en-US" altLang="he-IL" sz="1900" b="1" dirty="0"/>
              <a:t>b</a:t>
            </a:r>
            <a:r>
              <a:rPr lang="he-IL" altLang="he-IL" sz="1900" b="1" dirty="0"/>
              <a:t> אין שינוי</a:t>
            </a:r>
            <a:endParaRPr lang="he-IL" altLang="he-IL" b="1" dirty="0"/>
          </a:p>
          <a:p>
            <a:pPr>
              <a:buNone/>
            </a:pPr>
            <a:r>
              <a:rPr lang="he-IL" dirty="0"/>
              <a:t>      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 eaLnBrk="1" hangingPunct="1">
              <a:buFontTx/>
              <a:buNone/>
            </a:pPr>
            <a:r>
              <a:rPr lang="he-IL" altLang="he-IL" dirty="0"/>
              <a:t> </a:t>
            </a:r>
            <a:endParaRPr lang="en-US" altLang="he-IL" dirty="0"/>
          </a:p>
        </p:txBody>
      </p:sp>
      <p:sp>
        <p:nvSpPr>
          <p:cNvPr id="34822" name="Line 18"/>
          <p:cNvSpPr>
            <a:spLocks noChangeShapeType="1"/>
          </p:cNvSpPr>
          <p:nvPr/>
        </p:nvSpPr>
        <p:spPr bwMode="auto">
          <a:xfrm>
            <a:off x="4224338" y="3068639"/>
            <a:ext cx="0" cy="12969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e-IL">
              <a:cs typeface="Varela Round" panose="00000500000000000000" pitchFamily="2" charset="-79"/>
            </a:endParaRPr>
          </a:p>
        </p:txBody>
      </p:sp>
      <p:grpSp>
        <p:nvGrpSpPr>
          <p:cNvPr id="564249" name="Group 25"/>
          <p:cNvGrpSpPr>
            <a:grpSpLocks/>
          </p:cNvGrpSpPr>
          <p:nvPr/>
        </p:nvGrpSpPr>
        <p:grpSpPr bwMode="auto">
          <a:xfrm>
            <a:off x="2649344" y="2492376"/>
            <a:ext cx="1014412" cy="2016125"/>
            <a:chOff x="2109" y="1979"/>
            <a:chExt cx="639" cy="861"/>
          </a:xfrm>
        </p:grpSpPr>
        <p:sp>
          <p:nvSpPr>
            <p:cNvPr id="34836" name="Line 20"/>
            <p:cNvSpPr>
              <a:spLocks noChangeShapeType="1"/>
            </p:cNvSpPr>
            <p:nvPr/>
          </p:nvSpPr>
          <p:spPr bwMode="auto">
            <a:xfrm>
              <a:off x="2109" y="1979"/>
              <a:ext cx="0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he-IL">
                <a:cs typeface="Varela Round" panose="00000500000000000000" pitchFamily="2" charset="-79"/>
              </a:endParaRPr>
            </a:p>
          </p:txBody>
        </p:sp>
        <p:sp>
          <p:nvSpPr>
            <p:cNvPr id="34837" name="Line 21"/>
            <p:cNvSpPr>
              <a:spLocks noChangeShapeType="1"/>
            </p:cNvSpPr>
            <p:nvPr/>
          </p:nvSpPr>
          <p:spPr bwMode="auto">
            <a:xfrm>
              <a:off x="2109" y="2840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he-IL">
                <a:cs typeface="Varela Round" panose="00000500000000000000" pitchFamily="2" charset="-79"/>
              </a:endParaRPr>
            </a:p>
          </p:txBody>
        </p:sp>
        <p:sp>
          <p:nvSpPr>
            <p:cNvPr id="34838" name="Line 22"/>
            <p:cNvSpPr>
              <a:spLocks noChangeShapeType="1"/>
            </p:cNvSpPr>
            <p:nvPr/>
          </p:nvSpPr>
          <p:spPr bwMode="auto">
            <a:xfrm flipV="1">
              <a:off x="2748" y="1979"/>
              <a:ext cx="0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he-IL">
                <a:cs typeface="Varela Round" panose="00000500000000000000" pitchFamily="2" charset="-79"/>
              </a:endParaRPr>
            </a:p>
          </p:txBody>
        </p:sp>
      </p:grpSp>
      <p:sp>
        <p:nvSpPr>
          <p:cNvPr id="564268" name="Text Box 44"/>
          <p:cNvSpPr txBox="1">
            <a:spLocks noChangeArrowheads="1"/>
          </p:cNvSpPr>
          <p:nvPr/>
        </p:nvSpPr>
        <p:spPr bwMode="auto">
          <a:xfrm>
            <a:off x="3095126" y="3447871"/>
            <a:ext cx="23764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1pPr>
            <a:lvl2pPr marL="742950" indent="-28575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2pPr>
            <a:lvl3pPr marL="11430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3pPr>
            <a:lvl4pPr marL="16002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4pPr>
            <a:lvl5pPr marL="20574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9pPr>
          </a:lstStyle>
          <a:p>
            <a:pPr eaLnBrk="1" hangingPunct="1">
              <a:buFontTx/>
              <a:buNone/>
            </a:pP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קלט </a:t>
            </a:r>
            <a:r>
              <a:rPr lang="en-US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Pop b </a:t>
            </a:r>
            <a:endParaRPr lang="he-IL" altLang="he-IL" sz="1600" dirty="0">
              <a:solidFill>
                <a:schemeClr val="tx1">
                  <a:lumMod val="75000"/>
                  <a:lumOff val="25000"/>
                </a:schemeClr>
              </a:solidFill>
              <a:cs typeface="Varela Round" panose="00000500000000000000" pitchFamily="2" charset="-79"/>
            </a:endParaRPr>
          </a:p>
          <a:p>
            <a:pPr eaLnBrk="1" hangingPunct="1">
              <a:buFontTx/>
              <a:buNone/>
            </a:pP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     </a:t>
            </a:r>
            <a:endParaRPr lang="en-US" altLang="he-IL" sz="1600" dirty="0">
              <a:solidFill>
                <a:schemeClr val="tx1">
                  <a:lumMod val="75000"/>
                  <a:lumOff val="25000"/>
                </a:schemeClr>
              </a:solidFill>
              <a:cs typeface="Varela Round" panose="00000500000000000000" pitchFamily="2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200" dirty="0"/>
              <a:t>מעקב עבור המלה </a:t>
            </a:r>
            <a:r>
              <a:rPr lang="en-US" sz="3200" dirty="0" err="1"/>
              <a:t>aabbbb</a:t>
            </a:r>
            <a:endParaRPr lang="he-IL" sz="3200" dirty="0"/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3290580" y="3734631"/>
            <a:ext cx="23764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1pPr>
            <a:lvl2pPr marL="742950" indent="-28575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2pPr>
            <a:lvl3pPr marL="11430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3pPr>
            <a:lvl4pPr marL="16002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4pPr>
            <a:lvl5pPr marL="20574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9pPr>
          </a:lstStyle>
          <a:p>
            <a:pPr eaLnBrk="1" hangingPunct="1">
              <a:buFontTx/>
              <a:buNone/>
            </a:pP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קלט </a:t>
            </a:r>
            <a:r>
              <a:rPr lang="en-US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b </a:t>
            </a: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 אין שינוי</a:t>
            </a:r>
          </a:p>
          <a:p>
            <a:pPr eaLnBrk="1" hangingPunct="1">
              <a:buFontTx/>
              <a:buNone/>
            </a:pP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     </a:t>
            </a:r>
            <a:endParaRPr lang="en-US" altLang="he-IL" sz="1600" dirty="0">
              <a:solidFill>
                <a:schemeClr val="tx1">
                  <a:lumMod val="75000"/>
                  <a:lumOff val="25000"/>
                </a:schemeClr>
              </a:solidFill>
              <a:cs typeface="Varela Round" panose="00000500000000000000" pitchFamily="2" charset="-79"/>
            </a:endParaRP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3492044" y="4199256"/>
            <a:ext cx="23764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1pPr>
            <a:lvl2pPr marL="742950" indent="-28575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2pPr>
            <a:lvl3pPr marL="11430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3pPr>
            <a:lvl4pPr marL="16002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4pPr>
            <a:lvl5pPr marL="20574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9pPr>
          </a:lstStyle>
          <a:p>
            <a:pPr eaLnBrk="1" hangingPunct="1">
              <a:buFontTx/>
              <a:buNone/>
            </a:pP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     קלט </a:t>
            </a:r>
            <a:r>
              <a:rPr lang="en-US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b </a:t>
            </a: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    </a:t>
            </a:r>
            <a:r>
              <a:rPr lang="en-US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Pop </a:t>
            </a:r>
            <a:endParaRPr lang="he-IL" altLang="he-IL" sz="1600" dirty="0">
              <a:solidFill>
                <a:schemeClr val="tx1">
                  <a:lumMod val="75000"/>
                  <a:lumOff val="25000"/>
                </a:schemeClr>
              </a:solidFill>
              <a:cs typeface="Varela Round" panose="00000500000000000000" pitchFamily="2" charset="-79"/>
            </a:endParaRPr>
          </a:p>
          <a:p>
            <a:pPr eaLnBrk="1" hangingPunct="1">
              <a:buFontTx/>
              <a:buNone/>
            </a:pP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  <a:cs typeface="Varela Round" panose="00000500000000000000" pitchFamily="2" charset="-79"/>
              </a:rPr>
              <a:t>     </a:t>
            </a:r>
            <a:endParaRPr lang="en-US" altLang="he-IL" sz="1600" dirty="0">
              <a:solidFill>
                <a:schemeClr val="tx1">
                  <a:lumMod val="75000"/>
                  <a:lumOff val="25000"/>
                </a:schemeClr>
              </a:solidFill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8190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4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הפסקה 10 דקות</a:t>
            </a:r>
            <a:br>
              <a:rPr lang="he-IL" dirty="0"/>
            </a:br>
            <a:r>
              <a:rPr lang="he-IL" sz="2800" dirty="0"/>
              <a:t>תרגיל להפסקה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10047146" cy="4611559"/>
          </a:xfrm>
        </p:spPr>
        <p:txBody>
          <a:bodyPr/>
          <a:lstStyle/>
          <a:p>
            <a:r>
              <a:rPr lang="he-IL" dirty="0"/>
              <a:t>בנה אוטומט מחסנית עבור השפה :</a:t>
            </a:r>
          </a:p>
          <a:p>
            <a:r>
              <a:rPr lang="en-US" sz="3600" b="1" dirty="0"/>
              <a:t>L = { a</a:t>
            </a:r>
            <a:r>
              <a:rPr lang="en-US" sz="3600" b="1" baseline="30000" dirty="0"/>
              <a:t>n</a:t>
            </a:r>
            <a:r>
              <a:rPr lang="en-US" sz="3600" b="1" dirty="0"/>
              <a:t> </a:t>
            </a:r>
            <a:r>
              <a:rPr lang="en-US" sz="3600" b="1" dirty="0" err="1"/>
              <a:t>b</a:t>
            </a:r>
            <a:r>
              <a:rPr lang="en-US" sz="3600" b="1" baseline="30000" dirty="0" err="1"/>
              <a:t>m</a:t>
            </a:r>
            <a:r>
              <a:rPr lang="en-US" sz="3600" b="1" baseline="30000" dirty="0"/>
              <a:t> </a:t>
            </a:r>
            <a:r>
              <a:rPr lang="en-US" sz="3600" b="1" dirty="0"/>
              <a:t>| m&gt;n , n≥ 0}</a:t>
            </a:r>
            <a:endParaRPr lang="he-IL" sz="3600" b="1" dirty="0"/>
          </a:p>
        </p:txBody>
      </p:sp>
    </p:spTree>
    <p:extLst>
      <p:ext uri="{BB962C8B-B14F-4D97-AF65-F5344CB8AC3E}">
        <p14:creationId xmlns:p14="http://schemas.microsoft.com/office/powerpoint/2010/main" val="3172033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1024128" y="638859"/>
            <a:ext cx="9802206" cy="720000"/>
          </a:xfrm>
        </p:spPr>
        <p:txBody>
          <a:bodyPr/>
          <a:lstStyle/>
          <a:p>
            <a:r>
              <a:rPr lang="he-IL" dirty="0"/>
              <a:t>תרגיל 3 </a:t>
            </a:r>
            <a:br>
              <a:rPr lang="he-IL" dirty="0"/>
            </a:br>
            <a:r>
              <a:rPr lang="en-US" dirty="0"/>
              <a:t>L = { a</a:t>
            </a:r>
            <a:r>
              <a:rPr lang="en-US" baseline="30000" dirty="0"/>
              <a:t>n</a:t>
            </a:r>
            <a:r>
              <a:rPr lang="en-US" dirty="0"/>
              <a:t> </a:t>
            </a: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baseline="30000" dirty="0"/>
              <a:t> </a:t>
            </a:r>
            <a:r>
              <a:rPr lang="en-US" dirty="0"/>
              <a:t>| m&gt;n , n≥ 0} </a:t>
            </a:r>
            <a:br>
              <a:rPr lang="en-US" dirty="0"/>
            </a:br>
            <a:endParaRPr lang="he-IL" dirty="0"/>
          </a:p>
        </p:txBody>
      </p:sp>
      <p:sp>
        <p:nvSpPr>
          <p:cNvPr id="2" name="מציין מיקום תוכן 1"/>
          <p:cNvSpPr>
            <a:spLocks noGrp="1"/>
          </p:cNvSpPr>
          <p:nvPr>
            <p:ph sz="quarter" idx="4"/>
          </p:nvPr>
        </p:nvSpPr>
        <p:spPr>
          <a:xfrm>
            <a:off x="613747" y="1443789"/>
            <a:ext cx="11161453" cy="4363093"/>
          </a:xfrm>
        </p:spPr>
        <p:txBody>
          <a:bodyPr>
            <a:normAutofit/>
          </a:bodyPr>
          <a:lstStyle/>
          <a:p>
            <a:r>
              <a:rPr lang="he-IL" b="1" dirty="0"/>
              <a:t>המילה הריקה לא שייכת לשפה. למה?</a:t>
            </a:r>
          </a:p>
          <a:p>
            <a:r>
              <a:rPr lang="he-IL" b="1" dirty="0"/>
              <a:t>המילה הקצרה ביותר היא :  </a:t>
            </a:r>
            <a:r>
              <a:rPr lang="en-US" b="1" dirty="0"/>
              <a:t>b</a:t>
            </a:r>
            <a:endParaRPr lang="he-IL" b="1" dirty="0"/>
          </a:p>
          <a:p>
            <a:r>
              <a:rPr lang="he-IL" b="1" dirty="0"/>
              <a:t>דוגמאות למלים ששייכות לשפה : </a:t>
            </a:r>
            <a:r>
              <a:rPr lang="en-US" b="1" dirty="0" err="1"/>
              <a:t>bbbb</a:t>
            </a:r>
            <a:r>
              <a:rPr lang="en-US" b="1" dirty="0"/>
              <a:t> , </a:t>
            </a:r>
            <a:r>
              <a:rPr lang="en-US" b="1" dirty="0" err="1"/>
              <a:t>aabbbbb</a:t>
            </a:r>
            <a:r>
              <a:rPr lang="en-US" b="1" dirty="0"/>
              <a:t>, </a:t>
            </a:r>
            <a:r>
              <a:rPr lang="en-US" b="1" dirty="0" err="1"/>
              <a:t>abb</a:t>
            </a:r>
            <a:endParaRPr lang="he-IL" b="1" dirty="0"/>
          </a:p>
          <a:p>
            <a:r>
              <a:rPr lang="he-IL" b="1" dirty="0"/>
              <a:t>מספר ה- </a:t>
            </a:r>
            <a:r>
              <a:rPr lang="en-US" b="1" dirty="0"/>
              <a:t>b</a:t>
            </a:r>
            <a:r>
              <a:rPr lang="he-IL" b="1" dirty="0"/>
              <a:t> –ים גדול ממספר ה- </a:t>
            </a:r>
            <a:r>
              <a:rPr lang="en-US" b="1" dirty="0"/>
              <a:t>a</a:t>
            </a:r>
            <a:r>
              <a:rPr lang="he-IL" b="1" dirty="0"/>
              <a:t>-ים.</a:t>
            </a:r>
          </a:p>
          <a:p>
            <a:r>
              <a:rPr lang="he-IL" b="1" u="sng" dirty="0">
                <a:solidFill>
                  <a:srgbClr val="FF0000"/>
                </a:solidFill>
              </a:rPr>
              <a:t>רעיון לפתרון:</a:t>
            </a:r>
            <a:endParaRPr lang="he-IL" b="1" dirty="0">
              <a:solidFill>
                <a:srgbClr val="FF0000"/>
              </a:solidFill>
            </a:endParaRPr>
          </a:p>
          <a:p>
            <a:r>
              <a:rPr lang="he-IL" sz="2000" b="1" dirty="0"/>
              <a:t>מכניסים תו עבור כל אחד מה-</a:t>
            </a:r>
            <a:r>
              <a:rPr lang="en-US" sz="2000" b="1" dirty="0"/>
              <a:t>a</a:t>
            </a:r>
            <a:r>
              <a:rPr lang="he-IL" sz="2000" b="1" dirty="0"/>
              <a:t>-ים למחסנית ומוציאים תו עבור כל </a:t>
            </a:r>
            <a:r>
              <a:rPr lang="en-US" sz="2000" b="1" dirty="0"/>
              <a:t>b</a:t>
            </a:r>
            <a:r>
              <a:rPr lang="he-IL" sz="2000" b="1" dirty="0"/>
              <a:t>.</a:t>
            </a:r>
          </a:p>
          <a:p>
            <a:r>
              <a:rPr lang="he-IL" sz="2000" b="1" dirty="0"/>
              <a:t>המחסנית תתרוקן לפני שהקלט יסתיים. </a:t>
            </a:r>
          </a:p>
          <a:p>
            <a:r>
              <a:rPr lang="he-IL" sz="2000" b="1" dirty="0"/>
              <a:t>כלומר, מוציאים את כל התווים שהכנסנו עבור ה-</a:t>
            </a:r>
            <a:r>
              <a:rPr lang="en-US" sz="2000" b="1" dirty="0"/>
              <a:t>a-</a:t>
            </a:r>
            <a:r>
              <a:rPr lang="he-IL" sz="2000" b="1" dirty="0"/>
              <a:t>ים מהמחסנית ותישאר לפחות</a:t>
            </a:r>
          </a:p>
          <a:p>
            <a:pPr marL="0" indent="0">
              <a:buNone/>
            </a:pPr>
            <a:r>
              <a:rPr lang="he-IL" sz="2000" b="1" dirty="0"/>
              <a:t>                                        אות אחת של </a:t>
            </a:r>
            <a:r>
              <a:rPr lang="en-US" sz="2000" b="1" dirty="0"/>
              <a:t>b</a:t>
            </a:r>
            <a:r>
              <a:rPr lang="he-IL" sz="2000" b="1" dirty="0"/>
              <a:t> בקלט.</a:t>
            </a:r>
            <a:br>
              <a:rPr lang="he-IL" sz="2000" dirty="0"/>
            </a:br>
            <a:r>
              <a:rPr lang="he-IL" sz="2000" dirty="0"/>
              <a:t>                                   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5046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 = { a</a:t>
            </a:r>
            <a:r>
              <a:rPr lang="en-US" baseline="30000" dirty="0"/>
              <a:t>n</a:t>
            </a:r>
            <a:r>
              <a:rPr lang="en-US" dirty="0"/>
              <a:t> </a:t>
            </a: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baseline="30000" dirty="0"/>
              <a:t> </a:t>
            </a:r>
            <a:r>
              <a:rPr lang="en-US" dirty="0"/>
              <a:t>| m&gt;n , n≥ 0}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נבנה אוטומט מחסנית על הלוח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2026" y="384048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2"/>
          <a:srcRect l="14392" t="25817" r="49928" b="39952"/>
          <a:stretch/>
        </p:blipFill>
        <p:spPr>
          <a:xfrm>
            <a:off x="1362997" y="1764174"/>
            <a:ext cx="7485581" cy="4037677"/>
          </a:xfrm>
          <a:prstGeom prst="rect">
            <a:avLst/>
          </a:prstGeom>
        </p:spPr>
      </p:pic>
      <p:sp>
        <p:nvSpPr>
          <p:cNvPr id="9" name="ענן 8"/>
          <p:cNvSpPr/>
          <p:nvPr/>
        </p:nvSpPr>
        <p:spPr>
          <a:xfrm>
            <a:off x="239151" y="4248122"/>
            <a:ext cx="2642875" cy="2037995"/>
          </a:xfrm>
          <a:prstGeom prst="cloud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he-IL" sz="1300" kern="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e-IL" sz="1300" b="1" dirty="0"/>
              <a:t>עבור המילה הקצרה ביותר(</a:t>
            </a:r>
            <a:r>
              <a:rPr lang="en-US" sz="1300" b="1" dirty="0"/>
              <a:t>b</a:t>
            </a:r>
            <a:r>
              <a:rPr lang="he-IL" sz="1300" b="1" dirty="0"/>
              <a:t>) ועבור המלים שלא מכילות </a:t>
            </a:r>
            <a:r>
              <a:rPr lang="en-US" sz="1300" b="1" dirty="0"/>
              <a:t>a</a:t>
            </a:r>
            <a:r>
              <a:rPr lang="he-IL" sz="1300" b="1" dirty="0"/>
              <a:t>.</a:t>
            </a:r>
          </a:p>
          <a:p>
            <a:pPr algn="ctr">
              <a:defRPr/>
            </a:pPr>
            <a:r>
              <a:rPr kumimoji="0" lang="he-IL" sz="13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אם מופיע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b</a:t>
            </a:r>
            <a:r>
              <a:rPr kumimoji="0" lang="ar-AE" sz="13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kumimoji="0" lang="he-IL" sz="13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בתחילת</a:t>
            </a:r>
            <a:r>
              <a:rPr kumimoji="0" lang="he-IL" sz="13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 המילה אז עוברים למצב מקבל ללא שינוי במחסנית</a:t>
            </a:r>
            <a:endParaRPr kumimoji="0" lang="he-IL" sz="13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cxnSp>
        <p:nvCxnSpPr>
          <p:cNvPr id="11" name="מחבר חץ ישר 10"/>
          <p:cNvCxnSpPr/>
          <p:nvPr/>
        </p:nvCxnSpPr>
        <p:spPr>
          <a:xfrm flipV="1">
            <a:off x="2447778" y="4069132"/>
            <a:ext cx="434248" cy="3762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56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 4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בנה אוטומט מחסנית עבור השפה </a:t>
            </a:r>
            <a:r>
              <a:rPr lang="en-US" dirty="0"/>
              <a:t>L</a:t>
            </a:r>
            <a:r>
              <a:rPr lang="he-IL" dirty="0"/>
              <a:t> מעל א"ב </a:t>
            </a:r>
            <a:r>
              <a:rPr lang="en-US" dirty="0"/>
              <a:t>{</a:t>
            </a:r>
            <a:r>
              <a:rPr lang="en-US" dirty="0" err="1"/>
              <a:t>a,b,c,d</a:t>
            </a:r>
            <a:r>
              <a:rPr lang="en-US" dirty="0"/>
              <a:t>}</a:t>
            </a:r>
            <a:endParaRPr lang="he-IL" dirty="0"/>
          </a:p>
          <a:p>
            <a:pPr marL="0" indent="0" algn="ctr">
              <a:buNone/>
            </a:pPr>
            <a:r>
              <a:rPr lang="en-US" dirty="0"/>
              <a:t>                  </a:t>
            </a:r>
            <a:r>
              <a:rPr lang="en-US" sz="3200" b="1" dirty="0"/>
              <a:t> L = { a</a:t>
            </a:r>
            <a:r>
              <a:rPr lang="en-US" sz="3200" b="1" baseline="30000" dirty="0"/>
              <a:t>n</a:t>
            </a:r>
            <a:r>
              <a:rPr lang="en-US" sz="3200" b="1" dirty="0"/>
              <a:t> </a:t>
            </a:r>
            <a:r>
              <a:rPr lang="en-US" sz="3200" b="1" dirty="0" err="1"/>
              <a:t>b</a:t>
            </a:r>
            <a:r>
              <a:rPr lang="en-US" sz="3200" b="1" baseline="30000" dirty="0" err="1"/>
              <a:t>m</a:t>
            </a:r>
            <a:r>
              <a:rPr lang="en-US" sz="3200" b="1" dirty="0" err="1"/>
              <a:t>c</a:t>
            </a:r>
            <a:r>
              <a:rPr lang="en-US" sz="3200" b="1" baseline="30000" dirty="0" err="1"/>
              <a:t>m</a:t>
            </a:r>
            <a:r>
              <a:rPr lang="en-US" sz="3200" b="1" dirty="0" err="1"/>
              <a:t>d</a:t>
            </a:r>
            <a:r>
              <a:rPr lang="en-US" sz="3200" b="1" baseline="30000" dirty="0" err="1"/>
              <a:t>n</a:t>
            </a:r>
            <a:r>
              <a:rPr lang="en-US" sz="3200" b="1" baseline="30000" dirty="0"/>
              <a:t> </a:t>
            </a:r>
            <a:r>
              <a:rPr lang="en-US" sz="3200" b="1" dirty="0"/>
              <a:t>| </a:t>
            </a:r>
            <a:r>
              <a:rPr lang="en-US" sz="3200" b="1" dirty="0" err="1"/>
              <a:t>n,m</a:t>
            </a:r>
            <a:r>
              <a:rPr lang="en-US" sz="3200" b="1" dirty="0"/>
              <a:t>&gt;0 } </a:t>
            </a:r>
            <a:endParaRPr lang="en-US" b="1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0" y="5841157"/>
            <a:ext cx="3165231" cy="971300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נפתור על הלוח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8295" y="2574388"/>
            <a:ext cx="6893170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- נתון ש</a:t>
            </a:r>
            <a:r>
              <a:rPr lang="he-IL" b="1" dirty="0"/>
              <a:t>מספר מופעי </a:t>
            </a:r>
            <a:r>
              <a:rPr lang="en-US" b="1" dirty="0"/>
              <a:t>a</a:t>
            </a:r>
            <a:r>
              <a:rPr lang="he-IL" b="1" dirty="0"/>
              <a:t> שווה למספר מופעי </a:t>
            </a:r>
            <a:r>
              <a:rPr lang="en-US" b="1" dirty="0"/>
              <a:t>d</a:t>
            </a:r>
            <a:r>
              <a:rPr lang="he-IL" b="1" dirty="0"/>
              <a:t>.</a:t>
            </a:r>
          </a:p>
          <a:p>
            <a:pPr marL="285750" indent="-285750">
              <a:buFontTx/>
              <a:buChar char="-"/>
            </a:pPr>
            <a:r>
              <a:rPr lang="he-IL" b="1" dirty="0"/>
              <a:t>נתון שמספר מופעי </a:t>
            </a:r>
            <a:r>
              <a:rPr lang="en-US" b="1" dirty="0"/>
              <a:t>b</a:t>
            </a:r>
            <a:r>
              <a:rPr lang="he-IL" b="1" dirty="0"/>
              <a:t> שווה למספר מופעי </a:t>
            </a:r>
            <a:r>
              <a:rPr lang="en-US" b="1" dirty="0"/>
              <a:t>c</a:t>
            </a:r>
            <a:r>
              <a:rPr lang="he-IL" b="1" dirty="0"/>
              <a:t>.</a:t>
            </a:r>
          </a:p>
          <a:p>
            <a:pPr marL="285750" indent="-285750">
              <a:buFontTx/>
              <a:buChar char="-"/>
            </a:pPr>
            <a:r>
              <a:rPr lang="he-IL" b="1" dirty="0"/>
              <a:t>המילה הקצרה ביותר היא : </a:t>
            </a:r>
            <a:r>
              <a:rPr lang="en-US" b="1" dirty="0" err="1"/>
              <a:t>abcd</a:t>
            </a:r>
            <a:endParaRPr lang="he-IL" b="1" dirty="0"/>
          </a:p>
          <a:p>
            <a:r>
              <a:rPr lang="he-IL" b="1" dirty="0">
                <a:solidFill>
                  <a:srgbClr val="FF0000"/>
                </a:solidFill>
              </a:rPr>
              <a:t>  </a:t>
            </a:r>
            <a:r>
              <a:rPr lang="he-IL" sz="2400" b="1" u="sng" dirty="0">
                <a:solidFill>
                  <a:srgbClr val="FF0000"/>
                </a:solidFill>
              </a:rPr>
              <a:t>הרעיון לפתרון</a:t>
            </a:r>
            <a:r>
              <a:rPr lang="he-IL" sz="2400" b="1" dirty="0">
                <a:solidFill>
                  <a:srgbClr val="FF0000"/>
                </a:solidFill>
              </a:rPr>
              <a:t> </a:t>
            </a:r>
            <a:endParaRPr lang="he-IL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he-IL" dirty="0"/>
              <a:t>עבור </a:t>
            </a:r>
            <a:r>
              <a:rPr lang="he-IL" b="1" dirty="0"/>
              <a:t>כל אחד מה-</a:t>
            </a:r>
            <a:r>
              <a:rPr lang="en-US" b="1" dirty="0"/>
              <a:t>a-</a:t>
            </a:r>
            <a:r>
              <a:rPr lang="he-IL" b="1" dirty="0"/>
              <a:t>ים </a:t>
            </a:r>
            <a:r>
              <a:rPr lang="he-IL" dirty="0"/>
              <a:t>מכניסים </a:t>
            </a:r>
            <a:r>
              <a:rPr lang="he-IL" b="1" dirty="0"/>
              <a:t>תו למחסנית, וכן עבור כל אחד מה-</a:t>
            </a:r>
            <a:r>
              <a:rPr lang="en-US" b="1" dirty="0"/>
              <a:t>b-</a:t>
            </a:r>
            <a:r>
              <a:rPr lang="he-IL" b="1" dirty="0"/>
              <a:t>ים. </a:t>
            </a:r>
            <a:r>
              <a:rPr lang="he-IL" dirty="0"/>
              <a:t>חשוב להכניס תווים שונים למחסנית (</a:t>
            </a:r>
            <a:r>
              <a:rPr lang="en-US" dirty="0"/>
              <a:t> A </a:t>
            </a:r>
            <a:r>
              <a:rPr lang="he-IL" dirty="0"/>
              <a:t>עבור קלט </a:t>
            </a:r>
            <a:r>
              <a:rPr lang="en-US" dirty="0"/>
              <a:t>a</a:t>
            </a:r>
            <a:r>
              <a:rPr lang="he-IL" dirty="0"/>
              <a:t> </a:t>
            </a:r>
            <a:r>
              <a:rPr lang="en-US" dirty="0"/>
              <a:t> </a:t>
            </a:r>
            <a:r>
              <a:rPr lang="he-IL" dirty="0"/>
              <a:t>ו-</a:t>
            </a:r>
            <a:r>
              <a:rPr lang="en-US" dirty="0"/>
              <a:t> B </a:t>
            </a:r>
            <a:r>
              <a:rPr lang="he-IL" dirty="0"/>
              <a:t>עבור קלט </a:t>
            </a:r>
            <a:r>
              <a:rPr lang="en-US" dirty="0"/>
              <a:t>(b</a:t>
            </a:r>
            <a:r>
              <a:rPr lang="he-IL" dirty="0"/>
              <a:t>.</a:t>
            </a:r>
          </a:p>
          <a:p>
            <a:r>
              <a:rPr lang="he-IL" dirty="0"/>
              <a:t> - ברגע שמופיע </a:t>
            </a:r>
            <a:r>
              <a:rPr lang="en-US" dirty="0"/>
              <a:t>c </a:t>
            </a:r>
            <a:r>
              <a:rPr lang="he-IL" dirty="0"/>
              <a:t> מתחילים להוציא את ה</a:t>
            </a:r>
            <a:r>
              <a:rPr lang="en-US" dirty="0"/>
              <a:t>B-</a:t>
            </a:r>
            <a:r>
              <a:rPr lang="he-IL" dirty="0"/>
              <a:t> ים, עד</a:t>
            </a:r>
          </a:p>
          <a:p>
            <a:r>
              <a:rPr lang="he-IL" dirty="0"/>
              <a:t>  שמופיע </a:t>
            </a:r>
            <a:r>
              <a:rPr lang="en-US" dirty="0"/>
              <a:t>d </a:t>
            </a:r>
            <a:r>
              <a:rPr lang="he-IL" dirty="0"/>
              <a:t> בקלט ובראש המחסנית מופיע </a:t>
            </a:r>
            <a:r>
              <a:rPr lang="en-US" dirty="0"/>
              <a:t> A </a:t>
            </a:r>
            <a:r>
              <a:rPr lang="he-IL" dirty="0"/>
              <a:t>או </a:t>
            </a:r>
            <a:r>
              <a:rPr lang="en-US" dirty="0"/>
              <a:t>S</a:t>
            </a:r>
            <a:r>
              <a:rPr lang="he-IL" dirty="0"/>
              <a:t>.</a:t>
            </a:r>
          </a:p>
          <a:p>
            <a:r>
              <a:rPr lang="he-IL" dirty="0"/>
              <a:t> -  עבור כל </a:t>
            </a:r>
            <a:r>
              <a:rPr lang="en-US" dirty="0"/>
              <a:t>d </a:t>
            </a:r>
            <a:r>
              <a:rPr lang="he-IL" dirty="0"/>
              <a:t> בקלט מוציאים </a:t>
            </a:r>
            <a:r>
              <a:rPr lang="en-US" dirty="0"/>
              <a:t> </a:t>
            </a:r>
            <a:r>
              <a:rPr lang="en-US" b="1" dirty="0"/>
              <a:t>A</a:t>
            </a:r>
            <a:r>
              <a:rPr lang="en-US" dirty="0"/>
              <a:t> </a:t>
            </a:r>
            <a:r>
              <a:rPr lang="he-IL" dirty="0"/>
              <a:t>מהמחסנית. </a:t>
            </a:r>
            <a:r>
              <a:rPr lang="he-IL" b="1" dirty="0"/>
              <a:t>אם הגענו לסוף הקלט כשהמחסנית ריקה, הרי שהמילה בשפה.</a:t>
            </a:r>
          </a:p>
        </p:txBody>
      </p:sp>
    </p:spTree>
    <p:extLst>
      <p:ext uri="{BB962C8B-B14F-4D97-AF65-F5344CB8AC3E}">
        <p14:creationId xmlns:p14="http://schemas.microsoft.com/office/powerpoint/2010/main" val="258099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 = { a</a:t>
            </a:r>
            <a:r>
              <a:rPr lang="en-US" baseline="30000" dirty="0"/>
              <a:t>n</a:t>
            </a:r>
            <a:r>
              <a:rPr lang="en-US" dirty="0"/>
              <a:t> </a:t>
            </a: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dirty="0" err="1"/>
              <a:t>c</a:t>
            </a:r>
            <a:r>
              <a:rPr lang="en-US" baseline="30000" dirty="0" err="1"/>
              <a:t>m</a:t>
            </a:r>
            <a:r>
              <a:rPr lang="en-US" dirty="0" err="1"/>
              <a:t>d</a:t>
            </a:r>
            <a:r>
              <a:rPr lang="en-US" baseline="30000" dirty="0" err="1"/>
              <a:t>n</a:t>
            </a:r>
            <a:r>
              <a:rPr lang="en-US" baseline="30000" dirty="0"/>
              <a:t> </a:t>
            </a:r>
            <a:r>
              <a:rPr lang="en-US" dirty="0"/>
              <a:t>| </a:t>
            </a:r>
            <a:r>
              <a:rPr lang="en-US" dirty="0" err="1"/>
              <a:t>n,m</a:t>
            </a:r>
            <a:r>
              <a:rPr lang="en-US" dirty="0"/>
              <a:t>&gt;0 }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13852" t="23894" r="49819" b="31298"/>
          <a:stretch/>
        </p:blipFill>
        <p:spPr>
          <a:xfrm>
            <a:off x="1603718" y="1390846"/>
            <a:ext cx="6855694" cy="47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47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אוטומט מחסנית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נקודות חשובות שצריכים לזכור: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</a:rPr>
              <a:t>בכל מעבר במחסנית ניתן לדחוף כמה תווים</a:t>
            </a:r>
            <a:r>
              <a:rPr lang="he-IL" b="1" dirty="0">
                <a:solidFill>
                  <a:schemeClr val="tx1"/>
                </a:solidFill>
              </a:rPr>
              <a:t>, אבל אסור לשלוף יותר מתו אחד מראש המחסנית.</a:t>
            </a:r>
          </a:p>
          <a:p>
            <a:r>
              <a:rPr lang="he-IL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</a:rPr>
              <a:t>אוטומט מחסנית נעזר במחסנית אחת בלבד. </a:t>
            </a:r>
          </a:p>
          <a:p>
            <a:r>
              <a:rPr lang="he-IL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</a:rPr>
              <a:t>אוטומט מחסנית הוא בדרך כלל אוטומט לא מלא ( אין בו מצבי מלכודת).</a:t>
            </a:r>
          </a:p>
          <a:p>
            <a:r>
              <a:rPr lang="he-IL" b="1" dirty="0">
                <a:solidFill>
                  <a:schemeClr val="tx1"/>
                </a:solidFill>
              </a:rPr>
              <a:t>בסוף הבנייה בודקים את האפשרות עבור המלה הקצרה ביותר.</a:t>
            </a:r>
          </a:p>
          <a:p>
            <a:r>
              <a:rPr lang="he-IL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</a:rPr>
              <a:t>מילה מתקבלת על ידי אוטומט מחסנית רק אם הקלט של המילה  </a:t>
            </a:r>
          </a:p>
          <a:p>
            <a:pPr marL="0" indent="0">
              <a:buNone/>
            </a:pPr>
            <a:r>
              <a:rPr lang="he-IL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</a:rPr>
              <a:t>                       הסתיים והאוטומט  נמצא במצב מקבל.</a:t>
            </a:r>
          </a:p>
          <a:p>
            <a:pPr marL="0" indent="0">
              <a:buNone/>
            </a:pPr>
            <a:r>
              <a:rPr lang="he-IL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</a:rPr>
              <a:t>                   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12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תרגילים לעבודה עצמית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בנה אוטומט מחסנית עבור השפות הבאות: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>
          <a:xfrm>
            <a:off x="178389" y="2265805"/>
            <a:ext cx="11161453" cy="3522187"/>
          </a:xfrm>
        </p:spPr>
        <p:txBody>
          <a:bodyPr/>
          <a:lstStyle/>
          <a:p>
            <a:r>
              <a:rPr lang="en-US" b="1" dirty="0"/>
              <a:t>L1 = {(</a:t>
            </a:r>
            <a:r>
              <a:rPr lang="en-US" b="1" dirty="0" err="1"/>
              <a:t>ab</a:t>
            </a:r>
            <a:r>
              <a:rPr lang="en-US" b="1" dirty="0"/>
              <a:t>)</a:t>
            </a:r>
            <a:r>
              <a:rPr lang="en-US" b="1" baseline="30000" dirty="0" err="1"/>
              <a:t>n</a:t>
            </a:r>
            <a:r>
              <a:rPr lang="en-US" b="1" dirty="0" err="1"/>
              <a:t>b</a:t>
            </a:r>
            <a:r>
              <a:rPr lang="en-US" b="1" baseline="30000" dirty="0" err="1"/>
              <a:t>n</a:t>
            </a:r>
            <a:r>
              <a:rPr lang="en-US" b="1" dirty="0"/>
              <a:t> | n ≥ 0}</a:t>
            </a:r>
            <a:r>
              <a:rPr lang="he-IL" b="1" dirty="0"/>
              <a:t>   (מעל א"ב </a:t>
            </a:r>
            <a:r>
              <a:rPr lang="en-US" b="1" dirty="0"/>
              <a:t>{</a:t>
            </a:r>
            <a:r>
              <a:rPr lang="en-US" b="1" dirty="0" err="1"/>
              <a:t>a,b</a:t>
            </a:r>
            <a:r>
              <a:rPr lang="en-US" b="1" dirty="0"/>
              <a:t>}</a:t>
            </a:r>
            <a:r>
              <a:rPr lang="he-IL" b="1" dirty="0"/>
              <a:t>)</a:t>
            </a:r>
          </a:p>
          <a:p>
            <a:pPr marL="0" indent="0">
              <a:buNone/>
            </a:pPr>
            <a:r>
              <a:rPr lang="he-IL" b="1" dirty="0"/>
              <a:t>     רמז : עבור כל </a:t>
            </a:r>
            <a:r>
              <a:rPr lang="en-US" b="1" dirty="0" err="1"/>
              <a:t>ab</a:t>
            </a:r>
            <a:r>
              <a:rPr lang="ru-RU" b="1" dirty="0"/>
              <a:t> </a:t>
            </a:r>
            <a:r>
              <a:rPr lang="he-IL" b="1" dirty="0"/>
              <a:t> נכניס אות למחסנית</a:t>
            </a:r>
            <a:endParaRPr lang="en-US" b="1" dirty="0"/>
          </a:p>
          <a:p>
            <a:r>
              <a:rPr lang="en-US" b="1" dirty="0"/>
              <a:t>L2 = {a</a:t>
            </a:r>
            <a:r>
              <a:rPr lang="en-US" b="1" baseline="30000" dirty="0"/>
              <a:t>n</a:t>
            </a:r>
            <a:r>
              <a:rPr lang="en-US" b="1" dirty="0"/>
              <a:t>(</a:t>
            </a:r>
            <a:r>
              <a:rPr lang="en-US" b="1" dirty="0" err="1"/>
              <a:t>ba</a:t>
            </a:r>
            <a:r>
              <a:rPr lang="en-US" b="1" dirty="0"/>
              <a:t>)</a:t>
            </a:r>
            <a:r>
              <a:rPr lang="en-US" b="1" baseline="30000" dirty="0"/>
              <a:t>2n</a:t>
            </a:r>
            <a:r>
              <a:rPr lang="en-US" b="1" dirty="0"/>
              <a:t> |n≥ 0}</a:t>
            </a:r>
            <a:r>
              <a:rPr lang="he-IL" b="1" dirty="0"/>
              <a:t>    (מעל א"ב </a:t>
            </a:r>
            <a:r>
              <a:rPr lang="en-US" b="1" dirty="0"/>
              <a:t>{</a:t>
            </a:r>
            <a:r>
              <a:rPr lang="en-US" b="1" dirty="0" err="1"/>
              <a:t>a,b</a:t>
            </a:r>
            <a:r>
              <a:rPr lang="en-US" b="1" dirty="0"/>
              <a:t>}</a:t>
            </a:r>
            <a:r>
              <a:rPr lang="he-IL" b="1" dirty="0"/>
              <a:t>)</a:t>
            </a:r>
            <a:endParaRPr lang="en-US" b="1" dirty="0"/>
          </a:p>
          <a:p>
            <a:r>
              <a:rPr lang="he-IL" b="1" dirty="0"/>
              <a:t> </a:t>
            </a:r>
            <a:r>
              <a:rPr lang="en-US" b="1" dirty="0"/>
              <a:t>L3 = {</a:t>
            </a:r>
            <a:r>
              <a:rPr lang="en-US" b="1" dirty="0" err="1"/>
              <a:t>a</a:t>
            </a:r>
            <a:r>
              <a:rPr lang="en-US" b="1" baseline="30000" dirty="0" err="1"/>
              <a:t>n</a:t>
            </a:r>
            <a:r>
              <a:rPr lang="en-US" b="1" dirty="0" err="1"/>
              <a:t>b</a:t>
            </a:r>
            <a:r>
              <a:rPr lang="en-US" b="1" baseline="30000" dirty="0" err="1"/>
              <a:t>m</a:t>
            </a:r>
            <a:r>
              <a:rPr lang="en-US" b="1" dirty="0" err="1"/>
              <a:t>c</a:t>
            </a:r>
            <a:r>
              <a:rPr lang="en-US" b="1" baseline="30000" dirty="0" err="1"/>
              <a:t>n+m</a:t>
            </a:r>
            <a:r>
              <a:rPr lang="en-US" b="1" dirty="0"/>
              <a:t> | </a:t>
            </a:r>
            <a:r>
              <a:rPr lang="en-US" b="1" dirty="0" err="1"/>
              <a:t>n,m</a:t>
            </a:r>
            <a:r>
              <a:rPr lang="en-US" b="1" dirty="0"/>
              <a:t> ≥ 0}</a:t>
            </a:r>
            <a:r>
              <a:rPr lang="he-IL" b="1" dirty="0"/>
              <a:t> (מעל א"ב </a:t>
            </a:r>
            <a:r>
              <a:rPr lang="en-US" b="1" dirty="0"/>
              <a:t>{</a:t>
            </a:r>
            <a:r>
              <a:rPr lang="en-US" b="1" dirty="0" err="1"/>
              <a:t>a,b,c</a:t>
            </a:r>
            <a:r>
              <a:rPr lang="en-US" b="1" dirty="0"/>
              <a:t>}</a:t>
            </a:r>
            <a:r>
              <a:rPr lang="he-IL" b="1" dirty="0"/>
              <a:t>)</a:t>
            </a:r>
            <a:endParaRPr lang="en-US" b="1" dirty="0"/>
          </a:p>
          <a:p>
            <a:r>
              <a:rPr lang="en-US" b="1" dirty="0"/>
              <a:t>L4 = {(ab)</a:t>
            </a:r>
            <a:r>
              <a:rPr lang="en-US" b="1" baseline="30000" dirty="0"/>
              <a:t>n</a:t>
            </a:r>
            <a:r>
              <a:rPr lang="en-US" b="1" dirty="0"/>
              <a:t>c</a:t>
            </a:r>
            <a:r>
              <a:rPr lang="en-US" b="1" baseline="30000" dirty="0"/>
              <a:t>k</a:t>
            </a:r>
            <a:r>
              <a:rPr lang="en-US" b="1" dirty="0"/>
              <a:t>b</a:t>
            </a:r>
            <a:r>
              <a:rPr lang="en-US" b="1" baseline="30000" dirty="0"/>
              <a:t>n</a:t>
            </a:r>
            <a:r>
              <a:rPr lang="en-US" b="1" dirty="0"/>
              <a:t> | n,k ≥ 0}</a:t>
            </a:r>
            <a:r>
              <a:rPr lang="he-IL" b="1" dirty="0"/>
              <a:t> (מעל א"ב </a:t>
            </a:r>
            <a:r>
              <a:rPr lang="en-US" b="1" dirty="0"/>
              <a:t>{</a:t>
            </a:r>
            <a:r>
              <a:rPr lang="en-US" b="1" dirty="0" err="1"/>
              <a:t>a,b,c</a:t>
            </a:r>
            <a:r>
              <a:rPr lang="en-US" b="1" dirty="0"/>
              <a:t>}</a:t>
            </a:r>
            <a:r>
              <a:rPr lang="he-IL" b="1" dirty="0"/>
              <a:t>)</a:t>
            </a:r>
            <a:endParaRPr lang="en-US" b="1" dirty="0"/>
          </a:p>
          <a:p>
            <a:endParaRPr lang="he-IL" dirty="0"/>
          </a:p>
          <a:p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8078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14439" y="2356781"/>
            <a:ext cx="9802368" cy="720000"/>
          </a:xfrm>
        </p:spPr>
        <p:txBody>
          <a:bodyPr/>
          <a:lstStyle/>
          <a:p>
            <a:r>
              <a:rPr lang="he-IL" sz="5400" dirty="0"/>
              <a:t>בהצלחה בבחינות הבגרות</a:t>
            </a:r>
            <a:br>
              <a:rPr lang="he-IL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16177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dirty="0">
                <a:sym typeface="Varela Round"/>
              </a:rPr>
              <a:t>חזרה – אוטומט סופי דטרמיניסטי</a:t>
            </a:r>
          </a:p>
          <a:p>
            <a:r>
              <a:rPr lang="he-IL" b="1" dirty="0">
                <a:sym typeface="Varela Round"/>
              </a:rPr>
              <a:t>חזרה – טיפוס הנתונים מחסנית</a:t>
            </a:r>
          </a:p>
          <a:p>
            <a:r>
              <a:rPr lang="he-IL" b="1" dirty="0">
                <a:sym typeface="Varela Round"/>
              </a:rPr>
              <a:t>אוטומט מחסנית – הגדרה</a:t>
            </a:r>
          </a:p>
          <a:p>
            <a:r>
              <a:rPr lang="he-IL" b="1" dirty="0">
                <a:sym typeface="Varela Round"/>
              </a:rPr>
              <a:t>תרגילים בבניית אוטומט מחסנית</a:t>
            </a:r>
          </a:p>
          <a:p>
            <a:endParaRPr lang="he-I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D4E4449A-2F41-4E37-93B9-4FA0F7E41F6D}"/>
              </a:ext>
            </a:extLst>
          </p:cNvPr>
          <p:cNvSpPr txBox="1"/>
          <p:nvPr/>
        </p:nvSpPr>
        <p:spPr>
          <a:xfrm>
            <a:off x="-94254" y="4881268"/>
            <a:ext cx="2236763" cy="98488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sz="4000" dirty="0"/>
              <a:t> </a:t>
            </a:r>
            <a:r>
              <a:rPr lang="he-IL" sz="3200" dirty="0"/>
              <a:t>שיעור 1</a:t>
            </a:r>
          </a:p>
          <a:p>
            <a:endParaRPr lang="he-I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061760" y="1779212"/>
            <a:ext cx="10800000" cy="1260000"/>
          </a:xfrm>
        </p:spPr>
        <p:txBody>
          <a:bodyPr/>
          <a:lstStyle/>
          <a:p>
            <a:r>
              <a:rPr lang="he-IL" sz="5400" dirty="0"/>
              <a:t>חזרה </a:t>
            </a:r>
            <a:br>
              <a:rPr lang="he-IL" sz="5400" dirty="0"/>
            </a:br>
            <a:r>
              <a:rPr lang="he-IL" sz="5400" dirty="0"/>
              <a:t>אוטומט סופי </a:t>
            </a:r>
            <a:r>
              <a:rPr lang="he-IL" sz="5400" dirty="0" err="1"/>
              <a:t>דטמיניסטי</a:t>
            </a:r>
            <a:endParaRPr lang="he-IL" sz="5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C8EF4-F222-4B31-8130-4875F8E3C95C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מציין מיקום טקסט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 algn="r" rtl="1">
              <a:buFontTx/>
              <a:buChar char="-"/>
            </a:pPr>
            <a:r>
              <a:rPr lang="he-IL" b="1" dirty="0"/>
              <a:t>מודל חישובי שמאפשר לבדוק אם מילים שייכות לשפה או לא.</a:t>
            </a:r>
          </a:p>
          <a:p>
            <a:pPr marL="457200" indent="-457200" algn="r" rtl="1">
              <a:buFontTx/>
              <a:buChar char="-"/>
            </a:pPr>
            <a:r>
              <a:rPr lang="he-IL" b="1" dirty="0"/>
              <a:t>השפות שניתן לבנות עבורן </a:t>
            </a:r>
            <a:r>
              <a:rPr lang="he-IL" b="1" dirty="0" err="1"/>
              <a:t>אס"ד</a:t>
            </a:r>
            <a:r>
              <a:rPr lang="he-IL" b="1" dirty="0"/>
              <a:t> נקראות שפות רגולריות.</a:t>
            </a:r>
          </a:p>
          <a:p>
            <a:pPr marL="457200" indent="-457200" algn="r">
              <a:buFontTx/>
              <a:buChar char="-"/>
            </a:pPr>
            <a:endParaRPr lang="he-IL" dirty="0"/>
          </a:p>
          <a:p>
            <a:pPr algn="r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1930" y="2340014"/>
            <a:ext cx="11161453" cy="1037079"/>
          </a:xfrm>
        </p:spPr>
        <p:txBody>
          <a:bodyPr/>
          <a:lstStyle/>
          <a:p>
            <a:r>
              <a:rPr lang="he-IL" dirty="0"/>
              <a:t>נתונה השפה:</a:t>
            </a:r>
          </a:p>
          <a:p>
            <a:pPr algn="ctr"/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 = {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</a:t>
            </a:r>
            <a:r>
              <a:rPr lang="en-US" baseline="30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n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</a:t>
            </a:r>
            <a:r>
              <a:rPr lang="en-US" baseline="30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m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|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n,m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&gt;0}</a:t>
            </a:r>
            <a:endParaRPr lang="he-IL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he-IL" sz="2800" dirty="0"/>
              <a:t>השפה מורכבת ממלים שמורכבות מרצף של </a:t>
            </a:r>
            <a:r>
              <a:rPr lang="en-US" sz="2800" dirty="0"/>
              <a:t>a</a:t>
            </a:r>
            <a:r>
              <a:rPr lang="he-IL" sz="2800" dirty="0"/>
              <a:t>-ים ואחריו רצף של </a:t>
            </a:r>
            <a:r>
              <a:rPr lang="en-US" sz="2800" dirty="0"/>
              <a:t>b</a:t>
            </a:r>
            <a:r>
              <a:rPr lang="he-IL" sz="2800" dirty="0"/>
              <a:t>-ים.</a:t>
            </a:r>
          </a:p>
          <a:p>
            <a:r>
              <a:rPr lang="he-IL" sz="2800" dirty="0"/>
              <a:t>דוגמאות למילים ששייכות לשפה: </a:t>
            </a:r>
            <a:r>
              <a:rPr lang="he-IL" dirty="0"/>
              <a:t>             </a:t>
            </a:r>
            <a:r>
              <a:rPr lang="en-US" dirty="0" err="1"/>
              <a:t>ab,aab,aabbbb,aaaaab</a:t>
            </a:r>
            <a:r>
              <a:rPr lang="en-US" dirty="0"/>
              <a:t>  </a:t>
            </a:r>
          </a:p>
          <a:p>
            <a:r>
              <a:rPr lang="he-IL" sz="2400" dirty="0"/>
              <a:t>               </a:t>
            </a:r>
            <a:r>
              <a:rPr lang="he-IL" sz="2400" dirty="0" err="1"/>
              <a:t>אס"ד</a:t>
            </a:r>
            <a:r>
              <a:rPr lang="he-IL" sz="2400" dirty="0"/>
              <a:t> עבור השפה</a:t>
            </a:r>
            <a:r>
              <a:rPr lang="en-US" sz="2400" dirty="0"/>
              <a:t>  </a:t>
            </a:r>
            <a:r>
              <a:rPr lang="he-IL" sz="2400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פיצוץ 1 8"/>
          <p:cNvSpPr/>
          <p:nvPr/>
        </p:nvSpPr>
        <p:spPr>
          <a:xfrm>
            <a:off x="401931" y="0"/>
            <a:ext cx="3973122" cy="234001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rgbClr val="FF0000"/>
                </a:solidFill>
              </a:rPr>
              <a:t>שים לב: המילה הריקה לא שייכת לשפה. למה?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/>
          <a:srcRect l="4662" t="20375" r="70471" b="50913"/>
          <a:stretch/>
        </p:blipFill>
        <p:spPr>
          <a:xfrm>
            <a:off x="1364565" y="3779519"/>
            <a:ext cx="4346918" cy="22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6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3600" dirty="0"/>
              <a:t>כעת, נתבונן בשפה הבאה: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515273" y="1252728"/>
            <a:ext cx="11161453" cy="457200"/>
          </a:xfrm>
        </p:spPr>
        <p:txBody>
          <a:bodyPr/>
          <a:lstStyle/>
          <a:p>
            <a:pPr algn="ctr"/>
            <a:r>
              <a:rPr lang="en-US" dirty="0"/>
              <a:t>L1 = { </a:t>
            </a:r>
            <a:r>
              <a:rPr lang="en-US" sz="3600" dirty="0" err="1"/>
              <a:t>a</a:t>
            </a:r>
            <a:r>
              <a:rPr lang="en-US" sz="3600" baseline="30000" dirty="0" err="1"/>
              <a:t>n</a:t>
            </a:r>
            <a:r>
              <a:rPr lang="en-US" sz="3600" dirty="0" err="1"/>
              <a:t>b</a:t>
            </a:r>
            <a:r>
              <a:rPr lang="en-US" sz="3600" baseline="30000" dirty="0" err="1"/>
              <a:t>n</a:t>
            </a:r>
            <a:r>
              <a:rPr lang="en-US" dirty="0"/>
              <a:t>| n &gt;0}</a:t>
            </a:r>
          </a:p>
          <a:p>
            <a:pPr algn="ctr"/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>
          <a:xfrm>
            <a:off x="515273" y="1821191"/>
            <a:ext cx="11161453" cy="3522187"/>
          </a:xfrm>
        </p:spPr>
        <p:txBody>
          <a:bodyPr/>
          <a:lstStyle/>
          <a:p>
            <a:r>
              <a:rPr lang="he-IL" dirty="0"/>
              <a:t>מה ההבדל בין השפה הזו לשפה הקודמת?(</a:t>
            </a:r>
            <a:r>
              <a:rPr lang="en-US" dirty="0"/>
              <a:t>L = { </a:t>
            </a:r>
            <a:r>
              <a:rPr lang="en-US" sz="3200" dirty="0" err="1"/>
              <a:t>a</a:t>
            </a:r>
            <a:r>
              <a:rPr lang="en-US" sz="3200" baseline="30000" dirty="0" err="1"/>
              <a:t>n</a:t>
            </a:r>
            <a:r>
              <a:rPr lang="en-US" sz="3200" dirty="0" err="1"/>
              <a:t>b</a:t>
            </a:r>
            <a:r>
              <a:rPr lang="en-US" sz="3200" baseline="30000" dirty="0" err="1"/>
              <a:t>m</a:t>
            </a:r>
            <a:r>
              <a:rPr lang="en-US" dirty="0"/>
              <a:t>/ </a:t>
            </a:r>
            <a:r>
              <a:rPr lang="en-US" dirty="0" err="1"/>
              <a:t>n,m</a:t>
            </a:r>
            <a:r>
              <a:rPr lang="en-US" dirty="0"/>
              <a:t>&gt;0}</a:t>
            </a:r>
            <a:r>
              <a:rPr lang="he-IL" dirty="0"/>
              <a:t>)</a:t>
            </a:r>
          </a:p>
          <a:p>
            <a:r>
              <a:rPr lang="he-IL" dirty="0"/>
              <a:t>מספר ה- </a:t>
            </a:r>
            <a:r>
              <a:rPr lang="en-US" dirty="0"/>
              <a:t>a</a:t>
            </a:r>
            <a:r>
              <a:rPr lang="he-IL" dirty="0"/>
              <a:t>-ים שווה למספר ה- </a:t>
            </a:r>
            <a:r>
              <a:rPr lang="en-US" dirty="0"/>
              <a:t>b</a:t>
            </a:r>
            <a:r>
              <a:rPr lang="he-IL" dirty="0"/>
              <a:t>-ים בשפה </a:t>
            </a:r>
            <a:r>
              <a:rPr lang="en-US" dirty="0"/>
              <a:t>L1</a:t>
            </a:r>
            <a:r>
              <a:rPr lang="he-IL" dirty="0"/>
              <a:t>.</a:t>
            </a:r>
          </a:p>
          <a:p>
            <a:r>
              <a:rPr lang="he-IL" dirty="0"/>
              <a:t>דוגמאות למלים </a:t>
            </a:r>
            <a:r>
              <a:rPr lang="he-IL" dirty="0" err="1"/>
              <a:t>ששיכות</a:t>
            </a:r>
            <a:r>
              <a:rPr lang="he-IL" dirty="0"/>
              <a:t> לשפה </a:t>
            </a:r>
            <a:r>
              <a:rPr lang="en-US" dirty="0"/>
              <a:t>L1</a:t>
            </a:r>
            <a:r>
              <a:rPr lang="he-IL" dirty="0"/>
              <a:t>: </a:t>
            </a:r>
            <a:r>
              <a:rPr lang="en-US" dirty="0" err="1"/>
              <a:t>aabb,ab,aaabbb</a:t>
            </a:r>
            <a:endParaRPr lang="en-US" dirty="0"/>
          </a:p>
          <a:p>
            <a:r>
              <a:rPr lang="he-IL" dirty="0"/>
              <a:t>האם ניתן לבנות עבור השפה הזו </a:t>
            </a:r>
            <a:r>
              <a:rPr lang="he-IL" dirty="0" err="1"/>
              <a:t>אס"ד</a:t>
            </a:r>
            <a:r>
              <a:rPr lang="he-IL" dirty="0"/>
              <a:t> ?האם בעזרת </a:t>
            </a:r>
            <a:r>
              <a:rPr lang="he-IL" dirty="0" err="1"/>
              <a:t>אס"ד</a:t>
            </a:r>
            <a:r>
              <a:rPr lang="he-IL" dirty="0"/>
              <a:t> ניתן למנות מספר לא ידוע של אותיות? האם </a:t>
            </a:r>
            <a:r>
              <a:rPr lang="he-IL" dirty="0" err="1"/>
              <a:t>אס"ד</a:t>
            </a:r>
            <a:r>
              <a:rPr lang="he-IL" dirty="0"/>
              <a:t> יכול להשוות בין מספר אותיות?</a:t>
            </a:r>
          </a:p>
          <a:p>
            <a:r>
              <a:rPr lang="he-IL" dirty="0"/>
              <a:t>האם השפה הזו היא רגולרית? למה ?</a:t>
            </a:r>
          </a:p>
          <a:p>
            <a:r>
              <a:rPr lang="he-IL" dirty="0"/>
              <a:t>איך קוראים לשפה הזו ?</a:t>
            </a:r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358F4688-3F59-48E1-840D-F8D88E241B26}"/>
              </a:ext>
            </a:extLst>
          </p:cNvPr>
          <p:cNvCxnSpPr/>
          <p:nvPr/>
        </p:nvCxnSpPr>
        <p:spPr>
          <a:xfrm>
            <a:off x="2888562" y="782101"/>
            <a:ext cx="0" cy="9559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358F4688-3F59-48E1-840D-F8D88E241B26}"/>
              </a:ext>
            </a:extLst>
          </p:cNvPr>
          <p:cNvCxnSpPr/>
          <p:nvPr/>
        </p:nvCxnSpPr>
        <p:spPr>
          <a:xfrm>
            <a:off x="3380935" y="802882"/>
            <a:ext cx="0" cy="9559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358F4688-3F59-48E1-840D-F8D88E241B26}"/>
              </a:ext>
            </a:extLst>
          </p:cNvPr>
          <p:cNvCxnSpPr/>
          <p:nvPr/>
        </p:nvCxnSpPr>
        <p:spPr>
          <a:xfrm flipV="1">
            <a:off x="5983459" y="1391951"/>
            <a:ext cx="0" cy="5136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358F4688-3F59-48E1-840D-F8D88E241B26}"/>
              </a:ext>
            </a:extLst>
          </p:cNvPr>
          <p:cNvCxnSpPr/>
          <p:nvPr/>
        </p:nvCxnSpPr>
        <p:spPr>
          <a:xfrm flipV="1">
            <a:off x="6445348" y="1391951"/>
            <a:ext cx="0" cy="5136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49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371653"/>
            <a:ext cx="9802368" cy="720000"/>
          </a:xfrm>
        </p:spPr>
        <p:txBody>
          <a:bodyPr/>
          <a:lstStyle/>
          <a:p>
            <a:r>
              <a:rPr lang="en-US" sz="3600" dirty="0"/>
              <a:t>L1 = { </a:t>
            </a:r>
            <a:r>
              <a:rPr lang="en-US" sz="4000" dirty="0" err="1"/>
              <a:t>a</a:t>
            </a:r>
            <a:r>
              <a:rPr lang="en-US" sz="4000" baseline="30000" dirty="0" err="1"/>
              <a:t>n</a:t>
            </a:r>
            <a:r>
              <a:rPr lang="en-US" sz="4000" dirty="0" err="1"/>
              <a:t>b</a:t>
            </a:r>
            <a:r>
              <a:rPr lang="en-US" sz="4000" baseline="30000" dirty="0" err="1"/>
              <a:t>n</a:t>
            </a:r>
            <a:r>
              <a:rPr lang="en-US" sz="3600" dirty="0"/>
              <a:t>| n &gt;0}</a:t>
            </a:r>
            <a:br>
              <a:rPr lang="he-IL" sz="3600" dirty="0"/>
            </a:br>
            <a:r>
              <a:rPr lang="he-IL" sz="3600" dirty="0"/>
              <a:t>נקראת שפה חופשית הקשר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515273" y="1339373"/>
            <a:ext cx="11161453" cy="457200"/>
          </a:xfrm>
        </p:spPr>
        <p:txBody>
          <a:bodyPr/>
          <a:lstStyle/>
          <a:p>
            <a:r>
              <a:rPr lang="he-IL" dirty="0"/>
              <a:t>היא שפה לא רגולרית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>
          <a:xfrm>
            <a:off x="627814" y="1817100"/>
            <a:ext cx="11161453" cy="3522187"/>
          </a:xfrm>
        </p:spPr>
        <p:txBody>
          <a:bodyPr/>
          <a:lstStyle/>
          <a:p>
            <a:r>
              <a:rPr lang="he-IL" dirty="0"/>
              <a:t>לשפות אלה קיים מודל חישובי שבודק אם מלים שייכות/לא שייכות לשפה , מודל זה נקרא </a:t>
            </a:r>
            <a:r>
              <a:rPr lang="he-IL" b="1" dirty="0"/>
              <a:t>אוטומט מחסנית.</a:t>
            </a:r>
            <a:endParaRPr lang="he-IL" dirty="0"/>
          </a:p>
          <a:p>
            <a:r>
              <a:rPr lang="he-IL" dirty="0"/>
              <a:t>אוטומט מחסנית נעזר באמצעי זיכרון שנקרא </a:t>
            </a:r>
            <a:r>
              <a:rPr lang="he-IL" b="1" dirty="0"/>
              <a:t>מחסנית.</a:t>
            </a:r>
            <a:endParaRPr lang="he-IL" dirty="0"/>
          </a:p>
          <a:p>
            <a:r>
              <a:rPr lang="he-IL" dirty="0"/>
              <a:t>המחסנית מאפשרת להשוות בין מספר ערכים (</a:t>
            </a:r>
            <a:r>
              <a:rPr lang="he-IL" dirty="0" err="1"/>
              <a:t>קטן,גדול,שווה</a:t>
            </a:r>
            <a:r>
              <a:rPr lang="he-IL" dirty="0"/>
              <a:t>).</a:t>
            </a:r>
          </a:p>
          <a:p>
            <a:r>
              <a:rPr lang="he-IL" dirty="0"/>
              <a:t>לשם כך נצטרך לשמור את </a:t>
            </a:r>
            <a:r>
              <a:rPr lang="he-IL" b="1" dirty="0"/>
              <a:t>מספר מופעי</a:t>
            </a:r>
            <a:r>
              <a:rPr lang="he-IL" dirty="0"/>
              <a:t> ה-</a:t>
            </a:r>
            <a:r>
              <a:rPr lang="en-US" dirty="0"/>
              <a:t>a</a:t>
            </a:r>
            <a:r>
              <a:rPr lang="he-IL" dirty="0"/>
              <a:t>-ים כדי להשוות אותם עם </a:t>
            </a:r>
            <a:r>
              <a:rPr lang="he-IL" b="1" dirty="0"/>
              <a:t>מספר מופעי </a:t>
            </a:r>
            <a:r>
              <a:rPr lang="he-IL" dirty="0"/>
              <a:t>ה-</a:t>
            </a:r>
            <a:r>
              <a:rPr lang="en-US" dirty="0"/>
              <a:t>b</a:t>
            </a:r>
            <a:r>
              <a:rPr lang="he-IL" dirty="0"/>
              <a:t>-ים.</a:t>
            </a:r>
          </a:p>
          <a:p>
            <a:r>
              <a:rPr lang="he-IL" dirty="0"/>
              <a:t>בואו נעשה חזרה על המושג </a:t>
            </a:r>
            <a:r>
              <a:rPr lang="he-IL" b="1" dirty="0"/>
              <a:t>מחסנית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9771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חזרה קצרה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מחסנית מה זה?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71500" indent="-571500">
              <a:buFontTx/>
              <a:buChar char="-"/>
            </a:pPr>
            <a:r>
              <a:rPr lang="he-IL" sz="2800" b="1" dirty="0"/>
              <a:t>מחסנית </a:t>
            </a:r>
            <a:r>
              <a:rPr lang="en-US" sz="2800" b="1" dirty="0"/>
              <a:t>stack</a:t>
            </a:r>
            <a:r>
              <a:rPr lang="ar-AE" sz="2800" b="1" dirty="0"/>
              <a:t> </a:t>
            </a:r>
            <a:r>
              <a:rPr lang="he-IL" sz="2800" b="1" dirty="0"/>
              <a:t>היא </a:t>
            </a:r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טיפוס נתונים מופשט המכיל אוסף סדור של איברים.</a:t>
            </a:r>
          </a:p>
          <a:p>
            <a:pPr marL="0" indent="0">
              <a:buNone/>
            </a:pPr>
            <a:r>
              <a:rPr lang="he-IL" dirty="0"/>
              <a:t>   כך שהאיבר האחרון שנכנס אליו הוא הראשון שיוצא ממנו.. </a:t>
            </a:r>
          </a:p>
          <a:p>
            <a:pPr marL="457200" indent="-457200">
              <a:buFontTx/>
              <a:buChar char="-"/>
            </a:pPr>
            <a:r>
              <a:rPr lang="he-IL" dirty="0"/>
              <a:t>מה שנקרא    </a:t>
            </a:r>
            <a:r>
              <a:rPr lang="he-IL" sz="2800" b="1" dirty="0">
                <a:solidFill>
                  <a:srgbClr val="0070C0"/>
                </a:solidFill>
              </a:rPr>
              <a:t>          </a:t>
            </a:r>
            <a:r>
              <a:rPr lang="en-US" sz="2800" b="1" dirty="0">
                <a:solidFill>
                  <a:srgbClr val="0070C0"/>
                </a:solidFill>
              </a:rPr>
              <a:t>LIFO  -  Last In First Out</a:t>
            </a:r>
            <a:endParaRPr lang="he-IL" sz="2800" b="1" dirty="0">
              <a:solidFill>
                <a:srgbClr val="0070C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746" y="3793306"/>
            <a:ext cx="3947601" cy="252462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4"/>
          <a:srcRect l="10735" r="5305" b="10361"/>
          <a:stretch/>
        </p:blipFill>
        <p:spPr>
          <a:xfrm>
            <a:off x="9600040" y="3067369"/>
            <a:ext cx="1596788" cy="198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ציין מיקום של כותרת תחתונה 3"/>
          <p:cNvSpPr>
            <a:spLocks noGrp="1"/>
          </p:cNvSpPr>
          <p:nvPr>
            <p:ph type="ftr" sz="quarter" idx="4294967295"/>
          </p:nvPr>
        </p:nvSpPr>
        <p:spPr>
          <a:xfrm>
            <a:off x="4648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e-IL" altLang="he-IL"/>
              <a:t>© המרכז להוראת המדעים         האוניברסיטה העברית בירושלים</a:t>
            </a:r>
            <a:endParaRPr lang="en-US" altLang="he-IL"/>
          </a:p>
        </p:txBody>
      </p:sp>
      <p:sp>
        <p:nvSpPr>
          <p:cNvPr id="22" name="מציין מיקום של מספר שקופית 4"/>
          <p:cNvSpPr>
            <a:spLocks noGrp="1"/>
          </p:cNvSpPr>
          <p:nvPr>
            <p:ph type="sldNum" sz="quarter" idx="4294967295"/>
          </p:nvPr>
        </p:nvSpPr>
        <p:spPr>
          <a:xfrm>
            <a:off x="2279650" y="6324600"/>
            <a:ext cx="4572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8BBF59-FD40-4A43-BEF1-5D390CC88D7A}" type="slidenum">
              <a:rPr lang="he-IL" altLang="he-IL"/>
              <a:pPr>
                <a:defRPr/>
              </a:pPr>
              <a:t>9</a:t>
            </a:fld>
            <a:endParaRPr lang="en-US" altLang="he-IL"/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9993" y="1876426"/>
            <a:ext cx="10396025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he-IL" altLang="he-IL" dirty="0"/>
              <a:t>                     </a:t>
            </a:r>
            <a:r>
              <a:rPr lang="en-US" altLang="he-IL" dirty="0"/>
              <a:t>Push 7</a:t>
            </a:r>
            <a:endParaRPr lang="he-IL" altLang="he-IL" dirty="0"/>
          </a:p>
          <a:p>
            <a:pPr eaLnBrk="1" hangingPunct="1">
              <a:buFontTx/>
              <a:buNone/>
            </a:pPr>
            <a:r>
              <a:rPr lang="he-IL" altLang="he-IL" dirty="0"/>
              <a:t>                     </a:t>
            </a:r>
            <a:r>
              <a:rPr lang="en-US" altLang="he-IL" dirty="0"/>
              <a:t>Push 9</a:t>
            </a:r>
            <a:endParaRPr lang="he-IL" altLang="he-IL" dirty="0"/>
          </a:p>
          <a:p>
            <a:pPr eaLnBrk="1" hangingPunct="1">
              <a:buFontTx/>
              <a:buNone/>
            </a:pPr>
            <a:r>
              <a:rPr lang="he-IL" altLang="he-IL" dirty="0"/>
              <a:t>                     </a:t>
            </a:r>
            <a:r>
              <a:rPr lang="en-US" altLang="he-IL" dirty="0"/>
              <a:t>Push 4</a:t>
            </a:r>
            <a:r>
              <a:rPr lang="he-IL" altLang="he-IL" dirty="0"/>
              <a:t> </a:t>
            </a:r>
          </a:p>
          <a:p>
            <a:pPr eaLnBrk="1" hangingPunct="1">
              <a:buFontTx/>
              <a:buNone/>
            </a:pPr>
            <a:r>
              <a:rPr lang="he-IL" altLang="he-IL" dirty="0"/>
              <a:t>                        </a:t>
            </a:r>
            <a:r>
              <a:rPr lang="en-US" altLang="he-IL" dirty="0"/>
              <a:t>Pop</a:t>
            </a:r>
            <a:endParaRPr lang="he-IL" altLang="he-IL" dirty="0"/>
          </a:p>
          <a:p>
            <a:pPr>
              <a:buNone/>
            </a:pPr>
            <a:r>
              <a:rPr lang="he-IL" dirty="0"/>
              <a:t>      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 eaLnBrk="1" hangingPunct="1">
              <a:buFontTx/>
              <a:buNone/>
            </a:pPr>
            <a:r>
              <a:rPr lang="he-IL" altLang="he-IL" dirty="0"/>
              <a:t> </a:t>
            </a:r>
            <a:endParaRPr lang="en-US" altLang="he-IL" dirty="0"/>
          </a:p>
        </p:txBody>
      </p:sp>
      <p:sp>
        <p:nvSpPr>
          <p:cNvPr id="34822" name="Line 18"/>
          <p:cNvSpPr>
            <a:spLocks noChangeShapeType="1"/>
          </p:cNvSpPr>
          <p:nvPr/>
        </p:nvSpPr>
        <p:spPr bwMode="auto">
          <a:xfrm>
            <a:off x="4224338" y="3068639"/>
            <a:ext cx="0" cy="12969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e-IL"/>
          </a:p>
        </p:txBody>
      </p:sp>
      <p:grpSp>
        <p:nvGrpSpPr>
          <p:cNvPr id="564249" name="Group 25"/>
          <p:cNvGrpSpPr>
            <a:grpSpLocks/>
          </p:cNvGrpSpPr>
          <p:nvPr/>
        </p:nvGrpSpPr>
        <p:grpSpPr bwMode="auto">
          <a:xfrm>
            <a:off x="4872038" y="2492376"/>
            <a:ext cx="1008062" cy="2016125"/>
            <a:chOff x="2109" y="1979"/>
            <a:chExt cx="635" cy="861"/>
          </a:xfrm>
        </p:grpSpPr>
        <p:sp>
          <p:nvSpPr>
            <p:cNvPr id="34836" name="Line 20"/>
            <p:cNvSpPr>
              <a:spLocks noChangeShapeType="1"/>
            </p:cNvSpPr>
            <p:nvPr/>
          </p:nvSpPr>
          <p:spPr bwMode="auto">
            <a:xfrm>
              <a:off x="2109" y="1979"/>
              <a:ext cx="0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he-IL"/>
            </a:p>
          </p:txBody>
        </p:sp>
        <p:sp>
          <p:nvSpPr>
            <p:cNvPr id="34837" name="Line 21"/>
            <p:cNvSpPr>
              <a:spLocks noChangeShapeType="1"/>
            </p:cNvSpPr>
            <p:nvPr/>
          </p:nvSpPr>
          <p:spPr bwMode="auto">
            <a:xfrm>
              <a:off x="2109" y="2840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he-IL"/>
            </a:p>
          </p:txBody>
        </p:sp>
        <p:sp>
          <p:nvSpPr>
            <p:cNvPr id="34838" name="Line 22"/>
            <p:cNvSpPr>
              <a:spLocks noChangeShapeType="1"/>
            </p:cNvSpPr>
            <p:nvPr/>
          </p:nvSpPr>
          <p:spPr bwMode="auto">
            <a:xfrm flipV="1">
              <a:off x="2744" y="1979"/>
              <a:ext cx="0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he-IL"/>
            </a:p>
          </p:txBody>
        </p:sp>
      </p:grpSp>
      <p:grpSp>
        <p:nvGrpSpPr>
          <p:cNvPr id="564250" name="Group 26"/>
          <p:cNvGrpSpPr>
            <a:grpSpLocks/>
          </p:cNvGrpSpPr>
          <p:nvPr/>
        </p:nvGrpSpPr>
        <p:grpSpPr bwMode="auto">
          <a:xfrm>
            <a:off x="4872038" y="3933826"/>
            <a:ext cx="1008062" cy="530225"/>
            <a:chOff x="2109" y="2478"/>
            <a:chExt cx="635" cy="334"/>
          </a:xfrm>
        </p:grpSpPr>
        <p:sp>
          <p:nvSpPr>
            <p:cNvPr id="34834" name="Text Box 23"/>
            <p:cNvSpPr txBox="1">
              <a:spLocks noChangeArrowheads="1"/>
            </p:cNvSpPr>
            <p:nvPr/>
          </p:nvSpPr>
          <p:spPr bwMode="auto">
            <a:xfrm>
              <a:off x="2119" y="2562"/>
              <a:ext cx="6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1pPr>
              <a:lvl2pPr marL="742950" indent="-285750"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2pPr>
              <a:lvl3pPr marL="1143000" indent="-228600"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3pPr>
              <a:lvl4pPr marL="1600200" indent="-228600"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4pPr>
              <a:lvl5pPr marL="2057400" indent="-228600"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e-IL" altLang="he-IL" dirty="0">
                  <a:solidFill>
                    <a:schemeClr val="accent6">
                      <a:lumMod val="75000"/>
                    </a:schemeClr>
                  </a:solidFill>
                </a:rPr>
                <a:t>7</a:t>
              </a:r>
              <a:endParaRPr lang="en-US" altLang="he-IL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4835" name="Line 24"/>
            <p:cNvSpPr>
              <a:spLocks noChangeShapeType="1"/>
            </p:cNvSpPr>
            <p:nvPr/>
          </p:nvSpPr>
          <p:spPr bwMode="auto">
            <a:xfrm>
              <a:off x="2109" y="2478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he-IL"/>
            </a:p>
          </p:txBody>
        </p:sp>
      </p:grpSp>
      <p:sp>
        <p:nvSpPr>
          <p:cNvPr id="564260" name="Text Box 36"/>
          <p:cNvSpPr txBox="1">
            <a:spLocks noChangeArrowheads="1"/>
          </p:cNvSpPr>
          <p:nvPr/>
        </p:nvSpPr>
        <p:spPr bwMode="auto">
          <a:xfrm>
            <a:off x="2640014" y="4005263"/>
            <a:ext cx="2376487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1pPr>
            <a:lvl2pPr marL="742950" indent="-28575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2pPr>
            <a:lvl3pPr marL="11430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3pPr>
            <a:lvl4pPr marL="16002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4pPr>
            <a:lvl5pPr marL="20574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he-I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►</a:t>
            </a: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he-IL" altLang="he-I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ראש המחסנית</a:t>
            </a:r>
            <a:endParaRPr lang="en-US" altLang="he-I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Tx/>
              <a:buNone/>
            </a:pPr>
            <a:endParaRPr lang="he-IL" altLang="he-I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endParaRPr lang="en-US" altLang="he-I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64261" name="Group 37"/>
          <p:cNvGrpSpPr>
            <a:grpSpLocks/>
          </p:cNvGrpSpPr>
          <p:nvPr/>
        </p:nvGrpSpPr>
        <p:grpSpPr bwMode="auto">
          <a:xfrm>
            <a:off x="4872038" y="3357564"/>
            <a:ext cx="1008062" cy="530225"/>
            <a:chOff x="2109" y="2478"/>
            <a:chExt cx="635" cy="334"/>
          </a:xfrm>
        </p:grpSpPr>
        <p:sp>
          <p:nvSpPr>
            <p:cNvPr id="34832" name="Text Box 38"/>
            <p:cNvSpPr txBox="1">
              <a:spLocks noChangeArrowheads="1"/>
            </p:cNvSpPr>
            <p:nvPr/>
          </p:nvSpPr>
          <p:spPr bwMode="auto">
            <a:xfrm>
              <a:off x="2119" y="2562"/>
              <a:ext cx="6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1pPr>
              <a:lvl2pPr marL="742950" indent="-285750"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2pPr>
              <a:lvl3pPr marL="1143000" indent="-228600"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3pPr>
              <a:lvl4pPr marL="1600200" indent="-228600"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4pPr>
              <a:lvl5pPr marL="2057400" indent="-228600"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e-IL" altLang="he-IL" dirty="0">
                  <a:solidFill>
                    <a:schemeClr val="accent6">
                      <a:lumMod val="75000"/>
                    </a:schemeClr>
                  </a:solidFill>
                </a:rPr>
                <a:t>9</a:t>
              </a:r>
              <a:endParaRPr lang="en-US" altLang="he-IL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4833" name="Line 39"/>
            <p:cNvSpPr>
              <a:spLocks noChangeShapeType="1"/>
            </p:cNvSpPr>
            <p:nvPr/>
          </p:nvSpPr>
          <p:spPr bwMode="auto">
            <a:xfrm>
              <a:off x="2109" y="2478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he-IL"/>
            </a:p>
          </p:txBody>
        </p:sp>
      </p:grpSp>
      <p:sp>
        <p:nvSpPr>
          <p:cNvPr id="564264" name="Text Box 40"/>
          <p:cNvSpPr txBox="1">
            <a:spLocks noChangeArrowheads="1"/>
          </p:cNvSpPr>
          <p:nvPr/>
        </p:nvSpPr>
        <p:spPr bwMode="auto">
          <a:xfrm>
            <a:off x="2640014" y="3500438"/>
            <a:ext cx="2376487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1pPr>
            <a:lvl2pPr marL="742950" indent="-28575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2pPr>
            <a:lvl3pPr marL="11430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3pPr>
            <a:lvl4pPr marL="16002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4pPr>
            <a:lvl5pPr marL="20574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he-I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►</a:t>
            </a: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he-IL" altLang="he-I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ראש המחסנית</a:t>
            </a:r>
            <a:endParaRPr lang="en-US" altLang="he-I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Tx/>
              <a:buNone/>
            </a:pPr>
            <a:endParaRPr lang="he-IL" altLang="he-I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endParaRPr lang="en-US" altLang="he-I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64265" name="Group 41"/>
          <p:cNvGrpSpPr>
            <a:grpSpLocks/>
          </p:cNvGrpSpPr>
          <p:nvPr/>
        </p:nvGrpSpPr>
        <p:grpSpPr bwMode="auto">
          <a:xfrm>
            <a:off x="4872038" y="2781301"/>
            <a:ext cx="1008062" cy="530225"/>
            <a:chOff x="2109" y="2478"/>
            <a:chExt cx="635" cy="334"/>
          </a:xfrm>
        </p:grpSpPr>
        <p:sp>
          <p:nvSpPr>
            <p:cNvPr id="34830" name="Text Box 42"/>
            <p:cNvSpPr txBox="1">
              <a:spLocks noChangeArrowheads="1"/>
            </p:cNvSpPr>
            <p:nvPr/>
          </p:nvSpPr>
          <p:spPr bwMode="auto">
            <a:xfrm>
              <a:off x="2119" y="2562"/>
              <a:ext cx="6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1pPr>
              <a:lvl2pPr marL="742950" indent="-285750"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2pPr>
              <a:lvl3pPr marL="1143000" indent="-228600"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3pPr>
              <a:lvl4pPr marL="1600200" indent="-228600"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4pPr>
              <a:lvl5pPr marL="2057400" indent="-228600" algn="ctr" rtl="1">
                <a:spcBef>
                  <a:spcPct val="50000"/>
                </a:spcBef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000" b="1">
                  <a:solidFill>
                    <a:srgbClr val="FF0066"/>
                  </a:solidFill>
                  <a:latin typeface="Times New Roman" panose="02020603050405020304" pitchFamily="18" charset="0"/>
                  <a:cs typeface="David" panose="020E0502060401010101" pitchFamily="34" charset="-79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he-IL" altLang="he-IL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  <a:endParaRPr lang="en-US" altLang="he-IL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4831" name="Line 43"/>
            <p:cNvSpPr>
              <a:spLocks noChangeShapeType="1"/>
            </p:cNvSpPr>
            <p:nvPr/>
          </p:nvSpPr>
          <p:spPr bwMode="auto">
            <a:xfrm>
              <a:off x="2109" y="2478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he-IL"/>
            </a:p>
          </p:txBody>
        </p:sp>
      </p:grpSp>
      <p:sp>
        <p:nvSpPr>
          <p:cNvPr id="564268" name="Text Box 44"/>
          <p:cNvSpPr txBox="1">
            <a:spLocks noChangeArrowheads="1"/>
          </p:cNvSpPr>
          <p:nvPr/>
        </p:nvSpPr>
        <p:spPr bwMode="auto">
          <a:xfrm>
            <a:off x="2640014" y="2852738"/>
            <a:ext cx="2376487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1pPr>
            <a:lvl2pPr marL="742950" indent="-28575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2pPr>
            <a:lvl3pPr marL="11430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3pPr>
            <a:lvl4pPr marL="16002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4pPr>
            <a:lvl5pPr marL="2057400" indent="-228600" algn="ctr" rtl="1">
              <a:spcBef>
                <a:spcPct val="50000"/>
              </a:spcBef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 b="1">
                <a:solidFill>
                  <a:srgbClr val="FF0066"/>
                </a:solidFill>
                <a:latin typeface="Times New Roman" panose="02020603050405020304" pitchFamily="18" charset="0"/>
                <a:cs typeface="David" panose="020E0502060401010101" pitchFamily="34" charset="-79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he-I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►</a:t>
            </a: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he-IL" altLang="he-I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ראש המחסנית</a:t>
            </a:r>
            <a:endParaRPr lang="en-US" altLang="he-I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Tx/>
              <a:buNone/>
            </a:pPr>
            <a:endParaRPr lang="he-IL" altLang="he-I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he-IL" altLang="he-I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endParaRPr lang="en-US" altLang="he-I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85662"/>
            <a:ext cx="9802368" cy="720000"/>
          </a:xfrm>
        </p:spPr>
        <p:txBody>
          <a:bodyPr/>
          <a:lstStyle/>
          <a:p>
            <a:r>
              <a:rPr lang="he-IL" dirty="0"/>
              <a:t>חזרה קצרה</a:t>
            </a:r>
            <a:br>
              <a:rPr lang="he-IL" dirty="0"/>
            </a:br>
            <a:r>
              <a:rPr lang="he-IL" dirty="0"/>
              <a:t>איך המחסנית עובדת</a:t>
            </a:r>
            <a:br>
              <a:rPr lang="he-IL" dirty="0"/>
            </a:br>
            <a:endParaRPr lang="he-IL" dirty="0"/>
          </a:p>
        </p:txBody>
      </p:sp>
      <p:sp>
        <p:nvSpPr>
          <p:cNvPr id="23" name="פיצוץ 1 22"/>
          <p:cNvSpPr/>
          <p:nvPr/>
        </p:nvSpPr>
        <p:spPr>
          <a:xfrm>
            <a:off x="98474" y="785662"/>
            <a:ext cx="4226865" cy="252586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>
                <a:solidFill>
                  <a:schemeClr val="tx1"/>
                </a:solidFill>
              </a:rPr>
              <a:t>שים לב: פעולה של הוצאת איבר ממחסנית ריקה אינה חוקית</a:t>
            </a:r>
          </a:p>
        </p:txBody>
      </p:sp>
    </p:spTree>
    <p:extLst>
      <p:ext uri="{BB962C8B-B14F-4D97-AF65-F5344CB8AC3E}">
        <p14:creationId xmlns:p14="http://schemas.microsoft.com/office/powerpoint/2010/main" val="102644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6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64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6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564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64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64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64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564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564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6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60" grpId="0"/>
      <p:bldP spid="564260" grpId="1"/>
      <p:bldP spid="564264" grpId="0"/>
      <p:bldP spid="564264" grpId="1"/>
      <p:bldP spid="564264" grpId="2"/>
      <p:bldP spid="564264" grpId="3"/>
      <p:bldP spid="564268" grpId="0"/>
      <p:bldP spid="564268" grpId="1"/>
      <p:bldP spid="23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30131</TotalTime>
  <Words>2118</Words>
  <Application>Microsoft Office PowerPoint</Application>
  <PresentationFormat>מסך רחב</PresentationFormat>
  <Paragraphs>289</Paragraphs>
  <Slides>29</Slides>
  <Notes>12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Times New Roman</vt:lpstr>
      <vt:lpstr>Varela Round</vt:lpstr>
      <vt:lpstr>ערכת נושא Office</vt:lpstr>
      <vt:lpstr>מערכת שידורים לאומית</vt:lpstr>
      <vt:lpstr>אוטומט מחסנית מדעי המחשב - מודלים חישוביים</vt:lpstr>
      <vt:lpstr>מה נלמד היום </vt:lpstr>
      <vt:lpstr>חזרה  אוטומט סופי דטמיניסטי</vt:lpstr>
      <vt:lpstr>דוגמא</vt:lpstr>
      <vt:lpstr>כעת, נתבונן בשפה הבאה:</vt:lpstr>
      <vt:lpstr>L1 = { anbn| n &gt;0} נקראת שפה חופשית הקשר</vt:lpstr>
      <vt:lpstr>חזרה קצרה</vt:lpstr>
      <vt:lpstr>חזרה קצרה איך המחסנית עובדת </vt:lpstr>
      <vt:lpstr>מצגת של PowerPoint‏</vt:lpstr>
      <vt:lpstr>אוטומט מחסנית</vt:lpstr>
      <vt:lpstr>תרגיל 1</vt:lpstr>
      <vt:lpstr>תרגיל 2</vt:lpstr>
      <vt:lpstr>L = {anb2n | n ≥ 0}</vt:lpstr>
      <vt:lpstr>L = {anb2n | n ≥ 0}</vt:lpstr>
      <vt:lpstr>רעיון נוסף לפתרון תרגיל 2</vt:lpstr>
      <vt:lpstr>מעקב עבור המלה aabbbb</vt:lpstr>
      <vt:lpstr>מעקב עבור המלה aabbbb</vt:lpstr>
      <vt:lpstr>מעקב עבור המלה aabbbb</vt:lpstr>
      <vt:lpstr>מעקב עבור המלה aabbbb</vt:lpstr>
      <vt:lpstr>הפסקה 10 דקות תרגיל להפסקה</vt:lpstr>
      <vt:lpstr>תרגיל 3  L = { an bm | m&gt;n , n≥ 0}  </vt:lpstr>
      <vt:lpstr>L = { an bm | m&gt;n , n≥ 0}</vt:lpstr>
      <vt:lpstr>תרגיל 4</vt:lpstr>
      <vt:lpstr>L = { an bmcmdn | n,m&gt;0 }</vt:lpstr>
      <vt:lpstr>אוטומט מחסנית</vt:lpstr>
      <vt:lpstr>תרגילים לעבודה עצמית</vt:lpstr>
      <vt:lpstr>בהצלחה בבחינות הבגרות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ענת</cp:lastModifiedBy>
  <cp:revision>356</cp:revision>
  <dcterms:created xsi:type="dcterms:W3CDTF">2020-03-15T19:13:03Z</dcterms:created>
  <dcterms:modified xsi:type="dcterms:W3CDTF">2020-08-01T15:57:43Z</dcterms:modified>
</cp:coreProperties>
</file>