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25"/>
  </p:notesMasterIdLst>
  <p:sldIdLst>
    <p:sldId id="256" r:id="rId2"/>
    <p:sldId id="411" r:id="rId3"/>
    <p:sldId id="401" r:id="rId4"/>
    <p:sldId id="420" r:id="rId5"/>
    <p:sldId id="419" r:id="rId6"/>
    <p:sldId id="426" r:id="rId7"/>
    <p:sldId id="427" r:id="rId8"/>
    <p:sldId id="429" r:id="rId9"/>
    <p:sldId id="428" r:id="rId10"/>
    <p:sldId id="430" r:id="rId11"/>
    <p:sldId id="432" r:id="rId12"/>
    <p:sldId id="433" r:id="rId13"/>
    <p:sldId id="434" r:id="rId14"/>
    <p:sldId id="435" r:id="rId15"/>
    <p:sldId id="431" r:id="rId16"/>
    <p:sldId id="436" r:id="rId17"/>
    <p:sldId id="425" r:id="rId18"/>
    <p:sldId id="437" r:id="rId19"/>
    <p:sldId id="438" r:id="rId20"/>
    <p:sldId id="439" r:id="rId21"/>
    <p:sldId id="440" r:id="rId22"/>
    <p:sldId id="408" r:id="rId23"/>
    <p:sldId id="410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1EC"/>
    <a:srgbClr val="3333FF"/>
    <a:srgbClr val="ABD5DB"/>
    <a:srgbClr val="9DE9E7"/>
    <a:srgbClr val="FFFFFF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131" autoAdjust="0"/>
    <p:restoredTop sz="94660"/>
  </p:normalViewPr>
  <p:slideViewPr>
    <p:cSldViewPr>
      <p:cViewPr>
        <p:scale>
          <a:sx n="66" d="100"/>
          <a:sy n="66" d="100"/>
        </p:scale>
        <p:origin x="802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8EDBF5-9C0A-4A16-9712-65B4B0F2A0C1}" type="datetimeFigureOut">
              <a:rPr lang="he-IL" smtClean="0"/>
              <a:t>י"א/אייר/תש"ף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8531FA-2775-490F-9991-ABFBEE3E6B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163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73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07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  <a:prstGeom prst="rect">
            <a:avLst/>
          </a:prstGeom>
        </p:spPr>
        <p:txBody>
          <a:bodyPr/>
          <a:lstStyle/>
          <a:p>
            <a:fld id="{DD0EAA48-C67A-449A-9E4B-40DAC968D297}" type="datetime8">
              <a:rPr lang="he-IL" smtClean="0"/>
              <a:t>05 מאי 20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A95E6C23-CF0D-4548-B776-89E1C1D2DBEB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78D4C968-9860-43A3-A41F-4D33A3450D46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11" name="מלבן מעוגל 6">
            <a:extLst>
              <a:ext uri="{FF2B5EF4-FFF2-40B4-BE49-F238E27FC236}">
                <a16:creationId xmlns:a16="http://schemas.microsoft.com/office/drawing/2014/main" id="{80C00306-01F2-4B9C-A808-6EAAA2BE3CB2}"/>
              </a:ext>
            </a:extLst>
          </p:cNvPr>
          <p:cNvSpPr/>
          <p:nvPr userDrawn="1"/>
        </p:nvSpPr>
        <p:spPr>
          <a:xfrm>
            <a:off x="-874953" y="6167677"/>
            <a:ext cx="1656024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7">
            <a:extLst>
              <a:ext uri="{FF2B5EF4-FFF2-40B4-BE49-F238E27FC236}">
                <a16:creationId xmlns:a16="http://schemas.microsoft.com/office/drawing/2014/main" id="{58BD401A-4D35-4D3E-B793-12B40F7B3F99}"/>
              </a:ext>
            </a:extLst>
          </p:cNvPr>
          <p:cNvSpPr/>
          <p:nvPr userDrawn="1"/>
        </p:nvSpPr>
        <p:spPr>
          <a:xfrm>
            <a:off x="9001429" y="-119263"/>
            <a:ext cx="3503284" cy="21133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ADCB54E9-56A6-4C0E-8EE4-D8903CCE489A}"/>
              </a:ext>
            </a:extLst>
          </p:cNvPr>
          <p:cNvSpPr/>
          <p:nvPr userDrawn="1"/>
        </p:nvSpPr>
        <p:spPr>
          <a:xfrm>
            <a:off x="-528736" y="6570883"/>
            <a:ext cx="268387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  <a:prstGeom prst="rect">
            <a:avLst/>
          </a:prstGeom>
        </p:spPr>
        <p:txBody>
          <a:bodyPr/>
          <a:lstStyle/>
          <a:p>
            <a:fld id="{2AF95AD0-8780-4114-A7CD-50A237802ACB}" type="datetime8">
              <a:rPr lang="he-IL" smtClean="0"/>
              <a:t>05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מלבן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מלבן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מלבן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מלבן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21F694A9-15FA-4FC4-ACD7-4E8E15CA6843}" type="datetime8">
              <a:rPr lang="he-IL" smtClean="0"/>
              <a:t>05 מאי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924B025D-28C5-40ED-A1CA-FEFDEAC4E3F0}" type="datetime8">
              <a:rPr lang="he-IL" smtClean="0"/>
              <a:t>05 מאי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74DA4B8A-34A8-4FE1-A6EF-94821BBA00AC}" type="datetime8">
              <a:rPr lang="he-IL" smtClean="0"/>
              <a:t>05 מאי 20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4BBB04D7-18DF-4388-9958-E01B14EEDF74}" type="datetime8">
              <a:rPr lang="he-IL" smtClean="0"/>
              <a:t>05 מאי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מלבן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אליפסה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78D12610-1ECF-4FF7-B5A7-7ADFD65FB47E}" type="datetime8">
              <a:rPr lang="he-IL" smtClean="0"/>
              <a:t>05 מאי 20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אליפסה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מלבן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54282F16-0A4C-4581-8A1F-B8158E821A4E}" type="datetime8">
              <a:rPr lang="he-IL" smtClean="0"/>
              <a:t>05 מאי 20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6FA39-2350-44E9-B63A-C63C412128B9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solidFill>
            <a:srgbClr val="BEE1EC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66FA39-2350-44E9-B63A-C63C412128B9}" type="slidenum">
              <a:rPr lang="he-IL" smtClean="0"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sit.org.il/MyBlog.aspx?BlogID=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3">
            <a:extLst>
              <a:ext uri="{FF2B5EF4-FFF2-40B4-BE49-F238E27FC236}">
                <a16:creationId xmlns:a16="http://schemas.microsoft.com/office/drawing/2014/main" id="{B1F72309-FD0B-4365-BBDD-DF0DE86E3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1" y="0"/>
            <a:ext cx="1215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35360" y="1600200"/>
            <a:ext cx="10231040" cy="4873752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he-IL" dirty="0"/>
              <a:t>יצירת דף </a:t>
            </a:r>
            <a:r>
              <a:rPr lang="en-US" dirty="0"/>
              <a:t>Master Page</a:t>
            </a:r>
            <a:br>
              <a:rPr lang="en-US" dirty="0"/>
            </a:br>
            <a:endParaRPr lang="he-IL" dirty="0"/>
          </a:p>
          <a:p>
            <a:r>
              <a:rPr lang="he-IL" dirty="0"/>
              <a:t>בחלון </a:t>
            </a:r>
            <a:r>
              <a:rPr lang="en-US" dirty="0"/>
              <a:t>Solution Explorer</a:t>
            </a:r>
            <a:r>
              <a:rPr lang="he-IL" dirty="0"/>
              <a:t> &gt;&gt; קליק ימני על שם </a:t>
            </a:r>
            <a:r>
              <a:rPr lang="he-IL" dirty="0" err="1"/>
              <a:t>הפרוייקט</a:t>
            </a:r>
            <a:r>
              <a:rPr lang="he-IL" dirty="0"/>
              <a:t> &gt;&gt; </a:t>
            </a:r>
            <a:r>
              <a:rPr lang="en-US" dirty="0"/>
              <a:t>Add New Item</a:t>
            </a:r>
            <a:endParaRPr lang="he-IL" dirty="0"/>
          </a:p>
          <a:p>
            <a:r>
              <a:rPr lang="he-IL" dirty="0"/>
              <a:t>בחר בקובץ מסוג </a:t>
            </a:r>
            <a:r>
              <a:rPr lang="en-US" dirty="0" err="1"/>
              <a:t>MasterPage</a:t>
            </a:r>
            <a:r>
              <a:rPr lang="he-IL" dirty="0"/>
              <a:t>:      </a:t>
            </a:r>
            <a:r>
              <a:rPr lang="en-US" dirty="0"/>
              <a:t>Web Form Master Page</a:t>
            </a:r>
            <a:endParaRPr lang="he-IL" dirty="0"/>
          </a:p>
          <a:p>
            <a:r>
              <a:rPr lang="he-IL" dirty="0"/>
              <a:t>ניתן להשאיר את השם </a:t>
            </a:r>
            <a:r>
              <a:rPr lang="en-US" dirty="0" err="1"/>
              <a:t>Site1</a:t>
            </a:r>
            <a:r>
              <a:rPr lang="he-IL" dirty="0"/>
              <a:t> או לתת שם חדש,  למשל:  </a:t>
            </a:r>
            <a:r>
              <a:rPr lang="en-US" dirty="0" err="1"/>
              <a:t>MasterPage</a:t>
            </a:r>
            <a:endParaRPr lang="he-IL" dirty="0"/>
          </a:p>
          <a:p>
            <a:r>
              <a:rPr lang="he-IL" dirty="0"/>
              <a:t>שימו לב שסיומת הקובץ היא </a:t>
            </a:r>
            <a:r>
              <a:rPr lang="en-US" dirty="0"/>
              <a:t>master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79" y="4293096"/>
            <a:ext cx="57245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7548"/>
            <a:ext cx="7782590" cy="472514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600408" cy="4873752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מבנה דף </a:t>
            </a:r>
            <a:r>
              <a:rPr lang="en-US" dirty="0"/>
              <a:t>Master Page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182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7548"/>
            <a:ext cx="7782590" cy="4725144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600408" cy="4873752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מבנה דף </a:t>
            </a:r>
            <a:r>
              <a:rPr lang="en-US" dirty="0"/>
              <a:t>Master Page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7176120" y="2924944"/>
            <a:ext cx="3168352" cy="720080"/>
          </a:xfrm>
          <a:prstGeom prst="wedgeRoundRectCallout">
            <a:avLst>
              <a:gd name="adj1" fmla="val -77652"/>
              <a:gd name="adj2" fmla="val 84326"/>
              <a:gd name="adj3" fmla="val 16667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מחקו את השורות המסומנות</a:t>
            </a:r>
          </a:p>
        </p:txBody>
      </p:sp>
      <p:cxnSp>
        <p:nvCxnSpPr>
          <p:cNvPr id="13" name="מחבר חץ ישר 12"/>
          <p:cNvCxnSpPr/>
          <p:nvPr/>
        </p:nvCxnSpPr>
        <p:spPr>
          <a:xfrm flipH="1">
            <a:off x="4295800" y="3861048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מלבן מעוגל 13"/>
          <p:cNvSpPr/>
          <p:nvPr/>
        </p:nvSpPr>
        <p:spPr>
          <a:xfrm>
            <a:off x="961574" y="3545208"/>
            <a:ext cx="3190210" cy="5318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939126" y="5254388"/>
            <a:ext cx="1484466" cy="5318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4" name="מחבר חץ ישר 23"/>
          <p:cNvCxnSpPr/>
          <p:nvPr/>
        </p:nvCxnSpPr>
        <p:spPr>
          <a:xfrm flipH="1">
            <a:off x="2639616" y="5552318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V="1">
            <a:off x="609600" y="3429000"/>
            <a:ext cx="3542184" cy="7920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1559496" y="3356992"/>
            <a:ext cx="2232248" cy="936104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1055440" y="5085184"/>
            <a:ext cx="1224136" cy="7920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H="1">
            <a:off x="939126" y="5085184"/>
            <a:ext cx="1196434" cy="70106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011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5" y="1593102"/>
            <a:ext cx="7214249" cy="466215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600408" cy="4873752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מבנה דף </a:t>
            </a:r>
            <a:r>
              <a:rPr lang="en-US" dirty="0"/>
              <a:t>Master Page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sp>
        <p:nvSpPr>
          <p:cNvPr id="8" name="הסבר מלבני מעוגל 7"/>
          <p:cNvSpPr/>
          <p:nvPr/>
        </p:nvSpPr>
        <p:spPr>
          <a:xfrm>
            <a:off x="5087888" y="813569"/>
            <a:ext cx="3168352" cy="720080"/>
          </a:xfrm>
          <a:prstGeom prst="wedgeRoundRectCallout">
            <a:avLst>
              <a:gd name="adj1" fmla="val -134922"/>
              <a:gd name="adj2" fmla="val 179565"/>
              <a:gd name="adj3" fmla="val 16667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כאן נכתוב את הפונקציות והעיצוב המשפיעים על דף זה</a:t>
            </a:r>
          </a:p>
        </p:txBody>
      </p:sp>
      <p:grpSp>
        <p:nvGrpSpPr>
          <p:cNvPr id="19" name="קבוצה 18"/>
          <p:cNvGrpSpPr/>
          <p:nvPr/>
        </p:nvGrpSpPr>
        <p:grpSpPr>
          <a:xfrm>
            <a:off x="2444434" y="3192757"/>
            <a:ext cx="7539998" cy="2078332"/>
            <a:chOff x="2444434" y="3192757"/>
            <a:chExt cx="7539998" cy="2078332"/>
          </a:xfrm>
        </p:grpSpPr>
        <p:sp>
          <p:nvSpPr>
            <p:cNvPr id="13" name="הסבר מלבני מעוגל 12"/>
            <p:cNvSpPr/>
            <p:nvPr/>
          </p:nvSpPr>
          <p:spPr>
            <a:xfrm>
              <a:off x="6816080" y="3192757"/>
              <a:ext cx="3168352" cy="720080"/>
            </a:xfrm>
            <a:prstGeom prst="wedgeRoundRectCallout">
              <a:avLst>
                <a:gd name="adj1" fmla="val -50370"/>
                <a:gd name="adj2" fmla="val 12896"/>
                <a:gd name="adj3" fmla="val 16667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כאן נכתוב את תוכן הדף הראשי</a:t>
              </a:r>
            </a:p>
          </p:txBody>
        </p:sp>
        <p:cxnSp>
          <p:nvCxnSpPr>
            <p:cNvPr id="14" name="מחבר חץ ישר 13"/>
            <p:cNvCxnSpPr/>
            <p:nvPr/>
          </p:nvCxnSpPr>
          <p:spPr>
            <a:xfrm flipH="1">
              <a:off x="2783632" y="3552797"/>
              <a:ext cx="4248472" cy="52427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2444434" y="3717032"/>
              <a:ext cx="4587670" cy="155405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5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5" y="1593102"/>
            <a:ext cx="7214249" cy="466215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600408" cy="4873752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מבנה דף </a:t>
            </a:r>
            <a:r>
              <a:rPr lang="en-US" dirty="0"/>
              <a:t>Master Page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אין לכתוב בין תגיות ה- </a:t>
            </a:r>
            <a:r>
              <a:rPr lang="en-US" dirty="0"/>
              <a:t>asp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אלו הם שומרי מקום </a:t>
            </a:r>
            <a:r>
              <a:rPr lang="en-US" dirty="0"/>
              <a:t>Place Holder</a:t>
            </a:r>
            <a:br>
              <a:rPr lang="en-US" dirty="0"/>
            </a:br>
            <a:r>
              <a:rPr lang="he-IL" dirty="0"/>
              <a:t>עבור חלק ה- </a:t>
            </a:r>
            <a:r>
              <a:rPr lang="en-US" dirty="0"/>
              <a:t>head</a:t>
            </a:r>
            <a:br>
              <a:rPr lang="en-US" dirty="0"/>
            </a:br>
            <a:r>
              <a:rPr lang="he-IL" dirty="0"/>
              <a:t>וחלק ה- </a:t>
            </a:r>
            <a:r>
              <a:rPr lang="en-US" dirty="0"/>
              <a:t>body</a:t>
            </a:r>
            <a:r>
              <a:rPr lang="he-IL" dirty="0"/>
              <a:t> </a:t>
            </a:r>
            <a:br>
              <a:rPr lang="en-US" dirty="0"/>
            </a:br>
            <a:r>
              <a:rPr lang="he-IL" dirty="0"/>
              <a:t>של דפי המידע</a:t>
            </a:r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grpSp>
        <p:nvGrpSpPr>
          <p:cNvPr id="12" name="קבוצה 11"/>
          <p:cNvGrpSpPr/>
          <p:nvPr/>
        </p:nvGrpSpPr>
        <p:grpSpPr>
          <a:xfrm>
            <a:off x="3935760" y="2780928"/>
            <a:ext cx="3960440" cy="1944216"/>
            <a:chOff x="3935760" y="2780928"/>
            <a:chExt cx="3960440" cy="1944216"/>
          </a:xfrm>
        </p:grpSpPr>
        <p:cxnSp>
          <p:nvCxnSpPr>
            <p:cNvPr id="9" name="מחבר חץ ישר 8"/>
            <p:cNvCxnSpPr/>
            <p:nvPr/>
          </p:nvCxnSpPr>
          <p:spPr>
            <a:xfrm flipH="1">
              <a:off x="3935760" y="2780928"/>
              <a:ext cx="3744416" cy="21602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מחבר חץ ישר 10"/>
            <p:cNvCxnSpPr/>
            <p:nvPr/>
          </p:nvCxnSpPr>
          <p:spPr>
            <a:xfrm flipH="1">
              <a:off x="4079776" y="2852936"/>
              <a:ext cx="3816424" cy="187220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15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35360" y="1600200"/>
            <a:ext cx="10231040" cy="4873752"/>
          </a:xfrm>
        </p:spPr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he-IL" dirty="0"/>
              <a:t>יצירת דפי האתר 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844824"/>
            <a:ext cx="6194271" cy="43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6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35360" y="1600200"/>
            <a:ext cx="10231040" cy="4873752"/>
          </a:xfrm>
        </p:spPr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he-IL" dirty="0"/>
              <a:t>יצירת דפי האתר 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844824"/>
            <a:ext cx="6194271" cy="43155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978" y="4255142"/>
            <a:ext cx="3893617" cy="2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4" y="2276872"/>
            <a:ext cx="9840416" cy="28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5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עבור כל דף  ה- </a:t>
            </a:r>
            <a:r>
              <a:rPr lang="en-US" dirty="0"/>
              <a:t>html</a:t>
            </a:r>
            <a:r>
              <a:rPr lang="he-IL" dirty="0"/>
              <a:t> קיים שנרצה להוסיף לאתר הבנוי תחת </a:t>
            </a:r>
            <a:r>
              <a:rPr lang="en-US" dirty="0"/>
              <a:t>Master Page</a:t>
            </a:r>
            <a:br>
              <a:rPr lang="en-US" dirty="0"/>
            </a:br>
            <a:r>
              <a:rPr lang="he-IL" dirty="0"/>
              <a:t>נבצע את הפעולות הבאות: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ניצור באתר החדש דף שמשויך לו דף ה-  </a:t>
            </a:r>
            <a:r>
              <a:rPr lang="en-US" dirty="0" err="1"/>
              <a:t>MasterPage</a:t>
            </a:r>
            <a:endParaRPr lang="he-IL" dirty="0"/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נעתיק ל- </a:t>
            </a:r>
            <a:r>
              <a:rPr lang="en-US" dirty="0"/>
              <a:t>Place Holder</a:t>
            </a:r>
            <a:r>
              <a:rPr lang="he-IL" dirty="0"/>
              <a:t> העליון את הצהרות ה- </a:t>
            </a:r>
            <a:r>
              <a:rPr lang="en-US" dirty="0"/>
              <a:t>head</a:t>
            </a:r>
            <a:r>
              <a:rPr lang="he-IL" dirty="0"/>
              <a:t> מהדף הישן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נעתיק ל- </a:t>
            </a:r>
            <a:r>
              <a:rPr lang="en-US" dirty="0"/>
              <a:t>Place Holder</a:t>
            </a:r>
            <a:r>
              <a:rPr lang="he-IL" dirty="0"/>
              <a:t> התחתון את תוכן ה- </a:t>
            </a:r>
            <a:r>
              <a:rPr lang="en-US" dirty="0"/>
              <a:t>body</a:t>
            </a:r>
            <a:r>
              <a:rPr lang="he-IL" dirty="0"/>
              <a:t>  מהדף הישן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נשמור</a:t>
            </a:r>
          </a:p>
          <a:p>
            <a:r>
              <a:rPr lang="he-IL" dirty="0"/>
              <a:t>ניצור תיקיית תמונות ונעתיק לתוכה את התמונות מהאתר הישן:</a:t>
            </a:r>
            <a:br>
              <a:rPr lang="en-US" dirty="0"/>
            </a:br>
            <a:r>
              <a:rPr lang="he-IL" dirty="0"/>
              <a:t>		</a:t>
            </a:r>
            <a:r>
              <a:rPr lang="en-US" dirty="0"/>
              <a:t>Add &gt;&gt; Existing Items ...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482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שימו לב!</a:t>
            </a:r>
          </a:p>
          <a:p>
            <a:endParaRPr lang="he-IL" dirty="0"/>
          </a:p>
          <a:p>
            <a:r>
              <a:rPr lang="he-IL" dirty="0"/>
              <a:t>אין להעתיק את תגיות </a:t>
            </a:r>
            <a:r>
              <a:rPr lang="en-US" dirty="0"/>
              <a:t>&lt;html&gt; , &lt;head&gt; , &lt;title&gt; , &lt;body&gt;</a:t>
            </a:r>
            <a:endParaRPr lang="he-IL" dirty="0"/>
          </a:p>
          <a:p>
            <a:r>
              <a:rPr lang="he-IL" dirty="0"/>
              <a:t>אם הדפים מכילים קישורים לדפי </a:t>
            </a:r>
            <a:r>
              <a:rPr lang="en-US" dirty="0"/>
              <a:t>html </a:t>
            </a:r>
            <a:r>
              <a:rPr lang="he-IL" dirty="0"/>
              <a:t>  אחרים  יש לעדכן את הקישורים לדפי </a:t>
            </a:r>
            <a:r>
              <a:rPr lang="en-US" dirty="0" err="1"/>
              <a:t>aspx</a:t>
            </a:r>
            <a:r>
              <a:rPr lang="he-IL" dirty="0"/>
              <a:t> המתאימים</a:t>
            </a:r>
          </a:p>
          <a:p>
            <a:r>
              <a:rPr lang="he-IL" dirty="0"/>
              <a:t>אם יצרתם דך </a:t>
            </a:r>
            <a:r>
              <a:rPr lang="en-US" dirty="0" err="1"/>
              <a:t>css</a:t>
            </a:r>
            <a:r>
              <a:rPr lang="he-IL" dirty="0"/>
              <a:t> כללי לאתר הישן, יש להעתיק גם אותו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ED93B1-8387-4F1A-BB54-D72367130B1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מעוגל 9">
            <a:extLst>
              <a:ext uri="{FF2B5EF4-FFF2-40B4-BE49-F238E27FC236}">
                <a16:creationId xmlns:a16="http://schemas.microsoft.com/office/drawing/2014/main" id="{0C2C6885-7A27-4195-A687-1BD43D7519A7}"/>
              </a:ext>
            </a:extLst>
          </p:cNvPr>
          <p:cNvSpPr/>
          <p:nvPr/>
        </p:nvSpPr>
        <p:spPr>
          <a:xfrm>
            <a:off x="212943" y="1386141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F76FD49F-B088-42AF-9751-8860E490C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943" y="139578"/>
            <a:ext cx="7896199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algn="r"/>
            <a:r>
              <a:rPr lang="he-IL" sz="4000" dirty="0">
                <a:solidFill>
                  <a:srgbClr val="002060"/>
                </a:solidFill>
              </a:rPr>
              <a:t>תב"א</a:t>
            </a:r>
            <a:r>
              <a:rPr lang="he-IL" sz="2800" dirty="0">
                <a:solidFill>
                  <a:srgbClr val="002060"/>
                </a:solidFill>
              </a:rPr>
              <a:t> - </a:t>
            </a:r>
            <a:r>
              <a:rPr lang="he-IL" sz="4000" dirty="0">
                <a:solidFill>
                  <a:srgbClr val="002060"/>
                </a:solidFill>
              </a:rPr>
              <a:t>ת</a:t>
            </a:r>
            <a:r>
              <a:rPr lang="he-IL" sz="2800" dirty="0">
                <a:solidFill>
                  <a:srgbClr val="002060"/>
                </a:solidFill>
              </a:rPr>
              <a:t>כנות </a:t>
            </a:r>
            <a:r>
              <a:rPr lang="he-IL" sz="4000" dirty="0">
                <a:solidFill>
                  <a:srgbClr val="002060"/>
                </a:solidFill>
              </a:rPr>
              <a:t>ב</a:t>
            </a:r>
            <a:r>
              <a:rPr lang="he-IL" sz="2800" dirty="0">
                <a:solidFill>
                  <a:srgbClr val="002060"/>
                </a:solidFill>
              </a:rPr>
              <a:t>סביבת ה</a:t>
            </a:r>
            <a:r>
              <a:rPr lang="he-IL" sz="4000" dirty="0">
                <a:solidFill>
                  <a:srgbClr val="002060"/>
                </a:solidFill>
              </a:rPr>
              <a:t>א</a:t>
            </a:r>
            <a:r>
              <a:rPr lang="he-IL" sz="2800" dirty="0">
                <a:solidFill>
                  <a:srgbClr val="002060"/>
                </a:solidFill>
              </a:rPr>
              <a:t>ינטרנט</a:t>
            </a:r>
          </a:p>
        </p:txBody>
      </p:sp>
      <p:sp>
        <p:nvSpPr>
          <p:cNvPr id="13" name="מלבן מעוגל 6">
            <a:extLst>
              <a:ext uri="{FF2B5EF4-FFF2-40B4-BE49-F238E27FC236}">
                <a16:creationId xmlns:a16="http://schemas.microsoft.com/office/drawing/2014/main" id="{1AF7CB31-5F54-462E-B6C9-27BB44CC62ED}"/>
              </a:ext>
            </a:extLst>
          </p:cNvPr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7">
            <a:extLst>
              <a:ext uri="{FF2B5EF4-FFF2-40B4-BE49-F238E27FC236}">
                <a16:creationId xmlns:a16="http://schemas.microsoft.com/office/drawing/2014/main" id="{7C39C287-7E6F-45E5-9D10-1EE25BEA09FF}"/>
              </a:ext>
            </a:extLst>
          </p:cNvPr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10">
            <a:extLst>
              <a:ext uri="{FF2B5EF4-FFF2-40B4-BE49-F238E27FC236}">
                <a16:creationId xmlns:a16="http://schemas.microsoft.com/office/drawing/2014/main" id="{26D12D86-B9FD-4E10-B1FB-9FC9261DE400}"/>
              </a:ext>
            </a:extLst>
          </p:cNvPr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Google Shape;11;p2">
            <a:extLst>
              <a:ext uri="{FF2B5EF4-FFF2-40B4-BE49-F238E27FC236}">
                <a16:creationId xmlns:a16="http://schemas.microsoft.com/office/drawing/2014/main" id="{944FFCCE-4117-427A-A973-9FCC550977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5907" y="2968384"/>
            <a:ext cx="12192000" cy="703645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 dirty="0"/>
              <a:t>מדעי המחשב – </a:t>
            </a:r>
            <a:r>
              <a:rPr lang="he-IL" dirty="0" err="1"/>
              <a:t>תב"א</a:t>
            </a:r>
            <a:endParaRPr lang="he-IL" dirty="0"/>
          </a:p>
        </p:txBody>
      </p: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7E45464B-860F-44B6-BFBC-F2C6D83907F7}"/>
              </a:ext>
            </a:extLst>
          </p:cNvPr>
          <p:cNvSpPr txBox="1">
            <a:spLocks/>
          </p:cNvSpPr>
          <p:nvPr/>
        </p:nvSpPr>
        <p:spPr bwMode="auto">
          <a:xfrm>
            <a:off x="0" y="3573096"/>
            <a:ext cx="12191999" cy="72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he-IL"/>
            </a:defPPr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kumimoji="0"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9144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3716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18288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שם המורה:</a:t>
            </a:r>
            <a:r>
              <a:rPr lang="en-US" dirty="0"/>
              <a:t> </a:t>
            </a:r>
            <a:r>
              <a:rPr lang="he-IL" dirty="0"/>
              <a:t>הילה קדמן </a:t>
            </a:r>
          </a:p>
        </p:txBody>
      </p:sp>
      <p:sp>
        <p:nvSpPr>
          <p:cNvPr id="18" name="מלבן מעוגל 8">
            <a:extLst>
              <a:ext uri="{FF2B5EF4-FFF2-40B4-BE49-F238E27FC236}">
                <a16:creationId xmlns:a16="http://schemas.microsoft.com/office/drawing/2014/main" id="{8286DB09-C9DA-4D79-B9BA-28F2788A0EF5}"/>
              </a:ext>
            </a:extLst>
          </p:cNvPr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F3006-5F56-4918-83EF-B03C102C6734}"/>
              </a:ext>
            </a:extLst>
          </p:cNvPr>
          <p:cNvSpPr txBox="1"/>
          <p:nvPr/>
        </p:nvSpPr>
        <p:spPr>
          <a:xfrm>
            <a:off x="452049" y="6316882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blog.csit.org.il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MyBlog.aspx?BlogID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=33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71E4A-A266-4AA6-90E3-B5669D7A1391}"/>
              </a:ext>
            </a:extLst>
          </p:cNvPr>
          <p:cNvSpPr/>
          <p:nvPr/>
        </p:nvSpPr>
        <p:spPr>
          <a:xfrm>
            <a:off x="2063552" y="1645400"/>
            <a:ext cx="8312858" cy="1380754"/>
          </a:xfrm>
          <a:prstGeom prst="rect">
            <a:avLst/>
          </a:prstGeom>
        </p:spPr>
        <p:txBody>
          <a:bodyPr spcFirstLastPara="1" vert="horz" wrap="square" lIns="36000" tIns="36000" rIns="36000" bIns="36000" anchor="ctr" anchorCtr="0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48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HTML</a:t>
            </a:r>
            <a:br>
              <a:rPr lang="en-US" sz="48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en-US" sz="32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Master Page</a:t>
            </a:r>
            <a:endParaRPr lang="en-US" sz="4800" b="1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344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עיצוב דף </a:t>
            </a:r>
            <a:r>
              <a:rPr lang="en-US" dirty="0"/>
              <a:t>Master Page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20" y="2227045"/>
            <a:ext cx="4853615" cy="319767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15" y="2218102"/>
            <a:ext cx="4593225" cy="314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6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הטבלה נבנית ב- </a:t>
            </a:r>
            <a:r>
              <a:rPr lang="en-US" dirty="0"/>
              <a:t>body</a:t>
            </a:r>
            <a:r>
              <a:rPr lang="he-IL" dirty="0"/>
              <a:t> של דף </a:t>
            </a:r>
            <a:r>
              <a:rPr lang="en-US" dirty="0"/>
              <a:t>Master Page</a:t>
            </a:r>
            <a:endParaRPr lang="he-IL" dirty="0"/>
          </a:p>
          <a:p>
            <a:r>
              <a:rPr lang="he-IL" dirty="0"/>
              <a:t>עיצוב תגיות הטבלה יהיה במחלקות עיצוב או בעיצוב </a:t>
            </a:r>
            <a:r>
              <a:rPr lang="en-US" dirty="0"/>
              <a:t>inline</a:t>
            </a:r>
            <a:r>
              <a:rPr lang="he-IL" dirty="0"/>
              <a:t> בתגית עצמה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6" name="תמונה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71664" y="2733496"/>
            <a:ext cx="5990456" cy="37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7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6909895" y="1052736"/>
            <a:ext cx="3751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השלב</a:t>
            </a:r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e-IL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הבא:</a:t>
            </a:r>
          </a:p>
        </p:txBody>
      </p:sp>
      <p:sp>
        <p:nvSpPr>
          <p:cNvPr id="7" name="מלבן 6"/>
          <p:cNvSpPr/>
          <p:nvPr/>
        </p:nvSpPr>
        <p:spPr>
          <a:xfrm>
            <a:off x="3071664" y="2924944"/>
            <a:ext cx="62496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מסד נתונים</a:t>
            </a:r>
          </a:p>
        </p:txBody>
      </p:sp>
    </p:spTree>
    <p:extLst>
      <p:ext uri="{BB962C8B-B14F-4D97-AF65-F5344CB8AC3E}">
        <p14:creationId xmlns:p14="http://schemas.microsoft.com/office/powerpoint/2010/main" val="396768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5">
            <a:extLst>
              <a:ext uri="{FF2B5EF4-FFF2-40B4-BE49-F238E27FC236}">
                <a16:creationId xmlns:a16="http://schemas.microsoft.com/office/drawing/2014/main" id="{985D24A1-1419-4253-B43F-F195DB24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479376" y="906341"/>
            <a:ext cx="9150920" cy="5320101"/>
            <a:chOff x="479376" y="973001"/>
            <a:chExt cx="10087024" cy="5626079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76" y="973001"/>
              <a:ext cx="10009112" cy="5626079"/>
            </a:xfrm>
            <a:prstGeom prst="rect">
              <a:avLst/>
            </a:prstGeom>
          </p:spPr>
        </p:pic>
        <p:sp>
          <p:nvSpPr>
            <p:cNvPr id="7" name="מלבן מעוגל 6"/>
            <p:cNvSpPr/>
            <p:nvPr/>
          </p:nvSpPr>
          <p:spPr>
            <a:xfrm>
              <a:off x="8328248" y="4365104"/>
              <a:ext cx="2238152" cy="136894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מיקום חומרי הלימוד</a:t>
            </a:r>
            <a:b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he-I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34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3429000"/>
            <a:ext cx="9590856" cy="3044952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לרוב האתרים המציגים דפי תוכן משתנים יש מבנה קבוע</a:t>
            </a:r>
          </a:p>
          <a:p>
            <a:pPr algn="r"/>
            <a:r>
              <a:rPr lang="he-IL" dirty="0"/>
              <a:t>בראש הדף יש כותרת וקישורים לדפים אחרים באתר</a:t>
            </a:r>
          </a:p>
          <a:p>
            <a:pPr algn="r"/>
            <a:r>
              <a:rPr lang="he-IL" dirty="0"/>
              <a:t>בתחתית הדף המידע המתחלף</a:t>
            </a:r>
            <a:br>
              <a:rPr lang="en-US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137013"/>
            <a:ext cx="5944881" cy="9887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2245148"/>
            <a:ext cx="6615002" cy="80118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5176">
            <a:off x="622857" y="1316988"/>
            <a:ext cx="7232426" cy="10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6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 dirty="0"/>
              <a:t>הילה קדמן - </a:t>
            </a:r>
            <a:r>
              <a:rPr lang="en-US" dirty="0" err="1"/>
              <a:t>blog.csit.org.il</a:t>
            </a:r>
            <a:endParaRPr lang="he-IL" dirty="0"/>
          </a:p>
        </p:txBody>
      </p:sp>
      <p:grpSp>
        <p:nvGrpSpPr>
          <p:cNvPr id="27" name="קבוצה 26"/>
          <p:cNvGrpSpPr/>
          <p:nvPr/>
        </p:nvGrpSpPr>
        <p:grpSpPr>
          <a:xfrm>
            <a:off x="3533406" y="1631888"/>
            <a:ext cx="3759655" cy="3888432"/>
            <a:chOff x="1991544" y="1700808"/>
            <a:chExt cx="3759655" cy="3888432"/>
          </a:xfrm>
        </p:grpSpPr>
        <p:sp>
          <p:nvSpPr>
            <p:cNvPr id="8" name="מלבן 7"/>
            <p:cNvSpPr/>
            <p:nvPr/>
          </p:nvSpPr>
          <p:spPr>
            <a:xfrm>
              <a:off x="1991544" y="1700808"/>
              <a:ext cx="3759655" cy="38884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5145" y="1707492"/>
              <a:ext cx="2088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/>
                <a:t>כותרת האתר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3139" y="2078568"/>
              <a:ext cx="208823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3333FF"/>
                  </a:solidFill>
                </a:rPr>
                <a:t>[</a:t>
              </a:r>
              <a:r>
                <a:rPr lang="he-IL" sz="1600" u="sng" dirty="0">
                  <a:solidFill>
                    <a:srgbClr val="3333FF"/>
                  </a:solidFill>
                </a:rPr>
                <a:t>דף ראשי</a:t>
              </a:r>
              <a:r>
                <a:rPr lang="he-IL" sz="1600" dirty="0">
                  <a:solidFill>
                    <a:srgbClr val="3333FF"/>
                  </a:solidFill>
                </a:rPr>
                <a:t>] [</a:t>
              </a:r>
              <a:r>
                <a:rPr lang="he-IL" sz="1600" u="sng" dirty="0">
                  <a:solidFill>
                    <a:srgbClr val="3333FF"/>
                  </a:solidFill>
                </a:rPr>
                <a:t>דף 2</a:t>
              </a:r>
              <a:r>
                <a:rPr lang="he-IL" sz="1600" dirty="0">
                  <a:solidFill>
                    <a:srgbClr val="3333FF"/>
                  </a:solidFill>
                </a:rPr>
                <a:t>] [</a:t>
              </a:r>
              <a:r>
                <a:rPr lang="he-IL" sz="1600" u="sng" dirty="0">
                  <a:solidFill>
                    <a:srgbClr val="3333FF"/>
                  </a:solidFill>
                </a:rPr>
                <a:t>דף 3</a:t>
              </a:r>
              <a:r>
                <a:rPr lang="he-IL" sz="1600" dirty="0">
                  <a:solidFill>
                    <a:srgbClr val="3333FF"/>
                  </a:solidFill>
                </a:rPr>
                <a:t>]</a:t>
              </a:r>
            </a:p>
          </p:txBody>
        </p:sp>
        <p:sp>
          <p:nvSpPr>
            <p:cNvPr id="11" name="מלבן 10"/>
            <p:cNvSpPr/>
            <p:nvPr/>
          </p:nvSpPr>
          <p:spPr>
            <a:xfrm>
              <a:off x="2279576" y="4077072"/>
              <a:ext cx="3024336" cy="10801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שומר מקום לחלק ה- </a:t>
              </a:r>
              <a:r>
                <a:rPr lang="en-US" dirty="0">
                  <a:solidFill>
                    <a:schemeClr val="tx1"/>
                  </a:solidFill>
                </a:rPr>
                <a:t>body</a:t>
              </a:r>
              <a:r>
                <a:rPr lang="he-IL" dirty="0">
                  <a:solidFill>
                    <a:schemeClr val="tx1"/>
                  </a:solidFill>
                </a:rPr>
                <a:t>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he-IL" dirty="0">
                  <a:solidFill>
                    <a:schemeClr val="tx1"/>
                  </a:solidFill>
                </a:rPr>
                <a:t>של דף התוכן </a:t>
              </a:r>
            </a:p>
          </p:txBody>
        </p:sp>
        <p:sp>
          <p:nvSpPr>
            <p:cNvPr id="12" name="מלבן 11"/>
            <p:cNvSpPr/>
            <p:nvPr/>
          </p:nvSpPr>
          <p:spPr>
            <a:xfrm>
              <a:off x="2262833" y="2583054"/>
              <a:ext cx="3024336" cy="10801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שומר מקום לחלק ה- </a:t>
              </a:r>
              <a:r>
                <a:rPr lang="en-US" dirty="0">
                  <a:solidFill>
                    <a:schemeClr val="tx1"/>
                  </a:solidFill>
                </a:rPr>
                <a:t>head</a:t>
              </a:r>
              <a:r>
                <a:rPr lang="he-IL" dirty="0">
                  <a:solidFill>
                    <a:schemeClr val="tx1"/>
                  </a:solidFill>
                </a:rPr>
                <a:t>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he-IL" dirty="0">
                  <a:solidFill>
                    <a:schemeClr val="tx1"/>
                  </a:solidFill>
                </a:rPr>
                <a:t>של דף התוכן 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8056569" y="2791436"/>
            <a:ext cx="1800200" cy="1753766"/>
            <a:chOff x="6309084" y="4027829"/>
            <a:chExt cx="1800200" cy="1753766"/>
          </a:xfrm>
        </p:grpSpPr>
        <p:sp>
          <p:nvSpPr>
            <p:cNvPr id="13" name="מלבן 12"/>
            <p:cNvSpPr/>
            <p:nvPr/>
          </p:nvSpPr>
          <p:spPr>
            <a:xfrm>
              <a:off x="6309084" y="4052609"/>
              <a:ext cx="1800200" cy="172898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6453100" y="4412649"/>
              <a:ext cx="1512888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6453100" y="5060721"/>
              <a:ext cx="1512888" cy="576064"/>
            </a:xfrm>
            <a:prstGeom prst="rect">
              <a:avLst/>
            </a:prstGeom>
            <a:solidFill>
              <a:srgbClr val="BEE1EC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61112" y="4027829"/>
              <a:ext cx="12961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דף ראשי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1112" y="4480011"/>
              <a:ext cx="1296144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700" dirty="0"/>
                <a:t>חלק ה- </a:t>
              </a:r>
              <a:r>
                <a:rPr lang="en-US" sz="1700" dirty="0"/>
                <a:t>head</a:t>
              </a:r>
              <a:endParaRPr lang="he-IL" sz="17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2916" y="5153197"/>
              <a:ext cx="1296144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700" dirty="0"/>
                <a:t>חלק ה- </a:t>
              </a:r>
              <a:r>
                <a:rPr lang="en-US" sz="1700" dirty="0"/>
                <a:t>body</a:t>
              </a:r>
              <a:endParaRPr lang="he-IL" sz="1700" dirty="0"/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1021463" y="3998989"/>
            <a:ext cx="1800200" cy="1753766"/>
            <a:chOff x="6309084" y="4027829"/>
            <a:chExt cx="1800200" cy="1753766"/>
          </a:xfrm>
        </p:grpSpPr>
        <p:sp>
          <p:nvSpPr>
            <p:cNvPr id="21" name="מלבן 20"/>
            <p:cNvSpPr/>
            <p:nvPr/>
          </p:nvSpPr>
          <p:spPr>
            <a:xfrm>
              <a:off x="6309084" y="4052609"/>
              <a:ext cx="1800200" cy="172898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6453100" y="4412649"/>
              <a:ext cx="1512888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3" name="מלבן 22"/>
            <p:cNvSpPr/>
            <p:nvPr/>
          </p:nvSpPr>
          <p:spPr>
            <a:xfrm>
              <a:off x="6453100" y="5060721"/>
              <a:ext cx="1512888" cy="576064"/>
            </a:xfrm>
            <a:prstGeom prst="rect">
              <a:avLst/>
            </a:prstGeom>
            <a:solidFill>
              <a:srgbClr val="BEE1EC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1112" y="4027829"/>
              <a:ext cx="12961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דף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61112" y="4480011"/>
              <a:ext cx="1296144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700" dirty="0"/>
                <a:t>חלק ה- </a:t>
              </a:r>
              <a:r>
                <a:rPr lang="en-US" sz="1700" dirty="0"/>
                <a:t>head</a:t>
              </a:r>
              <a:endParaRPr lang="he-IL" sz="17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92916" y="5153197"/>
              <a:ext cx="1296144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700" dirty="0"/>
                <a:t>חלק ה- </a:t>
              </a:r>
              <a:r>
                <a:rPr lang="en-US" sz="1700" dirty="0"/>
                <a:t>body</a:t>
              </a:r>
              <a:endParaRPr lang="he-IL" sz="1700" dirty="0"/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989659" y="1869404"/>
            <a:ext cx="1800200" cy="1753766"/>
            <a:chOff x="6309084" y="4027829"/>
            <a:chExt cx="1800200" cy="1753766"/>
          </a:xfrm>
        </p:grpSpPr>
        <p:sp>
          <p:nvSpPr>
            <p:cNvPr id="29" name="מלבן 28"/>
            <p:cNvSpPr/>
            <p:nvPr/>
          </p:nvSpPr>
          <p:spPr>
            <a:xfrm>
              <a:off x="6309084" y="4052609"/>
              <a:ext cx="1800200" cy="172898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0" name="מלבן 29"/>
            <p:cNvSpPr/>
            <p:nvPr/>
          </p:nvSpPr>
          <p:spPr>
            <a:xfrm>
              <a:off x="6453100" y="4412649"/>
              <a:ext cx="1512888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1" name="מלבן 30"/>
            <p:cNvSpPr/>
            <p:nvPr/>
          </p:nvSpPr>
          <p:spPr>
            <a:xfrm>
              <a:off x="6453100" y="5060721"/>
              <a:ext cx="1512888" cy="576064"/>
            </a:xfrm>
            <a:prstGeom prst="rect">
              <a:avLst/>
            </a:prstGeom>
            <a:solidFill>
              <a:srgbClr val="BEE1EC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61112" y="4027829"/>
              <a:ext cx="12961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דף 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61112" y="4480011"/>
              <a:ext cx="1296144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700" dirty="0"/>
                <a:t>חלק ה- </a:t>
              </a:r>
              <a:r>
                <a:rPr lang="en-US" sz="1700" dirty="0"/>
                <a:t>head</a:t>
              </a:r>
              <a:endParaRPr lang="he-IL" sz="17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92916" y="5153197"/>
              <a:ext cx="1296144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700" dirty="0"/>
                <a:t>חלק ה- </a:t>
              </a:r>
              <a:r>
                <a:rPr lang="en-US" sz="1700" dirty="0"/>
                <a:t>body</a:t>
              </a:r>
              <a:endParaRPr lang="he-IL" sz="1700" dirty="0"/>
            </a:p>
          </p:txBody>
        </p:sp>
      </p:grpSp>
      <p:cxnSp>
        <p:nvCxnSpPr>
          <p:cNvPr id="36" name="מחבר חץ ישר 35"/>
          <p:cNvCxnSpPr>
            <a:stCxn id="17" idx="1"/>
          </p:cNvCxnSpPr>
          <p:nvPr/>
        </p:nvCxnSpPr>
        <p:spPr>
          <a:xfrm flipH="1" flipV="1">
            <a:off x="6475320" y="3168105"/>
            <a:ext cx="1833277" cy="252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 flipH="1">
            <a:off x="6494763" y="4117431"/>
            <a:ext cx="1912951" cy="51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5" idx="3"/>
          </p:cNvCxnSpPr>
          <p:nvPr/>
        </p:nvCxnSpPr>
        <p:spPr>
          <a:xfrm flipV="1">
            <a:off x="2569635" y="3317065"/>
            <a:ext cx="1654980" cy="131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 flipV="1">
            <a:off x="2537831" y="4723457"/>
            <a:ext cx="1574409" cy="505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33" idx="3"/>
          </p:cNvCxnSpPr>
          <p:nvPr/>
        </p:nvCxnSpPr>
        <p:spPr>
          <a:xfrm>
            <a:off x="2537831" y="2498558"/>
            <a:ext cx="1605267" cy="317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>
            <a:stCxn id="34" idx="3"/>
          </p:cNvCxnSpPr>
          <p:nvPr/>
        </p:nvCxnSpPr>
        <p:spPr>
          <a:xfrm>
            <a:off x="2569635" y="3171744"/>
            <a:ext cx="1605267" cy="1241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יצירת פרויקט חדש מסוג </a:t>
            </a:r>
            <a:r>
              <a:rPr lang="en-US" dirty="0"/>
              <a:t>ASP.NET Web Application 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3" y="2276872"/>
            <a:ext cx="9328986" cy="2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8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ניבחר מיקום וניתן שם לאתר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420888"/>
            <a:ext cx="10142538" cy="18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5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האתר מסוג  </a:t>
            </a:r>
            <a:r>
              <a:rPr lang="en-US" dirty="0"/>
              <a:t>Web Form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204864"/>
            <a:ext cx="50196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master page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דפי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aspx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נסגור את הדף שנוצר בעת פתיחת האתר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-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420888"/>
            <a:ext cx="4536504" cy="25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97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 w="12700">
          <a:solidFill>
            <a:srgbClr val="C00000"/>
          </a:solidFill>
        </a:ln>
      </a:spPr>
      <a:bodyPr rtlCol="1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00000"/>
          </a:solidFill>
          <a:tailEnd type="triangle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4000</TotalTime>
  <Words>713</Words>
  <Application>Microsoft Office PowerPoint</Application>
  <PresentationFormat>Widescreen</PresentationFormat>
  <Paragraphs>129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Schoolbook</vt:lpstr>
      <vt:lpstr>Varela Round</vt:lpstr>
      <vt:lpstr>Wingdings</vt:lpstr>
      <vt:lpstr>Wingdings 2</vt:lpstr>
      <vt:lpstr>חלון</vt:lpstr>
      <vt:lpstr>PowerPoint Presentation</vt:lpstr>
      <vt:lpstr>תב"א - תכנות בסביבת האינטרנט</vt:lpstr>
      <vt:lpstr>מיקום חומרי הלימוד </vt:lpstr>
      <vt:lpstr> master page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master page דפי aspx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משתנים, קלט, תכנית</dc:title>
  <dc:creator>Hila Kadman</dc:creator>
  <cp:lastModifiedBy>Sivan Shimshila</cp:lastModifiedBy>
  <cp:revision>209</cp:revision>
  <dcterms:created xsi:type="dcterms:W3CDTF">2017-09-05T12:22:36Z</dcterms:created>
  <dcterms:modified xsi:type="dcterms:W3CDTF">2020-05-05T06:15:16Z</dcterms:modified>
</cp:coreProperties>
</file>