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6"/>
  </p:notesMasterIdLst>
  <p:sldIdLst>
    <p:sldId id="257" r:id="rId2"/>
    <p:sldId id="262" r:id="rId3"/>
    <p:sldId id="263" r:id="rId4"/>
    <p:sldId id="288" r:id="rId5"/>
    <p:sldId id="289" r:id="rId6"/>
    <p:sldId id="290" r:id="rId7"/>
    <p:sldId id="293" r:id="rId8"/>
    <p:sldId id="292" r:id="rId9"/>
    <p:sldId id="301" r:id="rId10"/>
    <p:sldId id="295" r:id="rId11"/>
    <p:sldId id="294" r:id="rId12"/>
    <p:sldId id="302" r:id="rId13"/>
    <p:sldId id="332" r:id="rId14"/>
    <p:sldId id="296" r:id="rId15"/>
    <p:sldId id="297" r:id="rId16"/>
    <p:sldId id="326" r:id="rId17"/>
    <p:sldId id="334" r:id="rId18"/>
    <p:sldId id="299" r:id="rId19"/>
    <p:sldId id="335" r:id="rId20"/>
    <p:sldId id="303" r:id="rId21"/>
    <p:sldId id="336" r:id="rId22"/>
    <p:sldId id="305" r:id="rId23"/>
    <p:sldId id="327" r:id="rId24"/>
    <p:sldId id="312" r:id="rId25"/>
    <p:sldId id="337" r:id="rId26"/>
    <p:sldId id="308" r:id="rId27"/>
    <p:sldId id="311" r:id="rId28"/>
    <p:sldId id="307" r:id="rId29"/>
    <p:sldId id="310" r:id="rId30"/>
    <p:sldId id="338" r:id="rId31"/>
    <p:sldId id="320" r:id="rId32"/>
    <p:sldId id="339" r:id="rId33"/>
    <p:sldId id="328" r:id="rId34"/>
    <p:sldId id="322" r:id="rId35"/>
    <p:sldId id="323" r:id="rId36"/>
    <p:sldId id="325" r:id="rId37"/>
    <p:sldId id="329" r:id="rId38"/>
    <p:sldId id="324" r:id="rId39"/>
    <p:sldId id="340" r:id="rId40"/>
    <p:sldId id="331" r:id="rId41"/>
    <p:sldId id="341" r:id="rId42"/>
    <p:sldId id="345" r:id="rId43"/>
    <p:sldId id="314" r:id="rId44"/>
    <p:sldId id="342" r:id="rId45"/>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86" d="100"/>
          <a:sy n="86" d="100"/>
        </p:scale>
        <p:origin x="106" y="62"/>
      </p:cViewPr>
      <p:guideLst/>
    </p:cSldViewPr>
  </p:slideViewPr>
  <p:notesTextViewPr>
    <p:cViewPr>
      <p:scale>
        <a:sx n="1" d="1"/>
        <a:sy n="1" d="1"/>
      </p:scale>
      <p:origin x="0" y="0"/>
    </p:cViewPr>
  </p:notesTextViewPr>
  <p:sorterViewPr>
    <p:cViewPr>
      <p:scale>
        <a:sx n="100" d="100"/>
        <a:sy n="100" d="100"/>
      </p:scale>
      <p:origin x="0" y="-114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3E90A36-0C77-4B5E-A361-2AA36B3E5207}" type="datetimeFigureOut">
              <a:rPr lang="he-IL" smtClean="0"/>
              <a:t>ב'/אב/תש"פ</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9B53160-60B1-4F15-B753-6107E289796B}" type="slidenum">
              <a:rPr lang="he-IL" smtClean="0"/>
              <a:t>‹#›</a:t>
            </a:fld>
            <a:endParaRPr lang="he-IL"/>
          </a:p>
        </p:txBody>
      </p:sp>
    </p:spTree>
    <p:extLst>
      <p:ext uri="{BB962C8B-B14F-4D97-AF65-F5344CB8AC3E}">
        <p14:creationId xmlns:p14="http://schemas.microsoft.com/office/powerpoint/2010/main" val="252276295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259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8370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204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0799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732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83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1095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407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86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2083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935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075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6350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1141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157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5313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6651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1674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4782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682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2196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925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671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5306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439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0607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3016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0769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4211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6930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638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607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35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4262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5931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245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443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634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6476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358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1949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C5478CDA-3584-4B53-98BE-5BE4581AB9FE}"/>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xmlns="" id="{4148AD86-81A0-4FB7-B5EC-8457D88EC9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xmlns="" id="{463E6308-41C0-45A4-9E8E-94227A130A4A}"/>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5" name="מציין מיקום של כותרת תחתונה 4">
            <a:extLst>
              <a:ext uri="{FF2B5EF4-FFF2-40B4-BE49-F238E27FC236}">
                <a16:creationId xmlns:a16="http://schemas.microsoft.com/office/drawing/2014/main" xmlns="" id="{A16D85A8-FDF5-476E-AC3D-E3467D6B9C6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FD910D41-0489-4CAD-8A9B-48DDB6BE8395}"/>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3666210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30266442-E155-40F3-A602-53F9C1DD2AB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BDA6A8E6-64DB-4BD9-BCFE-4D0C3A0FDC7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59F2FABC-6612-464D-9AF9-499DBBF8D4F1}"/>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5" name="מציין מיקום של כותרת תחתונה 4">
            <a:extLst>
              <a:ext uri="{FF2B5EF4-FFF2-40B4-BE49-F238E27FC236}">
                <a16:creationId xmlns:a16="http://schemas.microsoft.com/office/drawing/2014/main" xmlns="" id="{16ACAE8A-7603-4035-95C7-C7208595A4F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65087541-2888-4DAE-B679-253CB29883EB}"/>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4123337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xmlns="" id="{6DEB20C7-B0D2-409C-8AB0-9B0921C3708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AE4BA610-9852-4754-9726-82E7201EFF90}"/>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F3A83A39-3BD0-42EE-995E-29AFBF41DDE1}"/>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5" name="מציין מיקום של כותרת תחתונה 4">
            <a:extLst>
              <a:ext uri="{FF2B5EF4-FFF2-40B4-BE49-F238E27FC236}">
                <a16:creationId xmlns:a16="http://schemas.microsoft.com/office/drawing/2014/main" xmlns="" id="{1FFD404E-C8AC-4FED-94AD-8D0712E7768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194E3101-31D3-45E0-BB79-E3E818F6E8C3}"/>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156632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1" y="2693989"/>
            <a:ext cx="10363200"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410588"/>
            <a:ext cx="3246400"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extLst>
      <p:ext uri="{BB962C8B-B14F-4D97-AF65-F5344CB8AC3E}">
        <p14:creationId xmlns:p14="http://schemas.microsoft.com/office/powerpoint/2010/main" val="2146885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739037" y="1640910"/>
            <a:ext cx="10872592"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738213" y="2918492"/>
            <a:ext cx="10873415" cy="72000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738213" y="3655832"/>
            <a:ext cx="10873415" cy="720000"/>
          </a:xfrm>
        </p:spPr>
        <p:txBody>
          <a:bodyP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423843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73" y="213094"/>
            <a:ext cx="11161453"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8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3" y="1185681"/>
            <a:ext cx="11161452" cy="540000"/>
          </a:xfrm>
        </p:spPr>
        <p:txBody>
          <a:bodyPr anchor="b">
            <a:noAutofit/>
          </a:bodyPr>
          <a:lstStyle>
            <a:lvl1pPr marL="0" indent="0">
              <a:buNone/>
              <a:defRPr sz="3200" b="1">
                <a:solidFill>
                  <a:srgbClr val="0070C0"/>
                </a:solidFill>
                <a:latin typeface="Varela Round" pitchFamily="2" charset="-79"/>
                <a:cs typeface="Varela Round"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11161453" cy="4152517"/>
          </a:xfrm>
        </p:spPr>
        <p:txBody>
          <a:bodyPr>
            <a:normAutofit/>
          </a:bodyPr>
          <a:lstStyle>
            <a:lvl1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10" name="מלבן מעוגל 9"/>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11" name="מלבן מעוגל 10"/>
          <p:cNvSpPr/>
          <p:nvPr userDrawn="1"/>
        </p:nvSpPr>
        <p:spPr>
          <a:xfrm>
            <a:off x="8667715" y="-110812"/>
            <a:ext cx="530011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12" name="מלבן מעוגל 11"/>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extLst>
      <p:ext uri="{BB962C8B-B14F-4D97-AF65-F5344CB8AC3E}">
        <p14:creationId xmlns:p14="http://schemas.microsoft.com/office/powerpoint/2010/main" val="1455092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739037" y="1640910"/>
            <a:ext cx="10872592"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738213" y="2918493"/>
            <a:ext cx="10873415" cy="64209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200" b="1">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Tree>
    <p:extLst>
      <p:ext uri="{BB962C8B-B14F-4D97-AF65-F5344CB8AC3E}">
        <p14:creationId xmlns:p14="http://schemas.microsoft.com/office/powerpoint/2010/main" val="4204896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כותרת בלבד">
  <p:cSld name="1_כותרת בלבד">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515273" y="213094"/>
            <a:ext cx="11161453" cy="720000"/>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4400"/>
              <a:buNone/>
              <a:defRPr sz="4800" b="1" i="0" u="none" strike="noStrike" cap="none">
                <a:solidFill>
                  <a:srgbClr val="00206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Varela Round"/>
              <a:ea typeface="Varela Round"/>
              <a:cs typeface="Varela Round"/>
              <a:sym typeface="Varela Round"/>
            </a:endParaRPr>
          </a:p>
        </p:txBody>
      </p:sp>
      <p:sp>
        <p:nvSpPr>
          <p:cNvPr id="73" name="Google Shape;73;p10"/>
          <p:cNvSpPr/>
          <p:nvPr/>
        </p:nvSpPr>
        <p:spPr>
          <a:xfrm>
            <a:off x="8667715" y="-110812"/>
            <a:ext cx="530011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Varela Round"/>
              <a:ea typeface="Varela Round"/>
              <a:cs typeface="Varela Round"/>
              <a:sym typeface="Varela Round"/>
            </a:endParaRPr>
          </a:p>
        </p:txBody>
      </p:sp>
      <p:sp>
        <p:nvSpPr>
          <p:cNvPr id="74" name="Google Shape;74;p10"/>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1551684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0752DE15-E2B7-42EB-A063-FC5B4DC610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C6B76D6C-EDA0-4331-B89E-ECE8753CAC8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AF8B480E-16C5-4253-9A5F-8379D4E1E212}"/>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5" name="מציין מיקום של כותרת תחתונה 4">
            <a:extLst>
              <a:ext uri="{FF2B5EF4-FFF2-40B4-BE49-F238E27FC236}">
                <a16:creationId xmlns:a16="http://schemas.microsoft.com/office/drawing/2014/main" xmlns="" id="{A7519D88-BBA3-4C97-9E1D-C4293CDD804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AACF1FD4-E044-444B-B485-F037F45CDDC4}"/>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399007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225D29C-8B64-4799-A409-A1D8996B16D8}"/>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D25C39D8-F860-401B-A710-510764ED3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xmlns="" id="{5F5AE289-D2CA-4F77-ADC4-0A3044788279}"/>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5" name="מציין מיקום של כותרת תחתונה 4">
            <a:extLst>
              <a:ext uri="{FF2B5EF4-FFF2-40B4-BE49-F238E27FC236}">
                <a16:creationId xmlns:a16="http://schemas.microsoft.com/office/drawing/2014/main" xmlns="" id="{14147D6E-9425-4B71-B039-8A5770FCA41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9D00C7A4-0E80-482F-B7BF-611C6728A991}"/>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280022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893D506D-F71C-4E67-A9E4-A866D41E313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394F0F82-ABB8-4F6C-BE05-A93D9F35C31E}"/>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xmlns="" id="{B3187F8C-D00E-4AF0-9818-48CF53F027D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xmlns="" id="{9C3D3AD1-7698-466B-89B2-B0401957687D}"/>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6" name="מציין מיקום של כותרת תחתונה 5">
            <a:extLst>
              <a:ext uri="{FF2B5EF4-FFF2-40B4-BE49-F238E27FC236}">
                <a16:creationId xmlns:a16="http://schemas.microsoft.com/office/drawing/2014/main" xmlns="" id="{5A7C420E-90AD-4B99-A914-ECB5ED2D2F0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8E8B2649-F190-4AC7-985F-6F4C19A0A55B}"/>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75419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57033CBE-59BE-42B5-9C4C-5B1BBEFA20DD}"/>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62C0D119-C6BD-486B-AAAB-9851EB561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xmlns="" id="{8A31CCE2-B55D-457B-8740-C0608F8492D5}"/>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xmlns="" id="{A7EB1E61-590D-4FAB-A7F2-884323DC9B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xmlns="" id="{793521E7-9C9B-461A-AC8C-641E9ABD9062}"/>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xmlns="" id="{E61AF411-D23B-4A58-9C50-FF95A3603517}"/>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8" name="מציין מיקום של כותרת תחתונה 7">
            <a:extLst>
              <a:ext uri="{FF2B5EF4-FFF2-40B4-BE49-F238E27FC236}">
                <a16:creationId xmlns:a16="http://schemas.microsoft.com/office/drawing/2014/main" xmlns="" id="{8268FA54-0409-4494-8A84-959A70A8D0B9}"/>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xmlns="" id="{9E70070A-C044-43FF-80BE-82A31D1BEB11}"/>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2555738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2C4C7557-EA6D-4529-A876-B3797ACBF05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xmlns="" id="{C2C128FC-FEF4-4D75-8552-5B73AEDEBE2B}"/>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4" name="מציין מיקום של כותרת תחתונה 3">
            <a:extLst>
              <a:ext uri="{FF2B5EF4-FFF2-40B4-BE49-F238E27FC236}">
                <a16:creationId xmlns:a16="http://schemas.microsoft.com/office/drawing/2014/main" xmlns="" id="{CED8A968-FB9E-4194-81BA-E53B97857E53}"/>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xmlns="" id="{169FFD7F-C114-4571-A6C9-66B9822CCC95}"/>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272920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xmlns="" id="{F70845BF-03CD-46D9-9402-3500F5DAF6CB}"/>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3" name="מציין מיקום של כותרת תחתונה 2">
            <a:extLst>
              <a:ext uri="{FF2B5EF4-FFF2-40B4-BE49-F238E27FC236}">
                <a16:creationId xmlns:a16="http://schemas.microsoft.com/office/drawing/2014/main" xmlns="" id="{DF0FDE1F-9B1F-406A-B9B2-FF5D1E0AF33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xmlns="" id="{B2043AF2-0A91-4A26-AF12-580FB3B50F8F}"/>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182134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32832F35-00EA-4BAA-A5F0-1F331E6889C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59660B56-CAFB-4CB4-920C-4A51A2CC21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xmlns="" id="{76C4AD9A-0C98-482C-986A-0B7DF6F1A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96A58215-EF0A-45F2-A5AE-FC6918A6E6FF}"/>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6" name="מציין מיקום של כותרת תחתונה 5">
            <a:extLst>
              <a:ext uri="{FF2B5EF4-FFF2-40B4-BE49-F238E27FC236}">
                <a16:creationId xmlns:a16="http://schemas.microsoft.com/office/drawing/2014/main" xmlns="" id="{2B2D23FE-EE73-4D40-800D-19A96DC42E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00F19022-9A4B-4429-9AE5-0988258DB5BF}"/>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21895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3417A79D-F8B2-4B1D-8FED-FE6382B996C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xmlns="" id="{512F4960-0474-43BB-99FC-C5A4704B4E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xmlns="" id="{0108A812-421B-4FAB-AC3D-BAEEFF91B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CC6F824D-9D83-4F1F-9D14-43BB329E0BE6}"/>
              </a:ext>
            </a:extLst>
          </p:cNvPr>
          <p:cNvSpPr>
            <a:spLocks noGrp="1"/>
          </p:cNvSpPr>
          <p:nvPr>
            <p:ph type="dt" sz="half" idx="10"/>
          </p:nvPr>
        </p:nvSpPr>
        <p:spPr/>
        <p:txBody>
          <a:bodyPr/>
          <a:lstStyle/>
          <a:p>
            <a:fld id="{7914EC5F-03AC-4465-ACFB-51CEAE628008}" type="datetimeFigureOut">
              <a:rPr lang="he-IL" smtClean="0"/>
              <a:t>ב'/אב/תש"פ</a:t>
            </a:fld>
            <a:endParaRPr lang="he-IL"/>
          </a:p>
        </p:txBody>
      </p:sp>
      <p:sp>
        <p:nvSpPr>
          <p:cNvPr id="6" name="מציין מיקום של כותרת תחתונה 5">
            <a:extLst>
              <a:ext uri="{FF2B5EF4-FFF2-40B4-BE49-F238E27FC236}">
                <a16:creationId xmlns:a16="http://schemas.microsoft.com/office/drawing/2014/main" xmlns="" id="{8385D256-E12A-40CF-AAAE-8379896281A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473F5809-C01C-48D6-968C-3F51DB7F7F70}"/>
              </a:ext>
            </a:extLst>
          </p:cNvPr>
          <p:cNvSpPr>
            <a:spLocks noGrp="1"/>
          </p:cNvSpPr>
          <p:nvPr>
            <p:ph type="sldNum" sz="quarter" idx="12"/>
          </p:nvPr>
        </p:nvSpPr>
        <p:spPr/>
        <p:txBody>
          <a:bodyPr/>
          <a:lstStyle/>
          <a:p>
            <a:fld id="{02143497-75AF-42D6-9004-62D7C37B9A10}" type="slidenum">
              <a:rPr lang="he-IL" smtClean="0"/>
              <a:t>‹#›</a:t>
            </a:fld>
            <a:endParaRPr lang="he-IL"/>
          </a:p>
        </p:txBody>
      </p:sp>
    </p:spTree>
    <p:extLst>
      <p:ext uri="{BB962C8B-B14F-4D97-AF65-F5344CB8AC3E}">
        <p14:creationId xmlns:p14="http://schemas.microsoft.com/office/powerpoint/2010/main" val="1902422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xmlns="" id="{FE8E6749-7642-45FD-889D-55E4977A49D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4F66577C-FD04-415F-8CBE-B326BD61869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F6BC37DE-F4DF-4802-8702-9DE0508E6BF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914EC5F-03AC-4465-ACFB-51CEAE628008}" type="datetimeFigureOut">
              <a:rPr lang="he-IL" smtClean="0"/>
              <a:t>ב'/אב/תש"פ</a:t>
            </a:fld>
            <a:endParaRPr lang="he-IL"/>
          </a:p>
        </p:txBody>
      </p:sp>
      <p:sp>
        <p:nvSpPr>
          <p:cNvPr id="5" name="מציין מיקום של כותרת תחתונה 4">
            <a:extLst>
              <a:ext uri="{FF2B5EF4-FFF2-40B4-BE49-F238E27FC236}">
                <a16:creationId xmlns:a16="http://schemas.microsoft.com/office/drawing/2014/main" xmlns="" id="{5BFCC48A-67E3-4517-A958-3B23085D95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xmlns="" id="{F1C8F893-DFC1-491D-A142-CC40F888A8E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2143497-75AF-42D6-9004-62D7C37B9A10}" type="slidenum">
              <a:rPr lang="he-IL" smtClean="0"/>
              <a:t>‹#›</a:t>
            </a:fld>
            <a:endParaRPr lang="he-IL"/>
          </a:p>
        </p:txBody>
      </p:sp>
    </p:spTree>
    <p:extLst>
      <p:ext uri="{BB962C8B-B14F-4D97-AF65-F5344CB8AC3E}">
        <p14:creationId xmlns:p14="http://schemas.microsoft.com/office/powerpoint/2010/main" val="2464804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ourworldindata.org/water-access"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haaretz.co.il/news/world/asia/.premium-MAGAZINE-1.8955151"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yBys7JP_-Ho&amp;t=10s"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hyperlink" Target="https://he.wikipedia.org/wiki/%D7%93%D7%9E%D7%95%D7%92%D7%A8%D7%A4%D7%99%D7%94_%D7%A9%D7%9C_%D7%94%D7%A2%D7%95%D7%9C%D7%9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hyperlink" Target="https://he.wikipedia.org/wiki/%D7%A9%D7%99%D7%A2%D7%95%D7%A8_%D7%AA%D7%9E%D7%95%D7%AA%D7%94"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he.wikipedia.org/wiki/%D7%A9%D7%99%D7%A2%D7%95%D7%A8_%D7%A4%D7%A8%D7%99%D7%95%D7%9F_%D7%9B%D7%95%D7%9C%D7%9C"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ia.gov/library/publications/the-world-factbook/geos/ao.html"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hyperlink" Target="https://www.cia.gov/library/publications/the-world-factbook/geos/ao.html"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s://he.wikipedia.org/wiki/%D7%90%D7%A0%D7%90%D7%9C%D7%A4%D7%91%D7%99%D7%AA%D7%99%D7%95%D7%A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www.cia.gov/library/publications/the-world-factbook/geos"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hyperlink" Target="http://www.fotografar.net/"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hyperlink" Target="https://he.wikipedia.org/wiki/%D7%A2%D7%95%D7%9E%D7%A1_%D7%AA%D7%A0%D7%95%D7%A2%D7%9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hyperlink" Target="https://he.wikipedia.org/wiki/%D7%AA%D7%97%D7%91%D7%95%D7%A8%D7%94_%D7%A6%D7%99%D7%91%D7%95%D7%A8%D7%99%D7%A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hyperlink" Target="https://he.vpnmentor.com/blog/%D7%9E%D7%92%D7%9E%D7%95%D7%AA-%D7%A0%D7%AA%D7%95%D7%A0%D7%99%D7%9D-%D7%95%D7%A2%D7%95%D7%91%D7%93%D7%95%D7%AA-%D7%91%D7%90%D7%99%D7%A0%D7%98%D7%A8%D7%A0%D7%98"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he.vpnmentor.com/blog/%D7%9E%D7%92%D7%9E%D7%95%D7%AA-%D7%A0%D7%AA%D7%95%D7%A0%D7%99%D7%9D-%D7%95%D7%A2%D7%95%D7%91%D7%93%D7%95%D7%AA-%D7%91%D7%90%D7%99%D7%A0%D7%98%D7%A8%D7%A0%D7%98"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www.calcalist.co.il/world/articles/0,7340,L-3709151,00.html"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themarker.com/realestate/1.4021557"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ynet.co.il/articles/0,7340,L-5467218,00.html"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הקשר בין שיעור ילודה לרמת פיתוח</a:t>
            </a:r>
          </a:p>
        </p:txBody>
      </p:sp>
      <p:sp>
        <p:nvSpPr>
          <p:cNvPr id="11" name="מציין מיקום תוכן 10"/>
          <p:cNvSpPr>
            <a:spLocks noGrp="1"/>
          </p:cNvSpPr>
          <p:nvPr>
            <p:ph sz="quarter" idx="4"/>
          </p:nvPr>
        </p:nvSpPr>
        <p:spPr>
          <a:xfrm>
            <a:off x="516000" y="1185681"/>
            <a:ext cx="9000000" cy="5281379"/>
          </a:xfrm>
        </p:spPr>
        <p:txBody>
          <a:bodyPr/>
          <a:lstStyle/>
          <a:p>
            <a:pPr marL="0" indent="0">
              <a:lnSpc>
                <a:spcPct val="150000"/>
              </a:lnSpc>
              <a:buNone/>
            </a:pPr>
            <a:r>
              <a:rPr lang="he-IL" dirty="0"/>
              <a:t>מהו הקשר בין שיעור ילודה ורמת </a:t>
            </a:r>
            <a:r>
              <a:rPr lang="he-IL" dirty="0" smtClean="0"/>
              <a:t>פיתוח?</a:t>
            </a:r>
          </a:p>
          <a:p>
            <a:pPr marL="0" indent="0">
              <a:lnSpc>
                <a:spcPct val="150000"/>
              </a:lnSpc>
              <a:buNone/>
            </a:pPr>
            <a:r>
              <a:rPr lang="he-IL" dirty="0" smtClean="0"/>
              <a:t>ככל ששיעור הילודה נמוך יותר, כך רמת הפיתוח של המדינה גבוהה יותר. ולהפך..</a:t>
            </a:r>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lvl="0" indent="0">
              <a:lnSpc>
                <a:spcPct val="150000"/>
              </a:lnSpc>
              <a:buNone/>
            </a:pPr>
            <a:endParaRPr lang="he-IL" sz="1200" dirty="0"/>
          </a:p>
          <a:p>
            <a:pPr marL="0" lvl="0" indent="0">
              <a:lnSpc>
                <a:spcPct val="150000"/>
              </a:lnSpc>
              <a:buNone/>
            </a:pPr>
            <a:endParaRPr lang="he-IL" sz="1200" dirty="0"/>
          </a:p>
          <a:p>
            <a:pPr marL="0" lvl="0" indent="0">
              <a:lnSpc>
                <a:spcPct val="150000"/>
              </a:lnSpc>
              <a:buNone/>
            </a:pPr>
            <a:endParaRPr lang="he-IL" sz="1200" dirty="0"/>
          </a:p>
          <a:p>
            <a:pPr marL="0" lvl="0" indent="0">
              <a:lnSpc>
                <a:spcPct val="150000"/>
              </a:lnSpc>
              <a:buNone/>
            </a:pPr>
            <a:r>
              <a:rPr lang="he-IL" sz="1200" dirty="0"/>
              <a:t>                                                                                                                             מתוך: הפיתוח והתכנון המרחבי, בהוצאת מט"ח. עמוד 85. </a:t>
            </a:r>
          </a:p>
          <a:p>
            <a:pPr marL="0" indent="0">
              <a:lnSpc>
                <a:spcPct val="150000"/>
              </a:lnSpc>
              <a:buNone/>
            </a:pPr>
            <a:endParaRPr lang="he-IL" dirty="0"/>
          </a:p>
        </p:txBody>
      </p:sp>
      <p:pic>
        <p:nvPicPr>
          <p:cNvPr id="5" name="תמונה 4">
            <a:extLst>
              <a:ext uri="{FF2B5EF4-FFF2-40B4-BE49-F238E27FC236}">
                <a16:creationId xmlns:a16="http://schemas.microsoft.com/office/drawing/2014/main" xmlns="" id="{D3E1943F-0DF3-4AA4-B1CC-BE46188D3383}"/>
              </a:ext>
            </a:extLst>
          </p:cNvPr>
          <p:cNvPicPr>
            <a:picLocks noChangeAspect="1"/>
          </p:cNvPicPr>
          <p:nvPr/>
        </p:nvPicPr>
        <p:blipFill>
          <a:blip r:embed="rId3"/>
          <a:stretch>
            <a:fillRect/>
          </a:stretch>
        </p:blipFill>
        <p:spPr>
          <a:xfrm>
            <a:off x="265043" y="2420010"/>
            <a:ext cx="4936849" cy="3459334"/>
          </a:xfrm>
          <a:prstGeom prst="rect">
            <a:avLst/>
          </a:prstGeom>
        </p:spPr>
      </p:pic>
    </p:spTree>
    <p:extLst>
      <p:ext uri="{BB962C8B-B14F-4D97-AF65-F5344CB8AC3E}">
        <p14:creationId xmlns:p14="http://schemas.microsoft.com/office/powerpoint/2010/main" val="1169301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שיעור תמותה</a:t>
            </a:r>
          </a:p>
        </p:txBody>
      </p:sp>
      <p:sp>
        <p:nvSpPr>
          <p:cNvPr id="11" name="מציין מיקום תוכן 10"/>
          <p:cNvSpPr>
            <a:spLocks noGrp="1"/>
          </p:cNvSpPr>
          <p:nvPr>
            <p:ph sz="quarter" idx="4"/>
          </p:nvPr>
        </p:nvSpPr>
        <p:spPr>
          <a:xfrm>
            <a:off x="516000" y="1725682"/>
            <a:ext cx="9000000" cy="4152517"/>
          </a:xfrm>
        </p:spPr>
        <p:txBody>
          <a:bodyPr/>
          <a:lstStyle/>
          <a:p>
            <a:pPr marL="0" indent="0">
              <a:lnSpc>
                <a:spcPct val="150000"/>
              </a:lnSpc>
              <a:buNone/>
            </a:pPr>
            <a:r>
              <a:rPr lang="he-IL" u="sng" dirty="0"/>
              <a:t>שיעור תמותה-</a:t>
            </a:r>
          </a:p>
          <a:p>
            <a:pPr marL="0" indent="0">
              <a:lnSpc>
                <a:spcPct val="150000"/>
              </a:lnSpc>
              <a:buNone/>
            </a:pPr>
            <a:r>
              <a:rPr lang="he-IL" dirty="0"/>
              <a:t>מספר הנפטרים במקום מסוים, בשנה מסוימת, ל-1,000 איש.</a:t>
            </a:r>
          </a:p>
          <a:p>
            <a:pPr marL="0" indent="0">
              <a:lnSpc>
                <a:spcPct val="150000"/>
              </a:lnSpc>
              <a:buNone/>
            </a:pPr>
            <a:endParaRPr lang="he-IL" dirty="0"/>
          </a:p>
          <a:p>
            <a:pPr marL="0" indent="0">
              <a:lnSpc>
                <a:spcPct val="150000"/>
              </a:lnSpc>
              <a:buNone/>
            </a:pPr>
            <a:r>
              <a:rPr lang="he-IL" dirty="0"/>
              <a:t> כיצד שיעור תמותה מהווה מדד פיתוח?</a:t>
            </a:r>
          </a:p>
          <a:p>
            <a:pPr marL="0" indent="0">
              <a:lnSpc>
                <a:spcPct val="150000"/>
              </a:lnSpc>
              <a:buNone/>
            </a:pPr>
            <a:r>
              <a:rPr lang="he-IL" dirty="0"/>
              <a:t>מה יכול לגרום לשיעור תמותה גבוה/ נמוך?</a:t>
            </a:r>
          </a:p>
        </p:txBody>
      </p:sp>
    </p:spTree>
    <p:extLst>
      <p:ext uri="{BB962C8B-B14F-4D97-AF65-F5344CB8AC3E}">
        <p14:creationId xmlns:p14="http://schemas.microsoft.com/office/powerpoint/2010/main" val="806897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4" name="מציין מיקום טקסט 13"/>
          <p:cNvSpPr>
            <a:spLocks noGrp="1"/>
          </p:cNvSpPr>
          <p:nvPr>
            <p:ph type="body" sz="quarter" idx="3"/>
          </p:nvPr>
        </p:nvSpPr>
        <p:spPr>
          <a:xfrm>
            <a:off x="115410" y="368936"/>
            <a:ext cx="11718523" cy="540000"/>
          </a:xfrm>
        </p:spPr>
        <p:txBody>
          <a:bodyPr/>
          <a:lstStyle/>
          <a:p>
            <a:r>
              <a:rPr lang="he-IL" sz="4800" dirty="0">
                <a:solidFill>
                  <a:srgbClr val="002060"/>
                </a:solidFill>
              </a:rPr>
              <a:t>מהם הגורמים המשפיעים על שיעור התמותה?</a:t>
            </a:r>
          </a:p>
        </p:txBody>
      </p:sp>
      <p:sp>
        <p:nvSpPr>
          <p:cNvPr id="11" name="מציין מיקום תוכן 10"/>
          <p:cNvSpPr>
            <a:spLocks noGrp="1"/>
          </p:cNvSpPr>
          <p:nvPr>
            <p:ph sz="quarter" idx="4"/>
          </p:nvPr>
        </p:nvSpPr>
        <p:spPr>
          <a:xfrm>
            <a:off x="1190702" y="988836"/>
            <a:ext cx="9000000" cy="4719506"/>
          </a:xfrm>
        </p:spPr>
        <p:txBody>
          <a:bodyPr>
            <a:normAutofit/>
          </a:bodyPr>
          <a:lstStyle/>
          <a:p>
            <a:pPr marL="0" indent="0">
              <a:lnSpc>
                <a:spcPct val="150000"/>
              </a:lnSpc>
              <a:buNone/>
            </a:pPr>
            <a:r>
              <a:rPr lang="he-IL" dirty="0"/>
              <a:t>רמת הרפואה ותנאי תברואה-נגישות לתרופות, לחיסונים וציוד רפואי</a:t>
            </a:r>
          </a:p>
          <a:p>
            <a:pPr marL="0" indent="0">
              <a:lnSpc>
                <a:spcPct val="150000"/>
              </a:lnSpc>
              <a:buNone/>
            </a:pPr>
            <a:r>
              <a:rPr lang="he-IL" dirty="0"/>
              <a:t>רעב ומחלות – חוסר במזון ובמים או שאיכותם ירודה</a:t>
            </a:r>
          </a:p>
          <a:p>
            <a:pPr marL="0" indent="0">
              <a:lnSpc>
                <a:spcPct val="150000"/>
              </a:lnSpc>
              <a:buNone/>
            </a:pPr>
            <a:r>
              <a:rPr lang="he-IL" dirty="0"/>
              <a:t>מלחמות ומעשה טרור – </a:t>
            </a:r>
          </a:p>
          <a:p>
            <a:pPr marL="0" indent="0">
              <a:lnSpc>
                <a:spcPct val="150000"/>
              </a:lnSpc>
              <a:buNone/>
            </a:pPr>
            <a:r>
              <a:rPr lang="he-IL" dirty="0"/>
              <a:t>קורבנות בקרב אזרחים וחיילים</a:t>
            </a:r>
          </a:p>
          <a:p>
            <a:pPr marL="0" indent="0">
              <a:lnSpc>
                <a:spcPct val="150000"/>
              </a:lnSpc>
              <a:buNone/>
            </a:pPr>
            <a:r>
              <a:rPr lang="he-IL" dirty="0"/>
              <a:t>אסונות טבע – רעידות אדמה, צונאמי וכדומה –</a:t>
            </a:r>
          </a:p>
          <a:p>
            <a:pPr marL="0" indent="0">
              <a:lnSpc>
                <a:spcPct val="150000"/>
              </a:lnSpc>
              <a:buNone/>
            </a:pPr>
            <a:r>
              <a:rPr lang="he-IL" dirty="0"/>
              <a:t>היכן משפיע בעיקר ? </a:t>
            </a:r>
          </a:p>
          <a:p>
            <a:pPr marL="0" indent="0">
              <a:lnSpc>
                <a:spcPct val="150000"/>
              </a:lnSpc>
              <a:buNone/>
            </a:pPr>
            <a:r>
              <a:rPr lang="he-IL" sz="1200" dirty="0"/>
              <a:t>בתמונה- שאיבת מים בסרי לנקה. מתוך: הפיתוח והתכנון המרחבי, בהוצאת מט"ח. עמוד 270. </a:t>
            </a:r>
          </a:p>
          <a:p>
            <a:pPr marL="0" indent="0">
              <a:lnSpc>
                <a:spcPct val="150000"/>
              </a:lnSpc>
              <a:buNone/>
            </a:pPr>
            <a:endParaRPr lang="he-IL" dirty="0"/>
          </a:p>
        </p:txBody>
      </p:sp>
      <p:pic>
        <p:nvPicPr>
          <p:cNvPr id="2" name="תמונה 1">
            <a:extLst>
              <a:ext uri="{FF2B5EF4-FFF2-40B4-BE49-F238E27FC236}">
                <a16:creationId xmlns:a16="http://schemas.microsoft.com/office/drawing/2014/main" xmlns="" id="{561EE494-EBC7-4297-9420-63ED66361FEE}"/>
              </a:ext>
            </a:extLst>
          </p:cNvPr>
          <p:cNvPicPr>
            <a:picLocks noChangeAspect="1"/>
          </p:cNvPicPr>
          <p:nvPr/>
        </p:nvPicPr>
        <p:blipFill>
          <a:blip r:embed="rId3"/>
          <a:stretch>
            <a:fillRect/>
          </a:stretch>
        </p:blipFill>
        <p:spPr>
          <a:xfrm>
            <a:off x="337719" y="1944209"/>
            <a:ext cx="2849364" cy="3852397"/>
          </a:xfrm>
          <a:prstGeom prst="rect">
            <a:avLst/>
          </a:prstGeom>
        </p:spPr>
      </p:pic>
    </p:spTree>
    <p:extLst>
      <p:ext uri="{BB962C8B-B14F-4D97-AF65-F5344CB8AC3E}">
        <p14:creationId xmlns:p14="http://schemas.microsoft.com/office/powerpoint/2010/main" val="3535087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945060" y="5801102"/>
            <a:ext cx="4034245" cy="369332"/>
          </a:xfrm>
          <a:prstGeom prst="rect">
            <a:avLst/>
          </a:prstGeom>
        </p:spPr>
        <p:txBody>
          <a:bodyPr wrap="none">
            <a:spAutoFit/>
          </a:bodyPr>
          <a:lstStyle/>
          <a:p>
            <a:r>
              <a:rPr lang="en-US" dirty="0">
                <a:hlinkClick r:id="rId2"/>
              </a:rPr>
              <a:t>https://ourworldindata.org/water-access</a:t>
            </a:r>
            <a:endParaRPr lang="he-IL" dirty="0"/>
          </a:p>
        </p:txBody>
      </p:sp>
      <p:pic>
        <p:nvPicPr>
          <p:cNvPr id="6" name="תמונה 5"/>
          <p:cNvPicPr>
            <a:picLocks noChangeAspect="1"/>
          </p:cNvPicPr>
          <p:nvPr/>
        </p:nvPicPr>
        <p:blipFill>
          <a:blip r:embed="rId3"/>
          <a:stretch>
            <a:fillRect/>
          </a:stretch>
        </p:blipFill>
        <p:spPr>
          <a:xfrm>
            <a:off x="682423" y="323387"/>
            <a:ext cx="8203096" cy="5526997"/>
          </a:xfrm>
          <a:prstGeom prst="rect">
            <a:avLst/>
          </a:prstGeom>
        </p:spPr>
      </p:pic>
      <p:sp>
        <p:nvSpPr>
          <p:cNvPr id="2" name="TextBox 1"/>
          <p:cNvSpPr txBox="1"/>
          <p:nvPr/>
        </p:nvSpPr>
        <p:spPr>
          <a:xfrm>
            <a:off x="8726750" y="656947"/>
            <a:ext cx="2974019" cy="1077218"/>
          </a:xfrm>
          <a:prstGeom prst="rect">
            <a:avLst/>
          </a:prstGeom>
          <a:noFill/>
        </p:spPr>
        <p:txBody>
          <a:bodyPr wrap="square" rtlCol="1">
            <a:spAutoFit/>
          </a:bodyPr>
          <a:lstStyle/>
          <a:p>
            <a:r>
              <a:rPr lang="he-IL" sz="3200" b="1" dirty="0" smtClean="0">
                <a:solidFill>
                  <a:srgbClr val="002060"/>
                </a:solidFill>
                <a:latin typeface="Varela Round" panose="00000500000000000000" pitchFamily="2" charset="-79"/>
                <a:cs typeface="Varela Round" panose="00000500000000000000" pitchFamily="2" charset="-79"/>
              </a:rPr>
              <a:t>שיעורי תמותה ממים מזוהמים</a:t>
            </a:r>
            <a:endParaRPr lang="he-IL" sz="3200" b="1" dirty="0">
              <a:solidFill>
                <a:srgbClr val="002060"/>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9934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הקשר בין שיעור תמותה לרמת פיתוח</a:t>
            </a:r>
          </a:p>
        </p:txBody>
      </p:sp>
      <p:sp>
        <p:nvSpPr>
          <p:cNvPr id="11" name="מציין מיקום תוכן 10"/>
          <p:cNvSpPr>
            <a:spLocks noGrp="1"/>
          </p:cNvSpPr>
          <p:nvPr>
            <p:ph sz="quarter" idx="4"/>
          </p:nvPr>
        </p:nvSpPr>
        <p:spPr>
          <a:xfrm>
            <a:off x="516000" y="1325217"/>
            <a:ext cx="9000000" cy="4717773"/>
          </a:xfrm>
        </p:spPr>
        <p:txBody>
          <a:bodyPr>
            <a:normAutofit lnSpcReduction="10000"/>
          </a:bodyPr>
          <a:lstStyle/>
          <a:p>
            <a:pPr marL="0" indent="0">
              <a:lnSpc>
                <a:spcPct val="150000"/>
              </a:lnSpc>
              <a:buNone/>
            </a:pPr>
            <a:r>
              <a:rPr lang="he-IL" dirty="0"/>
              <a:t>מהו הקשר בין שיעור תמותה לרמת פיתוח של מדינה?</a:t>
            </a:r>
          </a:p>
          <a:p>
            <a:pPr marL="0" indent="0">
              <a:lnSpc>
                <a:spcPct val="150000"/>
              </a:lnSpc>
              <a:buNone/>
            </a:pPr>
            <a:r>
              <a:rPr lang="he-IL" dirty="0"/>
              <a:t>ככל ששיעור התמותה נמוך יותר, כך רמת פיתוחה של המדינה גבוה יותר. ולהפך..</a:t>
            </a:r>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sz="1200" dirty="0"/>
          </a:p>
          <a:p>
            <a:pPr marL="0" indent="0">
              <a:lnSpc>
                <a:spcPct val="150000"/>
              </a:lnSpc>
              <a:buNone/>
            </a:pPr>
            <a:endParaRPr lang="he-IL" sz="1200" dirty="0"/>
          </a:p>
          <a:p>
            <a:pPr marL="0" indent="0">
              <a:lnSpc>
                <a:spcPct val="150000"/>
              </a:lnSpc>
              <a:buNone/>
            </a:pPr>
            <a:r>
              <a:rPr lang="he-IL" sz="1200" dirty="0"/>
              <a:t>                                                                                                                       מתוך: הפיתוח והתכנון המרחבי, בהוצאת מט"ח. עמוד 88. </a:t>
            </a:r>
          </a:p>
        </p:txBody>
      </p:sp>
      <p:pic>
        <p:nvPicPr>
          <p:cNvPr id="2" name="תמונה 1">
            <a:extLst>
              <a:ext uri="{FF2B5EF4-FFF2-40B4-BE49-F238E27FC236}">
                <a16:creationId xmlns:a16="http://schemas.microsoft.com/office/drawing/2014/main" xmlns="" id="{82CCD430-F842-43B9-BF08-ADA07F6DB6CA}"/>
              </a:ext>
            </a:extLst>
          </p:cNvPr>
          <p:cNvPicPr>
            <a:picLocks noChangeAspect="1"/>
          </p:cNvPicPr>
          <p:nvPr/>
        </p:nvPicPr>
        <p:blipFill>
          <a:blip r:embed="rId3"/>
          <a:stretch>
            <a:fillRect/>
          </a:stretch>
        </p:blipFill>
        <p:spPr>
          <a:xfrm>
            <a:off x="755374" y="2505413"/>
            <a:ext cx="4465568" cy="3027369"/>
          </a:xfrm>
          <a:prstGeom prst="rect">
            <a:avLst/>
          </a:prstGeom>
        </p:spPr>
      </p:pic>
    </p:spTree>
    <p:extLst>
      <p:ext uri="{BB962C8B-B14F-4D97-AF65-F5344CB8AC3E}">
        <p14:creationId xmlns:p14="http://schemas.microsoft.com/office/powerpoint/2010/main" val="841512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ריבוי טבעי</a:t>
            </a:r>
          </a:p>
        </p:txBody>
      </p:sp>
      <p:sp>
        <p:nvSpPr>
          <p:cNvPr id="11" name="מציין מיקום תוכן 10"/>
          <p:cNvSpPr>
            <a:spLocks noGrp="1"/>
          </p:cNvSpPr>
          <p:nvPr>
            <p:ph sz="quarter" idx="4"/>
          </p:nvPr>
        </p:nvSpPr>
        <p:spPr>
          <a:xfrm>
            <a:off x="1164070" y="1349406"/>
            <a:ext cx="9000000" cy="5140943"/>
          </a:xfrm>
        </p:spPr>
        <p:txBody>
          <a:bodyPr>
            <a:normAutofit fontScale="85000" lnSpcReduction="10000"/>
          </a:bodyPr>
          <a:lstStyle/>
          <a:p>
            <a:pPr marL="0" indent="0">
              <a:lnSpc>
                <a:spcPct val="150000"/>
              </a:lnSpc>
              <a:buNone/>
            </a:pPr>
            <a:r>
              <a:rPr lang="he-IL" sz="2800" u="sng" dirty="0"/>
              <a:t>ריבוי טבעי-</a:t>
            </a:r>
          </a:p>
          <a:p>
            <a:pPr marL="0" indent="0">
              <a:lnSpc>
                <a:spcPct val="150000"/>
              </a:lnSpc>
              <a:buNone/>
            </a:pPr>
            <a:r>
              <a:rPr lang="he-IL" sz="2800" dirty="0"/>
              <a:t>ההפרש בין שיעור הנולדים לשיעור הנפטרים. </a:t>
            </a:r>
          </a:p>
          <a:p>
            <a:pPr marL="0" indent="0">
              <a:lnSpc>
                <a:spcPct val="150000"/>
              </a:lnSpc>
              <a:buNone/>
            </a:pPr>
            <a:r>
              <a:rPr lang="he-IL" sz="2800" dirty="0"/>
              <a:t>ריבוי טבעי יכול להיות חיובי או שלילי.     </a:t>
            </a:r>
          </a:p>
          <a:p>
            <a:pPr marL="0" indent="0">
              <a:lnSpc>
                <a:spcPct val="150000"/>
              </a:lnSpc>
              <a:buNone/>
            </a:pPr>
            <a:r>
              <a:rPr lang="he-IL" sz="2800" dirty="0"/>
              <a:t>במדינות מתפתחות ריבוי טבעי חיובי גבוה עלול להוביל להתפוצצות אוכלוסין.</a:t>
            </a:r>
          </a:p>
          <a:p>
            <a:pPr marL="0" indent="0">
              <a:lnSpc>
                <a:spcPct val="150000"/>
              </a:lnSpc>
              <a:buNone/>
            </a:pPr>
            <a:r>
              <a:rPr lang="he-IL" sz="2800" dirty="0"/>
              <a:t>במדינות מפותחות קיימת בעיית ריבוי טבעי מאוד נמוך או שלילי שגורם לבעיות חברתיות וכלכליות בשל הזדקנות האוכלוסייה. </a:t>
            </a:r>
          </a:p>
          <a:p>
            <a:pPr marL="0" indent="0">
              <a:lnSpc>
                <a:spcPct val="150000"/>
              </a:lnSpc>
              <a:buNone/>
            </a:pPr>
            <a:endParaRPr lang="he-IL" dirty="0"/>
          </a:p>
          <a:p>
            <a:pPr marL="0" indent="0">
              <a:lnSpc>
                <a:spcPct val="150000"/>
              </a:lnSpc>
              <a:buNone/>
            </a:pPr>
            <a:r>
              <a:rPr lang="he-IL" sz="1300" dirty="0"/>
              <a:t>                                                                                בצילום: </a:t>
            </a:r>
            <a:r>
              <a:rPr lang="he-IL" sz="1300" dirty="0" err="1"/>
              <a:t>אשה</a:t>
            </a:r>
            <a:r>
              <a:rPr lang="he-IL" sz="1300" dirty="0"/>
              <a:t> וילדיה במערב סין. מתוך כתבה </a:t>
            </a:r>
            <a:r>
              <a:rPr lang="he-IL" sz="1300" dirty="0" err="1"/>
              <a:t>בהארץ</a:t>
            </a:r>
            <a:r>
              <a:rPr lang="he-IL" sz="1300" dirty="0"/>
              <a:t>: "זה רצח עם", צילום: </a:t>
            </a:r>
            <a:r>
              <a:rPr lang="en-US" sz="1300" dirty="0"/>
              <a:t>Andy Wong</a:t>
            </a:r>
            <a:r>
              <a:rPr lang="he-IL" sz="1300" dirty="0"/>
              <a:t>, אי-פי. </a:t>
            </a:r>
            <a:r>
              <a:rPr lang="en-US" sz="1400" dirty="0">
                <a:hlinkClick r:id="rId3"/>
              </a:rPr>
              <a:t>https://www.haaretz.co.il/news/world/asia/.premium-MAGAZINE-1.8955151</a:t>
            </a:r>
            <a:r>
              <a:rPr lang="en-US" sz="1400" dirty="0"/>
              <a:t>                                                                          </a:t>
            </a:r>
            <a:endParaRPr lang="he-IL" sz="1300"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p:txBody>
      </p:sp>
      <p:pic>
        <p:nvPicPr>
          <p:cNvPr id="2" name="תמונה 1">
            <a:extLst>
              <a:ext uri="{FF2B5EF4-FFF2-40B4-BE49-F238E27FC236}">
                <a16:creationId xmlns:a16="http://schemas.microsoft.com/office/drawing/2014/main" xmlns="" id="{CC3EF751-F2ED-44DC-8555-29A35C240927}"/>
              </a:ext>
            </a:extLst>
          </p:cNvPr>
          <p:cNvPicPr>
            <a:picLocks noChangeAspect="1"/>
          </p:cNvPicPr>
          <p:nvPr/>
        </p:nvPicPr>
        <p:blipFill>
          <a:blip r:embed="rId4"/>
          <a:stretch>
            <a:fillRect/>
          </a:stretch>
        </p:blipFill>
        <p:spPr>
          <a:xfrm>
            <a:off x="399863" y="194839"/>
            <a:ext cx="2940947" cy="2964059"/>
          </a:xfrm>
          <a:prstGeom prst="rect">
            <a:avLst/>
          </a:prstGeom>
        </p:spPr>
      </p:pic>
    </p:spTree>
    <p:extLst>
      <p:ext uri="{BB962C8B-B14F-4D97-AF65-F5344CB8AC3E}">
        <p14:creationId xmlns:p14="http://schemas.microsoft.com/office/powerpoint/2010/main" val="3868011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ריבוי טבעי בעולם</a:t>
            </a:r>
          </a:p>
        </p:txBody>
      </p:sp>
      <p:sp>
        <p:nvSpPr>
          <p:cNvPr id="11" name="מציין מיקום תוכן 10"/>
          <p:cNvSpPr>
            <a:spLocks noGrp="1"/>
          </p:cNvSpPr>
          <p:nvPr>
            <p:ph sz="quarter" idx="4"/>
          </p:nvPr>
        </p:nvSpPr>
        <p:spPr>
          <a:xfrm>
            <a:off x="516000" y="1725682"/>
            <a:ext cx="9000000" cy="4635361"/>
          </a:xfrm>
        </p:spPr>
        <p:txBody>
          <a:bodyPr>
            <a:normAutofit/>
          </a:bodyPr>
          <a:lstStyle/>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sz="1200" dirty="0"/>
          </a:p>
          <a:p>
            <a:pPr marL="0" indent="0">
              <a:lnSpc>
                <a:spcPct val="150000"/>
              </a:lnSpc>
              <a:buNone/>
            </a:pPr>
            <a:r>
              <a:rPr lang="he-IL" sz="1200" dirty="0"/>
              <a:t>                                                              </a:t>
            </a:r>
          </a:p>
          <a:p>
            <a:pPr marL="0" indent="0">
              <a:lnSpc>
                <a:spcPct val="150000"/>
              </a:lnSpc>
              <a:buNone/>
            </a:pPr>
            <a:r>
              <a:rPr lang="he-IL" sz="1200" dirty="0"/>
              <a:t>                                                                 מתוך: הפיתוח והתכנון המרחבי, בהוצאת מט"ח. עמוד 84</a:t>
            </a:r>
          </a:p>
        </p:txBody>
      </p:sp>
      <p:pic>
        <p:nvPicPr>
          <p:cNvPr id="2" name="תמונה 1">
            <a:extLst>
              <a:ext uri="{FF2B5EF4-FFF2-40B4-BE49-F238E27FC236}">
                <a16:creationId xmlns:a16="http://schemas.microsoft.com/office/drawing/2014/main" xmlns="" id="{A184A200-F09A-4193-BA51-45DECAFF93CB}"/>
              </a:ext>
            </a:extLst>
          </p:cNvPr>
          <p:cNvPicPr>
            <a:picLocks noChangeAspect="1"/>
          </p:cNvPicPr>
          <p:nvPr/>
        </p:nvPicPr>
        <p:blipFill>
          <a:blip r:embed="rId3"/>
          <a:stretch>
            <a:fillRect/>
          </a:stretch>
        </p:blipFill>
        <p:spPr>
          <a:xfrm>
            <a:off x="1060160" y="1185679"/>
            <a:ext cx="7496734" cy="4486640"/>
          </a:xfrm>
          <a:prstGeom prst="rect">
            <a:avLst/>
          </a:prstGeom>
        </p:spPr>
      </p:pic>
    </p:spTree>
    <p:extLst>
      <p:ext uri="{BB962C8B-B14F-4D97-AF65-F5344CB8AC3E}">
        <p14:creationId xmlns:p14="http://schemas.microsoft.com/office/powerpoint/2010/main" val="281513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דוע הולך ופוחת קצב הילודה בעול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512" y="179773"/>
            <a:ext cx="9753600" cy="5486400"/>
          </a:xfrm>
          <a:prstGeom prst="rect">
            <a:avLst/>
          </a:prstGeom>
        </p:spPr>
      </p:pic>
      <p:sp>
        <p:nvSpPr>
          <p:cNvPr id="6" name="מלבן 5"/>
          <p:cNvSpPr/>
          <p:nvPr/>
        </p:nvSpPr>
        <p:spPr>
          <a:xfrm>
            <a:off x="1287806" y="5898757"/>
            <a:ext cx="5514907" cy="369332"/>
          </a:xfrm>
          <a:prstGeom prst="rect">
            <a:avLst/>
          </a:prstGeom>
        </p:spPr>
        <p:txBody>
          <a:bodyPr wrap="none">
            <a:spAutoFit/>
          </a:bodyPr>
          <a:lstStyle/>
          <a:p>
            <a:r>
              <a:rPr lang="en-US" dirty="0">
                <a:hlinkClick r:id="rId5"/>
              </a:rPr>
              <a:t>https://www.youtube.com/watch?v=yBys7JP_-Ho&amp;t=10s</a:t>
            </a:r>
            <a:endParaRPr lang="he-IL" dirty="0"/>
          </a:p>
        </p:txBody>
      </p:sp>
    </p:spTree>
    <p:extLst>
      <p:ext uri="{BB962C8B-B14F-4D97-AF65-F5344CB8AC3E}">
        <p14:creationId xmlns:p14="http://schemas.microsoft.com/office/powerpoint/2010/main" val="29328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תוחלת חיים</a:t>
            </a:r>
          </a:p>
        </p:txBody>
      </p:sp>
      <p:sp>
        <p:nvSpPr>
          <p:cNvPr id="11" name="מציין מיקום תוכן 10"/>
          <p:cNvSpPr>
            <a:spLocks noGrp="1"/>
          </p:cNvSpPr>
          <p:nvPr>
            <p:ph sz="quarter" idx="4"/>
          </p:nvPr>
        </p:nvSpPr>
        <p:spPr>
          <a:xfrm>
            <a:off x="666921" y="1299554"/>
            <a:ext cx="9000000" cy="4152517"/>
          </a:xfrm>
        </p:spPr>
        <p:txBody>
          <a:bodyPr>
            <a:normAutofit lnSpcReduction="10000"/>
          </a:bodyPr>
          <a:lstStyle/>
          <a:p>
            <a:pPr marL="0" indent="0">
              <a:lnSpc>
                <a:spcPct val="150000"/>
              </a:lnSpc>
              <a:buNone/>
            </a:pPr>
            <a:r>
              <a:rPr lang="he-IL" dirty="0"/>
              <a:t>תוחלת חיים-</a:t>
            </a:r>
          </a:p>
          <a:p>
            <a:pPr marL="0" indent="0">
              <a:lnSpc>
                <a:spcPct val="150000"/>
              </a:lnSpc>
              <a:buNone/>
            </a:pPr>
            <a:r>
              <a:rPr lang="he-IL" dirty="0"/>
              <a:t>אורך החיים הממוצע הצפוי לאדם במקום מסוים בשנה מסוימת.</a:t>
            </a:r>
          </a:p>
          <a:p>
            <a:pPr marL="0" indent="0">
              <a:lnSpc>
                <a:spcPct val="150000"/>
              </a:lnSpc>
              <a:buNone/>
            </a:pPr>
            <a:endParaRPr lang="he-IL" dirty="0"/>
          </a:p>
          <a:p>
            <a:pPr marL="0" indent="0">
              <a:lnSpc>
                <a:spcPct val="150000"/>
              </a:lnSpc>
              <a:buNone/>
            </a:pPr>
            <a:r>
              <a:rPr lang="he-IL" dirty="0"/>
              <a:t>ממה מושפעת תוחלת החיים?</a:t>
            </a:r>
          </a:p>
          <a:p>
            <a:pPr marL="0" indent="0">
              <a:lnSpc>
                <a:spcPct val="150000"/>
              </a:lnSpc>
              <a:buNone/>
            </a:pPr>
            <a:r>
              <a:rPr lang="he-IL" dirty="0"/>
              <a:t>ככל שרמת החיים ורמת התזונה  במדינה טובות יותר, ורמת שירותי הרפואה והתברואה גבוהה יותר, כן גדלה תוחלת החיים של תושבי המדינה. </a:t>
            </a:r>
          </a:p>
          <a:p>
            <a:pPr marL="0" indent="0">
              <a:lnSpc>
                <a:spcPct val="150000"/>
              </a:lnSpc>
              <a:buNone/>
            </a:pPr>
            <a:endParaRPr lang="he-IL" dirty="0"/>
          </a:p>
        </p:txBody>
      </p:sp>
    </p:spTree>
    <p:extLst>
      <p:ext uri="{BB962C8B-B14F-4D97-AF65-F5344CB8AC3E}">
        <p14:creationId xmlns:p14="http://schemas.microsoft.com/office/powerpoint/2010/main" val="197078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4" name="מציין מיקום טקסט 13"/>
          <p:cNvSpPr>
            <a:spLocks noGrp="1"/>
          </p:cNvSpPr>
          <p:nvPr>
            <p:ph type="body" sz="quarter" idx="3"/>
          </p:nvPr>
        </p:nvSpPr>
        <p:spPr>
          <a:xfrm>
            <a:off x="507121" y="404446"/>
            <a:ext cx="10163837" cy="540000"/>
          </a:xfrm>
        </p:spPr>
        <p:txBody>
          <a:bodyPr/>
          <a:lstStyle/>
          <a:p>
            <a:r>
              <a:rPr lang="he-IL" sz="4800" dirty="0">
                <a:solidFill>
                  <a:srgbClr val="002060"/>
                </a:solidFill>
              </a:rPr>
              <a:t>הקשר בין תוחלת חיים לרמת פיתוח</a:t>
            </a:r>
          </a:p>
        </p:txBody>
      </p:sp>
      <p:sp>
        <p:nvSpPr>
          <p:cNvPr id="11" name="מציין מיקום תוכן 10"/>
          <p:cNvSpPr>
            <a:spLocks noGrp="1"/>
          </p:cNvSpPr>
          <p:nvPr>
            <p:ph sz="quarter" idx="4"/>
          </p:nvPr>
        </p:nvSpPr>
        <p:spPr>
          <a:xfrm>
            <a:off x="2122858" y="1255166"/>
            <a:ext cx="7869281" cy="4741379"/>
          </a:xfrm>
        </p:spPr>
        <p:txBody>
          <a:bodyPr>
            <a:normAutofit/>
          </a:bodyPr>
          <a:lstStyle/>
          <a:p>
            <a:pPr marL="0" indent="0">
              <a:lnSpc>
                <a:spcPct val="150000"/>
              </a:lnSpc>
              <a:buNone/>
            </a:pPr>
            <a:r>
              <a:rPr lang="he-IL" dirty="0"/>
              <a:t>ככל שתוחלת החיים במדינה </a:t>
            </a:r>
          </a:p>
          <a:p>
            <a:pPr marL="0" indent="0">
              <a:lnSpc>
                <a:spcPct val="150000"/>
              </a:lnSpc>
              <a:buNone/>
            </a:pPr>
            <a:r>
              <a:rPr lang="he-IL" dirty="0"/>
              <a:t>גבוהה יותר, כך רמת פיתוחה </a:t>
            </a:r>
          </a:p>
          <a:p>
            <a:pPr marL="0" indent="0">
              <a:lnSpc>
                <a:spcPct val="150000"/>
              </a:lnSpc>
              <a:buNone/>
            </a:pPr>
            <a:r>
              <a:rPr lang="he-IL" dirty="0"/>
              <a:t>של המדינה גבוהה יותר, ולהפך.</a:t>
            </a:r>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sz="1300" dirty="0"/>
          </a:p>
        </p:txBody>
      </p:sp>
      <p:pic>
        <p:nvPicPr>
          <p:cNvPr id="2" name="תמונה 1">
            <a:extLst>
              <a:ext uri="{FF2B5EF4-FFF2-40B4-BE49-F238E27FC236}">
                <a16:creationId xmlns:a16="http://schemas.microsoft.com/office/drawing/2014/main" xmlns="" id="{DCFA137C-FDF2-483F-8159-BA3A36D7773D}"/>
              </a:ext>
            </a:extLst>
          </p:cNvPr>
          <p:cNvPicPr>
            <a:picLocks noChangeAspect="1"/>
          </p:cNvPicPr>
          <p:nvPr/>
        </p:nvPicPr>
        <p:blipFill>
          <a:blip r:embed="rId3"/>
          <a:stretch>
            <a:fillRect/>
          </a:stretch>
        </p:blipFill>
        <p:spPr>
          <a:xfrm>
            <a:off x="430759" y="958787"/>
            <a:ext cx="5464014" cy="4520127"/>
          </a:xfrm>
          <a:prstGeom prst="rect">
            <a:avLst/>
          </a:prstGeom>
        </p:spPr>
      </p:pic>
      <p:sp>
        <p:nvSpPr>
          <p:cNvPr id="3" name="מלבן 2"/>
          <p:cNvSpPr/>
          <p:nvPr/>
        </p:nvSpPr>
        <p:spPr>
          <a:xfrm>
            <a:off x="224901" y="5419324"/>
            <a:ext cx="6096000" cy="893514"/>
          </a:xfrm>
          <a:prstGeom prst="rect">
            <a:avLst/>
          </a:prstGeom>
        </p:spPr>
        <p:txBody>
          <a:bodyPr>
            <a:spAutoFit/>
          </a:bodyPr>
          <a:lstStyle/>
          <a:p>
            <a:pPr>
              <a:lnSpc>
                <a:spcPct val="150000"/>
              </a:lnSpc>
            </a:pPr>
            <a:r>
              <a:rPr lang="he-IL" sz="1200" dirty="0"/>
              <a:t>מתוך: דמוגרפיה של העולם, ויקיפדיה. </a:t>
            </a:r>
          </a:p>
          <a:p>
            <a:pPr>
              <a:lnSpc>
                <a:spcPct val="150000"/>
              </a:lnSpc>
            </a:pPr>
            <a:r>
              <a:rPr lang="en-US" sz="1200" dirty="0">
                <a:hlinkClick r:id="rId4"/>
              </a:rPr>
              <a:t>https://he.wikipedia.org/wiki/%D7%93%D7%9E%D7%95%D7%92%D7%A8%D7%A4%D7%99%D7%94_%D7%A9%D7%9C_%D7%94%D7%A2%D7%95%D7%9C%D7%9D</a:t>
            </a:r>
            <a:endParaRPr lang="he-IL" sz="1200" dirty="0"/>
          </a:p>
        </p:txBody>
      </p:sp>
    </p:spTree>
    <p:extLst>
      <p:ext uri="{BB962C8B-B14F-4D97-AF65-F5344CB8AC3E}">
        <p14:creationId xmlns:p14="http://schemas.microsoft.com/office/powerpoint/2010/main" val="381827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30116"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p:txBody>
          <a:bodyPr/>
          <a:lstStyle/>
          <a:p>
            <a:r>
              <a:rPr lang="he-IL" dirty="0" smtClean="0">
                <a:solidFill>
                  <a:srgbClr val="192A72"/>
                </a:solidFill>
              </a:rPr>
              <a:t>גאוגרפיה – אדם וסביבה</a:t>
            </a:r>
            <a:endParaRPr lang="he-IL" dirty="0">
              <a:solidFill>
                <a:srgbClr val="192A72"/>
              </a:solidFill>
            </a:endParaRPr>
          </a:p>
        </p:txBody>
      </p:sp>
      <p:sp>
        <p:nvSpPr>
          <p:cNvPr id="7" name="כותרת משנה 6"/>
          <p:cNvSpPr>
            <a:spLocks noGrp="1"/>
          </p:cNvSpPr>
          <p:nvPr>
            <p:ph type="subTitle" idx="1"/>
          </p:nvPr>
        </p:nvSpPr>
        <p:spPr>
          <a:xfrm>
            <a:off x="800357" y="2732061"/>
            <a:ext cx="10873415" cy="1257643"/>
          </a:xfrm>
        </p:spPr>
        <p:txBody>
          <a:bodyPr/>
          <a:lstStyle/>
          <a:p>
            <a:r>
              <a:rPr lang="he-IL" dirty="0">
                <a:sym typeface="Varela Round"/>
              </a:rPr>
              <a:t>נושא השיעור: מדדים דמוגרפיים וחברתיים במרחב העולמי </a:t>
            </a:r>
            <a:r>
              <a:rPr lang="he-IL" sz="2400" dirty="0">
                <a:sym typeface="Varela Round"/>
              </a:rPr>
              <a:t>(</a:t>
            </a:r>
            <a:r>
              <a:rPr lang="he-IL" sz="2400" dirty="0" err="1">
                <a:sym typeface="Varela Round"/>
              </a:rPr>
              <a:t>חט"ע</a:t>
            </a:r>
            <a:r>
              <a:rPr lang="he-IL" sz="2400" dirty="0">
                <a:sym typeface="Varela Round"/>
              </a:rPr>
              <a:t> + חט"ב)</a:t>
            </a:r>
          </a:p>
        </p:txBody>
      </p:sp>
      <p:sp>
        <p:nvSpPr>
          <p:cNvPr id="4" name="מציין מיקום תוכן 3"/>
          <p:cNvSpPr>
            <a:spLocks noGrp="1"/>
          </p:cNvSpPr>
          <p:nvPr>
            <p:ph idx="10"/>
          </p:nvPr>
        </p:nvSpPr>
        <p:spPr>
          <a:xfrm>
            <a:off x="658314" y="3407258"/>
            <a:ext cx="10873415" cy="720000"/>
          </a:xfrm>
        </p:spPr>
        <p:txBody>
          <a:bodyPr/>
          <a:lstStyle/>
          <a:p>
            <a:endParaRPr lang="he-IL" dirty="0">
              <a:sym typeface="Varela Round"/>
            </a:endParaRPr>
          </a:p>
          <a:p>
            <a:r>
              <a:rPr lang="he-IL" dirty="0">
                <a:sym typeface="Varela Round"/>
              </a:rPr>
              <a:t>שם המורה: </a:t>
            </a:r>
            <a:r>
              <a:rPr lang="he-IL" dirty="0" err="1">
                <a:sym typeface="Varela Round"/>
              </a:rPr>
              <a:t>רוית</a:t>
            </a:r>
            <a:r>
              <a:rPr lang="he-IL" dirty="0">
                <a:sym typeface="Varela Round"/>
              </a:rPr>
              <a:t> </a:t>
            </a:r>
            <a:r>
              <a:rPr lang="he-IL" dirty="0" err="1">
                <a:sym typeface="Varela Round"/>
              </a:rPr>
              <a:t>גלעם</a:t>
            </a:r>
            <a:endParaRPr lang="he-IL" dirty="0">
              <a:sym typeface="Varela Rou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תמותת תינוקות</a:t>
            </a:r>
          </a:p>
        </p:txBody>
      </p:sp>
      <p:sp>
        <p:nvSpPr>
          <p:cNvPr id="11" name="מציין מיקום תוכן 10"/>
          <p:cNvSpPr>
            <a:spLocks noGrp="1"/>
          </p:cNvSpPr>
          <p:nvPr>
            <p:ph sz="quarter" idx="4"/>
          </p:nvPr>
        </p:nvSpPr>
        <p:spPr>
          <a:xfrm>
            <a:off x="551510" y="1255166"/>
            <a:ext cx="9000000" cy="4152517"/>
          </a:xfrm>
        </p:spPr>
        <p:txBody>
          <a:bodyPr/>
          <a:lstStyle/>
          <a:p>
            <a:pPr marL="0" indent="0">
              <a:lnSpc>
                <a:spcPct val="150000"/>
              </a:lnSpc>
              <a:buNone/>
            </a:pPr>
            <a:r>
              <a:rPr lang="he-IL" u="sng" dirty="0"/>
              <a:t>שיעור תמותת תינוקות-</a:t>
            </a:r>
          </a:p>
          <a:p>
            <a:pPr marL="0" indent="0">
              <a:lnSpc>
                <a:spcPct val="150000"/>
              </a:lnSpc>
              <a:buNone/>
            </a:pPr>
            <a:r>
              <a:rPr lang="he-IL" dirty="0"/>
              <a:t>מספר מקרי המוות של תינוקות בשנה הראשונה לחייהם (מתוך 1,000 תינוקות), במדינה מסוימת, בשנה מסוימת. </a:t>
            </a:r>
          </a:p>
          <a:p>
            <a:pPr marL="0" indent="0">
              <a:lnSpc>
                <a:spcPct val="150000"/>
              </a:lnSpc>
              <a:buNone/>
            </a:pPr>
            <a:endParaRPr lang="he-IL" dirty="0"/>
          </a:p>
          <a:p>
            <a:pPr marL="0" indent="0">
              <a:lnSpc>
                <a:spcPct val="150000"/>
              </a:lnSpc>
              <a:buNone/>
            </a:pPr>
            <a:r>
              <a:rPr lang="he-IL" dirty="0"/>
              <a:t>מדוע זה רלוונטי לבדוק מקרי מוות של תינוקות בשנה הראשונה לחייהם?</a:t>
            </a:r>
          </a:p>
        </p:txBody>
      </p:sp>
    </p:spTree>
    <p:extLst>
      <p:ext uri="{BB962C8B-B14F-4D97-AF65-F5344CB8AC3E}">
        <p14:creationId xmlns:p14="http://schemas.microsoft.com/office/powerpoint/2010/main" val="3416117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515273" y="568201"/>
            <a:ext cx="11161453" cy="720000"/>
          </a:xfrm>
        </p:spPr>
        <p:txBody>
          <a:bodyPr/>
          <a:lstStyle/>
          <a:p>
            <a:r>
              <a:rPr lang="he-IL" dirty="0"/>
              <a:t>הקשר בין תמותת תינוקות לרמת פיתוח</a:t>
            </a:r>
            <a:br>
              <a:rPr lang="he-IL" dirty="0"/>
            </a:br>
            <a:endParaRPr lang="he-IL" dirty="0"/>
          </a:p>
        </p:txBody>
      </p:sp>
      <p:sp>
        <p:nvSpPr>
          <p:cNvPr id="11" name="מציין מיקום תוכן 10"/>
          <p:cNvSpPr>
            <a:spLocks noGrp="1"/>
          </p:cNvSpPr>
          <p:nvPr>
            <p:ph sz="quarter" idx="4"/>
          </p:nvPr>
        </p:nvSpPr>
        <p:spPr>
          <a:xfrm>
            <a:off x="2344800" y="1126012"/>
            <a:ext cx="9000000" cy="4152517"/>
          </a:xfrm>
        </p:spPr>
        <p:txBody>
          <a:bodyPr>
            <a:normAutofit/>
          </a:bodyPr>
          <a:lstStyle/>
          <a:p>
            <a:pPr marL="0" indent="0">
              <a:lnSpc>
                <a:spcPct val="150000"/>
              </a:lnSpc>
              <a:buNone/>
            </a:pPr>
            <a:r>
              <a:rPr lang="he-IL" dirty="0"/>
              <a:t>מהו הקשר בין תמותת תינוקות במדינה לרמת פיתוחה?</a:t>
            </a:r>
          </a:p>
          <a:p>
            <a:pPr marL="0" indent="0">
              <a:lnSpc>
                <a:spcPct val="150000"/>
              </a:lnSpc>
              <a:buNone/>
            </a:pPr>
            <a:r>
              <a:rPr lang="he-IL" dirty="0"/>
              <a:t>ככל ששיעור תמותת התינוקות במדינה גבוה יותר, כך רמת פיתוחה של המדינה נמוך יותר, ולהפך. </a:t>
            </a:r>
          </a:p>
          <a:p>
            <a:pPr marL="0" indent="0">
              <a:lnSpc>
                <a:spcPct val="150000"/>
              </a:lnSpc>
              <a:buNone/>
            </a:pPr>
            <a:endParaRPr lang="he-IL" dirty="0"/>
          </a:p>
          <a:p>
            <a:pPr marL="0" indent="0">
              <a:lnSpc>
                <a:spcPct val="150000"/>
              </a:lnSpc>
              <a:buNone/>
            </a:pPr>
            <a:endParaRPr lang="he-IL" dirty="0"/>
          </a:p>
        </p:txBody>
      </p:sp>
      <p:pic>
        <p:nvPicPr>
          <p:cNvPr id="2050" name="Picture 2">
            <a:extLst>
              <a:ext uri="{FF2B5EF4-FFF2-40B4-BE49-F238E27FC236}">
                <a16:creationId xmlns:a16="http://schemas.microsoft.com/office/drawing/2014/main" xmlns="" id="{5260C8F0-C6E0-4A3A-A840-DD35661CD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25" y="2379216"/>
            <a:ext cx="5741257" cy="3085058"/>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p:cNvSpPr/>
          <p:nvPr/>
        </p:nvSpPr>
        <p:spPr>
          <a:xfrm>
            <a:off x="136125" y="5306108"/>
            <a:ext cx="6096000" cy="923330"/>
          </a:xfrm>
          <a:prstGeom prst="rect">
            <a:avLst/>
          </a:prstGeom>
        </p:spPr>
        <p:txBody>
          <a:bodyPr>
            <a:spAutoFit/>
          </a:bodyPr>
          <a:lstStyle/>
          <a:p>
            <a:pPr>
              <a:lnSpc>
                <a:spcPct val="150000"/>
              </a:lnSpc>
            </a:pPr>
            <a:r>
              <a:rPr lang="he-IL" sz="1200" dirty="0"/>
              <a:t>תמותת תינוקות. ויקיפדיה. </a:t>
            </a:r>
            <a:r>
              <a:rPr lang="en-US" sz="1200" dirty="0">
                <a:hlinkClick r:id="rId4"/>
              </a:rPr>
              <a:t>https://he.wikipedia.org/wiki/%D7%A9%D7%99%D7%A2%D7%95%D7%A8_%D7%AA%D7%9E%D7%95%D7%AA%D7%94</a:t>
            </a:r>
            <a:endParaRPr lang="he-IL" sz="1200" dirty="0"/>
          </a:p>
        </p:txBody>
      </p:sp>
    </p:spTree>
    <p:extLst>
      <p:ext uri="{BB962C8B-B14F-4D97-AF65-F5344CB8AC3E}">
        <p14:creationId xmlns:p14="http://schemas.microsoft.com/office/powerpoint/2010/main" val="2673795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שיעור פריון</a:t>
            </a:r>
          </a:p>
        </p:txBody>
      </p:sp>
      <p:sp>
        <p:nvSpPr>
          <p:cNvPr id="11" name="מציין מיקום תוכן 10"/>
          <p:cNvSpPr>
            <a:spLocks noGrp="1"/>
          </p:cNvSpPr>
          <p:nvPr>
            <p:ph sz="quarter" idx="4"/>
          </p:nvPr>
        </p:nvSpPr>
        <p:spPr>
          <a:xfrm>
            <a:off x="311815" y="1015469"/>
            <a:ext cx="9000000" cy="4932571"/>
          </a:xfrm>
        </p:spPr>
        <p:txBody>
          <a:bodyPr>
            <a:normAutofit/>
          </a:bodyPr>
          <a:lstStyle/>
          <a:p>
            <a:pPr marL="0" indent="0">
              <a:lnSpc>
                <a:spcPct val="150000"/>
              </a:lnSpc>
              <a:buNone/>
            </a:pPr>
            <a:r>
              <a:rPr lang="he-IL" u="sng" dirty="0"/>
              <a:t>שיעור פריון- </a:t>
            </a:r>
          </a:p>
          <a:p>
            <a:pPr marL="0" indent="0">
              <a:lnSpc>
                <a:spcPct val="150000"/>
              </a:lnSpc>
              <a:buNone/>
            </a:pPr>
            <a:r>
              <a:rPr lang="he-IL" dirty="0"/>
              <a:t>מספר הילדים הממוצע שנולדים לאשה במהלך חייה. </a:t>
            </a:r>
          </a:p>
          <a:p>
            <a:pPr marL="0" indent="0">
              <a:lnSpc>
                <a:spcPct val="150000"/>
              </a:lnSpc>
              <a:buNone/>
            </a:pPr>
            <a:endParaRPr lang="he-IL" sz="1000" dirty="0"/>
          </a:p>
          <a:p>
            <a:pPr marL="0" indent="0">
              <a:lnSpc>
                <a:spcPct val="150000"/>
              </a:lnSpc>
              <a:buNone/>
            </a:pPr>
            <a:r>
              <a:rPr lang="he-IL" dirty="0"/>
              <a:t>הגורמים המשפיעים על שיעור הילודה הם הגורמים המשפיעים על שיעור פריון. </a:t>
            </a:r>
            <a:endParaRPr lang="he-IL" dirty="0" smtClean="0"/>
          </a:p>
          <a:p>
            <a:pPr marL="0" indent="0">
              <a:lnSpc>
                <a:spcPct val="150000"/>
              </a:lnSpc>
              <a:buNone/>
            </a:pPr>
            <a:endParaRPr lang="he-IL" sz="1000" dirty="0"/>
          </a:p>
          <a:p>
            <a:pPr marL="0" indent="0">
              <a:lnSpc>
                <a:spcPct val="150000"/>
              </a:lnSpc>
              <a:buNone/>
            </a:pPr>
            <a:r>
              <a:rPr lang="he-IL" dirty="0" smtClean="0"/>
              <a:t>ככל </a:t>
            </a:r>
            <a:r>
              <a:rPr lang="he-IL" dirty="0"/>
              <a:t>ששיעור הפריון גבוה יותר באוכלוסייה, כך רמת פיתוחה של המדינה נמוך יותר. </a:t>
            </a:r>
          </a:p>
          <a:p>
            <a:pPr marL="0" indent="0">
              <a:lnSpc>
                <a:spcPct val="150000"/>
              </a:lnSpc>
              <a:buNone/>
            </a:pPr>
            <a:endParaRPr lang="he-IL" dirty="0"/>
          </a:p>
          <a:p>
            <a:pPr marL="0" indent="0">
              <a:lnSpc>
                <a:spcPct val="150000"/>
              </a:lnSpc>
              <a:buNone/>
            </a:pPr>
            <a:endParaRPr lang="he-IL" dirty="0"/>
          </a:p>
        </p:txBody>
      </p:sp>
    </p:spTree>
    <p:extLst>
      <p:ext uri="{BB962C8B-B14F-4D97-AF65-F5344CB8AC3E}">
        <p14:creationId xmlns:p14="http://schemas.microsoft.com/office/powerpoint/2010/main" val="63347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שיעור פריון בעולם</a:t>
            </a:r>
          </a:p>
        </p:txBody>
      </p:sp>
      <p:sp>
        <p:nvSpPr>
          <p:cNvPr id="11" name="מציין מיקום תוכן 10"/>
          <p:cNvSpPr>
            <a:spLocks noGrp="1"/>
          </p:cNvSpPr>
          <p:nvPr>
            <p:ph sz="quarter" idx="4"/>
          </p:nvPr>
        </p:nvSpPr>
        <p:spPr>
          <a:xfrm>
            <a:off x="516000" y="1725681"/>
            <a:ext cx="9000000" cy="4152517"/>
          </a:xfrm>
        </p:spPr>
        <p:txBody>
          <a:bodyPr>
            <a:normAutofit fontScale="92500" lnSpcReduction="10000"/>
          </a:bodyPr>
          <a:lstStyle/>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r>
              <a:rPr lang="he-IL" sz="1200" dirty="0"/>
              <a:t>מתוך: שיעור פריון, ויקיפדיה. </a:t>
            </a:r>
            <a:r>
              <a:rPr lang="en-US" sz="1200" dirty="0">
                <a:hlinkClick r:id="rId3"/>
              </a:rPr>
              <a:t>https://he.wikipedia.org/wiki/%D7%A9%D7%99%D7%A2%D7%95%D7%A8_%D7%A4%D7%A8%D7%99%D7%95%D7%9F_%D7%9B%D7%95%D7%9C%D7%9C</a:t>
            </a:r>
            <a:endParaRPr lang="he-IL" sz="1200" dirty="0"/>
          </a:p>
        </p:txBody>
      </p:sp>
      <p:pic>
        <p:nvPicPr>
          <p:cNvPr id="3074" name="Picture 2">
            <a:extLst>
              <a:ext uri="{FF2B5EF4-FFF2-40B4-BE49-F238E27FC236}">
                <a16:creationId xmlns:a16="http://schemas.microsoft.com/office/drawing/2014/main" xmlns="" id="{DC13A7DE-2507-458D-BD8D-4A1A7634C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232" y="1220065"/>
            <a:ext cx="7624211" cy="392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39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שאלה לתרגול</a:t>
            </a:r>
          </a:p>
        </p:txBody>
      </p:sp>
      <p:sp>
        <p:nvSpPr>
          <p:cNvPr id="14" name="מציין מיקום טקסט 13"/>
          <p:cNvSpPr>
            <a:spLocks noGrp="1"/>
          </p:cNvSpPr>
          <p:nvPr>
            <p:ph type="body" sz="quarter" idx="3"/>
          </p:nvPr>
        </p:nvSpPr>
        <p:spPr>
          <a:xfrm>
            <a:off x="516000" y="1185681"/>
            <a:ext cx="9000000" cy="540000"/>
          </a:xfrm>
        </p:spPr>
        <p:txBody>
          <a:bodyPr/>
          <a:lstStyle/>
          <a:p>
            <a:r>
              <a:rPr lang="he-IL" dirty="0"/>
              <a:t>מדדים דמוגרפיים</a:t>
            </a:r>
          </a:p>
        </p:txBody>
      </p:sp>
      <p:sp>
        <p:nvSpPr>
          <p:cNvPr id="11" name="מציין מיקום תוכן 10"/>
          <p:cNvSpPr>
            <a:spLocks noGrp="1"/>
          </p:cNvSpPr>
          <p:nvPr>
            <p:ph sz="quarter" idx="4"/>
          </p:nvPr>
        </p:nvSpPr>
        <p:spPr>
          <a:xfrm>
            <a:off x="516000" y="1725682"/>
            <a:ext cx="9000000" cy="4152517"/>
          </a:xfrm>
        </p:spPr>
        <p:txBody>
          <a:bodyPr/>
          <a:lstStyle/>
          <a:p>
            <a:pPr marL="0" indent="0">
              <a:lnSpc>
                <a:spcPct val="150000"/>
              </a:lnSpc>
              <a:buNone/>
            </a:pPr>
            <a:r>
              <a:rPr lang="he-IL" dirty="0"/>
              <a:t>לפניכם נתונים על 3 מדינות: </a:t>
            </a:r>
            <a:r>
              <a:rPr lang="he-IL" dirty="0" err="1"/>
              <a:t>אורגוואי</a:t>
            </a:r>
            <a:r>
              <a:rPr lang="he-IL" dirty="0"/>
              <a:t>, סומליה, איטליה. </a:t>
            </a:r>
          </a:p>
          <a:p>
            <a:pPr marL="0" indent="0">
              <a:lnSpc>
                <a:spcPct val="150000"/>
              </a:lnSpc>
              <a:buNone/>
            </a:pPr>
            <a:r>
              <a:rPr lang="he-IL" dirty="0"/>
              <a:t>קבעו אילו שורת נתונים שייכת לאיזו מדינה:</a:t>
            </a:r>
          </a:p>
          <a:p>
            <a:pPr marL="0" indent="0">
              <a:lnSpc>
                <a:spcPct val="150000"/>
              </a:lnSpc>
              <a:buNone/>
            </a:pPr>
            <a:endParaRPr lang="he-IL" dirty="0"/>
          </a:p>
        </p:txBody>
      </p:sp>
      <p:graphicFrame>
        <p:nvGraphicFramePr>
          <p:cNvPr id="2" name="טבלה 2">
            <a:extLst>
              <a:ext uri="{FF2B5EF4-FFF2-40B4-BE49-F238E27FC236}">
                <a16:creationId xmlns:a16="http://schemas.microsoft.com/office/drawing/2014/main" xmlns="" id="{CB2B4544-DA84-4913-B903-50B78774AEF1}"/>
              </a:ext>
            </a:extLst>
          </p:cNvPr>
          <p:cNvGraphicFramePr>
            <a:graphicFrameLocks noGrp="1"/>
          </p:cNvGraphicFramePr>
          <p:nvPr>
            <p:extLst>
              <p:ext uri="{D42A27DB-BD31-4B8C-83A1-F6EECF244321}">
                <p14:modId xmlns:p14="http://schemas.microsoft.com/office/powerpoint/2010/main" val="3275738642"/>
              </p:ext>
            </p:extLst>
          </p:nvPr>
        </p:nvGraphicFramePr>
        <p:xfrm>
          <a:off x="1033671" y="3255949"/>
          <a:ext cx="8370956" cy="2416368"/>
        </p:xfrm>
        <a:graphic>
          <a:graphicData uri="http://schemas.openxmlformats.org/drawingml/2006/table">
            <a:tbl>
              <a:tblPr rtl="1" firstRow="1" bandRow="1">
                <a:tableStyleId>{5C22544A-7EE6-4342-B048-85BDC9FD1C3A}</a:tableStyleId>
              </a:tblPr>
              <a:tblGrid>
                <a:gridCol w="2092739">
                  <a:extLst>
                    <a:ext uri="{9D8B030D-6E8A-4147-A177-3AD203B41FA5}">
                      <a16:colId xmlns:a16="http://schemas.microsoft.com/office/drawing/2014/main" xmlns="" val="3713966853"/>
                    </a:ext>
                  </a:extLst>
                </a:gridCol>
                <a:gridCol w="2092739">
                  <a:extLst>
                    <a:ext uri="{9D8B030D-6E8A-4147-A177-3AD203B41FA5}">
                      <a16:colId xmlns:a16="http://schemas.microsoft.com/office/drawing/2014/main" xmlns="" val="306895902"/>
                    </a:ext>
                  </a:extLst>
                </a:gridCol>
                <a:gridCol w="2092739">
                  <a:extLst>
                    <a:ext uri="{9D8B030D-6E8A-4147-A177-3AD203B41FA5}">
                      <a16:colId xmlns:a16="http://schemas.microsoft.com/office/drawing/2014/main" xmlns="" val="462943864"/>
                    </a:ext>
                  </a:extLst>
                </a:gridCol>
                <a:gridCol w="2092739">
                  <a:extLst>
                    <a:ext uri="{9D8B030D-6E8A-4147-A177-3AD203B41FA5}">
                      <a16:colId xmlns:a16="http://schemas.microsoft.com/office/drawing/2014/main" xmlns="" val="3839792938"/>
                    </a:ext>
                  </a:extLst>
                </a:gridCol>
              </a:tblGrid>
              <a:tr h="890241">
                <a:tc>
                  <a:txBody>
                    <a:bodyPr/>
                    <a:lstStyle/>
                    <a:p>
                      <a:pPr rtl="1"/>
                      <a:r>
                        <a:rPr lang="he-IL" dirty="0">
                          <a:latin typeface="Varela Round" panose="00000500000000000000" pitchFamily="2" charset="-79"/>
                          <a:cs typeface="Varela Round" panose="00000500000000000000" pitchFamily="2" charset="-79"/>
                        </a:rPr>
                        <a:t>מדינה</a:t>
                      </a:r>
                    </a:p>
                  </a:txBody>
                  <a:tcPr/>
                </a:tc>
                <a:tc>
                  <a:txBody>
                    <a:bodyPr/>
                    <a:lstStyle/>
                    <a:p>
                      <a:pPr rtl="1"/>
                      <a:r>
                        <a:rPr lang="he-IL" dirty="0">
                          <a:latin typeface="Varela Round" panose="00000500000000000000" pitchFamily="2" charset="-79"/>
                          <a:cs typeface="Varela Round" panose="00000500000000000000" pitchFamily="2" charset="-79"/>
                        </a:rPr>
                        <a:t>שיעור פריון</a:t>
                      </a:r>
                    </a:p>
                  </a:txBody>
                  <a:tcPr/>
                </a:tc>
                <a:tc>
                  <a:txBody>
                    <a:bodyPr/>
                    <a:lstStyle/>
                    <a:p>
                      <a:pPr rtl="1"/>
                      <a:r>
                        <a:rPr lang="he-IL" dirty="0">
                          <a:latin typeface="Varela Round" panose="00000500000000000000" pitchFamily="2" charset="-79"/>
                          <a:cs typeface="Varela Round" panose="00000500000000000000" pitchFamily="2" charset="-79"/>
                        </a:rPr>
                        <a:t>תוחלת חיים</a:t>
                      </a:r>
                    </a:p>
                  </a:txBody>
                  <a:tcPr/>
                </a:tc>
                <a:tc>
                  <a:txBody>
                    <a:bodyPr/>
                    <a:lstStyle/>
                    <a:p>
                      <a:pPr rtl="1"/>
                      <a:r>
                        <a:rPr lang="he-IL" dirty="0">
                          <a:latin typeface="Varela Round" panose="00000500000000000000" pitchFamily="2" charset="-79"/>
                          <a:cs typeface="Varela Round" panose="00000500000000000000" pitchFamily="2" charset="-79"/>
                        </a:rPr>
                        <a:t>תמותת תינוקות </a:t>
                      </a:r>
                    </a:p>
                    <a:p>
                      <a:pPr rtl="1"/>
                      <a:r>
                        <a:rPr lang="he-IL" dirty="0">
                          <a:latin typeface="Varela Round" panose="00000500000000000000" pitchFamily="2" charset="-79"/>
                          <a:cs typeface="Varela Round" panose="00000500000000000000" pitchFamily="2" charset="-79"/>
                        </a:rPr>
                        <a:t>(ל-1,000 תינוקות)</a:t>
                      </a:r>
                    </a:p>
                  </a:txBody>
                  <a:tcPr/>
                </a:tc>
                <a:extLst>
                  <a:ext uri="{0D108BD9-81ED-4DB2-BD59-A6C34878D82A}">
                    <a16:rowId xmlns:a16="http://schemas.microsoft.com/office/drawing/2014/main" xmlns="" val="624500080"/>
                  </a:ext>
                </a:extLst>
              </a:tr>
              <a:tr h="508709">
                <a:tc>
                  <a:txBody>
                    <a:bodyPr/>
                    <a:lstStyle/>
                    <a:p>
                      <a:pPr rtl="1"/>
                      <a:r>
                        <a:rPr lang="he-IL" dirty="0">
                          <a:latin typeface="Varela Round" panose="00000500000000000000" pitchFamily="2" charset="-79"/>
                          <a:cs typeface="Varela Round" panose="00000500000000000000" pitchFamily="2" charset="-79"/>
                        </a:rPr>
                        <a:t>מדינה א</a:t>
                      </a:r>
                    </a:p>
                  </a:txBody>
                  <a:tcPr/>
                </a:tc>
                <a:tc>
                  <a:txBody>
                    <a:bodyPr/>
                    <a:lstStyle/>
                    <a:p>
                      <a:pPr rtl="1"/>
                      <a:r>
                        <a:rPr lang="he-IL" dirty="0">
                          <a:latin typeface="Varela Round" panose="00000500000000000000" pitchFamily="2" charset="-79"/>
                          <a:cs typeface="Varela Round" panose="00000500000000000000" pitchFamily="2" charset="-79"/>
                        </a:rPr>
                        <a:t>1.47</a:t>
                      </a:r>
                    </a:p>
                  </a:txBody>
                  <a:tcPr/>
                </a:tc>
                <a:tc>
                  <a:txBody>
                    <a:bodyPr/>
                    <a:lstStyle/>
                    <a:p>
                      <a:pPr rtl="1"/>
                      <a:r>
                        <a:rPr lang="he-IL" dirty="0">
                          <a:latin typeface="Varela Round" panose="00000500000000000000" pitchFamily="2" charset="-79"/>
                          <a:cs typeface="Varela Round" panose="00000500000000000000" pitchFamily="2" charset="-79"/>
                        </a:rPr>
                        <a:t>82.5</a:t>
                      </a:r>
                    </a:p>
                  </a:txBody>
                  <a:tcPr/>
                </a:tc>
                <a:tc>
                  <a:txBody>
                    <a:bodyPr/>
                    <a:lstStyle/>
                    <a:p>
                      <a:pPr rtl="1"/>
                      <a:r>
                        <a:rPr lang="he-IL" dirty="0">
                          <a:latin typeface="Varela Round" panose="00000500000000000000" pitchFamily="2" charset="-79"/>
                          <a:cs typeface="Varela Round" panose="00000500000000000000" pitchFamily="2" charset="-79"/>
                        </a:rPr>
                        <a:t>2</a:t>
                      </a:r>
                    </a:p>
                  </a:txBody>
                  <a:tcPr/>
                </a:tc>
                <a:extLst>
                  <a:ext uri="{0D108BD9-81ED-4DB2-BD59-A6C34878D82A}">
                    <a16:rowId xmlns:a16="http://schemas.microsoft.com/office/drawing/2014/main" xmlns="" val="2004269652"/>
                  </a:ext>
                </a:extLst>
              </a:tr>
              <a:tr h="508709">
                <a:tc>
                  <a:txBody>
                    <a:bodyPr/>
                    <a:lstStyle/>
                    <a:p>
                      <a:pPr rtl="1"/>
                      <a:r>
                        <a:rPr lang="he-IL" dirty="0">
                          <a:latin typeface="Varela Round" panose="00000500000000000000" pitchFamily="2" charset="-79"/>
                          <a:cs typeface="Varela Round" panose="00000500000000000000" pitchFamily="2" charset="-79"/>
                        </a:rPr>
                        <a:t>מדינה ב</a:t>
                      </a:r>
                    </a:p>
                  </a:txBody>
                  <a:tcPr/>
                </a:tc>
                <a:tc>
                  <a:txBody>
                    <a:bodyPr/>
                    <a:lstStyle/>
                    <a:p>
                      <a:pPr rtl="1"/>
                      <a:r>
                        <a:rPr lang="he-IL" dirty="0">
                          <a:latin typeface="Varela Round" panose="00000500000000000000" pitchFamily="2" charset="-79"/>
                          <a:cs typeface="Varela Round" panose="00000500000000000000" pitchFamily="2" charset="-79"/>
                        </a:rPr>
                        <a:t>5.51</a:t>
                      </a:r>
                    </a:p>
                  </a:txBody>
                  <a:tcPr/>
                </a:tc>
                <a:tc>
                  <a:txBody>
                    <a:bodyPr/>
                    <a:lstStyle/>
                    <a:p>
                      <a:pPr rtl="1"/>
                      <a:r>
                        <a:rPr lang="he-IL" dirty="0">
                          <a:latin typeface="Varela Round" panose="00000500000000000000" pitchFamily="2" charset="-79"/>
                          <a:cs typeface="Varela Round" panose="00000500000000000000" pitchFamily="2" charset="-79"/>
                        </a:rPr>
                        <a:t>54</a:t>
                      </a:r>
                    </a:p>
                  </a:txBody>
                  <a:tcPr/>
                </a:tc>
                <a:tc>
                  <a:txBody>
                    <a:bodyPr/>
                    <a:lstStyle/>
                    <a:p>
                      <a:pPr rtl="1"/>
                      <a:r>
                        <a:rPr lang="he-IL" dirty="0">
                          <a:latin typeface="Varela Round" panose="00000500000000000000" pitchFamily="2" charset="-79"/>
                          <a:cs typeface="Varela Round" panose="00000500000000000000" pitchFamily="2" charset="-79"/>
                        </a:rPr>
                        <a:t>89.5</a:t>
                      </a:r>
                    </a:p>
                  </a:txBody>
                  <a:tcPr/>
                </a:tc>
                <a:extLst>
                  <a:ext uri="{0D108BD9-81ED-4DB2-BD59-A6C34878D82A}">
                    <a16:rowId xmlns:a16="http://schemas.microsoft.com/office/drawing/2014/main" xmlns="" val="1254986927"/>
                  </a:ext>
                </a:extLst>
              </a:tr>
              <a:tr h="508709">
                <a:tc>
                  <a:txBody>
                    <a:bodyPr/>
                    <a:lstStyle/>
                    <a:p>
                      <a:pPr rtl="1"/>
                      <a:r>
                        <a:rPr lang="he-IL" dirty="0">
                          <a:latin typeface="Varela Round" panose="00000500000000000000" pitchFamily="2" charset="-79"/>
                          <a:cs typeface="Varela Round" panose="00000500000000000000" pitchFamily="2" charset="-79"/>
                        </a:rPr>
                        <a:t>מדינה ג</a:t>
                      </a:r>
                    </a:p>
                  </a:txBody>
                  <a:tcPr/>
                </a:tc>
                <a:tc>
                  <a:txBody>
                    <a:bodyPr/>
                    <a:lstStyle/>
                    <a:p>
                      <a:pPr rtl="1"/>
                      <a:r>
                        <a:rPr lang="he-IL" dirty="0">
                          <a:latin typeface="Varela Round" panose="00000500000000000000" pitchFamily="2" charset="-79"/>
                          <a:cs typeface="Varela Round" panose="00000500000000000000" pitchFamily="2" charset="-79"/>
                        </a:rPr>
                        <a:t>1.77</a:t>
                      </a:r>
                    </a:p>
                  </a:txBody>
                  <a:tcPr/>
                </a:tc>
                <a:tc>
                  <a:txBody>
                    <a:bodyPr/>
                    <a:lstStyle/>
                    <a:p>
                      <a:pPr rtl="1"/>
                      <a:r>
                        <a:rPr lang="he-IL" dirty="0">
                          <a:latin typeface="Varela Round" panose="00000500000000000000" pitchFamily="2" charset="-79"/>
                          <a:cs typeface="Varela Round" panose="00000500000000000000" pitchFamily="2" charset="-79"/>
                        </a:rPr>
                        <a:t>77.9</a:t>
                      </a:r>
                    </a:p>
                  </a:txBody>
                  <a:tcPr/>
                </a:tc>
                <a:tc>
                  <a:txBody>
                    <a:bodyPr/>
                    <a:lstStyle/>
                    <a:p>
                      <a:pPr rtl="1"/>
                      <a:r>
                        <a:rPr lang="he-IL" dirty="0">
                          <a:latin typeface="Varela Round" panose="00000500000000000000" pitchFamily="2" charset="-79"/>
                          <a:cs typeface="Varela Round" panose="00000500000000000000" pitchFamily="2" charset="-79"/>
                        </a:rPr>
                        <a:t>7.8</a:t>
                      </a:r>
                    </a:p>
                  </a:txBody>
                  <a:tcPr/>
                </a:tc>
                <a:extLst>
                  <a:ext uri="{0D108BD9-81ED-4DB2-BD59-A6C34878D82A}">
                    <a16:rowId xmlns:a16="http://schemas.microsoft.com/office/drawing/2014/main" xmlns="" val="1569309199"/>
                  </a:ext>
                </a:extLst>
              </a:tr>
            </a:tbl>
          </a:graphicData>
        </a:graphic>
      </p:graphicFrame>
    </p:spTree>
    <p:extLst>
      <p:ext uri="{BB962C8B-B14F-4D97-AF65-F5344CB8AC3E}">
        <p14:creationId xmlns:p14="http://schemas.microsoft.com/office/powerpoint/2010/main" val="83551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30116"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623628" y="2004894"/>
            <a:ext cx="10872592" cy="1260000"/>
          </a:xfrm>
        </p:spPr>
        <p:txBody>
          <a:bodyPr/>
          <a:lstStyle/>
          <a:p>
            <a:r>
              <a:rPr lang="he-IL" sz="4800" dirty="0">
                <a:solidFill>
                  <a:srgbClr val="192A72"/>
                </a:solidFill>
              </a:rPr>
              <a:t>הפסקה</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30116"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481585" y="2102549"/>
            <a:ext cx="10872592" cy="1260000"/>
          </a:xfrm>
        </p:spPr>
        <p:txBody>
          <a:bodyPr/>
          <a:lstStyle/>
          <a:p>
            <a:r>
              <a:rPr lang="he-IL" sz="4800" dirty="0">
                <a:solidFill>
                  <a:srgbClr val="192A72"/>
                </a:solidFill>
              </a:rPr>
              <a:t>פירמידות גילים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פירמידת גילים</a:t>
            </a:r>
          </a:p>
        </p:txBody>
      </p:sp>
      <p:sp>
        <p:nvSpPr>
          <p:cNvPr id="11" name="מציין מיקום תוכן 10"/>
          <p:cNvSpPr>
            <a:spLocks noGrp="1"/>
          </p:cNvSpPr>
          <p:nvPr>
            <p:ph sz="quarter" idx="4"/>
          </p:nvPr>
        </p:nvSpPr>
        <p:spPr>
          <a:xfrm>
            <a:off x="516000" y="1290676"/>
            <a:ext cx="9000000" cy="4152517"/>
          </a:xfrm>
        </p:spPr>
        <p:txBody>
          <a:bodyPr>
            <a:normAutofit lnSpcReduction="10000"/>
          </a:bodyPr>
          <a:lstStyle/>
          <a:p>
            <a:pPr marL="0" indent="0">
              <a:lnSpc>
                <a:spcPct val="150000"/>
              </a:lnSpc>
              <a:buNone/>
            </a:pPr>
            <a:r>
              <a:rPr lang="he-IL" dirty="0"/>
              <a:t>על מנת לנתח פירמידת גילים, נחלק את האוכלוסייה ל-3 קבוצות עיקריות:</a:t>
            </a:r>
          </a:p>
          <a:p>
            <a:pPr marL="0" indent="0">
              <a:lnSpc>
                <a:spcPct val="150000"/>
              </a:lnSpc>
              <a:buNone/>
            </a:pPr>
            <a:r>
              <a:rPr lang="he-IL" dirty="0"/>
              <a:t>גילאי 0-14:  אוכלוסייה תלותית צעירה. </a:t>
            </a:r>
          </a:p>
          <a:p>
            <a:pPr marL="0" indent="0">
              <a:lnSpc>
                <a:spcPct val="150000"/>
              </a:lnSpc>
              <a:buNone/>
            </a:pPr>
            <a:r>
              <a:rPr lang="he-IL" dirty="0"/>
              <a:t>גילאי 15-64: אוכלוסייה יצרנית.</a:t>
            </a:r>
          </a:p>
          <a:p>
            <a:pPr marL="0" indent="0">
              <a:lnSpc>
                <a:spcPct val="150000"/>
              </a:lnSpc>
              <a:buNone/>
            </a:pPr>
            <a:r>
              <a:rPr lang="he-IL" dirty="0"/>
              <a:t>גילאי 65 ומעלה: אוכלוסייה תלותית מבוגרת. </a:t>
            </a:r>
          </a:p>
          <a:p>
            <a:pPr marL="0" indent="0">
              <a:lnSpc>
                <a:spcPct val="150000"/>
              </a:lnSpc>
              <a:buNone/>
            </a:pPr>
            <a:r>
              <a:rPr lang="he-IL" dirty="0"/>
              <a:t>בניתוח הרכב הגילים חשוב להתייחס למושגים הבאים: שיעור ילודה, שיעור תמותה, תוחלת חיים, קבוצה יצרנית/ תלויה. </a:t>
            </a:r>
          </a:p>
        </p:txBody>
      </p:sp>
    </p:spTree>
    <p:extLst>
      <p:ext uri="{BB962C8B-B14F-4D97-AF65-F5344CB8AC3E}">
        <p14:creationId xmlns:p14="http://schemas.microsoft.com/office/powerpoint/2010/main" val="2392356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פירמידת גילים</a:t>
            </a:r>
          </a:p>
        </p:txBody>
      </p:sp>
      <p:sp>
        <p:nvSpPr>
          <p:cNvPr id="14" name="מציין מיקום טקסט 13"/>
          <p:cNvSpPr>
            <a:spLocks noGrp="1"/>
          </p:cNvSpPr>
          <p:nvPr>
            <p:ph type="body" sz="quarter" idx="3"/>
          </p:nvPr>
        </p:nvSpPr>
        <p:spPr>
          <a:xfrm>
            <a:off x="516000" y="1185681"/>
            <a:ext cx="9000000" cy="540000"/>
          </a:xfrm>
        </p:spPr>
        <p:txBody>
          <a:bodyPr/>
          <a:lstStyle/>
          <a:p>
            <a:r>
              <a:rPr lang="he-IL" dirty="0"/>
              <a:t>פירמידת גילים של מדינה לא </a:t>
            </a:r>
            <a:r>
              <a:rPr lang="he-IL" dirty="0" smtClean="0"/>
              <a:t>מפותחת - אנגולה</a:t>
            </a:r>
            <a:endParaRPr lang="he-IL" dirty="0"/>
          </a:p>
        </p:txBody>
      </p:sp>
      <p:sp>
        <p:nvSpPr>
          <p:cNvPr id="11" name="מציין מיקום תוכן 10"/>
          <p:cNvSpPr>
            <a:spLocks noGrp="1"/>
          </p:cNvSpPr>
          <p:nvPr>
            <p:ph sz="quarter" idx="4"/>
          </p:nvPr>
        </p:nvSpPr>
        <p:spPr>
          <a:xfrm>
            <a:off x="992496" y="1750346"/>
            <a:ext cx="8630036" cy="5107654"/>
          </a:xfrm>
        </p:spPr>
        <p:txBody>
          <a:bodyPr>
            <a:normAutofit/>
          </a:bodyPr>
          <a:lstStyle/>
          <a:p>
            <a:pPr marL="0" indent="0">
              <a:lnSpc>
                <a:spcPct val="150000"/>
              </a:lnSpc>
              <a:buNone/>
            </a:pPr>
            <a:r>
              <a:rPr lang="he-IL" dirty="0" smtClean="0"/>
              <a:t>שיעור </a:t>
            </a:r>
            <a:r>
              <a:rPr lang="he-IL" dirty="0"/>
              <a:t>ילודה- גבוה</a:t>
            </a:r>
          </a:p>
          <a:p>
            <a:pPr marL="0" indent="0">
              <a:lnSpc>
                <a:spcPct val="150000"/>
              </a:lnSpc>
              <a:buNone/>
            </a:pPr>
            <a:r>
              <a:rPr lang="he-IL" dirty="0"/>
              <a:t>שיעור תמותה- גבוה</a:t>
            </a:r>
          </a:p>
          <a:p>
            <a:pPr marL="0" indent="0">
              <a:lnSpc>
                <a:spcPct val="150000"/>
              </a:lnSpc>
              <a:buNone/>
            </a:pPr>
            <a:r>
              <a:rPr lang="he-IL" dirty="0"/>
              <a:t>תוחלת חיים- נמוכה</a:t>
            </a:r>
          </a:p>
          <a:p>
            <a:pPr marL="0" indent="0">
              <a:lnSpc>
                <a:spcPct val="150000"/>
              </a:lnSpc>
              <a:buNone/>
            </a:pPr>
            <a:r>
              <a:rPr lang="he-IL" dirty="0"/>
              <a:t>קבוצה תלויה צעירה- גדולה</a:t>
            </a:r>
          </a:p>
          <a:p>
            <a:pPr marL="0" indent="0">
              <a:lnSpc>
                <a:spcPct val="150000"/>
              </a:lnSpc>
              <a:buNone/>
            </a:pPr>
            <a:r>
              <a:rPr lang="he-IL" dirty="0"/>
              <a:t>קבוצה תלויה מבוגרת- קטנה</a:t>
            </a:r>
          </a:p>
          <a:p>
            <a:pPr marL="0" indent="0">
              <a:lnSpc>
                <a:spcPct val="150000"/>
              </a:lnSpc>
              <a:buNone/>
            </a:pPr>
            <a:r>
              <a:rPr lang="he-IL" dirty="0"/>
              <a:t>קבוצה יצרנית- קטנה.                       </a:t>
            </a:r>
          </a:p>
          <a:p>
            <a:pPr marL="0" indent="0">
              <a:lnSpc>
                <a:spcPct val="150000"/>
              </a:lnSpc>
              <a:buNone/>
            </a:pPr>
            <a:r>
              <a:rPr lang="he-IL" sz="1200" dirty="0"/>
              <a:t>                                                                                           </a:t>
            </a:r>
            <a:r>
              <a:rPr lang="he-IL" sz="1200" dirty="0">
                <a:latin typeface="+mn-lt"/>
              </a:rPr>
              <a:t>מתוך: אתר ה-</a:t>
            </a:r>
            <a:r>
              <a:rPr lang="en-US" sz="1200" dirty="0">
                <a:latin typeface="+mn-lt"/>
              </a:rPr>
              <a:t>CIA-the world factbook  </a:t>
            </a:r>
            <a:r>
              <a:rPr lang="he-IL" sz="1200" dirty="0">
                <a:latin typeface="+mn-lt"/>
              </a:rPr>
              <a:t>:</a:t>
            </a:r>
          </a:p>
          <a:p>
            <a:pPr marL="0" indent="0">
              <a:lnSpc>
                <a:spcPct val="150000"/>
              </a:lnSpc>
              <a:buNone/>
            </a:pPr>
            <a:r>
              <a:rPr lang="he-IL" sz="1200" dirty="0">
                <a:latin typeface="+mn-lt"/>
              </a:rPr>
              <a:t>                                                                                          </a:t>
            </a:r>
            <a:r>
              <a:rPr lang="en-US" sz="1200" dirty="0">
                <a:latin typeface="+mn-lt"/>
                <a:hlinkClick r:id="rId3"/>
              </a:rPr>
              <a:t>https://www.cia.gov/library/publications/the-world-factbook/geos/ao.htm</a:t>
            </a:r>
            <a:r>
              <a:rPr lang="en-US" sz="1200" dirty="0">
                <a:hlinkClick r:id="rId3"/>
              </a:rPr>
              <a:t>l</a:t>
            </a:r>
            <a:endParaRPr lang="he-IL" sz="1200"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p:txBody>
      </p:sp>
      <p:pic>
        <p:nvPicPr>
          <p:cNvPr id="1026" name="Picture 2" descr="population pyramid">
            <a:extLst>
              <a:ext uri="{FF2B5EF4-FFF2-40B4-BE49-F238E27FC236}">
                <a16:creationId xmlns:a16="http://schemas.microsoft.com/office/drawing/2014/main" xmlns="" id="{3D52095F-2559-4E75-94C4-C25A46C28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35" y="1725681"/>
            <a:ext cx="5580726" cy="373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31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פירמידת גילים</a:t>
            </a:r>
          </a:p>
        </p:txBody>
      </p:sp>
      <p:sp>
        <p:nvSpPr>
          <p:cNvPr id="14" name="מציין מיקום טקסט 13"/>
          <p:cNvSpPr>
            <a:spLocks noGrp="1"/>
          </p:cNvSpPr>
          <p:nvPr>
            <p:ph type="body" sz="quarter" idx="3"/>
          </p:nvPr>
        </p:nvSpPr>
        <p:spPr>
          <a:xfrm>
            <a:off x="516000" y="1185681"/>
            <a:ext cx="9000000" cy="540000"/>
          </a:xfrm>
        </p:spPr>
        <p:txBody>
          <a:bodyPr/>
          <a:lstStyle/>
          <a:p>
            <a:r>
              <a:rPr lang="he-IL" dirty="0"/>
              <a:t>פירמידת גילים של מדינה </a:t>
            </a:r>
            <a:r>
              <a:rPr lang="he-IL" dirty="0" smtClean="0"/>
              <a:t>מפותחת - קנדה</a:t>
            </a:r>
            <a:endParaRPr lang="he-IL" dirty="0"/>
          </a:p>
        </p:txBody>
      </p:sp>
      <p:sp>
        <p:nvSpPr>
          <p:cNvPr id="11" name="מציין מיקום תוכן 10"/>
          <p:cNvSpPr>
            <a:spLocks noGrp="1"/>
          </p:cNvSpPr>
          <p:nvPr>
            <p:ph sz="quarter" idx="4"/>
          </p:nvPr>
        </p:nvSpPr>
        <p:spPr>
          <a:xfrm>
            <a:off x="800085" y="1752315"/>
            <a:ext cx="9000000" cy="4794388"/>
          </a:xfrm>
        </p:spPr>
        <p:txBody>
          <a:bodyPr>
            <a:normAutofit fontScale="92500" lnSpcReduction="10000"/>
          </a:bodyPr>
          <a:lstStyle/>
          <a:p>
            <a:pPr marL="0" lvl="0" indent="0">
              <a:lnSpc>
                <a:spcPct val="150000"/>
              </a:lnSpc>
              <a:buNone/>
            </a:pPr>
            <a:r>
              <a:rPr lang="he-IL" sz="2600" dirty="0" smtClean="0"/>
              <a:t>שיעור </a:t>
            </a:r>
            <a:r>
              <a:rPr lang="he-IL" sz="2600" dirty="0"/>
              <a:t>ילודה- נמוך</a:t>
            </a:r>
          </a:p>
          <a:p>
            <a:pPr marL="0" lvl="0" indent="0">
              <a:lnSpc>
                <a:spcPct val="150000"/>
              </a:lnSpc>
              <a:buNone/>
            </a:pPr>
            <a:r>
              <a:rPr lang="he-IL" sz="2600" dirty="0"/>
              <a:t>שיעור תמותה- נמוך</a:t>
            </a:r>
          </a:p>
          <a:p>
            <a:pPr marL="0" lvl="0" indent="0">
              <a:lnSpc>
                <a:spcPct val="150000"/>
              </a:lnSpc>
              <a:buNone/>
            </a:pPr>
            <a:r>
              <a:rPr lang="he-IL" sz="2600" dirty="0"/>
              <a:t>תוחלת חיים- גבוהה</a:t>
            </a:r>
          </a:p>
          <a:p>
            <a:pPr marL="0" lvl="0" indent="0">
              <a:lnSpc>
                <a:spcPct val="150000"/>
              </a:lnSpc>
              <a:buNone/>
            </a:pPr>
            <a:r>
              <a:rPr lang="he-IL" sz="2600" dirty="0"/>
              <a:t>קבוצה תלויה צעירה- קטנה</a:t>
            </a:r>
          </a:p>
          <a:p>
            <a:pPr marL="0" lvl="0" indent="0">
              <a:lnSpc>
                <a:spcPct val="150000"/>
              </a:lnSpc>
              <a:buNone/>
            </a:pPr>
            <a:r>
              <a:rPr lang="he-IL" sz="2600" dirty="0"/>
              <a:t>קבוצה תלויה מבוגרת- גדולה</a:t>
            </a:r>
          </a:p>
          <a:p>
            <a:pPr marL="0" lvl="0" indent="0">
              <a:lnSpc>
                <a:spcPct val="150000"/>
              </a:lnSpc>
              <a:buNone/>
            </a:pPr>
            <a:r>
              <a:rPr lang="he-IL" sz="2600" dirty="0"/>
              <a:t>קבוצה יצרנית- גדולה</a:t>
            </a:r>
          </a:p>
          <a:p>
            <a:pPr marL="0" lvl="0" indent="0">
              <a:lnSpc>
                <a:spcPct val="150000"/>
              </a:lnSpc>
              <a:buNone/>
            </a:pPr>
            <a:endParaRPr lang="he-IL" sz="1200" dirty="0"/>
          </a:p>
          <a:p>
            <a:pPr marL="0" lvl="0" indent="0">
              <a:lnSpc>
                <a:spcPct val="150000"/>
              </a:lnSpc>
              <a:buNone/>
            </a:pPr>
            <a:r>
              <a:rPr lang="he-IL" sz="1200" dirty="0"/>
              <a:t>                                                                                                 </a:t>
            </a:r>
            <a:r>
              <a:rPr lang="he-IL" sz="1200" dirty="0">
                <a:latin typeface="+mn-lt"/>
              </a:rPr>
              <a:t>מתוך: אתר ה-</a:t>
            </a:r>
            <a:r>
              <a:rPr lang="en-US" sz="1200" dirty="0">
                <a:latin typeface="+mn-lt"/>
              </a:rPr>
              <a:t>CIA-the world factbook  </a:t>
            </a:r>
            <a:r>
              <a:rPr lang="he-IL" sz="1200" dirty="0">
                <a:latin typeface="+mn-lt"/>
              </a:rPr>
              <a:t>:</a:t>
            </a:r>
          </a:p>
          <a:p>
            <a:pPr marL="0" lvl="0" indent="0">
              <a:lnSpc>
                <a:spcPct val="150000"/>
              </a:lnSpc>
              <a:buNone/>
            </a:pPr>
            <a:r>
              <a:rPr lang="he-IL" sz="1200" dirty="0">
                <a:latin typeface="+mn-lt"/>
              </a:rPr>
              <a:t>                                                                                                </a:t>
            </a:r>
            <a:r>
              <a:rPr lang="en-US" sz="1200" dirty="0">
                <a:latin typeface="+mn-lt"/>
                <a:hlinkClick r:id="rId3"/>
              </a:rPr>
              <a:t>https://www.cia.gov/library/publications/the-world-factbook/geos/ao.html</a:t>
            </a:r>
            <a:endParaRPr lang="he-IL" sz="1200" dirty="0">
              <a:latin typeface="+mn-lt"/>
            </a:endParaRPr>
          </a:p>
          <a:p>
            <a:pPr marL="0" lvl="0" indent="0">
              <a:lnSpc>
                <a:spcPct val="150000"/>
              </a:lnSpc>
              <a:buNone/>
            </a:pPr>
            <a:r>
              <a:rPr lang="he-IL" sz="1200" dirty="0"/>
              <a:t> </a:t>
            </a:r>
            <a:endParaRPr lang="he-IL" dirty="0"/>
          </a:p>
        </p:txBody>
      </p:sp>
      <p:pic>
        <p:nvPicPr>
          <p:cNvPr id="2050" name="Picture 2" descr="population pyramid">
            <a:extLst>
              <a:ext uri="{FF2B5EF4-FFF2-40B4-BE49-F238E27FC236}">
                <a16:creationId xmlns:a16="http://schemas.microsoft.com/office/drawing/2014/main" xmlns="" id="{88C04369-EAE1-4E02-99CC-3EB9248FF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71" y="1734560"/>
            <a:ext cx="5572958" cy="366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7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מה נלמד היום </a:t>
            </a:r>
          </a:p>
        </p:txBody>
      </p:sp>
      <p:sp>
        <p:nvSpPr>
          <p:cNvPr id="8" name="מציין מיקום תוכן 7"/>
          <p:cNvSpPr>
            <a:spLocks noGrp="1"/>
          </p:cNvSpPr>
          <p:nvPr>
            <p:ph sz="quarter" idx="4"/>
          </p:nvPr>
        </p:nvSpPr>
        <p:spPr>
          <a:xfrm>
            <a:off x="933251" y="1237410"/>
            <a:ext cx="9000000" cy="4152517"/>
          </a:xfrm>
        </p:spPr>
        <p:txBody>
          <a:bodyPr/>
          <a:lstStyle/>
          <a:p>
            <a:pPr>
              <a:lnSpc>
                <a:spcPct val="200000"/>
              </a:lnSpc>
            </a:pPr>
            <a:r>
              <a:rPr lang="he-IL" dirty="0">
                <a:solidFill>
                  <a:schemeClr val="tx1"/>
                </a:solidFill>
              </a:rPr>
              <a:t>הקדמה- רמת פיתוח</a:t>
            </a:r>
          </a:p>
          <a:p>
            <a:pPr>
              <a:lnSpc>
                <a:spcPct val="200000"/>
              </a:lnSpc>
            </a:pPr>
            <a:r>
              <a:rPr lang="he-IL" dirty="0">
                <a:solidFill>
                  <a:schemeClr val="tx1"/>
                </a:solidFill>
              </a:rPr>
              <a:t>מדדים </a:t>
            </a:r>
            <a:r>
              <a:rPr lang="he-IL" dirty="0" smtClean="0">
                <a:solidFill>
                  <a:schemeClr val="tx1"/>
                </a:solidFill>
              </a:rPr>
              <a:t>דמוגרפים לקביעת רמת פיתוח של מדינות</a:t>
            </a:r>
            <a:endParaRPr lang="he-IL" dirty="0">
              <a:solidFill>
                <a:schemeClr val="tx1"/>
              </a:solidFill>
            </a:endParaRPr>
          </a:p>
          <a:p>
            <a:pPr>
              <a:lnSpc>
                <a:spcPct val="200000"/>
              </a:lnSpc>
            </a:pPr>
            <a:r>
              <a:rPr lang="he-IL" dirty="0">
                <a:solidFill>
                  <a:schemeClr val="tx1"/>
                </a:solidFill>
              </a:rPr>
              <a:t>פירמידות </a:t>
            </a:r>
            <a:r>
              <a:rPr lang="he-IL" dirty="0" smtClean="0">
                <a:solidFill>
                  <a:schemeClr val="tx1"/>
                </a:solidFill>
              </a:rPr>
              <a:t>גילים של מדינה מפותחת ושל מדינה מתפתחת</a:t>
            </a:r>
            <a:endParaRPr lang="he-IL" dirty="0">
              <a:solidFill>
                <a:schemeClr val="tx1"/>
              </a:solidFill>
            </a:endParaRPr>
          </a:p>
          <a:p>
            <a:pPr>
              <a:lnSpc>
                <a:spcPct val="200000"/>
              </a:lnSpc>
            </a:pPr>
            <a:r>
              <a:rPr lang="he-IL" dirty="0">
                <a:solidFill>
                  <a:schemeClr val="tx1"/>
                </a:solidFill>
              </a:rPr>
              <a:t>מדדים בתחום החברה </a:t>
            </a:r>
            <a:r>
              <a:rPr lang="he-IL" dirty="0" smtClean="0">
                <a:solidFill>
                  <a:schemeClr val="tx1"/>
                </a:solidFill>
              </a:rPr>
              <a:t>והרווחה לקביעת רמת פיתוח של מדינות</a:t>
            </a:r>
            <a:endParaRPr lang="he-IL"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30116"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739037" y="2182448"/>
            <a:ext cx="10872592" cy="1260000"/>
          </a:xfrm>
        </p:spPr>
        <p:txBody>
          <a:bodyPr/>
          <a:lstStyle/>
          <a:p>
            <a:r>
              <a:rPr lang="he-IL" sz="4800" dirty="0">
                <a:solidFill>
                  <a:srgbClr val="192A72"/>
                </a:solidFill>
              </a:rPr>
              <a:t>מדדים מתחום החברה והרווחה</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שיעור יודעי קרוא וכתוב  </a:t>
            </a:r>
          </a:p>
        </p:txBody>
      </p:sp>
      <p:sp>
        <p:nvSpPr>
          <p:cNvPr id="14" name="מציין מיקום טקסט 13"/>
          <p:cNvSpPr>
            <a:spLocks noGrp="1"/>
          </p:cNvSpPr>
          <p:nvPr>
            <p:ph type="body" sz="quarter" idx="3"/>
          </p:nvPr>
        </p:nvSpPr>
        <p:spPr>
          <a:xfrm>
            <a:off x="516000" y="1185681"/>
            <a:ext cx="9000000" cy="540000"/>
          </a:xfrm>
        </p:spPr>
        <p:txBody>
          <a:bodyPr/>
          <a:lstStyle/>
          <a:p>
            <a:r>
              <a:rPr lang="he-IL" dirty="0"/>
              <a:t>שיעור יודעי קרוא וכתוב או שיעור בערות</a:t>
            </a:r>
          </a:p>
        </p:txBody>
      </p:sp>
      <p:sp>
        <p:nvSpPr>
          <p:cNvPr id="11" name="מציין מיקום תוכן 10"/>
          <p:cNvSpPr>
            <a:spLocks noGrp="1"/>
          </p:cNvSpPr>
          <p:nvPr>
            <p:ph sz="quarter" idx="4"/>
          </p:nvPr>
        </p:nvSpPr>
        <p:spPr>
          <a:xfrm>
            <a:off x="320692" y="1716804"/>
            <a:ext cx="9169538" cy="4152517"/>
          </a:xfrm>
        </p:spPr>
        <p:txBody>
          <a:bodyPr>
            <a:noAutofit/>
          </a:bodyPr>
          <a:lstStyle/>
          <a:p>
            <a:pPr marL="0" indent="0">
              <a:lnSpc>
                <a:spcPct val="150000"/>
              </a:lnSpc>
              <a:buNone/>
            </a:pPr>
            <a:r>
              <a:rPr lang="he-IL" b="1" dirty="0"/>
              <a:t>שיעור יודעי קרוא וכתוב-</a:t>
            </a:r>
          </a:p>
          <a:p>
            <a:pPr marL="0" indent="0">
              <a:lnSpc>
                <a:spcPct val="150000"/>
              </a:lnSpc>
              <a:buNone/>
            </a:pPr>
            <a:r>
              <a:rPr lang="he-IL" dirty="0"/>
              <a:t>אחוז התושבים הבוגרים (מעל גיל 15) היודעים לקרוא ולכתוב, לפחות בשפה אחת. </a:t>
            </a:r>
          </a:p>
          <a:p>
            <a:pPr marL="0" indent="0">
              <a:lnSpc>
                <a:spcPct val="150000"/>
              </a:lnSpc>
              <a:buNone/>
            </a:pPr>
            <a:r>
              <a:rPr lang="he-IL" b="1" dirty="0"/>
              <a:t>בערות (</a:t>
            </a:r>
            <a:r>
              <a:rPr lang="he-IL" b="1" dirty="0" err="1"/>
              <a:t>אנאלפאבתיות</a:t>
            </a:r>
            <a:r>
              <a:rPr lang="he-IL" b="1" dirty="0"/>
              <a:t>)-</a:t>
            </a:r>
          </a:p>
          <a:p>
            <a:pPr marL="0" indent="0">
              <a:lnSpc>
                <a:spcPct val="150000"/>
              </a:lnSpc>
              <a:buNone/>
            </a:pPr>
            <a:r>
              <a:rPr lang="he-IL" dirty="0"/>
              <a:t>אחוז התושבים הבוגרים (מעל גיל 15) שאינם יודעים לקרוא ולכתוב. </a:t>
            </a:r>
          </a:p>
          <a:p>
            <a:pPr marL="0" indent="0">
              <a:lnSpc>
                <a:spcPct val="150000"/>
              </a:lnSpc>
              <a:buNone/>
            </a:pPr>
            <a:r>
              <a:rPr lang="he-IL" dirty="0" smtClean="0"/>
              <a:t>יודעי </a:t>
            </a:r>
            <a:r>
              <a:rPr lang="he-IL" dirty="0"/>
              <a:t>קרוא וכתוב ושיעור בערות נחשבים למדדי רמת השכלה, מהו הקשר לרמת פיתוח?</a:t>
            </a:r>
          </a:p>
        </p:txBody>
      </p:sp>
    </p:spTree>
    <p:extLst>
      <p:ext uri="{BB962C8B-B14F-4D97-AF65-F5344CB8AC3E}">
        <p14:creationId xmlns:p14="http://schemas.microsoft.com/office/powerpoint/2010/main" val="565065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577416" y="514935"/>
            <a:ext cx="11161453" cy="720000"/>
          </a:xfrm>
        </p:spPr>
        <p:txBody>
          <a:bodyPr/>
          <a:lstStyle/>
          <a:p>
            <a:r>
              <a:rPr lang="he-IL" dirty="0"/>
              <a:t>הקשר בין רמת השכלה לבין רמת פיתוח</a:t>
            </a:r>
            <a:br>
              <a:rPr lang="he-IL" dirty="0"/>
            </a:br>
            <a:endParaRPr lang="he-IL" dirty="0"/>
          </a:p>
        </p:txBody>
      </p:sp>
      <p:sp>
        <p:nvSpPr>
          <p:cNvPr id="11" name="מציין מיקום תוכן 10"/>
          <p:cNvSpPr>
            <a:spLocks noGrp="1"/>
          </p:cNvSpPr>
          <p:nvPr>
            <p:ph sz="quarter" idx="4"/>
          </p:nvPr>
        </p:nvSpPr>
        <p:spPr>
          <a:xfrm>
            <a:off x="2096225" y="1148633"/>
            <a:ext cx="8797062" cy="4009293"/>
          </a:xfrm>
        </p:spPr>
        <p:txBody>
          <a:bodyPr>
            <a:normAutofit/>
          </a:bodyPr>
          <a:lstStyle/>
          <a:p>
            <a:pPr marL="0" indent="0">
              <a:lnSpc>
                <a:spcPct val="150000"/>
              </a:lnSpc>
              <a:buNone/>
            </a:pPr>
            <a:r>
              <a:rPr lang="he-IL" b="1" dirty="0" smtClean="0"/>
              <a:t>ככל </a:t>
            </a:r>
            <a:r>
              <a:rPr lang="he-IL" b="1" dirty="0"/>
              <a:t>שרמת ההשכלה גבוהה יותר, </a:t>
            </a:r>
          </a:p>
          <a:p>
            <a:pPr marL="0" indent="0">
              <a:lnSpc>
                <a:spcPct val="150000"/>
              </a:lnSpc>
              <a:buNone/>
            </a:pPr>
            <a:r>
              <a:rPr lang="he-IL" b="1" dirty="0"/>
              <a:t>כך שיעור יודעי קרוא וכתוב גבוה יותר, </a:t>
            </a:r>
          </a:p>
          <a:p>
            <a:pPr marL="0" indent="0">
              <a:lnSpc>
                <a:spcPct val="150000"/>
              </a:lnSpc>
              <a:buNone/>
            </a:pPr>
            <a:r>
              <a:rPr lang="he-IL" b="1" dirty="0"/>
              <a:t>שיעור הבערות נמוך יותר, </a:t>
            </a:r>
          </a:p>
          <a:p>
            <a:pPr marL="0" indent="0">
              <a:lnSpc>
                <a:spcPct val="150000"/>
              </a:lnSpc>
              <a:buNone/>
            </a:pPr>
            <a:r>
              <a:rPr lang="he-IL" b="1" dirty="0"/>
              <a:t>ורמת הפיתוח גבוהה יותר. </a:t>
            </a:r>
          </a:p>
          <a:p>
            <a:pPr marL="0" indent="0">
              <a:lnSpc>
                <a:spcPct val="150000"/>
              </a:lnSpc>
              <a:buNone/>
            </a:pPr>
            <a:endParaRPr lang="he-IL" b="1" dirty="0"/>
          </a:p>
        </p:txBody>
      </p:sp>
      <p:pic>
        <p:nvPicPr>
          <p:cNvPr id="4098" name="Picture 2">
            <a:extLst>
              <a:ext uri="{FF2B5EF4-FFF2-40B4-BE49-F238E27FC236}">
                <a16:creationId xmlns:a16="http://schemas.microsoft.com/office/drawing/2014/main" xmlns="" id="{2E8AEB6A-8294-4958-9153-76DCCEC77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8" y="1846555"/>
            <a:ext cx="6016102" cy="3311371"/>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p:cNvSpPr/>
          <p:nvPr/>
        </p:nvSpPr>
        <p:spPr>
          <a:xfrm>
            <a:off x="304800" y="5243562"/>
            <a:ext cx="5910470" cy="646331"/>
          </a:xfrm>
          <a:prstGeom prst="rect">
            <a:avLst/>
          </a:prstGeom>
        </p:spPr>
        <p:txBody>
          <a:bodyPr wrap="square">
            <a:spAutoFit/>
          </a:bodyPr>
          <a:lstStyle/>
          <a:p>
            <a:r>
              <a:rPr lang="he-IL" sz="1200" dirty="0"/>
              <a:t> ידיעת קרוא וכתוב, ויקיפדיה. </a:t>
            </a:r>
            <a:r>
              <a:rPr lang="en-US" sz="1200" dirty="0">
                <a:hlinkClick r:id="rId4"/>
              </a:rPr>
              <a:t>https://he.wikipedia.org/wiki/%D7%90%D7%A0%D7%90%D7%9C%D7%A4%D7%91%D7%99%D7%AA%D7%99%D7%95%D7%AA</a:t>
            </a:r>
            <a:endParaRPr lang="he-IL" sz="1200" dirty="0"/>
          </a:p>
        </p:txBody>
      </p:sp>
    </p:spTree>
    <p:extLst>
      <p:ext uri="{BB962C8B-B14F-4D97-AF65-F5344CB8AC3E}">
        <p14:creationId xmlns:p14="http://schemas.microsoft.com/office/powerpoint/2010/main" val="733241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בתי ספר בעולם- רמת השכלה</a:t>
            </a:r>
          </a:p>
        </p:txBody>
      </p:sp>
      <p:sp>
        <p:nvSpPr>
          <p:cNvPr id="11" name="מציין מיקום תוכן 10"/>
          <p:cNvSpPr>
            <a:spLocks noGrp="1"/>
          </p:cNvSpPr>
          <p:nvPr>
            <p:ph sz="quarter" idx="4"/>
          </p:nvPr>
        </p:nvSpPr>
        <p:spPr>
          <a:xfrm>
            <a:off x="516000" y="1725682"/>
            <a:ext cx="9000000" cy="4152517"/>
          </a:xfrm>
        </p:spPr>
        <p:txBody>
          <a:bodyPr/>
          <a:lstStyle/>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sz="1200" dirty="0"/>
          </a:p>
          <a:p>
            <a:pPr marL="0" indent="0">
              <a:lnSpc>
                <a:spcPct val="150000"/>
              </a:lnSpc>
              <a:buNone/>
            </a:pPr>
            <a:r>
              <a:rPr lang="he-IL" sz="1200" dirty="0"/>
              <a:t>                                                         מתוך: הפיתוח והתכנון המרחבי, בהוצאת מט"ח. עמוד 96. </a:t>
            </a:r>
          </a:p>
        </p:txBody>
      </p:sp>
      <p:pic>
        <p:nvPicPr>
          <p:cNvPr id="2" name="תמונה 1">
            <a:extLst>
              <a:ext uri="{FF2B5EF4-FFF2-40B4-BE49-F238E27FC236}">
                <a16:creationId xmlns:a16="http://schemas.microsoft.com/office/drawing/2014/main" xmlns="" id="{A91903C8-DB4E-463F-B9E3-CD6A7DEA4EFD}"/>
              </a:ext>
            </a:extLst>
          </p:cNvPr>
          <p:cNvPicPr>
            <a:picLocks noChangeAspect="1"/>
          </p:cNvPicPr>
          <p:nvPr/>
        </p:nvPicPr>
        <p:blipFill>
          <a:blip r:embed="rId3"/>
          <a:stretch>
            <a:fillRect/>
          </a:stretch>
        </p:blipFill>
        <p:spPr>
          <a:xfrm>
            <a:off x="683949" y="1406857"/>
            <a:ext cx="9335389" cy="3406640"/>
          </a:xfrm>
          <a:prstGeom prst="rect">
            <a:avLst/>
          </a:prstGeom>
        </p:spPr>
      </p:pic>
    </p:spTree>
    <p:extLst>
      <p:ext uri="{BB962C8B-B14F-4D97-AF65-F5344CB8AC3E}">
        <p14:creationId xmlns:p14="http://schemas.microsoft.com/office/powerpoint/2010/main" val="1958119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שיעור רופאים לנפש</a:t>
            </a:r>
          </a:p>
        </p:txBody>
      </p:sp>
      <p:sp>
        <p:nvSpPr>
          <p:cNvPr id="11" name="מציין מיקום תוכן 10"/>
          <p:cNvSpPr>
            <a:spLocks noGrp="1"/>
          </p:cNvSpPr>
          <p:nvPr>
            <p:ph sz="quarter" idx="4"/>
          </p:nvPr>
        </p:nvSpPr>
        <p:spPr>
          <a:xfrm>
            <a:off x="782330" y="1136277"/>
            <a:ext cx="9000000" cy="5078092"/>
          </a:xfrm>
        </p:spPr>
        <p:txBody>
          <a:bodyPr>
            <a:normAutofit fontScale="92500" lnSpcReduction="10000"/>
          </a:bodyPr>
          <a:lstStyle/>
          <a:p>
            <a:pPr marL="0" indent="0">
              <a:lnSpc>
                <a:spcPct val="150000"/>
              </a:lnSpc>
              <a:buNone/>
            </a:pPr>
            <a:r>
              <a:rPr lang="he-IL" sz="2600" b="1" dirty="0"/>
              <a:t>שיעור רופאים לנפש-</a:t>
            </a:r>
          </a:p>
          <a:p>
            <a:pPr marL="0" indent="0">
              <a:lnSpc>
                <a:spcPct val="150000"/>
              </a:lnSpc>
              <a:buNone/>
            </a:pPr>
            <a:r>
              <a:rPr lang="he-IL" sz="2600" dirty="0"/>
              <a:t>מספר רופאים באוכלוסייה במדינה מסוימת, לכל 1,000 איש בממוצע. </a:t>
            </a:r>
          </a:p>
          <a:p>
            <a:pPr marL="0" indent="0">
              <a:lnSpc>
                <a:spcPct val="150000"/>
              </a:lnSpc>
              <a:buNone/>
            </a:pPr>
            <a:r>
              <a:rPr lang="he-IL" sz="2600" dirty="0"/>
              <a:t>מספר הרופאים במדינה קשור </a:t>
            </a:r>
          </a:p>
          <a:p>
            <a:pPr marL="0" indent="0">
              <a:lnSpc>
                <a:spcPct val="150000"/>
              </a:lnSpc>
              <a:buNone/>
            </a:pPr>
            <a:r>
              <a:rPr lang="he-IL" sz="2600" dirty="0"/>
              <a:t>ברמת ההשכלה ורמת הרפואה </a:t>
            </a:r>
          </a:p>
          <a:p>
            <a:pPr marL="0" indent="0">
              <a:lnSpc>
                <a:spcPct val="150000"/>
              </a:lnSpc>
              <a:buNone/>
            </a:pPr>
            <a:r>
              <a:rPr lang="he-IL" sz="2600" dirty="0"/>
              <a:t>במדינה. </a:t>
            </a:r>
          </a:p>
          <a:p>
            <a:pPr marL="0" indent="0">
              <a:lnSpc>
                <a:spcPct val="150000"/>
              </a:lnSpc>
              <a:buNone/>
            </a:pPr>
            <a:endParaRPr lang="he-IL" dirty="0"/>
          </a:p>
          <a:p>
            <a:pPr marL="0" lvl="0" indent="0">
              <a:lnSpc>
                <a:spcPct val="150000"/>
              </a:lnSpc>
              <a:buNone/>
            </a:pPr>
            <a:r>
              <a:rPr lang="he-IL" sz="1200" dirty="0"/>
              <a:t>                                </a:t>
            </a:r>
          </a:p>
          <a:p>
            <a:pPr marL="0" lvl="0" indent="0">
              <a:lnSpc>
                <a:spcPct val="150000"/>
              </a:lnSpc>
              <a:buNone/>
            </a:pPr>
            <a:r>
              <a:rPr lang="he-IL" sz="1200" dirty="0"/>
              <a:t>                                                                                                     מתוך:   אתר ה-</a:t>
            </a:r>
            <a:r>
              <a:rPr lang="en-US" sz="1200" dirty="0"/>
              <a:t>CIA-the  world  factbook  </a:t>
            </a:r>
            <a:r>
              <a:rPr lang="he-IL" sz="1200" dirty="0"/>
              <a:t>:</a:t>
            </a:r>
          </a:p>
          <a:p>
            <a:pPr marL="0" lvl="0" indent="0">
              <a:lnSpc>
                <a:spcPct val="150000"/>
              </a:lnSpc>
              <a:buNone/>
            </a:pPr>
            <a:r>
              <a:rPr lang="he-IL" sz="1200" dirty="0"/>
              <a:t>                                                                                                     </a:t>
            </a:r>
            <a:r>
              <a:rPr lang="en-US" sz="1200" dirty="0">
                <a:hlinkClick r:id="rId3"/>
              </a:rPr>
              <a:t>https://www.cia.gov/library/publications/the-world-factbook/geos</a:t>
            </a:r>
            <a:endParaRPr lang="he-IL" sz="1200" dirty="0"/>
          </a:p>
        </p:txBody>
      </p:sp>
      <p:pic>
        <p:nvPicPr>
          <p:cNvPr id="5122" name="Picture 2" descr="Dr per1000">
            <a:extLst>
              <a:ext uri="{FF2B5EF4-FFF2-40B4-BE49-F238E27FC236}">
                <a16:creationId xmlns:a16="http://schemas.microsoft.com/office/drawing/2014/main" xmlns="" id="{B2A8325D-02D5-4055-B303-45B69BB1C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60" y="2396971"/>
            <a:ext cx="4545375" cy="298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606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רמת מינוע</a:t>
            </a:r>
          </a:p>
        </p:txBody>
      </p:sp>
      <p:sp>
        <p:nvSpPr>
          <p:cNvPr id="11" name="מציין מיקום תוכן 10"/>
          <p:cNvSpPr>
            <a:spLocks noGrp="1"/>
          </p:cNvSpPr>
          <p:nvPr>
            <p:ph sz="quarter" idx="4"/>
          </p:nvPr>
        </p:nvSpPr>
        <p:spPr>
          <a:xfrm>
            <a:off x="462733" y="1017715"/>
            <a:ext cx="9196171" cy="5622782"/>
          </a:xfrm>
        </p:spPr>
        <p:txBody>
          <a:bodyPr>
            <a:normAutofit/>
          </a:bodyPr>
          <a:lstStyle/>
          <a:p>
            <a:pPr marL="0" indent="0">
              <a:lnSpc>
                <a:spcPct val="150000"/>
              </a:lnSpc>
              <a:buNone/>
            </a:pPr>
            <a:r>
              <a:rPr lang="he-IL" sz="2600" b="1" dirty="0"/>
              <a:t>רמת מינוע-</a:t>
            </a:r>
          </a:p>
          <a:p>
            <a:pPr marL="0" indent="0">
              <a:lnSpc>
                <a:spcPct val="150000"/>
              </a:lnSpc>
              <a:buNone/>
            </a:pPr>
            <a:r>
              <a:rPr lang="he-IL" sz="2600" dirty="0"/>
              <a:t>מספר כלי הרכב (כלי רכב פרטיים, משאיות ואוטובוסים) לכל 1,000 איש במדינה מסוימת. </a:t>
            </a:r>
          </a:p>
          <a:p>
            <a:pPr marL="0" indent="0">
              <a:lnSpc>
                <a:spcPct val="150000"/>
              </a:lnSpc>
              <a:buNone/>
            </a:pPr>
            <a:endParaRPr lang="he-IL" sz="2600" dirty="0"/>
          </a:p>
          <a:p>
            <a:pPr marL="0" indent="0">
              <a:lnSpc>
                <a:spcPct val="150000"/>
              </a:lnSpc>
              <a:buNone/>
            </a:pPr>
            <a:r>
              <a:rPr lang="he-IL" sz="2600" dirty="0" smtClean="0"/>
              <a:t>מדוע </a:t>
            </a:r>
            <a:r>
              <a:rPr lang="he-IL" sz="2600" dirty="0"/>
              <a:t>רמת מינוע מהווה מדד </a:t>
            </a:r>
            <a:r>
              <a:rPr lang="he-IL" sz="2600" dirty="0" smtClean="0"/>
              <a:t>לרמת                                                    פיתוח של מדינה?</a:t>
            </a:r>
            <a:endParaRPr lang="he-IL" sz="2600" dirty="0"/>
          </a:p>
          <a:p>
            <a:pPr marL="0" indent="0">
              <a:lnSpc>
                <a:spcPct val="150000"/>
              </a:lnSpc>
              <a:buNone/>
            </a:pPr>
            <a:r>
              <a:rPr lang="he-IL" sz="1200" dirty="0"/>
              <a:t>                                                                                                                                                        צולם על ידי </a:t>
            </a:r>
            <a:r>
              <a:rPr lang="en-US" sz="1200" dirty="0">
                <a:latin typeface="Arial" panose="020B0604020202020204" pitchFamily="34" charset="0"/>
                <a:hlinkClick r:id="rId3">
                  <a:extLst>
                    <a:ext uri="{A12FA001-AC4F-418D-AE19-62706E023703}">
                      <ahyp:hlinkClr xmlns:ahyp="http://schemas.microsoft.com/office/drawing/2018/hyperlinkcolor" xmlns="" val="tx"/>
                    </a:ext>
                  </a:extLst>
                </a:hlinkClick>
              </a:rPr>
              <a:t>Osvaldo Gago</a:t>
            </a:r>
            <a:r>
              <a:rPr lang="he-IL" sz="1200" dirty="0">
                <a:latin typeface="Arial" panose="020B0604020202020204" pitchFamily="34" charset="0"/>
              </a:rPr>
              <a:t> מתוך: ויקיפדיה. </a:t>
            </a:r>
            <a:r>
              <a:rPr lang="en-US" sz="1200" dirty="0">
                <a:latin typeface="Arial" panose="020B0604020202020204" pitchFamily="34" charset="0"/>
              </a:rPr>
              <a:t>  </a:t>
            </a:r>
            <a:r>
              <a:rPr lang="en-US" sz="1200" dirty="0">
                <a:hlinkClick r:id="rId4"/>
              </a:rPr>
              <a:t>https://he.wikipedia.org/wiki/%D7%A2%D7%95%D7%9E%D7%A1_%D7%AA%D7%A0%D7%95%D7%A2%D7%94</a:t>
            </a:r>
            <a:r>
              <a:rPr lang="en-US" sz="1200" dirty="0"/>
              <a:t>                                    </a:t>
            </a:r>
            <a:r>
              <a:rPr lang="he-IL" sz="1200" dirty="0"/>
              <a:t> </a:t>
            </a:r>
            <a:r>
              <a:rPr lang="en-US" sz="1200" dirty="0"/>
              <a:t>                                      </a:t>
            </a:r>
            <a:endParaRPr lang="he-IL" sz="1200" dirty="0"/>
          </a:p>
        </p:txBody>
      </p:sp>
      <p:pic>
        <p:nvPicPr>
          <p:cNvPr id="2" name="תמונה 1">
            <a:extLst>
              <a:ext uri="{FF2B5EF4-FFF2-40B4-BE49-F238E27FC236}">
                <a16:creationId xmlns:a16="http://schemas.microsoft.com/office/drawing/2014/main" xmlns="" id="{8BBE394F-4A98-4AFA-A176-A5A3466D9D38}"/>
              </a:ext>
            </a:extLst>
          </p:cNvPr>
          <p:cNvPicPr>
            <a:picLocks noChangeAspect="1"/>
          </p:cNvPicPr>
          <p:nvPr/>
        </p:nvPicPr>
        <p:blipFill>
          <a:blip r:embed="rId5"/>
          <a:stretch>
            <a:fillRect/>
          </a:stretch>
        </p:blipFill>
        <p:spPr>
          <a:xfrm>
            <a:off x="605097" y="2420079"/>
            <a:ext cx="3780598" cy="2798238"/>
          </a:xfrm>
          <a:prstGeom prst="rect">
            <a:avLst/>
          </a:prstGeom>
        </p:spPr>
      </p:pic>
    </p:spTree>
    <p:extLst>
      <p:ext uri="{BB962C8B-B14F-4D97-AF65-F5344CB8AC3E}">
        <p14:creationId xmlns:p14="http://schemas.microsoft.com/office/powerpoint/2010/main" val="3617948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הקשר בין רמת מינוע לרמת פיתוח</a:t>
            </a:r>
          </a:p>
        </p:txBody>
      </p:sp>
      <p:sp>
        <p:nvSpPr>
          <p:cNvPr id="11" name="מציין מיקום תוכן 10"/>
          <p:cNvSpPr>
            <a:spLocks noGrp="1"/>
          </p:cNvSpPr>
          <p:nvPr>
            <p:ph sz="quarter" idx="4"/>
          </p:nvPr>
        </p:nvSpPr>
        <p:spPr>
          <a:xfrm>
            <a:off x="1217336" y="1213153"/>
            <a:ext cx="9264104" cy="4916557"/>
          </a:xfrm>
        </p:spPr>
        <p:txBody>
          <a:bodyPr>
            <a:normAutofit/>
          </a:bodyPr>
          <a:lstStyle/>
          <a:p>
            <a:pPr marL="0" indent="0">
              <a:lnSpc>
                <a:spcPct val="150000"/>
              </a:lnSpc>
              <a:buNone/>
            </a:pPr>
            <a:r>
              <a:rPr lang="he-IL" dirty="0" smtClean="0"/>
              <a:t>ככל </a:t>
            </a:r>
            <a:r>
              <a:rPr lang="he-IL" dirty="0"/>
              <a:t>שרמת המינוע במדינה גבוהה יותר, כך רמת הפיתוח שלה גבוהה יותר, ולהפך. </a:t>
            </a:r>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sz="1200" dirty="0"/>
          </a:p>
          <a:p>
            <a:pPr marL="0" indent="0">
              <a:lnSpc>
                <a:spcPct val="150000"/>
              </a:lnSpc>
              <a:buNone/>
            </a:pPr>
            <a:r>
              <a:rPr lang="he-IL" sz="1200" dirty="0"/>
              <a:t>                                                                                                        </a:t>
            </a:r>
          </a:p>
          <a:p>
            <a:pPr marL="0" indent="0">
              <a:lnSpc>
                <a:spcPct val="150000"/>
              </a:lnSpc>
              <a:buNone/>
            </a:pPr>
            <a:r>
              <a:rPr lang="he-IL" sz="1200" dirty="0"/>
              <a:t>                                                                                                                                    מתוך: הפיתוח והתכנון מרחבי, בהוצאת מט"ח. עמוד 98. </a:t>
            </a:r>
          </a:p>
          <a:p>
            <a:pPr marL="0" indent="0">
              <a:lnSpc>
                <a:spcPct val="150000"/>
              </a:lnSpc>
              <a:buNone/>
            </a:pPr>
            <a:endParaRPr lang="he-IL" dirty="0"/>
          </a:p>
        </p:txBody>
      </p:sp>
      <p:pic>
        <p:nvPicPr>
          <p:cNvPr id="2" name="תמונה 1">
            <a:extLst>
              <a:ext uri="{FF2B5EF4-FFF2-40B4-BE49-F238E27FC236}">
                <a16:creationId xmlns:a16="http://schemas.microsoft.com/office/drawing/2014/main" xmlns="" id="{55573B31-2017-49A5-9849-65D586DC7E96}"/>
              </a:ext>
            </a:extLst>
          </p:cNvPr>
          <p:cNvPicPr>
            <a:picLocks noChangeAspect="1"/>
          </p:cNvPicPr>
          <p:nvPr/>
        </p:nvPicPr>
        <p:blipFill>
          <a:blip r:embed="rId3"/>
          <a:stretch>
            <a:fillRect/>
          </a:stretch>
        </p:blipFill>
        <p:spPr>
          <a:xfrm>
            <a:off x="491231" y="2032988"/>
            <a:ext cx="7789639" cy="3396532"/>
          </a:xfrm>
          <a:prstGeom prst="rect">
            <a:avLst/>
          </a:prstGeom>
        </p:spPr>
      </p:pic>
      <p:sp>
        <p:nvSpPr>
          <p:cNvPr id="3" name="TextBox 2"/>
          <p:cNvSpPr txBox="1"/>
          <p:nvPr/>
        </p:nvSpPr>
        <p:spPr>
          <a:xfrm>
            <a:off x="1509203" y="5530788"/>
            <a:ext cx="4891596" cy="276999"/>
          </a:xfrm>
          <a:prstGeom prst="rect">
            <a:avLst/>
          </a:prstGeom>
          <a:noFill/>
        </p:spPr>
        <p:txBody>
          <a:bodyPr wrap="square" rtlCol="1">
            <a:spAutoFit/>
          </a:bodyPr>
          <a:lstStyle/>
          <a:p>
            <a:r>
              <a:rPr lang="he-IL" sz="1200" dirty="0" smtClean="0">
                <a:solidFill>
                  <a:srgbClr val="002060"/>
                </a:solidFill>
              </a:rPr>
              <a:t>הפיתוח והתכנון המרחבי, הוצאת מטח עמוד 99</a:t>
            </a:r>
            <a:endParaRPr lang="he-IL" sz="1200" dirty="0">
              <a:solidFill>
                <a:srgbClr val="002060"/>
              </a:solidFill>
            </a:endParaRPr>
          </a:p>
        </p:txBody>
      </p:sp>
    </p:spTree>
    <p:extLst>
      <p:ext uri="{BB962C8B-B14F-4D97-AF65-F5344CB8AC3E}">
        <p14:creationId xmlns:p14="http://schemas.microsoft.com/office/powerpoint/2010/main" val="1717728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רמת מינוע</a:t>
            </a:r>
          </a:p>
        </p:txBody>
      </p:sp>
      <p:sp>
        <p:nvSpPr>
          <p:cNvPr id="11" name="מציין מיקום תוכן 10"/>
          <p:cNvSpPr>
            <a:spLocks noGrp="1"/>
          </p:cNvSpPr>
          <p:nvPr>
            <p:ph sz="quarter" idx="4"/>
          </p:nvPr>
        </p:nvSpPr>
        <p:spPr>
          <a:xfrm>
            <a:off x="2256024" y="1036371"/>
            <a:ext cx="9000000" cy="5399939"/>
          </a:xfrm>
        </p:spPr>
        <p:txBody>
          <a:bodyPr>
            <a:normAutofit/>
          </a:bodyPr>
          <a:lstStyle/>
          <a:p>
            <a:pPr marL="0" indent="0">
              <a:lnSpc>
                <a:spcPct val="150000"/>
              </a:lnSpc>
              <a:buNone/>
            </a:pPr>
            <a:r>
              <a:rPr lang="he-IL" dirty="0" smtClean="0"/>
              <a:t>חשוב </a:t>
            </a:r>
            <a:r>
              <a:rPr lang="he-IL" dirty="0"/>
              <a:t>לדעת שישנן מדינות יוצאות דופן: </a:t>
            </a:r>
          </a:p>
          <a:p>
            <a:pPr marL="0" indent="0">
              <a:lnSpc>
                <a:spcPct val="150000"/>
              </a:lnSpc>
              <a:buNone/>
            </a:pPr>
            <a:r>
              <a:rPr lang="he-IL" dirty="0"/>
              <a:t>לדוגמה יפן: מדינה מאוד מפותחת, אך רמת המינוע שלה בינונית מכיוון שיש בה מודעות ושימוש גבוהים בתחבורה ציבורית, התחבורה הציבורית בה מאוד מפותחת. </a:t>
            </a:r>
          </a:p>
          <a:p>
            <a:pPr marL="0" indent="0">
              <a:lnSpc>
                <a:spcPct val="150000"/>
              </a:lnSpc>
              <a:buNone/>
            </a:pPr>
            <a:r>
              <a:rPr lang="he-IL" dirty="0"/>
              <a:t>כך גם במדינות באירופה. </a:t>
            </a:r>
          </a:p>
          <a:p>
            <a:pPr marL="0" indent="0">
              <a:lnSpc>
                <a:spcPct val="150000"/>
              </a:lnSpc>
              <a:buNone/>
            </a:pPr>
            <a:endParaRPr lang="he-IL" dirty="0"/>
          </a:p>
          <a:p>
            <a:pPr marL="0" indent="0">
              <a:lnSpc>
                <a:spcPct val="150000"/>
              </a:lnSpc>
              <a:buNone/>
            </a:pPr>
            <a:endParaRPr lang="he-IL" dirty="0" smtClean="0"/>
          </a:p>
          <a:p>
            <a:pPr marL="0" indent="0">
              <a:lnSpc>
                <a:spcPct val="150000"/>
              </a:lnSpc>
              <a:buNone/>
            </a:pPr>
            <a:endParaRPr lang="he-IL" dirty="0"/>
          </a:p>
          <a:p>
            <a:pPr marL="0" indent="0">
              <a:lnSpc>
                <a:spcPct val="150000"/>
              </a:lnSpc>
              <a:buNone/>
            </a:pPr>
            <a:endParaRPr lang="he-IL" dirty="0"/>
          </a:p>
        </p:txBody>
      </p:sp>
      <p:pic>
        <p:nvPicPr>
          <p:cNvPr id="2" name="תמונה 1">
            <a:extLst>
              <a:ext uri="{FF2B5EF4-FFF2-40B4-BE49-F238E27FC236}">
                <a16:creationId xmlns:a16="http://schemas.microsoft.com/office/drawing/2014/main" xmlns="" id="{6A47BA09-7A9E-4CD0-8CC3-C65BA732968E}"/>
              </a:ext>
            </a:extLst>
          </p:cNvPr>
          <p:cNvPicPr>
            <a:picLocks noChangeAspect="1"/>
          </p:cNvPicPr>
          <p:nvPr/>
        </p:nvPicPr>
        <p:blipFill>
          <a:blip r:embed="rId3"/>
          <a:stretch>
            <a:fillRect/>
          </a:stretch>
        </p:blipFill>
        <p:spPr>
          <a:xfrm>
            <a:off x="928037" y="2867489"/>
            <a:ext cx="3972437" cy="2831464"/>
          </a:xfrm>
          <a:prstGeom prst="rect">
            <a:avLst/>
          </a:prstGeom>
        </p:spPr>
      </p:pic>
      <p:sp>
        <p:nvSpPr>
          <p:cNvPr id="3" name="מלבן 2"/>
          <p:cNvSpPr/>
          <p:nvPr/>
        </p:nvSpPr>
        <p:spPr>
          <a:xfrm>
            <a:off x="872971" y="5078410"/>
            <a:ext cx="6096000" cy="1170513"/>
          </a:xfrm>
          <a:prstGeom prst="rect">
            <a:avLst/>
          </a:prstGeom>
        </p:spPr>
        <p:txBody>
          <a:bodyPr>
            <a:spAutoFit/>
          </a:bodyPr>
          <a:lstStyle/>
          <a:p>
            <a:pPr>
              <a:lnSpc>
                <a:spcPct val="150000"/>
              </a:lnSpc>
            </a:pPr>
            <a:endParaRPr lang="he-IL" sz="1200" dirty="0"/>
          </a:p>
          <a:p>
            <a:pPr>
              <a:lnSpc>
                <a:spcPct val="150000"/>
              </a:lnSpc>
            </a:pPr>
            <a:r>
              <a:rPr lang="he-IL" sz="1200" dirty="0"/>
              <a:t>מתוך: אתר ויקיפדיה. </a:t>
            </a:r>
            <a:r>
              <a:rPr lang="en-US" sz="1200" dirty="0">
                <a:hlinkClick r:id="rId4"/>
              </a:rPr>
              <a:t>https://he.wikipedia.org/wiki/%D7%AA%D7%97%D7%91%D7%95%D7%A8%D7%94_%D7%A6%D7%99%D7%91%D7%95%D7%A8%D7%99%D7%AA</a:t>
            </a:r>
            <a:endParaRPr lang="he-IL" sz="1200" dirty="0"/>
          </a:p>
        </p:txBody>
      </p:sp>
    </p:spTree>
    <p:extLst>
      <p:ext uri="{BB962C8B-B14F-4D97-AF65-F5344CB8AC3E}">
        <p14:creationId xmlns:p14="http://schemas.microsoft.com/office/powerpoint/2010/main" val="1322354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מידת השימוש ברשת האינטרנט</a:t>
            </a:r>
          </a:p>
        </p:txBody>
      </p:sp>
      <p:sp>
        <p:nvSpPr>
          <p:cNvPr id="11" name="מציין מיקום תוכן 10"/>
          <p:cNvSpPr>
            <a:spLocks noGrp="1"/>
          </p:cNvSpPr>
          <p:nvPr>
            <p:ph sz="quarter" idx="4"/>
          </p:nvPr>
        </p:nvSpPr>
        <p:spPr>
          <a:xfrm>
            <a:off x="870011" y="873426"/>
            <a:ext cx="11017188" cy="4152517"/>
          </a:xfrm>
        </p:spPr>
        <p:txBody>
          <a:bodyPr>
            <a:normAutofit/>
          </a:bodyPr>
          <a:lstStyle/>
          <a:p>
            <a:pPr marL="0" indent="0">
              <a:lnSpc>
                <a:spcPct val="150000"/>
              </a:lnSpc>
              <a:buNone/>
            </a:pPr>
            <a:r>
              <a:rPr lang="he-IL" b="1" dirty="0"/>
              <a:t>מידת השימוש באינטרנט-</a:t>
            </a:r>
          </a:p>
          <a:p>
            <a:pPr marL="0" indent="0">
              <a:lnSpc>
                <a:spcPct val="150000"/>
              </a:lnSpc>
              <a:buNone/>
            </a:pPr>
            <a:r>
              <a:rPr lang="he-IL" dirty="0"/>
              <a:t>רמת השימוש בטכנולוגיות ותקשורת באמצעות </a:t>
            </a:r>
            <a:r>
              <a:rPr lang="he-IL" dirty="0" smtClean="0"/>
              <a:t>רשת </a:t>
            </a:r>
            <a:r>
              <a:rPr lang="he-IL" dirty="0"/>
              <a:t>האינטרנט. </a:t>
            </a:r>
          </a:p>
          <a:p>
            <a:pPr marL="0" indent="0">
              <a:lnSpc>
                <a:spcPct val="150000"/>
              </a:lnSpc>
              <a:buNone/>
            </a:pPr>
            <a:r>
              <a:rPr lang="he-IL" b="1" dirty="0" smtClean="0"/>
              <a:t>פער </a:t>
            </a:r>
            <a:r>
              <a:rPr lang="he-IL" b="1" dirty="0"/>
              <a:t>דיגיטלי-                                              </a:t>
            </a:r>
            <a:endParaRPr lang="he-IL" b="1" dirty="0" smtClean="0"/>
          </a:p>
          <a:p>
            <a:pPr marL="0" indent="0">
              <a:lnSpc>
                <a:spcPct val="150000"/>
              </a:lnSpc>
              <a:buNone/>
            </a:pPr>
            <a:r>
              <a:rPr lang="he-IL" dirty="0" smtClean="0"/>
              <a:t>הפער </a:t>
            </a:r>
            <a:r>
              <a:rPr lang="he-IL" dirty="0"/>
              <a:t>שבין אוכלוסיות שיש להן גישה לטכנולוגיות דיגיטליות והן משתמשות בהן בקביעות, לבין אוכלוסיות שאין להן גישה וכישורי שימוש בטכנולוגיות אלו. פער זה יכול להתקיים גם בתוך המדינה בין אזורי הגלעין לאזורי השוליים. </a:t>
            </a:r>
          </a:p>
        </p:txBody>
      </p:sp>
      <p:pic>
        <p:nvPicPr>
          <p:cNvPr id="2" name="תמונה 1">
            <a:extLst>
              <a:ext uri="{FF2B5EF4-FFF2-40B4-BE49-F238E27FC236}">
                <a16:creationId xmlns:a16="http://schemas.microsoft.com/office/drawing/2014/main" xmlns="" id="{BE5B7A72-575E-41CD-91DE-8A7D16FC1DE9}"/>
              </a:ext>
            </a:extLst>
          </p:cNvPr>
          <p:cNvPicPr>
            <a:picLocks noChangeAspect="1"/>
          </p:cNvPicPr>
          <p:nvPr/>
        </p:nvPicPr>
        <p:blipFill>
          <a:blip r:embed="rId3"/>
          <a:stretch>
            <a:fillRect/>
          </a:stretch>
        </p:blipFill>
        <p:spPr>
          <a:xfrm>
            <a:off x="124288" y="3873743"/>
            <a:ext cx="4030462" cy="2815580"/>
          </a:xfrm>
          <a:prstGeom prst="rect">
            <a:avLst/>
          </a:prstGeom>
        </p:spPr>
      </p:pic>
      <p:sp>
        <p:nvSpPr>
          <p:cNvPr id="3" name="מלבן 2"/>
          <p:cNvSpPr/>
          <p:nvPr/>
        </p:nvSpPr>
        <p:spPr>
          <a:xfrm>
            <a:off x="3740589" y="5268443"/>
            <a:ext cx="2695721" cy="646331"/>
          </a:xfrm>
          <a:prstGeom prst="rect">
            <a:avLst/>
          </a:prstGeom>
        </p:spPr>
        <p:txBody>
          <a:bodyPr wrap="square">
            <a:spAutoFit/>
          </a:bodyPr>
          <a:lstStyle/>
          <a:p>
            <a:r>
              <a:rPr lang="he-IL" b="1" dirty="0"/>
              <a:t> </a:t>
            </a:r>
            <a:r>
              <a:rPr lang="he-IL" sz="1200" dirty="0">
                <a:latin typeface="Varela Round" panose="00000500000000000000" pitchFamily="2" charset="-79"/>
                <a:cs typeface="Varela Round" panose="00000500000000000000" pitchFamily="2" charset="-79"/>
              </a:rPr>
              <a:t>מתוך: הפיתוח והתכנון המרחבי, בהוצאת מט"ח. עמוד 85</a:t>
            </a:r>
            <a:r>
              <a:rPr lang="he-IL" dirty="0"/>
              <a:t>. </a:t>
            </a:r>
          </a:p>
        </p:txBody>
      </p:sp>
    </p:spTree>
    <p:extLst>
      <p:ext uri="{BB962C8B-B14F-4D97-AF65-F5344CB8AC3E}">
        <p14:creationId xmlns:p14="http://schemas.microsoft.com/office/powerpoint/2010/main" val="119085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מידת השימוש באינטרנט</a:t>
            </a:r>
          </a:p>
        </p:txBody>
      </p:sp>
      <p:sp>
        <p:nvSpPr>
          <p:cNvPr id="11" name="מציין מיקום תוכן 10"/>
          <p:cNvSpPr>
            <a:spLocks noGrp="1"/>
          </p:cNvSpPr>
          <p:nvPr>
            <p:ph sz="quarter" idx="4"/>
          </p:nvPr>
        </p:nvSpPr>
        <p:spPr>
          <a:xfrm>
            <a:off x="2122860" y="1290676"/>
            <a:ext cx="7577732" cy="4728127"/>
          </a:xfrm>
        </p:spPr>
        <p:txBody>
          <a:bodyPr>
            <a:normAutofit/>
          </a:bodyPr>
          <a:lstStyle/>
          <a:p>
            <a:pPr marL="0" indent="0">
              <a:lnSpc>
                <a:spcPct val="150000"/>
              </a:lnSpc>
              <a:buNone/>
            </a:pPr>
            <a:r>
              <a:rPr lang="he-IL" dirty="0"/>
              <a:t>רוב השימוש ברשת האינטרנט </a:t>
            </a:r>
          </a:p>
          <a:p>
            <a:pPr marL="0" indent="0">
              <a:lnSpc>
                <a:spcPct val="150000"/>
              </a:lnSpc>
              <a:buNone/>
            </a:pPr>
            <a:r>
              <a:rPr lang="he-IL" dirty="0"/>
              <a:t>נעשה היום דרך המכשירים הניידים.</a:t>
            </a:r>
          </a:p>
          <a:p>
            <a:pPr marL="0" indent="0">
              <a:lnSpc>
                <a:spcPct val="150000"/>
              </a:lnSpc>
              <a:buNone/>
            </a:pPr>
            <a:r>
              <a:rPr lang="he-IL" dirty="0"/>
              <a:t>אחוז השימוש באינטרנט </a:t>
            </a:r>
          </a:p>
          <a:p>
            <a:pPr marL="0" indent="0">
              <a:lnSpc>
                <a:spcPct val="150000"/>
              </a:lnSpc>
              <a:buNone/>
            </a:pPr>
            <a:r>
              <a:rPr lang="he-IL" dirty="0"/>
              <a:t>מהתקנים ניידים:</a:t>
            </a:r>
          </a:p>
          <a:p>
            <a:pPr marL="0" indent="0">
              <a:lnSpc>
                <a:spcPct val="150000"/>
              </a:lnSpc>
              <a:buNone/>
            </a:pPr>
            <a:endParaRPr lang="he-IL" sz="2300" dirty="0"/>
          </a:p>
          <a:p>
            <a:pPr marL="0" indent="0">
              <a:lnSpc>
                <a:spcPct val="150000"/>
              </a:lnSpc>
              <a:buNone/>
            </a:pPr>
            <a:endParaRPr lang="he-IL" sz="2300" dirty="0"/>
          </a:p>
        </p:txBody>
      </p:sp>
      <p:pic>
        <p:nvPicPr>
          <p:cNvPr id="2" name="תמונה 1">
            <a:extLst>
              <a:ext uri="{FF2B5EF4-FFF2-40B4-BE49-F238E27FC236}">
                <a16:creationId xmlns:a16="http://schemas.microsoft.com/office/drawing/2014/main" xmlns="" id="{804E5618-8B44-49C7-B3D4-82AD52514467}"/>
              </a:ext>
            </a:extLst>
          </p:cNvPr>
          <p:cNvPicPr>
            <a:picLocks noChangeAspect="1"/>
          </p:cNvPicPr>
          <p:nvPr/>
        </p:nvPicPr>
        <p:blipFill>
          <a:blip r:embed="rId3"/>
          <a:stretch>
            <a:fillRect/>
          </a:stretch>
        </p:blipFill>
        <p:spPr>
          <a:xfrm>
            <a:off x="191449" y="1328237"/>
            <a:ext cx="5202186" cy="3582570"/>
          </a:xfrm>
          <a:prstGeom prst="rect">
            <a:avLst/>
          </a:prstGeom>
        </p:spPr>
      </p:pic>
      <p:sp>
        <p:nvSpPr>
          <p:cNvPr id="4" name="מלבן 3"/>
          <p:cNvSpPr/>
          <p:nvPr/>
        </p:nvSpPr>
        <p:spPr>
          <a:xfrm>
            <a:off x="0" y="5254151"/>
            <a:ext cx="6974889" cy="1107996"/>
          </a:xfrm>
          <a:prstGeom prst="rect">
            <a:avLst/>
          </a:prstGeom>
        </p:spPr>
        <p:txBody>
          <a:bodyPr wrap="square">
            <a:spAutoFit/>
          </a:bodyPr>
          <a:lstStyle/>
          <a:p>
            <a:pPr>
              <a:lnSpc>
                <a:spcPct val="150000"/>
              </a:lnSpc>
            </a:pPr>
            <a:r>
              <a:rPr lang="he-IL" sz="1100" dirty="0"/>
              <a:t>מתוך: מגמות האינטרנט ב-2020: נתונים ועובדות בארה"ב וברחביה העולם.  פורסם ב</a:t>
            </a:r>
            <a:r>
              <a:rPr lang="en-US" sz="1100" dirty="0" err="1"/>
              <a:t>vpnMentor</a:t>
            </a:r>
            <a:r>
              <a:rPr lang="en-US" sz="1100" dirty="0"/>
              <a:t> – </a:t>
            </a:r>
          </a:p>
          <a:p>
            <a:pPr>
              <a:lnSpc>
                <a:spcPct val="150000"/>
              </a:lnSpc>
            </a:pPr>
            <a:r>
              <a:rPr lang="en-US" sz="1100" dirty="0">
                <a:hlinkClick r:id="rId4"/>
              </a:rPr>
              <a:t>https://he.vpnmentor.com/blog/%D7%9E%D7%92%D7%9E%D7%95%D7%AA-%D7%A0%D7%AA%D7%95%D7%A0%D7%99%D7%9D-%D7%95%D7%A2%D7%95%D7%91%D7%93%D7%95%D7%AA-%D7%91%D7%90%D7%99%D7%A0%D7%98%D7%A8%D7%A0%D7%98</a:t>
            </a:r>
            <a:endParaRPr lang="he-IL" sz="1100" dirty="0"/>
          </a:p>
        </p:txBody>
      </p:sp>
    </p:spTree>
    <p:extLst>
      <p:ext uri="{BB962C8B-B14F-4D97-AF65-F5344CB8AC3E}">
        <p14:creationId xmlns:p14="http://schemas.microsoft.com/office/powerpoint/2010/main" val="1304282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30116"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739037" y="2209081"/>
            <a:ext cx="10872592" cy="1260000"/>
          </a:xfrm>
        </p:spPr>
        <p:txBody>
          <a:bodyPr/>
          <a:lstStyle/>
          <a:p>
            <a:r>
              <a:rPr lang="he-IL" sz="4800" dirty="0">
                <a:solidFill>
                  <a:srgbClr val="192A72"/>
                </a:solidFill>
              </a:rPr>
              <a:t>הקדמה- רמת פיתוח</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רכישות מקוונות ברחבי העולם</a:t>
            </a:r>
          </a:p>
        </p:txBody>
      </p:sp>
      <p:sp>
        <p:nvSpPr>
          <p:cNvPr id="11" name="מציין מיקום תוכן 10"/>
          <p:cNvSpPr>
            <a:spLocks noGrp="1"/>
          </p:cNvSpPr>
          <p:nvPr>
            <p:ph sz="quarter" idx="4"/>
          </p:nvPr>
        </p:nvSpPr>
        <p:spPr>
          <a:xfrm>
            <a:off x="516000" y="1725682"/>
            <a:ext cx="9000000" cy="4675118"/>
          </a:xfrm>
        </p:spPr>
        <p:txBody>
          <a:bodyPr/>
          <a:lstStyle/>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lvl="0" indent="0">
              <a:lnSpc>
                <a:spcPct val="150000"/>
              </a:lnSpc>
              <a:buNone/>
            </a:pPr>
            <a:r>
              <a:rPr lang="he-IL" sz="1200" dirty="0"/>
              <a:t>מתוך: מגמות האינטרנט ב-2020: נתונים ועובדות בארה"ב וברחביה העולם.  פורסם ב</a:t>
            </a:r>
            <a:r>
              <a:rPr lang="en-US" sz="1200" dirty="0" err="1"/>
              <a:t>vpnMentor</a:t>
            </a:r>
            <a:r>
              <a:rPr lang="en-US" sz="1200" dirty="0"/>
              <a:t> – </a:t>
            </a:r>
          </a:p>
          <a:p>
            <a:pPr marL="0" lvl="0" indent="0">
              <a:lnSpc>
                <a:spcPct val="150000"/>
              </a:lnSpc>
              <a:buNone/>
            </a:pPr>
            <a:r>
              <a:rPr lang="en-US" sz="1200" dirty="0">
                <a:hlinkClick r:id="rId3"/>
              </a:rPr>
              <a:t>https://he.vpnmentor.com/blog/%D7%9E%D7%92%D7%9E%D7%95%D7%AA-%D7%A0%D7%AA%D7%95%D7%A0%D7%99%D7%9D-%D7%95%D7%A2%D7%95%D7%91%D7%93%D7%95%D7%AA-%D7%91%D7%90%D7%99%D7%A0%D7%98%D7%A8%D7%A0%D7%98</a:t>
            </a:r>
            <a:endParaRPr lang="he-IL" sz="1200"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a:p>
            <a:pPr marL="0" indent="0">
              <a:lnSpc>
                <a:spcPct val="150000"/>
              </a:lnSpc>
              <a:buNone/>
            </a:pPr>
            <a:endParaRPr lang="he-IL" dirty="0"/>
          </a:p>
        </p:txBody>
      </p:sp>
      <p:pic>
        <p:nvPicPr>
          <p:cNvPr id="2" name="תמונה 1">
            <a:extLst>
              <a:ext uri="{FF2B5EF4-FFF2-40B4-BE49-F238E27FC236}">
                <a16:creationId xmlns:a16="http://schemas.microsoft.com/office/drawing/2014/main" xmlns="" id="{CA3537ED-9DED-47E7-91FF-13C7F4050D95}"/>
              </a:ext>
            </a:extLst>
          </p:cNvPr>
          <p:cNvPicPr>
            <a:picLocks noChangeAspect="1"/>
          </p:cNvPicPr>
          <p:nvPr/>
        </p:nvPicPr>
        <p:blipFill>
          <a:blip r:embed="rId4"/>
          <a:stretch>
            <a:fillRect/>
          </a:stretch>
        </p:blipFill>
        <p:spPr>
          <a:xfrm>
            <a:off x="1719462" y="1185680"/>
            <a:ext cx="7405488" cy="3795895"/>
          </a:xfrm>
          <a:prstGeom prst="rect">
            <a:avLst/>
          </a:prstGeom>
        </p:spPr>
      </p:pic>
    </p:spTree>
    <p:extLst>
      <p:ext uri="{BB962C8B-B14F-4D97-AF65-F5344CB8AC3E}">
        <p14:creationId xmlns:p14="http://schemas.microsoft.com/office/powerpoint/2010/main" val="1206327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9"/>
          <p:cNvSpPr txBox="1"/>
          <p:nvPr/>
        </p:nvSpPr>
        <p:spPr>
          <a:xfrm>
            <a:off x="3284432" y="2182626"/>
            <a:ext cx="8135332" cy="1107996"/>
          </a:xfrm>
          <a:prstGeom prst="rect">
            <a:avLst/>
          </a:prstGeom>
          <a:noFill/>
          <a:ln>
            <a:noFill/>
          </a:ln>
        </p:spPr>
        <p:txBody>
          <a:bodyPr spcFirstLastPara="1" wrap="square" lIns="91425" tIns="45700" rIns="91425" bIns="45700" anchor="t" anchorCtr="0">
            <a:noAutofit/>
          </a:bodyPr>
          <a:lstStyle/>
          <a:p>
            <a:pPr algn="l" rtl="0"/>
            <a:r>
              <a:rPr lang="en-US" sz="4800" b="1" dirty="0" err="1">
                <a:solidFill>
                  <a:srgbClr val="002060"/>
                </a:solidFill>
                <a:latin typeface="Varela Round"/>
                <a:ea typeface="Varela Round"/>
                <a:cs typeface="Varela Round"/>
                <a:sym typeface="Varela Round"/>
              </a:rPr>
              <a:t>תודה</a:t>
            </a:r>
            <a:r>
              <a:rPr lang="en-US" sz="4800" b="1" dirty="0">
                <a:solidFill>
                  <a:srgbClr val="002060"/>
                </a:solidFill>
                <a:latin typeface="Varela Round"/>
                <a:ea typeface="Varela Round"/>
                <a:cs typeface="Varela Round"/>
                <a:sym typeface="Varela Round"/>
              </a:rPr>
              <a:t> </a:t>
            </a:r>
            <a:r>
              <a:rPr lang="en-US" sz="4800" b="1" dirty="0" err="1">
                <a:solidFill>
                  <a:srgbClr val="002060"/>
                </a:solidFill>
                <a:latin typeface="Varela Round"/>
                <a:ea typeface="Varela Round"/>
                <a:cs typeface="Varela Round"/>
                <a:sym typeface="Varela Round"/>
              </a:rPr>
              <a:t>על</a:t>
            </a:r>
            <a:r>
              <a:rPr lang="en-US" sz="4800" b="1" dirty="0">
                <a:solidFill>
                  <a:srgbClr val="002060"/>
                </a:solidFill>
                <a:latin typeface="Varela Round"/>
                <a:ea typeface="Varela Round"/>
                <a:cs typeface="Varela Round"/>
                <a:sym typeface="Varela Round"/>
              </a:rPr>
              <a:t> </a:t>
            </a:r>
            <a:r>
              <a:rPr lang="en-US" sz="4800" b="1" dirty="0" err="1">
                <a:solidFill>
                  <a:srgbClr val="002060"/>
                </a:solidFill>
                <a:latin typeface="Varela Round"/>
                <a:ea typeface="Varela Round"/>
                <a:cs typeface="Varela Round"/>
                <a:sym typeface="Varela Round"/>
              </a:rPr>
              <a:t>ההקשבה</a:t>
            </a:r>
            <a:endParaRPr sz="4800" dirty="0"/>
          </a:p>
        </p:txBody>
      </p:sp>
    </p:spTree>
    <p:extLst>
      <p:ext uri="{BB962C8B-B14F-4D97-AF65-F5344CB8AC3E}">
        <p14:creationId xmlns:p14="http://schemas.microsoft.com/office/powerpoint/2010/main" val="3270175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30116"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739037" y="2182448"/>
            <a:ext cx="10872592" cy="1260000"/>
          </a:xfrm>
        </p:spPr>
        <p:txBody>
          <a:bodyPr/>
          <a:lstStyle/>
          <a:p>
            <a:r>
              <a:rPr lang="he-IL" sz="4800" dirty="0" smtClean="0">
                <a:solidFill>
                  <a:srgbClr val="192A72"/>
                </a:solidFill>
              </a:rPr>
              <a:t>שאלת תרגול מבחינת בגרות</a:t>
            </a:r>
            <a:endParaRPr lang="he-IL" sz="4800" dirty="0">
              <a:solidFill>
                <a:srgbClr val="192A72"/>
              </a:solidFill>
            </a:endParaRPr>
          </a:p>
        </p:txBody>
      </p:sp>
    </p:spTree>
    <p:extLst>
      <p:ext uri="{BB962C8B-B14F-4D97-AF65-F5344CB8AC3E}">
        <p14:creationId xmlns:p14="http://schemas.microsoft.com/office/powerpoint/2010/main" val="3939261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תמונה 5"/>
          <p:cNvPicPr>
            <a:picLocks noChangeAspect="1"/>
          </p:cNvPicPr>
          <p:nvPr/>
        </p:nvPicPr>
        <p:blipFill>
          <a:blip r:embed="rId3"/>
          <a:stretch>
            <a:fillRect/>
          </a:stretch>
        </p:blipFill>
        <p:spPr>
          <a:xfrm>
            <a:off x="6160832" y="150920"/>
            <a:ext cx="5623066" cy="6374168"/>
          </a:xfrm>
          <a:prstGeom prst="rect">
            <a:avLst/>
          </a:prstGeom>
        </p:spPr>
      </p:pic>
      <p:pic>
        <p:nvPicPr>
          <p:cNvPr id="7" name="תמונה 6"/>
          <p:cNvPicPr>
            <a:picLocks noChangeAspect="1"/>
          </p:cNvPicPr>
          <p:nvPr/>
        </p:nvPicPr>
        <p:blipFill>
          <a:blip r:embed="rId4"/>
          <a:stretch>
            <a:fillRect/>
          </a:stretch>
        </p:blipFill>
        <p:spPr>
          <a:xfrm>
            <a:off x="431081" y="168675"/>
            <a:ext cx="5295016" cy="6449627"/>
          </a:xfrm>
          <a:prstGeom prst="rect">
            <a:avLst/>
          </a:prstGeom>
        </p:spPr>
      </p:pic>
    </p:spTree>
    <p:extLst>
      <p:ext uri="{BB962C8B-B14F-4D97-AF65-F5344CB8AC3E}">
        <p14:creationId xmlns:p14="http://schemas.microsoft.com/office/powerpoint/2010/main" val="2473044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0"/>
          <p:cNvSpPr txBox="1">
            <a:spLocks noGrp="1"/>
          </p:cNvSpPr>
          <p:nvPr>
            <p:ph type="ctrTitle"/>
          </p:nvPr>
        </p:nvSpPr>
        <p:spPr>
          <a:xfrm>
            <a:off x="915076" y="1962341"/>
            <a:ext cx="10361851" cy="3980932"/>
          </a:xfrm>
          <a:prstGeom prst="rect">
            <a:avLst/>
          </a:prstGeom>
          <a:noFill/>
          <a:ln>
            <a:noFill/>
          </a:ln>
        </p:spPr>
        <p:txBody>
          <a:bodyPr spcFirstLastPara="1" vert="horz" wrap="square" lIns="91425" tIns="45700" rIns="91425" bIns="45700" rtlCol="1" anchor="ctr" anchorCtr="0">
            <a:noAutofit/>
          </a:bodyPr>
          <a:lstStyle/>
          <a:p>
            <a:pPr algn="r">
              <a:lnSpc>
                <a:spcPct val="150000"/>
              </a:lnSpc>
            </a:pPr>
            <a:r>
              <a:rPr lang="en-US" sz="2400"/>
              <a:t>השימוש ביצירות במהלך שידור זה נעשה לפי סעיף 27א לחוק זכות יוצרים, תשס"ח-2007.</a:t>
            </a:r>
            <a:br>
              <a:rPr lang="en-US" sz="2400"/>
            </a:br>
            <a:r>
              <a:rPr lang="en-US" sz="2400"/>
              <a:t>אם הינך בעל הזכויות באחת היצירות, באפשרותך לבקש מאיתנו לחדול מהשימוש ביצירה, </a:t>
            </a:r>
            <a:br>
              <a:rPr lang="en-US" sz="2400"/>
            </a:br>
            <a:r>
              <a:rPr lang="en-US" sz="2400"/>
              <a:t>זאת באמצעות פנייה לדוא"ל  rights@education.gov.il</a:t>
            </a:r>
            <a:endParaRPr sz="2400"/>
          </a:p>
        </p:txBody>
      </p:sp>
    </p:spTree>
    <p:extLst>
      <p:ext uri="{BB962C8B-B14F-4D97-AF65-F5344CB8AC3E}">
        <p14:creationId xmlns:p14="http://schemas.microsoft.com/office/powerpoint/2010/main" val="331909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הקדמה- רמת פיתוח</a:t>
            </a:r>
          </a:p>
        </p:txBody>
      </p:sp>
      <p:sp>
        <p:nvSpPr>
          <p:cNvPr id="11" name="מציין מיקום תוכן 10"/>
          <p:cNvSpPr>
            <a:spLocks noGrp="1"/>
          </p:cNvSpPr>
          <p:nvPr>
            <p:ph sz="quarter" idx="4"/>
          </p:nvPr>
        </p:nvSpPr>
        <p:spPr>
          <a:xfrm>
            <a:off x="1022028" y="1281799"/>
            <a:ext cx="9000000" cy="4152517"/>
          </a:xfrm>
        </p:spPr>
        <p:txBody>
          <a:bodyPr/>
          <a:lstStyle/>
          <a:p>
            <a:pPr marL="0" indent="0">
              <a:lnSpc>
                <a:spcPct val="150000"/>
              </a:lnSpc>
              <a:buNone/>
            </a:pPr>
            <a:r>
              <a:rPr lang="he-IL" b="1" dirty="0"/>
              <a:t>רמת פיתוח של מדינה- </a:t>
            </a:r>
            <a:r>
              <a:rPr lang="he-IL" dirty="0"/>
              <a:t>מושג המבטא כמה המדינה מתקדמת מבחינת דמוגרפית, כלכלית, טכנולוגית ועוד..</a:t>
            </a:r>
          </a:p>
          <a:p>
            <a:pPr marL="0" indent="0">
              <a:lnSpc>
                <a:spcPct val="150000"/>
              </a:lnSpc>
              <a:buNone/>
            </a:pPr>
            <a:endParaRPr lang="he-IL" dirty="0"/>
          </a:p>
          <a:p>
            <a:pPr marL="0" indent="0">
              <a:lnSpc>
                <a:spcPct val="150000"/>
              </a:lnSpc>
              <a:buNone/>
            </a:pPr>
            <a:r>
              <a:rPr lang="he-IL" dirty="0"/>
              <a:t>ניתן לדרג את כל מדינות העולם: החל מהמדינה המפותחת ביותר ועד למדינה הכי פחות מפותחת, על פי מדדים דמוגרפיים, כלכליים, חברתיים, יישוביים. </a:t>
            </a:r>
          </a:p>
          <a:p>
            <a:pPr marL="0" indent="0">
              <a:lnSpc>
                <a:spcPct val="150000"/>
              </a:lnSpc>
              <a:buNone/>
            </a:pPr>
            <a:endParaRPr lang="he-IL" dirty="0"/>
          </a:p>
          <a:p>
            <a:pPr marL="0" indent="0">
              <a:lnSpc>
                <a:spcPct val="150000"/>
              </a:lnSpc>
              <a:buNone/>
            </a:pPr>
            <a:endParaRPr lang="he-IL" dirty="0"/>
          </a:p>
        </p:txBody>
      </p:sp>
    </p:spTree>
    <p:extLst>
      <p:ext uri="{BB962C8B-B14F-4D97-AF65-F5344CB8AC3E}">
        <p14:creationId xmlns:p14="http://schemas.microsoft.com/office/powerpoint/2010/main" val="3351067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4" name="מציין מיקום טקסט 13"/>
          <p:cNvSpPr>
            <a:spLocks noGrp="1"/>
          </p:cNvSpPr>
          <p:nvPr>
            <p:ph type="body" sz="quarter" idx="3"/>
          </p:nvPr>
        </p:nvSpPr>
        <p:spPr>
          <a:xfrm>
            <a:off x="879985" y="626388"/>
            <a:ext cx="9000000" cy="540000"/>
          </a:xfrm>
        </p:spPr>
        <p:txBody>
          <a:bodyPr/>
          <a:lstStyle/>
          <a:p>
            <a:r>
              <a:rPr lang="he-IL" sz="4800" dirty="0">
                <a:solidFill>
                  <a:srgbClr val="002060"/>
                </a:solidFill>
              </a:rPr>
              <a:t>רמות פיתוח</a:t>
            </a:r>
          </a:p>
        </p:txBody>
      </p:sp>
      <p:sp>
        <p:nvSpPr>
          <p:cNvPr id="11" name="מציין מיקום תוכן 10"/>
          <p:cNvSpPr>
            <a:spLocks noGrp="1"/>
          </p:cNvSpPr>
          <p:nvPr>
            <p:ph sz="quarter" idx="4"/>
          </p:nvPr>
        </p:nvSpPr>
        <p:spPr>
          <a:xfrm>
            <a:off x="941402" y="1257284"/>
            <a:ext cx="9000000" cy="5367129"/>
          </a:xfrm>
        </p:spPr>
        <p:txBody>
          <a:bodyPr>
            <a:normAutofit/>
          </a:bodyPr>
          <a:lstStyle/>
          <a:p>
            <a:pPr marL="0" indent="0">
              <a:lnSpc>
                <a:spcPct val="150000"/>
              </a:lnSpc>
              <a:buNone/>
            </a:pPr>
            <a:r>
              <a:rPr lang="he-IL" dirty="0"/>
              <a:t>ניתן לחלק את מדינות </a:t>
            </a:r>
          </a:p>
          <a:p>
            <a:pPr marL="0" indent="0">
              <a:lnSpc>
                <a:spcPct val="150000"/>
              </a:lnSpc>
              <a:buNone/>
            </a:pPr>
            <a:r>
              <a:rPr lang="he-IL" dirty="0"/>
              <a:t>העולם ל-3 רמות פיתוח:</a:t>
            </a:r>
          </a:p>
          <a:p>
            <a:pPr marL="457200" indent="-457200">
              <a:buAutoNum type="arabicPeriod"/>
            </a:pPr>
            <a:r>
              <a:rPr lang="he-IL" dirty="0"/>
              <a:t>מדינה מפותחת                 </a:t>
            </a:r>
            <a:r>
              <a:rPr lang="he-IL" sz="1200" dirty="0"/>
              <a:t>אוסטרליה, מתוך: </a:t>
            </a:r>
            <a:r>
              <a:rPr lang="he-IL" sz="1200" dirty="0" err="1"/>
              <a:t>כלכליסט</a:t>
            </a:r>
            <a:r>
              <a:rPr lang="he-IL" sz="1200" dirty="0"/>
              <a:t>, "המדינות הטובות בעולם". צילום: </a:t>
            </a:r>
            <a:r>
              <a:rPr lang="he-IL" sz="1200" dirty="0" err="1"/>
              <a:t>שאטרסטוק</a:t>
            </a:r>
            <a:endParaRPr lang="he-IL" sz="1200" dirty="0"/>
          </a:p>
          <a:p>
            <a:pPr marL="0" indent="0">
              <a:buNone/>
            </a:pPr>
            <a:r>
              <a:rPr lang="he-IL" dirty="0"/>
              <a:t>                                          </a:t>
            </a:r>
            <a:r>
              <a:rPr lang="en-US" sz="1300" dirty="0">
                <a:hlinkClick r:id="rId3"/>
              </a:rPr>
              <a:t>https://www.calcalist.co.il/world/articles/0,7340,L-3709151,00.html</a:t>
            </a:r>
            <a:r>
              <a:rPr lang="he-IL" sz="1300" dirty="0"/>
              <a:t>       </a:t>
            </a:r>
          </a:p>
          <a:p>
            <a:pPr marL="0" indent="0">
              <a:lnSpc>
                <a:spcPct val="150000"/>
              </a:lnSpc>
              <a:buNone/>
            </a:pPr>
            <a:r>
              <a:rPr lang="he-IL" dirty="0"/>
              <a:t>2. מדינה פחות מפותחת</a:t>
            </a:r>
          </a:p>
          <a:p>
            <a:pPr marL="0" indent="0">
              <a:lnSpc>
                <a:spcPct val="150000"/>
              </a:lnSpc>
              <a:buNone/>
            </a:pPr>
            <a:r>
              <a:rPr lang="he-IL" dirty="0"/>
              <a:t>3. מדינה תת מפותחת </a:t>
            </a:r>
          </a:p>
          <a:p>
            <a:pPr marL="0" indent="0">
              <a:lnSpc>
                <a:spcPct val="150000"/>
              </a:lnSpc>
              <a:buNone/>
            </a:pPr>
            <a:endParaRPr lang="he-IL" dirty="0"/>
          </a:p>
          <a:p>
            <a:pPr marL="0" indent="0">
              <a:lnSpc>
                <a:spcPct val="150000"/>
              </a:lnSpc>
              <a:buNone/>
            </a:pPr>
            <a:r>
              <a:rPr lang="he-IL" dirty="0"/>
              <a:t>                         </a:t>
            </a:r>
            <a:r>
              <a:rPr lang="he-IL" sz="1200" dirty="0"/>
              <a:t>   לאגוס, 90 מיליון תושבים. מתוך: </a:t>
            </a:r>
            <a:r>
              <a:rPr lang="he-IL" sz="1200" dirty="0" err="1"/>
              <a:t>כלכליסט</a:t>
            </a:r>
            <a:r>
              <a:rPr lang="he-IL" sz="1200" dirty="0"/>
              <a:t>. צילום: </a:t>
            </a:r>
            <a:r>
              <a:rPr lang="en-US" sz="1200" dirty="0"/>
              <a:t>AKINTUNDE AKINLEYE  </a:t>
            </a:r>
            <a:r>
              <a:rPr lang="he-IL" sz="1200" dirty="0"/>
              <a:t> </a:t>
            </a:r>
            <a:r>
              <a:rPr lang="he-IL" sz="1200" dirty="0" err="1"/>
              <a:t>רויטר</a:t>
            </a:r>
            <a:endParaRPr lang="he-IL" sz="1200" dirty="0"/>
          </a:p>
          <a:p>
            <a:pPr marL="0" indent="0">
              <a:lnSpc>
                <a:spcPct val="150000"/>
              </a:lnSpc>
              <a:buNone/>
            </a:pPr>
            <a:r>
              <a:rPr lang="he-IL" sz="1200" dirty="0"/>
              <a:t>                                                                                                 </a:t>
            </a:r>
            <a:r>
              <a:rPr lang="en-US" sz="1200" dirty="0">
                <a:hlinkClick r:id="rId4"/>
              </a:rPr>
              <a:t>https://www.themarker.com/realestate/1.4021557</a:t>
            </a:r>
            <a:endParaRPr lang="he-IL" sz="1200" dirty="0"/>
          </a:p>
          <a:p>
            <a:pPr marL="0" indent="0">
              <a:lnSpc>
                <a:spcPct val="150000"/>
              </a:lnSpc>
              <a:buNone/>
            </a:pPr>
            <a:endParaRPr lang="he-IL" dirty="0"/>
          </a:p>
        </p:txBody>
      </p:sp>
      <p:pic>
        <p:nvPicPr>
          <p:cNvPr id="2" name="תמונה 1">
            <a:extLst>
              <a:ext uri="{FF2B5EF4-FFF2-40B4-BE49-F238E27FC236}">
                <a16:creationId xmlns:a16="http://schemas.microsoft.com/office/drawing/2014/main" xmlns="" id="{F95AD4FD-B3C9-4FB7-A5EA-574FA2A30B33}"/>
              </a:ext>
            </a:extLst>
          </p:cNvPr>
          <p:cNvPicPr>
            <a:picLocks noChangeAspect="1"/>
          </p:cNvPicPr>
          <p:nvPr/>
        </p:nvPicPr>
        <p:blipFill>
          <a:blip r:embed="rId5"/>
          <a:stretch>
            <a:fillRect/>
          </a:stretch>
        </p:blipFill>
        <p:spPr>
          <a:xfrm>
            <a:off x="1400484" y="3499006"/>
            <a:ext cx="3504526" cy="2118532"/>
          </a:xfrm>
          <a:prstGeom prst="rect">
            <a:avLst/>
          </a:prstGeom>
        </p:spPr>
      </p:pic>
      <p:pic>
        <p:nvPicPr>
          <p:cNvPr id="3" name="תמונה 2">
            <a:extLst>
              <a:ext uri="{FF2B5EF4-FFF2-40B4-BE49-F238E27FC236}">
                <a16:creationId xmlns:a16="http://schemas.microsoft.com/office/drawing/2014/main" xmlns="" id="{34CE976E-CD89-4CDC-9E30-3B9959130B2B}"/>
              </a:ext>
            </a:extLst>
          </p:cNvPr>
          <p:cNvPicPr>
            <a:picLocks noChangeAspect="1"/>
          </p:cNvPicPr>
          <p:nvPr/>
        </p:nvPicPr>
        <p:blipFill>
          <a:blip r:embed="rId6"/>
          <a:stretch>
            <a:fillRect/>
          </a:stretch>
        </p:blipFill>
        <p:spPr>
          <a:xfrm>
            <a:off x="1254582" y="267042"/>
            <a:ext cx="3623795" cy="2317833"/>
          </a:xfrm>
          <a:prstGeom prst="rect">
            <a:avLst/>
          </a:prstGeom>
        </p:spPr>
      </p:pic>
    </p:spTree>
    <p:extLst>
      <p:ext uri="{BB962C8B-B14F-4D97-AF65-F5344CB8AC3E}">
        <p14:creationId xmlns:p14="http://schemas.microsoft.com/office/powerpoint/2010/main" val="3378972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30116"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703526" y="2395512"/>
            <a:ext cx="10872592" cy="1260000"/>
          </a:xfrm>
        </p:spPr>
        <p:txBody>
          <a:bodyPr/>
          <a:lstStyle/>
          <a:p>
            <a:r>
              <a:rPr lang="he-IL" sz="4800" dirty="0">
                <a:solidFill>
                  <a:srgbClr val="192A72"/>
                </a:solidFill>
              </a:rPr>
              <a:t>מדדים דמוגרפיים</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453129" y="514935"/>
            <a:ext cx="11161453" cy="720000"/>
          </a:xfrm>
        </p:spPr>
        <p:txBody>
          <a:bodyPr/>
          <a:lstStyle/>
          <a:p>
            <a:r>
              <a:rPr lang="he-IL" dirty="0"/>
              <a:t>שיעור ילודה</a:t>
            </a:r>
          </a:p>
        </p:txBody>
      </p:sp>
      <p:sp>
        <p:nvSpPr>
          <p:cNvPr id="11" name="מציין מיקום תוכן 10"/>
          <p:cNvSpPr>
            <a:spLocks noGrp="1"/>
          </p:cNvSpPr>
          <p:nvPr>
            <p:ph sz="quarter" idx="4"/>
          </p:nvPr>
        </p:nvSpPr>
        <p:spPr>
          <a:xfrm>
            <a:off x="516000" y="1725682"/>
            <a:ext cx="9000000" cy="4152517"/>
          </a:xfrm>
        </p:spPr>
        <p:txBody>
          <a:bodyPr/>
          <a:lstStyle/>
          <a:p>
            <a:pPr marL="0" indent="0">
              <a:lnSpc>
                <a:spcPct val="150000"/>
              </a:lnSpc>
              <a:buNone/>
            </a:pPr>
            <a:r>
              <a:rPr lang="he-IL" u="sng" dirty="0"/>
              <a:t>שיעור ילודה-</a:t>
            </a:r>
          </a:p>
          <a:p>
            <a:pPr marL="0" indent="0">
              <a:lnSpc>
                <a:spcPct val="150000"/>
              </a:lnSpc>
              <a:buNone/>
            </a:pPr>
            <a:r>
              <a:rPr lang="he-IL" dirty="0"/>
              <a:t>מספר הנולדים במקום מסוים, בשנה מסוימת, ל-1,000 איש. </a:t>
            </a:r>
          </a:p>
          <a:p>
            <a:pPr marL="0" indent="0">
              <a:lnSpc>
                <a:spcPct val="150000"/>
              </a:lnSpc>
              <a:buNone/>
            </a:pPr>
            <a:endParaRPr lang="he-IL" dirty="0"/>
          </a:p>
          <a:p>
            <a:pPr marL="0" indent="0">
              <a:lnSpc>
                <a:spcPct val="150000"/>
              </a:lnSpc>
              <a:buNone/>
            </a:pPr>
            <a:r>
              <a:rPr lang="he-IL" dirty="0"/>
              <a:t>כיצד שיעור ילודה מהווה מדד פיתוח?</a:t>
            </a:r>
          </a:p>
          <a:p>
            <a:pPr marL="0" indent="0">
              <a:lnSpc>
                <a:spcPct val="150000"/>
              </a:lnSpc>
              <a:buNone/>
            </a:pPr>
            <a:r>
              <a:rPr lang="he-IL" dirty="0"/>
              <a:t>מה יכול לגרום לשיעור ילודה גבוה/ נמוך?</a:t>
            </a:r>
          </a:p>
        </p:txBody>
      </p:sp>
    </p:spTree>
    <p:extLst>
      <p:ext uri="{BB962C8B-B14F-4D97-AF65-F5344CB8AC3E}">
        <p14:creationId xmlns:p14="http://schemas.microsoft.com/office/powerpoint/2010/main" val="335449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515273" y="213093"/>
            <a:ext cx="11161453" cy="1184671"/>
          </a:xfrm>
        </p:spPr>
        <p:txBody>
          <a:bodyPr/>
          <a:lstStyle/>
          <a:p>
            <a:r>
              <a:rPr lang="he-IL" sz="4400" dirty="0"/>
              <a:t>מהם הגורמים המשפיעים על שיעור הילודה?</a:t>
            </a:r>
          </a:p>
        </p:txBody>
      </p:sp>
      <p:sp>
        <p:nvSpPr>
          <p:cNvPr id="11" name="מציין מיקום תוכן 10"/>
          <p:cNvSpPr>
            <a:spLocks noGrp="1"/>
          </p:cNvSpPr>
          <p:nvPr>
            <p:ph sz="quarter" idx="4"/>
          </p:nvPr>
        </p:nvSpPr>
        <p:spPr>
          <a:xfrm>
            <a:off x="1075293" y="1380009"/>
            <a:ext cx="9000000" cy="4830758"/>
          </a:xfrm>
        </p:spPr>
        <p:txBody>
          <a:bodyPr>
            <a:normAutofit/>
          </a:bodyPr>
          <a:lstStyle/>
          <a:p>
            <a:pPr marL="0" indent="0">
              <a:lnSpc>
                <a:spcPct val="150000"/>
              </a:lnSpc>
              <a:buNone/>
            </a:pPr>
            <a:r>
              <a:rPr lang="he-IL" dirty="0"/>
              <a:t>מדד זה מושפע מגורמים תרבותיים חברתיים ופוליטיים:</a:t>
            </a:r>
          </a:p>
          <a:p>
            <a:pPr marL="0" indent="0">
              <a:lnSpc>
                <a:spcPct val="150000"/>
              </a:lnSpc>
              <a:buNone/>
            </a:pPr>
            <a:r>
              <a:rPr lang="he-IL" dirty="0"/>
              <a:t>הדת, התרבות ומנהגי המקום (המעודדים ילודה )</a:t>
            </a:r>
          </a:p>
          <a:p>
            <a:pPr marL="0" indent="0">
              <a:lnSpc>
                <a:spcPct val="150000"/>
              </a:lnSpc>
              <a:buNone/>
            </a:pPr>
            <a:r>
              <a:rPr lang="he-IL" dirty="0"/>
              <a:t>רמת ההשכלה ותכנון המשפחה,</a:t>
            </a:r>
          </a:p>
          <a:p>
            <a:pPr marL="0" indent="0">
              <a:lnSpc>
                <a:spcPct val="150000"/>
              </a:lnSpc>
              <a:buNone/>
            </a:pPr>
            <a:r>
              <a:rPr lang="he-IL" dirty="0"/>
              <a:t>מעמד הילדים במשפחה,</a:t>
            </a:r>
          </a:p>
          <a:p>
            <a:pPr marL="0" indent="0">
              <a:lnSpc>
                <a:spcPct val="150000"/>
              </a:lnSpc>
              <a:buNone/>
            </a:pPr>
            <a:r>
              <a:rPr lang="he-IL" dirty="0"/>
              <a:t>השכלת הנשים, מעמדן וגיל הנישואין.</a:t>
            </a:r>
          </a:p>
          <a:p>
            <a:pPr marL="0" indent="0">
              <a:lnSpc>
                <a:spcPct val="150000"/>
              </a:lnSpc>
              <a:buNone/>
            </a:pPr>
            <a:endParaRPr lang="he-IL" dirty="0"/>
          </a:p>
          <a:p>
            <a:pPr marL="0" indent="0">
              <a:lnSpc>
                <a:spcPct val="150000"/>
              </a:lnSpc>
              <a:buNone/>
            </a:pPr>
            <a:r>
              <a:rPr lang="he-IL" sz="1200" dirty="0"/>
              <a:t>                                                                                                      </a:t>
            </a:r>
            <a:r>
              <a:rPr lang="he-IL" sz="1200" dirty="0">
                <a:solidFill>
                  <a:schemeClr val="tx1"/>
                </a:solidFill>
                <a:cs typeface="+mn-cs"/>
              </a:rPr>
              <a:t>מתוך: 100 מיליון במצרים, "שני ילדים זה מספיק". כתבה ב </a:t>
            </a:r>
            <a:r>
              <a:rPr lang="en-US" sz="1200" dirty="0" err="1">
                <a:solidFill>
                  <a:schemeClr val="tx1"/>
                </a:solidFill>
                <a:cs typeface="+mn-cs"/>
              </a:rPr>
              <a:t>Ynet</a:t>
            </a:r>
            <a:r>
              <a:rPr lang="he-IL" sz="1200" dirty="0">
                <a:solidFill>
                  <a:schemeClr val="tx1"/>
                </a:solidFill>
                <a:cs typeface="+mn-cs"/>
              </a:rPr>
              <a:t>. </a:t>
            </a:r>
            <a:r>
              <a:rPr lang="he-IL" sz="1200" dirty="0" err="1">
                <a:solidFill>
                  <a:schemeClr val="tx1"/>
                </a:solidFill>
                <a:cs typeface="+mn-cs"/>
              </a:rPr>
              <a:t>ציולם</a:t>
            </a:r>
            <a:r>
              <a:rPr lang="he-IL" sz="1200" dirty="0">
                <a:solidFill>
                  <a:schemeClr val="tx1"/>
                </a:solidFill>
                <a:cs typeface="+mn-cs"/>
              </a:rPr>
              <a:t>: רויטרס</a:t>
            </a:r>
            <a:r>
              <a:rPr lang="he-IL" sz="1200" dirty="0"/>
              <a:t>.</a:t>
            </a:r>
          </a:p>
          <a:p>
            <a:pPr marL="0" indent="0">
              <a:lnSpc>
                <a:spcPct val="150000"/>
              </a:lnSpc>
              <a:buNone/>
            </a:pPr>
            <a:r>
              <a:rPr lang="he-IL" sz="1200" dirty="0"/>
              <a:t>                                                                                                                  </a:t>
            </a:r>
            <a:r>
              <a:rPr lang="en-US" sz="1200" dirty="0">
                <a:hlinkClick r:id="rId3"/>
              </a:rPr>
              <a:t>https://www.ynet.co.il/articles/0,7340,L-5467218,00.html</a:t>
            </a:r>
            <a:endParaRPr lang="he-IL" sz="1200" dirty="0"/>
          </a:p>
          <a:p>
            <a:pPr marL="0" indent="0">
              <a:lnSpc>
                <a:spcPct val="150000"/>
              </a:lnSpc>
              <a:buNone/>
            </a:pPr>
            <a:endParaRPr lang="he-IL" dirty="0"/>
          </a:p>
          <a:p>
            <a:pPr marL="0" indent="0">
              <a:lnSpc>
                <a:spcPct val="150000"/>
              </a:lnSpc>
              <a:buNone/>
            </a:pPr>
            <a:endParaRPr lang="he-IL" dirty="0"/>
          </a:p>
        </p:txBody>
      </p:sp>
      <p:pic>
        <p:nvPicPr>
          <p:cNvPr id="1026" name="Picture 2" descr="100 מיליון במצרים: &quot;שני ילדים זה מספיק&quot;">
            <a:extLst>
              <a:ext uri="{FF2B5EF4-FFF2-40B4-BE49-F238E27FC236}">
                <a16:creationId xmlns:a16="http://schemas.microsoft.com/office/drawing/2014/main" xmlns="" id="{FC30E04C-2750-4610-B4A8-08411F2545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939" y="2560453"/>
            <a:ext cx="3790121" cy="257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65712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7337</TotalTime>
  <Words>1453</Words>
  <Application>Microsoft Office PowerPoint</Application>
  <PresentationFormat>מסך רחב</PresentationFormat>
  <Paragraphs>266</Paragraphs>
  <Slides>44</Slides>
  <Notes>41</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44</vt:i4>
      </vt:variant>
    </vt:vector>
  </HeadingPairs>
  <TitlesOfParts>
    <vt:vector size="50" baseType="lpstr">
      <vt:lpstr>Arial</vt:lpstr>
      <vt:lpstr>Calibri</vt:lpstr>
      <vt:lpstr>Calibri Light</vt:lpstr>
      <vt:lpstr>Times New Roman</vt:lpstr>
      <vt:lpstr>Varela Round</vt:lpstr>
      <vt:lpstr>ערכת נושא Office</vt:lpstr>
      <vt:lpstr>מערכת שידורים לאומית</vt:lpstr>
      <vt:lpstr>גאוגרפיה – אדם וסביבה</vt:lpstr>
      <vt:lpstr>מה נלמד היום </vt:lpstr>
      <vt:lpstr>הקדמה- רמת פיתוח</vt:lpstr>
      <vt:lpstr>הקדמה- רמת פיתוח</vt:lpstr>
      <vt:lpstr>מצגת של PowerPoint</vt:lpstr>
      <vt:lpstr>מדדים דמוגרפיים</vt:lpstr>
      <vt:lpstr>שיעור ילודה</vt:lpstr>
      <vt:lpstr>מהם הגורמים המשפיעים על שיעור הילודה?</vt:lpstr>
      <vt:lpstr>הקשר בין שיעור ילודה לרמת פיתוח</vt:lpstr>
      <vt:lpstr>שיעור תמותה</vt:lpstr>
      <vt:lpstr>מצגת של PowerPoint</vt:lpstr>
      <vt:lpstr>מצגת של PowerPoint</vt:lpstr>
      <vt:lpstr>הקשר בין שיעור תמותה לרמת פיתוח</vt:lpstr>
      <vt:lpstr>ריבוי טבעי</vt:lpstr>
      <vt:lpstr>ריבוי טבעי בעולם</vt:lpstr>
      <vt:lpstr>מצגת של PowerPoint</vt:lpstr>
      <vt:lpstr>תוחלת חיים</vt:lpstr>
      <vt:lpstr>מצגת של PowerPoint</vt:lpstr>
      <vt:lpstr>תמותת תינוקות</vt:lpstr>
      <vt:lpstr>הקשר בין תמותת תינוקות לרמת פיתוח </vt:lpstr>
      <vt:lpstr>שיעור פריון</vt:lpstr>
      <vt:lpstr>שיעור פריון בעולם</vt:lpstr>
      <vt:lpstr>שאלה לתרגול</vt:lpstr>
      <vt:lpstr>הפסקה</vt:lpstr>
      <vt:lpstr>פירמידות גילים </vt:lpstr>
      <vt:lpstr>פירמידת גילים</vt:lpstr>
      <vt:lpstr>פירמידת גילים</vt:lpstr>
      <vt:lpstr>פירמידת גילים</vt:lpstr>
      <vt:lpstr>מדדים מתחום החברה והרווחה</vt:lpstr>
      <vt:lpstr>שיעור יודעי קרוא וכתוב  </vt:lpstr>
      <vt:lpstr>הקשר בין רמת השכלה לבין רמת פיתוח </vt:lpstr>
      <vt:lpstr>בתי ספר בעולם- רמת השכלה</vt:lpstr>
      <vt:lpstr>שיעור רופאים לנפש</vt:lpstr>
      <vt:lpstr>רמת מינוע</vt:lpstr>
      <vt:lpstr>הקשר בין רמת מינוע לרמת פיתוח</vt:lpstr>
      <vt:lpstr>רמת מינוע</vt:lpstr>
      <vt:lpstr>מידת השימוש ברשת האינטרנט</vt:lpstr>
      <vt:lpstr>מידת השימוש באינטרנט</vt:lpstr>
      <vt:lpstr>רכישות מקוונות ברחבי העולם</vt:lpstr>
      <vt:lpstr>מצגת של PowerPoint</vt:lpstr>
      <vt:lpstr>שאלת תרגול מבחינת בגרות</vt:lpstr>
      <vt:lpstr>מצגת של PowerPoint</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ravit</dc:creator>
  <cp:lastModifiedBy>pc1</cp:lastModifiedBy>
  <cp:revision>129</cp:revision>
  <dcterms:created xsi:type="dcterms:W3CDTF">2020-07-12T11:54:02Z</dcterms:created>
  <dcterms:modified xsi:type="dcterms:W3CDTF">2020-07-23T12:57:11Z</dcterms:modified>
</cp:coreProperties>
</file>