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7" r:id="rId2"/>
    <p:sldId id="262" r:id="rId3"/>
    <p:sldId id="309" r:id="rId4"/>
    <p:sldId id="263" r:id="rId5"/>
    <p:sldId id="288" r:id="rId6"/>
    <p:sldId id="320" r:id="rId7"/>
    <p:sldId id="327" r:id="rId8"/>
    <p:sldId id="328" r:id="rId9"/>
    <p:sldId id="338" r:id="rId10"/>
    <p:sldId id="322" r:id="rId11"/>
    <p:sldId id="330" r:id="rId12"/>
    <p:sldId id="332" r:id="rId13"/>
    <p:sldId id="321" r:id="rId14"/>
    <p:sldId id="333" r:id="rId15"/>
    <p:sldId id="334" r:id="rId16"/>
    <p:sldId id="335" r:id="rId17"/>
    <p:sldId id="302" r:id="rId18"/>
    <p:sldId id="336" r:id="rId19"/>
    <p:sldId id="337" r:id="rId20"/>
    <p:sldId id="326" r:id="rId21"/>
    <p:sldId id="291" r:id="rId2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11A4AB"/>
    <a:srgbClr val="6CF0FF"/>
    <a:srgbClr val="92D050"/>
    <a:srgbClr val="E0E0E0"/>
    <a:srgbClr val="E6E6E6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3" autoAdjust="0"/>
    <p:restoredTop sz="93673" autoAdjust="0"/>
  </p:normalViewPr>
  <p:slideViewPr>
    <p:cSldViewPr snapToGrid="0" snapToObjects="1">
      <p:cViewPr varScale="1">
        <p:scale>
          <a:sx n="93" d="100"/>
          <a:sy n="93" d="100"/>
        </p:scale>
        <p:origin x="928" y="216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ט"ו.אב.תש"ף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334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9452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9736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7608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4765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772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ט"ו.אב.תש"ף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he.wikipedia.org/wiki/%D7%AA%D7%95%D7%A8%D7%AA_%D7%94%D7%A7%D7%91%D7%95%D7%A6%D7%95%D7%AA" TargetMode="External"/><Relationship Id="rId13" Type="http://schemas.openxmlformats.org/officeDocument/2006/relationships/image" Target="../media/image20.png"/><Relationship Id="rId3" Type="http://schemas.openxmlformats.org/officeDocument/2006/relationships/hyperlink" Target="https://he.wikipedia.org/wiki/%D7%9E%D7%AA%D7%9E%D7%98%D7%99%D7%A7%D7%90%D7%99" TargetMode="External"/><Relationship Id="rId7" Type="http://schemas.openxmlformats.org/officeDocument/2006/relationships/hyperlink" Target="https://he.wikipedia.org/wiki/%D7%9C%D7%95%D7%92%D7%99%D7%A7%D7%94" TargetMode="Externa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he.wikipedia.org/wiki/%D7%90%D7%95%D7%92%D7%95%D7%A1%D7%98%D7%95%D7%A1_%D7%93%D7%94_%D7%9E%D7%95%D7%A8%D7%92%D7%9F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he.wikipedia.org/wiki/%D7%94%D7%9E%D7%90%D7%94_%D7%94-19" TargetMode="External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hyperlink" Target="https://he.wikipedia.org/wiki/%D7%9C%D7%95%D7%92%D7%99%D7%A7%D7%9F" TargetMode="External"/><Relationship Id="rId9" Type="http://schemas.openxmlformats.org/officeDocument/2006/relationships/hyperlink" Target="https://he.wikipedia.org/wiki/%D7%90%D7%9C%D7%92%D7%91%D7%A8%D7%94_%D7%91%D7%95%D7%9C%D7%99%D7%90%D7%A0%D7%99%D7%AA" TargetMode="External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he.wikipedia.org/wiki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5.gif"/><Relationship Id="rId7" Type="http://schemas.openxmlformats.org/officeDocument/2006/relationships/hyperlink" Target="http://www.luster.kommune.no/ask-prosjektet.5483405.html?showtipform=2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luster.kommune.no/ask-" TargetMode="External"/><Relationship Id="rId5" Type="http://schemas.openxmlformats.org/officeDocument/2006/relationships/hyperlink" Target="https://tenor.com/view/happy-time-snoopy-gif-8071150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tenor.com/view/" TargetMode="External"/><Relationship Id="rId9" Type="http://schemas.openxmlformats.org/officeDocument/2006/relationships/hyperlink" Target="&#1513;&#1506;&#1493;&#1503;%20&#1506;&#1510;&#1512;%2010%20&#1491;&#1511;&#1493;&#1514;.pp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696000" y="2258300"/>
            <a:ext cx="10800000" cy="1260000"/>
          </a:xfrm>
        </p:spPr>
        <p:txBody>
          <a:bodyPr/>
          <a:lstStyle/>
          <a:p>
            <a:r>
              <a:rPr lang="he-IL" sz="6600" dirty="0">
                <a:cs typeface="Varela Round" panose="00000500000000000000"/>
              </a:rPr>
              <a:t>פרק 4 – פעולות על שפות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8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 descr="תמונה שמכילה שעון&#10;&#10;התיאור נוצר באופן אוטומטי">
            <a:extLst>
              <a:ext uri="{FF2B5EF4-FFF2-40B4-BE49-F238E27FC236}">
                <a16:creationId xmlns:a16="http://schemas.microsoft.com/office/drawing/2014/main" id="{AC2FDE2A-7F0C-4191-812E-260D96D4D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4155051"/>
            <a:ext cx="1984751" cy="1695802"/>
          </a:xfrm>
          <a:prstGeom prst="rect">
            <a:avLst/>
          </a:prstGeom>
        </p:spPr>
      </p:pic>
      <p:pic>
        <p:nvPicPr>
          <p:cNvPr id="12" name="תמונה 11" descr="תמונה שמכילה משחק&#10;&#10;התיאור נוצר באופן אוטומטי">
            <a:extLst>
              <a:ext uri="{FF2B5EF4-FFF2-40B4-BE49-F238E27FC236}">
                <a16:creationId xmlns:a16="http://schemas.microsoft.com/office/drawing/2014/main" id="{C9EC64A1-66E9-4696-9074-A653A3642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8" y="1808015"/>
            <a:ext cx="1984751" cy="1627075"/>
          </a:xfrm>
          <a:prstGeom prst="rect">
            <a:avLst/>
          </a:prstGeom>
        </p:spPr>
      </p:pic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6235A2EF-F9F1-4787-A916-C29B46573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722683"/>
              </p:ext>
            </p:extLst>
          </p:nvPr>
        </p:nvGraphicFramePr>
        <p:xfrm>
          <a:off x="159658" y="4088376"/>
          <a:ext cx="11765642" cy="261417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39747">
                  <a:extLst>
                    <a:ext uri="{9D8B030D-6E8A-4147-A177-3AD203B41FA5}">
                      <a16:colId xmlns:a16="http://schemas.microsoft.com/office/drawing/2014/main" val="3455611546"/>
                    </a:ext>
                  </a:extLst>
                </a:gridCol>
                <a:gridCol w="1308153">
                  <a:extLst>
                    <a:ext uri="{9D8B030D-6E8A-4147-A177-3AD203B41FA5}">
                      <a16:colId xmlns:a16="http://schemas.microsoft.com/office/drawing/2014/main" val="3925314145"/>
                    </a:ext>
                  </a:extLst>
                </a:gridCol>
                <a:gridCol w="9517742">
                  <a:extLst>
                    <a:ext uri="{9D8B030D-6E8A-4147-A177-3AD203B41FA5}">
                      <a16:colId xmlns:a16="http://schemas.microsoft.com/office/drawing/2014/main" val="1159827306"/>
                    </a:ext>
                  </a:extLst>
                </a:gridCol>
              </a:tblGrid>
              <a:tr h="2614175"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Miriam" panose="020B0502050101010101" pitchFamily="34" charset="-79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iriam" panose="020B0502050101010101" pitchFamily="34" charset="-79"/>
                      </a:endParaRPr>
                    </a:p>
                    <a:p>
                      <a:pPr algn="ctr" rtl="1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iriam" panose="020B05020501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arela Round" panose="00000500000000000000" pitchFamily="2" charset="-79"/>
                        </a:rPr>
                        <a:t> </a:t>
                      </a:r>
                      <a:endParaRPr lang="he-IL" sz="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  <a:p>
                      <a:pPr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arela Round" panose="00000500000000000000" pitchFamily="2" charset="-79"/>
                        </a:rPr>
                        <a:t> </a:t>
                      </a:r>
                      <a:r>
                        <a:rPr lang="he-IL" sz="2800" b="1" kern="1200" dirty="0">
                          <a:solidFill>
                            <a:srgbClr val="11A4AB"/>
                          </a:solidFill>
                          <a:latin typeface="Varela Round" pitchFamily="2" charset="-79"/>
                          <a:ea typeface="+mn-ea"/>
                          <a:cs typeface="Varela Round" panose="00000500000000000000" pitchFamily="2" charset="-79"/>
                        </a:rPr>
                        <a:t>איחוד</a:t>
                      </a:r>
                      <a:endParaRPr lang="en-US" sz="2800" b="1" kern="1200" dirty="0">
                        <a:solidFill>
                          <a:srgbClr val="11A4AB"/>
                        </a:solidFill>
                        <a:latin typeface="Varela Round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  <a:p>
                      <a:pPr algn="r" rtl="1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he-IL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arela Round" panose="00000500000000000000" pitchFamily="2" charset="-79"/>
                        </a:rPr>
                        <a:t> 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האיחוד של שתי קבוצות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ו</a:t>
                      </a:r>
                      <a:r>
                        <a:rPr lang="he-IL" sz="24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היא קבוצה אשר איבריה</a:t>
                      </a:r>
                    </a:p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הם כל האיברים הנמצאים בקבוצה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או </a:t>
                      </a:r>
                    </a:p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בקבוצה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כלומר, כל האיברים השייכים</a:t>
                      </a:r>
                    </a:p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לפחות לאחת משתי הקבוצות.   </a:t>
                      </a:r>
                    </a:p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נסמן זאת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∪ B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לדוגמה: 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= {11, 2, 4, 6, 27, 10}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= {10, 3, 18, 27}</a:t>
                      </a:r>
                    </a:p>
                    <a:p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∪ B = {11, 2, 4, 6, 27, 10, 3, 18 }                  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4957033"/>
                  </a:ext>
                </a:extLst>
              </a:tr>
            </a:tbl>
          </a:graphicData>
        </a:graphic>
      </p:graphicFrame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</p:spPr>
        <p:txBody>
          <a:bodyPr anchor="ctr">
            <a:normAutofit/>
          </a:bodyPr>
          <a:lstStyle/>
          <a:p>
            <a:r>
              <a:rPr lang="he-IL" dirty="0"/>
              <a:t>פעולות על שפות/ קבוצות</a:t>
            </a:r>
          </a:p>
        </p:txBody>
      </p:sp>
      <p:graphicFrame>
        <p:nvGraphicFramePr>
          <p:cNvPr id="9" name="טבלה 8">
            <a:extLst>
              <a:ext uri="{FF2B5EF4-FFF2-40B4-BE49-F238E27FC236}">
                <a16:creationId xmlns:a16="http://schemas.microsoft.com/office/drawing/2014/main" id="{BEE47888-86F0-4E8E-A4ED-565224245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530257"/>
              </p:ext>
            </p:extLst>
          </p:nvPr>
        </p:nvGraphicFramePr>
        <p:xfrm>
          <a:off x="159658" y="1043157"/>
          <a:ext cx="11765642" cy="304521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39747">
                  <a:extLst>
                    <a:ext uri="{9D8B030D-6E8A-4147-A177-3AD203B41FA5}">
                      <a16:colId xmlns:a16="http://schemas.microsoft.com/office/drawing/2014/main" val="1989003754"/>
                    </a:ext>
                  </a:extLst>
                </a:gridCol>
                <a:gridCol w="1308153">
                  <a:extLst>
                    <a:ext uri="{9D8B030D-6E8A-4147-A177-3AD203B41FA5}">
                      <a16:colId xmlns:a16="http://schemas.microsoft.com/office/drawing/2014/main" val="3142427424"/>
                    </a:ext>
                  </a:extLst>
                </a:gridCol>
                <a:gridCol w="9517742">
                  <a:extLst>
                    <a:ext uri="{9D8B030D-6E8A-4147-A177-3AD203B41FA5}">
                      <a16:colId xmlns:a16="http://schemas.microsoft.com/office/drawing/2014/main" val="2108100886"/>
                    </a:ext>
                  </a:extLst>
                </a:gridCol>
              </a:tblGrid>
              <a:tr h="699197">
                <a:tc>
                  <a:txBody>
                    <a:bodyPr/>
                    <a:lstStyle/>
                    <a:p>
                      <a:pPr marL="0" algn="ctr" defTabSz="914491" rtl="1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he-IL" sz="1000" b="1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  <a:p>
                      <a:pPr marL="0" algn="ctr" defTabSz="914491" rtl="1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סימון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he-IL" sz="1000" b="1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  <a:p>
                      <a:pPr marL="0" algn="ctr" defTabSz="914491" rtl="1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שם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he-IL" sz="1000" b="1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  <a:p>
                      <a:pPr marL="0" algn="ctr" defTabSz="914491" rtl="1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תיאור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907819"/>
                  </a:ext>
                </a:extLst>
              </a:tr>
              <a:tr h="2346022">
                <a:tc>
                  <a:txBody>
                    <a:bodyPr/>
                    <a:lstStyle/>
                    <a:p>
                      <a:pPr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∩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iriam" panose="020B05020501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arela Round" panose="00000500000000000000" pitchFamily="2" charset="-79"/>
                        </a:rPr>
                        <a:t>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arela Round" panose="00000500000000000000" pitchFamily="2" charset="-79"/>
                        </a:rPr>
                        <a:t> </a:t>
                      </a:r>
                      <a:endParaRPr lang="he-IL" sz="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  <a:p>
                      <a:pPr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rgbClr val="11A4AB"/>
                          </a:solidFill>
                          <a:latin typeface="Varela Round" pitchFamily="2" charset="-79"/>
                          <a:ea typeface="+mn-ea"/>
                          <a:cs typeface="Varela Round" panose="00000500000000000000" pitchFamily="2" charset="-79"/>
                        </a:rPr>
                        <a:t>חיתוך</a:t>
                      </a:r>
                      <a:endParaRPr lang="en-US" sz="2800" b="1" kern="1200" dirty="0">
                        <a:solidFill>
                          <a:srgbClr val="11A4AB"/>
                        </a:solidFill>
                        <a:latin typeface="Varela Round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he-IL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החיתוך של שתי קבוצות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ו</a:t>
                      </a:r>
                      <a:r>
                        <a:rPr lang="he-IL" sz="24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היא קבוצה  אשר איבריה</a:t>
                      </a:r>
                    </a:p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הם כל האיברים הנמצאים גם בקבוצה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ו</a:t>
                      </a:r>
                      <a:r>
                        <a:rPr lang="he-IL" sz="24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גם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בקבוצה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כלומר, כל האיברים המשותפים של שתי הקבוצות.  </a:t>
                      </a:r>
                    </a:p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נסמן זאת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∩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לדוגמה: 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= {11, 2, 4, 6, 27, 10}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= {10, 3, 18, 27}</a:t>
                      </a:r>
                    </a:p>
                    <a:p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∩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 = { 27 , 10 }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5127942"/>
                  </a:ext>
                </a:extLst>
              </a:tr>
            </a:tbl>
          </a:graphicData>
        </a:graphic>
      </p:graphicFrame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8D971FC-1457-45B4-BCA7-821191D9DFB3}"/>
              </a:ext>
            </a:extLst>
          </p:cNvPr>
          <p:cNvSpPr txBox="1"/>
          <p:nvPr/>
        </p:nvSpPr>
        <p:spPr>
          <a:xfrm rot="10800000">
            <a:off x="11120596" y="4155052"/>
            <a:ext cx="6248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ts val="600"/>
              </a:spcBef>
              <a:spcAft>
                <a:spcPts val="2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Miriam" panose="020B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925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6235A2EF-F9F1-4787-A916-C29B46573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156947"/>
              </p:ext>
            </p:extLst>
          </p:nvPr>
        </p:nvGraphicFramePr>
        <p:xfrm>
          <a:off x="159658" y="4013065"/>
          <a:ext cx="11765642" cy="274518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39747">
                  <a:extLst>
                    <a:ext uri="{9D8B030D-6E8A-4147-A177-3AD203B41FA5}">
                      <a16:colId xmlns:a16="http://schemas.microsoft.com/office/drawing/2014/main" val="3455611546"/>
                    </a:ext>
                  </a:extLst>
                </a:gridCol>
                <a:gridCol w="1308153">
                  <a:extLst>
                    <a:ext uri="{9D8B030D-6E8A-4147-A177-3AD203B41FA5}">
                      <a16:colId xmlns:a16="http://schemas.microsoft.com/office/drawing/2014/main" val="3925314145"/>
                    </a:ext>
                  </a:extLst>
                </a:gridCol>
                <a:gridCol w="9517742">
                  <a:extLst>
                    <a:ext uri="{9D8B030D-6E8A-4147-A177-3AD203B41FA5}">
                      <a16:colId xmlns:a16="http://schemas.microsoft.com/office/drawing/2014/main" val="1159827306"/>
                    </a:ext>
                  </a:extLst>
                </a:gridCol>
              </a:tblGrid>
              <a:tr h="2745184"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Miriam" panose="020B0502050101010101" pitchFamily="34" charset="-79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iriam" panose="020B0502050101010101" pitchFamily="34" charset="-79"/>
                      </a:endParaRPr>
                    </a:p>
                    <a:p>
                      <a:pPr algn="ctr" rtl="1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iriam" panose="020B05020501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arela Round" panose="00000500000000000000" pitchFamily="2" charset="-79"/>
                        </a:rPr>
                        <a:t> </a:t>
                      </a:r>
                      <a:endParaRPr lang="he-IL" sz="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  <a:p>
                      <a:pPr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rgbClr val="11A4AB"/>
                          </a:solidFill>
                          <a:latin typeface="Varela Round" pitchFamily="2" charset="-79"/>
                          <a:ea typeface="+mn-ea"/>
                          <a:cs typeface="Varela Round" panose="00000500000000000000" pitchFamily="2" charset="-79"/>
                        </a:rPr>
                        <a:t> משלים</a:t>
                      </a:r>
                      <a:endParaRPr lang="en-US" sz="2800" b="1" kern="1200" dirty="0">
                        <a:solidFill>
                          <a:srgbClr val="11A4AB"/>
                        </a:solidFill>
                        <a:latin typeface="Varela Round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  <a:p>
                      <a:pPr algn="r" rtl="1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he-IL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arela Round" panose="00000500000000000000" pitchFamily="2" charset="-79"/>
                        </a:rPr>
                        <a:t> 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המשלים של קבוצה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כלשהי היא קבוצה שכל איבריה</a:t>
                      </a:r>
                    </a:p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שייכים  לקבוצת </a:t>
                      </a:r>
                      <a:r>
                        <a:rPr lang="he-IL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הכל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 אך אינם נמצאים</a:t>
                      </a:r>
                    </a:p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בקבוצה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   נסמן זאת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לדוגמה:  קבוצת התוצאות הזוגיות</a:t>
                      </a:r>
                    </a:p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בזריקת </a:t>
                      </a:r>
                      <a:r>
                        <a:rPr lang="he-IL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קוביה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= {2, 4, 6}</a:t>
                      </a:r>
                    </a:p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המשלים של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קבוצת התוצאות האי-זוגיות </a:t>
                      </a:r>
                    </a:p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בזריקת </a:t>
                      </a:r>
                      <a:r>
                        <a:rPr lang="he-IL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קוביה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= {1, 3, 5}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4957033"/>
                  </a:ext>
                </a:extLst>
              </a:tr>
            </a:tbl>
          </a:graphicData>
        </a:graphic>
      </p:graphicFrame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</p:spPr>
        <p:txBody>
          <a:bodyPr anchor="ctr">
            <a:normAutofit/>
          </a:bodyPr>
          <a:lstStyle/>
          <a:p>
            <a:r>
              <a:rPr lang="he-IL" dirty="0"/>
              <a:t>פעולות על שפות/ קבוצות </a:t>
            </a:r>
            <a:r>
              <a:rPr lang="he-IL" sz="3600" dirty="0"/>
              <a:t>(המשך)</a:t>
            </a:r>
          </a:p>
        </p:txBody>
      </p:sp>
      <p:graphicFrame>
        <p:nvGraphicFramePr>
          <p:cNvPr id="9" name="טבלה 8">
            <a:extLst>
              <a:ext uri="{FF2B5EF4-FFF2-40B4-BE49-F238E27FC236}">
                <a16:creationId xmlns:a16="http://schemas.microsoft.com/office/drawing/2014/main" id="{BEE47888-86F0-4E8E-A4ED-565224245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888493"/>
              </p:ext>
            </p:extLst>
          </p:nvPr>
        </p:nvGraphicFramePr>
        <p:xfrm>
          <a:off x="165100" y="965667"/>
          <a:ext cx="11760200" cy="304521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44880">
                  <a:extLst>
                    <a:ext uri="{9D8B030D-6E8A-4147-A177-3AD203B41FA5}">
                      <a16:colId xmlns:a16="http://schemas.microsoft.com/office/drawing/2014/main" val="1989003754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3142427424"/>
                    </a:ext>
                  </a:extLst>
                </a:gridCol>
                <a:gridCol w="9512300">
                  <a:extLst>
                    <a:ext uri="{9D8B030D-6E8A-4147-A177-3AD203B41FA5}">
                      <a16:colId xmlns:a16="http://schemas.microsoft.com/office/drawing/2014/main" val="2108100886"/>
                    </a:ext>
                  </a:extLst>
                </a:gridCol>
              </a:tblGrid>
              <a:tr h="699197">
                <a:tc>
                  <a:txBody>
                    <a:bodyPr/>
                    <a:lstStyle/>
                    <a:p>
                      <a:pPr marL="0" algn="ctr" defTabSz="914491" rtl="1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he-IL" sz="1000" b="1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  <a:p>
                      <a:pPr marL="0" algn="ctr" defTabSz="914491" rtl="1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סימון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he-IL" sz="1000" b="1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  <a:p>
                      <a:pPr marL="0" algn="ctr" defTabSz="914491" rtl="1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שם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he-IL" sz="1000" b="1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  <a:p>
                      <a:pPr marL="0" algn="ctr" defTabSz="914491" rtl="1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he-IL" sz="2800" b="1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תיאור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907819"/>
                  </a:ext>
                </a:extLst>
              </a:tr>
              <a:tr h="2346022">
                <a:tc>
                  <a:txBody>
                    <a:bodyPr/>
                    <a:lstStyle/>
                    <a:p>
                      <a:pPr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1"/>
                      <a:r>
                        <a:rPr lang="he-IL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Varela Round" panose="00000500000000000000" pitchFamily="2" charset="-79"/>
                        </a:rPr>
                        <a:t>-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arela Round" panose="00000500000000000000" pitchFamily="2" charset="-79"/>
                        </a:rPr>
                        <a:t> 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arela Round" panose="00000500000000000000" pitchFamily="2" charset="-79"/>
                        </a:rPr>
                        <a:t> </a:t>
                      </a:r>
                      <a:endParaRPr lang="he-IL" sz="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  <a:p>
                      <a:pPr marL="0" algn="ctr" defTabSz="914491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rgbClr val="11A4AB"/>
                          </a:solidFill>
                          <a:latin typeface="Varela Round" pitchFamily="2" charset="-79"/>
                          <a:ea typeface="+mn-ea"/>
                          <a:cs typeface="Varela Round" panose="00000500000000000000" pitchFamily="2" charset="-79"/>
                        </a:rPr>
                        <a:t>חיסור /</a:t>
                      </a:r>
                    </a:p>
                    <a:p>
                      <a:pPr marL="0" algn="ctr" defTabSz="914491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rgbClr val="11A4AB"/>
                          </a:solidFill>
                          <a:latin typeface="Varela Round" pitchFamily="2" charset="-79"/>
                          <a:ea typeface="+mn-ea"/>
                          <a:cs typeface="Varela Round" panose="00000500000000000000" pitchFamily="2" charset="-79"/>
                        </a:rPr>
                        <a:t>הפרש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he-IL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אם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ו-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הן שתי קבוצות , אזי  '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פחות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'  </a:t>
                      </a:r>
                    </a:p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היא קבוצה  שאיבריה הם כל איברי הקבוצה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שאינם נמצאים בקבוצה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נסמן זאת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- A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לדוגמה: 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= {11, 2, 4, 6, 27, 10}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= {10, 3, 18, 27}</a:t>
                      </a:r>
                    </a:p>
                    <a:p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- A = {3, 18}     </a:t>
                      </a:r>
                      <a:r>
                        <a:rPr lang="he-I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- B = {11, 2, 4, 6}  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5127942"/>
                  </a:ext>
                </a:extLst>
              </a:tr>
            </a:tbl>
          </a:graphicData>
        </a:graphic>
      </p:graphicFrame>
      <p:pic>
        <p:nvPicPr>
          <p:cNvPr id="6" name="תמונה 5" descr="תמונה שמכילה ציור, משחק&#10;&#10;התיאור נוצר באופן אוטומטי">
            <a:extLst>
              <a:ext uri="{FF2B5EF4-FFF2-40B4-BE49-F238E27FC236}">
                <a16:creationId xmlns:a16="http://schemas.microsoft.com/office/drawing/2014/main" id="{E03E6A9F-7904-4A87-9E3F-49C8ED7A6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742979"/>
            <a:ext cx="2677015" cy="1456035"/>
          </a:xfrm>
          <a:prstGeom prst="rect">
            <a:avLst/>
          </a:prstGeom>
        </p:spPr>
      </p:pic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1091BDD4-C5DC-4145-B99D-CF17C1543B81}"/>
              </a:ext>
            </a:extLst>
          </p:cNvPr>
          <p:cNvGrpSpPr/>
          <p:nvPr/>
        </p:nvGrpSpPr>
        <p:grpSpPr>
          <a:xfrm>
            <a:off x="11183781" y="4130362"/>
            <a:ext cx="624840" cy="523220"/>
            <a:chOff x="11612880" y="4131205"/>
            <a:chExt cx="624840" cy="523220"/>
          </a:xfrm>
        </p:grpSpPr>
        <p:sp>
          <p:nvSpPr>
            <p:cNvPr id="2" name="תיבת טקסט 1">
              <a:extLst>
                <a:ext uri="{FF2B5EF4-FFF2-40B4-BE49-F238E27FC236}">
                  <a16:creationId xmlns:a16="http://schemas.microsoft.com/office/drawing/2014/main" id="{48D971FC-1457-45B4-BCA7-821191D9DFB3}"/>
                </a:ext>
              </a:extLst>
            </p:cNvPr>
            <p:cNvSpPr txBox="1"/>
            <p:nvPr/>
          </p:nvSpPr>
          <p:spPr>
            <a:xfrm>
              <a:off x="11612880" y="4131205"/>
              <a:ext cx="6248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200"/>
                </a:spcAft>
              </a:pPr>
              <a:r>
                <a:rPr lang="en-US" sz="2800" dirty="0"/>
                <a:t>A</a:t>
              </a:r>
              <a:endPara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Miriam" panose="020B0502050101010101" pitchFamily="34" charset="-79"/>
              </a:endParaRPr>
            </a:p>
          </p:txBody>
        </p:sp>
        <p:cxnSp>
          <p:nvCxnSpPr>
            <p:cNvPr id="10" name="מחבר ישר 9">
              <a:extLst>
                <a:ext uri="{FF2B5EF4-FFF2-40B4-BE49-F238E27FC236}">
                  <a16:creationId xmlns:a16="http://schemas.microsoft.com/office/drawing/2014/main" id="{A2AB6425-E821-4E90-839D-B3D5AC2CC517}"/>
                </a:ext>
              </a:extLst>
            </p:cNvPr>
            <p:cNvCxnSpPr>
              <a:cxnSpLocks/>
            </p:cNvCxnSpPr>
            <p:nvPr/>
          </p:nvCxnSpPr>
          <p:spPr>
            <a:xfrm>
              <a:off x="11770199" y="4201492"/>
              <a:ext cx="29131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01822F10-FA90-469C-BDEE-27ED093BE930}"/>
              </a:ext>
            </a:extLst>
          </p:cNvPr>
          <p:cNvGrpSpPr/>
          <p:nvPr/>
        </p:nvGrpSpPr>
        <p:grpSpPr>
          <a:xfrm>
            <a:off x="2111445" y="4861560"/>
            <a:ext cx="2566975" cy="1457960"/>
            <a:chOff x="2030108" y="4861560"/>
            <a:chExt cx="2566975" cy="1457960"/>
          </a:xfrm>
        </p:grpSpPr>
        <p:cxnSp>
          <p:nvCxnSpPr>
            <p:cNvPr id="17" name="מחבר ישר 16">
              <a:extLst>
                <a:ext uri="{FF2B5EF4-FFF2-40B4-BE49-F238E27FC236}">
                  <a16:creationId xmlns:a16="http://schemas.microsoft.com/office/drawing/2014/main" id="{47917E22-E3CD-4EBE-A1BD-1446652399BB}"/>
                </a:ext>
              </a:extLst>
            </p:cNvPr>
            <p:cNvCxnSpPr/>
            <p:nvPr/>
          </p:nvCxnSpPr>
          <p:spPr>
            <a:xfrm>
              <a:off x="4339908" y="4861560"/>
              <a:ext cx="2571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מחבר ישר 17">
              <a:extLst>
                <a:ext uri="{FF2B5EF4-FFF2-40B4-BE49-F238E27FC236}">
                  <a16:creationId xmlns:a16="http://schemas.microsoft.com/office/drawing/2014/main" id="{5C6DA969-2379-4F38-9E66-021E0934BF96}"/>
                </a:ext>
              </a:extLst>
            </p:cNvPr>
            <p:cNvCxnSpPr>
              <a:cxnSpLocks/>
            </p:cNvCxnSpPr>
            <p:nvPr/>
          </p:nvCxnSpPr>
          <p:spPr>
            <a:xfrm>
              <a:off x="2030108" y="6319520"/>
              <a:ext cx="2571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8FCE737A-942F-406B-BB5D-1EFEF9166B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022556"/>
            <a:ext cx="1852003" cy="172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1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78" y="155448"/>
            <a:ext cx="8278622" cy="720000"/>
          </a:xfrm>
        </p:spPr>
        <p:txBody>
          <a:bodyPr/>
          <a:lstStyle/>
          <a:p>
            <a:r>
              <a:rPr lang="he-IL" dirty="0"/>
              <a:t>פעולות על שפות/ קבוצות </a:t>
            </a:r>
            <a:r>
              <a:rPr lang="he-IL" sz="3600" dirty="0"/>
              <a:t>(המשך)</a:t>
            </a:r>
            <a:endParaRPr lang="he-IL" sz="3200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65913" y="1219200"/>
            <a:ext cx="11982450" cy="4444181"/>
          </a:xfrm>
        </p:spPr>
        <p:txBody>
          <a:bodyPr>
            <a:noAutofit/>
          </a:bodyPr>
          <a:lstStyle/>
          <a:p>
            <a:pPr defTabSz="432000">
              <a:spcAft>
                <a:spcPts val="1200"/>
              </a:spcAft>
            </a:pPr>
            <a:r>
              <a:rPr lang="he-IL" sz="2800" b="1" dirty="0">
                <a:solidFill>
                  <a:srgbClr val="11A4AB"/>
                </a:solidFill>
              </a:rPr>
              <a:t>היפוך שפה</a:t>
            </a:r>
            <a:r>
              <a:rPr lang="he-IL" dirty="0"/>
              <a:t> </a:t>
            </a:r>
            <a:r>
              <a:rPr lang="he-IL" b="1" dirty="0">
                <a:solidFill>
                  <a:schemeClr val="tx1"/>
                </a:solidFill>
              </a:rPr>
              <a:t>– </a:t>
            </a:r>
            <a:r>
              <a:rPr lang="he-IL" dirty="0"/>
              <a:t>(</a:t>
            </a:r>
            <a:r>
              <a:rPr lang="en-US" dirty="0"/>
              <a:t>Reverse</a:t>
            </a:r>
            <a:r>
              <a:rPr lang="he-IL" dirty="0"/>
              <a:t>) היא היפוך כל המילים הקיימות בשפה. </a:t>
            </a:r>
          </a:p>
          <a:p>
            <a:pPr marL="0" indent="0" algn="l" defTabSz="432000" rtl="0">
              <a:spcAft>
                <a:spcPts val="1200"/>
              </a:spcAft>
              <a:buNone/>
            </a:pPr>
            <a:r>
              <a:rPr lang="he-IL" dirty="0"/>
              <a:t>		</a:t>
            </a:r>
            <a:r>
              <a:rPr lang="en-US" dirty="0"/>
              <a:t>R(L)</a:t>
            </a:r>
            <a:r>
              <a:rPr lang="en-US" dirty="0">
                <a:solidFill>
                  <a:schemeClr val="tx1"/>
                </a:solidFill>
              </a:rPr>
              <a:t> = { w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dirty="0"/>
              <a:t>R(w)  | </a:t>
            </a: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</a:t>
            </a:r>
            <a:r>
              <a:rPr lang="he-IL" dirty="0">
                <a:solidFill>
                  <a:schemeClr val="tx1"/>
                </a:solidFill>
              </a:rPr>
              <a:t>היא מילה מעל א"ב </a:t>
            </a:r>
            <a:r>
              <a:rPr lang="en-US" dirty="0">
                <a:solidFill>
                  <a:schemeClr val="tx1"/>
                </a:solidFill>
              </a:rPr>
              <a:t> - w }</a:t>
            </a:r>
          </a:p>
          <a:p>
            <a:pPr marL="0" indent="0" defTabSz="432000">
              <a:spcAft>
                <a:spcPts val="1200"/>
              </a:spcAft>
              <a:buNone/>
            </a:pPr>
            <a:r>
              <a:rPr lang="en-US" sz="1000" dirty="0"/>
              <a:t>					</a:t>
            </a:r>
            <a:r>
              <a:rPr lang="he-IL" sz="1000" dirty="0"/>
              <a:t>	</a:t>
            </a:r>
          </a:p>
          <a:p>
            <a:pPr marL="0" indent="0" defTabSz="432000">
              <a:spcAft>
                <a:spcPts val="1200"/>
              </a:spcAft>
              <a:buNone/>
            </a:pPr>
            <a:r>
              <a:rPr lang="he-IL" dirty="0"/>
              <a:t>						שימו</a:t>
            </a:r>
            <a:r>
              <a:rPr lang="he-IL" sz="1000" dirty="0"/>
              <a:t> </a:t>
            </a:r>
            <a:r>
              <a:rPr lang="he-IL" sz="3600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en-US" sz="3600" dirty="0">
                <a:solidFill>
                  <a:srgbClr val="192A72"/>
                </a:solidFill>
                <a:sym typeface="Symbol" panose="05050102010706020507" pitchFamily="18" charset="2"/>
              </a:rPr>
              <a:t>!</a:t>
            </a:r>
            <a:r>
              <a:rPr lang="en-US" sz="2000" dirty="0"/>
              <a:t>	</a:t>
            </a:r>
            <a:r>
              <a:rPr lang="he-IL" dirty="0"/>
              <a:t>שינוי </a:t>
            </a:r>
            <a:r>
              <a:rPr lang="he-IL" u="sng" dirty="0"/>
              <a:t>מיקום</a:t>
            </a:r>
            <a:r>
              <a:rPr lang="he-IL" dirty="0"/>
              <a:t> המילים </a:t>
            </a:r>
            <a:r>
              <a:rPr lang="he-IL" u="sng" dirty="0"/>
              <a:t>אינו</a:t>
            </a:r>
            <a:r>
              <a:rPr lang="he-IL" dirty="0"/>
              <a:t> היפוך השפה.</a:t>
            </a:r>
          </a:p>
          <a:p>
            <a:pPr marL="0" indent="0" defTabSz="432000">
              <a:spcAft>
                <a:spcPts val="1200"/>
              </a:spcAft>
              <a:buNone/>
            </a:pPr>
            <a:r>
              <a:rPr lang="he-IL" sz="1000" dirty="0"/>
              <a:t>						</a:t>
            </a:r>
          </a:p>
          <a:p>
            <a:pPr marL="0" indent="0" defTabSz="432000">
              <a:spcAft>
                <a:spcPts val="1200"/>
              </a:spcAft>
              <a:buNone/>
            </a:pPr>
            <a:r>
              <a:rPr lang="he-IL" dirty="0"/>
              <a:t>						דוגמאות:</a:t>
            </a:r>
          </a:p>
          <a:p>
            <a:pPr marL="0" indent="0" algn="l" defTabSz="432000" rtl="0">
              <a:spcAft>
                <a:spcPts val="1800"/>
              </a:spcAft>
              <a:buNone/>
            </a:pPr>
            <a:r>
              <a:rPr lang="en-US" dirty="0"/>
              <a:t>		L</a:t>
            </a:r>
            <a:r>
              <a:rPr lang="en-US" baseline="-20000" dirty="0"/>
              <a:t>1</a:t>
            </a:r>
            <a:r>
              <a:rPr lang="en-US" dirty="0"/>
              <a:t> = { a</a:t>
            </a:r>
            <a:r>
              <a:rPr lang="en-US" sz="2800" baseline="24000" dirty="0"/>
              <a:t>2</a:t>
            </a:r>
            <a:r>
              <a:rPr lang="en-US" dirty="0"/>
              <a:t>c</a:t>
            </a:r>
            <a:r>
              <a:rPr lang="en-US" sz="2800" dirty="0"/>
              <a:t>, </a:t>
            </a:r>
            <a:r>
              <a:rPr lang="en-US" dirty="0"/>
              <a:t>baa</a:t>
            </a:r>
            <a:r>
              <a:rPr lang="en-US" sz="2800" dirty="0"/>
              <a:t>, </a:t>
            </a:r>
            <a:r>
              <a:rPr lang="en-US" dirty="0"/>
              <a:t>ab</a:t>
            </a:r>
            <a:r>
              <a:rPr lang="en-US" sz="2800" baseline="24000" dirty="0"/>
              <a:t>2</a:t>
            </a:r>
            <a:r>
              <a:rPr lang="en-US" dirty="0"/>
              <a:t>c, </a:t>
            </a:r>
            <a:r>
              <a:rPr lang="el-GR" sz="2800" dirty="0"/>
              <a:t>ε</a:t>
            </a:r>
            <a:r>
              <a:rPr lang="en-US" dirty="0"/>
              <a:t> }		R(L</a:t>
            </a:r>
            <a:r>
              <a:rPr lang="en-US" baseline="-20000" dirty="0"/>
              <a:t>1</a:t>
            </a:r>
            <a:r>
              <a:rPr lang="en-US" dirty="0"/>
              <a:t>) = { ca</a:t>
            </a:r>
            <a:r>
              <a:rPr lang="en-US" sz="2800" baseline="24000" dirty="0"/>
              <a:t>2</a:t>
            </a:r>
            <a:r>
              <a:rPr lang="en-US" sz="2800" dirty="0"/>
              <a:t>, </a:t>
            </a:r>
            <a:r>
              <a:rPr lang="en-US" dirty="0" err="1"/>
              <a:t>aab</a:t>
            </a:r>
            <a:r>
              <a:rPr lang="en-US" sz="2800" dirty="0"/>
              <a:t>, </a:t>
            </a:r>
            <a:r>
              <a:rPr lang="en-US" dirty="0"/>
              <a:t>cb</a:t>
            </a:r>
            <a:r>
              <a:rPr lang="en-US" sz="2800" baseline="24000" dirty="0"/>
              <a:t>2</a:t>
            </a:r>
            <a:r>
              <a:rPr lang="en-US" dirty="0"/>
              <a:t>a, </a:t>
            </a:r>
            <a:r>
              <a:rPr lang="el-GR" sz="2800" dirty="0"/>
              <a:t>ε</a:t>
            </a:r>
            <a:r>
              <a:rPr lang="en-US" dirty="0"/>
              <a:t> }</a:t>
            </a:r>
          </a:p>
          <a:p>
            <a:pPr marL="0" indent="0" algn="l" defTabSz="432000" rtl="0">
              <a:spcAft>
                <a:spcPts val="1200"/>
              </a:spcAft>
              <a:buNone/>
            </a:pPr>
            <a:r>
              <a:rPr lang="en-US" dirty="0"/>
              <a:t>		L</a:t>
            </a:r>
            <a:r>
              <a:rPr lang="en-US" baseline="-20000" dirty="0"/>
              <a:t>2</a:t>
            </a:r>
            <a:r>
              <a:rPr lang="en-US" dirty="0"/>
              <a:t> = { a</a:t>
            </a:r>
            <a:r>
              <a:rPr lang="en-US" sz="2800" baseline="24000" dirty="0"/>
              <a:t>n</a:t>
            </a:r>
            <a:r>
              <a:rPr lang="en-US" dirty="0"/>
              <a:t> | n &gt; </a:t>
            </a:r>
            <a:r>
              <a:rPr lang="en-US" sz="2200" dirty="0"/>
              <a:t>0</a:t>
            </a:r>
            <a:r>
              <a:rPr lang="en-US" dirty="0"/>
              <a:t> }				R(L</a:t>
            </a:r>
            <a:r>
              <a:rPr lang="en-US" baseline="-20000" dirty="0"/>
              <a:t>2</a:t>
            </a:r>
            <a:r>
              <a:rPr lang="en-US" dirty="0"/>
              <a:t>) = { a</a:t>
            </a:r>
            <a:r>
              <a:rPr lang="en-US" sz="2800" baseline="24000" dirty="0"/>
              <a:t>n</a:t>
            </a:r>
            <a:r>
              <a:rPr lang="en-US" dirty="0"/>
              <a:t> | n &gt; </a:t>
            </a:r>
            <a:r>
              <a:rPr lang="en-US" sz="2200" dirty="0"/>
              <a:t>0</a:t>
            </a:r>
            <a:r>
              <a:rPr lang="en-US" dirty="0"/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288491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78" y="155448"/>
            <a:ext cx="8278622" cy="720000"/>
          </a:xfrm>
        </p:spPr>
        <p:txBody>
          <a:bodyPr/>
          <a:lstStyle/>
          <a:p>
            <a:r>
              <a:rPr lang="he-IL" dirty="0"/>
              <a:t>פעולות על שפות/ קבוצות </a:t>
            </a:r>
            <a:r>
              <a:rPr lang="he-IL" sz="3600" dirty="0"/>
              <a:t>(המשך)</a:t>
            </a:r>
            <a:endParaRPr lang="he-IL" sz="3200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65913" y="1104900"/>
            <a:ext cx="11982450" cy="3558001"/>
          </a:xfrm>
        </p:spPr>
        <p:txBody>
          <a:bodyPr>
            <a:noAutofit/>
          </a:bodyPr>
          <a:lstStyle/>
          <a:p>
            <a:pPr defTabSz="432000">
              <a:spcAft>
                <a:spcPts val="1200"/>
              </a:spcAft>
            </a:pPr>
            <a:r>
              <a:rPr lang="he-IL" sz="2800" b="1" dirty="0">
                <a:solidFill>
                  <a:srgbClr val="11A4AB"/>
                </a:solidFill>
              </a:rPr>
              <a:t>שרשור שפות</a:t>
            </a:r>
            <a:r>
              <a:rPr lang="he-IL" dirty="0"/>
              <a:t> </a:t>
            </a:r>
            <a:r>
              <a:rPr lang="he-IL" b="1" dirty="0">
                <a:solidFill>
                  <a:schemeClr val="tx1"/>
                </a:solidFill>
              </a:rPr>
              <a:t>– </a:t>
            </a:r>
            <a:r>
              <a:rPr lang="he-IL" dirty="0"/>
              <a:t>(</a:t>
            </a:r>
            <a:r>
              <a:rPr lang="en-US" dirty="0"/>
              <a:t>Concatenating</a:t>
            </a:r>
            <a:r>
              <a:rPr lang="he-IL" dirty="0"/>
              <a:t>) הוא </a:t>
            </a:r>
            <a:r>
              <a:rPr lang="he-IL" b="1" dirty="0"/>
              <a:t>מַכְפֵּלָה קַרְטֵזִית </a:t>
            </a:r>
            <a:r>
              <a:rPr lang="he-IL" dirty="0"/>
              <a:t>של אוסף כל הזוגות הסדורים,</a:t>
            </a:r>
          </a:p>
          <a:p>
            <a:pPr marL="0" indent="0" defTabSz="432000">
              <a:buNone/>
            </a:pPr>
            <a:r>
              <a:rPr lang="he-IL" dirty="0"/>
              <a:t>						כך שהאבר הראשון שלהם הוא מ</a:t>
            </a:r>
            <a:r>
              <a:rPr lang="he-IL" baseline="30000" dirty="0"/>
              <a:t>-</a:t>
            </a:r>
            <a:r>
              <a:rPr lang="en-US" dirty="0"/>
              <a:t> L</a:t>
            </a:r>
            <a:r>
              <a:rPr lang="en-US" baseline="-20000" dirty="0"/>
              <a:t>1</a:t>
            </a:r>
            <a:r>
              <a:rPr lang="he-IL" dirty="0"/>
              <a:t> והאבר השני שלהם הוא מ</a:t>
            </a:r>
            <a:r>
              <a:rPr lang="he-IL" baseline="30000" dirty="0"/>
              <a:t>-</a:t>
            </a:r>
            <a:r>
              <a:rPr lang="en-US" dirty="0"/>
              <a:t>L</a:t>
            </a:r>
            <a:r>
              <a:rPr lang="en-US" baseline="-20000" dirty="0"/>
              <a:t>2</a:t>
            </a:r>
            <a:r>
              <a:rPr lang="he-IL" baseline="-20000" dirty="0"/>
              <a:t>.</a:t>
            </a:r>
          </a:p>
          <a:p>
            <a:pPr marL="0" indent="0" defTabSz="432000">
              <a:buNone/>
            </a:pPr>
            <a:r>
              <a:rPr lang="he-IL" baseline="-20000" dirty="0"/>
              <a:t>						</a:t>
            </a:r>
            <a:r>
              <a:rPr lang="he-IL" dirty="0"/>
              <a:t>השרשור של השפות </a:t>
            </a:r>
            <a:r>
              <a:rPr lang="en-US" dirty="0"/>
              <a:t>L</a:t>
            </a:r>
            <a:r>
              <a:rPr lang="en-US" baseline="-20000" dirty="0"/>
              <a:t>1</a:t>
            </a:r>
            <a:r>
              <a:rPr lang="he-IL" dirty="0"/>
              <a:t> ו</a:t>
            </a:r>
            <a:r>
              <a:rPr lang="he-IL" baseline="30000" dirty="0"/>
              <a:t>-</a:t>
            </a:r>
            <a:r>
              <a:rPr lang="en-US" dirty="0"/>
              <a:t>L</a:t>
            </a:r>
            <a:r>
              <a:rPr lang="en-US" baseline="-20000" dirty="0"/>
              <a:t>2 </a:t>
            </a:r>
            <a:r>
              <a:rPr lang="he-IL" baseline="-20000" dirty="0"/>
              <a:t> </a:t>
            </a:r>
            <a:r>
              <a:rPr lang="he-IL" dirty="0"/>
              <a:t>יוצר שפה/קבוצה חדשה </a:t>
            </a:r>
            <a:r>
              <a:rPr lang="he-IL" u="sng" dirty="0"/>
              <a:t>ללא</a:t>
            </a:r>
            <a:r>
              <a:rPr lang="he-IL" dirty="0"/>
              <a:t> כפילויות.</a:t>
            </a:r>
          </a:p>
          <a:p>
            <a:pPr marL="0" indent="0" defTabSz="432000">
              <a:spcAft>
                <a:spcPts val="0"/>
              </a:spcAft>
              <a:buNone/>
            </a:pPr>
            <a:r>
              <a:rPr lang="he-IL" dirty="0"/>
              <a:t>						דוגמה בשפות: </a:t>
            </a:r>
          </a:p>
          <a:p>
            <a:pPr marL="0" indent="0" algn="l" defTabSz="432000" rtl="0">
              <a:spcAft>
                <a:spcPts val="0"/>
              </a:spcAft>
              <a:buNone/>
            </a:pPr>
            <a:r>
              <a:rPr lang="en-US" dirty="0"/>
              <a:t>		L</a:t>
            </a:r>
            <a:r>
              <a:rPr lang="en-US" baseline="-20000" dirty="0"/>
              <a:t>1</a:t>
            </a:r>
            <a:r>
              <a:rPr lang="en-US" dirty="0"/>
              <a:t> = { a</a:t>
            </a:r>
            <a:r>
              <a:rPr lang="en-US" sz="2800" baseline="24000" dirty="0"/>
              <a:t>2</a:t>
            </a:r>
            <a:r>
              <a:rPr lang="en-US" dirty="0"/>
              <a:t>c</a:t>
            </a:r>
            <a:r>
              <a:rPr lang="en-US" sz="2800" dirty="0"/>
              <a:t>, </a:t>
            </a:r>
            <a:r>
              <a:rPr lang="en-US" dirty="0" err="1"/>
              <a:t>abc</a:t>
            </a:r>
            <a:r>
              <a:rPr lang="en-US" sz="2800" dirty="0"/>
              <a:t>, </a:t>
            </a:r>
            <a:r>
              <a:rPr lang="en-US" dirty="0"/>
              <a:t>a }	L</a:t>
            </a:r>
            <a:r>
              <a:rPr lang="en-US" baseline="-20000" dirty="0"/>
              <a:t>2</a:t>
            </a:r>
            <a:r>
              <a:rPr lang="en-US" dirty="0"/>
              <a:t> = { a</a:t>
            </a:r>
            <a:r>
              <a:rPr lang="en-US" sz="2800" baseline="24000" dirty="0"/>
              <a:t>2</a:t>
            </a:r>
            <a:r>
              <a:rPr lang="en-US" sz="2800" dirty="0"/>
              <a:t>, </a:t>
            </a:r>
            <a:r>
              <a:rPr lang="en-US" dirty="0" err="1"/>
              <a:t>bc</a:t>
            </a:r>
            <a:r>
              <a:rPr lang="en-US" dirty="0"/>
              <a:t>, </a:t>
            </a:r>
            <a:r>
              <a:rPr lang="el-GR" sz="2800" dirty="0"/>
              <a:t>ε</a:t>
            </a:r>
            <a:r>
              <a:rPr lang="en-US" dirty="0"/>
              <a:t> }</a:t>
            </a:r>
            <a:endParaRPr lang="he-IL" dirty="0"/>
          </a:p>
          <a:p>
            <a:pPr marL="0" indent="0" algn="l" defTabSz="432000" rtl="0">
              <a:spcAft>
                <a:spcPts val="0"/>
              </a:spcAft>
              <a:buNone/>
            </a:pPr>
            <a:endParaRPr lang="he-IL" dirty="0"/>
          </a:p>
          <a:p>
            <a:pPr marL="0" indent="0" algn="l" defTabSz="432000" rtl="0">
              <a:spcAft>
                <a:spcPts val="0"/>
              </a:spcAft>
              <a:buNone/>
            </a:pPr>
            <a:r>
              <a:rPr lang="en-US" dirty="0"/>
              <a:t>		L</a:t>
            </a:r>
            <a:r>
              <a:rPr lang="en-US" baseline="-20000" dirty="0"/>
              <a:t>1</a:t>
            </a:r>
            <a:r>
              <a:rPr lang="en-US" sz="1400" dirty="0"/>
              <a:t> </a:t>
            </a:r>
            <a:r>
              <a:rPr lang="en-US" sz="2000" dirty="0"/>
              <a:t>•</a:t>
            </a:r>
            <a:r>
              <a:rPr lang="en-US" sz="1400" dirty="0"/>
              <a:t> </a:t>
            </a:r>
            <a:r>
              <a:rPr lang="en-US" dirty="0"/>
              <a:t>L</a:t>
            </a:r>
            <a:r>
              <a:rPr lang="en-US" baseline="-20000" dirty="0"/>
              <a:t>2 </a:t>
            </a:r>
            <a:r>
              <a:rPr lang="en-US" dirty="0"/>
              <a:t>= { a</a:t>
            </a:r>
            <a:r>
              <a:rPr lang="en-US" baseline="24000" dirty="0"/>
              <a:t>2</a:t>
            </a:r>
            <a:r>
              <a:rPr lang="en-US" dirty="0"/>
              <a:t>ca</a:t>
            </a:r>
            <a:r>
              <a:rPr lang="en-US" baseline="24000" dirty="0"/>
              <a:t>2</a:t>
            </a:r>
            <a:r>
              <a:rPr lang="en-US" dirty="0"/>
              <a:t>, a</a:t>
            </a:r>
            <a:r>
              <a:rPr lang="en-US" baseline="24000" dirty="0"/>
              <a:t>2</a:t>
            </a:r>
            <a:r>
              <a:rPr lang="en-US" dirty="0"/>
              <a:t>cbc, a</a:t>
            </a:r>
            <a:r>
              <a:rPr lang="en-US" baseline="24000" dirty="0"/>
              <a:t>2</a:t>
            </a:r>
            <a:r>
              <a:rPr lang="en-US" dirty="0"/>
              <a:t>c, abca</a:t>
            </a:r>
            <a:r>
              <a:rPr lang="en-US" baseline="24000" dirty="0"/>
              <a:t>2</a:t>
            </a:r>
            <a:r>
              <a:rPr lang="en-US" dirty="0"/>
              <a:t>, a(</a:t>
            </a:r>
            <a:r>
              <a:rPr lang="en-US" dirty="0" err="1"/>
              <a:t>bc</a:t>
            </a:r>
            <a:r>
              <a:rPr lang="en-US" dirty="0"/>
              <a:t>)</a:t>
            </a:r>
            <a:r>
              <a:rPr lang="en-US" baseline="24000" dirty="0"/>
              <a:t>2</a:t>
            </a:r>
            <a:r>
              <a:rPr lang="en-US" dirty="0"/>
              <a:t>, </a:t>
            </a:r>
            <a:r>
              <a:rPr lang="en-US" dirty="0" err="1"/>
              <a:t>abc</a:t>
            </a:r>
            <a:r>
              <a:rPr lang="en-US" dirty="0"/>
              <a:t>, a</a:t>
            </a:r>
            <a:r>
              <a:rPr lang="en-US" baseline="24000" dirty="0"/>
              <a:t>3</a:t>
            </a:r>
            <a:r>
              <a:rPr lang="en-US" dirty="0"/>
              <a:t>, </a:t>
            </a:r>
            <a:r>
              <a:rPr lang="en-US" dirty="0" err="1"/>
              <a:t>abc</a:t>
            </a:r>
            <a:r>
              <a:rPr lang="en-US" dirty="0"/>
              <a:t>, a }	</a:t>
            </a:r>
            <a:endParaRPr lang="he-IL" dirty="0"/>
          </a:p>
          <a:p>
            <a:pPr marL="0" indent="0" defTabSz="432000">
              <a:spcAft>
                <a:spcPts val="0"/>
              </a:spcAft>
              <a:buNone/>
            </a:pPr>
            <a:endParaRPr lang="he-IL" sz="1000" dirty="0"/>
          </a:p>
          <a:p>
            <a:pPr marL="0" indent="0" defTabSz="432000">
              <a:spcAft>
                <a:spcPts val="0"/>
              </a:spcAft>
              <a:buNone/>
            </a:pPr>
            <a:r>
              <a:rPr lang="he-IL" dirty="0"/>
              <a:t>						דוגמה בקבוצות:</a:t>
            </a:r>
          </a:p>
          <a:p>
            <a:pPr marL="0" indent="0" algn="l" defTabSz="43200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/>
              <a:t>	</a:t>
            </a:r>
          </a:p>
          <a:p>
            <a:pPr marL="474736" lvl="1" indent="0" defTabSz="432000">
              <a:spcAft>
                <a:spcPts val="1200"/>
              </a:spcAft>
              <a:buNone/>
            </a:pPr>
            <a:r>
              <a:rPr lang="he-IL" sz="1400" dirty="0"/>
              <a:t>					.</a:t>
            </a:r>
            <a:r>
              <a:rPr lang="en-US" sz="1400" dirty="0"/>
              <a:t>	</a:t>
            </a:r>
            <a:r>
              <a:rPr lang="en-US" dirty="0"/>
              <a:t>	</a:t>
            </a:r>
          </a:p>
          <a:p>
            <a:pPr marL="0" indent="0" algn="l" defTabSz="432000" rtl="0">
              <a:spcAft>
                <a:spcPts val="1200"/>
              </a:spcAft>
              <a:buNone/>
            </a:pPr>
            <a:endParaRPr lang="he-IL" dirty="0"/>
          </a:p>
          <a:p>
            <a:pPr marL="0" indent="0" algn="l" defTabSz="432000" rtl="0">
              <a:spcAft>
                <a:spcPts val="1200"/>
              </a:spcAft>
              <a:buNone/>
            </a:pPr>
            <a:endParaRPr lang="he-IL" sz="3200" b="1" dirty="0">
              <a:solidFill>
                <a:srgbClr val="11A4AB"/>
              </a:solidFill>
            </a:endParaRPr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095A64E7-BB8B-4923-9861-A89E7FE43B7B}"/>
              </a:ext>
            </a:extLst>
          </p:cNvPr>
          <p:cNvSpPr/>
          <p:nvPr/>
        </p:nvSpPr>
        <p:spPr>
          <a:xfrm>
            <a:off x="1142514" y="6481286"/>
            <a:ext cx="5374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dirty="0"/>
              <a:t>הרעיון נלקח מהדף של יפעת אדלר – מכון </a:t>
            </a:r>
            <a:r>
              <a:rPr lang="he-IL" sz="1400" dirty="0" err="1"/>
              <a:t>דווידסון</a:t>
            </a:r>
            <a:r>
              <a:rPr lang="he-IL" sz="1400" dirty="0"/>
              <a:t> – מכון ויצמן למדע</a:t>
            </a:r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606CECFD-FBE0-4E49-84E0-B2CF44A8625C}"/>
              </a:ext>
            </a:extLst>
          </p:cNvPr>
          <p:cNvGrpSpPr/>
          <p:nvPr/>
        </p:nvGrpSpPr>
        <p:grpSpPr>
          <a:xfrm>
            <a:off x="7874000" y="3682842"/>
            <a:ext cx="477441" cy="520700"/>
            <a:chOff x="7841059" y="3810000"/>
            <a:chExt cx="477441" cy="520700"/>
          </a:xfrm>
        </p:grpSpPr>
        <p:cxnSp>
          <p:nvCxnSpPr>
            <p:cNvPr id="4" name="מחבר ישר 3">
              <a:extLst>
                <a:ext uri="{FF2B5EF4-FFF2-40B4-BE49-F238E27FC236}">
                  <a16:creationId xmlns:a16="http://schemas.microsoft.com/office/drawing/2014/main" id="{9B0D6342-7582-4A04-B16A-266608C1F93F}"/>
                </a:ext>
              </a:extLst>
            </p:cNvPr>
            <p:cNvCxnSpPr>
              <a:cxnSpLocks/>
            </p:cNvCxnSpPr>
            <p:nvPr/>
          </p:nvCxnSpPr>
          <p:spPr>
            <a:xfrm>
              <a:off x="7874000" y="3810000"/>
              <a:ext cx="444500" cy="5207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מחבר ישר 7">
              <a:extLst>
                <a:ext uri="{FF2B5EF4-FFF2-40B4-BE49-F238E27FC236}">
                  <a16:creationId xmlns:a16="http://schemas.microsoft.com/office/drawing/2014/main" id="{33EBAD1E-1175-48C1-9AD6-A1DB67FFD0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1059" y="3810000"/>
              <a:ext cx="411559" cy="5207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C27D822F-6329-4B97-A130-E079BDAF9DA3}"/>
              </a:ext>
            </a:extLst>
          </p:cNvPr>
          <p:cNvGrpSpPr/>
          <p:nvPr/>
        </p:nvGrpSpPr>
        <p:grpSpPr>
          <a:xfrm>
            <a:off x="1817370" y="3358515"/>
            <a:ext cx="3013710" cy="426720"/>
            <a:chOff x="1817370" y="3535680"/>
            <a:chExt cx="3013710" cy="426720"/>
          </a:xfrm>
        </p:grpSpPr>
        <p:cxnSp>
          <p:nvCxnSpPr>
            <p:cNvPr id="11" name="מחבר חץ ישר 10">
              <a:extLst>
                <a:ext uri="{FF2B5EF4-FFF2-40B4-BE49-F238E27FC236}">
                  <a16:creationId xmlns:a16="http://schemas.microsoft.com/office/drawing/2014/main" id="{13E6AB86-1D75-4C93-B8E5-EE744294BD80}"/>
                </a:ext>
              </a:extLst>
            </p:cNvPr>
            <p:cNvCxnSpPr>
              <a:cxnSpLocks/>
            </p:cNvCxnSpPr>
            <p:nvPr/>
          </p:nvCxnSpPr>
          <p:spPr>
            <a:xfrm>
              <a:off x="1817370" y="3535680"/>
              <a:ext cx="598170" cy="4267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חץ ישר 12">
              <a:extLst>
                <a:ext uri="{FF2B5EF4-FFF2-40B4-BE49-F238E27FC236}">
                  <a16:creationId xmlns:a16="http://schemas.microsoft.com/office/drawing/2014/main" id="{2D010283-1417-4673-99A3-2B4C36E663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64180" y="3535680"/>
              <a:ext cx="1866900" cy="4267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קבוצה 30">
            <a:extLst>
              <a:ext uri="{FF2B5EF4-FFF2-40B4-BE49-F238E27FC236}">
                <a16:creationId xmlns:a16="http://schemas.microsoft.com/office/drawing/2014/main" id="{3A85DDD1-68BD-4CC0-9C70-D4E3D1ED59C7}"/>
              </a:ext>
            </a:extLst>
          </p:cNvPr>
          <p:cNvGrpSpPr/>
          <p:nvPr/>
        </p:nvGrpSpPr>
        <p:grpSpPr>
          <a:xfrm>
            <a:off x="1933416" y="3327654"/>
            <a:ext cx="3446304" cy="488442"/>
            <a:chOff x="1933416" y="3504819"/>
            <a:chExt cx="3446304" cy="488442"/>
          </a:xfrm>
        </p:grpSpPr>
        <p:cxnSp>
          <p:nvCxnSpPr>
            <p:cNvPr id="20" name="מחבר חץ ישר 19">
              <a:extLst>
                <a:ext uri="{FF2B5EF4-FFF2-40B4-BE49-F238E27FC236}">
                  <a16:creationId xmlns:a16="http://schemas.microsoft.com/office/drawing/2014/main" id="{C95DC5E6-BCE8-4771-B4C2-A93568F37D78}"/>
                </a:ext>
              </a:extLst>
            </p:cNvPr>
            <p:cNvCxnSpPr>
              <a:cxnSpLocks/>
            </p:cNvCxnSpPr>
            <p:nvPr/>
          </p:nvCxnSpPr>
          <p:spPr>
            <a:xfrm>
              <a:off x="1933416" y="3535680"/>
              <a:ext cx="1514634" cy="4267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מחבר חץ ישר 21">
              <a:extLst>
                <a:ext uri="{FF2B5EF4-FFF2-40B4-BE49-F238E27FC236}">
                  <a16:creationId xmlns:a16="http://schemas.microsoft.com/office/drawing/2014/main" id="{9B0B1EDA-0CA2-4513-9896-5C63CBE13D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606" y="3504819"/>
              <a:ext cx="1550114" cy="4884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8F2268C6-9667-4BFB-857C-333C46B5B49E}"/>
              </a:ext>
            </a:extLst>
          </p:cNvPr>
          <p:cNvGrpSpPr/>
          <p:nvPr/>
        </p:nvGrpSpPr>
        <p:grpSpPr>
          <a:xfrm>
            <a:off x="2116455" y="3358515"/>
            <a:ext cx="3747326" cy="457581"/>
            <a:chOff x="2155507" y="3535680"/>
            <a:chExt cx="3747326" cy="457581"/>
          </a:xfrm>
        </p:grpSpPr>
        <p:cxnSp>
          <p:nvCxnSpPr>
            <p:cNvPr id="25" name="מחבר חץ ישר 24">
              <a:extLst>
                <a:ext uri="{FF2B5EF4-FFF2-40B4-BE49-F238E27FC236}">
                  <a16:creationId xmlns:a16="http://schemas.microsoft.com/office/drawing/2014/main" id="{92693CF8-791D-43C4-AAA9-58950AB5DA6C}"/>
                </a:ext>
              </a:extLst>
            </p:cNvPr>
            <p:cNvCxnSpPr/>
            <p:nvPr/>
          </p:nvCxnSpPr>
          <p:spPr>
            <a:xfrm>
              <a:off x="2155507" y="3535680"/>
              <a:ext cx="2105343" cy="4575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מחבר חץ ישר 28">
              <a:extLst>
                <a:ext uri="{FF2B5EF4-FFF2-40B4-BE49-F238E27FC236}">
                  <a16:creationId xmlns:a16="http://schemas.microsoft.com/office/drawing/2014/main" id="{1AAE8F60-B34B-4DF1-BF01-F74062EAF7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94213" y="3535680"/>
              <a:ext cx="1408620" cy="4267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33" name="תמונה 32">
            <a:extLst>
              <a:ext uri="{FF2B5EF4-FFF2-40B4-BE49-F238E27FC236}">
                <a16:creationId xmlns:a16="http://schemas.microsoft.com/office/drawing/2014/main" id="{473B99C8-C8FE-4C4D-9728-8CBFBC9F9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6" y="4786067"/>
            <a:ext cx="6291366" cy="491884"/>
          </a:xfrm>
          <a:prstGeom prst="rect">
            <a:avLst/>
          </a:prstGeom>
        </p:spPr>
      </p:pic>
      <p:pic>
        <p:nvPicPr>
          <p:cNvPr id="35" name="תמונה 34">
            <a:extLst>
              <a:ext uri="{FF2B5EF4-FFF2-40B4-BE49-F238E27FC236}">
                <a16:creationId xmlns:a16="http://schemas.microsoft.com/office/drawing/2014/main" id="{936C34AF-99EE-4426-ACE9-E56709C01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6" y="5893840"/>
            <a:ext cx="6103934" cy="503817"/>
          </a:xfrm>
          <a:prstGeom prst="rect">
            <a:avLst/>
          </a:prstGeom>
        </p:spPr>
      </p:pic>
      <p:pic>
        <p:nvPicPr>
          <p:cNvPr id="37" name="תמונה 36">
            <a:extLst>
              <a:ext uri="{FF2B5EF4-FFF2-40B4-BE49-F238E27FC236}">
                <a16:creationId xmlns:a16="http://schemas.microsoft.com/office/drawing/2014/main" id="{88D1AD92-9ECF-4EC5-9F35-938E0BC4E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47" y="5358264"/>
            <a:ext cx="6220353" cy="46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9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78" y="155448"/>
            <a:ext cx="8278622" cy="720000"/>
          </a:xfrm>
        </p:spPr>
        <p:txBody>
          <a:bodyPr/>
          <a:lstStyle/>
          <a:p>
            <a:r>
              <a:rPr lang="he-IL" dirty="0"/>
              <a:t>פעולות על שפות/ קבוצות </a:t>
            </a:r>
            <a:r>
              <a:rPr lang="he-IL" sz="3600" dirty="0"/>
              <a:t>(המשך)</a:t>
            </a:r>
            <a:endParaRPr lang="he-IL" sz="3200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65913" y="988789"/>
            <a:ext cx="11982450" cy="1543050"/>
          </a:xfrm>
        </p:spPr>
        <p:txBody>
          <a:bodyPr>
            <a:noAutofit/>
          </a:bodyPr>
          <a:lstStyle/>
          <a:p>
            <a:pPr defTabSz="432000">
              <a:spcAft>
                <a:spcPts val="1200"/>
              </a:spcAft>
            </a:pPr>
            <a:r>
              <a:rPr lang="he-IL" sz="2800" b="1" dirty="0">
                <a:solidFill>
                  <a:srgbClr val="11A4AB"/>
                </a:solidFill>
              </a:rPr>
              <a:t>שרשור שפות</a:t>
            </a:r>
            <a:r>
              <a:rPr lang="he-IL" dirty="0"/>
              <a:t> (המשך) </a:t>
            </a:r>
            <a:r>
              <a:rPr lang="he-IL" b="1" dirty="0">
                <a:solidFill>
                  <a:schemeClr val="tx1"/>
                </a:solidFill>
              </a:rPr>
              <a:t>– </a:t>
            </a:r>
            <a:r>
              <a:rPr lang="he-IL" dirty="0">
                <a:solidFill>
                  <a:schemeClr val="tx1"/>
                </a:solidFill>
              </a:rPr>
              <a:t>הגדרה מתמטית: 	</a:t>
            </a: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baseline="-20000" dirty="0">
                <a:solidFill>
                  <a:schemeClr val="tx1"/>
                </a:solidFill>
              </a:rPr>
              <a:t>1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•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baseline="-2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= { w</a:t>
            </a:r>
            <a:r>
              <a:rPr lang="en-US" baseline="-20000" dirty="0">
                <a:solidFill>
                  <a:schemeClr val="tx1"/>
                </a:solidFill>
              </a:rPr>
              <a:t>1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•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baseline="-2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 | w</a:t>
            </a:r>
            <a:r>
              <a:rPr lang="en-US" baseline="-20000" dirty="0">
                <a:solidFill>
                  <a:schemeClr val="tx1"/>
                </a:solidFill>
              </a:rPr>
              <a:t>1</a:t>
            </a:r>
            <a:r>
              <a:rPr lang="en-US" sz="1000" baseline="-20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∈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baseline="-2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, w</a:t>
            </a:r>
            <a:r>
              <a:rPr lang="en-US" baseline="-20000" dirty="0">
                <a:solidFill>
                  <a:schemeClr val="tx1"/>
                </a:solidFill>
              </a:rPr>
              <a:t>2</a:t>
            </a:r>
            <a:r>
              <a:rPr lang="en-US" sz="1000" baseline="-20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∈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baseline="-20000" dirty="0">
                <a:solidFill>
                  <a:schemeClr val="tx1"/>
                </a:solidFill>
              </a:rPr>
              <a:t>2 </a:t>
            </a:r>
            <a:r>
              <a:rPr lang="en-US" dirty="0">
                <a:solidFill>
                  <a:schemeClr val="tx1"/>
                </a:solidFill>
              </a:rPr>
              <a:t>} </a:t>
            </a:r>
            <a:r>
              <a:rPr lang="en-US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he-IL" dirty="0">
              <a:solidFill>
                <a:schemeClr val="tx1"/>
              </a:solidFill>
            </a:endParaRPr>
          </a:p>
          <a:p>
            <a:pPr marL="0" indent="0" defTabSz="432000">
              <a:spcAft>
                <a:spcPts val="0"/>
              </a:spcAft>
              <a:buNone/>
            </a:pPr>
            <a:r>
              <a:rPr lang="he-IL" dirty="0">
                <a:solidFill>
                  <a:schemeClr val="tx1"/>
                </a:solidFill>
              </a:rPr>
              <a:t>								  אנו משתמשים במושג</a:t>
            </a:r>
            <a:r>
              <a:rPr lang="he-IL" b="1" dirty="0">
                <a:solidFill>
                  <a:schemeClr val="tx1"/>
                </a:solidFill>
              </a:rPr>
              <a:t> </a:t>
            </a:r>
            <a:r>
              <a:rPr lang="he-IL" b="1" dirty="0"/>
              <a:t>מַכְפֵּלָה </a:t>
            </a:r>
            <a:r>
              <a:rPr lang="he-IL" b="1" dirty="0" err="1"/>
              <a:t>קַרְטֵזִית</a:t>
            </a:r>
            <a:r>
              <a:rPr lang="he-IL" b="1" dirty="0"/>
              <a:t> </a:t>
            </a:r>
            <a:r>
              <a:rPr lang="he-IL" dirty="0"/>
              <a:t>כאשר אנו משתמשים									  במבנה הנתונים מטריצה.</a:t>
            </a:r>
          </a:p>
          <a:p>
            <a:pPr marL="0" indent="0" defTabSz="432000">
              <a:buNone/>
            </a:pPr>
            <a:r>
              <a:rPr lang="he-IL" dirty="0"/>
              <a:t>								  									דוגמה למטריצה: מערכת שעות </a:t>
            </a:r>
          </a:p>
          <a:p>
            <a:pPr marL="0" indent="0" defTabSz="432000">
              <a:spcAft>
                <a:spcPts val="0"/>
              </a:spcAft>
              <a:buNone/>
            </a:pPr>
            <a:endParaRPr lang="he-IL" dirty="0"/>
          </a:p>
          <a:p>
            <a:pPr marL="0" indent="0" defTabSz="432000">
              <a:spcAft>
                <a:spcPts val="0"/>
              </a:spcAft>
              <a:buNone/>
            </a:pPr>
            <a:endParaRPr lang="he-IL" dirty="0"/>
          </a:p>
          <a:p>
            <a:pPr marL="0" indent="0" defTabSz="432000">
              <a:spcAft>
                <a:spcPts val="0"/>
              </a:spcAft>
              <a:buNone/>
            </a:pPr>
            <a:endParaRPr lang="he-IL" dirty="0"/>
          </a:p>
          <a:p>
            <a:pPr marL="0" indent="0" defTabSz="432000">
              <a:spcAft>
                <a:spcPts val="0"/>
              </a:spcAft>
              <a:buNone/>
            </a:pPr>
            <a:endParaRPr lang="he-IL" dirty="0"/>
          </a:p>
          <a:p>
            <a:pPr marL="0" indent="0" algn="l" defTabSz="432000" rtl="0">
              <a:spcAft>
                <a:spcPts val="1200"/>
              </a:spcAft>
              <a:buNone/>
            </a:pPr>
            <a:endParaRPr lang="he-IL" sz="3200" b="1" dirty="0">
              <a:solidFill>
                <a:srgbClr val="11A4AB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694A22EC-BD73-4C08-8CC7-D18EC1867D2E}"/>
              </a:ext>
            </a:extLst>
          </p:cNvPr>
          <p:cNvSpPr/>
          <p:nvPr/>
        </p:nvSpPr>
        <p:spPr>
          <a:xfrm>
            <a:off x="4159553" y="2645180"/>
            <a:ext cx="7503587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2000">
              <a:spcAft>
                <a:spcPts val="600"/>
              </a:spcAft>
            </a:pP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המטריצה בנויה משתי שפות/קבוצות:</a:t>
            </a:r>
          </a:p>
          <a:p>
            <a:pPr algn="l" defTabSz="432000" rtl="0">
              <a:spcAft>
                <a:spcPts val="3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L</a:t>
            </a:r>
            <a:r>
              <a:rPr lang="en-US" sz="2400" baseline="-2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{ 1, 2, 3, 4, 5, 6 }</a:t>
            </a:r>
          </a:p>
          <a:p>
            <a:pPr algn="l" defTabSz="432000" rtl="0"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L</a:t>
            </a:r>
            <a:r>
              <a:rPr lang="en-US" sz="2400" baseline="-2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{ 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א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ב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ג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ד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}</a:t>
            </a:r>
          </a:p>
          <a:p>
            <a:pPr defTabSz="432000"/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מיקומי התאים במטריצה הם </a:t>
            </a:r>
            <a:r>
              <a:rPr lang="he-I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מַכְפֵּלָה </a:t>
            </a:r>
            <a:r>
              <a:rPr lang="he-IL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קַרְטֵזִית</a:t>
            </a:r>
            <a:r>
              <a:rPr lang="he-I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כך שהאבר הראשון הוא </a:t>
            </a:r>
            <a:r>
              <a:rPr lang="he-IL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שעה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מ</a:t>
            </a:r>
            <a:r>
              <a:rPr lang="he-IL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</a:t>
            </a:r>
            <a:r>
              <a:rPr lang="en-US" sz="2400" baseline="-2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והאבר השני הוא </a:t>
            </a:r>
            <a:r>
              <a:rPr lang="he-IL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יום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מ</a:t>
            </a:r>
            <a:r>
              <a:rPr lang="he-IL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sz="2400" baseline="-2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he-IL" sz="2400" baseline="-2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defTabSz="432000"/>
            <a:r>
              <a:rPr lang="he-IL" sz="2400" baseline="-2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		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BD881B7E-799C-44CD-A19A-7896A3DBA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8" y="3202154"/>
            <a:ext cx="4209190" cy="3205460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8E679810-10D9-4C4B-8956-DEB7CAB5F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8" y="2828164"/>
            <a:ext cx="4209190" cy="3517157"/>
          </a:xfrm>
          <a:prstGeom prst="rect">
            <a:avLst/>
          </a:prstGeom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79CA7F44-16E8-4987-8813-29A179AF8AC2}"/>
              </a:ext>
            </a:extLst>
          </p:cNvPr>
          <p:cNvSpPr/>
          <p:nvPr/>
        </p:nvSpPr>
        <p:spPr>
          <a:xfrm>
            <a:off x="0" y="6443066"/>
            <a:ext cx="8210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rgbClr val="00B050"/>
                </a:solidFill>
              </a:rPr>
              <a:t>חוק החילוף </a:t>
            </a:r>
            <a:r>
              <a:rPr lang="he-IL" sz="2000" dirty="0"/>
              <a:t>(</a:t>
            </a:r>
            <a:r>
              <a:rPr lang="en-US" sz="2000" dirty="0"/>
              <a:t>(commutative law</a:t>
            </a:r>
            <a:r>
              <a:rPr lang="he-IL" sz="2000" dirty="0"/>
              <a:t> – </a:t>
            </a:r>
            <a:r>
              <a:rPr lang="he-IL" sz="2000" b="1" u="sng" dirty="0"/>
              <a:t>לא</a:t>
            </a:r>
            <a:r>
              <a:rPr lang="he-IL" sz="2000" b="1" dirty="0"/>
              <a:t> </a:t>
            </a:r>
            <a:r>
              <a:rPr lang="he-IL" sz="2000" b="1" u="sng" dirty="0"/>
              <a:t>תמיד</a:t>
            </a:r>
            <a:r>
              <a:rPr lang="he-IL" sz="2000" dirty="0"/>
              <a:t> </a:t>
            </a:r>
            <a:r>
              <a:rPr lang="he-IL" sz="2000" b="1" dirty="0"/>
              <a:t>מתקיים</a:t>
            </a:r>
            <a:r>
              <a:rPr lang="he-IL" sz="2000" dirty="0"/>
              <a:t> בשרשור שפות</a:t>
            </a:r>
          </a:p>
        </p:txBody>
      </p:sp>
    </p:spTree>
    <p:extLst>
      <p:ext uri="{BB962C8B-B14F-4D97-AF65-F5344CB8AC3E}">
        <p14:creationId xmlns:p14="http://schemas.microsoft.com/office/powerpoint/2010/main" val="286985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78" y="155448"/>
            <a:ext cx="8278622" cy="720000"/>
          </a:xfrm>
        </p:spPr>
        <p:txBody>
          <a:bodyPr/>
          <a:lstStyle/>
          <a:p>
            <a:r>
              <a:rPr lang="he-IL" dirty="0"/>
              <a:t>פעולות על שפות/ קבוצות </a:t>
            </a:r>
            <a:r>
              <a:rPr lang="he-IL" sz="3600" dirty="0"/>
              <a:t>(המשך)</a:t>
            </a:r>
            <a:endParaRPr lang="he-IL" sz="3200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65913" y="1104901"/>
            <a:ext cx="11982450" cy="2513788"/>
          </a:xfrm>
        </p:spPr>
        <p:txBody>
          <a:bodyPr>
            <a:noAutofit/>
          </a:bodyPr>
          <a:lstStyle/>
          <a:p>
            <a:pPr defTabSz="432000">
              <a:spcAft>
                <a:spcPts val="1200"/>
              </a:spcAft>
            </a:pPr>
            <a:r>
              <a:rPr lang="he-IL" sz="2800" b="1" dirty="0">
                <a:solidFill>
                  <a:srgbClr val="11A4AB"/>
                </a:solidFill>
              </a:rPr>
              <a:t>חזקה </a:t>
            </a:r>
            <a:r>
              <a:rPr lang="he-IL" b="1" dirty="0">
                <a:solidFill>
                  <a:schemeClr val="tx1"/>
                </a:solidFill>
              </a:rPr>
              <a:t>– </a:t>
            </a:r>
            <a:r>
              <a:rPr lang="he-IL" dirty="0"/>
              <a:t>(</a:t>
            </a:r>
            <a:r>
              <a:rPr lang="en-US" dirty="0"/>
              <a:t>Power</a:t>
            </a:r>
            <a:r>
              <a:rPr lang="he-IL" dirty="0"/>
              <a:t>) פעולת החזקה מתבססת על פעולת השרשור.</a:t>
            </a:r>
          </a:p>
          <a:p>
            <a:pPr marL="0" indent="0" defTabSz="432000">
              <a:spcAft>
                <a:spcPts val="1200"/>
              </a:spcAft>
              <a:buNone/>
            </a:pPr>
            <a:r>
              <a:rPr lang="he-IL" dirty="0"/>
              <a:t>			   בהינתן שפה: </a:t>
            </a:r>
            <a:r>
              <a:rPr lang="en-US" dirty="0"/>
              <a:t> L</a:t>
            </a:r>
            <a:r>
              <a:rPr lang="he-IL" dirty="0"/>
              <a:t>ו</a:t>
            </a:r>
            <a:r>
              <a:rPr lang="he-IL" baseline="30000" dirty="0"/>
              <a:t>-</a:t>
            </a:r>
            <a:r>
              <a:rPr lang="en-US" dirty="0"/>
              <a:t>n</a:t>
            </a:r>
            <a:r>
              <a:rPr lang="en-US" baseline="-20000" dirty="0"/>
              <a:t> </a:t>
            </a:r>
            <a:r>
              <a:rPr lang="he-IL" baseline="-20000" dirty="0"/>
              <a:t>  </a:t>
            </a:r>
            <a:r>
              <a:rPr lang="he-IL" dirty="0"/>
              <a:t>טבעי, </a:t>
            </a:r>
            <a:r>
              <a:rPr lang="en-US" dirty="0"/>
              <a:t>L</a:t>
            </a:r>
            <a:r>
              <a:rPr lang="en-US" baseline="30000" dirty="0"/>
              <a:t>n</a:t>
            </a:r>
            <a:r>
              <a:rPr lang="he-IL" dirty="0"/>
              <a:t> היא השפה המתקבלת משרשור </a:t>
            </a:r>
            <a:r>
              <a:rPr lang="en-US" dirty="0"/>
              <a:t>L</a:t>
            </a:r>
            <a:r>
              <a:rPr lang="he-IL" dirty="0"/>
              <a:t>, </a:t>
            </a:r>
            <a:r>
              <a:rPr lang="en-US" dirty="0"/>
              <a:t>n</a:t>
            </a:r>
            <a:r>
              <a:rPr lang="he-IL" dirty="0"/>
              <a:t> פעמים.</a:t>
            </a:r>
            <a:endParaRPr lang="en-US" dirty="0"/>
          </a:p>
          <a:p>
            <a:pPr marL="0" indent="0" algn="l" defTabSz="432000" rtl="0">
              <a:buNone/>
            </a:pPr>
            <a:r>
              <a:rPr lang="he-IL" sz="3200" dirty="0"/>
              <a:t>			</a:t>
            </a:r>
            <a:r>
              <a:rPr lang="en-US" sz="2800" dirty="0"/>
              <a:t> </a:t>
            </a:r>
            <a:r>
              <a:rPr lang="en-US" sz="3200" dirty="0"/>
              <a:t>L</a:t>
            </a:r>
            <a:r>
              <a:rPr lang="en-US" sz="1000" dirty="0"/>
              <a:t> </a:t>
            </a:r>
            <a:r>
              <a:rPr lang="en-US" sz="3600" baseline="30000" dirty="0"/>
              <a:t>3</a:t>
            </a:r>
            <a:r>
              <a:rPr lang="en-US" sz="3600" baseline="24000" dirty="0"/>
              <a:t> </a:t>
            </a:r>
            <a:r>
              <a:rPr lang="en-US" sz="3200" dirty="0"/>
              <a:t>= L</a:t>
            </a:r>
            <a:r>
              <a:rPr lang="en-US" sz="2000" dirty="0"/>
              <a:t> </a:t>
            </a:r>
            <a:r>
              <a:rPr lang="en-US" dirty="0"/>
              <a:t>•</a:t>
            </a:r>
            <a:r>
              <a:rPr lang="en-US" sz="2000" dirty="0"/>
              <a:t> </a:t>
            </a:r>
            <a:r>
              <a:rPr lang="en-US" sz="3200" dirty="0"/>
              <a:t>L</a:t>
            </a:r>
            <a:r>
              <a:rPr lang="en-US" sz="2000" dirty="0"/>
              <a:t> </a:t>
            </a:r>
            <a:r>
              <a:rPr lang="en-US" dirty="0"/>
              <a:t>•</a:t>
            </a:r>
            <a:r>
              <a:rPr lang="en-US" sz="2000" dirty="0"/>
              <a:t> </a:t>
            </a:r>
            <a:r>
              <a:rPr lang="en-US" sz="3200" dirty="0"/>
              <a:t>L  </a:t>
            </a:r>
          </a:p>
          <a:p>
            <a:pPr marL="0" indent="0" algn="l" defTabSz="432000" rtl="0">
              <a:buNone/>
            </a:pPr>
            <a:r>
              <a:rPr lang="en-US" sz="3200" dirty="0"/>
              <a:t>			 L</a:t>
            </a:r>
            <a:r>
              <a:rPr lang="en-US" sz="1000" dirty="0"/>
              <a:t> </a:t>
            </a:r>
            <a:r>
              <a:rPr lang="en-US" sz="3600" baseline="30000" dirty="0"/>
              <a:t>0</a:t>
            </a:r>
            <a:r>
              <a:rPr lang="en-US" sz="3600" baseline="24000" dirty="0"/>
              <a:t> </a:t>
            </a:r>
            <a:r>
              <a:rPr lang="en-US" sz="3200" dirty="0"/>
              <a:t>= {</a:t>
            </a:r>
            <a:r>
              <a:rPr lang="en-US" sz="1000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ℇ</a:t>
            </a:r>
            <a:r>
              <a:rPr lang="en-US" sz="1000" dirty="0"/>
              <a:t> </a:t>
            </a:r>
            <a:r>
              <a:rPr lang="en-US" sz="3200" dirty="0"/>
              <a:t>}</a:t>
            </a:r>
          </a:p>
          <a:p>
            <a:pPr marL="0" indent="0" algn="l" defTabSz="432000" rtl="0">
              <a:buNone/>
            </a:pPr>
            <a:endParaRPr lang="en-US" sz="3200" dirty="0"/>
          </a:p>
          <a:p>
            <a:pPr marL="0" indent="0" algn="l" defTabSz="432000" rtl="0">
              <a:buNone/>
            </a:pPr>
            <a:endParaRPr lang="en-US" sz="3200" dirty="0"/>
          </a:p>
          <a:p>
            <a:pPr marL="0" indent="0" algn="l" defTabSz="432000" rtl="0">
              <a:spcAft>
                <a:spcPts val="1200"/>
              </a:spcAft>
              <a:buNone/>
            </a:pPr>
            <a:endParaRPr lang="he-IL" sz="3200" b="1" dirty="0">
              <a:solidFill>
                <a:srgbClr val="11A4AB"/>
              </a:solidFill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E44DB4D8-FD11-4BF3-8E95-1F4CC900B76B}"/>
              </a:ext>
            </a:extLst>
          </p:cNvPr>
          <p:cNvSpPr/>
          <p:nvPr/>
        </p:nvSpPr>
        <p:spPr>
          <a:xfrm>
            <a:off x="989034" y="394751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a typeface="Times New Roman" panose="02020603050405020304" pitchFamily="18" charset="0"/>
                <a:cs typeface="David" panose="020E0502060401010101" pitchFamily="34" charset="-79"/>
              </a:rPr>
              <a:t>L</a:t>
            </a:r>
            <a:r>
              <a:rPr lang="en-US" sz="2400" baseline="-25000" dirty="0">
                <a:ea typeface="Times New Roman" panose="02020603050405020304" pitchFamily="18" charset="0"/>
                <a:cs typeface="David" panose="020E0502060401010101" pitchFamily="34" charset="-79"/>
              </a:rPr>
              <a:t>1</a:t>
            </a:r>
            <a:r>
              <a:rPr lang="en-US" sz="2400" dirty="0">
                <a:ea typeface="Times New Roman" panose="02020603050405020304" pitchFamily="18" charset="0"/>
                <a:cs typeface="David" panose="020E0502060401010101" pitchFamily="34" charset="-79"/>
              </a:rPr>
              <a:t> = { a</a:t>
            </a:r>
            <a:r>
              <a:rPr lang="en-US" sz="2400" baseline="30000" dirty="0">
                <a:ea typeface="Times New Roman" panose="02020603050405020304" pitchFamily="18" charset="0"/>
                <a:cs typeface="David" panose="020E0502060401010101" pitchFamily="34" charset="-79"/>
              </a:rPr>
              <a:t>n</a:t>
            </a:r>
            <a:r>
              <a:rPr lang="en-US" sz="2400" dirty="0">
                <a:ea typeface="Times New Roman" panose="02020603050405020304" pitchFamily="18" charset="0"/>
                <a:cs typeface="David" panose="020E0502060401010101" pitchFamily="34" charset="-79"/>
              </a:rPr>
              <a:t> |  n </a:t>
            </a:r>
            <a:r>
              <a:rPr lang="en-US" sz="2400" dirty="0">
                <a:ea typeface="Times New Roman" panose="02020603050405020304" pitchFamily="18" charset="0"/>
                <a:cs typeface="David" panose="020E0502060401010101" pitchFamily="34" charset="-79"/>
                <a:sym typeface="Symbol" panose="05050102010706020507" pitchFamily="18" charset="2"/>
              </a:rPr>
              <a:t></a:t>
            </a:r>
            <a:r>
              <a:rPr lang="en-US" sz="2400" dirty="0">
                <a:ea typeface="Times New Roman" panose="02020603050405020304" pitchFamily="18" charset="0"/>
                <a:cs typeface="David" panose="020E0502060401010101" pitchFamily="34" charset="-79"/>
              </a:rPr>
              <a:t> 0 }	</a:t>
            </a:r>
            <a:endParaRPr lang="he-IL" sz="2400" dirty="0"/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D48D3882-D0F3-4D52-8CA7-F28770D837D2}"/>
              </a:ext>
            </a:extLst>
          </p:cNvPr>
          <p:cNvSpPr/>
          <p:nvPr/>
        </p:nvSpPr>
        <p:spPr>
          <a:xfrm>
            <a:off x="5371314" y="394751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תרגיל</a:t>
            </a:r>
            <a:r>
              <a:rPr lang="en-US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:</a:t>
            </a:r>
            <a:r>
              <a:rPr lang="en-US" sz="2400" dirty="0">
                <a:ea typeface="Times New Roman" panose="02020603050405020304" pitchFamily="18" charset="0"/>
                <a:cs typeface="David" panose="020E0502060401010101" pitchFamily="34" charset="-79"/>
              </a:rPr>
              <a:t>	</a:t>
            </a:r>
            <a:endParaRPr lang="he-IL" sz="2400" dirty="0"/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A4207877-2370-4373-BBD5-3C2133CB4102}"/>
              </a:ext>
            </a:extLst>
          </p:cNvPr>
          <p:cNvSpPr/>
          <p:nvPr/>
        </p:nvSpPr>
        <p:spPr>
          <a:xfrm>
            <a:off x="1370925" y="4640932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ea typeface="Times New Roman" panose="02020603050405020304" pitchFamily="18" charset="0"/>
                <a:cs typeface="David" panose="020E0502060401010101" pitchFamily="34" charset="-79"/>
              </a:rPr>
              <a:t>(L</a:t>
            </a:r>
            <a:r>
              <a:rPr lang="en-US" sz="2400" baseline="-25000" dirty="0">
                <a:ea typeface="Times New Roman" panose="02020603050405020304" pitchFamily="18" charset="0"/>
                <a:cs typeface="David" panose="020E0502060401010101" pitchFamily="34" charset="-79"/>
              </a:rPr>
              <a:t>1</a:t>
            </a:r>
            <a:r>
              <a:rPr lang="en-US" sz="2400" dirty="0">
                <a:ea typeface="Times New Roman" panose="02020603050405020304" pitchFamily="18" charset="0"/>
                <a:cs typeface="David" panose="020E0502060401010101" pitchFamily="34" charset="-79"/>
              </a:rPr>
              <a:t>)</a:t>
            </a:r>
            <a:r>
              <a:rPr lang="en-US" sz="2400" baseline="30000" dirty="0">
                <a:ea typeface="Times New Roman" panose="02020603050405020304" pitchFamily="18" charset="0"/>
                <a:cs typeface="David" panose="020E0502060401010101" pitchFamily="34" charset="-79"/>
              </a:rPr>
              <a:t>2</a:t>
            </a:r>
            <a:r>
              <a:rPr lang="en-US" sz="2400" dirty="0">
                <a:ea typeface="Times New Roman" panose="02020603050405020304" pitchFamily="18" charset="0"/>
                <a:cs typeface="David" panose="020E0502060401010101" pitchFamily="34" charset="-79"/>
              </a:rPr>
              <a:t> = ?	</a:t>
            </a:r>
            <a:endParaRPr lang="he-IL" sz="2400" dirty="0"/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32E22EFE-CCAD-407A-9E84-B3B394373B15}"/>
              </a:ext>
            </a:extLst>
          </p:cNvPr>
          <p:cNvSpPr/>
          <p:nvPr/>
        </p:nvSpPr>
        <p:spPr>
          <a:xfrm>
            <a:off x="1370925" y="5317937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ea typeface="Times New Roman" panose="02020603050405020304" pitchFamily="18" charset="0"/>
                <a:cs typeface="David" panose="020E0502060401010101" pitchFamily="34" charset="-79"/>
              </a:rPr>
              <a:t>(L</a:t>
            </a:r>
            <a:r>
              <a:rPr lang="en-US" sz="2400" baseline="-25000" dirty="0">
                <a:ea typeface="Times New Roman" panose="02020603050405020304" pitchFamily="18" charset="0"/>
                <a:cs typeface="David" panose="020E0502060401010101" pitchFamily="34" charset="-79"/>
              </a:rPr>
              <a:t>1</a:t>
            </a:r>
            <a:r>
              <a:rPr lang="en-US" sz="2400" dirty="0">
                <a:ea typeface="Times New Roman" panose="02020603050405020304" pitchFamily="18" charset="0"/>
                <a:cs typeface="David" panose="020E0502060401010101" pitchFamily="34" charset="-79"/>
              </a:rPr>
              <a:t>)</a:t>
            </a:r>
            <a:r>
              <a:rPr lang="en-US" sz="2400" baseline="30000" dirty="0">
                <a:ea typeface="Times New Roman" panose="02020603050405020304" pitchFamily="18" charset="0"/>
                <a:cs typeface="David" panose="020E0502060401010101" pitchFamily="34" charset="-79"/>
              </a:rPr>
              <a:t>2</a:t>
            </a:r>
            <a:r>
              <a:rPr lang="en-US" sz="2400" dirty="0">
                <a:ea typeface="Times New Roman" panose="02020603050405020304" pitchFamily="18" charset="0"/>
                <a:cs typeface="David" panose="020E0502060401010101" pitchFamily="34" charset="-79"/>
              </a:rPr>
              <a:t> = { a</a:t>
            </a:r>
            <a:r>
              <a:rPr lang="en-US" sz="2400" baseline="30000" dirty="0">
                <a:ea typeface="Times New Roman" panose="02020603050405020304" pitchFamily="18" charset="0"/>
                <a:cs typeface="David" panose="020E0502060401010101" pitchFamily="34" charset="-79"/>
              </a:rPr>
              <a:t>n</a:t>
            </a:r>
            <a:r>
              <a:rPr lang="en-US" sz="2400" dirty="0">
                <a:ea typeface="Times New Roman" panose="02020603050405020304" pitchFamily="18" charset="0"/>
                <a:cs typeface="David" panose="020E0502060401010101" pitchFamily="34" charset="-79"/>
              </a:rPr>
              <a:t> |  n </a:t>
            </a:r>
            <a:r>
              <a:rPr lang="en-US" sz="2400" dirty="0">
                <a:ea typeface="Times New Roman" panose="02020603050405020304" pitchFamily="18" charset="0"/>
                <a:cs typeface="David" panose="020E0502060401010101" pitchFamily="34" charset="-79"/>
                <a:sym typeface="Symbol" panose="05050102010706020507" pitchFamily="18" charset="2"/>
              </a:rPr>
              <a:t></a:t>
            </a:r>
            <a:r>
              <a:rPr lang="en-US" sz="2400" dirty="0">
                <a:ea typeface="Times New Roman" panose="02020603050405020304" pitchFamily="18" charset="0"/>
                <a:cs typeface="David" panose="020E0502060401010101" pitchFamily="34" charset="-79"/>
              </a:rPr>
              <a:t> 1 }	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94954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" grpId="0"/>
      <p:bldP spid="23" grpId="0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+mj-lt"/>
              </a:rPr>
              <a:t>תרגילים</a:t>
            </a:r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8070" y="834209"/>
            <a:ext cx="4443186" cy="431447"/>
          </a:xfrm>
        </p:spPr>
        <p:txBody>
          <a:bodyPr/>
          <a:lstStyle/>
          <a:p>
            <a:r>
              <a:rPr lang="he-IL" altLang="he-IL" sz="2800" b="1" dirty="0"/>
              <a:t>ענה/י  נכון/לא נכון והסבר/י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8070" y="1384224"/>
            <a:ext cx="6712405" cy="5818492"/>
          </a:xfrm>
        </p:spPr>
        <p:txBody>
          <a:bodyPr>
            <a:normAutofit lnSpcReduction="10000"/>
          </a:bodyPr>
          <a:lstStyle/>
          <a:p>
            <a:pPr marL="611198" indent="-514350" algn="l" rtl="0">
              <a:lnSpc>
                <a:spcPct val="11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L</a:t>
            </a:r>
            <a:r>
              <a:rPr lang="en-US" baseline="-20000" dirty="0"/>
              <a:t>2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/>
              <a:t>∩ L</a:t>
            </a:r>
            <a:r>
              <a:rPr lang="en-US" baseline="-20000" dirty="0"/>
              <a:t>3 </a:t>
            </a:r>
            <a:r>
              <a:rPr lang="en-US" dirty="0"/>
              <a:t>= </a:t>
            </a:r>
            <a:r>
              <a:rPr lang="en-US" dirty="0">
                <a:sym typeface="Symbol" panose="05050102010706020507" pitchFamily="18" charset="2"/>
              </a:rPr>
              <a:t></a:t>
            </a:r>
            <a:endParaRPr lang="en-US" dirty="0"/>
          </a:p>
          <a:p>
            <a:pPr marL="611198" indent="-514350" algn="l" rtl="0">
              <a:lnSpc>
                <a:spcPct val="11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B</a:t>
            </a:r>
            <a:r>
              <a:rPr lang="en-US" sz="2000" dirty="0"/>
              <a:t> • </a:t>
            </a:r>
            <a:r>
              <a:rPr lang="en-US" dirty="0"/>
              <a:t>C ⊆ A</a:t>
            </a:r>
          </a:p>
          <a:p>
            <a:pPr marL="611198" indent="-514350" algn="l" rtl="0">
              <a:lnSpc>
                <a:spcPct val="11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B ∪ C ∪ {</a:t>
            </a:r>
            <a:r>
              <a:rPr lang="en-US" sz="2000" dirty="0"/>
              <a:t> 0 </a:t>
            </a:r>
            <a:r>
              <a:rPr lang="en-US" dirty="0"/>
              <a:t>} ⊆ D</a:t>
            </a:r>
          </a:p>
          <a:p>
            <a:pPr marL="611198" indent="-514350" algn="l" rtl="0">
              <a:lnSpc>
                <a:spcPct val="11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B ∩ C = </a:t>
            </a:r>
            <a:r>
              <a:rPr lang="en-US" dirty="0">
                <a:sym typeface="Symbol" panose="05050102010706020507" pitchFamily="18" charset="2"/>
              </a:rPr>
              <a:t></a:t>
            </a:r>
            <a:endParaRPr lang="en-US" dirty="0"/>
          </a:p>
          <a:p>
            <a:pPr marL="611198" indent="-514350" algn="l" rtl="0">
              <a:lnSpc>
                <a:spcPct val="11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B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⊃</a:t>
            </a:r>
            <a:r>
              <a:rPr lang="en-US" dirty="0"/>
              <a:t> E</a:t>
            </a:r>
          </a:p>
          <a:p>
            <a:pPr marL="611198" indent="-514350" algn="l" rtl="0">
              <a:lnSpc>
                <a:spcPct val="11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R(L</a:t>
            </a:r>
            <a:r>
              <a:rPr lang="en-US" baseline="-20000" dirty="0"/>
              <a:t>1</a:t>
            </a:r>
            <a:r>
              <a:rPr lang="en-US" dirty="0"/>
              <a:t>)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/>
              <a:t>≠ L</a:t>
            </a:r>
            <a:r>
              <a:rPr lang="en-US" baseline="-20000" dirty="0"/>
              <a:t>1</a:t>
            </a:r>
          </a:p>
          <a:p>
            <a:pPr marL="611198" indent="-514350" algn="l" rtl="0">
              <a:lnSpc>
                <a:spcPct val="11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A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⊂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</a:t>
            </a:r>
            <a:r>
              <a:rPr lang="en-US" baseline="-20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4</a:t>
            </a:r>
          </a:p>
          <a:p>
            <a:pPr marL="611198" indent="-514350" algn="l" rtl="0">
              <a:lnSpc>
                <a:spcPct val="11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sz="2000" dirty="0"/>
              <a:t> • </a:t>
            </a:r>
            <a:r>
              <a:rPr lang="en-US" dirty="0"/>
              <a:t>B = { </a:t>
            </a:r>
            <a:r>
              <a:rPr lang="he-IL" sz="2200" dirty="0"/>
              <a:t>כל המספרים התלת-ספרתיים הזוגיים</a:t>
            </a:r>
            <a:r>
              <a:rPr lang="en-US" sz="2200" dirty="0"/>
              <a:t> </a:t>
            </a:r>
            <a:r>
              <a:rPr lang="en-US" dirty="0"/>
              <a:t>}</a:t>
            </a:r>
            <a:endParaRPr lang="en-US" baseline="-20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611198" indent="-514350" algn="l" rtl="0">
              <a:lnSpc>
                <a:spcPct val="11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(L</a:t>
            </a:r>
            <a:r>
              <a:rPr lang="en-US" baseline="-20000" dirty="0"/>
              <a:t>1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dirty="0">
                <a:solidFill>
                  <a:schemeClr val="tx1"/>
                </a:solidFill>
              </a:rPr>
              <a:t>{ w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dirty="0"/>
              <a:t>| {0,1} </a:t>
            </a:r>
            <a:r>
              <a:rPr lang="he-IL" dirty="0">
                <a:solidFill>
                  <a:schemeClr val="tx1"/>
                </a:solidFill>
              </a:rPr>
              <a:t>היא מילה מעל א"ב </a:t>
            </a:r>
            <a:r>
              <a:rPr lang="en-US" dirty="0">
                <a:solidFill>
                  <a:schemeClr val="tx1"/>
                </a:solidFill>
              </a:rPr>
              <a:t> - w }</a:t>
            </a:r>
          </a:p>
          <a:p>
            <a:pPr marL="96848" indent="0" algn="l" rtl="0">
              <a:lnSpc>
                <a:spcPct val="110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			| w | = 4</a:t>
            </a:r>
            <a:r>
              <a:rPr lang="he-IL" dirty="0">
                <a:solidFill>
                  <a:schemeClr val="tx1"/>
                </a:solidFill>
              </a:rPr>
              <a:t>וגם  </a:t>
            </a:r>
            <a:endParaRPr lang="en-US" dirty="0">
              <a:solidFill>
                <a:schemeClr val="tx1"/>
              </a:solidFill>
            </a:endParaRPr>
          </a:p>
          <a:p>
            <a:pPr marL="96848" indent="0" algn="l" rtl="0">
              <a:lnSpc>
                <a:spcPct val="110000"/>
              </a:lnSpc>
              <a:spcAft>
                <a:spcPts val="1000"/>
              </a:spcAft>
              <a:buNone/>
            </a:pPr>
            <a:r>
              <a:rPr lang="en-US" dirty="0"/>
              <a:t>10.  L</a:t>
            </a:r>
            <a:r>
              <a:rPr lang="en-US" baseline="-20000" dirty="0"/>
              <a:t>2</a:t>
            </a:r>
            <a:r>
              <a:rPr lang="en-US" sz="2200" dirty="0">
                <a:latin typeface="+mn-lt"/>
                <a:cs typeface="Lucida Sans Unicode" panose="020B0602030504020204" pitchFamily="34" charset="0"/>
              </a:rPr>
              <a:t> </a:t>
            </a:r>
            <a:r>
              <a:rPr lang="en-US" sz="2200" dirty="0">
                <a:latin typeface="+mn-lt"/>
              </a:rPr>
              <a:t>• </a:t>
            </a:r>
            <a:r>
              <a:rPr lang="en-US" dirty="0"/>
              <a:t>L</a:t>
            </a:r>
            <a:r>
              <a:rPr lang="en-US" baseline="-20000" dirty="0"/>
              <a:t>3 </a:t>
            </a:r>
            <a:r>
              <a:rPr lang="en-US" dirty="0"/>
              <a:t>= { a</a:t>
            </a:r>
            <a:r>
              <a:rPr lang="en-US" sz="3600" baseline="30000" dirty="0"/>
              <a:t>n</a:t>
            </a:r>
            <a:r>
              <a:rPr lang="en-US" sz="800" dirty="0"/>
              <a:t> </a:t>
            </a:r>
            <a:r>
              <a:rPr lang="en-US" dirty="0"/>
              <a:t>b</a:t>
            </a:r>
            <a:r>
              <a:rPr lang="en-US" sz="3600" baseline="30000" dirty="0"/>
              <a:t>n</a:t>
            </a:r>
            <a:r>
              <a:rPr lang="en-US" dirty="0"/>
              <a:t> | n ≥ 0 }</a:t>
            </a:r>
            <a:endParaRPr lang="en-US" dirty="0">
              <a:solidFill>
                <a:schemeClr val="tx1"/>
              </a:solidFill>
            </a:endParaRPr>
          </a:p>
          <a:p>
            <a:pPr marL="611198" indent="-514350" algn="l" rtl="0">
              <a:lnSpc>
                <a:spcPct val="110000"/>
              </a:lnSpc>
              <a:spcAft>
                <a:spcPts val="1000"/>
              </a:spcAft>
              <a:buFont typeface="+mj-lt"/>
              <a:buAutoNum type="arabicPeriod"/>
            </a:pPr>
            <a:endParaRPr lang="en-US" baseline="-20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מציין מיקום תוכן 3">
            <a:extLst>
              <a:ext uri="{FF2B5EF4-FFF2-40B4-BE49-F238E27FC236}">
                <a16:creationId xmlns:a16="http://schemas.microsoft.com/office/drawing/2014/main" id="{EC24AAB8-AC94-43F6-9126-7AA981DAA8CD}"/>
              </a:ext>
            </a:extLst>
          </p:cNvPr>
          <p:cNvSpPr txBox="1">
            <a:spLocks/>
          </p:cNvSpPr>
          <p:nvPr/>
        </p:nvSpPr>
        <p:spPr>
          <a:xfrm>
            <a:off x="6229351" y="1104899"/>
            <a:ext cx="5867399" cy="3717147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 defTabSz="432000" rtl="0">
              <a:spcAft>
                <a:spcPts val="1200"/>
              </a:spcAft>
              <a:buNone/>
            </a:pPr>
            <a:r>
              <a:rPr lang="he-IL" dirty="0"/>
              <a:t>נתונות הקבוצות/השפות הבאות:</a:t>
            </a:r>
          </a:p>
          <a:p>
            <a:pPr marL="96848" indent="0" algn="l" defTabSz="432000" rtl="0">
              <a:spcAft>
                <a:spcPts val="300"/>
              </a:spcAft>
              <a:buNone/>
            </a:pP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dirty="0"/>
              <a:t> =</a:t>
            </a:r>
            <a:r>
              <a:rPr lang="he-IL" dirty="0"/>
              <a:t> הוא מספר דו</a:t>
            </a:r>
            <a:r>
              <a:rPr lang="he-IL" baseline="30000" dirty="0"/>
              <a:t>-</a:t>
            </a:r>
            <a:r>
              <a:rPr lang="he-IL" dirty="0"/>
              <a:t>ספרתי } </a:t>
            </a:r>
            <a:r>
              <a:rPr lang="en-US" dirty="0"/>
              <a:t>x :x }</a:t>
            </a:r>
          </a:p>
          <a:p>
            <a:pPr marL="96848" indent="0" algn="l" defTabSz="432000" rtl="0">
              <a:spcAft>
                <a:spcPts val="300"/>
              </a:spcAft>
              <a:buNone/>
            </a:pPr>
            <a:r>
              <a:rPr lang="en-US" dirty="0">
                <a:solidFill>
                  <a:srgbClr val="00B0F0"/>
                </a:solidFill>
              </a:rPr>
              <a:t>B</a:t>
            </a:r>
            <a:r>
              <a:rPr lang="en-US" dirty="0"/>
              <a:t> = {2, 4, 6, 8</a:t>
            </a:r>
            <a:r>
              <a:rPr lang="en-US" sz="1000" dirty="0"/>
              <a:t> </a:t>
            </a:r>
            <a:r>
              <a:rPr lang="en-US" dirty="0"/>
              <a:t>} </a:t>
            </a:r>
            <a:r>
              <a:rPr lang="he-IL" dirty="0"/>
              <a:t> </a:t>
            </a:r>
            <a:r>
              <a:rPr lang="en-US" dirty="0"/>
              <a:t>	</a:t>
            </a:r>
            <a:r>
              <a:rPr lang="en-US" dirty="0">
                <a:solidFill>
                  <a:srgbClr val="00B0F0"/>
                </a:solidFill>
              </a:rPr>
              <a:t>C</a:t>
            </a:r>
            <a:r>
              <a:rPr lang="en-US" dirty="0"/>
              <a:t> = {1, 3, 5, 7, 9</a:t>
            </a:r>
            <a:r>
              <a:rPr lang="en-US" sz="1000" dirty="0"/>
              <a:t> </a:t>
            </a:r>
            <a:r>
              <a:rPr lang="en-US" dirty="0"/>
              <a:t>} </a:t>
            </a:r>
          </a:p>
          <a:p>
            <a:pPr marL="96848" indent="0" algn="l" defTabSz="432000" rtl="0">
              <a:spcAft>
                <a:spcPts val="0"/>
              </a:spcAft>
              <a:buNone/>
            </a:pPr>
            <a:r>
              <a:rPr lang="en-US" dirty="0">
                <a:solidFill>
                  <a:srgbClr val="00B0F0"/>
                </a:solidFill>
              </a:rPr>
              <a:t>D</a:t>
            </a:r>
            <a:r>
              <a:rPr lang="en-US" dirty="0"/>
              <a:t> = {</a:t>
            </a:r>
            <a:r>
              <a:rPr lang="en-US" sz="1100" dirty="0"/>
              <a:t> </a:t>
            </a:r>
            <a:r>
              <a:rPr lang="he-IL" sz="2200" dirty="0"/>
              <a:t>כל הספרות</a:t>
            </a:r>
            <a:r>
              <a:rPr lang="en-US" dirty="0"/>
              <a:t>}	</a:t>
            </a:r>
            <a:r>
              <a:rPr lang="en-US" dirty="0">
                <a:solidFill>
                  <a:srgbClr val="00B0F0"/>
                </a:solidFill>
              </a:rPr>
              <a:t>E</a:t>
            </a:r>
            <a:r>
              <a:rPr lang="en-US" dirty="0"/>
              <a:t> = {</a:t>
            </a:r>
            <a:r>
              <a:rPr lang="en-US" sz="1400" dirty="0"/>
              <a:t> </a:t>
            </a:r>
            <a:r>
              <a:rPr lang="he-IL" sz="2200" dirty="0"/>
              <a:t>כל הספרות הזוגיות</a:t>
            </a:r>
            <a:r>
              <a:rPr lang="en-US" dirty="0"/>
              <a:t>}</a:t>
            </a:r>
          </a:p>
          <a:p>
            <a:pPr marL="96848" indent="0" algn="l" defTabSz="432000" rtl="0">
              <a:buNone/>
            </a:pPr>
            <a:endParaRPr lang="en-US" sz="1000" dirty="0"/>
          </a:p>
          <a:p>
            <a:pPr marL="96848" indent="0" algn="l" defTabSz="432000" rtl="0">
              <a:spcAft>
                <a:spcPts val="300"/>
              </a:spcAft>
              <a:buNone/>
            </a:pPr>
            <a:r>
              <a:rPr lang="en-US" dirty="0">
                <a:solidFill>
                  <a:srgbClr val="00B0F0"/>
                </a:solidFill>
              </a:rPr>
              <a:t>L</a:t>
            </a:r>
            <a:r>
              <a:rPr lang="en-US" baseline="-20000" dirty="0">
                <a:solidFill>
                  <a:srgbClr val="00B0F0"/>
                </a:solidFill>
              </a:rPr>
              <a:t>1</a:t>
            </a:r>
            <a:r>
              <a:rPr lang="en-US" dirty="0"/>
              <a:t> = { 00, 01, 10, 11</a:t>
            </a:r>
            <a:r>
              <a:rPr lang="en-US" sz="1100" dirty="0"/>
              <a:t> </a:t>
            </a:r>
            <a:r>
              <a:rPr lang="en-US" dirty="0"/>
              <a:t>}</a:t>
            </a:r>
          </a:p>
          <a:p>
            <a:pPr marL="96848" indent="0" algn="l" defTabSz="432000" rtl="0">
              <a:spcAft>
                <a:spcPts val="300"/>
              </a:spcAft>
              <a:buNone/>
            </a:pPr>
            <a:r>
              <a:rPr lang="en-US" dirty="0">
                <a:solidFill>
                  <a:srgbClr val="00B0F0"/>
                </a:solidFill>
              </a:rPr>
              <a:t>L</a:t>
            </a:r>
            <a:r>
              <a:rPr lang="en-US" baseline="-20000" dirty="0">
                <a:solidFill>
                  <a:srgbClr val="00B0F0"/>
                </a:solidFill>
              </a:rPr>
              <a:t>2</a:t>
            </a:r>
            <a:r>
              <a:rPr lang="en-US" dirty="0"/>
              <a:t> = { a</a:t>
            </a:r>
            <a:r>
              <a:rPr lang="en-US" sz="2800" baseline="30000" dirty="0"/>
              <a:t>n</a:t>
            </a:r>
            <a:r>
              <a:rPr lang="en-US" dirty="0"/>
              <a:t> | n ≥ 0 }	</a:t>
            </a:r>
            <a:r>
              <a:rPr lang="en-US" dirty="0">
                <a:solidFill>
                  <a:srgbClr val="00B0F0"/>
                </a:solidFill>
              </a:rPr>
              <a:t>L</a:t>
            </a:r>
            <a:r>
              <a:rPr lang="en-US" baseline="-20000" dirty="0">
                <a:solidFill>
                  <a:srgbClr val="00B0F0"/>
                </a:solidFill>
              </a:rPr>
              <a:t>3</a:t>
            </a:r>
            <a:r>
              <a:rPr lang="en-US" dirty="0"/>
              <a:t> = { b</a:t>
            </a:r>
            <a:r>
              <a:rPr lang="en-US" sz="3600" baseline="30000" dirty="0"/>
              <a:t>n</a:t>
            </a:r>
            <a:r>
              <a:rPr lang="en-US" dirty="0"/>
              <a:t> |  n ≥ 0 }</a:t>
            </a:r>
            <a:endParaRPr lang="he-IL" dirty="0"/>
          </a:p>
          <a:p>
            <a:pPr marL="96848" indent="0" algn="l" defTabSz="432000" rtl="0">
              <a:spcAft>
                <a:spcPts val="300"/>
              </a:spcAft>
              <a:buNone/>
            </a:pPr>
            <a:r>
              <a:rPr lang="en-US" dirty="0">
                <a:solidFill>
                  <a:srgbClr val="00B0F0"/>
                </a:solidFill>
              </a:rPr>
              <a:t>L</a:t>
            </a:r>
            <a:r>
              <a:rPr lang="en-US" baseline="-20000" dirty="0">
                <a:solidFill>
                  <a:srgbClr val="00B0F0"/>
                </a:solidFill>
              </a:rPr>
              <a:t>4</a:t>
            </a:r>
            <a:r>
              <a:rPr lang="en-US" dirty="0"/>
              <a:t> = { </a:t>
            </a:r>
            <a:r>
              <a:rPr lang="en-US" dirty="0" err="1"/>
              <a:t>x</a:t>
            </a:r>
            <a:r>
              <a:rPr lang="en-US" sz="2800" baseline="30000" dirty="0" err="1"/>
              <a:t>n</a:t>
            </a:r>
            <a:r>
              <a:rPr lang="en-US" dirty="0"/>
              <a:t> | 10 &gt; n</a:t>
            </a:r>
            <a:r>
              <a:rPr lang="en-US" sz="800" dirty="0"/>
              <a:t>  </a:t>
            </a:r>
            <a:r>
              <a:rPr lang="en-US" dirty="0"/>
              <a:t>≥ 0,  100 &gt; x ≥ 10 }</a:t>
            </a:r>
            <a:endParaRPr lang="he-IL" dirty="0"/>
          </a:p>
          <a:p>
            <a:pPr marL="96848" indent="0" algn="l" defTabSz="432000" rtl="0">
              <a:buNone/>
            </a:pPr>
            <a:endParaRPr lang="he-IL" dirty="0"/>
          </a:p>
          <a:p>
            <a:pPr marL="96848" indent="0" algn="l" defTabSz="432000" rtl="0">
              <a:buNone/>
            </a:pPr>
            <a:endParaRPr lang="en-US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D8FCE05C-1646-45DB-A299-6A203BCF5CD5}"/>
              </a:ext>
            </a:extLst>
          </p:cNvPr>
          <p:cNvSpPr txBox="1"/>
          <p:nvPr/>
        </p:nvSpPr>
        <p:spPr>
          <a:xfrm>
            <a:off x="294481" y="1396846"/>
            <a:ext cx="501650" cy="5852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400"/>
              </a:spcAft>
            </a:pPr>
            <a:r>
              <a:rPr lang="he-IL" sz="28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</a:p>
          <a:p>
            <a:pPr>
              <a:spcAft>
                <a:spcPts val="400"/>
              </a:spcAft>
            </a:pPr>
            <a:r>
              <a:rPr lang="he-IL" sz="2800" dirty="0">
                <a:solidFill>
                  <a:srgbClr val="FF0000"/>
                </a:solidFill>
                <a:sym typeface="Wingdings" panose="05000000000000000000" pitchFamily="2" charset="2"/>
              </a:rPr>
              <a:t></a:t>
            </a:r>
          </a:p>
          <a:p>
            <a:pPr>
              <a:spcAft>
                <a:spcPts val="400"/>
              </a:spcAft>
            </a:pPr>
            <a:r>
              <a:rPr lang="he-IL" sz="2800" dirty="0">
                <a:solidFill>
                  <a:srgbClr val="FF0000"/>
                </a:solidFill>
                <a:sym typeface="Wingdings" panose="05000000000000000000" pitchFamily="2" charset="2"/>
              </a:rPr>
              <a:t></a:t>
            </a:r>
          </a:p>
          <a:p>
            <a:pPr>
              <a:spcAft>
                <a:spcPts val="400"/>
              </a:spcAft>
            </a:pPr>
            <a:r>
              <a:rPr lang="he-IL" sz="2800" dirty="0">
                <a:solidFill>
                  <a:srgbClr val="FF0000"/>
                </a:solidFill>
                <a:sym typeface="Wingdings" panose="05000000000000000000" pitchFamily="2" charset="2"/>
              </a:rPr>
              <a:t></a:t>
            </a:r>
          </a:p>
          <a:p>
            <a:pPr>
              <a:spcAft>
                <a:spcPts val="600"/>
              </a:spcAft>
            </a:pPr>
            <a:r>
              <a:rPr lang="he-IL" sz="28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</a:p>
          <a:p>
            <a:pPr>
              <a:spcAft>
                <a:spcPts val="400"/>
              </a:spcAft>
            </a:pPr>
            <a:r>
              <a:rPr lang="he-IL" sz="28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</a:p>
          <a:p>
            <a:pPr>
              <a:spcAft>
                <a:spcPts val="400"/>
              </a:spcAft>
            </a:pPr>
            <a:r>
              <a:rPr lang="he-IL" sz="2800" dirty="0">
                <a:solidFill>
                  <a:srgbClr val="FF0000"/>
                </a:solidFill>
                <a:sym typeface="Wingdings" panose="05000000000000000000" pitchFamily="2" charset="2"/>
              </a:rPr>
              <a:t></a:t>
            </a:r>
          </a:p>
          <a:p>
            <a:pPr>
              <a:spcAft>
                <a:spcPts val="400"/>
              </a:spcAft>
            </a:pPr>
            <a:r>
              <a:rPr lang="he-IL" sz="28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</a:p>
          <a:p>
            <a:pPr>
              <a:spcAft>
                <a:spcPts val="400"/>
              </a:spcAft>
            </a:pPr>
            <a:r>
              <a:rPr lang="he-IL" sz="2800" dirty="0">
                <a:solidFill>
                  <a:srgbClr val="FF0000"/>
                </a:solidFill>
                <a:sym typeface="Wingdings" panose="05000000000000000000" pitchFamily="2" charset="2"/>
              </a:rPr>
              <a:t></a:t>
            </a:r>
          </a:p>
          <a:p>
            <a:pPr>
              <a:spcAft>
                <a:spcPts val="400"/>
              </a:spcAft>
            </a:pPr>
            <a:endParaRPr lang="he-IL" sz="2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spcAft>
                <a:spcPts val="400"/>
              </a:spcAft>
            </a:pPr>
            <a:r>
              <a:rPr lang="he-IL" sz="28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</a:p>
          <a:p>
            <a:pPr>
              <a:spcAft>
                <a:spcPts val="400"/>
              </a:spcAft>
            </a:pPr>
            <a:endParaRPr lang="he-IL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03B27401-B8B6-491E-8CA8-9DC1A4B43C0F}"/>
              </a:ext>
            </a:extLst>
          </p:cNvPr>
          <p:cNvGrpSpPr/>
          <p:nvPr/>
        </p:nvGrpSpPr>
        <p:grpSpPr>
          <a:xfrm>
            <a:off x="1460629" y="3904696"/>
            <a:ext cx="1746121" cy="1279285"/>
            <a:chOff x="1473329" y="3904696"/>
            <a:chExt cx="1746121" cy="1279285"/>
          </a:xfrm>
        </p:grpSpPr>
        <p:sp>
          <p:nvSpPr>
            <p:cNvPr id="27" name="מציין מיקום תוכן 3">
              <a:extLst>
                <a:ext uri="{FF2B5EF4-FFF2-40B4-BE49-F238E27FC236}">
                  <a16:creationId xmlns:a16="http://schemas.microsoft.com/office/drawing/2014/main" id="{EC65A4CA-53F5-4DE0-B02A-9066ADD7ACE7}"/>
                </a:ext>
              </a:extLst>
            </p:cNvPr>
            <p:cNvSpPr txBox="1">
              <a:spLocks/>
            </p:cNvSpPr>
            <p:nvPr/>
          </p:nvSpPr>
          <p:spPr>
            <a:xfrm>
              <a:off x="1473329" y="4217028"/>
              <a:ext cx="986026" cy="604052"/>
            </a:xfrm>
            <a:prstGeom prst="rect">
              <a:avLst/>
            </a:prstGeom>
          </p:spPr>
          <p:txBody>
            <a:bodyPr vert="horz" lIns="72000" tIns="45720" rIns="91440" bIns="45720" rtlCol="1">
              <a:normAutofit/>
            </a:bodyPr>
            <a:lstStyle>
              <a:lvl1pPr marL="439782" indent="-342934" algn="r" defTabSz="914491" rtl="1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 lang="he-IL" sz="2400" kern="1200" dirty="0" smtClean="0">
                  <a:solidFill>
                    <a:srgbClr val="002060"/>
                  </a:solidFill>
                  <a:latin typeface="Varela Round" pitchFamily="2" charset="-79"/>
                  <a:ea typeface="+mn-ea"/>
                  <a:cs typeface="Varela Round" pitchFamily="2" charset="-79"/>
                </a:defRPr>
              </a:lvl1pPr>
              <a:lvl2pPr marL="743024" indent="-285779" algn="r" defTabSz="914491" rtl="1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–"/>
                <a:defRPr lang="he-IL" sz="2400" kern="1200" dirty="0" smtClean="0">
                  <a:solidFill>
                    <a:srgbClr val="002060"/>
                  </a:solidFill>
                  <a:latin typeface="Varela Round" pitchFamily="2" charset="-79"/>
                  <a:ea typeface="+mn-ea"/>
                  <a:cs typeface="Varela Round" pitchFamily="2" charset="-79"/>
                </a:defRPr>
              </a:lvl2pPr>
              <a:lvl3pPr marL="1143114" indent="-228623" algn="r" defTabSz="91449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60" indent="-228623" algn="r" defTabSz="914491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606" indent="-228623" algn="r" defTabSz="914491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51" indent="-228623" algn="r" defTabSz="91449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97" indent="-228623" algn="r" defTabSz="91449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343" indent="-228623" algn="r" defTabSz="91449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89" indent="-228623" algn="r" defTabSz="91449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6848" indent="0" algn="l" rtl="0">
                <a:lnSpc>
                  <a:spcPct val="110000"/>
                </a:lnSpc>
                <a:spcAft>
                  <a:spcPts val="1000"/>
                </a:spcAft>
                <a:buNone/>
              </a:pPr>
              <a:r>
                <a:rPr lang="en-US" dirty="0"/>
                <a:t>L</a:t>
              </a:r>
              <a:r>
                <a:rPr lang="en-US" sz="1000" dirty="0"/>
                <a:t> </a:t>
              </a:r>
              <a:r>
                <a:rPr lang="en-US" sz="3200" baseline="-20000" dirty="0"/>
                <a:t>a </a:t>
              </a:r>
              <a:r>
                <a:rPr lang="en-US" dirty="0">
                  <a:sym typeface="Wingdings" panose="05000000000000000000" pitchFamily="2" charset="2"/>
                </a:rPr>
                <a:t>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מלבן: פינות מעוגלות 28">
              <a:extLst>
                <a:ext uri="{FF2B5EF4-FFF2-40B4-BE49-F238E27FC236}">
                  <a16:creationId xmlns:a16="http://schemas.microsoft.com/office/drawing/2014/main" id="{90631DFC-05B1-469F-A6FB-A8CFF167DFD4}"/>
                </a:ext>
              </a:extLst>
            </p:cNvPr>
            <p:cNvSpPr/>
            <p:nvPr/>
          </p:nvSpPr>
          <p:spPr>
            <a:xfrm>
              <a:off x="2590800" y="3904696"/>
              <a:ext cx="628650" cy="12792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8BD8B118-E824-49E5-A1CE-4F8CF1A1E832}"/>
              </a:ext>
            </a:extLst>
          </p:cNvPr>
          <p:cNvGrpSpPr/>
          <p:nvPr/>
        </p:nvGrpSpPr>
        <p:grpSpPr>
          <a:xfrm>
            <a:off x="3383527" y="3307788"/>
            <a:ext cx="3855473" cy="604052"/>
            <a:chOff x="3383527" y="3307788"/>
            <a:chExt cx="3855473" cy="604052"/>
          </a:xfrm>
        </p:grpSpPr>
        <p:sp>
          <p:nvSpPr>
            <p:cNvPr id="20" name="מלבן: פינות מעוגלות 19">
              <a:extLst>
                <a:ext uri="{FF2B5EF4-FFF2-40B4-BE49-F238E27FC236}">
                  <a16:creationId xmlns:a16="http://schemas.microsoft.com/office/drawing/2014/main" id="{F60DB3AE-452C-40C9-9F58-4A4B11762DC2}"/>
                </a:ext>
              </a:extLst>
            </p:cNvPr>
            <p:cNvSpPr/>
            <p:nvPr/>
          </p:nvSpPr>
          <p:spPr>
            <a:xfrm>
              <a:off x="3383527" y="3429000"/>
              <a:ext cx="2544583" cy="3916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מציין מיקום תוכן 3">
              <a:extLst>
                <a:ext uri="{FF2B5EF4-FFF2-40B4-BE49-F238E27FC236}">
                  <a16:creationId xmlns:a16="http://schemas.microsoft.com/office/drawing/2014/main" id="{67050745-0AF1-4FC6-B792-E108049DCDEA}"/>
                </a:ext>
              </a:extLst>
            </p:cNvPr>
            <p:cNvSpPr txBox="1">
              <a:spLocks/>
            </p:cNvSpPr>
            <p:nvPr/>
          </p:nvSpPr>
          <p:spPr>
            <a:xfrm>
              <a:off x="5975735" y="3307788"/>
              <a:ext cx="1263265" cy="604052"/>
            </a:xfrm>
            <a:prstGeom prst="rect">
              <a:avLst/>
            </a:prstGeom>
          </p:spPr>
          <p:txBody>
            <a:bodyPr vert="horz" lIns="72000" tIns="45720" rIns="91440" bIns="45720" rtlCol="1">
              <a:normAutofit/>
            </a:bodyPr>
            <a:lstStyle>
              <a:lvl1pPr marL="439782" indent="-342934" algn="r" defTabSz="914491" rtl="1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 lang="he-IL" sz="2400" kern="1200" dirty="0" smtClean="0">
                  <a:solidFill>
                    <a:srgbClr val="002060"/>
                  </a:solidFill>
                  <a:latin typeface="Varela Round" pitchFamily="2" charset="-79"/>
                  <a:ea typeface="+mn-ea"/>
                  <a:cs typeface="Varela Round" pitchFamily="2" charset="-79"/>
                </a:defRPr>
              </a:lvl1pPr>
              <a:lvl2pPr marL="743024" indent="-285779" algn="r" defTabSz="914491" rtl="1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–"/>
                <a:defRPr lang="he-IL" sz="2400" kern="1200" dirty="0" smtClean="0">
                  <a:solidFill>
                    <a:srgbClr val="002060"/>
                  </a:solidFill>
                  <a:latin typeface="Varela Round" pitchFamily="2" charset="-79"/>
                  <a:ea typeface="+mn-ea"/>
                  <a:cs typeface="Varela Round" pitchFamily="2" charset="-79"/>
                </a:defRPr>
              </a:lvl2pPr>
              <a:lvl3pPr marL="1143114" indent="-228623" algn="r" defTabSz="91449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60" indent="-228623" algn="r" defTabSz="914491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606" indent="-228623" algn="r" defTabSz="914491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51" indent="-228623" algn="r" defTabSz="91449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97" indent="-228623" algn="r" defTabSz="91449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343" indent="-228623" algn="r" defTabSz="91449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89" indent="-228623" algn="r" defTabSz="91449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6848" indent="0" algn="l" rtl="0">
                <a:lnSpc>
                  <a:spcPct val="110000"/>
                </a:lnSpc>
                <a:spcAft>
                  <a:spcPts val="1000"/>
                </a:spcAft>
                <a:buNone/>
              </a:pPr>
              <a:r>
                <a:rPr lang="en-US" dirty="0">
                  <a:sym typeface="Wingdings" panose="05000000000000000000" pitchFamily="2" charset="2"/>
                </a:rPr>
                <a:t> </a:t>
              </a:r>
              <a:r>
                <a:rPr lang="en-US" dirty="0"/>
                <a:t>L</a:t>
              </a:r>
              <a:r>
                <a:rPr lang="en-US" sz="1000" dirty="0"/>
                <a:t> </a:t>
              </a:r>
              <a:r>
                <a:rPr lang="en-US" sz="2800" baseline="-20000" dirty="0"/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solidFill>
                  <a:srgbClr val="00B050"/>
                </a:solidFill>
                <a:latin typeface="+mj-lt"/>
              </a:rPr>
              <a:t>פתרון תרגיל 10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8070" y="1029665"/>
            <a:ext cx="6712405" cy="539851"/>
          </a:xfrm>
        </p:spPr>
        <p:txBody>
          <a:bodyPr>
            <a:normAutofit/>
          </a:bodyPr>
          <a:lstStyle/>
          <a:p>
            <a:pPr marL="96848" indent="0" algn="l" rtl="0">
              <a:lnSpc>
                <a:spcPct val="110000"/>
              </a:lnSpc>
              <a:spcAft>
                <a:spcPts val="1000"/>
              </a:spcAft>
              <a:buNone/>
            </a:pPr>
            <a:r>
              <a:rPr lang="en-US" dirty="0"/>
              <a:t>10.  L</a:t>
            </a:r>
            <a:r>
              <a:rPr lang="en-US" baseline="-20000" dirty="0"/>
              <a:t>2</a:t>
            </a:r>
            <a:r>
              <a:rPr lang="en-US" sz="2200" dirty="0">
                <a:latin typeface="+mn-lt"/>
                <a:cs typeface="Lucida Sans Unicode" panose="020B0602030504020204" pitchFamily="34" charset="0"/>
              </a:rPr>
              <a:t> </a:t>
            </a:r>
            <a:r>
              <a:rPr lang="en-US" sz="2200" dirty="0">
                <a:latin typeface="+mn-lt"/>
              </a:rPr>
              <a:t>• </a:t>
            </a:r>
            <a:r>
              <a:rPr lang="en-US" dirty="0"/>
              <a:t>L</a:t>
            </a:r>
            <a:r>
              <a:rPr lang="en-US" baseline="-20000" dirty="0"/>
              <a:t>3 </a:t>
            </a:r>
            <a:r>
              <a:rPr lang="en-US" dirty="0"/>
              <a:t>= { a</a:t>
            </a:r>
            <a:r>
              <a:rPr lang="en-US" sz="3600" baseline="30000" dirty="0"/>
              <a:t>n</a:t>
            </a:r>
            <a:r>
              <a:rPr lang="en-US" sz="800" dirty="0"/>
              <a:t> </a:t>
            </a:r>
            <a:r>
              <a:rPr lang="en-US" dirty="0"/>
              <a:t>b</a:t>
            </a:r>
            <a:r>
              <a:rPr lang="en-US" sz="3600" baseline="30000" dirty="0"/>
              <a:t>n</a:t>
            </a:r>
            <a:r>
              <a:rPr lang="en-US" dirty="0"/>
              <a:t> | n ≥ 0 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מציין מיקום תוכן 3">
            <a:extLst>
              <a:ext uri="{FF2B5EF4-FFF2-40B4-BE49-F238E27FC236}">
                <a16:creationId xmlns:a16="http://schemas.microsoft.com/office/drawing/2014/main" id="{0117B7C7-6045-46B3-AC89-7ADB9DA3FB2A}"/>
              </a:ext>
            </a:extLst>
          </p:cNvPr>
          <p:cNvSpPr txBox="1">
            <a:spLocks/>
          </p:cNvSpPr>
          <p:nvPr/>
        </p:nvSpPr>
        <p:spPr>
          <a:xfrm>
            <a:off x="898071" y="2224233"/>
            <a:ext cx="3331030" cy="106928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 algn="l" rtl="0">
              <a:lnSpc>
                <a:spcPct val="110000"/>
              </a:lnSpc>
              <a:spcAft>
                <a:spcPts val="1000"/>
              </a:spcAft>
              <a:buNone/>
            </a:pPr>
            <a:r>
              <a:rPr lang="en-US" dirty="0"/>
              <a:t>L</a:t>
            </a:r>
            <a:r>
              <a:rPr lang="en-US" sz="1000" dirty="0"/>
              <a:t> </a:t>
            </a:r>
            <a:r>
              <a:rPr lang="en-US" sz="3200" baseline="-20000" dirty="0"/>
              <a:t>a</a:t>
            </a:r>
            <a:r>
              <a:rPr lang="en-US" baseline="-20000" dirty="0"/>
              <a:t> </a:t>
            </a:r>
            <a:r>
              <a:rPr lang="en-US" dirty="0"/>
              <a:t>= { a , a</a:t>
            </a:r>
            <a:r>
              <a:rPr lang="en-US" baseline="30000" dirty="0"/>
              <a:t>2</a:t>
            </a:r>
            <a:r>
              <a:rPr lang="en-US" dirty="0"/>
              <a:t>, a</a:t>
            </a:r>
            <a:r>
              <a:rPr lang="en-US" baseline="30000" dirty="0"/>
              <a:t>3 </a:t>
            </a:r>
            <a:r>
              <a:rPr lang="en-US" dirty="0"/>
              <a:t>}  ⊂ L</a:t>
            </a:r>
            <a:r>
              <a:rPr lang="en-US" baseline="-20000" dirty="0"/>
              <a:t>2</a:t>
            </a:r>
            <a:endParaRPr lang="en-US" dirty="0">
              <a:solidFill>
                <a:schemeClr val="tx1"/>
              </a:solidFill>
            </a:endParaRPr>
          </a:p>
          <a:p>
            <a:pPr marL="96848" indent="0" algn="l" rtl="0">
              <a:lnSpc>
                <a:spcPct val="110000"/>
              </a:lnSpc>
              <a:spcAft>
                <a:spcPts val="1000"/>
              </a:spcAft>
              <a:buNone/>
            </a:pPr>
            <a:r>
              <a:rPr lang="en-US" dirty="0"/>
              <a:t>L</a:t>
            </a:r>
            <a:r>
              <a:rPr lang="en-US" sz="1000" dirty="0"/>
              <a:t> </a:t>
            </a:r>
            <a:r>
              <a:rPr lang="en-US" sz="2800" baseline="-20000" dirty="0"/>
              <a:t>b</a:t>
            </a:r>
            <a:r>
              <a:rPr lang="en-US" baseline="-20000" dirty="0"/>
              <a:t> </a:t>
            </a:r>
            <a:r>
              <a:rPr lang="en-US" dirty="0"/>
              <a:t>= {</a:t>
            </a:r>
            <a:r>
              <a:rPr lang="en-US" sz="2000" dirty="0"/>
              <a:t> </a:t>
            </a:r>
            <a:r>
              <a:rPr lang="en-US" dirty="0"/>
              <a:t>b</a:t>
            </a:r>
            <a:r>
              <a:rPr lang="en-US" sz="2000" dirty="0"/>
              <a:t> </a:t>
            </a:r>
            <a:r>
              <a:rPr lang="en-US" dirty="0"/>
              <a:t>,</a:t>
            </a:r>
            <a:r>
              <a:rPr lang="en-US" sz="2000" dirty="0"/>
              <a:t> </a:t>
            </a:r>
            <a:r>
              <a:rPr lang="en-US" dirty="0"/>
              <a:t>b</a:t>
            </a:r>
            <a:r>
              <a:rPr lang="en-US" baseline="30000" dirty="0"/>
              <a:t>2</a:t>
            </a:r>
            <a:r>
              <a:rPr lang="en-US" dirty="0"/>
              <a:t>,</a:t>
            </a:r>
            <a:r>
              <a:rPr lang="en-US" sz="2000" dirty="0"/>
              <a:t> </a:t>
            </a:r>
            <a:r>
              <a:rPr lang="en-US" dirty="0"/>
              <a:t>b</a:t>
            </a:r>
            <a:r>
              <a:rPr lang="en-US" baseline="30000" dirty="0"/>
              <a:t>3 </a:t>
            </a:r>
            <a:r>
              <a:rPr lang="en-US" dirty="0"/>
              <a:t>}  ⊂ L</a:t>
            </a:r>
            <a:r>
              <a:rPr lang="en-US" baseline="-20000" dirty="0"/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F13DD6F-2D85-446F-9DFD-5F09EF8DEC07}"/>
              </a:ext>
            </a:extLst>
          </p:cNvPr>
          <p:cNvSpPr txBox="1"/>
          <p:nvPr/>
        </p:nvSpPr>
        <p:spPr>
          <a:xfrm>
            <a:off x="2466974" y="1726174"/>
            <a:ext cx="54483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לצורך הפתרון נגדיר 2 שפות חדשות: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B7FD8334-4727-45E7-9361-39436F7EFD93}"/>
              </a:ext>
            </a:extLst>
          </p:cNvPr>
          <p:cNvSpPr/>
          <p:nvPr/>
        </p:nvSpPr>
        <p:spPr>
          <a:xfrm>
            <a:off x="687823" y="3450174"/>
            <a:ext cx="1771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</a:t>
            </a:r>
            <a:r>
              <a:rPr lang="en-US" sz="3200" baseline="-20000" dirty="0"/>
              <a:t>a</a:t>
            </a:r>
            <a:r>
              <a:rPr lang="en-US" sz="2400" dirty="0">
                <a:cs typeface="Lucida Sans Unicode" panose="020B0602030504020204" pitchFamily="34" charset="0"/>
              </a:rPr>
              <a:t> </a:t>
            </a:r>
            <a:r>
              <a:rPr lang="en-US" sz="2400" dirty="0"/>
              <a:t>• </a:t>
            </a:r>
            <a:r>
              <a:rPr lang="en-US" sz="2400" dirty="0" err="1"/>
              <a:t>L</a:t>
            </a:r>
            <a:r>
              <a:rPr lang="en-US" sz="2800" baseline="-20000" dirty="0" err="1"/>
              <a:t>b</a:t>
            </a:r>
            <a:r>
              <a:rPr lang="en-US" sz="2400" baseline="-20000" dirty="0"/>
              <a:t> </a:t>
            </a:r>
            <a:r>
              <a:rPr lang="en-US" sz="2400" dirty="0"/>
              <a:t>= </a:t>
            </a:r>
            <a:endParaRPr lang="he-IL" sz="2400" dirty="0"/>
          </a:p>
        </p:txBody>
      </p:sp>
      <p:graphicFrame>
        <p:nvGraphicFramePr>
          <p:cNvPr id="7" name="טבלה 6">
            <a:extLst>
              <a:ext uri="{FF2B5EF4-FFF2-40B4-BE49-F238E27FC236}">
                <a16:creationId xmlns:a16="http://schemas.microsoft.com/office/drawing/2014/main" id="{D37E5A3A-FDD8-4F35-BA98-996F75EF8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055879"/>
              </p:ext>
            </p:extLst>
          </p:nvPr>
        </p:nvGraphicFramePr>
        <p:xfrm>
          <a:off x="2463259" y="3401011"/>
          <a:ext cx="3512476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78119">
                  <a:extLst>
                    <a:ext uri="{9D8B030D-6E8A-4147-A177-3AD203B41FA5}">
                      <a16:colId xmlns:a16="http://schemas.microsoft.com/office/drawing/2014/main" val="1191006684"/>
                    </a:ext>
                  </a:extLst>
                </a:gridCol>
                <a:gridCol w="878119">
                  <a:extLst>
                    <a:ext uri="{9D8B030D-6E8A-4147-A177-3AD203B41FA5}">
                      <a16:colId xmlns:a16="http://schemas.microsoft.com/office/drawing/2014/main" val="437440876"/>
                    </a:ext>
                  </a:extLst>
                </a:gridCol>
                <a:gridCol w="878119">
                  <a:extLst>
                    <a:ext uri="{9D8B030D-6E8A-4147-A177-3AD203B41FA5}">
                      <a16:colId xmlns:a16="http://schemas.microsoft.com/office/drawing/2014/main" val="793982470"/>
                    </a:ext>
                  </a:extLst>
                </a:gridCol>
                <a:gridCol w="878119">
                  <a:extLst>
                    <a:ext uri="{9D8B030D-6E8A-4147-A177-3AD203B41FA5}">
                      <a16:colId xmlns:a16="http://schemas.microsoft.com/office/drawing/2014/main" val="615029221"/>
                    </a:ext>
                  </a:extLst>
                </a:gridCol>
              </a:tblGrid>
              <a:tr h="267321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b</a:t>
                      </a:r>
                      <a:r>
                        <a:rPr lang="en-US" sz="2400" baseline="30000" dirty="0"/>
                        <a:t>3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b</a:t>
                      </a:r>
                      <a:r>
                        <a:rPr lang="en-US" sz="2400" baseline="30000" dirty="0"/>
                        <a:t>2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231442"/>
                  </a:ext>
                </a:extLst>
              </a:tr>
              <a:tr h="267321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ab</a:t>
                      </a:r>
                      <a:r>
                        <a:rPr lang="en-US" sz="2400" baseline="30000" dirty="0"/>
                        <a:t>3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ab</a:t>
                      </a:r>
                      <a:r>
                        <a:rPr lang="en-US" sz="2400" baseline="30000" dirty="0"/>
                        <a:t>2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ab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a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29812"/>
                  </a:ext>
                </a:extLst>
              </a:tr>
              <a:tr h="267321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a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b</a:t>
                      </a:r>
                      <a:r>
                        <a:rPr lang="en-US" sz="2400" baseline="30000" dirty="0"/>
                        <a:t>3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800" dirty="0"/>
                        <a:t> </a:t>
                      </a:r>
                      <a:r>
                        <a:rPr lang="en-US" sz="2400" dirty="0"/>
                        <a:t>a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b</a:t>
                      </a:r>
                      <a:r>
                        <a:rPr lang="en-US" sz="2400" baseline="30000" dirty="0"/>
                        <a:t>2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b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a</a:t>
                      </a:r>
                      <a:r>
                        <a:rPr lang="en-US" sz="2400" baseline="30000" dirty="0"/>
                        <a:t>2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354126"/>
                  </a:ext>
                </a:extLst>
              </a:tr>
              <a:tr h="267321">
                <a:tc>
                  <a:txBody>
                    <a:bodyPr/>
                    <a:lstStyle/>
                    <a:p>
                      <a:pPr algn="l" rtl="1"/>
                      <a:r>
                        <a:rPr lang="en-US" sz="800" dirty="0"/>
                        <a:t> </a:t>
                      </a:r>
                      <a:r>
                        <a:rPr lang="en-US" sz="2400" dirty="0"/>
                        <a:t>a</a:t>
                      </a:r>
                      <a:r>
                        <a:rPr lang="en-US" sz="2400" baseline="30000" dirty="0"/>
                        <a:t>3</a:t>
                      </a:r>
                      <a:r>
                        <a:rPr lang="en-US" sz="2400" dirty="0"/>
                        <a:t>b</a:t>
                      </a:r>
                      <a:r>
                        <a:rPr lang="en-US" sz="2400" baseline="30000" dirty="0"/>
                        <a:t>3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a</a:t>
                      </a:r>
                      <a:r>
                        <a:rPr lang="en-US" sz="2400" baseline="30000" dirty="0"/>
                        <a:t>3</a:t>
                      </a:r>
                      <a:r>
                        <a:rPr lang="en-US" sz="2400" dirty="0"/>
                        <a:t>b</a:t>
                      </a:r>
                      <a:r>
                        <a:rPr lang="en-US" sz="2400" baseline="30000" dirty="0"/>
                        <a:t>2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30000" dirty="0"/>
                        <a:t>3</a:t>
                      </a:r>
                      <a:r>
                        <a:rPr lang="en-US" sz="2400" dirty="0"/>
                        <a:t>b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a</a:t>
                      </a:r>
                      <a:r>
                        <a:rPr lang="en-US" sz="2400" baseline="30000" dirty="0"/>
                        <a:t>3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1429879"/>
                  </a:ext>
                </a:extLst>
              </a:tr>
            </a:tbl>
          </a:graphicData>
        </a:graphic>
      </p:graphicFrame>
      <p:sp>
        <p:nvSpPr>
          <p:cNvPr id="14" name="מציין מיקום תוכן 3">
            <a:extLst>
              <a:ext uri="{FF2B5EF4-FFF2-40B4-BE49-F238E27FC236}">
                <a16:creationId xmlns:a16="http://schemas.microsoft.com/office/drawing/2014/main" id="{6503C422-E344-44FB-AFA9-E7160CC950C5}"/>
              </a:ext>
            </a:extLst>
          </p:cNvPr>
          <p:cNvSpPr txBox="1">
            <a:spLocks/>
          </p:cNvSpPr>
          <p:nvPr/>
        </p:nvSpPr>
        <p:spPr>
          <a:xfrm>
            <a:off x="6388164" y="4068433"/>
            <a:ext cx="5586866" cy="539851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 algn="l" rtl="0">
              <a:lnSpc>
                <a:spcPct val="110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he-IL" dirty="0"/>
              <a:t>היא:</a:t>
            </a:r>
            <a:r>
              <a:rPr lang="en-US" dirty="0"/>
              <a:t> { a</a:t>
            </a:r>
            <a:r>
              <a:rPr lang="en-US" sz="3600" baseline="30000" dirty="0"/>
              <a:t>n</a:t>
            </a:r>
            <a:r>
              <a:rPr lang="en-US" sz="800" dirty="0"/>
              <a:t> </a:t>
            </a:r>
            <a:r>
              <a:rPr lang="en-US" dirty="0"/>
              <a:t>b</a:t>
            </a:r>
            <a:r>
              <a:rPr lang="en-US" sz="3600" baseline="30000" dirty="0"/>
              <a:t>n</a:t>
            </a:r>
            <a:r>
              <a:rPr lang="en-US" dirty="0"/>
              <a:t> | n ≥ 0 }  </a:t>
            </a:r>
            <a:r>
              <a:rPr lang="he-IL" dirty="0"/>
              <a:t>המשמעות של השפה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418AC8D7-362F-4920-AA08-ECF855975981}"/>
              </a:ext>
            </a:extLst>
          </p:cNvPr>
          <p:cNvGrpSpPr/>
          <p:nvPr/>
        </p:nvGrpSpPr>
        <p:grpSpPr>
          <a:xfrm>
            <a:off x="3383527" y="3904696"/>
            <a:ext cx="2548164" cy="1279285"/>
            <a:chOff x="3383527" y="3904696"/>
            <a:chExt cx="2548164" cy="1279285"/>
          </a:xfrm>
        </p:grpSpPr>
        <p:sp>
          <p:nvSpPr>
            <p:cNvPr id="15" name="אליפסה 14">
              <a:extLst>
                <a:ext uri="{FF2B5EF4-FFF2-40B4-BE49-F238E27FC236}">
                  <a16:creationId xmlns:a16="http://schemas.microsoft.com/office/drawing/2014/main" id="{13810B4C-E786-4A2C-AA96-B39B73B6B435}"/>
                </a:ext>
              </a:extLst>
            </p:cNvPr>
            <p:cNvSpPr/>
            <p:nvPr/>
          </p:nvSpPr>
          <p:spPr>
            <a:xfrm>
              <a:off x="5153020" y="4813071"/>
              <a:ext cx="778671" cy="3709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6" name="אליפסה 15">
              <a:extLst>
                <a:ext uri="{FF2B5EF4-FFF2-40B4-BE49-F238E27FC236}">
                  <a16:creationId xmlns:a16="http://schemas.microsoft.com/office/drawing/2014/main" id="{6D6F183E-471E-4CA5-A937-25E148F6CD20}"/>
                </a:ext>
              </a:extLst>
            </p:cNvPr>
            <p:cNvSpPr/>
            <p:nvPr/>
          </p:nvSpPr>
          <p:spPr>
            <a:xfrm>
              <a:off x="4273324" y="4357333"/>
              <a:ext cx="778671" cy="3709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142658DA-FDF1-4F85-8611-15E1AF0FC545}"/>
                </a:ext>
              </a:extLst>
            </p:cNvPr>
            <p:cNvSpPr/>
            <p:nvPr/>
          </p:nvSpPr>
          <p:spPr>
            <a:xfrm>
              <a:off x="3383527" y="3904696"/>
              <a:ext cx="778671" cy="3709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19" name="מציין מיקום תוכן 3">
            <a:extLst>
              <a:ext uri="{FF2B5EF4-FFF2-40B4-BE49-F238E27FC236}">
                <a16:creationId xmlns:a16="http://schemas.microsoft.com/office/drawing/2014/main" id="{1366C049-F85F-4573-B372-3FE8A6AF2E99}"/>
              </a:ext>
            </a:extLst>
          </p:cNvPr>
          <p:cNvSpPr txBox="1">
            <a:spLocks/>
          </p:cNvSpPr>
          <p:nvPr/>
        </p:nvSpPr>
        <p:spPr>
          <a:xfrm>
            <a:off x="6594441" y="2610519"/>
            <a:ext cx="4700297" cy="539851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 algn="l" rtl="0">
              <a:lnSpc>
                <a:spcPct val="110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L</a:t>
            </a:r>
            <a:r>
              <a:rPr lang="en-US" baseline="-20000" dirty="0">
                <a:solidFill>
                  <a:srgbClr val="0070C0"/>
                </a:solidFill>
              </a:rPr>
              <a:t>2</a:t>
            </a:r>
            <a:r>
              <a:rPr lang="en-US" sz="2200" dirty="0">
                <a:solidFill>
                  <a:srgbClr val="0070C0"/>
                </a:solidFill>
                <a:latin typeface="+mn-lt"/>
                <a:cs typeface="Lucida Sans Unicode" panose="020B0602030504020204" pitchFamily="34" charset="0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• </a:t>
            </a:r>
            <a:r>
              <a:rPr lang="en-US" dirty="0">
                <a:solidFill>
                  <a:srgbClr val="0070C0"/>
                </a:solidFill>
              </a:rPr>
              <a:t>L</a:t>
            </a:r>
            <a:r>
              <a:rPr lang="en-US" baseline="-20000" dirty="0">
                <a:solidFill>
                  <a:srgbClr val="0070C0"/>
                </a:solidFill>
              </a:rPr>
              <a:t>3 </a:t>
            </a:r>
            <a:r>
              <a:rPr lang="en-US" dirty="0">
                <a:solidFill>
                  <a:srgbClr val="0070C0"/>
                </a:solidFill>
              </a:rPr>
              <a:t>≠ { a</a:t>
            </a:r>
            <a:r>
              <a:rPr lang="en-US" sz="3600" baseline="30000" dirty="0">
                <a:solidFill>
                  <a:srgbClr val="0070C0"/>
                </a:solidFill>
              </a:rPr>
              <a:t>n</a:t>
            </a:r>
            <a:r>
              <a:rPr lang="en-US" sz="800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sz="3600" baseline="30000" dirty="0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| n ≥ 0 }   </a:t>
            </a:r>
            <a:r>
              <a:rPr lang="he-IL" dirty="0">
                <a:solidFill>
                  <a:srgbClr val="00B0F0"/>
                </a:solidFill>
              </a:rPr>
              <a:t>מסקנה: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1" name="מציין מיקום תוכן 3">
            <a:extLst>
              <a:ext uri="{FF2B5EF4-FFF2-40B4-BE49-F238E27FC236}">
                <a16:creationId xmlns:a16="http://schemas.microsoft.com/office/drawing/2014/main" id="{D2F11D60-8C6D-4D86-B307-8C0743A95847}"/>
              </a:ext>
            </a:extLst>
          </p:cNvPr>
          <p:cNvSpPr txBox="1">
            <a:spLocks/>
          </p:cNvSpPr>
          <p:nvPr/>
        </p:nvSpPr>
        <p:spPr>
          <a:xfrm>
            <a:off x="2145849" y="5522571"/>
            <a:ext cx="4254950" cy="539851"/>
          </a:xfrm>
          <a:prstGeom prst="rect">
            <a:avLst/>
          </a:prstGeom>
        </p:spPr>
        <p:txBody>
          <a:bodyPr vert="horz" lIns="0" tIns="0" rIns="0" bIns="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 algn="l" rtl="0">
              <a:lnSpc>
                <a:spcPct val="110000"/>
              </a:lnSpc>
              <a:spcAft>
                <a:spcPts val="1000"/>
              </a:spcAft>
              <a:buNone/>
            </a:pP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</a:rPr>
              <a:t>L</a:t>
            </a:r>
            <a:r>
              <a:rPr lang="en-US" b="1" baseline="-20000" dirty="0">
                <a:solidFill>
                  <a:schemeClr val="bg1"/>
                </a:solidFill>
                <a:highlight>
                  <a:srgbClr val="0000FF"/>
                </a:highlight>
              </a:rPr>
              <a:t>2</a:t>
            </a:r>
            <a:r>
              <a:rPr lang="en-US" sz="2200" b="1" dirty="0">
                <a:solidFill>
                  <a:schemeClr val="bg1"/>
                </a:solidFill>
                <a:highlight>
                  <a:srgbClr val="0000FF"/>
                </a:highlight>
                <a:latin typeface="+mn-lt"/>
                <a:cs typeface="Lucida Sans Unicode" panose="020B0602030504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highlight>
                  <a:srgbClr val="0000FF"/>
                </a:highlight>
                <a:latin typeface="+mn-lt"/>
              </a:rPr>
              <a:t>• </a:t>
            </a: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</a:rPr>
              <a:t>L</a:t>
            </a:r>
            <a:r>
              <a:rPr lang="en-US" b="1" baseline="-20000" dirty="0">
                <a:solidFill>
                  <a:schemeClr val="bg1"/>
                </a:solidFill>
                <a:highlight>
                  <a:srgbClr val="0000FF"/>
                </a:highlight>
              </a:rPr>
              <a:t>3 </a:t>
            </a: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</a:rPr>
              <a:t>= { a</a:t>
            </a:r>
            <a:r>
              <a:rPr lang="en-US" sz="3300" b="1" baseline="30000" dirty="0">
                <a:solidFill>
                  <a:schemeClr val="bg1"/>
                </a:solidFill>
                <a:highlight>
                  <a:srgbClr val="0000FF"/>
                </a:highlight>
              </a:rPr>
              <a:t>n</a:t>
            </a:r>
            <a:r>
              <a:rPr lang="en-US" sz="1000" b="1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0000FF"/>
                </a:highlight>
              </a:rPr>
              <a:t>b</a:t>
            </a:r>
            <a:r>
              <a:rPr lang="en-US" sz="3300" b="1" baseline="30000" dirty="0" err="1">
                <a:solidFill>
                  <a:schemeClr val="bg1"/>
                </a:solidFill>
                <a:highlight>
                  <a:srgbClr val="0000FF"/>
                </a:highlight>
              </a:rPr>
              <a:t>m</a:t>
            </a: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</a:rPr>
              <a:t> | n</a:t>
            </a:r>
            <a:r>
              <a:rPr lang="en-US" sz="1000" b="1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</a:rPr>
              <a:t>,</a:t>
            </a:r>
            <a:r>
              <a:rPr lang="en-US" sz="1000" b="1" dirty="0">
                <a:solidFill>
                  <a:schemeClr val="bg1"/>
                </a:solidFill>
                <a:highlight>
                  <a:srgbClr val="0000FF"/>
                </a:highlight>
              </a:rPr>
              <a:t> </a:t>
            </a: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</a:rPr>
              <a:t>m ≥ 0 }</a:t>
            </a:r>
          </a:p>
        </p:txBody>
      </p:sp>
      <p:sp>
        <p:nvSpPr>
          <p:cNvPr id="33" name="מציין מיקום תוכן 3">
            <a:extLst>
              <a:ext uri="{FF2B5EF4-FFF2-40B4-BE49-F238E27FC236}">
                <a16:creationId xmlns:a16="http://schemas.microsoft.com/office/drawing/2014/main" id="{B00CD531-9317-4A22-A300-15202B9240BA}"/>
              </a:ext>
            </a:extLst>
          </p:cNvPr>
          <p:cNvSpPr txBox="1">
            <a:spLocks/>
          </p:cNvSpPr>
          <p:nvPr/>
        </p:nvSpPr>
        <p:spPr>
          <a:xfrm>
            <a:off x="8879318" y="1028816"/>
            <a:ext cx="2798535" cy="884918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 algn="l" defTabSz="432000" rtl="0">
              <a:spcAft>
                <a:spcPts val="300"/>
              </a:spcAft>
              <a:buNone/>
            </a:pPr>
            <a:r>
              <a:rPr lang="en-US" dirty="0">
                <a:solidFill>
                  <a:srgbClr val="00B0F0"/>
                </a:solidFill>
              </a:rPr>
              <a:t>L</a:t>
            </a:r>
            <a:r>
              <a:rPr lang="en-US" baseline="-20000" dirty="0">
                <a:solidFill>
                  <a:srgbClr val="00B0F0"/>
                </a:solidFill>
              </a:rPr>
              <a:t>2</a:t>
            </a:r>
            <a:r>
              <a:rPr lang="en-US" dirty="0"/>
              <a:t> = { a</a:t>
            </a:r>
            <a:r>
              <a:rPr lang="en-US" sz="2800" baseline="30000" dirty="0"/>
              <a:t>n</a:t>
            </a:r>
            <a:r>
              <a:rPr lang="en-US" dirty="0"/>
              <a:t> | n ≥ 0 }</a:t>
            </a:r>
          </a:p>
          <a:p>
            <a:pPr marL="96848" indent="0" algn="l" defTabSz="432000" rtl="0">
              <a:spcAft>
                <a:spcPts val="300"/>
              </a:spcAft>
              <a:buNone/>
            </a:pPr>
            <a:r>
              <a:rPr lang="en-US" dirty="0">
                <a:solidFill>
                  <a:srgbClr val="00B0F0"/>
                </a:solidFill>
              </a:rPr>
              <a:t>L</a:t>
            </a:r>
            <a:r>
              <a:rPr lang="en-US" baseline="-20000" dirty="0">
                <a:solidFill>
                  <a:srgbClr val="00B0F0"/>
                </a:solidFill>
              </a:rPr>
              <a:t>3</a:t>
            </a:r>
            <a:r>
              <a:rPr lang="en-US" dirty="0"/>
              <a:t> = { b</a:t>
            </a:r>
            <a:r>
              <a:rPr lang="en-US" sz="2800" baseline="30000" dirty="0"/>
              <a:t>n</a:t>
            </a:r>
            <a:r>
              <a:rPr lang="en-US" dirty="0"/>
              <a:t> | n ≥ 0 }</a:t>
            </a:r>
            <a:endParaRPr lang="he-IL" dirty="0"/>
          </a:p>
        </p:txBody>
      </p:sp>
      <p:sp>
        <p:nvSpPr>
          <p:cNvPr id="34" name="מציין מיקום תוכן 3">
            <a:extLst>
              <a:ext uri="{FF2B5EF4-FFF2-40B4-BE49-F238E27FC236}">
                <a16:creationId xmlns:a16="http://schemas.microsoft.com/office/drawing/2014/main" id="{04CC3AC9-991C-41AD-AC0A-3E9DB27BC542}"/>
              </a:ext>
            </a:extLst>
          </p:cNvPr>
          <p:cNvSpPr txBox="1">
            <a:spLocks/>
          </p:cNvSpPr>
          <p:nvPr/>
        </p:nvSpPr>
        <p:spPr>
          <a:xfrm>
            <a:off x="1188357" y="6233140"/>
            <a:ext cx="5586866" cy="53985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 algn="l" rtl="0">
              <a:lnSpc>
                <a:spcPct val="110000"/>
              </a:lnSpc>
              <a:spcAft>
                <a:spcPts val="1000"/>
              </a:spcAft>
              <a:buNone/>
            </a:pPr>
            <a:r>
              <a:rPr lang="en-US" dirty="0"/>
              <a:t>(L</a:t>
            </a:r>
            <a:r>
              <a:rPr lang="en-US" baseline="-20000" dirty="0"/>
              <a:t>3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baseline="-20000" dirty="0"/>
              <a:t> </a:t>
            </a:r>
            <a:r>
              <a:rPr lang="en-US" dirty="0"/>
              <a:t>= 				</a:t>
            </a:r>
            <a:r>
              <a:rPr lang="he-IL" dirty="0">
                <a:solidFill>
                  <a:srgbClr val="00B050"/>
                </a:solidFill>
              </a:rPr>
              <a:t>תרגיל:</a:t>
            </a:r>
            <a:r>
              <a:rPr lang="en-US" dirty="0"/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מציין מיקום תוכן 3">
            <a:extLst>
              <a:ext uri="{FF2B5EF4-FFF2-40B4-BE49-F238E27FC236}">
                <a16:creationId xmlns:a16="http://schemas.microsoft.com/office/drawing/2014/main" id="{418B286C-92EF-42BF-B3A9-E99AB24190E9}"/>
              </a:ext>
            </a:extLst>
          </p:cNvPr>
          <p:cNvSpPr txBox="1">
            <a:spLocks/>
          </p:cNvSpPr>
          <p:nvPr/>
        </p:nvSpPr>
        <p:spPr>
          <a:xfrm>
            <a:off x="1847714" y="6233140"/>
            <a:ext cx="2940186" cy="53985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90" lvl="1" indent="0" algn="l" rtl="0">
              <a:lnSpc>
                <a:spcPct val="110000"/>
              </a:lnSpc>
              <a:spcAft>
                <a:spcPts val="1000"/>
              </a:spcAft>
              <a:buNone/>
            </a:pPr>
            <a:r>
              <a:rPr lang="en-US" dirty="0"/>
              <a:t>{ b</a:t>
            </a:r>
            <a:r>
              <a:rPr lang="en-US" sz="2800" baseline="34000" dirty="0"/>
              <a:t>n</a:t>
            </a:r>
            <a:r>
              <a:rPr lang="en-US" dirty="0"/>
              <a:t> | n ≥ 0 } =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מציין מיקום תוכן 3">
            <a:extLst>
              <a:ext uri="{FF2B5EF4-FFF2-40B4-BE49-F238E27FC236}">
                <a16:creationId xmlns:a16="http://schemas.microsoft.com/office/drawing/2014/main" id="{C403B39E-9DA2-4D7F-9491-13DAC2CC7B2D}"/>
              </a:ext>
            </a:extLst>
          </p:cNvPr>
          <p:cNvSpPr txBox="1">
            <a:spLocks/>
          </p:cNvSpPr>
          <p:nvPr/>
        </p:nvSpPr>
        <p:spPr>
          <a:xfrm>
            <a:off x="3856991" y="6233140"/>
            <a:ext cx="2940186" cy="53985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90" lvl="1" indent="0" algn="l" rtl="0">
              <a:lnSpc>
                <a:spcPct val="110000"/>
              </a:lnSpc>
              <a:spcAft>
                <a:spcPts val="1000"/>
              </a:spcAft>
              <a:buNone/>
            </a:pPr>
            <a:r>
              <a:rPr lang="en-US" dirty="0"/>
              <a:t>L</a:t>
            </a:r>
            <a:r>
              <a:rPr lang="en-US" baseline="-20000" dirty="0"/>
              <a:t>3</a:t>
            </a:r>
            <a:r>
              <a:rPr lang="en-US" dirty="0"/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20DD4208-3540-4639-A89A-E84D2D3A4B44}"/>
              </a:ext>
            </a:extLst>
          </p:cNvPr>
          <p:cNvSpPr txBox="1"/>
          <p:nvPr/>
        </p:nvSpPr>
        <p:spPr>
          <a:xfrm>
            <a:off x="2145849" y="6203736"/>
            <a:ext cx="472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/>
              <a:t>?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24607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1" grpId="0"/>
      <p:bldP spid="31" grpId="1"/>
      <p:bldP spid="35" grpId="0"/>
      <p:bldP spid="3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4FC51001-44EC-43B2-A7EF-611CDDD96EE8}"/>
              </a:ext>
            </a:extLst>
          </p:cNvPr>
          <p:cNvSpPr/>
          <p:nvPr/>
        </p:nvSpPr>
        <p:spPr>
          <a:xfrm>
            <a:off x="240030" y="2613007"/>
            <a:ext cx="3436620" cy="15995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78" y="155448"/>
            <a:ext cx="8278622" cy="720000"/>
          </a:xfrm>
        </p:spPr>
        <p:txBody>
          <a:bodyPr/>
          <a:lstStyle/>
          <a:p>
            <a:r>
              <a:rPr lang="he-IL" dirty="0">
                <a:cs typeface="Varela Round" panose="00000500000000000000"/>
              </a:rPr>
              <a:t>הרחבה על קבוצות/שפות</a:t>
            </a:r>
            <a:endParaRPr lang="he-IL" sz="3200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87AE154C-1632-45C3-91C6-4727B4709941}"/>
              </a:ext>
            </a:extLst>
          </p:cNvPr>
          <p:cNvSpPr/>
          <p:nvPr/>
        </p:nvSpPr>
        <p:spPr>
          <a:xfrm>
            <a:off x="749300" y="1665855"/>
            <a:ext cx="10805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202122"/>
                </a:solidFill>
                <a:latin typeface="Arial" panose="020B0604020202020204" pitchFamily="34" charset="0"/>
              </a:rPr>
              <a:t>כללי דה מורגן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, הקרויים על-שמו של ה</a:t>
            </a:r>
            <a:r>
              <a:rPr lang="he-IL" sz="2400" dirty="0">
                <a:solidFill>
                  <a:srgbClr val="5A3696"/>
                </a:solidFill>
                <a:latin typeface="Arial" panose="020B0604020202020204" pitchFamily="34" charset="0"/>
                <a:hlinkClick r:id="rId3" tooltip="מתמטיקאי"/>
              </a:rPr>
              <a:t>מתמטיקאי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 וה</a:t>
            </a:r>
            <a:r>
              <a:rPr lang="he-IL" sz="2400" dirty="0">
                <a:solidFill>
                  <a:srgbClr val="5A3696"/>
                </a:solidFill>
                <a:latin typeface="Arial" panose="020B0604020202020204" pitchFamily="34" charset="0"/>
                <a:hlinkClick r:id="rId4" tooltip="לוגיקן"/>
              </a:rPr>
              <a:t>לוגיקן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 בן </a:t>
            </a:r>
            <a:r>
              <a:rPr lang="he-IL" sz="2400" dirty="0">
                <a:solidFill>
                  <a:srgbClr val="5A3696"/>
                </a:solidFill>
                <a:latin typeface="Arial" panose="020B0604020202020204" pitchFamily="34" charset="0"/>
                <a:hlinkClick r:id="rId5" tooltip="המאה ה-19"/>
              </a:rPr>
              <a:t>המאה ה-19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he-IL" sz="2400" dirty="0" err="1">
                <a:solidFill>
                  <a:srgbClr val="5A3696"/>
                </a:solidFill>
                <a:latin typeface="Arial" panose="020B0604020202020204" pitchFamily="34" charset="0"/>
                <a:hlinkClick r:id="rId6" tooltip="אוגוסטוס דה מורגן"/>
              </a:rPr>
              <a:t>אוגוסטוס</a:t>
            </a:r>
            <a:r>
              <a:rPr lang="he-IL" sz="2400" dirty="0">
                <a:solidFill>
                  <a:srgbClr val="5A3696"/>
                </a:solidFill>
                <a:latin typeface="Arial" panose="020B0604020202020204" pitchFamily="34" charset="0"/>
                <a:hlinkClick r:id="rId6" tooltip="אוגוסטוס דה מורגן"/>
              </a:rPr>
              <a:t> דה מורגן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, הם שני כללים ב</a:t>
            </a:r>
            <a:r>
              <a:rPr lang="he-IL" sz="2400" dirty="0">
                <a:solidFill>
                  <a:srgbClr val="5A3696"/>
                </a:solidFill>
                <a:latin typeface="Arial" panose="020B0604020202020204" pitchFamily="34" charset="0"/>
                <a:hlinkClick r:id="rId7" tooltip="לוגיקה"/>
              </a:rPr>
              <a:t>לוגיקה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, ב</a:t>
            </a:r>
            <a:r>
              <a:rPr lang="he-IL" sz="2400" dirty="0">
                <a:solidFill>
                  <a:srgbClr val="5A3696"/>
                </a:solidFill>
                <a:latin typeface="Arial" panose="020B0604020202020204" pitchFamily="34" charset="0"/>
                <a:hlinkClick r:id="rId8" tooltip="תורת הקבוצות"/>
              </a:rPr>
              <a:t>תורת הקבוצות</a:t>
            </a:r>
            <a:r>
              <a:rPr lang="he-IL" sz="2400" dirty="0">
                <a:solidFill>
                  <a:srgbClr val="202122"/>
                </a:solidFill>
                <a:latin typeface="Arial" panose="020B0604020202020204" pitchFamily="34" charset="0"/>
              </a:rPr>
              <a:t> וב</a:t>
            </a:r>
            <a:r>
              <a:rPr lang="he-IL" sz="2400" dirty="0">
                <a:solidFill>
                  <a:srgbClr val="5A3696"/>
                </a:solidFill>
                <a:latin typeface="Arial" panose="020B0604020202020204" pitchFamily="34" charset="0"/>
                <a:hlinkClick r:id="rId9" tooltip="אלגברה בוליאנית"/>
              </a:rPr>
              <a:t>אלגברה בוליאנית</a:t>
            </a:r>
            <a:r>
              <a:rPr lang="he-IL" sz="2400" dirty="0">
                <a:solidFill>
                  <a:srgbClr val="5A3696"/>
                </a:solidFill>
                <a:latin typeface="Arial" panose="020B0604020202020204" pitchFamily="34" charset="0"/>
              </a:rPr>
              <a:t> (ויקיפדיה)</a:t>
            </a:r>
            <a:endParaRPr lang="he-IL" sz="2400" dirty="0"/>
          </a:p>
        </p:txBody>
      </p:sp>
      <p:sp>
        <p:nvSpPr>
          <p:cNvPr id="5" name="מציין מיקום טקסט 13">
            <a:extLst>
              <a:ext uri="{FF2B5EF4-FFF2-40B4-BE49-F238E27FC236}">
                <a16:creationId xmlns:a16="http://schemas.microsoft.com/office/drawing/2014/main" id="{8071EF1E-B917-479E-A82B-C4629F193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78572" y="880125"/>
            <a:ext cx="3620879" cy="680103"/>
          </a:xfrm>
        </p:spPr>
        <p:txBody>
          <a:bodyPr/>
          <a:lstStyle/>
          <a:p>
            <a:r>
              <a:rPr lang="he-IL" altLang="he-IL" sz="4400" b="1" dirty="0"/>
              <a:t>כללי  דה</a:t>
            </a:r>
            <a:r>
              <a:rPr lang="he-IL" altLang="he-IL" sz="4400" b="1" baseline="30000" dirty="0"/>
              <a:t>-</a:t>
            </a:r>
            <a:r>
              <a:rPr lang="he-IL" altLang="he-IL" sz="4400" b="1" dirty="0"/>
              <a:t>מורגן</a:t>
            </a: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C08524E7-CC10-4A61-8285-651E8CB89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786028"/>
              </p:ext>
            </p:extLst>
          </p:nvPr>
        </p:nvGraphicFramePr>
        <p:xfrm>
          <a:off x="7957224" y="2761597"/>
          <a:ext cx="3597160" cy="186363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798580">
                  <a:extLst>
                    <a:ext uri="{9D8B030D-6E8A-4147-A177-3AD203B41FA5}">
                      <a16:colId xmlns:a16="http://schemas.microsoft.com/office/drawing/2014/main" val="3053297003"/>
                    </a:ext>
                  </a:extLst>
                </a:gridCol>
                <a:gridCol w="1798580">
                  <a:extLst>
                    <a:ext uri="{9D8B030D-6E8A-4147-A177-3AD203B41FA5}">
                      <a16:colId xmlns:a16="http://schemas.microsoft.com/office/drawing/2014/main" val="4201306278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6000" baseline="20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+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7200" baseline="-100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*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611560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או        </a:t>
                      </a:r>
                      <a:r>
                        <a:rPr lang="he-IL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|</a:t>
                      </a:r>
                      <a:r>
                        <a:rPr lang="he-IL" sz="1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</a:t>
                      </a:r>
                      <a:r>
                        <a:rPr lang="he-IL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|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וגם    </a:t>
                      </a:r>
                      <a:r>
                        <a:rPr lang="he-IL" sz="2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&amp;&amp;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0833210"/>
                  </a:ext>
                </a:extLst>
              </a:tr>
              <a:tr h="372672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איחוד  </a:t>
                      </a:r>
                      <a:r>
                        <a:rPr lang="he-IL" sz="28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∪</a:t>
                      </a:r>
                      <a:endParaRPr lang="he-IL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חיתוך   </a:t>
                      </a:r>
                      <a:r>
                        <a:rPr lang="he-IL" sz="2800" dirty="0"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∩</a:t>
                      </a:r>
                      <a:endParaRPr lang="he-IL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0059725"/>
                  </a:ext>
                </a:extLst>
              </a:tr>
            </a:tbl>
          </a:graphicData>
        </a:graphic>
      </p:graphicFrame>
      <p:pic>
        <p:nvPicPr>
          <p:cNvPr id="16" name="תמונה 15">
            <a:extLst>
              <a:ext uri="{FF2B5EF4-FFF2-40B4-BE49-F238E27FC236}">
                <a16:creationId xmlns:a16="http://schemas.microsoft.com/office/drawing/2014/main" id="{6458F3DE-82C3-4C9C-806C-DACFA8E86D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8" y="3483865"/>
            <a:ext cx="1186695" cy="598507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DB09C0FF-FF81-42A9-BADE-9EE01E5276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25" y="3514776"/>
            <a:ext cx="433402" cy="464359"/>
          </a:xfrm>
          <a:prstGeom prst="rect">
            <a:avLst/>
          </a:prstGeom>
        </p:spPr>
      </p:pic>
      <p:pic>
        <p:nvPicPr>
          <p:cNvPr id="21" name="מציין מיקום תוכן 9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A317CD4B-1FD3-48D8-BAB1-2CCEA6499E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1" y="2736983"/>
            <a:ext cx="1207334" cy="57786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4970D05C-36E0-4022-A33B-82DC7C56F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99" y="2789776"/>
            <a:ext cx="433402" cy="464359"/>
          </a:xfrm>
          <a:prstGeom prst="rect">
            <a:avLst/>
          </a:prstGeom>
        </p:spPr>
      </p:pic>
      <p:pic>
        <p:nvPicPr>
          <p:cNvPr id="23" name="תמונה 22" descr="תמונה שמכילה שרפרף, ציור, שולחן&#10;&#10;התיאור נוצר באופן אוטומטי">
            <a:extLst>
              <a:ext uri="{FF2B5EF4-FFF2-40B4-BE49-F238E27FC236}">
                <a16:creationId xmlns:a16="http://schemas.microsoft.com/office/drawing/2014/main" id="{1BB683A7-0EF3-459F-AEB4-786D76B2EA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82" y="2747302"/>
            <a:ext cx="1186695" cy="567550"/>
          </a:xfrm>
          <a:prstGeom prst="rect">
            <a:avLst/>
          </a:prstGeom>
        </p:spPr>
      </p:pic>
      <p:pic>
        <p:nvPicPr>
          <p:cNvPr id="24" name="תמונה 23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9FB617F7-F3D1-4C8D-92CF-AC857C5A29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013" y="3483865"/>
            <a:ext cx="1238291" cy="588188"/>
          </a:xfrm>
          <a:prstGeom prst="rect">
            <a:avLst/>
          </a:prstGeom>
        </p:spPr>
      </p:pic>
      <p:pic>
        <p:nvPicPr>
          <p:cNvPr id="30" name="תמונה 29" descr="תמונה שמכילה ציור, שולחן&#10;&#10;התיאור נוצר באופן אוטומטי">
            <a:extLst>
              <a:ext uri="{FF2B5EF4-FFF2-40B4-BE49-F238E27FC236}">
                <a16:creationId xmlns:a16="http://schemas.microsoft.com/office/drawing/2014/main" id="{37E2B0BC-1747-4118-9B01-289A4EE650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49" y="2689881"/>
            <a:ext cx="3102130" cy="624971"/>
          </a:xfrm>
          <a:prstGeom prst="rect">
            <a:avLst/>
          </a:prstGeom>
        </p:spPr>
      </p:pic>
      <p:pic>
        <p:nvPicPr>
          <p:cNvPr id="32" name="תמונה 31" descr="תמונה שמכילה שולחן, ציור&#10;&#10;התיאור נוצר באופן אוטומטי">
            <a:extLst>
              <a:ext uri="{FF2B5EF4-FFF2-40B4-BE49-F238E27FC236}">
                <a16:creationId xmlns:a16="http://schemas.microsoft.com/office/drawing/2014/main" id="{D51863DC-1A08-4BB6-BE0A-88F4AD25171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49" y="3536976"/>
            <a:ext cx="2996742" cy="630892"/>
          </a:xfrm>
          <a:prstGeom prst="rect">
            <a:avLst/>
          </a:prstGeom>
        </p:spPr>
      </p:pic>
      <p:sp>
        <p:nvSpPr>
          <p:cNvPr id="34" name="מלבן: פינות מעוגלות 33">
            <a:extLst>
              <a:ext uri="{FF2B5EF4-FFF2-40B4-BE49-F238E27FC236}">
                <a16:creationId xmlns:a16="http://schemas.microsoft.com/office/drawing/2014/main" id="{648D46B0-AD43-480A-AE21-9AEAE83494F7}"/>
              </a:ext>
            </a:extLst>
          </p:cNvPr>
          <p:cNvSpPr/>
          <p:nvPr/>
        </p:nvSpPr>
        <p:spPr>
          <a:xfrm>
            <a:off x="4171699" y="2617320"/>
            <a:ext cx="3436620" cy="15995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69051632-5C6A-4B82-B623-2EBB5A39CB0C}"/>
              </a:ext>
            </a:extLst>
          </p:cNvPr>
          <p:cNvSpPr txBox="1"/>
          <p:nvPr/>
        </p:nvSpPr>
        <p:spPr>
          <a:xfrm>
            <a:off x="1377928" y="4473200"/>
            <a:ext cx="5587542" cy="22313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he-IL" sz="2400" dirty="0"/>
              <a:t>דוגמה בשפת </a:t>
            </a:r>
            <a:r>
              <a:rPr lang="he-IL" sz="2400" dirty="0" err="1"/>
              <a:t>התיכנות</a:t>
            </a:r>
            <a:r>
              <a:rPr lang="he-IL" sz="2400" dirty="0"/>
              <a:t>:</a:t>
            </a:r>
          </a:p>
          <a:p>
            <a:pPr algn="l" rtl="0"/>
            <a:r>
              <a:rPr lang="en-US" sz="2400" dirty="0"/>
              <a:t>while ( </a:t>
            </a:r>
            <a:r>
              <a:rPr lang="en-US" sz="2400" dirty="0">
                <a:solidFill>
                  <a:srgbClr val="00B050"/>
                </a:solidFill>
              </a:rPr>
              <a:t>  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1000" dirty="0"/>
              <a:t> </a:t>
            </a:r>
            <a:r>
              <a:rPr lang="en-US" sz="2400" dirty="0" err="1"/>
              <a:t>i</a:t>
            </a:r>
            <a:r>
              <a:rPr lang="en-US" sz="1200" dirty="0"/>
              <a:t> </a:t>
            </a:r>
            <a:r>
              <a:rPr lang="en-US" sz="2400" dirty="0"/>
              <a:t>&lt;</a:t>
            </a:r>
            <a:r>
              <a:rPr lang="en-US" sz="1200" dirty="0"/>
              <a:t> </a:t>
            </a:r>
            <a:r>
              <a:rPr lang="en-US" sz="2400" dirty="0" err="1"/>
              <a:t>a.length</a:t>
            </a:r>
            <a:r>
              <a:rPr lang="en-US" sz="1000" dirty="0"/>
              <a:t> </a:t>
            </a:r>
            <a:r>
              <a:rPr lang="en-US" sz="2400" dirty="0"/>
              <a:t>) &amp;&amp; (a[</a:t>
            </a:r>
            <a:r>
              <a:rPr lang="en-US" sz="2400" dirty="0" err="1"/>
              <a:t>i</a:t>
            </a:r>
            <a:r>
              <a:rPr lang="en-US" sz="2400" dirty="0"/>
              <a:t>] != x)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 )</a:t>
            </a:r>
          </a:p>
          <a:p>
            <a:pPr algn="r"/>
            <a:endParaRPr lang="he-IL" sz="1400" dirty="0"/>
          </a:p>
          <a:p>
            <a:pPr algn="r"/>
            <a:r>
              <a:rPr lang="he-IL" sz="2400" dirty="0"/>
              <a:t>אפשר לרשום גם:</a:t>
            </a:r>
          </a:p>
          <a:p>
            <a:pPr algn="l" rtl="0"/>
            <a:r>
              <a:rPr lang="en-US" sz="2400" dirty="0"/>
              <a:t>while ((</a:t>
            </a:r>
            <a:r>
              <a:rPr lang="en-US" sz="1000" dirty="0"/>
              <a:t> </a:t>
            </a:r>
            <a:r>
              <a:rPr lang="en-US" sz="2400" dirty="0" err="1"/>
              <a:t>i</a:t>
            </a:r>
            <a:r>
              <a:rPr lang="en-US" sz="1200" dirty="0"/>
              <a:t> </a:t>
            </a:r>
            <a:r>
              <a:rPr lang="en-US" sz="2400" dirty="0"/>
              <a:t>&gt;=</a:t>
            </a:r>
            <a:r>
              <a:rPr lang="en-US" sz="1200" dirty="0"/>
              <a:t> </a:t>
            </a:r>
            <a:r>
              <a:rPr lang="en-US" sz="2400" dirty="0" err="1"/>
              <a:t>a.length</a:t>
            </a:r>
            <a:r>
              <a:rPr lang="en-US" sz="1000" dirty="0"/>
              <a:t> </a:t>
            </a:r>
            <a:r>
              <a:rPr lang="en-US" sz="2400" dirty="0"/>
              <a:t>) || (a[</a:t>
            </a:r>
            <a:r>
              <a:rPr lang="en-US" sz="2400" dirty="0" err="1"/>
              <a:t>i</a:t>
            </a:r>
            <a:r>
              <a:rPr lang="en-US" sz="2400" dirty="0"/>
              <a:t>] =</a:t>
            </a:r>
            <a:r>
              <a:rPr lang="en-US" sz="800" dirty="0"/>
              <a:t> </a:t>
            </a:r>
            <a:r>
              <a:rPr lang="en-US" sz="2400" dirty="0"/>
              <a:t>= x) ))</a:t>
            </a:r>
          </a:p>
          <a:p>
            <a:pPr algn="l" rtl="0"/>
            <a:endParaRPr lang="he-IL" sz="2400" dirty="0"/>
          </a:p>
        </p:txBody>
      </p:sp>
      <p:sp>
        <p:nvSpPr>
          <p:cNvPr id="44" name="מלבן 43">
            <a:extLst>
              <a:ext uri="{FF2B5EF4-FFF2-40B4-BE49-F238E27FC236}">
                <a16:creationId xmlns:a16="http://schemas.microsoft.com/office/drawing/2014/main" id="{3195BA5D-DA1B-4054-A2B0-45E1DF9E8B5C}"/>
              </a:ext>
            </a:extLst>
          </p:cNvPr>
          <p:cNvSpPr/>
          <p:nvPr/>
        </p:nvSpPr>
        <p:spPr>
          <a:xfrm>
            <a:off x="2398091" y="4912431"/>
            <a:ext cx="4293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B050"/>
                </a:solidFill>
              </a:rPr>
              <a:t>!</a:t>
            </a:r>
            <a:r>
              <a:rPr lang="en-US" sz="2400" b="1" dirty="0">
                <a:solidFill>
                  <a:srgbClr val="00B050"/>
                </a:solidFill>
              </a:rPr>
              <a:t>( </a:t>
            </a:r>
            <a:r>
              <a:rPr lang="en-US" sz="2400" dirty="0"/>
              <a:t>				   </a:t>
            </a:r>
            <a:r>
              <a:rPr lang="en-US" sz="2400" b="1" dirty="0">
                <a:solidFill>
                  <a:srgbClr val="00B050"/>
                </a:solidFill>
              </a:rPr>
              <a:t>)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340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מודלים חישוביים - פעולות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96000" y="2667674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מדעי המחשב ב' – נגשים לבגרות 5 </a:t>
            </a:r>
            <a:r>
              <a:rPr lang="he-IL" dirty="0" err="1">
                <a:sym typeface="Varela Round"/>
              </a:rPr>
              <a:t>יח"ל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96000" y="3539720"/>
            <a:ext cx="10800000" cy="720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he-IL" dirty="0">
                <a:sym typeface="Varela Round"/>
              </a:rPr>
              <a:t>שם המורה: דפנה מינסטר</a:t>
            </a:r>
          </a:p>
          <a:p>
            <a:r>
              <a:rPr lang="he-IL" dirty="0">
                <a:sym typeface="Varela Round"/>
              </a:rPr>
              <a:t>שם מורה בודק: דפנה לוי רשתי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תמונה 10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DB375DB7-B1CD-41A4-9878-6340C37E8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33" y="4513363"/>
            <a:ext cx="5670096" cy="2177405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2F3F2960-4A94-4DF7-A239-870CCAB23B7C}"/>
              </a:ext>
            </a:extLst>
          </p:cNvPr>
          <p:cNvSpPr txBox="1"/>
          <p:nvPr/>
        </p:nvSpPr>
        <p:spPr>
          <a:xfrm>
            <a:off x="4693920" y="6059582"/>
            <a:ext cx="12115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/>
              <a:t>{ a , b }</a:t>
            </a:r>
            <a:endParaRPr lang="he-IL" sz="2400" b="1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E6BF8D4C-F8A8-46E3-84DE-3DE487B5E94F}"/>
              </a:ext>
            </a:extLst>
          </p:cNvPr>
          <p:cNvSpPr txBox="1"/>
          <p:nvPr/>
        </p:nvSpPr>
        <p:spPr>
          <a:xfrm>
            <a:off x="8839200" y="4920987"/>
            <a:ext cx="28524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/>
              <a:t>{ I , II , III , IV , V }</a:t>
            </a:r>
            <a:endParaRPr lang="he-IL" sz="2400" b="1" dirty="0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7BC84381-8A63-4932-A26E-5379B519AE2E}"/>
              </a:ext>
            </a:extLst>
          </p:cNvPr>
          <p:cNvSpPr/>
          <p:nvPr/>
        </p:nvSpPr>
        <p:spPr>
          <a:xfrm>
            <a:off x="696000" y="8886"/>
            <a:ext cx="3657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b="1" dirty="0"/>
              <a:t>שעור מס'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+mj-lt"/>
              </a:rPr>
              <a:t>מודלים חישוביים</a:t>
            </a:r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997588" y="1187359"/>
            <a:ext cx="9802368" cy="431447"/>
          </a:xfrm>
        </p:spPr>
        <p:txBody>
          <a:bodyPr/>
          <a:lstStyle/>
          <a:p>
            <a:r>
              <a:rPr lang="he-IL" altLang="he-IL" sz="4000" b="1" dirty="0"/>
              <a:t>ביבליוגרפיה: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3850" y="1930717"/>
            <a:ext cx="11476107" cy="3105977"/>
          </a:xfrm>
        </p:spPr>
        <p:txBody>
          <a:bodyPr>
            <a:normAutofit/>
          </a:bodyPr>
          <a:lstStyle/>
          <a:p>
            <a:r>
              <a:rPr lang="he-IL" sz="2800" dirty="0"/>
              <a:t>ארמוני, מ'. (1998). </a:t>
            </a:r>
            <a:r>
              <a:rPr lang="he-IL" sz="2800" i="1" dirty="0"/>
              <a:t>מודלים חישוביים</a:t>
            </a:r>
            <a:r>
              <a:rPr lang="he-IL" sz="2800" dirty="0"/>
              <a:t>. תל-אביב : האוניברסיטה הפתוחה.</a:t>
            </a:r>
          </a:p>
          <a:p>
            <a:pPr marL="96848" indent="0">
              <a:buNone/>
            </a:pPr>
            <a:endParaRPr lang="he-IL" sz="1000" dirty="0"/>
          </a:p>
          <a:p>
            <a:pPr>
              <a:spcAft>
                <a:spcPts val="1200"/>
              </a:spcAft>
              <a:defRPr/>
            </a:pPr>
            <a:r>
              <a:rPr lang="he-IL" sz="2800" dirty="0"/>
              <a:t>זקס, ש', </a:t>
            </a:r>
            <a:r>
              <a:rPr lang="he-IL" sz="2800" dirty="0" err="1"/>
              <a:t>פרנסיז</a:t>
            </a:r>
            <a:r>
              <a:rPr lang="he-IL" sz="2800" dirty="0"/>
              <a:t> נ'. (2000)</a:t>
            </a:r>
            <a:r>
              <a:rPr lang="he-IL" sz="2800" i="1" dirty="0"/>
              <a:t>  אוטומטים ושפות פורמאליות</a:t>
            </a:r>
            <a:r>
              <a:rPr lang="he-IL" sz="2800" dirty="0"/>
              <a:t>. כרכים א'-ב'. תל אביב: האוניברסיטה הפתוחה, 2001. </a:t>
            </a:r>
          </a:p>
          <a:p>
            <a:pPr>
              <a:spcAft>
                <a:spcPts val="1200"/>
              </a:spcAft>
              <a:defRPr/>
            </a:pPr>
            <a:endParaRPr lang="he-IL" sz="800" dirty="0"/>
          </a:p>
          <a:p>
            <a:pPr>
              <a:spcAft>
                <a:spcPts val="1200"/>
              </a:spcAft>
              <a:defRPr/>
            </a:pPr>
            <a:r>
              <a:rPr lang="he-IL" sz="2800" dirty="0"/>
              <a:t>מאתר ויקיפדיה:  </a:t>
            </a:r>
            <a:r>
              <a:rPr lang="he-IL" sz="2800" dirty="0" err="1"/>
              <a:t>כללי_דה_מורגן</a:t>
            </a:r>
            <a:r>
              <a:rPr lang="en-US" sz="2800" dirty="0">
                <a:hlinkClick r:id="rId2"/>
              </a:rPr>
              <a:t>https://he.wikipedia.org/wiki</a:t>
            </a:r>
            <a:r>
              <a:rPr lang="en-US" sz="2800" dirty="0"/>
              <a:t>/</a:t>
            </a:r>
            <a:endParaRPr lang="he-IL" sz="2800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0B8282A-152E-4F3D-A4D0-6BC36E5D2199}"/>
              </a:ext>
            </a:extLst>
          </p:cNvPr>
          <p:cNvSpPr/>
          <p:nvPr/>
        </p:nvSpPr>
        <p:spPr>
          <a:xfrm>
            <a:off x="1844558" y="4927282"/>
            <a:ext cx="34515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End</a:t>
            </a:r>
            <a:endParaRPr lang="he-IL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672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דרישות קדם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מציין מיקום טקסט 2"/>
          <p:cNvSpPr txBox="1">
            <a:spLocks/>
          </p:cNvSpPr>
          <p:nvPr/>
        </p:nvSpPr>
        <p:spPr>
          <a:xfrm>
            <a:off x="609790" y="1343937"/>
            <a:ext cx="9996297" cy="2603949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אוטומט סופי דטרמיניסטי </a:t>
            </a:r>
            <a:r>
              <a:rPr lang="he-IL" dirty="0" err="1"/>
              <a:t>ושקוליו</a:t>
            </a:r>
            <a:r>
              <a:rPr lang="he-IL" dirty="0"/>
              <a:t>.</a:t>
            </a:r>
          </a:p>
          <a:p>
            <a:r>
              <a:rPr lang="he-IL" dirty="0"/>
              <a:t>תורת הקבוצות.</a:t>
            </a:r>
          </a:p>
          <a:p>
            <a:r>
              <a:rPr lang="he-IL" dirty="0"/>
              <a:t>מושגים: שפה, מילה וא"ב.</a:t>
            </a:r>
          </a:p>
          <a:p>
            <a:r>
              <a:rPr lang="he-IL" dirty="0"/>
              <a:t>יחסים בין קבוצות.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A381013-2569-421C-BD80-2F1ACD2B8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545773"/>
            <a:ext cx="2030303" cy="123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5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370115" y="1438835"/>
            <a:ext cx="9421586" cy="1799486"/>
          </a:xfrm>
        </p:spPr>
        <p:txBody>
          <a:bodyPr>
            <a:normAutofit fontScale="77500" lnSpcReduction="20000"/>
          </a:bodyPr>
          <a:lstStyle/>
          <a:p>
            <a:r>
              <a:rPr lang="he-IL" sz="3200" dirty="0">
                <a:cs typeface="Varela Round" panose="00000500000000000000"/>
              </a:rPr>
              <a:t>פרק 3 – פעולות על מילים.</a:t>
            </a:r>
          </a:p>
          <a:p>
            <a:r>
              <a:rPr lang="he-IL" sz="3200" dirty="0">
                <a:cs typeface="Varela Round" panose="00000500000000000000"/>
              </a:rPr>
              <a:t>פרק 4 – </a:t>
            </a:r>
            <a:r>
              <a:rPr lang="he-IL" sz="3200" dirty="0"/>
              <a:t>פעולות על שפות/קבוצות</a:t>
            </a:r>
            <a:r>
              <a:rPr lang="he-IL" sz="3200" dirty="0">
                <a:cs typeface="Varela Round" panose="00000500000000000000"/>
              </a:rPr>
              <a:t>.</a:t>
            </a:r>
          </a:p>
          <a:p>
            <a:r>
              <a:rPr lang="he-IL" sz="3200" dirty="0">
                <a:cs typeface="Varela Round" panose="00000500000000000000"/>
              </a:rPr>
              <a:t>רשות  –  הרחבה על </a:t>
            </a:r>
            <a:r>
              <a:rPr lang="he-IL" sz="3200" dirty="0"/>
              <a:t>שפות/קבוצות.</a:t>
            </a:r>
            <a:endParaRPr lang="he-IL" sz="3200" dirty="0">
              <a:cs typeface="Varela Round" panose="0000050000000000000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88F81CC1-CD5D-4829-9F44-1B84B5C66826}"/>
              </a:ext>
            </a:extLst>
          </p:cNvPr>
          <p:cNvSpPr/>
          <p:nvPr/>
        </p:nvSpPr>
        <p:spPr>
          <a:xfrm>
            <a:off x="75847" y="4784130"/>
            <a:ext cx="7212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שפה היא סוג של קבוצה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95950" y="1919888"/>
            <a:ext cx="11953200" cy="1260000"/>
          </a:xfrm>
        </p:spPr>
        <p:txBody>
          <a:bodyPr/>
          <a:lstStyle/>
          <a:p>
            <a:r>
              <a:rPr lang="he-IL" dirty="0"/>
              <a:t>פרק 3 </a:t>
            </a:r>
            <a:r>
              <a:rPr lang="he-IL" sz="6600" dirty="0">
                <a:cs typeface="Varela Round" panose="00000500000000000000"/>
              </a:rPr>
              <a:t> – פעולות על מילים</a:t>
            </a:r>
            <a:endParaRPr lang="he-I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פעולות על מילים</a:t>
            </a:r>
          </a:p>
        </p:txBody>
      </p:sp>
      <p:sp>
        <p:nvSpPr>
          <p:cNvPr id="7" name="מציין מיקום טקסט 2">
            <a:extLst>
              <a:ext uri="{FF2B5EF4-FFF2-40B4-BE49-F238E27FC236}">
                <a16:creationId xmlns:a16="http://schemas.microsoft.com/office/drawing/2014/main" id="{2596A548-0310-423F-8130-80C3CAAA3F94}"/>
              </a:ext>
            </a:extLst>
          </p:cNvPr>
          <p:cNvSpPr txBox="1">
            <a:spLocks/>
          </p:cNvSpPr>
          <p:nvPr/>
        </p:nvSpPr>
        <p:spPr>
          <a:xfrm>
            <a:off x="-356474" y="1003642"/>
            <a:ext cx="11919857" cy="3852145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68000">
              <a:buNone/>
            </a:pPr>
            <a:endParaRPr lang="he-IL" sz="2400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C6F28595-1A37-488A-A75C-A9856FC3B962}"/>
              </a:ext>
            </a:extLst>
          </p:cNvPr>
          <p:cNvSpPr txBox="1"/>
          <p:nvPr/>
        </p:nvSpPr>
        <p:spPr>
          <a:xfrm>
            <a:off x="130624" y="956470"/>
            <a:ext cx="11215922" cy="5139529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marL="342900" indent="-342900" defTabSz="432000">
              <a:buFont typeface="Wingdings" panose="05000000000000000000" pitchFamily="2" charset="2"/>
              <a:buChar char="v"/>
            </a:pPr>
            <a:r>
              <a:rPr lang="he-IL" sz="2400" b="1" dirty="0">
                <a:solidFill>
                  <a:srgbClr val="00B050"/>
                </a:solidFill>
              </a:rPr>
              <a:t>אורך מילה </a:t>
            </a:r>
            <a:r>
              <a:rPr lang="he-IL" sz="2400" dirty="0"/>
              <a:t>– 	מספר התווים בה.	סימון:  </a:t>
            </a:r>
            <a:r>
              <a:rPr lang="en-US" sz="2400" dirty="0"/>
              <a:t>|</a:t>
            </a:r>
            <a:r>
              <a:rPr lang="en-US" sz="1000" dirty="0"/>
              <a:t> </a:t>
            </a:r>
            <a:r>
              <a:rPr lang="en-US" sz="2400" dirty="0"/>
              <a:t>w</a:t>
            </a:r>
            <a:r>
              <a:rPr lang="en-US" sz="1000" dirty="0"/>
              <a:t> </a:t>
            </a:r>
            <a:r>
              <a:rPr lang="en-US" sz="2400" dirty="0"/>
              <a:t>|</a:t>
            </a:r>
          </a:p>
          <a:p>
            <a:pPr defTabSz="432000">
              <a:spcAft>
                <a:spcPts val="600"/>
              </a:spcAft>
            </a:pPr>
            <a:r>
              <a:rPr lang="en-US" sz="2400" dirty="0"/>
              <a:t>			</a:t>
            </a:r>
            <a:r>
              <a:rPr lang="he-IL" sz="2400" dirty="0"/>
              <a:t>		</a:t>
            </a:r>
            <a:r>
              <a:rPr lang="he-IL" sz="2000" dirty="0"/>
              <a:t>דוגמאות: 	 </a:t>
            </a:r>
            <a:r>
              <a:rPr lang="en-US" sz="2000" dirty="0"/>
              <a:t>|</a:t>
            </a:r>
            <a:r>
              <a:rPr lang="en-US" sz="1000" dirty="0"/>
              <a:t> </a:t>
            </a:r>
            <a:r>
              <a:rPr lang="en-US" dirty="0" err="1"/>
              <a:t>daf</a:t>
            </a:r>
            <a:r>
              <a:rPr lang="en-US" sz="1000" dirty="0"/>
              <a:t> </a:t>
            </a:r>
            <a:r>
              <a:rPr lang="en-US" sz="2000" dirty="0"/>
              <a:t>| = 3</a:t>
            </a:r>
            <a:r>
              <a:rPr lang="he-IL" sz="2000" dirty="0"/>
              <a:t> , </a:t>
            </a:r>
            <a:r>
              <a:rPr lang="en-US" sz="2000" dirty="0"/>
              <a:t>|</a:t>
            </a:r>
            <a:r>
              <a:rPr lang="en-US" sz="1000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ℇ</a:t>
            </a:r>
            <a:r>
              <a:rPr lang="en-US" sz="1000" dirty="0"/>
              <a:t> </a:t>
            </a:r>
            <a:r>
              <a:rPr lang="en-US" sz="2000" dirty="0"/>
              <a:t>| = 0</a:t>
            </a:r>
            <a:r>
              <a:rPr lang="he-IL" sz="2000" dirty="0"/>
              <a:t> </a:t>
            </a:r>
          </a:p>
          <a:p>
            <a:pPr marL="342900" indent="-342900" defTabSz="432000">
              <a:buFont typeface="Wingdings" panose="05000000000000000000" pitchFamily="2" charset="2"/>
              <a:buChar char="v"/>
            </a:pPr>
            <a:r>
              <a:rPr lang="he-IL" sz="2400" b="1" dirty="0">
                <a:solidFill>
                  <a:srgbClr val="00B050"/>
                </a:solidFill>
              </a:rPr>
              <a:t>שרשור מילים </a:t>
            </a:r>
            <a:r>
              <a:rPr lang="he-IL" sz="2400" dirty="0"/>
              <a:t>- בהינתן 2 מילים: </a:t>
            </a:r>
            <a:r>
              <a:rPr lang="en-US" sz="2400" dirty="0"/>
              <a:t> w</a:t>
            </a:r>
            <a:r>
              <a:rPr lang="en-US" sz="2400" baseline="-20000" dirty="0"/>
              <a:t>1</a:t>
            </a:r>
            <a:r>
              <a:rPr lang="he-IL" sz="2400" dirty="0"/>
              <a:t>ו</a:t>
            </a:r>
            <a:r>
              <a:rPr lang="he-IL" sz="2400" baseline="30000" dirty="0"/>
              <a:t>-</a:t>
            </a:r>
            <a:r>
              <a:rPr lang="en-US" sz="2400" dirty="0"/>
              <a:t>w</a:t>
            </a:r>
            <a:r>
              <a:rPr lang="en-US" sz="2400" baseline="-20000" dirty="0"/>
              <a:t>2 </a:t>
            </a:r>
            <a:r>
              <a:rPr lang="he-IL" sz="2400" baseline="-20000" dirty="0"/>
              <a:t>   </a:t>
            </a:r>
            <a:r>
              <a:rPr lang="he-IL" sz="2400" dirty="0"/>
              <a:t>נגדיר מילה חדשה: </a:t>
            </a:r>
            <a:r>
              <a:rPr lang="en-US" sz="2400" dirty="0"/>
              <a:t>w</a:t>
            </a:r>
            <a:r>
              <a:rPr lang="en-US" sz="2400" baseline="-20000" dirty="0"/>
              <a:t>2 </a:t>
            </a:r>
            <a:r>
              <a:rPr lang="he-IL" sz="1000" dirty="0"/>
              <a:t> </a:t>
            </a:r>
            <a:r>
              <a:rPr lang="en-US" sz="2400" dirty="0"/>
              <a:t>w = w</a:t>
            </a:r>
            <a:r>
              <a:rPr lang="en-US" sz="2400" baseline="-20000" dirty="0"/>
              <a:t>1</a:t>
            </a:r>
            <a:r>
              <a:rPr lang="en-US" sz="1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</a:t>
            </a:r>
            <a:r>
              <a:rPr lang="en-US" sz="1000" baseline="-20000" dirty="0"/>
              <a:t> </a:t>
            </a:r>
            <a:r>
              <a:rPr lang="en-US" sz="1600" baseline="-20000" dirty="0">
                <a:latin typeface="Varela Round" panose="00000500000000000000" pitchFamily="2" charset="-79"/>
                <a:cs typeface="Varela Round" panose="00000500000000000000" pitchFamily="2" charset="-79"/>
              </a:rPr>
              <a:t>			</a:t>
            </a:r>
            <a:r>
              <a:rPr lang="he-IL" sz="1600" dirty="0"/>
              <a:t>				   	   </a:t>
            </a:r>
            <a:r>
              <a:rPr lang="he-IL" sz="2400" dirty="0"/>
              <a:t>כתיבת </a:t>
            </a:r>
            <a:r>
              <a:rPr lang="en-US" sz="2400" dirty="0"/>
              <a:t>w</a:t>
            </a:r>
            <a:r>
              <a:rPr lang="en-US" sz="2400" baseline="-20000" dirty="0"/>
              <a:t>1</a:t>
            </a:r>
            <a:r>
              <a:rPr lang="he-IL" sz="2400" dirty="0"/>
              <a:t> ולאחריה כתיבת </a:t>
            </a:r>
            <a:r>
              <a:rPr lang="en-US" sz="2400" dirty="0"/>
              <a:t>w</a:t>
            </a:r>
            <a:r>
              <a:rPr lang="en-US" sz="2400" baseline="-20000" dirty="0"/>
              <a:t>2</a:t>
            </a:r>
            <a:r>
              <a:rPr lang="he-IL" sz="2400" dirty="0"/>
              <a:t>.</a:t>
            </a:r>
          </a:p>
          <a:p>
            <a:pPr defTabSz="432000"/>
            <a:r>
              <a:rPr lang="en-US" sz="2800" dirty="0"/>
              <a:t>			</a:t>
            </a:r>
            <a:r>
              <a:rPr lang="he-IL" sz="2800" dirty="0"/>
              <a:t>		  </a:t>
            </a:r>
            <a:r>
              <a:rPr lang="he-IL" sz="2000" dirty="0"/>
              <a:t>דוגמאות: 	בהינתן המילים:  </a:t>
            </a:r>
            <a:r>
              <a:rPr lang="en-US" sz="2000" dirty="0"/>
              <a:t>w</a:t>
            </a:r>
            <a:r>
              <a:rPr lang="en-US" sz="2000" baseline="-20000" dirty="0"/>
              <a:t>1 </a:t>
            </a:r>
            <a:r>
              <a:rPr lang="en-US" sz="2000" dirty="0"/>
              <a:t>=</a:t>
            </a:r>
            <a:r>
              <a:rPr lang="en-US" sz="2000" baseline="-20000" dirty="0"/>
              <a:t> </a:t>
            </a:r>
            <a:r>
              <a:rPr lang="en-US" sz="2000" dirty="0"/>
              <a:t>aba</a:t>
            </a:r>
            <a:r>
              <a:rPr lang="he-IL" sz="2000" dirty="0"/>
              <a:t>, </a:t>
            </a:r>
            <a:r>
              <a:rPr lang="en-US" sz="2000" dirty="0"/>
              <a:t>w</a:t>
            </a:r>
            <a:r>
              <a:rPr lang="en-US" sz="2000" baseline="-20000" dirty="0"/>
              <a:t>2 </a:t>
            </a:r>
            <a:r>
              <a:rPr lang="en-US" sz="2000" dirty="0"/>
              <a:t>=</a:t>
            </a:r>
            <a:r>
              <a:rPr lang="en-US" sz="2000" baseline="-20000" dirty="0"/>
              <a:t> </a:t>
            </a:r>
            <a:r>
              <a:rPr lang="en-US" sz="2000" dirty="0"/>
              <a:t>ab</a:t>
            </a:r>
            <a:r>
              <a:rPr lang="he-IL" sz="2000" dirty="0"/>
              <a:t>	</a:t>
            </a:r>
          </a:p>
          <a:p>
            <a:pPr algn="l" defTabSz="432000" rtl="0"/>
            <a:r>
              <a:rPr lang="en-US" sz="2000" dirty="0"/>
              <a:t>	w</a:t>
            </a:r>
            <a:r>
              <a:rPr lang="en-US" sz="2000" baseline="-20000" dirty="0"/>
              <a:t>3</a:t>
            </a:r>
            <a:r>
              <a:rPr lang="en-US" sz="2000" dirty="0"/>
              <a:t> =</a:t>
            </a:r>
            <a:r>
              <a:rPr lang="en-US" sz="2400" dirty="0"/>
              <a:t> </a:t>
            </a:r>
            <a:r>
              <a:rPr lang="en-US" sz="2000" dirty="0"/>
              <a:t>w</a:t>
            </a:r>
            <a:r>
              <a:rPr lang="en-US" sz="2000" baseline="-20000" dirty="0"/>
              <a:t>1</a:t>
            </a:r>
            <a:r>
              <a:rPr lang="en-US" sz="1000" baseline="-20000" dirty="0"/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 </a:t>
            </a:r>
            <a:r>
              <a:rPr lang="en-US" sz="2000" dirty="0"/>
              <a:t>w</a:t>
            </a:r>
            <a:r>
              <a:rPr lang="en-US" sz="2000" baseline="-20000" dirty="0"/>
              <a:t>2</a:t>
            </a:r>
            <a:r>
              <a:rPr lang="en-US" sz="2000" dirty="0"/>
              <a:t> = </a:t>
            </a:r>
            <a:r>
              <a:rPr lang="en-US" sz="2000" dirty="0" err="1"/>
              <a:t>abaab</a:t>
            </a:r>
            <a:endParaRPr lang="en-US" sz="2000" dirty="0"/>
          </a:p>
          <a:p>
            <a:pPr algn="l" defTabSz="432000" rtl="0"/>
            <a:r>
              <a:rPr lang="en-US" sz="2000" dirty="0"/>
              <a:t>	w</a:t>
            </a:r>
            <a:r>
              <a:rPr lang="en-US" sz="2000" baseline="-20000" dirty="0"/>
              <a:t>4</a:t>
            </a:r>
            <a:r>
              <a:rPr lang="en-US" sz="2000" dirty="0"/>
              <a:t> =</a:t>
            </a:r>
            <a:r>
              <a:rPr lang="en-US" sz="2400" dirty="0"/>
              <a:t> </a:t>
            </a:r>
            <a:r>
              <a:rPr lang="en-US" sz="2000" dirty="0"/>
              <a:t>w</a:t>
            </a:r>
            <a:r>
              <a:rPr lang="en-US" sz="2000" baseline="-20000" dirty="0"/>
              <a:t>2</a:t>
            </a:r>
            <a:r>
              <a:rPr lang="en-US" sz="1000" baseline="-20000" dirty="0"/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 </a:t>
            </a:r>
            <a:r>
              <a:rPr lang="en-US" sz="2000" dirty="0"/>
              <a:t>w</a:t>
            </a:r>
            <a:r>
              <a:rPr lang="en-US" sz="2000" baseline="-20000" dirty="0"/>
              <a:t>1</a:t>
            </a:r>
            <a:r>
              <a:rPr lang="en-US" sz="2000" dirty="0"/>
              <a:t> = </a:t>
            </a:r>
            <a:r>
              <a:rPr lang="en-US" sz="2000" dirty="0" err="1"/>
              <a:t>ababa</a:t>
            </a:r>
            <a:endParaRPr lang="he-IL" sz="2000" dirty="0"/>
          </a:p>
          <a:p>
            <a:pPr defTabSz="432000"/>
            <a:r>
              <a:rPr lang="he-IL" sz="1000" dirty="0"/>
              <a:t>	</a:t>
            </a:r>
            <a:r>
              <a:rPr lang="he-IL" sz="1400" dirty="0"/>
              <a:t>				</a:t>
            </a:r>
          </a:p>
          <a:p>
            <a:pPr marL="2235200" indent="-342900" defTabSz="432000">
              <a:buFont typeface="Wingdings" panose="05000000000000000000" pitchFamily="2" charset="2"/>
              <a:buChar char="q"/>
            </a:pPr>
            <a:r>
              <a:rPr lang="he-IL" sz="2400" b="1" dirty="0">
                <a:solidFill>
                  <a:srgbClr val="00B050"/>
                </a:solidFill>
              </a:rPr>
              <a:t>חוק החילוף </a:t>
            </a:r>
            <a:r>
              <a:rPr lang="he-IL" sz="2400" dirty="0"/>
              <a:t>(</a:t>
            </a:r>
            <a:r>
              <a:rPr lang="en-US" sz="2400" dirty="0"/>
              <a:t>(commutative law</a:t>
            </a:r>
            <a:r>
              <a:rPr lang="he-IL" sz="2400" dirty="0"/>
              <a:t> – </a:t>
            </a:r>
            <a:r>
              <a:rPr lang="he-IL" sz="2400" b="1" u="sng" dirty="0"/>
              <a:t>לא</a:t>
            </a:r>
            <a:r>
              <a:rPr lang="he-IL" sz="2400" b="1" dirty="0"/>
              <a:t> </a:t>
            </a:r>
            <a:r>
              <a:rPr lang="he-IL" sz="2400" b="1" u="sng" dirty="0"/>
              <a:t>תמיד</a:t>
            </a:r>
            <a:r>
              <a:rPr lang="he-IL" sz="2400" dirty="0"/>
              <a:t> </a:t>
            </a:r>
            <a:r>
              <a:rPr lang="he-IL" sz="2400" b="1" dirty="0"/>
              <a:t>מתקיים</a:t>
            </a:r>
            <a:r>
              <a:rPr lang="he-IL" sz="2400" dirty="0"/>
              <a:t> בשרשור מילים						 		</a:t>
            </a:r>
            <a:r>
              <a:rPr lang="en-US" sz="2400" dirty="0"/>
              <a:t> , w</a:t>
            </a:r>
            <a:r>
              <a:rPr lang="en-US" sz="2400" baseline="-20000" dirty="0"/>
              <a:t>1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• </a:t>
            </a:r>
            <a:r>
              <a:rPr lang="en-US" sz="2400" dirty="0"/>
              <a:t>w</a:t>
            </a:r>
            <a:r>
              <a:rPr lang="en-US" sz="2400" baseline="-20000" dirty="0"/>
              <a:t>1</a:t>
            </a:r>
            <a:r>
              <a:rPr lang="en-US" sz="2400" dirty="0"/>
              <a:t> = w</a:t>
            </a:r>
            <a:r>
              <a:rPr lang="en-US" sz="2400" baseline="-20000" dirty="0"/>
              <a:t>1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• </a:t>
            </a:r>
            <a:r>
              <a:rPr lang="en-US" sz="2400" dirty="0"/>
              <a:t>w</a:t>
            </a:r>
            <a:r>
              <a:rPr lang="en-US" sz="2400" baseline="-20000" dirty="0"/>
              <a:t>1</a:t>
            </a:r>
            <a:r>
              <a:rPr lang="he-IL" sz="2400" dirty="0"/>
              <a:t>	 </a:t>
            </a:r>
            <a:r>
              <a:rPr lang="en-US" sz="2400" dirty="0"/>
              <a:t>w</a:t>
            </a:r>
            <a:r>
              <a:rPr lang="en-US" sz="2400" baseline="-20000" dirty="0"/>
              <a:t>1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• </a:t>
            </a:r>
            <a:r>
              <a:rPr lang="en-US" sz="2400" dirty="0"/>
              <a:t>w</a:t>
            </a:r>
            <a:r>
              <a:rPr lang="en-US" sz="2400" baseline="-20000" dirty="0"/>
              <a:t>2</a:t>
            </a:r>
            <a:r>
              <a:rPr lang="en-US" sz="2400" dirty="0"/>
              <a:t> ≠ w</a:t>
            </a:r>
            <a:r>
              <a:rPr lang="en-US" sz="2400" baseline="-20000" dirty="0"/>
              <a:t>2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• </a:t>
            </a:r>
            <a:r>
              <a:rPr lang="en-US" sz="2400" dirty="0"/>
              <a:t>w</a:t>
            </a:r>
            <a:r>
              <a:rPr lang="en-US" sz="2400" baseline="-20000" dirty="0"/>
              <a:t>1</a:t>
            </a:r>
            <a:endParaRPr lang="he-IL" sz="2400" baseline="-20000" dirty="0"/>
          </a:p>
          <a:p>
            <a:pPr marL="1892300" defTabSz="432000">
              <a:spcAft>
                <a:spcPts val="600"/>
              </a:spcAft>
            </a:pPr>
            <a:r>
              <a:rPr lang="he-IL" sz="2400" baseline="-20000" dirty="0"/>
              <a:t>			 </a:t>
            </a:r>
            <a:r>
              <a:rPr lang="he-IL" sz="2400" dirty="0"/>
              <a:t>  	    המילה הריקה:  </a:t>
            </a:r>
            <a:r>
              <a:rPr lang="en-US" sz="2400" dirty="0"/>
              <a:t> w</a:t>
            </a:r>
            <a:r>
              <a:rPr lang="en-US" sz="1600" dirty="0"/>
              <a:t> </a:t>
            </a:r>
            <a:r>
              <a:rPr lang="en-US" sz="2400" dirty="0"/>
              <a:t>=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/>
              <a:t>w</a:t>
            </a:r>
            <a:r>
              <a:rPr lang="en-US" sz="1600" dirty="0"/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 </a:t>
            </a:r>
            <a:r>
              <a:rPr lang="en-US" sz="2800" dirty="0">
                <a:sym typeface="Symbol" panose="05050102010706020507" pitchFamily="18" charset="2"/>
              </a:rPr>
              <a:t></a:t>
            </a:r>
            <a:r>
              <a:rPr lang="en-US" sz="2400" dirty="0"/>
              <a:t> =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800" dirty="0">
                <a:sym typeface="Symbol" panose="05050102010706020507" pitchFamily="18" charset="2"/>
              </a:rPr>
              <a:t></a:t>
            </a:r>
            <a:r>
              <a:rPr lang="en-US" sz="2400" dirty="0"/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 </a:t>
            </a:r>
            <a:r>
              <a:rPr lang="en-US" sz="2400" dirty="0"/>
              <a:t>w</a:t>
            </a:r>
            <a:endParaRPr lang="en-US" sz="2400" baseline="-20000" dirty="0"/>
          </a:p>
          <a:p>
            <a:pPr marL="3409950" indent="-342900" defTabSz="432000">
              <a:buFont typeface="Wingdings" panose="05000000000000000000" pitchFamily="2" charset="2"/>
              <a:buChar char="q"/>
              <a:tabLst>
                <a:tab pos="3316288" algn="l"/>
              </a:tabLst>
            </a:pPr>
            <a:r>
              <a:rPr lang="en-US" sz="2400" dirty="0"/>
              <a:t>	</a:t>
            </a:r>
            <a:r>
              <a:rPr lang="he-IL" sz="2400" b="1" dirty="0">
                <a:solidFill>
                  <a:srgbClr val="00B050"/>
                </a:solidFill>
              </a:rPr>
              <a:t>חוק הקיבוץ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he-IL" sz="2400" dirty="0"/>
              <a:t>(</a:t>
            </a:r>
            <a:r>
              <a:rPr lang="en-US" sz="2400" dirty="0"/>
              <a:t>(associative law</a:t>
            </a:r>
            <a:r>
              <a:rPr lang="he-IL" sz="2400" dirty="0"/>
              <a:t> – </a:t>
            </a:r>
            <a:r>
              <a:rPr lang="he-IL" sz="2400" b="1" dirty="0"/>
              <a:t>מתקיים</a:t>
            </a:r>
            <a:r>
              <a:rPr lang="he-IL" sz="2400" dirty="0"/>
              <a:t> בשרשור מילים</a:t>
            </a:r>
          </a:p>
          <a:p>
            <a:pPr defTabSz="432000"/>
            <a:r>
              <a:rPr lang="he-IL" sz="2400" dirty="0"/>
              <a:t>											 </a:t>
            </a:r>
            <a:r>
              <a:rPr lang="en-US" sz="2400" dirty="0"/>
              <a:t> w</a:t>
            </a:r>
            <a:r>
              <a:rPr lang="en-US" sz="2400" baseline="-20000" dirty="0"/>
              <a:t>1</a:t>
            </a:r>
            <a:r>
              <a:rPr lang="en-US" sz="1000" baseline="-20000" dirty="0"/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</a:t>
            </a:r>
            <a:r>
              <a:rPr lang="en-US" sz="1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/>
              <a:t>w</a:t>
            </a:r>
            <a:r>
              <a:rPr lang="en-US" sz="2400" baseline="-20000" dirty="0"/>
              <a:t>2</a:t>
            </a:r>
            <a:r>
              <a:rPr lang="en-US" sz="1000" dirty="0"/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</a:t>
            </a:r>
            <a:r>
              <a:rPr lang="en-US" sz="1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/>
              <a:t>w</a:t>
            </a:r>
            <a:r>
              <a:rPr lang="en-US" sz="2400" baseline="-20000" dirty="0"/>
              <a:t>3</a:t>
            </a:r>
            <a:r>
              <a:rPr lang="en-US" sz="2400" dirty="0"/>
              <a:t> =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1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/>
              <a:t>w</a:t>
            </a:r>
            <a:r>
              <a:rPr lang="en-US" sz="2400" baseline="-20000" dirty="0"/>
              <a:t>1</a:t>
            </a:r>
            <a:r>
              <a:rPr lang="en-US" sz="1000" baseline="-20000" dirty="0"/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</a:t>
            </a:r>
            <a:r>
              <a:rPr lang="en-US" sz="1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/>
              <a:t>w</a:t>
            </a:r>
            <a:r>
              <a:rPr lang="en-US" sz="2400" baseline="-20000" dirty="0"/>
              <a:t>2</a:t>
            </a:r>
            <a:r>
              <a:rPr lang="en-US" sz="1000" dirty="0"/>
              <a:t> </a:t>
            </a:r>
            <a:r>
              <a:rPr lang="en-US" sz="2000" dirty="0"/>
              <a:t>)</a:t>
            </a:r>
            <a:r>
              <a:rPr lang="en-US" sz="1600" dirty="0"/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</a:t>
            </a:r>
            <a:r>
              <a:rPr lang="en-US" sz="1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/>
              <a:t>w</a:t>
            </a:r>
            <a:r>
              <a:rPr lang="en-US" sz="2400" baseline="-20000" dirty="0"/>
              <a:t>3</a:t>
            </a:r>
            <a:r>
              <a:rPr lang="en-US" sz="2400" dirty="0"/>
              <a:t> = w</a:t>
            </a:r>
            <a:r>
              <a:rPr lang="en-US" sz="2400" baseline="-20000" dirty="0"/>
              <a:t>1</a:t>
            </a:r>
            <a:r>
              <a:rPr lang="en-US" sz="1000" baseline="-20000" dirty="0"/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</a:t>
            </a:r>
            <a:r>
              <a:rPr lang="en-US" sz="1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400" dirty="0"/>
              <a:t>w</a:t>
            </a:r>
            <a:r>
              <a:rPr lang="en-US" sz="2400" baseline="-20000" dirty="0"/>
              <a:t>2</a:t>
            </a:r>
            <a:r>
              <a:rPr lang="en-US" sz="1000" dirty="0"/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</a:t>
            </a:r>
            <a:r>
              <a:rPr lang="en-US" sz="1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/>
              <a:t>w</a:t>
            </a:r>
            <a:r>
              <a:rPr lang="en-US" sz="2400" baseline="-20000" dirty="0"/>
              <a:t>3</a:t>
            </a:r>
            <a:r>
              <a:rPr lang="en-US" sz="2400" dirty="0"/>
              <a:t>) </a:t>
            </a:r>
            <a:endParaRPr lang="he-IL" sz="2400" dirty="0"/>
          </a:p>
        </p:txBody>
      </p:sp>
      <p:sp>
        <p:nvSpPr>
          <p:cNvPr id="4" name="בועת דיבור: אליפסה 3">
            <a:extLst>
              <a:ext uri="{FF2B5EF4-FFF2-40B4-BE49-F238E27FC236}">
                <a16:creationId xmlns:a16="http://schemas.microsoft.com/office/drawing/2014/main" id="{DDC32D91-09EA-43BA-8DF8-AE347050C361}"/>
              </a:ext>
            </a:extLst>
          </p:cNvPr>
          <p:cNvSpPr/>
          <p:nvPr/>
        </p:nvSpPr>
        <p:spPr>
          <a:xfrm>
            <a:off x="1703143" y="2381681"/>
            <a:ext cx="1007506" cy="480060"/>
          </a:xfrm>
          <a:prstGeom prst="wedgeEllipseCallout">
            <a:avLst>
              <a:gd name="adj1" fmla="val -29153"/>
              <a:gd name="adj2" fmla="val 76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/>
              <a:t>סיפא</a:t>
            </a:r>
          </a:p>
        </p:txBody>
      </p:sp>
      <p:sp>
        <p:nvSpPr>
          <p:cNvPr id="9" name="בועת דיבור: אליפסה 8">
            <a:extLst>
              <a:ext uri="{FF2B5EF4-FFF2-40B4-BE49-F238E27FC236}">
                <a16:creationId xmlns:a16="http://schemas.microsoft.com/office/drawing/2014/main" id="{85167DC7-7206-4A37-AAA6-0493B93BD1D8}"/>
              </a:ext>
            </a:extLst>
          </p:cNvPr>
          <p:cNvSpPr/>
          <p:nvPr/>
        </p:nvSpPr>
        <p:spPr>
          <a:xfrm>
            <a:off x="583003" y="2381681"/>
            <a:ext cx="1007506" cy="480060"/>
          </a:xfrm>
          <a:prstGeom prst="wedgeEllipseCallout">
            <a:avLst>
              <a:gd name="adj1" fmla="val 30597"/>
              <a:gd name="adj2" fmla="val 76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/>
              <a:t>רישא</a:t>
            </a:r>
          </a:p>
        </p:txBody>
      </p:sp>
    </p:spTree>
    <p:extLst>
      <p:ext uri="{BB962C8B-B14F-4D97-AF65-F5344CB8AC3E}">
        <p14:creationId xmlns:p14="http://schemas.microsoft.com/office/powerpoint/2010/main" val="359825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פעולות על מילים </a:t>
            </a:r>
            <a:r>
              <a:rPr lang="he-IL" sz="3200" dirty="0"/>
              <a:t>(המשך)</a:t>
            </a:r>
          </a:p>
        </p:txBody>
      </p:sp>
      <p:sp>
        <p:nvSpPr>
          <p:cNvPr id="7" name="מציין מיקום טקסט 2">
            <a:extLst>
              <a:ext uri="{FF2B5EF4-FFF2-40B4-BE49-F238E27FC236}">
                <a16:creationId xmlns:a16="http://schemas.microsoft.com/office/drawing/2014/main" id="{2596A548-0310-423F-8130-80C3CAAA3F94}"/>
              </a:ext>
            </a:extLst>
          </p:cNvPr>
          <p:cNvSpPr txBox="1">
            <a:spLocks/>
          </p:cNvSpPr>
          <p:nvPr/>
        </p:nvSpPr>
        <p:spPr>
          <a:xfrm>
            <a:off x="-356474" y="1003642"/>
            <a:ext cx="11919857" cy="3852145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68000">
              <a:buNone/>
            </a:pPr>
            <a:endParaRPr lang="he-IL" sz="2400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C6F28595-1A37-488A-A75C-A9856FC3B962}"/>
              </a:ext>
            </a:extLst>
          </p:cNvPr>
          <p:cNvSpPr txBox="1"/>
          <p:nvPr/>
        </p:nvSpPr>
        <p:spPr>
          <a:xfrm>
            <a:off x="371958" y="1087098"/>
            <a:ext cx="11425433" cy="4767259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marL="342900" indent="-342900" defTabSz="432000">
              <a:buFont typeface="Wingdings" panose="05000000000000000000" pitchFamily="2" charset="2"/>
              <a:buChar char="v"/>
            </a:pPr>
            <a:r>
              <a:rPr lang="he-IL" sz="2400" b="1" dirty="0">
                <a:solidFill>
                  <a:srgbClr val="00B050"/>
                </a:solidFill>
              </a:rPr>
              <a:t>חזקה של מילה </a:t>
            </a:r>
            <a:r>
              <a:rPr lang="he-IL" sz="2400" dirty="0"/>
              <a:t>– בהינתן המילה: </a:t>
            </a:r>
            <a:r>
              <a:rPr lang="en-US" sz="2400" dirty="0"/>
              <a:t> w</a:t>
            </a:r>
            <a:r>
              <a:rPr lang="he-IL" sz="2400" dirty="0"/>
              <a:t>ו</a:t>
            </a:r>
            <a:r>
              <a:rPr lang="he-IL" sz="2400" baseline="30000" dirty="0"/>
              <a:t>-</a:t>
            </a:r>
            <a:r>
              <a:rPr lang="en-US" sz="2400" dirty="0"/>
              <a:t>n</a:t>
            </a:r>
            <a:r>
              <a:rPr lang="en-US" sz="2400" baseline="-20000" dirty="0"/>
              <a:t> </a:t>
            </a:r>
            <a:r>
              <a:rPr lang="he-IL" sz="2400" baseline="-20000" dirty="0"/>
              <a:t>  </a:t>
            </a:r>
            <a:r>
              <a:rPr lang="he-IL" sz="2400" dirty="0"/>
              <a:t>טבעי, </a:t>
            </a:r>
            <a:r>
              <a:rPr lang="en-US" sz="2400" dirty="0" err="1"/>
              <a:t>w</a:t>
            </a:r>
            <a:r>
              <a:rPr lang="en-US" sz="3200" baseline="24000" dirty="0" err="1"/>
              <a:t>n</a:t>
            </a:r>
            <a:r>
              <a:rPr lang="he-IL" sz="2400" dirty="0"/>
              <a:t> היא המילה המתקבלת משרשור </a:t>
            </a:r>
            <a:r>
              <a:rPr lang="en-US" sz="2400" dirty="0"/>
              <a:t>w</a:t>
            </a:r>
            <a:r>
              <a:rPr lang="he-IL" sz="2400" dirty="0"/>
              <a:t>,							</a:t>
            </a:r>
            <a:r>
              <a:rPr lang="en-US" sz="2400" dirty="0"/>
              <a:t>n</a:t>
            </a:r>
            <a:r>
              <a:rPr lang="he-IL" sz="2400" dirty="0"/>
              <a:t> פעמים.</a:t>
            </a:r>
            <a:endParaRPr lang="en-US" sz="2400" dirty="0"/>
          </a:p>
          <a:p>
            <a:pPr defTabSz="432000">
              <a:spcAft>
                <a:spcPts val="600"/>
              </a:spcAft>
            </a:pPr>
            <a:r>
              <a:rPr lang="en-US" sz="2400" dirty="0"/>
              <a:t>			</a:t>
            </a:r>
            <a:r>
              <a:rPr lang="he-IL" sz="2400" dirty="0"/>
              <a:t>													</a:t>
            </a:r>
            <a:r>
              <a:rPr lang="en-US" sz="2000" dirty="0"/>
              <a:t> </a:t>
            </a:r>
            <a:r>
              <a:rPr lang="en-US" sz="2400" dirty="0"/>
              <a:t>w</a:t>
            </a:r>
            <a:r>
              <a:rPr lang="en-US" sz="800" dirty="0"/>
              <a:t> </a:t>
            </a:r>
            <a:r>
              <a:rPr lang="en-US" sz="2800" baseline="24000" dirty="0"/>
              <a:t>6 </a:t>
            </a:r>
            <a:r>
              <a:rPr lang="en-US" sz="2400" dirty="0"/>
              <a:t>= w</a:t>
            </a:r>
            <a:r>
              <a:rPr lang="en-US" sz="1600" dirty="0"/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</a:t>
            </a:r>
            <a:r>
              <a:rPr lang="en-US" sz="1600" dirty="0"/>
              <a:t> </a:t>
            </a:r>
            <a:r>
              <a:rPr lang="en-US" sz="2400" dirty="0"/>
              <a:t>w</a:t>
            </a:r>
            <a:r>
              <a:rPr lang="en-US" sz="1600" dirty="0"/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</a:t>
            </a:r>
            <a:r>
              <a:rPr lang="en-US" sz="1600" dirty="0"/>
              <a:t> </a:t>
            </a:r>
            <a:r>
              <a:rPr lang="en-US" sz="2400" dirty="0"/>
              <a:t>w</a:t>
            </a:r>
            <a:r>
              <a:rPr lang="en-US" sz="1600" dirty="0"/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</a:t>
            </a:r>
            <a:r>
              <a:rPr lang="en-US" sz="1600" dirty="0"/>
              <a:t> </a:t>
            </a:r>
            <a:r>
              <a:rPr lang="en-US" sz="2400" dirty="0"/>
              <a:t>w</a:t>
            </a:r>
            <a:r>
              <a:rPr lang="en-US" sz="1600" dirty="0"/>
              <a:t>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</a:t>
            </a:r>
            <a:r>
              <a:rPr lang="en-US" sz="1600" dirty="0"/>
              <a:t> </a:t>
            </a:r>
            <a:r>
              <a:rPr lang="en-US" sz="2400" dirty="0"/>
              <a:t>w </a:t>
            </a:r>
            <a:r>
              <a:rPr lang="en-US" sz="1600" dirty="0">
                <a:latin typeface="Varela Round" panose="00000500000000000000" pitchFamily="2" charset="-79"/>
                <a:cs typeface="Varela Round" panose="00000500000000000000" pitchFamily="2" charset="-79"/>
              </a:rPr>
              <a:t>•</a:t>
            </a:r>
            <a:r>
              <a:rPr lang="en-US" sz="1600" dirty="0"/>
              <a:t> </a:t>
            </a:r>
            <a:r>
              <a:rPr lang="en-US" sz="2400" dirty="0"/>
              <a:t>w  </a:t>
            </a:r>
          </a:p>
          <a:p>
            <a:pPr defTabSz="432000">
              <a:spcAft>
                <a:spcPts val="600"/>
              </a:spcAft>
            </a:pPr>
            <a:r>
              <a:rPr lang="en-US" sz="2400" dirty="0"/>
              <a:t>							</a:t>
            </a:r>
            <a:r>
              <a:rPr lang="he-IL" sz="2400" dirty="0"/>
              <a:t>דוגמאות:  	בהינתן המילה:  </a:t>
            </a:r>
            <a:r>
              <a:rPr lang="en-US" sz="2400" dirty="0"/>
              <a:t>w</a:t>
            </a:r>
            <a:r>
              <a:rPr lang="en-US" sz="2400" baseline="-20000" dirty="0"/>
              <a:t> </a:t>
            </a:r>
            <a:r>
              <a:rPr lang="en-US" sz="2400" dirty="0"/>
              <a:t>=</a:t>
            </a:r>
            <a:r>
              <a:rPr lang="en-US" sz="2400" baseline="-20000" dirty="0"/>
              <a:t> </a:t>
            </a:r>
            <a:r>
              <a:rPr lang="en-US" sz="2400" dirty="0"/>
              <a:t>ab		     w</a:t>
            </a:r>
            <a:r>
              <a:rPr lang="en-US" sz="800" baseline="24000" dirty="0"/>
              <a:t> </a:t>
            </a:r>
            <a:r>
              <a:rPr lang="en-US" sz="2800" baseline="24000" dirty="0"/>
              <a:t>3</a:t>
            </a:r>
            <a:r>
              <a:rPr lang="en-US" sz="2400" baseline="-20000" dirty="0"/>
              <a:t> </a:t>
            </a:r>
            <a:r>
              <a:rPr lang="en-US" sz="2400" dirty="0"/>
              <a:t>=</a:t>
            </a:r>
            <a:r>
              <a:rPr lang="en-US" sz="2400" baseline="-20000" dirty="0"/>
              <a:t> </a:t>
            </a:r>
            <a:r>
              <a:rPr lang="en-US" sz="2400" dirty="0"/>
              <a:t>ab</a:t>
            </a:r>
            <a:r>
              <a:rPr lang="en-US" sz="800" dirty="0"/>
              <a:t> </a:t>
            </a:r>
            <a:r>
              <a:rPr lang="en-US" sz="2400" dirty="0" err="1"/>
              <a:t>ab</a:t>
            </a:r>
            <a:r>
              <a:rPr lang="en-US" sz="800" dirty="0"/>
              <a:t> </a:t>
            </a:r>
            <a:r>
              <a:rPr lang="en-US" sz="2400" dirty="0" err="1"/>
              <a:t>ab</a:t>
            </a:r>
            <a:r>
              <a:rPr lang="en-US" sz="1200" dirty="0"/>
              <a:t> </a:t>
            </a:r>
            <a:r>
              <a:rPr lang="en-US" sz="2400" dirty="0"/>
              <a:t> </a:t>
            </a:r>
          </a:p>
          <a:p>
            <a:pPr defTabSz="432000">
              <a:spcAft>
                <a:spcPts val="1200"/>
              </a:spcAft>
            </a:pPr>
            <a:r>
              <a:rPr lang="en-US" sz="2400" dirty="0"/>
              <a:t>		</a:t>
            </a:r>
            <a:r>
              <a:rPr lang="he-IL" sz="2000" dirty="0"/>
              <a:t>	 								</a:t>
            </a:r>
            <a:r>
              <a:rPr lang="he-IL" sz="2400" dirty="0"/>
              <a:t>שימו</a:t>
            </a:r>
            <a:r>
              <a:rPr lang="he-IL" sz="1000" dirty="0"/>
              <a:t> </a:t>
            </a:r>
            <a:r>
              <a:rPr lang="he-IL" sz="3600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en-US" sz="3600" dirty="0">
                <a:solidFill>
                  <a:srgbClr val="192A72"/>
                </a:solidFill>
                <a:sym typeface="Symbol" panose="05050102010706020507" pitchFamily="18" charset="2"/>
              </a:rPr>
              <a:t>!</a:t>
            </a:r>
            <a:r>
              <a:rPr lang="en-US" sz="2000" dirty="0"/>
              <a:t>				      </a:t>
            </a:r>
            <a:r>
              <a:rPr lang="en-US" sz="2400" dirty="0">
                <a:solidFill>
                  <a:srgbClr val="FF0000"/>
                </a:solidFill>
              </a:rPr>
              <a:t>w</a:t>
            </a:r>
            <a:r>
              <a:rPr lang="en-US" sz="700" baseline="24000" dirty="0">
                <a:solidFill>
                  <a:srgbClr val="FF0000"/>
                </a:solidFill>
              </a:rPr>
              <a:t> </a:t>
            </a:r>
            <a:r>
              <a:rPr lang="en-US" sz="2400" baseline="24000" dirty="0">
                <a:solidFill>
                  <a:srgbClr val="FF0000"/>
                </a:solidFill>
              </a:rPr>
              <a:t>3</a:t>
            </a:r>
            <a:r>
              <a:rPr lang="en-US" sz="2000" baseline="-20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≠</a:t>
            </a:r>
            <a:r>
              <a:rPr lang="en-US" sz="2000" baseline="-20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800" baseline="24000" dirty="0">
                <a:solidFill>
                  <a:srgbClr val="FF0000"/>
                </a:solidFill>
              </a:rPr>
              <a:t> </a:t>
            </a:r>
            <a:r>
              <a:rPr lang="en-US" sz="2400" baseline="24000" dirty="0">
                <a:solidFill>
                  <a:srgbClr val="FF0000"/>
                </a:solidFill>
              </a:rPr>
              <a:t>3</a:t>
            </a:r>
            <a:r>
              <a:rPr lang="en-US" sz="800" baseline="24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800" baseline="24000" dirty="0">
                <a:solidFill>
                  <a:srgbClr val="FF0000"/>
                </a:solidFill>
              </a:rPr>
              <a:t> </a:t>
            </a:r>
            <a:r>
              <a:rPr lang="en-US" sz="2400" baseline="24000" dirty="0">
                <a:solidFill>
                  <a:srgbClr val="FF0000"/>
                </a:solidFill>
              </a:rPr>
              <a:t>3</a:t>
            </a:r>
            <a:r>
              <a:rPr lang="en-US" sz="7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=</a:t>
            </a:r>
            <a:r>
              <a:rPr lang="en-US" sz="700" dirty="0"/>
              <a:t> </a:t>
            </a:r>
            <a:r>
              <a:rPr lang="en-US" sz="2400" dirty="0" err="1"/>
              <a:t>aaabbb</a:t>
            </a:r>
            <a:r>
              <a:rPr lang="en-US" sz="1600" dirty="0"/>
              <a:t> </a:t>
            </a:r>
            <a:r>
              <a:rPr lang="en-US" sz="2000" dirty="0"/>
              <a:t>  </a:t>
            </a:r>
            <a:endParaRPr lang="he-IL" sz="2000" dirty="0"/>
          </a:p>
          <a:p>
            <a:pPr marL="342900" indent="-342900" defTabSz="432000">
              <a:buFont typeface="Wingdings" panose="05000000000000000000" pitchFamily="2" charset="2"/>
              <a:buChar char="v"/>
            </a:pPr>
            <a:r>
              <a:rPr lang="he-IL" sz="2400" b="1" dirty="0">
                <a:solidFill>
                  <a:srgbClr val="00B050"/>
                </a:solidFill>
              </a:rPr>
              <a:t>היפוך של מילה </a:t>
            </a:r>
            <a:r>
              <a:rPr lang="he-IL" sz="2400" dirty="0"/>
              <a:t>–	בהינתן המילה: </a:t>
            </a:r>
            <a:r>
              <a:rPr lang="en-US" sz="2400" dirty="0"/>
              <a:t>w</a:t>
            </a:r>
            <a:r>
              <a:rPr lang="he-IL" sz="2400" dirty="0"/>
              <a:t>, </a:t>
            </a:r>
            <a:r>
              <a:rPr lang="en-US" sz="2400" dirty="0"/>
              <a:t>R(w)</a:t>
            </a:r>
            <a:r>
              <a:rPr lang="he-IL" sz="2400" dirty="0"/>
              <a:t> היא המילה המתקבלת מכתיבת התווים								מהסוף להתחלה. </a:t>
            </a:r>
            <a:endParaRPr lang="en-US" sz="2400" dirty="0"/>
          </a:p>
          <a:p>
            <a:pPr defTabSz="432000">
              <a:spcAft>
                <a:spcPts val="600"/>
              </a:spcAft>
            </a:pPr>
            <a:r>
              <a:rPr lang="en-US" sz="2800" dirty="0"/>
              <a:t>			</a:t>
            </a:r>
            <a:r>
              <a:rPr lang="he-IL" sz="2800" dirty="0"/>
              <a:t>		  	</a:t>
            </a:r>
            <a:r>
              <a:rPr lang="en-US" sz="2800" dirty="0"/>
              <a:t>	</a:t>
            </a:r>
            <a:r>
              <a:rPr lang="he-IL" sz="2400" dirty="0"/>
              <a:t>דוגמאות: 	 בהינתן המילה:  </a:t>
            </a:r>
            <a:r>
              <a:rPr lang="en-US" sz="2400" dirty="0"/>
              <a:t>w</a:t>
            </a:r>
            <a:r>
              <a:rPr lang="en-US" sz="2400" baseline="-20000" dirty="0"/>
              <a:t> </a:t>
            </a:r>
            <a:r>
              <a:rPr lang="en-US" sz="2400" dirty="0"/>
              <a:t>=</a:t>
            </a:r>
            <a:r>
              <a:rPr lang="en-US" sz="2400" baseline="-20000" dirty="0"/>
              <a:t> </a:t>
            </a:r>
            <a:r>
              <a:rPr lang="en-US" sz="2400" dirty="0"/>
              <a:t>flow </a:t>
            </a:r>
            <a:r>
              <a:rPr lang="he-IL" sz="2400" dirty="0"/>
              <a:t>			</a:t>
            </a:r>
            <a:r>
              <a:rPr lang="en-US" sz="2400" dirty="0"/>
              <a:t> R(w)</a:t>
            </a:r>
            <a:r>
              <a:rPr lang="en-US" sz="2400" baseline="-20000" dirty="0"/>
              <a:t> </a:t>
            </a:r>
            <a:r>
              <a:rPr lang="en-US" sz="2400" dirty="0"/>
              <a:t>=</a:t>
            </a:r>
            <a:r>
              <a:rPr lang="en-US" sz="2400" baseline="-20000" dirty="0"/>
              <a:t> </a:t>
            </a:r>
            <a:r>
              <a:rPr lang="en-US" sz="2400" dirty="0"/>
              <a:t>wolf</a:t>
            </a:r>
            <a:endParaRPr lang="he-IL" sz="2400" dirty="0"/>
          </a:p>
          <a:p>
            <a:pPr defTabSz="432000"/>
            <a:r>
              <a:rPr lang="en-US" sz="2000" dirty="0"/>
              <a:t>															</a:t>
            </a:r>
            <a:r>
              <a:rPr lang="en-US" sz="2400" dirty="0"/>
              <a:t> w</a:t>
            </a:r>
            <a:r>
              <a:rPr lang="en-US" sz="2400" baseline="-20000" dirty="0"/>
              <a:t> </a:t>
            </a:r>
            <a:r>
              <a:rPr lang="en-US" sz="2400" dirty="0"/>
              <a:t>=</a:t>
            </a:r>
            <a:r>
              <a:rPr lang="en-US" sz="2400" baseline="-20000" dirty="0"/>
              <a:t> </a:t>
            </a:r>
            <a:r>
              <a:rPr lang="en-US" sz="2400" dirty="0"/>
              <a:t>dad </a:t>
            </a:r>
            <a:r>
              <a:rPr lang="he-IL" sz="2400" dirty="0"/>
              <a:t>			</a:t>
            </a:r>
            <a:r>
              <a:rPr lang="he-IL" sz="2000" dirty="0"/>
              <a:t> </a:t>
            </a:r>
            <a:r>
              <a:rPr lang="en-US" sz="2400" dirty="0"/>
              <a:t> R(w)</a:t>
            </a:r>
            <a:r>
              <a:rPr lang="en-US" sz="2400" baseline="-20000" dirty="0"/>
              <a:t> </a:t>
            </a:r>
            <a:r>
              <a:rPr lang="en-US" sz="2400" dirty="0"/>
              <a:t>=</a:t>
            </a:r>
            <a:r>
              <a:rPr lang="en-US" sz="2400" baseline="-20000" dirty="0"/>
              <a:t> </a:t>
            </a:r>
            <a:r>
              <a:rPr lang="en-US" sz="2400" dirty="0"/>
              <a:t>dad</a:t>
            </a:r>
            <a:endParaRPr lang="he-IL" sz="2400" dirty="0"/>
          </a:p>
          <a:p>
            <a:pPr defTabSz="432000"/>
            <a:endParaRPr lang="en-US" sz="2400" dirty="0"/>
          </a:p>
          <a:p>
            <a:pPr defTabSz="432000"/>
            <a:r>
              <a:rPr lang="en-US" sz="2400" dirty="0"/>
              <a:t>						</a:t>
            </a:r>
            <a:r>
              <a:rPr lang="he-IL" sz="2400" dirty="0"/>
              <a:t> כאשר המילה היא </a:t>
            </a:r>
            <a:r>
              <a:rPr lang="he-IL" sz="2400" dirty="0" err="1"/>
              <a:t>פָּלִינְדְּרוֹם</a:t>
            </a:r>
            <a:r>
              <a:rPr lang="he-IL" sz="2400" dirty="0"/>
              <a:t> אז   </a:t>
            </a:r>
            <a:r>
              <a:rPr lang="en-US" sz="2400" dirty="0"/>
              <a:t>R(w)</a:t>
            </a:r>
            <a:r>
              <a:rPr lang="en-US" sz="2400" baseline="-20000" dirty="0"/>
              <a:t> </a:t>
            </a:r>
            <a:r>
              <a:rPr lang="en-US" sz="2400" dirty="0"/>
              <a:t>=</a:t>
            </a:r>
            <a:r>
              <a:rPr lang="en-US" sz="2400" baseline="-20000" dirty="0"/>
              <a:t> </a:t>
            </a:r>
            <a:r>
              <a:rPr lang="en-US" sz="2400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413749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+mj-lt"/>
              </a:rPr>
              <a:t>תרגילים</a:t>
            </a:r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3971" y="1346128"/>
            <a:ext cx="7105774" cy="549060"/>
          </a:xfrm>
        </p:spPr>
        <p:txBody>
          <a:bodyPr/>
          <a:lstStyle/>
          <a:p>
            <a:r>
              <a:rPr lang="he-IL" altLang="he-IL" sz="2800" b="1" dirty="0"/>
              <a:t>פשט/י ואח"כ צמצם/י את הביטויים הבאים: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0388" y="2042391"/>
            <a:ext cx="4136470" cy="2330605"/>
          </a:xfrm>
        </p:spPr>
        <p:txBody>
          <a:bodyPr>
            <a:normAutofit lnSpcReduction="10000"/>
          </a:bodyPr>
          <a:lstStyle/>
          <a:p>
            <a:pPr marL="611198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</a:t>
            </a:r>
            <a:r>
              <a:rPr lang="en-US" sz="1400" dirty="0"/>
              <a:t>•</a:t>
            </a:r>
            <a:r>
              <a:rPr lang="en-US" dirty="0"/>
              <a:t>a</a:t>
            </a:r>
            <a:r>
              <a:rPr lang="en-US" sz="1400" dirty="0"/>
              <a:t>•</a:t>
            </a:r>
            <a:r>
              <a:rPr lang="en-US" dirty="0"/>
              <a:t>b</a:t>
            </a:r>
            <a:r>
              <a:rPr lang="en-US" baseline="24000" dirty="0"/>
              <a:t>4</a:t>
            </a:r>
            <a:r>
              <a:rPr lang="en-US" sz="1400" dirty="0"/>
              <a:t>•</a:t>
            </a:r>
            <a:r>
              <a:rPr lang="el-GR" dirty="0"/>
              <a:t>ε</a:t>
            </a:r>
            <a:r>
              <a:rPr lang="en-US" sz="1400" dirty="0"/>
              <a:t>•</a:t>
            </a:r>
            <a:r>
              <a:rPr lang="en-US" dirty="0"/>
              <a:t>b</a:t>
            </a:r>
            <a:r>
              <a:rPr lang="en-US" baseline="24000" dirty="0"/>
              <a:t>2</a:t>
            </a:r>
            <a:r>
              <a:rPr lang="en-US" sz="1400" dirty="0"/>
              <a:t>•</a:t>
            </a:r>
            <a:r>
              <a:rPr lang="en-US" dirty="0"/>
              <a:t>a</a:t>
            </a:r>
            <a:r>
              <a:rPr lang="en-US" sz="1400" dirty="0"/>
              <a:t>•</a:t>
            </a:r>
            <a:r>
              <a:rPr lang="en-US" dirty="0"/>
              <a:t>c</a:t>
            </a:r>
            <a:r>
              <a:rPr lang="en-US" sz="1400" dirty="0"/>
              <a:t>•</a:t>
            </a:r>
            <a:r>
              <a:rPr lang="el-GR" dirty="0"/>
              <a:t>ε</a:t>
            </a:r>
            <a:r>
              <a:rPr lang="en-US" sz="1400" dirty="0"/>
              <a:t>•</a:t>
            </a:r>
            <a:r>
              <a:rPr lang="en-US" dirty="0" err="1"/>
              <a:t>a</a:t>
            </a:r>
            <a:r>
              <a:rPr lang="en-US" sz="1400" dirty="0" err="1"/>
              <a:t>•</a:t>
            </a:r>
            <a:r>
              <a:rPr lang="en-US" dirty="0" err="1"/>
              <a:t>c</a:t>
            </a:r>
            <a:endParaRPr lang="en-US" dirty="0"/>
          </a:p>
          <a:p>
            <a:pPr marL="611198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</a:t>
            </a:r>
            <a:r>
              <a:rPr lang="en-US" baseline="30000" dirty="0"/>
              <a:t>0</a:t>
            </a:r>
            <a:r>
              <a:rPr lang="en-US" sz="1400" dirty="0"/>
              <a:t>•</a:t>
            </a:r>
            <a:r>
              <a:rPr lang="en-US" dirty="0"/>
              <a:t>f</a:t>
            </a:r>
            <a:r>
              <a:rPr lang="en-US" baseline="30000" dirty="0"/>
              <a:t>0</a:t>
            </a:r>
            <a:r>
              <a:rPr lang="en-US" sz="1400" dirty="0"/>
              <a:t>•</a:t>
            </a:r>
            <a:r>
              <a:rPr lang="en-US" dirty="0"/>
              <a:t>d</a:t>
            </a:r>
            <a:r>
              <a:rPr lang="en-US" baseline="30000" dirty="0"/>
              <a:t>0</a:t>
            </a:r>
          </a:p>
          <a:p>
            <a:pPr marL="611198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x</a:t>
            </a:r>
            <a:r>
              <a:rPr lang="en-US" baseline="24000" dirty="0"/>
              <a:t>3</a:t>
            </a:r>
            <a:r>
              <a:rPr lang="en-US" sz="1400" dirty="0"/>
              <a:t>•</a:t>
            </a:r>
            <a:r>
              <a:rPr lang="en-US" dirty="0"/>
              <a:t>R(y</a:t>
            </a:r>
            <a:r>
              <a:rPr lang="en-US" baseline="24000" dirty="0"/>
              <a:t>7</a:t>
            </a:r>
            <a:r>
              <a:rPr lang="en-US" sz="1400" dirty="0"/>
              <a:t>•</a:t>
            </a:r>
            <a:r>
              <a:rPr lang="en-US" dirty="0"/>
              <a:t>x</a:t>
            </a:r>
            <a:r>
              <a:rPr lang="en-US" baseline="24000" dirty="0"/>
              <a:t>2</a:t>
            </a:r>
            <a:r>
              <a:rPr lang="en-US" dirty="0"/>
              <a:t>)</a:t>
            </a:r>
            <a:r>
              <a:rPr lang="en-US" sz="1400" dirty="0"/>
              <a:t>•</a:t>
            </a:r>
            <a:r>
              <a:rPr lang="el-GR" dirty="0"/>
              <a:t>ε</a:t>
            </a:r>
            <a:r>
              <a:rPr lang="en-US" sz="1400" dirty="0"/>
              <a:t>•</a:t>
            </a:r>
            <a:r>
              <a:rPr lang="en-US" dirty="0" err="1"/>
              <a:t>y</a:t>
            </a:r>
            <a:r>
              <a:rPr lang="en-US" sz="1400" dirty="0" err="1"/>
              <a:t>•</a:t>
            </a:r>
            <a:r>
              <a:rPr lang="en-US" dirty="0" err="1"/>
              <a:t>y</a:t>
            </a:r>
            <a:endParaRPr lang="en-US" dirty="0"/>
          </a:p>
          <a:p>
            <a:pPr marL="611198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he-IL" dirty="0"/>
              <a:t>א</a:t>
            </a:r>
            <a:r>
              <a:rPr lang="en-US" baseline="24000" dirty="0"/>
              <a:t>2</a:t>
            </a:r>
            <a:r>
              <a:rPr lang="en-US" sz="1400" dirty="0"/>
              <a:t>•</a:t>
            </a:r>
            <a:r>
              <a:rPr lang="en-US" dirty="0"/>
              <a:t>R((</a:t>
            </a:r>
            <a:r>
              <a:rPr lang="he-IL" dirty="0"/>
              <a:t>אמא</a:t>
            </a:r>
            <a:r>
              <a:rPr lang="en-US" baseline="24000" dirty="0"/>
              <a:t>3</a:t>
            </a:r>
            <a:r>
              <a:rPr lang="en-US" sz="1400" dirty="0"/>
              <a:t>•</a:t>
            </a:r>
            <a:r>
              <a:rPr lang="he-IL" dirty="0"/>
              <a:t>א</a:t>
            </a:r>
            <a:r>
              <a:rPr lang="en-US" dirty="0"/>
              <a:t>)</a:t>
            </a:r>
            <a:r>
              <a:rPr lang="en-US" baseline="24000" dirty="0"/>
              <a:t>2</a:t>
            </a:r>
            <a:r>
              <a:rPr lang="en-US" dirty="0"/>
              <a:t>)</a:t>
            </a:r>
            <a:r>
              <a:rPr lang="en-US" sz="1400" dirty="0"/>
              <a:t>•</a:t>
            </a:r>
            <a:r>
              <a:rPr lang="he-IL" dirty="0"/>
              <a:t>מ)</a:t>
            </a:r>
            <a:r>
              <a:rPr lang="en-US" sz="1400" dirty="0"/>
              <a:t>•</a:t>
            </a:r>
            <a:r>
              <a:rPr lang="he-IL" dirty="0"/>
              <a:t>א</a:t>
            </a:r>
            <a:r>
              <a:rPr lang="en-US" baseline="24000" dirty="0"/>
              <a:t>9</a:t>
            </a:r>
            <a:r>
              <a:rPr lang="en-US" dirty="0"/>
              <a:t>)</a:t>
            </a:r>
            <a:r>
              <a:rPr lang="en-US" baseline="24000" dirty="0"/>
              <a:t>2</a:t>
            </a:r>
            <a:endParaRPr lang="en-US" dirty="0"/>
          </a:p>
        </p:txBody>
      </p:sp>
      <p:sp>
        <p:nvSpPr>
          <p:cNvPr id="10" name="מציין מיקום תוכן 3">
            <a:extLst>
              <a:ext uri="{FF2B5EF4-FFF2-40B4-BE49-F238E27FC236}">
                <a16:creationId xmlns:a16="http://schemas.microsoft.com/office/drawing/2014/main" id="{2AEC1145-620E-4EB2-9752-9C98CD359761}"/>
              </a:ext>
            </a:extLst>
          </p:cNvPr>
          <p:cNvSpPr txBox="1">
            <a:spLocks/>
          </p:cNvSpPr>
          <p:nvPr/>
        </p:nvSpPr>
        <p:spPr>
          <a:xfrm>
            <a:off x="4940250" y="2051464"/>
            <a:ext cx="5577841" cy="2292505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1198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</a:t>
            </a:r>
            <a:r>
              <a:rPr lang="en-US" baseline="24000" dirty="0"/>
              <a:t>2</a:t>
            </a:r>
            <a:r>
              <a:rPr lang="en-US" sz="1400" dirty="0"/>
              <a:t>•</a:t>
            </a:r>
            <a:r>
              <a:rPr lang="en-US" dirty="0"/>
              <a:t>b</a:t>
            </a:r>
            <a:r>
              <a:rPr lang="en-US" baseline="24000" dirty="0"/>
              <a:t>6</a:t>
            </a:r>
            <a:r>
              <a:rPr lang="en-US" sz="1400" dirty="0"/>
              <a:t>•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sz="1400" dirty="0" err="1"/>
              <a:t>•</a:t>
            </a:r>
            <a:r>
              <a:rPr lang="en-US" dirty="0" err="1"/>
              <a:t>c</a:t>
            </a:r>
            <a:r>
              <a:rPr lang="en-US" dirty="0"/>
              <a:t>)</a:t>
            </a:r>
            <a:r>
              <a:rPr lang="en-US" baseline="24000" dirty="0"/>
              <a:t>2   </a:t>
            </a:r>
            <a:r>
              <a:rPr lang="he-IL" dirty="0"/>
              <a:t>או</a:t>
            </a:r>
            <a:r>
              <a:rPr lang="en-US" dirty="0"/>
              <a:t>  a</a:t>
            </a:r>
            <a:r>
              <a:rPr lang="en-US" baseline="24000" dirty="0"/>
              <a:t>2</a:t>
            </a:r>
            <a:r>
              <a:rPr lang="en-US" dirty="0"/>
              <a:t>b</a:t>
            </a:r>
            <a:r>
              <a:rPr lang="en-US" baseline="24000" dirty="0"/>
              <a:t>6</a:t>
            </a:r>
            <a:r>
              <a:rPr lang="en-US" sz="1000" dirty="0"/>
              <a:t> </a:t>
            </a:r>
            <a:r>
              <a:rPr lang="en-US" dirty="0"/>
              <a:t>(ac)</a:t>
            </a:r>
            <a:r>
              <a:rPr lang="en-US" baseline="24000" dirty="0"/>
              <a:t>2</a:t>
            </a:r>
            <a:endParaRPr lang="en-US" dirty="0"/>
          </a:p>
          <a:p>
            <a:pPr marL="611198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ε </a:t>
            </a:r>
            <a:endParaRPr lang="en-US" dirty="0"/>
          </a:p>
          <a:p>
            <a:pPr marL="611198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x</a:t>
            </a:r>
            <a:r>
              <a:rPr lang="en-US" baseline="24000" dirty="0"/>
              <a:t>5</a:t>
            </a:r>
            <a:r>
              <a:rPr lang="en-US" sz="1400" dirty="0"/>
              <a:t>•</a:t>
            </a:r>
            <a:r>
              <a:rPr lang="en-US" dirty="0"/>
              <a:t>y</a:t>
            </a:r>
            <a:r>
              <a:rPr lang="en-US" baseline="24000" dirty="0"/>
              <a:t>9</a:t>
            </a:r>
          </a:p>
          <a:p>
            <a:pPr marL="611198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he-IL" dirty="0"/>
              <a:t>א</a:t>
            </a:r>
            <a:r>
              <a:rPr lang="en-US" baseline="24000" dirty="0"/>
              <a:t>2</a:t>
            </a:r>
            <a:r>
              <a:rPr lang="en-US" sz="1400" dirty="0"/>
              <a:t>•</a:t>
            </a:r>
            <a:r>
              <a:rPr lang="en-US" dirty="0"/>
              <a:t>R(</a:t>
            </a:r>
            <a:r>
              <a:rPr lang="he-IL" baseline="24000" dirty="0"/>
              <a:t>4</a:t>
            </a:r>
            <a:r>
              <a:rPr lang="he-IL" dirty="0"/>
              <a:t>אמא</a:t>
            </a:r>
            <a:r>
              <a:rPr lang="he-IL" sz="1800" dirty="0"/>
              <a:t>•</a:t>
            </a:r>
            <a:r>
              <a:rPr lang="he-IL" baseline="24000" dirty="0"/>
              <a:t>4</a:t>
            </a:r>
            <a:r>
              <a:rPr lang="he-IL" dirty="0"/>
              <a:t>אמא</a:t>
            </a:r>
            <a:r>
              <a:rPr lang="en-US" dirty="0"/>
              <a:t>)</a:t>
            </a:r>
            <a:r>
              <a:rPr lang="en-US" sz="1800" dirty="0"/>
              <a:t> •</a:t>
            </a:r>
            <a:r>
              <a:rPr lang="he-IL" dirty="0"/>
              <a:t>מ</a:t>
            </a:r>
            <a:r>
              <a:rPr lang="en-US" sz="1800" dirty="0"/>
              <a:t>•</a:t>
            </a:r>
            <a:r>
              <a:rPr lang="he-IL" dirty="0"/>
              <a:t>א</a:t>
            </a:r>
            <a:r>
              <a:rPr lang="en-US" baseline="24000" dirty="0"/>
              <a:t>9</a:t>
            </a:r>
            <a:r>
              <a:rPr lang="en-US" sz="1800" dirty="0"/>
              <a:t>•</a:t>
            </a:r>
            <a:r>
              <a:rPr lang="he-IL" dirty="0"/>
              <a:t>מ</a:t>
            </a:r>
            <a:r>
              <a:rPr lang="en-US" sz="1800" dirty="0"/>
              <a:t>•</a:t>
            </a:r>
            <a:r>
              <a:rPr lang="he-IL" dirty="0"/>
              <a:t>א</a:t>
            </a:r>
            <a:r>
              <a:rPr lang="en-US" baseline="24000" dirty="0"/>
              <a:t>9 </a:t>
            </a:r>
            <a:r>
              <a:rPr lang="en-US" dirty="0"/>
              <a:t>= </a:t>
            </a:r>
            <a:r>
              <a:rPr lang="he-IL" dirty="0"/>
              <a:t>אמ</a:t>
            </a:r>
            <a:r>
              <a:rPr lang="he-IL" baseline="24000" dirty="0"/>
              <a:t>5</a:t>
            </a:r>
            <a:r>
              <a:rPr lang="he-IL" dirty="0"/>
              <a:t>אמ</a:t>
            </a:r>
            <a:r>
              <a:rPr lang="he-IL" baseline="24000" dirty="0"/>
              <a:t>6</a:t>
            </a:r>
            <a:r>
              <a:rPr lang="he-IL" dirty="0"/>
              <a:t>א</a:t>
            </a:r>
            <a:r>
              <a:rPr lang="en-US" sz="1400" dirty="0"/>
              <a:t>•</a:t>
            </a:r>
            <a:r>
              <a:rPr lang="he-IL" dirty="0"/>
              <a:t>מ)</a:t>
            </a:r>
            <a:r>
              <a:rPr lang="en-US" sz="200" dirty="0"/>
              <a:t> </a:t>
            </a:r>
            <a:r>
              <a:rPr lang="he-IL" dirty="0"/>
              <a:t>א</a:t>
            </a:r>
            <a:r>
              <a:rPr lang="en-US" baseline="24000" dirty="0"/>
              <a:t>9</a:t>
            </a:r>
            <a:r>
              <a:rPr lang="en-US" dirty="0"/>
              <a:t>)</a:t>
            </a:r>
            <a:r>
              <a:rPr lang="en-US" baseline="24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FCD564-A084-419E-8641-A7831C799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 פ ס ק 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B6F735D-5034-454F-8D5E-445D79DBF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2629" y="1024128"/>
            <a:ext cx="2162630" cy="457200"/>
          </a:xfrm>
        </p:spPr>
        <p:txBody>
          <a:bodyPr/>
          <a:lstStyle/>
          <a:p>
            <a:r>
              <a:rPr lang="he-IL" dirty="0"/>
              <a:t>בת 10 דקות</a:t>
            </a:r>
          </a:p>
        </p:txBody>
      </p:sp>
      <p:pic>
        <p:nvPicPr>
          <p:cNvPr id="9" name="תמונה 8" descr="תמונה שמכילה צעצוע, בובה, כדור, כדורגל&#10;&#10;התיאור נוצר באופן אוטומטי">
            <a:extLst>
              <a:ext uri="{FF2B5EF4-FFF2-40B4-BE49-F238E27FC236}">
                <a16:creationId xmlns:a16="http://schemas.microsoft.com/office/drawing/2014/main" id="{5029F78C-A80C-4E90-A97B-D75738A32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96" y="889050"/>
            <a:ext cx="1857375" cy="3333750"/>
          </a:xfrm>
          <a:prstGeom prst="rect">
            <a:avLst/>
          </a:prstGeom>
        </p:spPr>
      </p:pic>
      <p:pic>
        <p:nvPicPr>
          <p:cNvPr id="13" name="תמונה 12" descr="תמונה שמכילה חולצה&#10;&#10;התיאור נוצר באופן אוטומטי">
            <a:extLst>
              <a:ext uri="{FF2B5EF4-FFF2-40B4-BE49-F238E27FC236}">
                <a16:creationId xmlns:a16="http://schemas.microsoft.com/office/drawing/2014/main" id="{0584A619-8AAD-4D80-8BAB-2EE336FD4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7" y="1252728"/>
            <a:ext cx="2680030" cy="2016169"/>
          </a:xfrm>
          <a:prstGeom prst="rect">
            <a:avLst/>
          </a:prstGeom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133664B7-935B-4C15-9078-6388F31ECE6D}"/>
              </a:ext>
            </a:extLst>
          </p:cNvPr>
          <p:cNvSpPr/>
          <p:nvPr/>
        </p:nvSpPr>
        <p:spPr>
          <a:xfrm>
            <a:off x="308881" y="3293940"/>
            <a:ext cx="3758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0" dirty="0">
                <a:hlinkClick r:id="rId4"/>
              </a:rPr>
              <a:t>https://tenor.com/view/</a:t>
            </a:r>
            <a:r>
              <a:rPr lang="he-IL" sz="1200" dirty="0">
                <a:hlinkClick r:id="rId5"/>
              </a:rPr>
              <a:t> נלקח מהאתר:      </a:t>
            </a:r>
            <a:r>
              <a:rPr lang="en-US" sz="1200" dirty="0"/>
              <a:t> </a:t>
            </a:r>
            <a:endParaRPr lang="en-US" sz="1200" dirty="0">
              <a:hlinkClick r:id="rId5"/>
            </a:endParaRPr>
          </a:p>
          <a:p>
            <a:pPr algn="l" rtl="0"/>
            <a:r>
              <a:rPr lang="en-US" sz="1200" dirty="0">
                <a:hlinkClick r:id="rId5"/>
              </a:rPr>
              <a:t>    happy-time-snoopy-gif-8071150</a:t>
            </a:r>
            <a:endParaRPr lang="he-IL" sz="1200" dirty="0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44AF5918-76C0-476A-AF02-C534AE33CE4D}"/>
              </a:ext>
            </a:extLst>
          </p:cNvPr>
          <p:cNvSpPr/>
          <p:nvPr/>
        </p:nvSpPr>
        <p:spPr>
          <a:xfrm>
            <a:off x="9821276" y="4097902"/>
            <a:ext cx="2292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/>
              <a:t>2014-05-04 </a:t>
            </a:r>
            <a:r>
              <a:rPr lang="he-IL" sz="1200" dirty="0" err="1"/>
              <a:t>Trude</a:t>
            </a:r>
            <a:r>
              <a:rPr lang="he-IL" sz="1200" dirty="0"/>
              <a:t> </a:t>
            </a:r>
            <a:r>
              <a:rPr lang="he-IL" sz="1200" dirty="0" err="1"/>
              <a:t>Sønnesyn</a:t>
            </a:r>
            <a:endParaRPr lang="he-IL" sz="1200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7A14604A-C7BD-4B2F-B3D7-5A1C2E6CC7B5}"/>
              </a:ext>
            </a:extLst>
          </p:cNvPr>
          <p:cNvSpPr/>
          <p:nvPr/>
        </p:nvSpPr>
        <p:spPr>
          <a:xfrm>
            <a:off x="8975069" y="4373553"/>
            <a:ext cx="3216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dirty="0"/>
              <a:t>נלקח מהאתר:</a:t>
            </a:r>
            <a:endParaRPr lang="en-US" sz="1200" dirty="0">
              <a:hlinkClick r:id="rId6"/>
            </a:endParaRPr>
          </a:p>
          <a:p>
            <a:pPr algn="l" rtl="0"/>
            <a:r>
              <a:rPr lang="en-US" sz="1200" dirty="0">
                <a:hlinkClick r:id="rId6"/>
              </a:rPr>
              <a:t>http://www.luster.kommune.no/ask-</a:t>
            </a:r>
            <a:endParaRPr lang="en-US" sz="1200" dirty="0">
              <a:hlinkClick r:id="rId7"/>
            </a:endParaRPr>
          </a:p>
          <a:p>
            <a:pPr algn="l" rtl="0"/>
            <a:r>
              <a:rPr lang="en-US" sz="1200" dirty="0">
                <a:hlinkClick r:id="rId7"/>
              </a:rPr>
              <a:t>prosjektet.5483405.html?showtipform=2</a:t>
            </a:r>
            <a:endParaRPr lang="he-IL" sz="1200" dirty="0"/>
          </a:p>
        </p:txBody>
      </p:sp>
      <p:pic>
        <p:nvPicPr>
          <p:cNvPr id="20" name="תמונה 19" descr="תמונה שמכילה מזון, לוח, שולחן, סלט&#10;&#10;התיאור נוצר באופן אוטומטי">
            <a:extLst>
              <a:ext uri="{FF2B5EF4-FFF2-40B4-BE49-F238E27FC236}">
                <a16:creationId xmlns:a16="http://schemas.microsoft.com/office/drawing/2014/main" id="{82D88640-F9E2-49C6-9641-6B1C0320DC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53" y="1873554"/>
            <a:ext cx="3154061" cy="2235402"/>
          </a:xfrm>
          <a:prstGeom prst="rect">
            <a:avLst/>
          </a:prstGeom>
        </p:spPr>
      </p:pic>
      <p:sp>
        <p:nvSpPr>
          <p:cNvPr id="22" name="מלבן 21">
            <a:extLst>
              <a:ext uri="{FF2B5EF4-FFF2-40B4-BE49-F238E27FC236}">
                <a16:creationId xmlns:a16="http://schemas.microsoft.com/office/drawing/2014/main" id="{7B1C3AC3-39B5-4583-84A8-AA56D1BE8FFA}"/>
              </a:ext>
            </a:extLst>
          </p:cNvPr>
          <p:cNvSpPr/>
          <p:nvPr/>
        </p:nvSpPr>
        <p:spPr>
          <a:xfrm>
            <a:off x="5389989" y="4065776"/>
            <a:ext cx="2289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/>
              <a:t>https://www.chef-lavan.co.il/</a:t>
            </a:r>
          </a:p>
        </p:txBody>
      </p:sp>
      <p:pic>
        <p:nvPicPr>
          <p:cNvPr id="8" name="תמונה 7" descr="תמונה שמכילה וידאו, מחשב, משחק, שלט&#10;&#10;התיאור נוצר באופן אוטומטי">
            <a:hlinkClick r:id="rId9" action="ppaction://hlinkpres?slideindex=1&amp;slidetitle="/>
            <a:extLst>
              <a:ext uri="{FF2B5EF4-FFF2-40B4-BE49-F238E27FC236}">
                <a16:creationId xmlns:a16="http://schemas.microsoft.com/office/drawing/2014/main" id="{0CE3AFFD-B705-4102-85A1-0C28B919B5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8" y="4108956"/>
            <a:ext cx="4276634" cy="23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6139</TotalTime>
  <Words>2427</Words>
  <Application>Microsoft Macintosh PowerPoint</Application>
  <PresentationFormat>Widescreen</PresentationFormat>
  <Paragraphs>284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Lucida Sans Unicode</vt:lpstr>
      <vt:lpstr>Tahoma</vt:lpstr>
      <vt:lpstr>Times New Roman</vt:lpstr>
      <vt:lpstr>Varela Round</vt:lpstr>
      <vt:lpstr>Wingdings</vt:lpstr>
      <vt:lpstr>ערכת נושא Office</vt:lpstr>
      <vt:lpstr>מערכת שידורים לאומית</vt:lpstr>
      <vt:lpstr>מודלים חישוביים - פעולות</vt:lpstr>
      <vt:lpstr>דרישות קדם</vt:lpstr>
      <vt:lpstr>מה נלמד היום </vt:lpstr>
      <vt:lpstr>פרק 3  – פעולות על מילים</vt:lpstr>
      <vt:lpstr>פעולות על מילים</vt:lpstr>
      <vt:lpstr>פעולות על מילים (המשך)</vt:lpstr>
      <vt:lpstr>תרגילים</vt:lpstr>
      <vt:lpstr>ה פ ס ק ה</vt:lpstr>
      <vt:lpstr>פרק 4 – פעולות על שפות</vt:lpstr>
      <vt:lpstr>פעולות על שפות/ קבוצות</vt:lpstr>
      <vt:lpstr>פעולות על שפות/ קבוצות (המשך)</vt:lpstr>
      <vt:lpstr>פעולות על שפות/ קבוצות (המשך)</vt:lpstr>
      <vt:lpstr>פעולות על שפות/ קבוצות (המשך)</vt:lpstr>
      <vt:lpstr>פעולות על שפות/ קבוצות (המשך)</vt:lpstr>
      <vt:lpstr>פעולות על שפות/ קבוצות (המשך)</vt:lpstr>
      <vt:lpstr>תרגילים</vt:lpstr>
      <vt:lpstr>פתרון תרגיל 10</vt:lpstr>
      <vt:lpstr>הרחבה על קבוצות/שפות</vt:lpstr>
      <vt:lpstr>מודלים חישוביים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מודלים חישוביים - הגדרות</dc:title>
  <dc:subject>תורת הקבוצות, שפות פורמאלית - הגדרות</dc:subject>
  <dc:creator>דפנה מינסטר</dc:creator>
  <cp:keywords>מודלים חישוביים; קבוצה; תורת הקבוצות; א"ב; מילה; שפה; Language; Group</cp:keywords>
  <cp:lastModifiedBy>Yuval Yadai</cp:lastModifiedBy>
  <cp:revision>143</cp:revision>
  <dcterms:created xsi:type="dcterms:W3CDTF">2020-07-17T16:31:47Z</dcterms:created>
  <dcterms:modified xsi:type="dcterms:W3CDTF">2020-08-05T15:11:38Z</dcterms:modified>
</cp:coreProperties>
</file>