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5"/>
  </p:notesMasterIdLst>
  <p:sldIdLst>
    <p:sldId id="257" r:id="rId2"/>
    <p:sldId id="262" r:id="rId3"/>
    <p:sldId id="263" r:id="rId4"/>
    <p:sldId id="288" r:id="rId5"/>
    <p:sldId id="289" r:id="rId6"/>
    <p:sldId id="295" r:id="rId7"/>
    <p:sldId id="318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19" r:id="rId16"/>
    <p:sldId id="303" r:id="rId17"/>
    <p:sldId id="304" r:id="rId18"/>
    <p:sldId id="305" r:id="rId19"/>
    <p:sldId id="306" r:id="rId20"/>
    <p:sldId id="307" r:id="rId21"/>
    <p:sldId id="320" r:id="rId22"/>
    <p:sldId id="308" r:id="rId23"/>
    <p:sldId id="309" r:id="rId24"/>
    <p:sldId id="310" r:id="rId25"/>
    <p:sldId id="321" r:id="rId26"/>
    <p:sldId id="311" r:id="rId27"/>
    <p:sldId id="312" r:id="rId28"/>
    <p:sldId id="322" r:id="rId29"/>
    <p:sldId id="313" r:id="rId30"/>
    <p:sldId id="314" r:id="rId31"/>
    <p:sldId id="315" r:id="rId32"/>
    <p:sldId id="316" r:id="rId33"/>
    <p:sldId id="317" r:id="rId34"/>
  </p:sldIdLst>
  <p:sldSz cx="12190413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822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ו'/ניסן/תש"ף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/>
              <a:t>הסיבה שאנו מציינים את הבלוק זה כיוון </a:t>
            </a:r>
            <a:r>
              <a:rPr lang="he-IL" dirty="0" err="1"/>
              <a:t>שבדר"כ</a:t>
            </a:r>
            <a:r>
              <a:rPr lang="he-IL" dirty="0"/>
              <a:t> כאשר אנו עושים תנאי אנחנו מעוניינים שמספר פעולות יתבצעו ולכן תוחמים את אותן הפעולות בבלוק, כך שכל הבלוק יתבצע בתלות בתנאי.</a:t>
            </a:r>
            <a:endParaRPr lang="en-US" dirty="0"/>
          </a:p>
          <a:p>
            <a:pPr marL="0" indent="0">
              <a:buNone/>
            </a:pPr>
            <a:r>
              <a:rPr lang="he-IL" dirty="0"/>
              <a:t>אם לא נתחום בלוק אחרי פקודת </a:t>
            </a:r>
            <a:r>
              <a:rPr lang="en-US" dirty="0"/>
              <a:t>if</a:t>
            </a:r>
            <a:r>
              <a:rPr lang="he-IL" dirty="0"/>
              <a:t> אז רק השורה שאחרי ה </a:t>
            </a:r>
            <a:r>
              <a:rPr lang="en-US" dirty="0"/>
              <a:t>if</a:t>
            </a:r>
            <a:r>
              <a:rPr lang="he-IL" dirty="0"/>
              <a:t> תתבצע בתלות בתנאי ושאר השורות יתבצעו ללא תלות בתנאי.</a:t>
            </a:r>
            <a:endParaRPr lang="en-US" dirty="0"/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07900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2855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3736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אם הביטוי הראשון אמת הביטוי השני לא נבדק כלל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1065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640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כבר במאה ה 18 הופיעו מכונות מוזיקה ראשונות אשר תוף עם זיזים הסתובב והפעיל פעמונים, דבר שאפשר ניגון אוטומטי של מוזיקה. ניתן </a:t>
            </a:r>
            <a:r>
              <a:rPr lang="he-IL" dirty="0" err="1"/>
              <a:t>לאמר</a:t>
            </a:r>
            <a:r>
              <a:rPr lang="he-IL" dirty="0"/>
              <a:t> שזיז שמפעיל פעמון נחשב ל '1' לוגי ואי הימצאות של זיז היא '0' לוגי. ניתן לקרוא למכונות אלה מכונות בינאריות אך למרות שהן ביצעו תוכנית מוגדרת מראש של מוזיקה, לא ניתן </a:t>
            </a:r>
            <a:r>
              <a:rPr lang="he-IL" dirty="0" err="1"/>
              <a:t>לאמר</a:t>
            </a:r>
            <a:r>
              <a:rPr lang="he-IL" dirty="0"/>
              <a:t> שהם היו מחשבים. כיוון שאחד התנאים הבסיסיים לכך שנוכל לקרוא למכונה או מכשיר </a:t>
            </a:r>
            <a:r>
              <a:rPr lang="he-IL" dirty="0" err="1"/>
              <a:t>מסויים</a:t>
            </a:r>
            <a:r>
              <a:rPr lang="he-IL" dirty="0"/>
              <a:t> מחשב היא היכולת שלו לבצע תוכנה או רצף של פקודות בתנאים </a:t>
            </a:r>
            <a:r>
              <a:rPr lang="he-IL" dirty="0" err="1"/>
              <a:t>מסויימים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057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יש ביטויים שלא מחזירים ערך (יכול להחזיר  שיטה או מרחב שם בודד) אלה דברים אחרים אבל לצורך הפשטות נאמר 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לצורד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העניין שביטוי מחזיר ערך.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71736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כאן 13 הוא ביטוי (ללא אופרטור) ואילו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temp=13;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הוא גם כן ביטוי שמכיל את האופרטור = שזה אופרטור של השמה, זאת אומרת אופרטור ששם את הערך 13 בתוך המשתנה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45268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כאן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a+b+c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הוא ביטוי שמכיל פעמיים את האופרטור + שמסמל חיבור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כעת לאחר שחזרנו על נושא הביטוי, נעשה חזרה נוספת על אופרטורים של יחס.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0546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2285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117" y="3655832"/>
            <a:ext cx="10872000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3"/>
            <a:ext cx="10872000" cy="64209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1116000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11159999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ו'/ניסן/תש"ף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50" r:id="rId4"/>
    <p:sldLayoutId id="2147483653" r:id="rId5"/>
    <p:sldLayoutId id="2147483663" r:id="rId6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1ABAC-1B5B-4199-BB9E-80059BBFD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מהו ביטוי (חזרה)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D27F1-25E8-4751-9748-EE29AE120D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להלן דוגמה נוספת לביטוי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6A7003-85E4-4426-99FD-B440CBCF5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846" y="1725681"/>
            <a:ext cx="3000794" cy="9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24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49CFB-79EC-462A-A7F8-E75C109AD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אופרטורים של יחס (חזרה)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79A72-A4B1-4CE4-8101-C6201AB314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e-IL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C360486-4B03-44F2-9A2F-EA252FDD07DC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03437517"/>
              </p:ext>
            </p:extLst>
          </p:nvPr>
        </p:nvGraphicFramePr>
        <p:xfrm>
          <a:off x="515939" y="1725613"/>
          <a:ext cx="11158536" cy="25958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89634">
                  <a:extLst>
                    <a:ext uri="{9D8B030D-6E8A-4147-A177-3AD203B41FA5}">
                      <a16:colId xmlns:a16="http://schemas.microsoft.com/office/drawing/2014/main" val="3851069879"/>
                    </a:ext>
                  </a:extLst>
                </a:gridCol>
                <a:gridCol w="2789634">
                  <a:extLst>
                    <a:ext uri="{9D8B030D-6E8A-4147-A177-3AD203B41FA5}">
                      <a16:colId xmlns:a16="http://schemas.microsoft.com/office/drawing/2014/main" val="755907969"/>
                    </a:ext>
                  </a:extLst>
                </a:gridCol>
                <a:gridCol w="2789634">
                  <a:extLst>
                    <a:ext uri="{9D8B030D-6E8A-4147-A177-3AD203B41FA5}">
                      <a16:colId xmlns:a16="http://schemas.microsoft.com/office/drawing/2014/main" val="534996005"/>
                    </a:ext>
                  </a:extLst>
                </a:gridCol>
                <a:gridCol w="2789634">
                  <a:extLst>
                    <a:ext uri="{9D8B030D-6E8A-4147-A177-3AD203B41FA5}">
                      <a16:colId xmlns:a16="http://schemas.microsoft.com/office/drawing/2014/main" val="1496802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סמל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משמעות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דוגמה לביטוי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תוצאה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5047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==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שווה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a==b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האופרטור יחזיר אמת אם 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he-I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יהיה שווה ל 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he-I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ושקר אם יהיה שונה מ 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he-I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4606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=!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שונה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a!=b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האופרטור יחזיר אמת אם 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he-I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יהיה שונה מ 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he-I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ואמת אם יהיה שווה ל 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he-I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1072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he-I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גדול מ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a&gt;b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האופרטור יחזיר אמת אם 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he-I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אכן גדול מ 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he-I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ושקר אם הוא לא.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8948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קטן מ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a&lt;b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האופרטור יחזיר אמת אם 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he-I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אכן קטן מ  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he-I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ושקר אם הוא לא.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2253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=&lt;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גדול או שווה ל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a&gt;=b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האופרטור יחזיר אמת אם 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he-I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גדול או שווה ל 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he-I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ושקר אם הוא קטן מ 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385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=&gt;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קטן או שווה ל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a&lt;=b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האופרטור יחזיר אמת אם 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he-I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קטן או שווה ל 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he-I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ושקר אם הוא גדול מ 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he-I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3342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0153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49CFB-79EC-462A-A7F8-E75C109AD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אופרטורים של יחס (חזרה)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79A72-A4B1-4CE4-8101-C6201AB314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58605E-6FBE-4D75-86D4-A777EA7F823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לאופרטורים האלה קוראים אופרטורים בוליאניים.</a:t>
            </a:r>
            <a:endParaRPr lang="en-US" dirty="0"/>
          </a:p>
          <a:p>
            <a:r>
              <a:rPr lang="he-IL" dirty="0"/>
              <a:t>אופרטור בוליאני הוא אופרטור שמחזיר ערך של אמת או שקר.</a:t>
            </a:r>
            <a:endParaRPr lang="en-US" dirty="0"/>
          </a:p>
          <a:p>
            <a:r>
              <a:rPr lang="he-IL" dirty="0"/>
              <a:t>קיימים אופרטורים בוליאניים נוספים שהם לא אופרטורים של יחס. ניגע בחלקם בהמשך.</a:t>
            </a:r>
            <a:endParaRPr lang="en-US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08147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D256C-991C-4D92-917B-EAC82EF02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אופרטורים של יחס (חזרה)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59144-7CB7-438A-A5AB-090923B44C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נראה מספר דוגמאות: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49B679-59C8-4997-8FF8-CA2ED7FB493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הביטוי </a:t>
            </a:r>
            <a:r>
              <a:rPr lang="en-US" dirty="0"/>
              <a:t>5&gt;7  </a:t>
            </a:r>
            <a:r>
              <a:rPr lang="he-IL" dirty="0"/>
              <a:t> יחזיר ערך של שקר כיוון ש 5 לא גדול מ 7</a:t>
            </a:r>
            <a:endParaRPr lang="en-US" dirty="0"/>
          </a:p>
          <a:p>
            <a:r>
              <a:rPr lang="he-IL" dirty="0"/>
              <a:t>הביטוי </a:t>
            </a:r>
            <a:r>
              <a:rPr lang="en-US" dirty="0"/>
              <a:t> 2&lt;8 </a:t>
            </a:r>
            <a:r>
              <a:rPr lang="he-IL" dirty="0"/>
              <a:t>יחזיר ערך של אמת כיוון ש 2 אכן קטן מ 8</a:t>
            </a:r>
            <a:endParaRPr lang="en-US" dirty="0"/>
          </a:p>
          <a:p>
            <a:r>
              <a:rPr lang="he-IL" dirty="0"/>
              <a:t>הביטוי </a:t>
            </a:r>
            <a:r>
              <a:rPr lang="en-US" dirty="0"/>
              <a:t>3==3</a:t>
            </a:r>
            <a:r>
              <a:rPr lang="he-IL" dirty="0"/>
              <a:t> יחזיר ערך של אמת כיוון ש 3 אכן שוה לעצמו</a:t>
            </a:r>
            <a:endParaRPr lang="en-US" dirty="0"/>
          </a:p>
          <a:p>
            <a:r>
              <a:rPr lang="he-IL" dirty="0"/>
              <a:t>הביטוי </a:t>
            </a:r>
            <a:r>
              <a:rPr lang="en-US" dirty="0"/>
              <a:t>5!=3</a:t>
            </a:r>
            <a:r>
              <a:rPr lang="he-IL" dirty="0"/>
              <a:t> יחזיר ערך של אמת כיוון ש 5 שונה מ 3</a:t>
            </a:r>
            <a:endParaRPr lang="en-US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10921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D256C-991C-4D92-917B-EAC82EF02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אופרטורים של יחס (חזרה)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59144-7CB7-438A-A5AB-090923B44C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נראה מספר דוגמאות נוספות: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49B679-59C8-4997-8FF8-CA2ED7FB493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l" rtl="0"/>
            <a:r>
              <a:rPr lang="en-US" dirty="0"/>
              <a:t>int x=5, y=7;</a:t>
            </a:r>
          </a:p>
          <a:p>
            <a:r>
              <a:rPr lang="he-IL" dirty="0"/>
              <a:t>הביטוי </a:t>
            </a:r>
            <a:r>
              <a:rPr lang="en-US" dirty="0"/>
              <a:t>x&lt;=y</a:t>
            </a:r>
            <a:r>
              <a:rPr lang="he-IL" dirty="0"/>
              <a:t> יחזיר אמת כיוון ש </a:t>
            </a:r>
            <a:r>
              <a:rPr lang="en-US" dirty="0"/>
              <a:t>x</a:t>
            </a:r>
            <a:r>
              <a:rPr lang="he-IL" dirty="0"/>
              <a:t> אכן קטן או שווה ל </a:t>
            </a:r>
            <a:r>
              <a:rPr lang="en-US" dirty="0"/>
              <a:t>y</a:t>
            </a:r>
            <a:r>
              <a:rPr lang="he-IL" dirty="0"/>
              <a:t> (במקרה הזה קטן)</a:t>
            </a:r>
            <a:endParaRPr lang="en-US" dirty="0"/>
          </a:p>
          <a:p>
            <a:pPr algn="l" rtl="0"/>
            <a:r>
              <a:rPr lang="en-US" dirty="0"/>
              <a:t>int x=5, y=5;</a:t>
            </a:r>
          </a:p>
          <a:p>
            <a:r>
              <a:rPr lang="he-IL" dirty="0"/>
              <a:t>הביטוי </a:t>
            </a:r>
            <a:r>
              <a:rPr lang="en-US" dirty="0"/>
              <a:t>y&gt;=x </a:t>
            </a:r>
            <a:r>
              <a:rPr lang="he-IL" dirty="0"/>
              <a:t> יחזיר אמת כיוון ש </a:t>
            </a:r>
            <a:r>
              <a:rPr lang="en-US" dirty="0"/>
              <a:t>y</a:t>
            </a:r>
            <a:r>
              <a:rPr lang="he-IL" dirty="0"/>
              <a:t> גדול או שווה ל </a:t>
            </a:r>
            <a:r>
              <a:rPr lang="en-US" dirty="0"/>
              <a:t>x</a:t>
            </a:r>
            <a:r>
              <a:rPr lang="he-IL" dirty="0"/>
              <a:t> (במקרה הזה שווה).</a:t>
            </a:r>
            <a:endParaRPr lang="en-US" dirty="0"/>
          </a:p>
          <a:p>
            <a:endParaRPr lang="en-US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86410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התנאי </a:t>
            </a:r>
            <a:r>
              <a:rPr lang="en-US" dirty="0"/>
              <a:t>if</a:t>
            </a:r>
            <a:endParaRPr lang="he-IL" dirty="0"/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3669262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71A84-0D0B-4833-9104-E12E41696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התנאי </a:t>
            </a:r>
            <a:r>
              <a:rPr lang="en-US" dirty="0"/>
              <a:t>if</a:t>
            </a:r>
            <a:endParaRPr lang="he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493B5-9130-4A5D-A02F-7D6AC6D77F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תצורה כללית: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728E4E-7509-4257-939A-CB959C22237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/>
              <a:t>If (</a:t>
            </a:r>
            <a:r>
              <a:rPr lang="he-IL" dirty="0"/>
              <a:t>ביטוי</a:t>
            </a:r>
            <a:r>
              <a:rPr lang="en-US" dirty="0"/>
              <a:t>)</a:t>
            </a:r>
          </a:p>
          <a:p>
            <a:pPr marL="0" indent="0" algn="l" rtl="0">
              <a:buNone/>
            </a:pPr>
            <a:r>
              <a:rPr lang="en-US" dirty="0"/>
              <a:t>   {</a:t>
            </a:r>
          </a:p>
          <a:p>
            <a:pPr marL="0" indent="0" algn="l" rtl="0">
              <a:buNone/>
            </a:pPr>
            <a:r>
              <a:rPr lang="he-IL" dirty="0"/>
              <a:t>פעולות שיבוצעו אם הביטוי מחזיר ערך של אמת</a:t>
            </a:r>
            <a:endParaRPr lang="en-US" dirty="0"/>
          </a:p>
          <a:p>
            <a:pPr marL="0" indent="0" algn="l" rtl="0">
              <a:buNone/>
            </a:pPr>
            <a:r>
              <a:rPr lang="en-US" dirty="0"/>
              <a:t> </a:t>
            </a:r>
          </a:p>
          <a:p>
            <a:pPr marL="0" indent="0" algn="l" rtl="0">
              <a:buNone/>
            </a:pPr>
            <a:r>
              <a:rPr lang="en-US" dirty="0"/>
              <a:t> }</a:t>
            </a:r>
          </a:p>
          <a:p>
            <a:pPr marL="0" indent="0">
              <a:buNone/>
            </a:pPr>
            <a:r>
              <a:rPr lang="he-IL" dirty="0"/>
              <a:t>מספר דגשים:</a:t>
            </a:r>
            <a:endParaRPr lang="en-US" dirty="0"/>
          </a:p>
          <a:p>
            <a:pPr lvl="1"/>
            <a:r>
              <a:rPr lang="he-IL" dirty="0"/>
              <a:t>בשורה של ה </a:t>
            </a:r>
            <a:r>
              <a:rPr lang="en-US" dirty="0"/>
              <a:t>if</a:t>
            </a:r>
            <a:r>
              <a:rPr lang="he-IL" dirty="0"/>
              <a:t> אין </a:t>
            </a:r>
            <a:r>
              <a:rPr lang="en-US" dirty="0"/>
              <a:t>;</a:t>
            </a:r>
          </a:p>
          <a:p>
            <a:pPr lvl="1"/>
            <a:r>
              <a:rPr lang="he-IL" dirty="0"/>
              <a:t>הסוגריים המסולסלים מציינים תחימה של בלוק:   } מציין את תחילת הבלוק ו { מציין את סוף הבלוק.</a:t>
            </a:r>
            <a:endParaRPr lang="en-US" dirty="0"/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76169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299D8-CBFB-45F2-AAF7-FB0733BAE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התנאי </a:t>
            </a:r>
            <a:r>
              <a:rPr lang="en-US" dirty="0"/>
              <a:t>if</a:t>
            </a:r>
            <a:r>
              <a:rPr lang="he-IL" dirty="0"/>
              <a:t> (המשך)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5303C-8014-4AA1-A376-1020D99B10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דוגמה פשוטה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1E74B3-E5EA-4A02-B554-068D87CB6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555" y="1615630"/>
            <a:ext cx="7735380" cy="27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72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78099-BC22-473B-A408-98D37231A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התנאי </a:t>
            </a:r>
            <a:r>
              <a:rPr lang="en-US" dirty="0"/>
              <a:t>if </a:t>
            </a:r>
            <a:r>
              <a:rPr lang="he-IL" dirty="0"/>
              <a:t> (המשך)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3D358-DAAB-436C-815C-A93DAEFEC1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דוגמה נוספת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60F4D8-0731-4DA7-8561-1ECAA93EB00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נניח שאנו מעוניינים לכתוב תוכנית שתקלוט מספר בין 1 ל 10.</a:t>
            </a:r>
            <a:endParaRPr lang="en-US" dirty="0"/>
          </a:p>
          <a:p>
            <a:r>
              <a:rPr lang="he-IL" dirty="0"/>
              <a:t>נביט בתוכנית הבאה:</a:t>
            </a:r>
            <a:endParaRPr lang="en-US" dirty="0"/>
          </a:p>
          <a:p>
            <a:pPr algn="l" rtl="0"/>
            <a:endParaRPr lang="he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7E514E-935F-43C0-B399-6EE97AB83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97" y="2265681"/>
            <a:ext cx="7989770" cy="359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26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F43DC-2FAD-44A5-8B0D-788CD8D7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התנאי </a:t>
            </a:r>
            <a:r>
              <a:rPr lang="en-US" dirty="0"/>
              <a:t>if</a:t>
            </a:r>
            <a:r>
              <a:rPr lang="he-IL" dirty="0"/>
              <a:t> (המשך)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58887-51D0-4E15-9BFC-464D21AA5A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תרגיל להפסקה: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BCCCA6-44CA-41C0-87D4-72F5D3F4991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כיתבו תוכנית אשר תקלוט 2 מספרים שלמים ותדפיס את הגדול מביניהם.</a:t>
            </a:r>
            <a:endParaRPr lang="en-US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50120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תנאים בשפת </a:t>
            </a:r>
            <a:r>
              <a:rPr lang="en-US" dirty="0"/>
              <a:t>C#</a:t>
            </a:r>
            <a:endParaRPr lang="he-IL" dirty="0"/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תלמידי י-י"א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שם המורה: גולן-אטיה יואב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3F32A-ABAF-4687-AEC8-318447DDC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התנאי </a:t>
            </a:r>
            <a:r>
              <a:rPr lang="en-US" dirty="0"/>
              <a:t>if </a:t>
            </a:r>
            <a:r>
              <a:rPr lang="he-IL" dirty="0"/>
              <a:t> (המשך)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E5AB8-4F5A-4F56-BA00-C86BC4D334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פתרון התרגיל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571C06-42B2-41CE-9F82-2BCB8ACFEFF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כתבו תוכנית אשר תקלוט 2 מספרים שלמים ותדפיס את הגדול מבניהם.</a:t>
            </a:r>
            <a:endParaRPr lang="en-US" dirty="0"/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228B45-09A3-45B9-8965-93849064F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06" y="2091606"/>
            <a:ext cx="6034210" cy="378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42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התנאי </a:t>
            </a:r>
            <a:r>
              <a:rPr lang="en-US" dirty="0"/>
              <a:t>if…else</a:t>
            </a:r>
            <a:endParaRPr lang="he-IL" dirty="0"/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2759712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E0F38-640E-4974-979F-C05823631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התנאי </a:t>
            </a:r>
            <a:r>
              <a:rPr lang="en-US" dirty="0"/>
              <a:t>if…else</a:t>
            </a:r>
            <a:endParaRPr lang="he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FBD66-3B9F-415D-AB74-C4A1DA69FE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תצורה כללית: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79CC9E-8472-44A1-B656-36D3EFD0686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/>
              <a:t>If (</a:t>
            </a:r>
            <a:r>
              <a:rPr lang="he-IL" dirty="0"/>
              <a:t>ביטוי</a:t>
            </a:r>
            <a:r>
              <a:rPr lang="en-US" dirty="0"/>
              <a:t>)</a:t>
            </a:r>
          </a:p>
          <a:p>
            <a:pPr marL="0" indent="0" algn="l" rtl="0">
              <a:buNone/>
            </a:pPr>
            <a:r>
              <a:rPr lang="en-US" dirty="0"/>
              <a:t>   {</a:t>
            </a:r>
          </a:p>
          <a:p>
            <a:pPr marL="0" indent="0" algn="l" rtl="0">
              <a:buNone/>
            </a:pPr>
            <a:r>
              <a:rPr lang="en-US" dirty="0"/>
              <a:t>     </a:t>
            </a:r>
            <a:r>
              <a:rPr lang="he-IL" dirty="0"/>
              <a:t>פעולות שיבוצעו אם הביטוי מחזיר ערך של </a:t>
            </a:r>
            <a:r>
              <a:rPr lang="he-IL" u="sng" dirty="0"/>
              <a:t>אמת</a:t>
            </a:r>
            <a:r>
              <a:rPr lang="en-US" dirty="0"/>
              <a:t> </a:t>
            </a:r>
          </a:p>
          <a:p>
            <a:pPr marL="0" indent="0" algn="l" rtl="0">
              <a:buNone/>
            </a:pPr>
            <a:r>
              <a:rPr lang="en-US" dirty="0"/>
              <a:t>   }</a:t>
            </a:r>
          </a:p>
          <a:p>
            <a:pPr marL="0" indent="0" algn="l" rtl="0">
              <a:buNone/>
            </a:pPr>
            <a:r>
              <a:rPr lang="en-US" dirty="0"/>
              <a:t>else</a:t>
            </a:r>
          </a:p>
          <a:p>
            <a:pPr marL="0" indent="0" algn="l" rtl="0">
              <a:buNone/>
            </a:pPr>
            <a:r>
              <a:rPr lang="en-US" dirty="0"/>
              <a:t>   {</a:t>
            </a:r>
          </a:p>
          <a:p>
            <a:pPr marL="0" indent="0" algn="l" rtl="0">
              <a:buNone/>
            </a:pPr>
            <a:r>
              <a:rPr lang="en-US" dirty="0"/>
              <a:t>     </a:t>
            </a:r>
            <a:r>
              <a:rPr lang="he-IL" dirty="0"/>
              <a:t>פעולות שיבוצעו אם הביטוי מחזיר ערך של </a:t>
            </a:r>
            <a:r>
              <a:rPr lang="he-IL" u="sng" dirty="0"/>
              <a:t>שקר</a:t>
            </a:r>
            <a:r>
              <a:rPr lang="en-US" dirty="0"/>
              <a:t> </a:t>
            </a:r>
          </a:p>
          <a:p>
            <a:pPr marL="0" indent="0" algn="l" rtl="0">
              <a:buNone/>
            </a:pPr>
            <a:r>
              <a:rPr lang="en-US" dirty="0"/>
              <a:t>   }</a:t>
            </a:r>
          </a:p>
          <a:p>
            <a:pPr marL="0" indent="0" algn="l" rtl="0">
              <a:buNone/>
            </a:pPr>
            <a:endParaRPr lang="en-US" dirty="0"/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78055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E0F38-640E-4974-979F-C05823631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התנאי </a:t>
            </a:r>
            <a:r>
              <a:rPr lang="en-US" dirty="0"/>
              <a:t>if…else</a:t>
            </a:r>
            <a:r>
              <a:rPr lang="he-IL" dirty="0"/>
              <a:t> (המשך)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FBD66-3B9F-415D-AB74-C4A1DA69FE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מספר דגשים: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79CC9E-8472-44A1-B656-36D3EFD0686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גם אחרי ה </a:t>
            </a:r>
            <a:r>
              <a:rPr lang="en-US" dirty="0"/>
              <a:t>else</a:t>
            </a:r>
            <a:r>
              <a:rPr lang="he-IL" dirty="0"/>
              <a:t> לא שמים </a:t>
            </a:r>
            <a:r>
              <a:rPr lang="en-US" dirty="0"/>
              <a:t>;</a:t>
            </a:r>
            <a:endParaRPr lang="he-IL" dirty="0"/>
          </a:p>
          <a:p>
            <a:r>
              <a:rPr lang="he-IL" dirty="0"/>
              <a:t>עקרון תחימת הבלוק אחרי ה </a:t>
            </a:r>
            <a:r>
              <a:rPr lang="en-US" dirty="0"/>
              <a:t>if</a:t>
            </a:r>
            <a:r>
              <a:rPr lang="he-IL" dirty="0"/>
              <a:t> תקף גם לגבי ה </a:t>
            </a:r>
            <a:r>
              <a:rPr lang="en-US" dirty="0"/>
              <a:t>else</a:t>
            </a:r>
          </a:p>
          <a:p>
            <a:r>
              <a:rPr lang="he-IL" dirty="0"/>
              <a:t>כיוון שהביטוי שבתוך ה </a:t>
            </a:r>
            <a:r>
              <a:rPr lang="en-US" dirty="0"/>
              <a:t>if</a:t>
            </a:r>
            <a:r>
              <a:rPr lang="he-IL" dirty="0"/>
              <a:t> מכיל אופרטור בוליאני שחייב להחזיר או אמת או שקר, לעולם לא יתקיימו גם מה מתחת ל </a:t>
            </a:r>
            <a:r>
              <a:rPr lang="en-US" dirty="0"/>
              <a:t>if</a:t>
            </a:r>
            <a:r>
              <a:rPr lang="he-IL" dirty="0"/>
              <a:t> וגם מה שמתחת ל </a:t>
            </a:r>
            <a:r>
              <a:rPr lang="en-US" dirty="0"/>
              <a:t>else</a:t>
            </a:r>
            <a:r>
              <a:rPr lang="he-IL" dirty="0"/>
              <a:t> אלה רק אחד מהם.</a:t>
            </a:r>
            <a:endParaRPr lang="en-US" dirty="0"/>
          </a:p>
          <a:p>
            <a:endParaRPr lang="en-US" dirty="0"/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86496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E0F38-640E-4974-979F-C05823631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התנאי </a:t>
            </a:r>
            <a:r>
              <a:rPr lang="en-US" dirty="0"/>
              <a:t>if…else</a:t>
            </a:r>
            <a:r>
              <a:rPr lang="he-IL" dirty="0"/>
              <a:t> (המשך)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FBD66-3B9F-415D-AB74-C4A1DA69FE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דוגמה פשוטה: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6FB5BA-74C5-4A2F-98DA-9FF2F304E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227" y="1895261"/>
            <a:ext cx="7039957" cy="306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52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הביטוי </a:t>
            </a:r>
            <a:r>
              <a:rPr lang="en-US" dirty="0"/>
              <a:t>else if</a:t>
            </a:r>
            <a:endParaRPr lang="he-IL" dirty="0"/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17576978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26EE2-91C7-4607-BB40-FBE05BD82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הביטוי </a:t>
            </a:r>
            <a:r>
              <a:rPr lang="en-US" dirty="0"/>
              <a:t>else if</a:t>
            </a:r>
            <a:endParaRPr lang="he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E6738-B454-479A-BA26-7F45C638D7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מאפשר לבצע תנאי במידה והתשובה לתנאי הראשון </a:t>
            </a:r>
            <a:r>
              <a:rPr lang="he-IL" dirty="0" err="1"/>
              <a:t>היתה</a:t>
            </a:r>
            <a:r>
              <a:rPr lang="he-IL" dirty="0"/>
              <a:t> שקר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3D37AE-F170-4CAA-80A8-93A0EC65B76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dirty="0"/>
              <a:t>If (</a:t>
            </a:r>
            <a:r>
              <a:rPr lang="he-IL" dirty="0"/>
              <a:t>ביטוי 1</a:t>
            </a:r>
            <a:r>
              <a:rPr lang="en-US" dirty="0"/>
              <a:t>)</a:t>
            </a:r>
          </a:p>
          <a:p>
            <a:pPr marL="0" indent="0" algn="l" rtl="0">
              <a:buNone/>
            </a:pPr>
            <a:r>
              <a:rPr lang="en-US" dirty="0"/>
              <a:t>   {</a:t>
            </a:r>
          </a:p>
          <a:p>
            <a:pPr marL="0" indent="0" algn="l" rtl="0">
              <a:buNone/>
            </a:pPr>
            <a:r>
              <a:rPr lang="en-US" dirty="0"/>
              <a:t>      </a:t>
            </a:r>
            <a:r>
              <a:rPr lang="he-IL" dirty="0"/>
              <a:t>פעולות שיבוצעו אם הביטוי </a:t>
            </a:r>
            <a:r>
              <a:rPr lang="he-IL" b="1" dirty="0"/>
              <a:t>הראשון</a:t>
            </a:r>
            <a:r>
              <a:rPr lang="he-IL" dirty="0"/>
              <a:t> מחזיר ערך של </a:t>
            </a:r>
            <a:r>
              <a:rPr lang="he-IL" u="sng" dirty="0"/>
              <a:t>אמת</a:t>
            </a:r>
            <a:r>
              <a:rPr lang="en-US" dirty="0"/>
              <a:t> </a:t>
            </a:r>
          </a:p>
          <a:p>
            <a:pPr marL="0" indent="0" algn="l" rtl="0">
              <a:buNone/>
            </a:pPr>
            <a:r>
              <a:rPr lang="en-US" dirty="0"/>
              <a:t>   }</a:t>
            </a:r>
          </a:p>
          <a:p>
            <a:pPr marL="0" indent="0" algn="l" rtl="0">
              <a:buNone/>
            </a:pPr>
            <a:r>
              <a:rPr lang="en-US" dirty="0"/>
              <a:t>else if (</a:t>
            </a:r>
            <a:r>
              <a:rPr lang="he-IL" dirty="0"/>
              <a:t>ביטוי 2</a:t>
            </a:r>
            <a:r>
              <a:rPr lang="en-US" dirty="0"/>
              <a:t>)</a:t>
            </a:r>
          </a:p>
          <a:p>
            <a:pPr marL="0" indent="0" algn="l" rtl="0">
              <a:buNone/>
            </a:pPr>
            <a:r>
              <a:rPr lang="en-US" dirty="0"/>
              <a:t>   {</a:t>
            </a:r>
          </a:p>
          <a:p>
            <a:pPr marL="0" indent="0" algn="l" rtl="0">
              <a:buNone/>
            </a:pPr>
            <a:r>
              <a:rPr lang="en-US" dirty="0"/>
              <a:t>     </a:t>
            </a:r>
            <a:r>
              <a:rPr lang="he-IL" dirty="0"/>
              <a:t>פעולות שיבוצעו אם הביטוי </a:t>
            </a:r>
            <a:r>
              <a:rPr lang="he-IL" b="1" dirty="0"/>
              <a:t>הראשון</a:t>
            </a:r>
            <a:r>
              <a:rPr lang="he-IL" dirty="0"/>
              <a:t> החזיר </a:t>
            </a:r>
            <a:r>
              <a:rPr lang="he-IL" u="sng" dirty="0"/>
              <a:t>שקר</a:t>
            </a:r>
            <a:r>
              <a:rPr lang="he-IL" dirty="0"/>
              <a:t> והביטוי </a:t>
            </a:r>
            <a:r>
              <a:rPr lang="he-IL" b="1" dirty="0"/>
              <a:t>השני</a:t>
            </a:r>
            <a:r>
              <a:rPr lang="he-IL" dirty="0"/>
              <a:t> החזיר </a:t>
            </a:r>
            <a:r>
              <a:rPr lang="he-IL" u="sng" dirty="0"/>
              <a:t>אמת</a:t>
            </a:r>
            <a:endParaRPr lang="en-US" u="sng" dirty="0"/>
          </a:p>
          <a:p>
            <a:pPr marL="0" indent="0" algn="l" rtl="0">
              <a:buNone/>
            </a:pPr>
            <a:r>
              <a:rPr lang="en-US" dirty="0"/>
              <a:t>   }</a:t>
            </a:r>
          </a:p>
          <a:p>
            <a:pPr marL="0" indent="0" algn="l" rtl="0">
              <a:buNone/>
            </a:pPr>
            <a:r>
              <a:rPr lang="en-US" dirty="0"/>
              <a:t>else</a:t>
            </a:r>
          </a:p>
          <a:p>
            <a:pPr marL="0" indent="0" algn="l" rtl="0">
              <a:buNone/>
            </a:pPr>
            <a:r>
              <a:rPr lang="en-US" dirty="0"/>
              <a:t>   {</a:t>
            </a:r>
          </a:p>
          <a:p>
            <a:pPr marL="0" indent="0" algn="l" rtl="0">
              <a:buNone/>
            </a:pPr>
            <a:r>
              <a:rPr lang="en-US" dirty="0"/>
              <a:t>     </a:t>
            </a:r>
            <a:r>
              <a:rPr lang="he-IL" dirty="0"/>
              <a:t>פעולות שיבוצעו אם </a:t>
            </a:r>
            <a:r>
              <a:rPr lang="he-IL" b="1" dirty="0"/>
              <a:t>שני הביטויים </a:t>
            </a:r>
            <a:r>
              <a:rPr lang="he-IL" dirty="0"/>
              <a:t>החזירו </a:t>
            </a:r>
            <a:r>
              <a:rPr lang="he-IL" u="sng" dirty="0"/>
              <a:t>שקר</a:t>
            </a:r>
          </a:p>
          <a:p>
            <a:pPr marL="0" indent="0" algn="l" rtl="0">
              <a:buNone/>
            </a:pPr>
            <a:r>
              <a:rPr lang="he-IL" dirty="0"/>
              <a:t>{   </a:t>
            </a:r>
          </a:p>
        </p:txBody>
      </p:sp>
    </p:spTree>
    <p:extLst>
      <p:ext uri="{BB962C8B-B14F-4D97-AF65-F5344CB8AC3E}">
        <p14:creationId xmlns:p14="http://schemas.microsoft.com/office/powerpoint/2010/main" val="9537464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E0F38-640E-4974-979F-C05823631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התנאי </a:t>
            </a:r>
            <a:r>
              <a:rPr lang="en-US" dirty="0"/>
              <a:t>else if </a:t>
            </a:r>
            <a:r>
              <a:rPr lang="he-IL" dirty="0"/>
              <a:t> (המשך)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FBD66-3B9F-415D-AB74-C4A1DA69FE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דוגמה: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154871-6955-494B-8828-466B58067EF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/>
              <a:t>ניקח את אותה דוגמה שעשינו בהפסקה </a:t>
            </a:r>
          </a:p>
          <a:p>
            <a:pPr marL="0" indent="0">
              <a:buNone/>
            </a:pPr>
            <a:r>
              <a:rPr lang="he-IL" dirty="0"/>
              <a:t>וכעת נפתור אותה עם </a:t>
            </a:r>
            <a:r>
              <a:rPr lang="en-US" dirty="0"/>
              <a:t>else if</a:t>
            </a:r>
            <a:r>
              <a:rPr lang="he-IL" dirty="0"/>
              <a:t>:</a:t>
            </a:r>
          </a:p>
          <a:p>
            <a:pPr marL="0" indent="0">
              <a:buNone/>
            </a:pPr>
            <a:r>
              <a:rPr lang="he-IL" dirty="0"/>
              <a:t>כתבו תוכנית אשר תקלוט 2 מספרים שלמים </a:t>
            </a:r>
          </a:p>
          <a:p>
            <a:pPr marL="0" indent="0">
              <a:buNone/>
            </a:pPr>
            <a:r>
              <a:rPr lang="he-IL" dirty="0"/>
              <a:t>ותדפיס את הגדול מבניהם.</a:t>
            </a:r>
          </a:p>
          <a:p>
            <a:pPr marL="0" indent="0">
              <a:buNone/>
            </a:pPr>
            <a:endParaRPr lang="en-US" dirty="0"/>
          </a:p>
          <a:p>
            <a:endParaRPr lang="he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30E1CF-7E13-4D50-BE82-4D7174FCD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11" y="1520983"/>
            <a:ext cx="5636821" cy="435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88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תנאי מורכב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11110817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2BBD5-C5EB-4013-82C7-F41721D64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תנאי מורכב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42714D-4E5F-4F9B-8E5A-2CD146AAAE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תנאי מורכב הוא תנאי אשר מכיל ביטוי מורכב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6FC8AE-9080-4731-A087-7C191BF15A4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מהו ביטוי מורכב?</a:t>
            </a:r>
          </a:p>
          <a:p>
            <a:r>
              <a:rPr lang="he-IL" dirty="0"/>
              <a:t>ביטוי מורכב הוא ביטוי אשר מורכב ממספר תתי ביטויים כאשר ביניהם מחבר אופרטור לוגי בוליאני מותנה</a:t>
            </a:r>
          </a:p>
          <a:p>
            <a:endParaRPr lang="he-IL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A82C799-4384-4E3E-8F18-348359644F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215478"/>
              </p:ext>
            </p:extLst>
          </p:nvPr>
        </p:nvGraphicFramePr>
        <p:xfrm>
          <a:off x="2031733" y="3227829"/>
          <a:ext cx="8126943" cy="1483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08981">
                  <a:extLst>
                    <a:ext uri="{9D8B030D-6E8A-4147-A177-3AD203B41FA5}">
                      <a16:colId xmlns:a16="http://schemas.microsoft.com/office/drawing/2014/main" val="54119625"/>
                    </a:ext>
                  </a:extLst>
                </a:gridCol>
                <a:gridCol w="2708981">
                  <a:extLst>
                    <a:ext uri="{9D8B030D-6E8A-4147-A177-3AD203B41FA5}">
                      <a16:colId xmlns:a16="http://schemas.microsoft.com/office/drawing/2014/main" val="2195762532"/>
                    </a:ext>
                  </a:extLst>
                </a:gridCol>
                <a:gridCol w="2708981">
                  <a:extLst>
                    <a:ext uri="{9D8B030D-6E8A-4147-A177-3AD203B41FA5}">
                      <a16:colId xmlns:a16="http://schemas.microsoft.com/office/drawing/2014/main" val="17340481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סימון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משמעות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דוגמה לביטוי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627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&amp;&amp;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AND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A&amp;&amp;B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426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||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OR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A||B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048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NOT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!A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51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401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היום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>
          <a:xfrm>
            <a:off x="515205" y="1185681"/>
            <a:ext cx="9000000" cy="540000"/>
          </a:xfrm>
        </p:spPr>
        <p:txBody>
          <a:bodyPr/>
          <a:lstStyle/>
          <a:p>
            <a:r>
              <a:rPr lang="he-IL" dirty="0"/>
              <a:t>תנאים בשפת </a:t>
            </a:r>
            <a:r>
              <a:rPr lang="en-US" dirty="0"/>
              <a:t>C#</a:t>
            </a:r>
            <a:endParaRPr lang="he-IL" dirty="0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9000000" cy="415251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200000"/>
              </a:lnSpc>
            </a:pPr>
            <a:r>
              <a:rPr lang="he-IL" dirty="0"/>
              <a:t>מבוא</a:t>
            </a:r>
          </a:p>
          <a:p>
            <a:pPr>
              <a:lnSpc>
                <a:spcPct val="200000"/>
              </a:lnSpc>
            </a:pPr>
            <a:r>
              <a:rPr lang="he-IL" dirty="0"/>
              <a:t>חזרה על נושא מהו ביטוי</a:t>
            </a:r>
          </a:p>
          <a:p>
            <a:pPr>
              <a:lnSpc>
                <a:spcPct val="200000"/>
              </a:lnSpc>
            </a:pPr>
            <a:r>
              <a:rPr lang="he-IL" dirty="0"/>
              <a:t>חזרה על נושא אופרטורים של יחס</a:t>
            </a:r>
          </a:p>
          <a:p>
            <a:pPr>
              <a:lnSpc>
                <a:spcPct val="200000"/>
              </a:lnSpc>
            </a:pPr>
            <a:r>
              <a:rPr lang="he-IL" dirty="0"/>
              <a:t>התנאי </a:t>
            </a:r>
            <a:r>
              <a:rPr lang="en-US" dirty="0"/>
              <a:t>if</a:t>
            </a:r>
          </a:p>
          <a:p>
            <a:pPr>
              <a:lnSpc>
                <a:spcPct val="200000"/>
              </a:lnSpc>
            </a:pPr>
            <a:r>
              <a:rPr lang="he-IL" dirty="0"/>
              <a:t>התנאי </a:t>
            </a:r>
            <a:r>
              <a:rPr lang="en-US" dirty="0"/>
              <a:t>if…else</a:t>
            </a:r>
            <a:endParaRPr lang="he-IL" dirty="0"/>
          </a:p>
          <a:p>
            <a:pPr>
              <a:lnSpc>
                <a:spcPct val="200000"/>
              </a:lnSpc>
            </a:pPr>
            <a:r>
              <a:rPr lang="he-IL" dirty="0"/>
              <a:t>התנאי </a:t>
            </a:r>
            <a:r>
              <a:rPr lang="en-US" dirty="0"/>
              <a:t>else if</a:t>
            </a:r>
          </a:p>
          <a:p>
            <a:pPr>
              <a:lnSpc>
                <a:spcPct val="200000"/>
              </a:lnSpc>
            </a:pPr>
            <a:r>
              <a:rPr lang="he-IL" dirty="0"/>
              <a:t>תנאים מורכבים</a:t>
            </a:r>
          </a:p>
          <a:p>
            <a:pPr>
              <a:lnSpc>
                <a:spcPct val="200000"/>
              </a:lnSpc>
            </a:pPr>
            <a:r>
              <a:rPr lang="he-IL" dirty="0"/>
              <a:t>סיכום</a:t>
            </a:r>
          </a:p>
          <a:p>
            <a:pPr>
              <a:lnSpc>
                <a:spcPct val="200000"/>
              </a:lnSpc>
            </a:pPr>
            <a:endParaRPr lang="he-IL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EF476-9478-4791-B19B-9B3887E99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תנאי מורכב (המשך)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7B12C-D0E3-4778-A7D5-B28CAEA234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דוגמאות עקרוניות לתנאים מורכבים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911260-47BB-4456-AC3D-8114EA0879B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/>
              <a:t>If ( (</a:t>
            </a:r>
            <a:r>
              <a:rPr lang="he-IL" dirty="0"/>
              <a:t>ביטוי 1</a:t>
            </a:r>
            <a:r>
              <a:rPr lang="en-US" dirty="0"/>
              <a:t>) &amp;&amp; (</a:t>
            </a:r>
            <a:r>
              <a:rPr lang="he-IL" dirty="0"/>
              <a:t>ביטוי 2</a:t>
            </a:r>
            <a:r>
              <a:rPr lang="en-US" dirty="0"/>
              <a:t>) )</a:t>
            </a:r>
          </a:p>
          <a:p>
            <a:pPr marL="0" indent="0" algn="l" rtl="0">
              <a:buNone/>
            </a:pPr>
            <a:r>
              <a:rPr lang="en-US" dirty="0"/>
              <a:t>{</a:t>
            </a:r>
          </a:p>
          <a:p>
            <a:pPr marL="0" indent="0" algn="l" rtl="0">
              <a:buNone/>
            </a:pPr>
            <a:r>
              <a:rPr lang="en-US" dirty="0"/>
              <a:t>   </a:t>
            </a:r>
            <a:r>
              <a:rPr lang="he-IL" dirty="0"/>
              <a:t>פעולות שיבוצעו אם גם הביטוי הראשון יחזיר אמת וגם הביטוי השני יחזיר אמת</a:t>
            </a:r>
          </a:p>
          <a:p>
            <a:pPr marL="0" indent="0" algn="l" rtl="0">
              <a:buNone/>
            </a:pPr>
            <a:r>
              <a:rPr lang="he-IL" dirty="0"/>
              <a:t>{</a:t>
            </a:r>
            <a:endParaRPr lang="en-US" dirty="0"/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/>
              <a:t>If ( (</a:t>
            </a:r>
            <a:r>
              <a:rPr lang="he-IL" dirty="0"/>
              <a:t>ביטוי 1</a:t>
            </a:r>
            <a:r>
              <a:rPr lang="en-US" dirty="0"/>
              <a:t>) || (</a:t>
            </a:r>
            <a:r>
              <a:rPr lang="he-IL" dirty="0"/>
              <a:t>ביטוי 2</a:t>
            </a:r>
            <a:r>
              <a:rPr lang="en-US" dirty="0"/>
              <a:t>) )</a:t>
            </a:r>
          </a:p>
          <a:p>
            <a:pPr marL="0" indent="0" algn="l" rtl="0">
              <a:buNone/>
            </a:pPr>
            <a:r>
              <a:rPr lang="en-US" dirty="0"/>
              <a:t>{</a:t>
            </a:r>
          </a:p>
          <a:p>
            <a:pPr marL="0" indent="0" algn="l" rtl="0">
              <a:buNone/>
            </a:pPr>
            <a:r>
              <a:rPr lang="en-US" dirty="0"/>
              <a:t>   </a:t>
            </a:r>
            <a:r>
              <a:rPr lang="he-IL" dirty="0"/>
              <a:t>פעולות שיבוצעו אם או הביטוי הראשון יחזיר אמת או הביטוי השני יחזיר אמת</a:t>
            </a:r>
          </a:p>
          <a:p>
            <a:pPr marL="0" indent="0" algn="l" rtl="0">
              <a:buNone/>
            </a:pPr>
            <a:r>
              <a:rPr lang="he-IL" dirty="0"/>
              <a:t>{</a:t>
            </a:r>
          </a:p>
          <a:p>
            <a:pPr marL="0" indent="0" algn="l" rtl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927157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EF476-9478-4791-B19B-9B3887E99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תנאי מורכב (המשך)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7B12C-D0E3-4778-A7D5-B28CAEA234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דוגמא עקרוניות נוספת לתנאי מורכב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911260-47BB-4456-AC3D-8114EA0879B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/>
              <a:t>If ( !(</a:t>
            </a:r>
            <a:r>
              <a:rPr lang="he-IL" dirty="0"/>
              <a:t>ביטוי 1</a:t>
            </a:r>
            <a:r>
              <a:rPr lang="en-US" dirty="0"/>
              <a:t>) )</a:t>
            </a:r>
          </a:p>
          <a:p>
            <a:pPr marL="0" indent="0" algn="l" rtl="0">
              <a:buNone/>
            </a:pPr>
            <a:r>
              <a:rPr lang="en-US" dirty="0"/>
              <a:t>{</a:t>
            </a:r>
          </a:p>
          <a:p>
            <a:pPr marL="0" indent="0" algn="l" rtl="0">
              <a:buNone/>
            </a:pPr>
            <a:r>
              <a:rPr lang="en-US" dirty="0"/>
              <a:t>   </a:t>
            </a:r>
            <a:r>
              <a:rPr lang="he-IL" dirty="0"/>
              <a:t>פעולות שיבוצעו אם הביטוי הראשון יחזיר שקר</a:t>
            </a:r>
          </a:p>
          <a:p>
            <a:pPr marL="0" indent="0" algn="l" rtl="0">
              <a:buNone/>
            </a:pPr>
            <a:r>
              <a:rPr lang="he-IL" dirty="0"/>
              <a:t>{</a:t>
            </a:r>
            <a:endParaRPr lang="en-US" dirty="0"/>
          </a:p>
          <a:p>
            <a:pPr marL="0" indent="0" algn="r">
              <a:buNone/>
            </a:pPr>
            <a:r>
              <a:rPr lang="he-IL" dirty="0"/>
              <a:t>כמובן שיכולים להיות תנאים מורכבים יותר עם מספר שילובים</a:t>
            </a:r>
            <a:endParaRPr lang="en-US" dirty="0"/>
          </a:p>
          <a:p>
            <a:pPr marL="0" indent="0" algn="l" rtl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305002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EF476-9478-4791-B19B-9B3887E99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תנאי מורכב (המשך)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7B12C-D0E3-4778-A7D5-B28CAEA234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דוגמא: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911260-47BB-4456-AC3D-8114EA0879B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he-IL" dirty="0"/>
              <a:t>נכתוב תוכנית שתקלוט שני מספרים בין 0 ל 100 ותחשב את מכפלתם. במידה והמספרים לא בין 0 ל 100 התוכנית תדפיס הודאת שגיאה.</a:t>
            </a:r>
          </a:p>
          <a:p>
            <a:pPr marL="0" indent="0" algn="r">
              <a:buNone/>
            </a:pPr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9D0493-8E6A-401C-99EC-286748AF0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06" y="2468000"/>
            <a:ext cx="8574473" cy="332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85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8395A-91E7-4053-A3F3-BBE86F5FA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סיכום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CF20A-8E9C-4828-ACE6-F30FC9FBBF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33C462-AD97-47D6-8327-3C8DF70DBA3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למדנו היום על התנאי </a:t>
            </a:r>
            <a:r>
              <a:rPr lang="en-US" dirty="0"/>
              <a:t>if</a:t>
            </a:r>
          </a:p>
          <a:p>
            <a:r>
              <a:rPr lang="he-IL" dirty="0"/>
              <a:t>על התנאי </a:t>
            </a:r>
            <a:r>
              <a:rPr lang="en-US" dirty="0"/>
              <a:t>if…else</a:t>
            </a:r>
          </a:p>
          <a:p>
            <a:r>
              <a:rPr lang="he-IL" dirty="0"/>
              <a:t>למדנו על התנאי </a:t>
            </a:r>
            <a:r>
              <a:rPr lang="en-US" dirty="0"/>
              <a:t>else if</a:t>
            </a:r>
          </a:p>
          <a:p>
            <a:r>
              <a:rPr lang="he-IL" dirty="0"/>
              <a:t>למדנו תנאים מורכבים</a:t>
            </a:r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pPr marL="0" indent="0">
              <a:buNone/>
            </a:pPr>
            <a:r>
              <a:rPr lang="he-IL" dirty="0"/>
              <a:t>תודה רבה על </a:t>
            </a:r>
            <a:r>
              <a:rPr lang="he-IL" dirty="0" err="1"/>
              <a:t>הצפיה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34544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מבוא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>
              <a:sym typeface="Varela Rou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מבוא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9000000" cy="540000"/>
          </a:xfrm>
        </p:spPr>
        <p:txBody>
          <a:bodyPr/>
          <a:lstStyle/>
          <a:p>
            <a:endParaRPr lang="he-IL" dirty="0"/>
          </a:p>
        </p:txBody>
      </p:sp>
      <p:pic>
        <p:nvPicPr>
          <p:cNvPr id="3" name="Content Placeholder 2" descr="A close up of a box&#10;&#10;Description automatically generated">
            <a:extLst>
              <a:ext uri="{FF2B5EF4-FFF2-40B4-BE49-F238E27FC236}">
                <a16:creationId xmlns:a16="http://schemas.microsoft.com/office/drawing/2014/main" id="{C379D24F-F689-477E-B094-4430CA84728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35" y="2217639"/>
            <a:ext cx="3760387" cy="2726281"/>
          </a:xfrm>
        </p:spPr>
      </p:pic>
      <p:pic>
        <p:nvPicPr>
          <p:cNvPr id="5" name="Picture 4" descr="A picture containing indoor, ware, table, sitting&#10;&#10;Description automatically generated">
            <a:extLst>
              <a:ext uri="{FF2B5EF4-FFF2-40B4-BE49-F238E27FC236}">
                <a16:creationId xmlns:a16="http://schemas.microsoft.com/office/drawing/2014/main" id="{DAD90841-D465-455D-838C-F28C4B9591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65" y="2517353"/>
            <a:ext cx="3662743" cy="242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C878C-7849-4808-9CD1-91790A926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מבוא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A9148-1AAE-495E-82BA-9606026698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2EC19B-9019-4A87-978D-9DEEF11DC86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להלן מספר דוגמאות לתנאים:</a:t>
            </a:r>
          </a:p>
          <a:p>
            <a:pPr lvl="1"/>
            <a:r>
              <a:rPr lang="he-IL" dirty="0"/>
              <a:t>אם נלחץ כפתור אז תדליק את המנורה</a:t>
            </a:r>
          </a:p>
          <a:p>
            <a:pPr lvl="1"/>
            <a:r>
              <a:rPr lang="he-IL" dirty="0"/>
              <a:t>אם המספר גדול מ 10 אז הדפס אותו</a:t>
            </a:r>
          </a:p>
          <a:p>
            <a:pPr lvl="1"/>
            <a:r>
              <a:rPr lang="he-IL" dirty="0"/>
              <a:t>אם דנה גבוהה מיוסי אז מקם אותה ליד יונית</a:t>
            </a:r>
          </a:p>
          <a:p>
            <a:pPr lvl="1"/>
            <a:r>
              <a:rPr lang="he-IL" dirty="0"/>
              <a:t>אם האות הראשונה במילה </a:t>
            </a:r>
            <a:r>
              <a:rPr lang="he-IL" dirty="0" err="1"/>
              <a:t>מסויימת</a:t>
            </a:r>
            <a:r>
              <a:rPr lang="he-IL" dirty="0"/>
              <a:t> היא א אז הדגש אותה</a:t>
            </a:r>
          </a:p>
          <a:p>
            <a:pPr lvl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18758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חזרה על מושגי יסוד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2094368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BAAC8-25CD-45EA-946E-B3F3D6707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מהו ביטוי (חזרה)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3140D-144D-477C-A710-DAC566520B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84B6A-2693-4CC5-A39A-5F4EF236C9C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ביטוי הוא צירוף של אופרנד (מספר, משתנה, קבוע וכו') אחד או יותר שיכול לבוא בצירוף של אופרטור אשר מחזיר ערך.</a:t>
            </a:r>
          </a:p>
          <a:p>
            <a:r>
              <a:rPr lang="he-IL" dirty="0"/>
              <a:t>ביטוי יכול להיות פשוט או מורכב.</a:t>
            </a:r>
            <a:endParaRPr lang="en-US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87092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1ABAC-1B5B-4199-BB9E-80059BBFD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מהו ביטוי (חזרה)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D27F1-25E8-4751-9748-EE29AE120D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להלן מספר דוגמאות לביטויים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564F8C-9126-490D-BDF4-9D46E827FAD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941712" y="1716018"/>
            <a:ext cx="2086266" cy="87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3243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1248</Words>
  <Application>Microsoft Office PowerPoint</Application>
  <PresentationFormat>מותאם אישית</PresentationFormat>
  <Paragraphs>197</Paragraphs>
  <Slides>33</Slides>
  <Notes>14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33</vt:i4>
      </vt:variant>
    </vt:vector>
  </HeadingPairs>
  <TitlesOfParts>
    <vt:vector size="37" baseType="lpstr">
      <vt:lpstr>Arial</vt:lpstr>
      <vt:lpstr>Calibri</vt:lpstr>
      <vt:lpstr>Varela Round</vt:lpstr>
      <vt:lpstr>ערכת נושא Office</vt:lpstr>
      <vt:lpstr>מערכת שידורים לאומית</vt:lpstr>
      <vt:lpstr>תנאים בשפת C#</vt:lpstr>
      <vt:lpstr>מה נלמד היום </vt:lpstr>
      <vt:lpstr>מבוא</vt:lpstr>
      <vt:lpstr>מבוא</vt:lpstr>
      <vt:lpstr>מבוא</vt:lpstr>
      <vt:lpstr>חזרה על מושגי יסוד</vt:lpstr>
      <vt:lpstr>מהו ביטוי (חזרה)</vt:lpstr>
      <vt:lpstr>מהו ביטוי (חזרה)</vt:lpstr>
      <vt:lpstr>מהו ביטוי (חזרה)</vt:lpstr>
      <vt:lpstr>אופרטורים של יחס (חזרה)</vt:lpstr>
      <vt:lpstr>אופרטורים של יחס (חזרה)</vt:lpstr>
      <vt:lpstr>אופרטורים של יחס (חזרה)</vt:lpstr>
      <vt:lpstr>אופרטורים של יחס (חזרה)</vt:lpstr>
      <vt:lpstr>התנאי if</vt:lpstr>
      <vt:lpstr>התנאי if</vt:lpstr>
      <vt:lpstr>התנאי if (המשך)</vt:lpstr>
      <vt:lpstr>התנאי if  (המשך)</vt:lpstr>
      <vt:lpstr>התנאי if (המשך)</vt:lpstr>
      <vt:lpstr>התנאי if  (המשך)</vt:lpstr>
      <vt:lpstr>התנאי if…else</vt:lpstr>
      <vt:lpstr>התנאי if…else</vt:lpstr>
      <vt:lpstr>התנאי if…else (המשך)</vt:lpstr>
      <vt:lpstr>התנאי if…else (המשך)</vt:lpstr>
      <vt:lpstr>הביטוי else if</vt:lpstr>
      <vt:lpstr>הביטוי else if</vt:lpstr>
      <vt:lpstr>התנאי else if  (המשך)</vt:lpstr>
      <vt:lpstr>תנאי מורכב</vt:lpstr>
      <vt:lpstr>תנאי מורכב</vt:lpstr>
      <vt:lpstr>תנאי מורכב (המשך)</vt:lpstr>
      <vt:lpstr>תנאי מורכב (המשך)</vt:lpstr>
      <vt:lpstr>תנאי מורכב (המשך)</vt:lpstr>
      <vt:lpstr>סיכום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iris rosenthal</cp:lastModifiedBy>
  <cp:revision>55</cp:revision>
  <dcterms:created xsi:type="dcterms:W3CDTF">2020-03-15T19:13:03Z</dcterms:created>
  <dcterms:modified xsi:type="dcterms:W3CDTF">2020-03-31T16:27:28Z</dcterms:modified>
</cp:coreProperties>
</file>