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7" r:id="rId2"/>
    <p:sldId id="262" r:id="rId3"/>
    <p:sldId id="288" r:id="rId4"/>
    <p:sldId id="293" r:id="rId5"/>
    <p:sldId id="290" r:id="rId6"/>
    <p:sldId id="289" r:id="rId7"/>
    <p:sldId id="292" r:id="rId8"/>
    <p:sldId id="291" r:id="rId9"/>
    <p:sldId id="295" r:id="rId10"/>
    <p:sldId id="296" r:id="rId11"/>
    <p:sldId id="297" r:id="rId12"/>
    <p:sldId id="294" r:id="rId13"/>
    <p:sldId id="298" r:id="rId14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816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כ"ד/אדר/תש"פ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 על פורמט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93675" y="228600"/>
            <a:ext cx="11780838" cy="6470650"/>
          </a:xfrm>
        </p:spPr>
        <p:txBody>
          <a:bodyPr/>
          <a:lstStyle>
            <a:lvl1pPr>
              <a:defRPr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485228-0E29-4D12-A6E9-299A5C76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088C8B4-22B8-402C-8100-ED5EA1F7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552B-607E-4869-A917-C44959BDCB12}" type="datetimeFigureOut">
              <a:rPr lang="he-IL" smtClean="0"/>
              <a:pPr/>
              <a:t>כ"ד/אדר/תש"פ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3864E2F-0B6E-4A5C-BFAA-22472070C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645161E-6299-41F9-9211-72210EFA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00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623800" y="1288473"/>
            <a:ext cx="10871177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טקסט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298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1039" y="81721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406" y="6347803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07" y="192531"/>
            <a:ext cx="10871170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כ"ד/אדר/תש"פ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3" r:id="rId6"/>
    <p:sldLayoutId id="2147483666" r:id="rId7"/>
    <p:sldLayoutId id="2147483667" r:id="rId8"/>
    <p:sldLayoutId id="2147483665" r:id="rId9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ppalCDs3O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A9AF5AC-4709-4F8C-9B47-3AC4D9897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355" y="419726"/>
            <a:ext cx="4751884" cy="867087"/>
          </a:xfrm>
        </p:spPr>
        <p:txBody>
          <a:bodyPr/>
          <a:lstStyle/>
          <a:p>
            <a:r>
              <a:rPr lang="he-IL" sz="6000" dirty="0"/>
              <a:t>חוסר אונים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A1954953-715C-4211-91D8-DBB6C991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05" y="419726"/>
            <a:ext cx="6356502" cy="5252594"/>
          </a:xfrm>
          <a:prstGeom prst="rect">
            <a:avLst/>
          </a:prstGeom>
        </p:spPr>
      </p:pic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3DFE194-BA1D-4109-9764-08D5D2A53B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75356" y="1579120"/>
            <a:ext cx="4751883" cy="474672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הַתַּלְיָן! הֵא </a:t>
            </a:r>
            <a:r>
              <a:rPr lang="he-IL" b="1" dirty="0" err="1"/>
              <a:t>צַוָּאר</a:t>
            </a:r>
            <a:r>
              <a:rPr lang="he-IL" b="1" dirty="0"/>
              <a:t> – קוּם שְׁחָט!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עָרְפֵנִי כַּכֶּלֶב, לְךָ זְרֹעַ </a:t>
            </a:r>
            <a:r>
              <a:rPr lang="he-IL" b="1" dirty="0" err="1"/>
              <a:t>עִם-קַרְדֹּם</a:t>
            </a:r>
            <a:r>
              <a:rPr lang="he-IL" b="1" dirty="0"/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וְכָל-הָאָרֶץ לִי </a:t>
            </a:r>
            <a:r>
              <a:rPr lang="he-IL" b="1" dirty="0" err="1"/>
              <a:t>גַרְדֹּם</a:t>
            </a:r>
            <a:r>
              <a:rPr lang="he-IL" b="1" dirty="0"/>
              <a:t> –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וַאֲנַחְנוּ – אֲנַחְנוּ הַמְעָט!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דָּמִי מֻתָּר – הַךְ </a:t>
            </a:r>
            <a:r>
              <a:rPr lang="he-IL" b="1" dirty="0" err="1"/>
              <a:t>קָדְקֹד</a:t>
            </a:r>
            <a:r>
              <a:rPr lang="he-IL" b="1" dirty="0"/>
              <a:t>, וִיזַנֵּק דַּם רֶצַח,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דַּם יוֹנֵק וָשָׂב </a:t>
            </a:r>
            <a:r>
              <a:rPr lang="he-IL" b="1" dirty="0" err="1"/>
              <a:t>עַל-כֻּתָּנְתְּך</a:t>
            </a:r>
            <a:r>
              <a:rPr lang="he-IL" b="1" dirty="0"/>
              <a:t>ָ –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וְלֹא </a:t>
            </a:r>
            <a:r>
              <a:rPr lang="he-IL" b="1" dirty="0" err="1"/>
              <a:t>יִמַּח</a:t>
            </a:r>
            <a:r>
              <a:rPr lang="he-IL" b="1" dirty="0"/>
              <a:t> לָנֶצַח, לָנֶצַח.</a:t>
            </a:r>
          </a:p>
          <a:p>
            <a:pPr marL="0" indent="0">
              <a:buNone/>
            </a:pP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764059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9F0BDC8-D9E4-4D4E-980D-D53F7F4DC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013" y="433720"/>
            <a:ext cx="4465702" cy="1644584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איסור על נקמה?</a:t>
            </a:r>
            <a:br>
              <a:rPr lang="he-IL" dirty="0"/>
            </a:b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A2D10B8-449C-48DB-AE5C-8F868BFC78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00013" y="2078304"/>
            <a:ext cx="4337901" cy="455701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וְאָרוּר הָאוֹמֵר: נְקֹם!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נְקָמָה כָזֹאת, נִקְמַת דַּם יֶלֶד קָטָן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עוֹד לֹא-בָרָא הַשָּׂטָן –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וְיִקֹּב הַדָּם אֶת-הַתְּהוֹם!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יִקֹּב הַדָּם עַד </a:t>
            </a:r>
            <a:r>
              <a:rPr lang="he-IL" b="1" dirty="0" err="1"/>
              <a:t>תְּהֹמוֹת</a:t>
            </a:r>
            <a:r>
              <a:rPr lang="he-IL" b="1" dirty="0"/>
              <a:t> מַחֲשַׁכִּים,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וְאָכַל בַּחֹשֶׁךְ וְחָתַר שָׁם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כָּל-מוֹסְדוֹת הָאָרֶץ הַנְּמַקִּים.</a:t>
            </a:r>
          </a:p>
          <a:p>
            <a:pPr marL="0" indent="0">
              <a:buNone/>
            </a:pPr>
            <a:endParaRPr lang="he-IL" b="1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AF9C6765-8B69-4784-8B1E-BBDEACFAFC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46604" y="621097"/>
            <a:ext cx="7063467" cy="5051222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B410165F-4660-4873-919B-12D368CA7983}"/>
              </a:ext>
            </a:extLst>
          </p:cNvPr>
          <p:cNvSpPr/>
          <p:nvPr/>
        </p:nvSpPr>
        <p:spPr>
          <a:xfrm>
            <a:off x="446604" y="4308649"/>
            <a:ext cx="70256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>
                <a:solidFill>
                  <a:schemeClr val="bg2"/>
                </a:solidFill>
              </a:rPr>
              <a:t>"אֵל-נְקָמוֹת יְהוָה;  אֵל נְקָמוֹת הוֹפִיעַ. הִנָּשֵׂא, שֹׁפֵט הָאָרֶץ;  הָשֵׁב גְּמוּל, עַל-גֵּאִים.  עַד-מָתַי רְשָׁעִים יְהוָה:  עַד-מָתַי, רְשָׁעִים יַעֲלֹזוּ</a:t>
            </a:r>
            <a:r>
              <a:rPr lang="he-IL" sz="2800" dirty="0">
                <a:solidFill>
                  <a:schemeClr val="bg2"/>
                </a:solidFill>
              </a:rPr>
              <a:t>." </a:t>
            </a:r>
            <a:r>
              <a:rPr lang="he-IL" b="1" dirty="0">
                <a:solidFill>
                  <a:schemeClr val="bg2"/>
                </a:solidFill>
              </a:rPr>
              <a:t>(תהילים צד)</a:t>
            </a:r>
            <a:endParaRPr lang="he-IL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677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0F28405-9985-4A6B-A362-5AE121BC6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694" y="213094"/>
            <a:ext cx="6638511" cy="1091050"/>
          </a:xfrm>
        </p:spPr>
        <p:txBody>
          <a:bodyPr/>
          <a:lstStyle/>
          <a:p>
            <a:r>
              <a:rPr lang="he-IL" dirty="0"/>
              <a:t>משמים לתהומות מחשכים</a:t>
            </a:r>
          </a:p>
        </p:txBody>
      </p:sp>
      <p:pic>
        <p:nvPicPr>
          <p:cNvPr id="9" name="מציין מיקום תוכן 8">
            <a:extLst>
              <a:ext uri="{FF2B5EF4-FFF2-40B4-BE49-F238E27FC236}">
                <a16:creationId xmlns:a16="http://schemas.microsoft.com/office/drawing/2014/main" id="{A93DB695-4B78-4D7E-A4AE-8682F954A89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15208" y="412238"/>
            <a:ext cx="4007281" cy="4394858"/>
          </a:xfrm>
          <a:prstGeom prst="rect">
            <a:avLst/>
          </a:prstGeom>
        </p:spPr>
      </p:pic>
      <p:sp>
        <p:nvSpPr>
          <p:cNvPr id="12" name="מציין מיקום טקסט 11">
            <a:extLst>
              <a:ext uri="{FF2B5EF4-FFF2-40B4-BE49-F238E27FC236}">
                <a16:creationId xmlns:a16="http://schemas.microsoft.com/office/drawing/2014/main" id="{FA0CBDA8-BAD7-4B94-A240-530C8248DC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2489" y="4807096"/>
            <a:ext cx="6199865" cy="951880"/>
          </a:xfrm>
        </p:spPr>
        <p:txBody>
          <a:bodyPr/>
          <a:lstStyle/>
          <a:p>
            <a:r>
              <a:rPr lang="he-IL" sz="4800" dirty="0">
                <a:solidFill>
                  <a:srgbClr val="002060"/>
                </a:solidFill>
                <a:ea typeface="+mj-ea"/>
              </a:rPr>
              <a:t>תפקיד הדם בנקמה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9BBF16A4-E90D-451A-AD5E-91677D821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166" y="1478803"/>
            <a:ext cx="3683039" cy="4913174"/>
          </a:xfrm>
          <a:prstGeom prst="rect">
            <a:avLst/>
          </a:prstGeom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BBF6F626-C6E6-4ACB-8AC3-4FDCA4D87F13}"/>
              </a:ext>
            </a:extLst>
          </p:cNvPr>
          <p:cNvSpPr/>
          <p:nvPr/>
        </p:nvSpPr>
        <p:spPr>
          <a:xfrm>
            <a:off x="1813810" y="1822060"/>
            <a:ext cx="60731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ea typeface="+mj-ea"/>
                <a:cs typeface="Varela Round" pitchFamily="2" charset="-79"/>
              </a:rPr>
              <a:t>"אֵל-נְקָמוֹת יְהוָה;  אֵל נְקָמוֹת הוֹפִיעַ.</a:t>
            </a:r>
          </a:p>
          <a:p>
            <a:r>
              <a:rPr lang="he-IL" sz="2400" b="1" dirty="0">
                <a:solidFill>
                  <a:srgbClr val="002060"/>
                </a:solidFill>
                <a:ea typeface="+mj-ea"/>
                <a:cs typeface="Varela Round" pitchFamily="2" charset="-79"/>
              </a:rPr>
              <a:t> הִנָּשֵׂא, שֹׁפֵט הָאָרֶץ;  הָשֵׁב גְּמוּל, עַל-גֵּאִים.</a:t>
            </a:r>
          </a:p>
          <a:p>
            <a:r>
              <a:rPr lang="he-IL" sz="2400" b="1" dirty="0">
                <a:solidFill>
                  <a:srgbClr val="002060"/>
                </a:solidFill>
                <a:ea typeface="+mj-ea"/>
                <a:cs typeface="Varela Round" pitchFamily="2" charset="-79"/>
              </a:rPr>
              <a:t> עַד-מָתַי רְשָׁעִים יְהוָה:  עַד-מָתַי, רְשָׁעִים יַעֲלֹזוּ."</a:t>
            </a:r>
          </a:p>
          <a:p>
            <a:r>
              <a:rPr lang="he-IL" dirty="0"/>
              <a:t>(תהילים צד)</a:t>
            </a:r>
          </a:p>
        </p:txBody>
      </p:sp>
    </p:spTree>
    <p:extLst>
      <p:ext uri="{BB962C8B-B14F-4D97-AF65-F5344CB8AC3E}">
        <p14:creationId xmlns:p14="http://schemas.microsoft.com/office/powerpoint/2010/main" val="50059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B0F5B07-FD86-4432-BE01-F864885A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שאלת בגרות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82B6264-14E9-40E1-A63E-3D52FD282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8275" y="2173575"/>
            <a:ext cx="5756222" cy="20386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sz="2400" dirty="0"/>
              <a:t>בהתייחס לשיר "על השחיטה" לביאליק: 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כיצד מצטיירים בשיר האל, התליין והשטן? </a:t>
            </a:r>
            <a:br>
              <a:rPr lang="en-US" sz="2400" dirty="0"/>
            </a:br>
            <a:r>
              <a:rPr lang="he-IL" sz="2400" dirty="0"/>
              <a:t>הסבר את תרומתם לבניית משמעות השיר.</a:t>
            </a:r>
            <a:endParaRPr lang="he-IL" sz="3600" dirty="0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C7A85B42-76EF-4F86-9AB5-ED34B787A32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95837" y="1185681"/>
            <a:ext cx="5199369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7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על השחיטה / חיים נחמן ביאליק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38117" y="3163043"/>
            <a:ext cx="10872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אורלי אלפסי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חיים נחמן ביאליק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1657752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"על השחיטה"</a:t>
            </a:r>
          </a:p>
          <a:p>
            <a:r>
              <a:rPr lang="en-US" sz="2400" dirty="0">
                <a:solidFill>
                  <a:srgbClr val="192A72"/>
                </a:solidFill>
                <a:sym typeface="Varela Round"/>
                <a:hlinkClick r:id="rId3"/>
              </a:rPr>
              <a:t>https://www.youtube.com/watch?v=appalCDs3Os</a:t>
            </a:r>
            <a:endParaRPr lang="he-IL" sz="2400" dirty="0">
              <a:solidFill>
                <a:srgbClr val="192A72"/>
              </a:solidFill>
              <a:sym typeface="Varela Round"/>
            </a:endParaRPr>
          </a:p>
          <a:p>
            <a:r>
              <a:rPr lang="he-IL" sz="2800" dirty="0">
                <a:solidFill>
                  <a:srgbClr val="192A72"/>
                </a:solidFill>
                <a:sym typeface="Varela Round"/>
              </a:rPr>
              <a:t>היהודים באים: ביאליק </a:t>
            </a:r>
            <a:r>
              <a:rPr lang="he-IL" sz="1800" dirty="0">
                <a:solidFill>
                  <a:srgbClr val="192A72"/>
                </a:solidFill>
                <a:sym typeface="Varela Round"/>
              </a:rPr>
              <a:t>(</a:t>
            </a:r>
            <a:r>
              <a:rPr lang="he-IL" sz="1800" dirty="0" err="1">
                <a:solidFill>
                  <a:srgbClr val="192A72"/>
                </a:solidFill>
                <a:sym typeface="Varela Round"/>
              </a:rPr>
              <a:t>יוטיוב</a:t>
            </a:r>
            <a:r>
              <a:rPr lang="he-IL" sz="1800" dirty="0">
                <a:solidFill>
                  <a:srgbClr val="192A72"/>
                </a:solidFill>
                <a:sym typeface="Varela Round"/>
              </a:rPr>
              <a:t>)</a:t>
            </a:r>
            <a:endParaRPr lang="he-IL" sz="2800" dirty="0">
              <a:solidFill>
                <a:srgbClr val="192A72"/>
              </a:solidFill>
              <a:sym typeface="Varela Rou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4038B28-58BE-4446-9D14-9338C83B3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הרקע לכתיבת השיר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633D78A1-17A9-4670-88A0-A37A84A09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78" y="1155296"/>
            <a:ext cx="6206353" cy="4547408"/>
          </a:xfrm>
          <a:prstGeom prst="rect">
            <a:avLst/>
          </a:prstGeom>
        </p:spPr>
      </p:pic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A68D283-A977-4C3A-8380-08722E05A9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0643" y="1202079"/>
            <a:ext cx="5396459" cy="436032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he-IL" sz="2800" b="1" dirty="0"/>
              <a:t>הזמן: אביב 1903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sz="2800" b="1" dirty="0"/>
              <a:t>המקום: קישינב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sz="2800" b="1" dirty="0"/>
              <a:t>נער נמצא מוטל בתעלה, </a:t>
            </a:r>
            <a:br>
              <a:rPr lang="en-US" sz="2800" b="1" dirty="0"/>
            </a:br>
            <a:r>
              <a:rPr lang="he-IL" sz="2800" b="1" dirty="0"/>
              <a:t>נערה מתה על מיטת חוליה בבית חולים יהודי.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BA8CF28-E70A-4E08-814D-A8E7D7200EBD}"/>
              </a:ext>
            </a:extLst>
          </p:cNvPr>
          <p:cNvSpPr txBox="1"/>
          <p:nvPr/>
        </p:nvSpPr>
        <p:spPr>
          <a:xfrm>
            <a:off x="4856813" y="5831390"/>
            <a:ext cx="16489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(ויקיפדיה)</a:t>
            </a:r>
          </a:p>
        </p:txBody>
      </p:sp>
    </p:spTree>
    <p:extLst>
      <p:ext uri="{BB962C8B-B14F-4D97-AF65-F5344CB8AC3E}">
        <p14:creationId xmlns:p14="http://schemas.microsoft.com/office/powerpoint/2010/main" val="228722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E9A6F54-B3C4-4322-9999-0D404C0B1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האנטישמיות מתפרצת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006D59A-6889-4D4C-A5CA-6B2C8442C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3307" y="1185681"/>
            <a:ext cx="11159999" cy="540000"/>
          </a:xfrm>
        </p:spPr>
        <p:txBody>
          <a:bodyPr/>
          <a:lstStyle/>
          <a:p>
            <a:pPr algn="ctr"/>
            <a:r>
              <a:rPr lang="en-US" dirty="0"/>
              <a:t>https://www.youtube.com/watch?v=sHToBgjvDMM</a:t>
            </a:r>
            <a:endParaRPr lang="he-IL" dirty="0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DC719B8E-3012-4CCE-8973-16A8C1803E9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809206" y="2087562"/>
            <a:ext cx="4975030" cy="3731273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88F7D3B-B683-480C-AF15-BD0EE433D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509" y="5930758"/>
            <a:ext cx="169483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5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4896588" y="77988"/>
            <a:ext cx="4597380" cy="720000"/>
          </a:xfrm>
        </p:spPr>
        <p:txBody>
          <a:bodyPr/>
          <a:lstStyle/>
          <a:p>
            <a:r>
              <a:rPr lang="he-IL" dirty="0"/>
              <a:t>על השחיטה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7195278" y="437988"/>
            <a:ext cx="4751883" cy="642001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100" b="1" dirty="0">
                <a:latin typeface="+mn-lt"/>
              </a:rPr>
              <a:t>שָׁמַיִם, בַּקְּשׁוּ רַחֲמִים עָלָי!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100" b="1" dirty="0">
                <a:latin typeface="+mn-lt"/>
              </a:rPr>
              <a:t>אִם-יֵשׁ בָּכֶם אֵל וְלָאֵל בָּכֶם נָתִיב –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100" b="1" dirty="0">
                <a:latin typeface="+mn-lt"/>
              </a:rPr>
              <a:t>וַ אֲ נִ י לֹא מְצָאתִיו –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100" b="1" dirty="0">
                <a:latin typeface="+mn-lt"/>
              </a:rPr>
              <a:t>הִתְפַּלְּלוּ אַתֶּם עָלָי!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100" b="1" dirty="0">
                <a:latin typeface="+mn-lt"/>
              </a:rPr>
              <a:t>אֲ נִ י – לִבִּי מֵת וְאֵין עוֹד תְּפִלָּה בִּשְׂפָתָי,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100" b="1" dirty="0">
                <a:latin typeface="+mn-lt"/>
              </a:rPr>
              <a:t>וּכְבָר אָזְלַת יָד אַף-אֵין תִּקְוָה עוֹד –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100" b="1" dirty="0">
                <a:latin typeface="+mn-lt"/>
              </a:rPr>
              <a:t>עַד-מָתַי, עַד-אָנָה, עַד-מָתָי?</a:t>
            </a:r>
          </a:p>
          <a:p>
            <a:pPr marL="0" indent="0">
              <a:lnSpc>
                <a:spcPct val="150000"/>
              </a:lnSpc>
              <a:buNone/>
            </a:pPr>
            <a:endParaRPr lang="he-IL" sz="2100" b="1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e-IL" sz="2100" b="1" dirty="0">
                <a:latin typeface="+mn-lt"/>
              </a:rPr>
              <a:t>הַתַּלְיָן! הֵא </a:t>
            </a:r>
            <a:r>
              <a:rPr lang="he-IL" sz="2100" b="1" dirty="0" err="1">
                <a:latin typeface="+mn-lt"/>
              </a:rPr>
              <a:t>צַוָּאר</a:t>
            </a:r>
            <a:r>
              <a:rPr lang="he-IL" sz="2100" b="1" dirty="0">
                <a:latin typeface="+mn-lt"/>
              </a:rPr>
              <a:t> – קוּם שְׁחָט!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100" b="1" dirty="0">
                <a:latin typeface="+mn-lt"/>
              </a:rPr>
              <a:t>עָרְפֵנִי כַּכֶּלֶב, לְךָ זְרֹעַ </a:t>
            </a:r>
            <a:r>
              <a:rPr lang="he-IL" sz="2100" b="1" dirty="0" err="1">
                <a:latin typeface="+mn-lt"/>
              </a:rPr>
              <a:t>עִם-קַרְדֹּם</a:t>
            </a:r>
            <a:r>
              <a:rPr lang="he-IL" sz="2100" b="1" dirty="0">
                <a:latin typeface="+mn-lt"/>
              </a:rPr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100" b="1" dirty="0">
                <a:latin typeface="+mn-lt"/>
              </a:rPr>
              <a:t>וְכָל-הָאָרֶץ לִי </a:t>
            </a:r>
            <a:r>
              <a:rPr lang="he-IL" sz="2100" b="1" dirty="0" err="1">
                <a:latin typeface="+mn-lt"/>
              </a:rPr>
              <a:t>גַרְדֹּם</a:t>
            </a:r>
            <a:r>
              <a:rPr lang="he-IL" sz="2100" b="1" dirty="0">
                <a:latin typeface="+mn-lt"/>
              </a:rPr>
              <a:t> –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100" b="1" dirty="0">
                <a:latin typeface="+mn-lt"/>
              </a:rPr>
              <a:t>וַאֲנַחְנוּ – אֲנַחְנוּ הַמְעָט!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100" b="1" dirty="0">
                <a:latin typeface="+mn-lt"/>
              </a:rPr>
              <a:t>דָּמִי מֻתָּר – הַךְ </a:t>
            </a:r>
            <a:r>
              <a:rPr lang="he-IL" sz="2100" b="1" dirty="0" err="1">
                <a:latin typeface="+mn-lt"/>
              </a:rPr>
              <a:t>קָדְקֹד</a:t>
            </a:r>
            <a:r>
              <a:rPr lang="he-IL" sz="2100" b="1" dirty="0">
                <a:latin typeface="+mn-lt"/>
              </a:rPr>
              <a:t>, וִיזַנֵּק דַּם רֶצַח,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100" b="1" dirty="0">
                <a:latin typeface="+mn-lt"/>
              </a:rPr>
              <a:t>דַּם יוֹנֵק וָשָׂב </a:t>
            </a:r>
            <a:r>
              <a:rPr lang="he-IL" sz="2100" b="1" dirty="0" err="1">
                <a:latin typeface="+mn-lt"/>
              </a:rPr>
              <a:t>עַל-כֻּתָּנְתְּך</a:t>
            </a:r>
            <a:r>
              <a:rPr lang="he-IL" sz="2100" b="1" dirty="0">
                <a:latin typeface="+mn-lt"/>
              </a:rPr>
              <a:t>ָ –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100" b="1" dirty="0">
                <a:latin typeface="+mn-lt"/>
              </a:rPr>
              <a:t>וְלֹא </a:t>
            </a:r>
            <a:r>
              <a:rPr lang="he-IL" sz="2100" b="1" dirty="0" err="1">
                <a:latin typeface="+mn-lt"/>
              </a:rPr>
              <a:t>יִמַּח</a:t>
            </a:r>
            <a:r>
              <a:rPr lang="he-IL" sz="2100" b="1" dirty="0">
                <a:latin typeface="+mn-lt"/>
              </a:rPr>
              <a:t> לָנֶצַח, לָנֶצַח.</a:t>
            </a:r>
          </a:p>
          <a:p>
            <a:pPr marL="0" indent="0">
              <a:lnSpc>
                <a:spcPct val="150000"/>
              </a:lnSpc>
              <a:buNone/>
            </a:pPr>
            <a:endParaRPr lang="he-IL" sz="1000" b="1" dirty="0"/>
          </a:p>
          <a:p>
            <a:pPr marL="0" indent="0">
              <a:lnSpc>
                <a:spcPct val="150000"/>
              </a:lnSpc>
              <a:buNone/>
            </a:pPr>
            <a:endParaRPr lang="he-IL" sz="1000" b="1" dirty="0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CFF5065-D642-4219-9922-81BA8BAAB2C1}"/>
              </a:ext>
            </a:extLst>
          </p:cNvPr>
          <p:cNvSpPr txBox="1"/>
          <p:nvPr/>
        </p:nvSpPr>
        <p:spPr>
          <a:xfrm>
            <a:off x="0" y="331657"/>
            <a:ext cx="5141626" cy="65681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1600" b="1" dirty="0">
                <a:solidFill>
                  <a:srgbClr val="002060"/>
                </a:solidFill>
                <a:cs typeface="Varela Round" pitchFamily="2" charset="-79"/>
              </a:rPr>
              <a:t>וְאִם יֶשׁ-צֶדֶק – </a:t>
            </a:r>
            <a:r>
              <a:rPr lang="he-IL" sz="1600" b="1" dirty="0" err="1">
                <a:solidFill>
                  <a:srgbClr val="002060"/>
                </a:solidFill>
                <a:cs typeface="Varela Round" pitchFamily="2" charset="-79"/>
              </a:rPr>
              <a:t>יוֹפַע</a:t>
            </a:r>
            <a:r>
              <a:rPr lang="he-IL" sz="1600" b="1" dirty="0">
                <a:solidFill>
                  <a:srgbClr val="002060"/>
                </a:solidFill>
                <a:cs typeface="Varela Round" pitchFamily="2" charset="-79"/>
              </a:rPr>
              <a:t> מִיָּד!</a:t>
            </a:r>
          </a:p>
          <a:p>
            <a:pPr>
              <a:lnSpc>
                <a:spcPct val="150000"/>
              </a:lnSpc>
            </a:pPr>
            <a:r>
              <a:rPr lang="he-IL" sz="1600" b="1" dirty="0">
                <a:solidFill>
                  <a:srgbClr val="002060"/>
                </a:solidFill>
                <a:cs typeface="Varela Round" pitchFamily="2" charset="-79"/>
              </a:rPr>
              <a:t>אַךְ אִם-אַחֲרֵי </a:t>
            </a:r>
            <a:r>
              <a:rPr lang="he-IL" sz="1600" b="1" dirty="0" err="1">
                <a:solidFill>
                  <a:srgbClr val="002060"/>
                </a:solidFill>
                <a:cs typeface="Varela Round" pitchFamily="2" charset="-79"/>
              </a:rPr>
              <a:t>הִשָּׁמְדִי</a:t>
            </a:r>
            <a:r>
              <a:rPr lang="he-IL" sz="1600" b="1" dirty="0">
                <a:solidFill>
                  <a:srgbClr val="002060"/>
                </a:solidFill>
                <a:cs typeface="Varela Round" pitchFamily="2" charset="-79"/>
              </a:rPr>
              <a:t> מִתַּחַת רָקִיעַ</a:t>
            </a:r>
          </a:p>
          <a:p>
            <a:pPr>
              <a:lnSpc>
                <a:spcPct val="150000"/>
              </a:lnSpc>
            </a:pPr>
            <a:r>
              <a:rPr lang="he-IL" sz="1600" b="1" dirty="0">
                <a:solidFill>
                  <a:srgbClr val="002060"/>
                </a:solidFill>
                <a:cs typeface="Varela Round" pitchFamily="2" charset="-79"/>
              </a:rPr>
              <a:t>הַצֶּדֶק יוֹפִיעַ –</a:t>
            </a:r>
          </a:p>
          <a:p>
            <a:pPr>
              <a:lnSpc>
                <a:spcPct val="150000"/>
              </a:lnSpc>
            </a:pPr>
            <a:r>
              <a:rPr lang="he-IL" sz="1600" b="1" dirty="0">
                <a:solidFill>
                  <a:srgbClr val="002060"/>
                </a:solidFill>
                <a:cs typeface="Varela Round" pitchFamily="2" charset="-79"/>
              </a:rPr>
              <a:t>יְמֻגַּר-נָא כִסְאוֹ לָעַד!</a:t>
            </a:r>
          </a:p>
          <a:p>
            <a:pPr>
              <a:lnSpc>
                <a:spcPct val="150000"/>
              </a:lnSpc>
            </a:pPr>
            <a:r>
              <a:rPr lang="he-IL" sz="1600" b="1" dirty="0">
                <a:solidFill>
                  <a:srgbClr val="002060"/>
                </a:solidFill>
                <a:cs typeface="Varela Round" pitchFamily="2" charset="-79"/>
              </a:rPr>
              <a:t>וּבְרֶשַׁע עוֹלָמִים שָׁמַיִם </a:t>
            </a:r>
            <a:r>
              <a:rPr lang="he-IL" sz="1600" b="1" dirty="0" err="1">
                <a:solidFill>
                  <a:srgbClr val="002060"/>
                </a:solidFill>
                <a:cs typeface="Varela Round" pitchFamily="2" charset="-79"/>
              </a:rPr>
              <a:t>יִמָּקּו</a:t>
            </a:r>
            <a:r>
              <a:rPr lang="he-IL" sz="1600" b="1" dirty="0">
                <a:solidFill>
                  <a:srgbClr val="002060"/>
                </a:solidFill>
                <a:cs typeface="Varela Round" pitchFamily="2" charset="-79"/>
              </a:rPr>
              <a:t>ּ;</a:t>
            </a:r>
          </a:p>
          <a:p>
            <a:pPr>
              <a:lnSpc>
                <a:spcPct val="150000"/>
              </a:lnSpc>
            </a:pPr>
            <a:r>
              <a:rPr lang="he-IL" sz="1600" b="1" dirty="0">
                <a:solidFill>
                  <a:srgbClr val="002060"/>
                </a:solidFill>
                <a:cs typeface="Varela Round" pitchFamily="2" charset="-79"/>
              </a:rPr>
              <a:t>אַף-אַתֶּם לְכוּ, זֵדִים, </a:t>
            </a:r>
            <a:r>
              <a:rPr lang="he-IL" sz="1600" b="1" dirty="0" err="1">
                <a:solidFill>
                  <a:srgbClr val="002060"/>
                </a:solidFill>
                <a:cs typeface="Varela Round" pitchFamily="2" charset="-79"/>
              </a:rPr>
              <a:t>בַּחֲמַסְכֶם</a:t>
            </a:r>
            <a:r>
              <a:rPr lang="he-IL" sz="1600" b="1" dirty="0">
                <a:solidFill>
                  <a:srgbClr val="002060"/>
                </a:solidFill>
                <a:cs typeface="Varela Round" pitchFamily="2" charset="-79"/>
              </a:rPr>
              <a:t> זֶה</a:t>
            </a:r>
          </a:p>
          <a:p>
            <a:pPr>
              <a:lnSpc>
                <a:spcPct val="150000"/>
              </a:lnSpc>
            </a:pPr>
            <a:r>
              <a:rPr lang="he-IL" sz="1600" b="1" dirty="0">
                <a:solidFill>
                  <a:srgbClr val="002060"/>
                </a:solidFill>
                <a:cs typeface="Varela Round" pitchFamily="2" charset="-79"/>
              </a:rPr>
              <a:t>וּבְדִמְכֶם חֲיוּ </a:t>
            </a:r>
            <a:r>
              <a:rPr lang="he-IL" sz="1600" b="1" dirty="0" err="1">
                <a:solidFill>
                  <a:srgbClr val="002060"/>
                </a:solidFill>
                <a:cs typeface="Varela Round" pitchFamily="2" charset="-79"/>
              </a:rPr>
              <a:t>וְהִנָּקו</a:t>
            </a:r>
            <a:r>
              <a:rPr lang="he-IL" sz="1600" b="1" dirty="0">
                <a:solidFill>
                  <a:srgbClr val="002060"/>
                </a:solidFill>
                <a:cs typeface="Varela Round" pitchFamily="2" charset="-79"/>
              </a:rPr>
              <a:t>ּ.</a:t>
            </a:r>
          </a:p>
          <a:p>
            <a:pPr>
              <a:lnSpc>
                <a:spcPct val="150000"/>
              </a:lnSpc>
            </a:pPr>
            <a:endParaRPr lang="he-IL" sz="1600" b="1" dirty="0">
              <a:solidFill>
                <a:srgbClr val="002060"/>
              </a:solidFill>
              <a:cs typeface="Varela Round" pitchFamily="2" charset="-79"/>
            </a:endParaRPr>
          </a:p>
          <a:p>
            <a:pPr>
              <a:lnSpc>
                <a:spcPct val="150000"/>
              </a:lnSpc>
            </a:pPr>
            <a:r>
              <a:rPr lang="he-IL" sz="1600" b="1" dirty="0">
                <a:solidFill>
                  <a:srgbClr val="002060"/>
                </a:solidFill>
                <a:cs typeface="Varela Round" pitchFamily="2" charset="-79"/>
              </a:rPr>
              <a:t>וְאָרוּר הָאוֹמֵר: נְקֹם!</a:t>
            </a:r>
          </a:p>
          <a:p>
            <a:pPr>
              <a:lnSpc>
                <a:spcPct val="150000"/>
              </a:lnSpc>
            </a:pPr>
            <a:r>
              <a:rPr lang="he-IL" sz="1600" b="1" dirty="0">
                <a:solidFill>
                  <a:srgbClr val="002060"/>
                </a:solidFill>
                <a:cs typeface="Varela Round" pitchFamily="2" charset="-79"/>
              </a:rPr>
              <a:t>נְקָמָה כָזֹאת, נִקְמַת דַּם יֶלֶד קָטָן</a:t>
            </a:r>
          </a:p>
          <a:p>
            <a:pPr>
              <a:lnSpc>
                <a:spcPct val="150000"/>
              </a:lnSpc>
            </a:pPr>
            <a:r>
              <a:rPr lang="he-IL" sz="1600" b="1" dirty="0">
                <a:solidFill>
                  <a:srgbClr val="002060"/>
                </a:solidFill>
                <a:cs typeface="Varela Round" pitchFamily="2" charset="-79"/>
              </a:rPr>
              <a:t>עוֹד לֹא-בָרָא הַשָּׂטָן –</a:t>
            </a:r>
          </a:p>
          <a:p>
            <a:pPr>
              <a:lnSpc>
                <a:spcPct val="150000"/>
              </a:lnSpc>
            </a:pPr>
            <a:r>
              <a:rPr lang="he-IL" sz="1600" b="1" dirty="0">
                <a:solidFill>
                  <a:srgbClr val="002060"/>
                </a:solidFill>
                <a:cs typeface="Varela Round" pitchFamily="2" charset="-79"/>
              </a:rPr>
              <a:t>וְיִקֹּב הַדָּם אֶת-הַתְּהוֹם!</a:t>
            </a:r>
          </a:p>
          <a:p>
            <a:pPr>
              <a:lnSpc>
                <a:spcPct val="150000"/>
              </a:lnSpc>
            </a:pPr>
            <a:r>
              <a:rPr lang="he-IL" sz="1600" b="1" dirty="0">
                <a:solidFill>
                  <a:srgbClr val="002060"/>
                </a:solidFill>
                <a:cs typeface="Varela Round" pitchFamily="2" charset="-79"/>
              </a:rPr>
              <a:t>יִקֹּב הַדָּם עַד </a:t>
            </a:r>
            <a:r>
              <a:rPr lang="he-IL" sz="1600" b="1" dirty="0" err="1">
                <a:solidFill>
                  <a:srgbClr val="002060"/>
                </a:solidFill>
                <a:cs typeface="Varela Round" pitchFamily="2" charset="-79"/>
              </a:rPr>
              <a:t>תְּהֹמוֹת</a:t>
            </a:r>
            <a:r>
              <a:rPr lang="he-IL" sz="1600" b="1" dirty="0">
                <a:solidFill>
                  <a:srgbClr val="002060"/>
                </a:solidFill>
                <a:cs typeface="Varela Round" pitchFamily="2" charset="-79"/>
              </a:rPr>
              <a:t> מַחֲשַׁכִּים,</a:t>
            </a:r>
          </a:p>
          <a:p>
            <a:pPr>
              <a:lnSpc>
                <a:spcPct val="150000"/>
              </a:lnSpc>
            </a:pPr>
            <a:r>
              <a:rPr lang="he-IL" sz="1600" b="1" dirty="0">
                <a:solidFill>
                  <a:srgbClr val="002060"/>
                </a:solidFill>
                <a:cs typeface="Varela Round" pitchFamily="2" charset="-79"/>
              </a:rPr>
              <a:t>וְאָכַל בַּחֹשֶׁךְ וְחָתַר שָׁם</a:t>
            </a:r>
          </a:p>
          <a:p>
            <a:pPr>
              <a:lnSpc>
                <a:spcPct val="150000"/>
              </a:lnSpc>
            </a:pPr>
            <a:r>
              <a:rPr lang="he-IL" sz="1600" b="1" dirty="0">
                <a:solidFill>
                  <a:srgbClr val="002060"/>
                </a:solidFill>
                <a:cs typeface="Varela Round" pitchFamily="2" charset="-79"/>
              </a:rPr>
              <a:t>כָּל-מוֹסְדוֹת הָאָרֶץ הַנְּמַקִּים.</a:t>
            </a:r>
          </a:p>
          <a:p>
            <a:pPr algn="l">
              <a:lnSpc>
                <a:spcPct val="150000"/>
              </a:lnSpc>
            </a:pPr>
            <a:r>
              <a:rPr lang="he-IL" sz="1600" b="1" dirty="0">
                <a:solidFill>
                  <a:srgbClr val="002060"/>
                </a:solidFill>
                <a:cs typeface="Varela Round" pitchFamily="2" charset="-79"/>
              </a:rPr>
              <a:t>אייר, תרס"ג.</a:t>
            </a:r>
          </a:p>
          <a:p>
            <a:pPr>
              <a:lnSpc>
                <a:spcPct val="150000"/>
              </a:lnSpc>
            </a:pP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634CE2-BE4D-472F-A3A3-4F942DE49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מצבו של הדובר השירי?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37BDF35-2A0D-4BB0-88AB-E8CBCD3A1E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5326" y="4359985"/>
            <a:ext cx="6035495" cy="1660857"/>
          </a:xfrm>
        </p:spPr>
        <p:txBody>
          <a:bodyPr/>
          <a:lstStyle/>
          <a:p>
            <a:r>
              <a:rPr lang="he-IL" sz="2400" dirty="0"/>
              <a:t>"אֵל-נְקָמוֹת יְהוָה;  אֵל נְקָמוֹת הוֹפִיעַ.</a:t>
            </a:r>
          </a:p>
          <a:p>
            <a:r>
              <a:rPr lang="he-IL" sz="2400" dirty="0"/>
              <a:t> הִנָּשֵׂא, שֹׁפֵט הָאָרֶץ;  הָשֵׁב גְּמוּל, עַל-גֵּאִים.</a:t>
            </a:r>
          </a:p>
          <a:p>
            <a:r>
              <a:rPr lang="he-IL" sz="2400" dirty="0"/>
              <a:t> עַד-מָתַי רְשָׁעִים יְהוָה:  עַד-מָתַי, רְשָׁעִים יַעֲלֹזוּ."</a:t>
            </a:r>
          </a:p>
          <a:p>
            <a:r>
              <a:rPr lang="he-IL" sz="2000" dirty="0"/>
              <a:t>(תהילים צד)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CA06ED5-A697-4788-B2E0-EAF7186037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663" y="1166942"/>
            <a:ext cx="5244426" cy="50951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ea typeface="+mj-ea"/>
              </a:rPr>
              <a:t>אירוניה</a:t>
            </a:r>
          </a:p>
          <a:p>
            <a:pPr>
              <a:lnSpc>
                <a:spcPct val="150000"/>
              </a:lnSpc>
            </a:pPr>
            <a:r>
              <a:rPr lang="he-IL" sz="3200" b="1" dirty="0">
                <a:ea typeface="+mj-ea"/>
              </a:rPr>
              <a:t>סימני הפיסוק</a:t>
            </a:r>
          </a:p>
          <a:p>
            <a:pPr>
              <a:lnSpc>
                <a:spcPct val="150000"/>
              </a:lnSpc>
            </a:pPr>
            <a:r>
              <a:rPr lang="he-IL" sz="3200" b="1" dirty="0">
                <a:ea typeface="+mj-ea"/>
              </a:rPr>
              <a:t>פניה לנמענים שונים</a:t>
            </a:r>
          </a:p>
          <a:p>
            <a:pPr>
              <a:lnSpc>
                <a:spcPct val="150000"/>
              </a:lnSpc>
            </a:pPr>
            <a:r>
              <a:rPr lang="he-IL" sz="3200" b="1" dirty="0">
                <a:ea typeface="+mj-ea"/>
              </a:rPr>
              <a:t>שבירת החריזה</a:t>
            </a:r>
          </a:p>
          <a:p>
            <a:pPr>
              <a:lnSpc>
                <a:spcPct val="150000"/>
              </a:lnSpc>
            </a:pPr>
            <a:r>
              <a:rPr lang="he-IL" sz="4000" b="1" dirty="0">
                <a:ea typeface="+mj-ea"/>
              </a:rPr>
              <a:t>ביקורת</a:t>
            </a:r>
            <a:r>
              <a:rPr lang="he-IL" sz="3200" b="1" dirty="0">
                <a:ea typeface="+mj-ea"/>
              </a:rPr>
              <a:t> כלפי האל </a:t>
            </a:r>
            <a:br>
              <a:rPr lang="en-US" sz="3200" b="1" dirty="0">
                <a:ea typeface="+mj-ea"/>
              </a:rPr>
            </a:br>
            <a:r>
              <a:rPr lang="he-IL" sz="3200" b="1" dirty="0">
                <a:ea typeface="+mj-ea"/>
              </a:rPr>
              <a:t>        וכלפי מוסדות השלטון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8339ED25-94AC-4918-BD6A-66D43481A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12" y="1166942"/>
            <a:ext cx="2355083" cy="3015314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72A73C67-188C-4764-B994-37EC4C5FE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837" y="1166942"/>
            <a:ext cx="3072984" cy="301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99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47C573A-62E4-4252-81B7-955FF9C62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092" y="213094"/>
            <a:ext cx="7555042" cy="852664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אמונה או כפירה?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E6F99E6-D76D-4F94-A77A-E819E53A9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4425" y="1065758"/>
            <a:ext cx="5580000" cy="51679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2060"/>
                </a:solidFill>
              </a:rPr>
              <a:t>וְאִם יֶשׁ-צֶדֶק – </a:t>
            </a:r>
            <a:r>
              <a:rPr lang="he-IL" sz="2400" dirty="0" err="1">
                <a:solidFill>
                  <a:srgbClr val="002060"/>
                </a:solidFill>
              </a:rPr>
              <a:t>יוֹפַע</a:t>
            </a:r>
            <a:r>
              <a:rPr lang="he-IL" sz="2400" dirty="0">
                <a:solidFill>
                  <a:srgbClr val="002060"/>
                </a:solidFill>
              </a:rPr>
              <a:t> מִיָּד!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2060"/>
                </a:solidFill>
              </a:rPr>
              <a:t>אַךְ אִם-אַחֲרֵי </a:t>
            </a:r>
            <a:r>
              <a:rPr lang="he-IL" sz="2400" dirty="0" err="1">
                <a:solidFill>
                  <a:srgbClr val="002060"/>
                </a:solidFill>
              </a:rPr>
              <a:t>הִשָּׁמְדִי</a:t>
            </a:r>
            <a:r>
              <a:rPr lang="he-IL" sz="2400" dirty="0">
                <a:solidFill>
                  <a:srgbClr val="002060"/>
                </a:solidFill>
              </a:rPr>
              <a:t> מִתַּחַת </a:t>
            </a:r>
            <a:r>
              <a:rPr lang="he-IL" sz="2400" dirty="0">
                <a:solidFill>
                  <a:srgbClr val="002060"/>
                </a:solidFill>
                <a:highlight>
                  <a:srgbClr val="FFFF00"/>
                </a:highlight>
              </a:rPr>
              <a:t>רָקִיעַ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2060"/>
                </a:solidFill>
              </a:rPr>
              <a:t>הַצֶּדֶק יוֹפִיעַ –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C00000"/>
                </a:solidFill>
              </a:rPr>
              <a:t>יְמֻגַּר-נָא כִסְאוֹ </a:t>
            </a:r>
            <a:r>
              <a:rPr lang="he-IL" sz="2400" dirty="0">
                <a:solidFill>
                  <a:srgbClr val="002060"/>
                </a:solidFill>
              </a:rPr>
              <a:t>לָעַד!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2060"/>
                </a:solidFill>
              </a:rPr>
              <a:t>וּבְרֶשַׁע עוֹלָמִים </a:t>
            </a:r>
            <a:r>
              <a:rPr lang="he-IL" sz="2400" dirty="0">
                <a:solidFill>
                  <a:srgbClr val="C00000"/>
                </a:solidFill>
                <a:highlight>
                  <a:srgbClr val="FFFF00"/>
                </a:highlight>
              </a:rPr>
              <a:t>שָׁמַיִם</a:t>
            </a:r>
            <a:r>
              <a:rPr lang="he-IL" sz="2400" dirty="0">
                <a:solidFill>
                  <a:srgbClr val="C00000"/>
                </a:solidFill>
              </a:rPr>
              <a:t> </a:t>
            </a:r>
            <a:r>
              <a:rPr lang="he-IL" sz="2400" dirty="0" err="1">
                <a:solidFill>
                  <a:srgbClr val="C00000"/>
                </a:solidFill>
              </a:rPr>
              <a:t>יִמָּקּו</a:t>
            </a:r>
            <a:r>
              <a:rPr lang="he-IL" sz="2400" dirty="0">
                <a:solidFill>
                  <a:srgbClr val="C00000"/>
                </a:solidFill>
              </a:rPr>
              <a:t>ּ;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2060"/>
                </a:solidFill>
              </a:rPr>
              <a:t>אַף-אַתֶּם לְכוּ, זֵדִים, </a:t>
            </a:r>
            <a:r>
              <a:rPr lang="he-IL" sz="2400" dirty="0" err="1">
                <a:solidFill>
                  <a:srgbClr val="002060"/>
                </a:solidFill>
              </a:rPr>
              <a:t>בַּחֲמַסְכֶם</a:t>
            </a:r>
            <a:r>
              <a:rPr lang="he-IL" sz="2400" dirty="0">
                <a:solidFill>
                  <a:srgbClr val="002060"/>
                </a:solidFill>
              </a:rPr>
              <a:t> זֶה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2060"/>
                </a:solidFill>
              </a:rPr>
              <a:t>וּבְדִמְכֶם חֲיוּ </a:t>
            </a:r>
            <a:r>
              <a:rPr lang="he-IL" sz="2400" dirty="0" err="1">
                <a:solidFill>
                  <a:srgbClr val="002060"/>
                </a:solidFill>
              </a:rPr>
              <a:t>וְהִנָּקו</a:t>
            </a:r>
            <a:r>
              <a:rPr lang="he-IL" sz="2400" dirty="0">
                <a:solidFill>
                  <a:srgbClr val="002060"/>
                </a:solidFill>
              </a:rPr>
              <a:t>ּ.</a:t>
            </a:r>
          </a:p>
          <a:p>
            <a:pPr>
              <a:lnSpc>
                <a:spcPct val="150000"/>
              </a:lnSpc>
            </a:pP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516C739-B79B-4A9F-AA6A-9A49E4C48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5613" y="1258104"/>
            <a:ext cx="5216577" cy="47379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>
                <a:highlight>
                  <a:srgbClr val="FFFF00"/>
                </a:highlight>
              </a:rPr>
              <a:t>שָׁמַיִם</a:t>
            </a:r>
            <a:r>
              <a:rPr lang="he-IL" b="1" dirty="0"/>
              <a:t>, בַּקְּשׁוּ רַחֲמִים עָלָי!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אִם-יֵשׁ בָּכֶם אֵל וְלָאֵל בָּכֶם נָתִיב –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וַ אֲ נִ י לֹא מְצָאתִיו –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הִתְפַּלְּלוּ אַתֶּם עָלָי!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אֲ נִ י – </a:t>
            </a:r>
            <a:r>
              <a:rPr lang="he-IL" b="1" dirty="0">
                <a:solidFill>
                  <a:srgbClr val="C00000"/>
                </a:solidFill>
              </a:rPr>
              <a:t>לִבִּי מֵת </a:t>
            </a:r>
            <a:r>
              <a:rPr lang="he-IL" b="1" dirty="0"/>
              <a:t>וְאֵין עוֹד תְּפִלָּה בִּשְׂפָתָי,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וּכְבָר אָזְלַת יָד אַף-אֵין תִּקְוָה עוֹד –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עַד-מָתַי, עַד-אָנָה, עַד-מָתָי?</a:t>
            </a:r>
          </a:p>
          <a:p>
            <a:endParaRPr lang="he-IL" dirty="0"/>
          </a:p>
        </p:txBody>
      </p:sp>
      <p:sp>
        <p:nvSpPr>
          <p:cNvPr id="5" name="הסבר: חץ שמאלה-ימינה 4">
            <a:extLst>
              <a:ext uri="{FF2B5EF4-FFF2-40B4-BE49-F238E27FC236}">
                <a16:creationId xmlns:a16="http://schemas.microsoft.com/office/drawing/2014/main" id="{371A7649-DB1D-4C54-AEFC-49AE0B97A956}"/>
              </a:ext>
            </a:extLst>
          </p:cNvPr>
          <p:cNvSpPr/>
          <p:nvPr/>
        </p:nvSpPr>
        <p:spPr>
          <a:xfrm>
            <a:off x="6310859" y="1304145"/>
            <a:ext cx="1079291" cy="2638269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2003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A10A980-0BAC-41DD-89C1-FBB1E00D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משימה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26CB5A5-D713-4B8D-9A76-365C0DD3C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093909B-8C40-4D9B-BA44-52AEC9C3678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2426448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5537</TotalTime>
  <Words>543</Words>
  <Application>Microsoft Office PowerPoint</Application>
  <PresentationFormat>מותאם אישית</PresentationFormat>
  <Paragraphs>98</Paragraphs>
  <Slides>13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7" baseType="lpstr">
      <vt:lpstr>Arial</vt:lpstr>
      <vt:lpstr>Calibri</vt:lpstr>
      <vt:lpstr>Varela Round</vt:lpstr>
      <vt:lpstr>ערכת נושא Office</vt:lpstr>
      <vt:lpstr>מערכת שידורים לאומית</vt:lpstr>
      <vt:lpstr>על השחיטה / חיים נחמן ביאליק</vt:lpstr>
      <vt:lpstr>חיים נחמן ביאליק</vt:lpstr>
      <vt:lpstr>הרקע לכתיבת השיר</vt:lpstr>
      <vt:lpstr>האנטישמיות מתפרצת</vt:lpstr>
      <vt:lpstr>על השחיטה</vt:lpstr>
      <vt:lpstr>מה מצבו של הדובר השירי?</vt:lpstr>
      <vt:lpstr> אמונה או כפירה? </vt:lpstr>
      <vt:lpstr>משימה</vt:lpstr>
      <vt:lpstr>חוסר אונים</vt:lpstr>
      <vt:lpstr> איסור על נקמה? </vt:lpstr>
      <vt:lpstr>משמים לתהומות מחשכים</vt:lpstr>
      <vt:lpstr>שאלת בגרות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ענת בורגר</cp:lastModifiedBy>
  <cp:revision>59</cp:revision>
  <dcterms:created xsi:type="dcterms:W3CDTF">2020-03-15T19:13:03Z</dcterms:created>
  <dcterms:modified xsi:type="dcterms:W3CDTF">2020-03-20T14:47:15Z</dcterms:modified>
</cp:coreProperties>
</file>