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7" r:id="rId2"/>
    <p:sldId id="305" r:id="rId3"/>
    <p:sldId id="304" r:id="rId4"/>
    <p:sldId id="306" r:id="rId5"/>
    <p:sldId id="307" r:id="rId6"/>
    <p:sldId id="308" r:id="rId7"/>
    <p:sldId id="331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18" r:id="rId16"/>
    <p:sldId id="319" r:id="rId17"/>
    <p:sldId id="33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291" r:id="rId28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8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כ"ז/ניסן/תש"פ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51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67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12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40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367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814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2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6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27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0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8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52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326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70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03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0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כ"ז/ניסן/תש"פ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6IHs_IpvbFo?feature=oembed" TargetMode="External"/><Relationship Id="rId1" Type="http://schemas.openxmlformats.org/officeDocument/2006/relationships/video" Target="https://www.youtube.com/embed/KmZ2H11cBu0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-qBDupo9XQ?start=63&amp;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57985" y="456636"/>
            <a:ext cx="7629784" cy="428922"/>
          </a:xfrm>
        </p:spPr>
        <p:txBody>
          <a:bodyPr>
            <a:noAutofit/>
          </a:bodyPr>
          <a:lstStyle/>
          <a:p>
            <a:r>
              <a:rPr lang="he-IL" sz="3600" dirty="0">
                <a:latin typeface="Guttman Hatzvi" panose="02010401010101010101" pitchFamily="2" charset="-79"/>
                <a:cs typeface="Varela Round" panose="00000500000000000000"/>
              </a:rPr>
              <a:t>הכניסיני תחת כנפך – בית א'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37632" y="1604650"/>
            <a:ext cx="3784952" cy="28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09" rtl="1">
              <a:lnSpc>
                <a:spcPct val="20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הַכְנִיסִינִי תַּחַת כְּנָפֵךְ,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20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וַהֲיִי לִי אֵם וְאָחוֹת,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20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וִיהִי חֵיקֵךְ מִקְלַט רֹאשִׁי,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200000"/>
              </a:lnSpc>
            </a:pPr>
            <a:r>
              <a:rPr lang="he-IL" altLang="he-IL" sz="2200" dirty="0" err="1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קַן-תְּפִלּוֹתַי</a:t>
            </a: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 הַנִּדָּחוֹת.</a:t>
            </a:r>
            <a:endParaRPr lang="he-IL" altLang="he-IL" sz="2200" dirty="0">
              <a:cs typeface="Varela Round" panose="00000500000000000000"/>
            </a:endParaRPr>
          </a:p>
        </p:txBody>
      </p:sp>
      <p:pic>
        <p:nvPicPr>
          <p:cNvPr id="2050" name="Picture 2" descr="Nest, Empty, Home, Animal, Bird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" y="1847405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4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61920" y="219566"/>
            <a:ext cx="7017953" cy="428922"/>
          </a:xfrm>
        </p:spPr>
        <p:txBody>
          <a:bodyPr>
            <a:noAutofit/>
          </a:bodyPr>
          <a:lstStyle/>
          <a:p>
            <a:pPr algn="r"/>
            <a:r>
              <a:rPr lang="he-IL" sz="3600" dirty="0">
                <a:latin typeface="Guttman Hatzvi" panose="02010401010101010101" pitchFamily="2" charset="-79"/>
                <a:cs typeface="Varela Round" panose="00000500000000000000"/>
              </a:rPr>
              <a:t>בית ב'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52288" y="926521"/>
            <a:ext cx="4427695" cy="21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וּבְעֵת רַחֲמִים, בֵּין-הַשְּׁמָשׁוֹת,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שְׁחִי וַאֲגַל לָךְ סוֹד </a:t>
            </a:r>
            <a:r>
              <a:rPr lang="he-IL" altLang="he-IL" sz="2200" dirty="0" err="1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יִסּוּרָי</a:t>
            </a: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: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אוֹמְרִים, יֵשׁ בָּעוֹלָם </a:t>
            </a:r>
            <a:r>
              <a:rPr lang="he-IL" altLang="he-IL" sz="2200" b="1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נְעוּרִים</a:t>
            </a: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   –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הֵיכָן נְעוּרָי?</a:t>
            </a:r>
            <a:endParaRPr lang="he-IL" altLang="he-IL" sz="2200" dirty="0">
              <a:cs typeface="Varela Round" panose="0000050000000000000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84064" y="4371714"/>
            <a:ext cx="4610575" cy="21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וְעוֹד רָז אֶחָד לָךְ </a:t>
            </a:r>
            <a:r>
              <a:rPr lang="he-IL" altLang="he-IL" sz="2200" dirty="0" err="1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אֶתְוַדֶּה</a:t>
            </a: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: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נַפְשִׁי נִשְׂרְפָה בְלַהֲבָהּ;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אוֹמְרִים, </a:t>
            </a:r>
            <a:r>
              <a:rPr lang="he-IL" altLang="he-IL" sz="2200" b="1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אַהֲבָה</a:t>
            </a: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 יֵשׁ בָּעוֹלָם –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מַה-זֹּאת אַהֲבָה?</a:t>
            </a:r>
            <a:endParaRPr lang="he-IL" altLang="he-IL" sz="2200" dirty="0">
              <a:cs typeface="Varela Round" panose="00000500000000000000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3400017" y="3806101"/>
            <a:ext cx="7017953" cy="428922"/>
          </a:xfrm>
          <a:prstGeom prst="rect">
            <a:avLst/>
          </a:prstGeom>
        </p:spPr>
        <p:txBody>
          <a:bodyPr vert="horz" lIns="91428" tIns="45714" rIns="91428" bIns="4571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rgbClr val="002060"/>
                </a:solidFill>
                <a:latin typeface="Guttman Hatzvi" panose="02010401010101010101" pitchFamily="2" charset="-79"/>
                <a:cs typeface="Varela Round" panose="00000500000000000000"/>
              </a:rPr>
              <a:t>בית ג'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2" y="444035"/>
            <a:ext cx="5192128" cy="34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28052" y="47610"/>
            <a:ext cx="7017953" cy="428922"/>
          </a:xfrm>
        </p:spPr>
        <p:txBody>
          <a:bodyPr>
            <a:noAutofit/>
          </a:bodyPr>
          <a:lstStyle/>
          <a:p>
            <a:pPr algn="r"/>
            <a:r>
              <a:rPr lang="he-IL" sz="3600" dirty="0">
                <a:latin typeface="Guttman Hatzvi" panose="02010401010101010101" pitchFamily="2" charset="-79"/>
                <a:cs typeface="Varela Round" panose="00000500000000000000"/>
              </a:rPr>
              <a:t>בית ד'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60053" y="633403"/>
            <a:ext cx="4586192" cy="21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הַכּוֹכָבִים רִמּוּ אוֹתִי,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הָיָה חֲלוֹם – אַךְ גַּם הוּא עָבָר;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עַתָּה אֵין לִי כְלוּם בָּעוֹלָם –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אֵין לִי דָבָר.</a:t>
            </a:r>
            <a:endParaRPr lang="he-IL" altLang="he-IL" sz="2200" dirty="0">
              <a:cs typeface="Varela Round" panose="00000500000000000000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3628052" y="3394039"/>
            <a:ext cx="7017953" cy="428922"/>
          </a:xfrm>
          <a:prstGeom prst="rect">
            <a:avLst/>
          </a:prstGeom>
        </p:spPr>
        <p:txBody>
          <a:bodyPr vert="horz" lIns="91428" tIns="45714" rIns="91428" bIns="45714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rgbClr val="002060"/>
                </a:solidFill>
                <a:latin typeface="Guttman Hatzvi" panose="02010401010101010101" pitchFamily="2" charset="-79"/>
                <a:cs typeface="Varela Round" panose="00000500000000000000"/>
              </a:rPr>
              <a:t>בית ה'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97632" y="3608500"/>
            <a:ext cx="4586190" cy="28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09" rtl="1">
              <a:lnSpc>
                <a:spcPct val="20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הַכְנִיסִינִי תַּחַת כְּנָפֵךְ,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20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וַהֲיִי לִי אֵם וְאָחוֹת,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200000"/>
              </a:lnSpc>
            </a:pP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וִיהִי חֵיקֵךְ מִקְלַט רֹאשִׁי,</a:t>
            </a:r>
            <a:endParaRPr lang="en-US" altLang="he-IL" sz="2200" dirty="0">
              <a:cs typeface="Varela Round" panose="00000500000000000000"/>
            </a:endParaRPr>
          </a:p>
          <a:p>
            <a:pPr algn="r" defTabSz="914309" rtl="1">
              <a:lnSpc>
                <a:spcPct val="200000"/>
              </a:lnSpc>
            </a:pPr>
            <a:r>
              <a:rPr lang="he-IL" altLang="he-IL" sz="2200" dirty="0" err="1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קַן-תְּפִלּוֹתַי</a:t>
            </a:r>
            <a:r>
              <a:rPr lang="he-IL" altLang="he-IL" sz="2200" dirty="0">
                <a:solidFill>
                  <a:srgbClr val="000000"/>
                </a:solidFill>
                <a:latin typeface="David" panose="020E0502060401010101" pitchFamily="34" charset="-79"/>
                <a:cs typeface="Varela Round" panose="00000500000000000000"/>
              </a:rPr>
              <a:t> הַנִּדָּחוֹת.</a:t>
            </a:r>
            <a:endParaRPr lang="he-IL" altLang="he-IL" sz="2200" dirty="0">
              <a:cs typeface="Varela Round" panose="0000050000000000000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2" y="309563"/>
            <a:ext cx="4981025" cy="33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השיר</a:t>
            </a:r>
          </a:p>
        </p:txBody>
      </p:sp>
    </p:spTree>
    <p:extLst>
      <p:ext uri="{BB962C8B-B14F-4D97-AF65-F5344CB8AC3E}">
        <p14:creationId xmlns:p14="http://schemas.microsoft.com/office/powerpoint/2010/main" val="358830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4910421" y="200733"/>
            <a:ext cx="406063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הַכְנִיסִינִי תַּחַת כְּנָפֵךְ,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וַהֲיִי לִי אֵם וְאָחוֹת,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וִיהִי חֵיקֵךְ מִקְלַט רֹאשִׁי,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קַן-תְּפִלּוֹתַי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 הַנִּדָּחוֹת.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וּבְעֵת רַחֲמִים, בֵּין-הַשְּׁמָשׁוֹת,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שְׁחִי וַאֲגַל לָךְ סוֹד </a:t>
            </a: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יִסּוּרָי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: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אוֹמְרִים, יֵשׁ בָּעוֹלָם </a:t>
            </a:r>
            <a:r>
              <a:rPr kumimoji="0" lang="he-IL" altLang="he-IL" sz="1600" b="1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נְעוּרִים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 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הֵיכָן נְעוּרָי?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וְעוֹד רָז אֶחָד לָךְ </a:t>
            </a: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אֶתְוַדֶּה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: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נַפְשִׁי נִשְׂרְפָה בְלַהֲבָהּ;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אוֹמְרִים, </a:t>
            </a:r>
            <a:r>
              <a:rPr kumimoji="0" lang="he-IL" altLang="he-IL" sz="1600" b="1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אַהֲבָה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 יֵשׁ בָּעוֹלָם 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מַה-זֹּאת אַהֲבָה?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הַכּוֹכָבִים רִמּוּ אוֹתִי,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הָיָה חֲלוֹם – אַךְ גַּם הוּא עָבָר;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עַתָּה אֵין לִי כְלוּם בָּעוֹלָם 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אֵין לִי דָבָר.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הַכְנִיסִינִי תַּחַת כְּנָפֵךְ,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וַהֲיִי לִי אֵם וְאָחוֹת,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וִיהִי חֵיקֵךְ מִקְלַט רֹאשִׁי,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קַן-תְּפִלּוֹתַי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 הַנִּדָּחוֹת.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76200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5474209" y="1621537"/>
            <a:ext cx="3091906" cy="1086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474209" y="2889503"/>
            <a:ext cx="3116195" cy="10972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474208" y="5365681"/>
            <a:ext cx="3097465" cy="1086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5474208" y="394650"/>
            <a:ext cx="3091551" cy="1086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4938642" y="394650"/>
            <a:ext cx="356076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הַכְנִיסִינִי תַּחַת כְּנָפֵךְ,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וַהֲיִי לִי אֵם וְאָחוֹת,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וִיהִי חֵיקֵךְ מִקְלַט רֹאשִׁי,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קַן-תְּפִלּוֹתַי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 הַנִּדָּחוֹת.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וּבְעֵת רַחֲמִים, בֵּין-הַשְּׁמָשׁוֹת,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שְׁחִי וַאֲגַל לָךְ סוֹד </a:t>
            </a: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יִסּוּרָי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: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אוֹמְרִים, יֵשׁ בָּעוֹלָם </a:t>
            </a:r>
            <a:r>
              <a:rPr kumimoji="0" lang="he-IL" altLang="he-IL" sz="1600" b="1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נְעוּרִים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 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הֵיכָן נְעוּרָי?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וְעוֹד רָז אֶחָד לָךְ </a:t>
            </a: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אֶתְוַדֶּה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: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נַפְשִׁי נִשְׂרְפָה בְלַהֲבָהּ;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אוֹמְרִים, </a:t>
            </a:r>
            <a:r>
              <a:rPr kumimoji="0" lang="he-IL" altLang="he-IL" sz="1600" b="1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אַהֲבָה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 יֵשׁ בָּעוֹלָם 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מַה-זֹּאת אַהֲבָה?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הַכּוֹכָבִים רִמּוּ אוֹתִי,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הָיָה חֲלוֹם – אַךְ גַּם הוּא עָבָר;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עַתָּה אֵין לִי כְלוּם בָּעוֹלָם 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אֵין לִי דָבָר.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הַכְנִיסִינִי תַּחַת כְּנָפֵךְ,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וַהֲיִי לִי אֵם וְאָחוֹת,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וִיהִי חֵיקֵךְ מִקְלַט רֹאשִׁי,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effectLst/>
                <a:latin typeface="Alef"/>
                <a:cs typeface="Varela Round" panose="00000500000000000000"/>
              </a:rPr>
              <a:t>קַן-תְּפִלּוֹתַי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effectLst/>
                <a:latin typeface="Alef"/>
                <a:cs typeface="Varela Round" panose="00000500000000000000"/>
              </a:rPr>
              <a:t> הַנִּדָּחוֹת.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effectLst/>
              <a:cs typeface="Varela Round" panose="0000050000000000000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474208" y="4096512"/>
            <a:ext cx="3097467" cy="11216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סוגר מרובע ימני 8"/>
          <p:cNvSpPr/>
          <p:nvPr/>
        </p:nvSpPr>
        <p:spPr>
          <a:xfrm>
            <a:off x="9034971" y="707136"/>
            <a:ext cx="658368" cy="515721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סוגר מרובע שמאלי 9"/>
          <p:cNvSpPr/>
          <p:nvPr/>
        </p:nvSpPr>
        <p:spPr>
          <a:xfrm>
            <a:off x="4445307" y="2097023"/>
            <a:ext cx="402336" cy="168249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576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9622" y="535961"/>
            <a:ext cx="5815584" cy="4877332"/>
          </a:xfrm>
        </p:spPr>
        <p:txBody>
          <a:bodyPr/>
          <a:lstStyle/>
          <a:p>
            <a:pPr algn="r">
              <a:lnSpc>
                <a:spcPct val="200000"/>
              </a:lnSpc>
            </a:pPr>
            <a:r>
              <a:rPr lang="he-IL" sz="2800" dirty="0"/>
              <a:t>* האם לדעתכם זהו שיר אהבה?</a:t>
            </a:r>
            <a:br>
              <a:rPr lang="he-IL" sz="2800" dirty="0"/>
            </a:br>
            <a:br>
              <a:rPr lang="he-IL" sz="2800" dirty="0"/>
            </a:br>
            <a:r>
              <a:rPr lang="he-IL" sz="2800" dirty="0"/>
              <a:t>* האם הייתם נותנים אותו  	לאהוב/ה שלכם/ן?</a:t>
            </a:r>
            <a:br>
              <a:rPr lang="he-IL" sz="2800" dirty="0"/>
            </a:br>
            <a:br>
              <a:rPr lang="he-IL" sz="2800" dirty="0"/>
            </a:br>
            <a:r>
              <a:rPr lang="he-IL" sz="2800" dirty="0"/>
              <a:t>* האם הייתם/ן רוצים/</a:t>
            </a:r>
            <a:r>
              <a:rPr lang="he-IL" sz="2800" dirty="0" err="1"/>
              <a:t>ות</a:t>
            </a:r>
            <a:r>
              <a:rPr lang="he-IL" sz="2800" dirty="0"/>
              <a:t> 	לקבל אותו?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30" y="285112"/>
            <a:ext cx="5830588" cy="38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8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958505" y="304064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1831012" cy="1260000"/>
          </a:xfrm>
        </p:spPr>
        <p:txBody>
          <a:bodyPr/>
          <a:lstStyle/>
          <a:p>
            <a:r>
              <a:rPr lang="he-IL" dirty="0"/>
              <a:t>הכניסיני תחת כנפך/  ביאליק – חלק ב'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218446" y="3271844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ספרות ממ"ד </a:t>
            </a:r>
            <a:r>
              <a:rPr lang="he-IL" dirty="0" err="1">
                <a:sym typeface="Varela Round"/>
              </a:rPr>
              <a:t>חט"ע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126105" y="3863048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הדס בן ארזה</a:t>
            </a:r>
          </a:p>
        </p:txBody>
      </p:sp>
    </p:spTree>
    <p:extLst>
      <p:ext uri="{BB962C8B-B14F-4D97-AF65-F5344CB8AC3E}">
        <p14:creationId xmlns:p14="http://schemas.microsoft.com/office/powerpoint/2010/main" val="112769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/>
              <a:t>נמענת</a:t>
            </a:r>
            <a:r>
              <a:rPr lang="he-IL" dirty="0"/>
              <a:t> השיר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(כלומר, למי הוא נכתב?)</a:t>
            </a:r>
          </a:p>
        </p:txBody>
      </p:sp>
    </p:spTree>
    <p:extLst>
      <p:ext uri="{BB962C8B-B14F-4D97-AF65-F5344CB8AC3E}">
        <p14:creationId xmlns:p14="http://schemas.microsoft.com/office/powerpoint/2010/main" val="157247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רשים זרימה: תהליך מוגדר מראש 6"/>
          <p:cNvSpPr/>
          <p:nvPr/>
        </p:nvSpPr>
        <p:spPr>
          <a:xfrm>
            <a:off x="7132320" y="1645920"/>
            <a:ext cx="3462528" cy="296265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cs typeface="Varela Round" panose="00000500000000000000"/>
              </a:rPr>
              <a:t>אישה</a:t>
            </a:r>
          </a:p>
        </p:txBody>
      </p:sp>
      <p:sp>
        <p:nvSpPr>
          <p:cNvPr id="12" name="תרשים זרימה: תהליך מוגדר מראש 11"/>
          <p:cNvSpPr/>
          <p:nvPr/>
        </p:nvSpPr>
        <p:spPr>
          <a:xfrm>
            <a:off x="1999488" y="1645920"/>
            <a:ext cx="3529584" cy="296265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cs typeface="Varela Round" panose="00000500000000000000"/>
              </a:rPr>
              <a:t>השכינה</a:t>
            </a:r>
          </a:p>
        </p:txBody>
      </p:sp>
    </p:spTree>
    <p:extLst>
      <p:ext uri="{BB962C8B-B14F-4D97-AF65-F5344CB8AC3E}">
        <p14:creationId xmlns:p14="http://schemas.microsoft.com/office/powerpoint/2010/main" val="263371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958505" y="304064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1185205" cy="1260000"/>
          </a:xfrm>
        </p:spPr>
        <p:txBody>
          <a:bodyPr/>
          <a:lstStyle/>
          <a:p>
            <a:r>
              <a:rPr lang="he-IL" dirty="0"/>
              <a:t>הכניסיני תחת כנפך/  חיים נחמן ביאליק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218446" y="3271844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ספרות ממ"ד </a:t>
            </a:r>
            <a:r>
              <a:rPr lang="he-IL" dirty="0" err="1">
                <a:sym typeface="Varela Round"/>
              </a:rPr>
              <a:t>חט"ע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126105" y="3863048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הדס בן ארזה</a:t>
            </a:r>
          </a:p>
        </p:txBody>
      </p:sp>
    </p:spTree>
    <p:extLst>
      <p:ext uri="{BB962C8B-B14F-4D97-AF65-F5344CB8AC3E}">
        <p14:creationId xmlns:p14="http://schemas.microsoft.com/office/powerpoint/2010/main" val="304700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38368" y="149665"/>
            <a:ext cx="2787238" cy="720000"/>
          </a:xfrm>
        </p:spPr>
        <p:txBody>
          <a:bodyPr/>
          <a:lstStyle/>
          <a:p>
            <a:r>
              <a:rPr lang="he-IL" dirty="0"/>
              <a:t>לבדי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6524936" y="347877"/>
            <a:ext cx="5449824" cy="578469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800" dirty="0"/>
              <a:t>כֻלָם נָשָא הָרוּחַ, כֻלּם סָחַף הָאוֹר</a:t>
            </a:r>
            <a:r>
              <a:rPr lang="en-US" sz="3800" dirty="0"/>
              <a:t>,</a:t>
            </a:r>
            <a:br>
              <a:rPr lang="en-US" sz="3800" dirty="0"/>
            </a:br>
            <a:r>
              <a:rPr lang="he-IL" sz="3800" dirty="0"/>
              <a:t>שִירָה חֲדָשָה אֶת-בּקֶר חַיֵיהֶם הִרְנִינָה</a:t>
            </a:r>
            <a:r>
              <a:rPr lang="en-US" sz="3800" dirty="0"/>
              <a:t>;</a:t>
            </a:r>
            <a:br>
              <a:rPr lang="en-US" sz="3800" dirty="0"/>
            </a:br>
            <a:r>
              <a:rPr lang="he-IL" sz="3800" dirty="0"/>
              <a:t>וַאֲנִי, גּוֹזָל רַךְ, נִשְתַכַחְתִי מִלֵב</a:t>
            </a:r>
            <a:br>
              <a:rPr lang="en-US" sz="3800" dirty="0"/>
            </a:br>
            <a:r>
              <a:rPr lang="he-IL" sz="3800" dirty="0"/>
              <a:t>תַחַת כַנְפֵי הַשְכִינָה</a:t>
            </a:r>
            <a:r>
              <a:rPr lang="en-US" sz="3800" dirty="0"/>
              <a:t>.</a:t>
            </a:r>
            <a:br>
              <a:rPr lang="en-US" sz="3800" b="1" dirty="0"/>
            </a:br>
            <a:br>
              <a:rPr lang="en-US" sz="3800" b="1" dirty="0"/>
            </a:br>
            <a:r>
              <a:rPr lang="he-IL" sz="3800" dirty="0"/>
              <a:t>בָדָד, בָדָד נִשְאַרְתִי, וְהַשְכִינָה אַף הִיא</a:t>
            </a:r>
            <a:br>
              <a:rPr lang="en-US" sz="3800" dirty="0"/>
            </a:br>
            <a:r>
              <a:rPr lang="he-IL" sz="3800" dirty="0"/>
              <a:t>כְנַף יְמִינָהּ הַשְבוּרָה עַל-ראשִי הִרְעִידָה</a:t>
            </a:r>
            <a:r>
              <a:rPr lang="en-US" sz="3800" dirty="0"/>
              <a:t>.</a:t>
            </a:r>
            <a:br>
              <a:rPr lang="en-US" sz="3800" dirty="0"/>
            </a:br>
            <a:r>
              <a:rPr lang="he-IL" sz="3800" dirty="0"/>
              <a:t>יָדַע לִבִי אֶת-לִבָה: חָרד חָרְדָה עָלַי</a:t>
            </a:r>
            <a:r>
              <a:rPr lang="en-US" sz="3800" dirty="0"/>
              <a:t>,</a:t>
            </a:r>
            <a:br>
              <a:rPr lang="en-US" sz="3800" dirty="0"/>
            </a:br>
            <a:r>
              <a:rPr lang="he-IL" sz="3800" dirty="0"/>
              <a:t>עַל-בְנָהּ, עַל-יְחִידָהּ</a:t>
            </a:r>
            <a:r>
              <a:rPr lang="en-US" sz="3800" dirty="0"/>
              <a:t>.</a:t>
            </a:r>
            <a:br>
              <a:rPr lang="en-US" sz="3800" b="1" dirty="0"/>
            </a:br>
            <a:br>
              <a:rPr lang="en-US" sz="3800" b="1" dirty="0"/>
            </a:br>
            <a:r>
              <a:rPr lang="he-IL" sz="3800" dirty="0"/>
              <a:t>כְבָר נִתְגָרְשָה מִכָל-הַזָוִיּוֹת, רַק-עוֹד</a:t>
            </a:r>
            <a:br>
              <a:rPr lang="en-US" sz="3800" dirty="0"/>
            </a:br>
            <a:r>
              <a:rPr lang="he-IL" sz="3800" dirty="0"/>
              <a:t>פִנַת סֵתֶר שׁוֹמֵמָה וּקְטַנָה נִשְאָרָה </a:t>
            </a:r>
            <a:r>
              <a:rPr lang="en-US" sz="3800" dirty="0"/>
              <a:t>–</a:t>
            </a:r>
            <a:br>
              <a:rPr lang="en-US" sz="3800" dirty="0"/>
            </a:br>
            <a:r>
              <a:rPr lang="he-IL" sz="3800" dirty="0"/>
              <a:t>בֵית-הַמִדְרָשׁ – וַתִתְכַס בַצֵל, וָאֱהִי</a:t>
            </a:r>
            <a:br>
              <a:rPr lang="en-US" sz="3800" dirty="0"/>
            </a:br>
            <a:r>
              <a:rPr lang="he-IL" sz="3800" dirty="0"/>
              <a:t>עִמָהּ יַחַד בַצָרָה.</a:t>
            </a:r>
            <a:r>
              <a:rPr lang="en-US" sz="3800" dirty="0"/>
              <a:t> </a:t>
            </a:r>
          </a:p>
          <a:p>
            <a:endParaRPr lang="he-IL" dirty="0"/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1509776" y="0"/>
            <a:ext cx="4407408" cy="5345786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br>
              <a:rPr lang="he-IL" b="1" dirty="0"/>
            </a:br>
            <a:r>
              <a:rPr lang="he-IL" dirty="0"/>
              <a:t>וּכְשֶכָלָה לְבָבִי לַחַלּוֹן, לָאוֹר,</a:t>
            </a:r>
            <a:br>
              <a:rPr lang="he-IL" dirty="0"/>
            </a:br>
            <a:r>
              <a:rPr lang="he-IL" dirty="0"/>
              <a:t>וּכְשֶצַר-לִי הַמָקוֹם מִתַּחַת לִכְנָפָהּ –</a:t>
            </a:r>
            <a:br>
              <a:rPr lang="he-IL" dirty="0"/>
            </a:br>
            <a:r>
              <a:rPr lang="he-IL" dirty="0"/>
              <a:t>כָבְשָה ראשָהּ בִכְתֵפִי, וְדִמְעָתָהּ עַל-דַף</a:t>
            </a:r>
            <a:br>
              <a:rPr lang="he-IL" dirty="0"/>
            </a:br>
            <a:r>
              <a:rPr lang="he-IL" dirty="0"/>
              <a:t>גְמָרָתִי נָטָפָה.</a:t>
            </a:r>
            <a:br>
              <a:rPr lang="he-IL" b="1" dirty="0"/>
            </a:br>
            <a:br>
              <a:rPr lang="he-IL" b="1" dirty="0"/>
            </a:br>
            <a:r>
              <a:rPr lang="he-IL" dirty="0"/>
              <a:t>חֶרֶשׁ בָכְתָה עָלַי וַתִתְרַפֵק עָלָי,</a:t>
            </a:r>
            <a:br>
              <a:rPr lang="he-IL" dirty="0"/>
            </a:br>
            <a:r>
              <a:rPr lang="he-IL" dirty="0"/>
              <a:t>וּכְמוֹ שָכָה בִּכְנָפָהּ הַשְבוּרָה בַעֲדִי:</a:t>
            </a:r>
            <a:br>
              <a:rPr lang="he-IL" dirty="0"/>
            </a:br>
            <a:r>
              <a:rPr lang="he-IL" dirty="0"/>
              <a:t>"כּלּם נָשָא הָרוּחַ, כּלם פָרְחוּ לָהֶם,</a:t>
            </a:r>
            <a:br>
              <a:rPr lang="he-IL" dirty="0"/>
            </a:br>
            <a:r>
              <a:rPr lang="he-IL" dirty="0"/>
              <a:t>וָאִוָתֵר לְבַדִי, לְבַדִי..."</a:t>
            </a:r>
            <a:br>
              <a:rPr lang="he-IL" b="1" dirty="0"/>
            </a:br>
            <a:br>
              <a:rPr lang="he-IL" b="1" dirty="0"/>
            </a:br>
            <a:r>
              <a:rPr lang="he-IL" dirty="0"/>
              <a:t>וּכְעֵין סִיּוּם שֶל-קִינָה עַתִיקָה מְאד,</a:t>
            </a:r>
            <a:br>
              <a:rPr lang="he-IL" dirty="0"/>
            </a:br>
            <a:r>
              <a:rPr lang="he-IL" dirty="0"/>
              <a:t>וּכְעֵין תְפִלָה, בַקָשָה וַחֲרָדָה כְאַחַת,</a:t>
            </a:r>
            <a:br>
              <a:rPr lang="he-IL" dirty="0"/>
            </a:br>
            <a:r>
              <a:rPr lang="he-IL" dirty="0"/>
              <a:t>שָמְעָה אָזְנִי </a:t>
            </a:r>
            <a:r>
              <a:rPr lang="he-IL" dirty="0" err="1"/>
              <a:t>בַבִכְיָה</a:t>
            </a:r>
            <a:r>
              <a:rPr lang="he-IL" dirty="0"/>
              <a:t> הַחֲרִישִית הַהִיא</a:t>
            </a:r>
            <a:br>
              <a:rPr lang="he-IL" dirty="0"/>
            </a:br>
            <a:r>
              <a:rPr lang="he-IL" dirty="0"/>
              <a:t>וּבַדִמְעָה הַהִיא הָרוֹתַחַת – 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862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81714" y="149665"/>
            <a:ext cx="2787238" cy="720000"/>
          </a:xfrm>
        </p:spPr>
        <p:txBody>
          <a:bodyPr/>
          <a:lstStyle/>
          <a:p>
            <a:r>
              <a:rPr lang="he-IL" dirty="0"/>
              <a:t>לבדי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6610170" y="512400"/>
            <a:ext cx="5449824" cy="578469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800" dirty="0"/>
              <a:t>כֻלָם נָשָא הָרוּחַ, כֻלּם סָחַף הָאוֹר</a:t>
            </a:r>
            <a:r>
              <a:rPr lang="en-US" sz="3800" dirty="0"/>
              <a:t>,</a:t>
            </a:r>
            <a:br>
              <a:rPr lang="en-US" sz="3800" dirty="0"/>
            </a:br>
            <a:r>
              <a:rPr lang="he-IL" sz="3800" dirty="0"/>
              <a:t>שִירָה חֲדָשָה אֶת-בּקֶר חַיֵיהֶם הִרְנִינָה</a:t>
            </a:r>
            <a:r>
              <a:rPr lang="en-US" sz="3800" dirty="0"/>
              <a:t>;</a:t>
            </a:r>
            <a:br>
              <a:rPr lang="en-US" sz="3800" dirty="0"/>
            </a:br>
            <a:r>
              <a:rPr lang="he-IL" sz="3800" b="1" dirty="0"/>
              <a:t>וַאֲנִי, גּוֹזָל רַךְ, נִשְתַכַחְתִי מִלֵב</a:t>
            </a:r>
            <a:br>
              <a:rPr lang="en-US" sz="3800" b="1" dirty="0"/>
            </a:br>
            <a:r>
              <a:rPr lang="he-IL" sz="3800" b="1" dirty="0"/>
              <a:t>תַחַת כַנְפֵי הַשְכִינָה</a:t>
            </a:r>
            <a:r>
              <a:rPr lang="en-US" sz="3800" b="1" dirty="0"/>
              <a:t>.</a:t>
            </a:r>
            <a:br>
              <a:rPr lang="en-US" sz="3800" b="1" dirty="0"/>
            </a:br>
            <a:br>
              <a:rPr lang="en-US" sz="3800" b="1" dirty="0"/>
            </a:br>
            <a:r>
              <a:rPr lang="he-IL" sz="3800" dirty="0"/>
              <a:t>בָדָד, בָדָד נִשְאַרְתִי, </a:t>
            </a:r>
            <a:r>
              <a:rPr lang="he-IL" sz="3800" b="1" dirty="0"/>
              <a:t>וְהַשְכִינָה אַף הִיא</a:t>
            </a:r>
            <a:br>
              <a:rPr lang="en-US" sz="3800" b="1" dirty="0"/>
            </a:br>
            <a:r>
              <a:rPr lang="he-IL" sz="3800" b="1" dirty="0"/>
              <a:t>כְנַף יְמִינָהּ הַשְבוּרָה עַל-ראשִי הִרְעִידָה</a:t>
            </a:r>
            <a:r>
              <a:rPr lang="en-US" sz="3800" b="1" dirty="0"/>
              <a:t>.</a:t>
            </a:r>
            <a:br>
              <a:rPr lang="en-US" sz="3800" b="1" dirty="0"/>
            </a:br>
            <a:r>
              <a:rPr lang="he-IL" sz="3800" dirty="0"/>
              <a:t>יָדַע לִבִי אֶת-לִבָה: חָרד חָרְדָה עָלַי</a:t>
            </a:r>
            <a:r>
              <a:rPr lang="en-US" sz="3800" dirty="0"/>
              <a:t>,</a:t>
            </a:r>
            <a:br>
              <a:rPr lang="en-US" sz="3800" dirty="0"/>
            </a:br>
            <a:r>
              <a:rPr lang="he-IL" sz="3800" dirty="0"/>
              <a:t>עַל-בְנָהּ, עַל-יְחִידָהּ</a:t>
            </a:r>
            <a:r>
              <a:rPr lang="en-US" sz="3800" dirty="0"/>
              <a:t>.</a:t>
            </a:r>
            <a:br>
              <a:rPr lang="en-US" sz="3800" b="1" dirty="0"/>
            </a:br>
            <a:br>
              <a:rPr lang="en-US" sz="3800" b="1" dirty="0"/>
            </a:br>
            <a:r>
              <a:rPr lang="he-IL" sz="3800" dirty="0"/>
              <a:t>כְבָר נִתְגָרְשָה מִכָל-הַזָוִיּוֹת, רַק-עוֹד</a:t>
            </a:r>
            <a:br>
              <a:rPr lang="en-US" sz="3800" dirty="0"/>
            </a:br>
            <a:r>
              <a:rPr lang="he-IL" sz="3800" dirty="0"/>
              <a:t>פִנַת סֵתֶר שׁוֹמֵמָה וּקְטַנָה נִשְאָרָה </a:t>
            </a:r>
            <a:r>
              <a:rPr lang="en-US" sz="3800" dirty="0"/>
              <a:t>–</a:t>
            </a:r>
            <a:br>
              <a:rPr lang="en-US" sz="3800" dirty="0"/>
            </a:br>
            <a:r>
              <a:rPr lang="he-IL" sz="3800" dirty="0"/>
              <a:t>בֵית-הַמִדְרָשׁ – וַתִתְכַס בַצֵל, וָאֱהִי</a:t>
            </a:r>
            <a:br>
              <a:rPr lang="en-US" sz="3800" dirty="0"/>
            </a:br>
            <a:r>
              <a:rPr lang="he-IL" sz="3800" dirty="0"/>
              <a:t>עִמָהּ יַחַד בַצָרָה.</a:t>
            </a:r>
            <a:r>
              <a:rPr lang="en-US" sz="3800" dirty="0"/>
              <a:t> </a:t>
            </a:r>
          </a:p>
          <a:p>
            <a:endParaRPr lang="he-IL" dirty="0"/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1482067" y="149665"/>
            <a:ext cx="4407408" cy="5345786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br>
              <a:rPr lang="he-IL" b="1" dirty="0"/>
            </a:br>
            <a:r>
              <a:rPr lang="he-IL" dirty="0"/>
              <a:t>וּכְשֶכָלָה לְבָבִי לַחַלּוֹן, לָאוֹר,</a:t>
            </a:r>
            <a:br>
              <a:rPr lang="he-IL" dirty="0"/>
            </a:br>
            <a:r>
              <a:rPr lang="he-IL" b="1" dirty="0"/>
              <a:t>וּכְשֶצַר-לִי הַמָקוֹם מִתַּחַת לִכְנָפָהּ –</a:t>
            </a:r>
            <a:br>
              <a:rPr lang="he-IL" b="1" dirty="0"/>
            </a:br>
            <a:r>
              <a:rPr lang="he-IL" dirty="0"/>
              <a:t>כָבְשָה ראשָהּ בִכְתֵפִי, וְדִמְעָתָהּ עַל-דַף</a:t>
            </a:r>
            <a:br>
              <a:rPr lang="he-IL" dirty="0"/>
            </a:br>
            <a:r>
              <a:rPr lang="he-IL" dirty="0"/>
              <a:t>גְמָרָתִי נָטָפָה.</a:t>
            </a:r>
            <a:br>
              <a:rPr lang="he-IL" b="1" dirty="0"/>
            </a:br>
            <a:br>
              <a:rPr lang="he-IL" b="1" dirty="0"/>
            </a:br>
            <a:r>
              <a:rPr lang="he-IL" b="1" dirty="0"/>
              <a:t>חֶרֶשׁ בָכְתָה עָלַי וַתִתְרַפֵק עָלָי,</a:t>
            </a:r>
            <a:br>
              <a:rPr lang="he-IL" b="1" dirty="0"/>
            </a:br>
            <a:r>
              <a:rPr lang="he-IL" b="1" dirty="0"/>
              <a:t>וּכְמוֹ שָכָה בִּכְנָפָהּ הַשְבוּרָה בַעֲדִי:</a:t>
            </a:r>
            <a:br>
              <a:rPr lang="he-IL" b="1" dirty="0"/>
            </a:br>
            <a:r>
              <a:rPr lang="he-IL" dirty="0"/>
              <a:t>"כּלּם נָשָא הָרוּחַ, כּלם פָרְחוּ לָהֶם,</a:t>
            </a:r>
            <a:br>
              <a:rPr lang="he-IL" dirty="0"/>
            </a:br>
            <a:r>
              <a:rPr lang="he-IL" dirty="0"/>
              <a:t>וָאִוָתֵר לְבַדִי, לְבַדִי..."</a:t>
            </a:r>
            <a:br>
              <a:rPr lang="he-IL" b="1" dirty="0"/>
            </a:br>
            <a:br>
              <a:rPr lang="he-IL" b="1" dirty="0"/>
            </a:br>
            <a:r>
              <a:rPr lang="he-IL" dirty="0"/>
              <a:t>וּכְעֵין סִיּוּם שֶל-קִינָה עַתִיקָה מְאד,</a:t>
            </a:r>
            <a:br>
              <a:rPr lang="he-IL" dirty="0"/>
            </a:br>
            <a:r>
              <a:rPr lang="he-IL" dirty="0"/>
              <a:t>וּכְעֵין תְפִלָה, בַקָשָה וַחֲרָדָה כְאַחַת,</a:t>
            </a:r>
            <a:br>
              <a:rPr lang="he-IL" dirty="0"/>
            </a:br>
            <a:r>
              <a:rPr lang="he-IL" dirty="0"/>
              <a:t>שָמְעָה אָזְנִי </a:t>
            </a:r>
            <a:r>
              <a:rPr lang="he-IL" dirty="0" err="1"/>
              <a:t>בַבִכְיָה</a:t>
            </a:r>
            <a:r>
              <a:rPr lang="he-IL" dirty="0"/>
              <a:t> הַחֲרִישִית הַהִיא</a:t>
            </a:r>
            <a:br>
              <a:rPr lang="he-IL" dirty="0"/>
            </a:br>
            <a:r>
              <a:rPr lang="he-IL" dirty="0"/>
              <a:t>וּבַדִמְעָה הַהִיא הָרוֹתַחַת – 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297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651494"/>
            <a:ext cx="11160000" cy="720000"/>
          </a:xfrm>
        </p:spPr>
        <p:txBody>
          <a:bodyPr/>
          <a:lstStyle/>
          <a:p>
            <a:r>
              <a:rPr lang="he-IL" dirty="0"/>
              <a:t>ומה דעתכם?</a:t>
            </a:r>
          </a:p>
        </p:txBody>
      </p:sp>
    </p:spTree>
    <p:extLst>
      <p:ext uri="{BB962C8B-B14F-4D97-AF65-F5344CB8AC3E}">
        <p14:creationId xmlns:p14="http://schemas.microsoft.com/office/powerpoint/2010/main" val="149905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אמצעי עיצוב</a:t>
            </a:r>
          </a:p>
        </p:txBody>
      </p:sp>
    </p:spTree>
    <p:extLst>
      <p:ext uri="{BB962C8B-B14F-4D97-AF65-F5344CB8AC3E}">
        <p14:creationId xmlns:p14="http://schemas.microsoft.com/office/powerpoint/2010/main" val="314178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091" y="365524"/>
            <a:ext cx="10514231" cy="831389"/>
          </a:xfrm>
        </p:spPr>
        <p:txBody>
          <a:bodyPr/>
          <a:lstStyle/>
          <a:p>
            <a:r>
              <a:rPr lang="he-IL" b="1" dirty="0">
                <a:latin typeface="Verdana" panose="020B0604030504040204" pitchFamily="34" charset="0"/>
                <a:ea typeface="Verdana" panose="020B0604030504040204" pitchFamily="34" charset="0"/>
                <a:cs typeface="Varela Round" panose="00000500000000000000"/>
              </a:rPr>
              <a:t>אמצעי עיצוב שפגשנו בשיר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655258"/>
            <a:ext cx="10187709" cy="649495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Varela Round" panose="00000500000000000000"/>
              </a:rPr>
              <a:t>שאלות רטוריות </a:t>
            </a:r>
          </a:p>
          <a:p>
            <a:pPr>
              <a:lnSpc>
                <a:spcPct val="170000"/>
              </a:lnSpc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Varela Round" panose="00000500000000000000"/>
              </a:rPr>
              <a:t>חזרות</a:t>
            </a:r>
          </a:p>
          <a:p>
            <a:pPr>
              <a:lnSpc>
                <a:spcPct val="170000"/>
              </a:lnSpc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Varela Round" panose="00000500000000000000"/>
              </a:rPr>
              <a:t>מבנה מעגלי</a:t>
            </a:r>
          </a:p>
          <a:p>
            <a:pPr>
              <a:lnSpc>
                <a:spcPct val="170000"/>
              </a:lnSpc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Varela Round" panose="00000500000000000000"/>
              </a:rPr>
              <a:t>מטאפורות:</a:t>
            </a:r>
            <a:r>
              <a:rPr lang="en-US" b="1" dirty="0">
                <a:solidFill>
                  <a:srgbClr val="00B050"/>
                </a:solidFill>
                <a:cs typeface="Varela Round" panose="00000500000000000000"/>
              </a:rPr>
              <a:t> </a:t>
            </a:r>
            <a:r>
              <a:rPr lang="he-IL" b="1" dirty="0">
                <a:latin typeface="Guttman Hatzvi" panose="02010401010101010101" pitchFamily="2" charset="-79"/>
                <a:cs typeface="Varela Round" panose="00000500000000000000"/>
              </a:rPr>
              <a:t>"הכניסיני תחת כנפך", "מקלט ראשי", "קן </a:t>
            </a:r>
            <a:r>
              <a:rPr lang="he-IL" b="1" dirty="0" err="1">
                <a:latin typeface="Guttman Hatzvi" panose="02010401010101010101" pitchFamily="2" charset="-79"/>
                <a:cs typeface="Varela Round" panose="00000500000000000000"/>
              </a:rPr>
              <a:t>תפילותי</a:t>
            </a:r>
            <a:r>
              <a:rPr lang="he-IL" b="1" dirty="0">
                <a:latin typeface="Guttman Hatzvi" panose="02010401010101010101" pitchFamily="2" charset="-79"/>
                <a:cs typeface="Varela Round" panose="00000500000000000000"/>
              </a:rPr>
              <a:t>"</a:t>
            </a:r>
            <a:endParaRPr lang="he-IL" dirty="0">
              <a:latin typeface="Guttman Hatzvi" panose="02010401010101010101" pitchFamily="2" charset="-79"/>
              <a:cs typeface="Varela Round" panose="00000500000000000000"/>
            </a:endParaRPr>
          </a:p>
          <a:p>
            <a:pPr>
              <a:lnSpc>
                <a:spcPct val="170000"/>
              </a:lnSpc>
            </a:pPr>
            <a:r>
              <a:rPr lang="he-IL" b="1" dirty="0">
                <a:latin typeface="Guttman Hatzvi" panose="02010401010101010101" pitchFamily="2" charset="-79"/>
                <a:cs typeface="Varela Round" panose="00000500000000000000"/>
              </a:rPr>
              <a:t>"נפשי נשרפה בלהבה" </a:t>
            </a:r>
            <a:endParaRPr lang="he-IL" dirty="0">
              <a:latin typeface="Guttman Hatzvi" panose="02010401010101010101" pitchFamily="2" charset="-79"/>
              <a:cs typeface="Varela Round" panose="00000500000000000000"/>
            </a:endParaRPr>
          </a:p>
          <a:p>
            <a:pPr>
              <a:lnSpc>
                <a:spcPct val="170000"/>
              </a:lnSpc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Varela Round" panose="00000500000000000000"/>
              </a:rPr>
              <a:t>האנשה: </a:t>
            </a:r>
            <a:r>
              <a:rPr lang="he-IL" b="1" dirty="0">
                <a:latin typeface="Guttman Hatzvi" panose="02010401010101010101" pitchFamily="2" charset="-79"/>
                <a:cs typeface="Varela Round" panose="00000500000000000000"/>
              </a:rPr>
              <a:t>"הכוכבים רימו אותי"</a:t>
            </a:r>
            <a:endParaRPr lang="he-IL" dirty="0">
              <a:latin typeface="Guttman Hatzvi" panose="02010401010101010101" pitchFamily="2" charset="-79"/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8866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סיכום והדהוד</a:t>
            </a:r>
          </a:p>
        </p:txBody>
      </p:sp>
    </p:spTree>
    <p:extLst>
      <p:ext uri="{BB962C8B-B14F-4D97-AF65-F5344CB8AC3E}">
        <p14:creationId xmlns:p14="http://schemas.microsoft.com/office/powerpoint/2010/main" val="4002710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לחני השיר	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כסיכום לשיר – האזינו לשני הלחנים של השיר. </a:t>
            </a:r>
          </a:p>
          <a:p>
            <a:r>
              <a:rPr lang="he-IL" dirty="0"/>
              <a:t>בחרו בזה שמבטא לדעתכם טוב יותר את כוונתו של ביאליק. הסבירו את בחירתכם.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מדיה מקוונת 3" title="ￗﾐￗﾨￗﾙￗﾧ ￗﾐￗﾙￗﾙￗﾠￗﾩￗﾘￗﾙￗﾙￗﾟ - ￗﾔￗﾛￗﾠￗﾙￗﾡￗﾙￗﾠￗﾙ ￗﾪￗﾗￗﾪ ￗﾛￗﾠￗﾤￗﾚ">
            <a:hlinkClick r:id="" action="ppaction://media"/>
            <a:extLst>
              <a:ext uri="{FF2B5EF4-FFF2-40B4-BE49-F238E27FC236}">
                <a16:creationId xmlns:a16="http://schemas.microsoft.com/office/drawing/2014/main" id="{1A7E7685-9D67-4A3D-BBB5-D2C18B7225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1508" y="3011055"/>
            <a:ext cx="4270301" cy="3200400"/>
          </a:xfrm>
          <a:prstGeom prst="rect">
            <a:avLst/>
          </a:prstGeom>
        </p:spPr>
      </p:pic>
      <p:pic>
        <p:nvPicPr>
          <p:cNvPr id="5" name="מדיה מקוונת 4" title="ￗﾨￗﾙￗﾘￗﾔ - ￗﾔￗﾛￗﾠￗﾙￗﾡￗﾙￗﾠￗﾙ ￗﾪￗﾗￗﾪ ￗﾛￗﾠￗﾤￗﾚ (ￗﾞￗﾪￗﾕￗﾚ ￗﾔￗﾐￗﾜￗﾑￗﾕￗﾝ &quot;ￗﾨￗﾙￗﾘￗﾔ&quot;) Rita">
            <a:hlinkClick r:id="" action="ppaction://media"/>
            <a:extLst>
              <a:ext uri="{FF2B5EF4-FFF2-40B4-BE49-F238E27FC236}">
                <a16:creationId xmlns:a16="http://schemas.microsoft.com/office/drawing/2014/main" id="{4C7B46FB-26A9-4093-ADA3-3E2DCF07DD4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579206" y="3011055"/>
            <a:ext cx="3832649" cy="32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48333" y="3016166"/>
            <a:ext cx="10471879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00550" y="573094"/>
            <a:ext cx="11160000" cy="720000"/>
          </a:xfrm>
        </p:spPr>
        <p:txBody>
          <a:bodyPr/>
          <a:lstStyle/>
          <a:p>
            <a:r>
              <a:rPr lang="he-IL" dirty="0"/>
              <a:t>מה זאת אהבה?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486" y="1444180"/>
            <a:ext cx="6438170" cy="4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088230" y="1481841"/>
            <a:ext cx="9000000" cy="41525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רקע </a:t>
            </a:r>
            <a:r>
              <a:rPr lang="he-IL" dirty="0">
                <a:latin typeface="Sitka Banner" panose="02000505000000020004" pitchFamily="2" charset="0"/>
              </a:rPr>
              <a:t>על</a:t>
            </a:r>
            <a:r>
              <a:rPr lang="he-IL" dirty="0"/>
              <a:t> ביאליק</a:t>
            </a:r>
          </a:p>
          <a:p>
            <a:pPr>
              <a:lnSpc>
                <a:spcPct val="200000"/>
              </a:lnSpc>
            </a:pPr>
            <a:r>
              <a:rPr lang="he-IL" dirty="0"/>
              <a:t>קריאה ראשונה בשיר</a:t>
            </a:r>
          </a:p>
          <a:p>
            <a:pPr>
              <a:lnSpc>
                <a:spcPct val="200000"/>
              </a:lnSpc>
            </a:pPr>
            <a:r>
              <a:rPr lang="he-IL" dirty="0"/>
              <a:t>מבנה השיר</a:t>
            </a:r>
          </a:p>
          <a:p>
            <a:pPr>
              <a:lnSpc>
                <a:spcPct val="200000"/>
              </a:lnSpc>
            </a:pPr>
            <a:r>
              <a:rPr lang="he-IL" dirty="0" err="1"/>
              <a:t>נימענת</a:t>
            </a:r>
            <a:r>
              <a:rPr lang="he-IL" dirty="0"/>
              <a:t> השיר</a:t>
            </a:r>
          </a:p>
          <a:p>
            <a:pPr>
              <a:lnSpc>
                <a:spcPct val="200000"/>
              </a:lnSpc>
            </a:pPr>
            <a:r>
              <a:rPr lang="he-IL" dirty="0"/>
              <a:t>אמצעי עיצוב</a:t>
            </a:r>
          </a:p>
          <a:p>
            <a:pPr>
              <a:lnSpc>
                <a:spcPct val="200000"/>
              </a:lnSpc>
            </a:pPr>
            <a:r>
              <a:rPr lang="he-IL" dirty="0"/>
              <a:t>סיכום והדהוד דרך לחני השיר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846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רקע על היוצר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חיים נחמן ביאליק</a:t>
            </a:r>
          </a:p>
        </p:txBody>
      </p:sp>
    </p:spTree>
    <p:extLst>
      <p:ext uri="{BB962C8B-B14F-4D97-AF65-F5344CB8AC3E}">
        <p14:creationId xmlns:p14="http://schemas.microsoft.com/office/powerpoint/2010/main" val="415983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294982" y="213094"/>
            <a:ext cx="8470298" cy="720000"/>
          </a:xfrm>
        </p:spPr>
        <p:txBody>
          <a:bodyPr/>
          <a:lstStyle/>
          <a:p>
            <a:r>
              <a:rPr lang="he-IL" dirty="0"/>
              <a:t>חיים נחמן ביאליק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803904" y="1079505"/>
            <a:ext cx="8094626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7" y="338845"/>
            <a:ext cx="3522942" cy="438606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439" y="2531876"/>
            <a:ext cx="3350446" cy="271081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911" y="3521058"/>
            <a:ext cx="3498280" cy="26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294982" y="213094"/>
            <a:ext cx="8470298" cy="720000"/>
          </a:xfrm>
        </p:spPr>
        <p:txBody>
          <a:bodyPr/>
          <a:lstStyle/>
          <a:p>
            <a:r>
              <a:rPr lang="he-IL" dirty="0"/>
              <a:t>חיים נחמן ביאליק</a:t>
            </a:r>
          </a:p>
        </p:txBody>
      </p:sp>
      <p:pic>
        <p:nvPicPr>
          <p:cNvPr id="12" name="מדיה מקוונת 11" title="ￗﾗￗﾓￗﾩￗﾕￗﾪ ￗﾞￗﾔￗﾢￗﾑￗﾨ- ￗﾑￗﾙￗﾐￗﾜￗﾙￗﾧ">
            <a:hlinkClick r:id="" action="ppaction://media"/>
            <a:extLst>
              <a:ext uri="{FF2B5EF4-FFF2-40B4-BE49-F238E27FC236}">
                <a16:creationId xmlns:a16="http://schemas.microsoft.com/office/drawing/2014/main" id="{BF64D36D-64F1-4952-84DC-F3CAC049B0C0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24225" y="1725613"/>
            <a:ext cx="554196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קריאה ראשונה בשיר</a:t>
            </a:r>
          </a:p>
        </p:txBody>
      </p:sp>
    </p:spTree>
    <p:extLst>
      <p:ext uri="{BB962C8B-B14F-4D97-AF65-F5344CB8AC3E}">
        <p14:creationId xmlns:p14="http://schemas.microsoft.com/office/powerpoint/2010/main" val="416471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הכניסיני תחת כנפך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6493366" y="840259"/>
            <a:ext cx="319517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הַכְנִיסִינִי תַּחַת כְּנָפֵךְ,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וַהֲיִי לִי אֵם וְאָחוֹת,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וִיהִי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lef"/>
                <a:cs typeface="Varela Round" panose="00000500000000000000"/>
              </a:rPr>
              <a:t> חֵיקֵךְ 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מִקְלַט רֹאשִׁי,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קַן-תְּפִלּוֹתַי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 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lef"/>
                <a:cs typeface="Varela Round" panose="00000500000000000000"/>
              </a:rPr>
              <a:t>הַנִּדָּחוֹת.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וּבְעֵת רַחֲמִים,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lef"/>
                <a:cs typeface="Varela Round" panose="00000500000000000000"/>
              </a:rPr>
              <a:t> בֵּין-הַשְּׁמָשׁוֹת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lef"/>
                <a:cs typeface="Varela Round" panose="00000500000000000000"/>
              </a:rPr>
              <a:t>שְׁחִי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 ו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lef"/>
                <a:cs typeface="Varela Round" panose="00000500000000000000"/>
              </a:rPr>
              <a:t>ַאֲגַל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 לָךְ סוֹד </a:t>
            </a: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יִסּוּרָי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: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אוֹמְרִים, יֵשׁ בָּעוֹלָם </a:t>
            </a:r>
            <a:r>
              <a:rPr kumimoji="0" lang="he-IL" altLang="he-IL" sz="1600" b="1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נְעוּרִים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 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הֵיכָן נְעוּרָי?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וְעוֹד רָז אֶחָד לָךְ </a:t>
            </a: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אֶתְוַדֶּה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: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נַפְשִׁי נִשְׂרְפָה בְלַהֲבָהּ;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אוֹמְרִים, </a:t>
            </a:r>
            <a:r>
              <a:rPr kumimoji="0" lang="he-IL" altLang="he-IL" sz="1600" b="1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אַהֲבָה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 יֵשׁ בָּעוֹלָם 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מַה-זֹּאת אַהֲבָה?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הַכּוֹכָבִים רִמּוּ אוֹתִי,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הָיָה חֲלוֹם – אַךְ גַּם הוּא עָבָר;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עַתָּה אֵין לִי כְלוּם בָּעוֹלָם –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אֵין לִי דָבָר.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הַכְנִיסִינִי תַּחַת כְּנָפֵךְ,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וַהֲיִי לִי אֵם וְאָחוֹת,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וִיהִי חֵיקֵךְ מִקְלַט רֹאשִׁי,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err="1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קַן-תְּפִלּוֹתַי</a:t>
            </a:r>
            <a:r>
              <a:rPr kumimoji="0" lang="he-IL" altLang="he-IL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lef"/>
                <a:cs typeface="Varela Round" panose="00000500000000000000"/>
              </a:rPr>
              <a:t> הַנִּדָּחוֹת.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Varela Round" panose="0000050000000000000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373" y="1054530"/>
            <a:ext cx="40843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חיק</a:t>
            </a:r>
            <a:r>
              <a:rPr lang="he-IL" sz="1600" dirty="0">
                <a:cs typeface="Varela Round" panose="00000500000000000000"/>
              </a:rPr>
              <a:t>=האזור בין הגוף לידיים בתנוחת חיבוק</a:t>
            </a:r>
          </a:p>
          <a:p>
            <a:r>
              <a:rPr lang="he-IL" sz="1600" dirty="0" err="1">
                <a:solidFill>
                  <a:srgbClr val="0070C0"/>
                </a:solidFill>
                <a:cs typeface="Varela Round" panose="00000500000000000000"/>
              </a:rPr>
              <a:t>נדח</a:t>
            </a:r>
            <a:r>
              <a:rPr lang="he-IL" sz="1600" dirty="0">
                <a:cs typeface="Varela Round" panose="00000500000000000000"/>
              </a:rPr>
              <a:t>=מרוחק, נטוש, שומם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7277" y="2033880"/>
            <a:ext cx="485241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בין השמשות </a:t>
            </a:r>
            <a:r>
              <a:rPr lang="he-IL" sz="1600" dirty="0">
                <a:cs typeface="Varela Round" panose="00000500000000000000"/>
              </a:rPr>
              <a:t>=</a:t>
            </a:r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 </a:t>
            </a:r>
            <a:r>
              <a:rPr lang="he-IL" sz="1600" dirty="0">
                <a:cs typeface="Varela Round" panose="00000500000000000000"/>
              </a:rPr>
              <a:t>הזמן שבין שקיעת השמש לצאת הכוכבים</a:t>
            </a:r>
          </a:p>
          <a:p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שחי </a:t>
            </a:r>
            <a:r>
              <a:rPr lang="he-IL" sz="1600" dirty="0">
                <a:cs typeface="Varela Round" panose="00000500000000000000"/>
              </a:rPr>
              <a:t>= התכופפי</a:t>
            </a:r>
          </a:p>
          <a:p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אגל </a:t>
            </a:r>
            <a:r>
              <a:rPr lang="he-IL" sz="1600" dirty="0">
                <a:cs typeface="Varela Round" panose="00000500000000000000"/>
              </a:rPr>
              <a:t>= אגלה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73" y="3295752"/>
            <a:ext cx="48524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רז </a:t>
            </a:r>
            <a:r>
              <a:rPr lang="he-IL" sz="1600" dirty="0">
                <a:cs typeface="Varela Round" panose="00000500000000000000"/>
              </a:rPr>
              <a:t>=</a:t>
            </a:r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 </a:t>
            </a:r>
            <a:r>
              <a:rPr lang="he-IL" sz="1600" dirty="0">
                <a:cs typeface="Varela Round" panose="00000500000000000000"/>
              </a:rPr>
              <a:t>סוד</a:t>
            </a:r>
          </a:p>
          <a:p>
            <a:r>
              <a:rPr lang="he-IL" altLang="he-IL" sz="1600" dirty="0">
                <a:solidFill>
                  <a:srgbClr val="0070C0"/>
                </a:solidFill>
                <a:latin typeface="Alef"/>
                <a:cs typeface="Varela Round" panose="00000500000000000000"/>
              </a:rPr>
              <a:t>בְלַהֲבָהּ</a:t>
            </a:r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 </a:t>
            </a:r>
            <a:r>
              <a:rPr lang="he-IL" sz="1600" dirty="0">
                <a:cs typeface="Varela Round" panose="00000500000000000000"/>
              </a:rPr>
              <a:t>= בלהבה שלה</a:t>
            </a:r>
          </a:p>
          <a:p>
            <a:r>
              <a:rPr lang="he-IL" sz="1600" dirty="0">
                <a:solidFill>
                  <a:srgbClr val="0070C0"/>
                </a:solidFill>
                <a:cs typeface="Varela Round" panose="00000500000000000000"/>
              </a:rPr>
              <a:t>אגל </a:t>
            </a:r>
            <a:r>
              <a:rPr lang="he-IL" sz="1600" dirty="0">
                <a:cs typeface="Varela Round" panose="00000500000000000000"/>
              </a:rPr>
              <a:t>= אגלה</a:t>
            </a:r>
          </a:p>
        </p:txBody>
      </p:sp>
    </p:spTree>
    <p:extLst>
      <p:ext uri="{BB962C8B-B14F-4D97-AF65-F5344CB8AC3E}">
        <p14:creationId xmlns:p14="http://schemas.microsoft.com/office/powerpoint/2010/main" val="18443314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472</Words>
  <Application>Microsoft Office PowerPoint</Application>
  <PresentationFormat>מותאם אישית</PresentationFormat>
  <Paragraphs>153</Paragraphs>
  <Slides>27</Slides>
  <Notes>16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6" baseType="lpstr">
      <vt:lpstr>Alef</vt:lpstr>
      <vt:lpstr>Arial</vt:lpstr>
      <vt:lpstr>Calibri</vt:lpstr>
      <vt:lpstr>David</vt:lpstr>
      <vt:lpstr>Guttman Hatzvi</vt:lpstr>
      <vt:lpstr>Sitka Banner</vt:lpstr>
      <vt:lpstr>Varela Round</vt:lpstr>
      <vt:lpstr>Verdana</vt:lpstr>
      <vt:lpstr>ערכת נושא Office</vt:lpstr>
      <vt:lpstr>מערכת שידורים לאומית</vt:lpstr>
      <vt:lpstr>הכניסיני תחת כנפך/  חיים נחמן ביאליק</vt:lpstr>
      <vt:lpstr>מה זאת אהבה?</vt:lpstr>
      <vt:lpstr>מה נלמד היום </vt:lpstr>
      <vt:lpstr>רקע על היוצר</vt:lpstr>
      <vt:lpstr>חיים נחמן ביאליק</vt:lpstr>
      <vt:lpstr>חיים נחמן ביאליק</vt:lpstr>
      <vt:lpstr>קריאה ראשונה בשיר</vt:lpstr>
      <vt:lpstr>הכניסיני תחת כנפך</vt:lpstr>
      <vt:lpstr>הכניסיני תחת כנפך – בית א'</vt:lpstr>
      <vt:lpstr>בית ב'</vt:lpstr>
      <vt:lpstr>בית ד'</vt:lpstr>
      <vt:lpstr>מבנה השיר</vt:lpstr>
      <vt:lpstr>מצגת של PowerPoint‏</vt:lpstr>
      <vt:lpstr>מצגת של PowerPoint‏</vt:lpstr>
      <vt:lpstr>* האם לדעתכם זהו שיר אהבה?  * האם הייתם נותנים אותו   לאהוב/ה שלכם/ן?  * האם הייתם/ן רוצים/ות  לקבל אותו?</vt:lpstr>
      <vt:lpstr>הכניסיני תחת כנפך/  ביאליק – חלק ב'</vt:lpstr>
      <vt:lpstr>נמענת השיר</vt:lpstr>
      <vt:lpstr>מצגת של PowerPoint‏</vt:lpstr>
      <vt:lpstr>לבדי</vt:lpstr>
      <vt:lpstr>לבדי</vt:lpstr>
      <vt:lpstr>ומה דעתכם?</vt:lpstr>
      <vt:lpstr>אמצעי עיצוב</vt:lpstr>
      <vt:lpstr>אמצעי עיצוב שפגשנו בשיר</vt:lpstr>
      <vt:lpstr>סיכום והדהוד</vt:lpstr>
      <vt:lpstr>לחני השיר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Tali Mano</cp:lastModifiedBy>
  <cp:revision>54</cp:revision>
  <dcterms:created xsi:type="dcterms:W3CDTF">2020-03-15T19:13:03Z</dcterms:created>
  <dcterms:modified xsi:type="dcterms:W3CDTF">2020-04-21T12:59:35Z</dcterms:modified>
</cp:coreProperties>
</file>