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7" r:id="rId2"/>
    <p:sldId id="262" r:id="rId3"/>
    <p:sldId id="263" r:id="rId4"/>
    <p:sldId id="288" r:id="rId5"/>
    <p:sldId id="390" r:id="rId6"/>
    <p:sldId id="289" r:id="rId7"/>
    <p:sldId id="368" r:id="rId8"/>
    <p:sldId id="326" r:id="rId9"/>
    <p:sldId id="372" r:id="rId10"/>
    <p:sldId id="385" r:id="rId11"/>
    <p:sldId id="386" r:id="rId12"/>
    <p:sldId id="388" r:id="rId13"/>
    <p:sldId id="389" r:id="rId14"/>
    <p:sldId id="387" r:id="rId15"/>
    <p:sldId id="391" r:id="rId16"/>
    <p:sldId id="415" r:id="rId17"/>
    <p:sldId id="394" r:id="rId18"/>
    <p:sldId id="392" r:id="rId19"/>
    <p:sldId id="393" r:id="rId20"/>
    <p:sldId id="384" r:id="rId21"/>
    <p:sldId id="396" r:id="rId22"/>
    <p:sldId id="406" r:id="rId23"/>
    <p:sldId id="397" r:id="rId24"/>
    <p:sldId id="398" r:id="rId25"/>
    <p:sldId id="399" r:id="rId26"/>
    <p:sldId id="400" r:id="rId27"/>
    <p:sldId id="401" r:id="rId28"/>
    <p:sldId id="402" r:id="rId29"/>
    <p:sldId id="403" r:id="rId30"/>
    <p:sldId id="404" r:id="rId31"/>
    <p:sldId id="405" r:id="rId32"/>
    <p:sldId id="408" r:id="rId33"/>
    <p:sldId id="407" r:id="rId34"/>
    <p:sldId id="409" r:id="rId35"/>
    <p:sldId id="395" r:id="rId36"/>
    <p:sldId id="412" r:id="rId37"/>
    <p:sldId id="413" r:id="rId38"/>
    <p:sldId id="414" r:id="rId39"/>
    <p:sldId id="410" r:id="rId40"/>
    <p:sldId id="378" r:id="rId41"/>
    <p:sldId id="379" r:id="rId42"/>
    <p:sldId id="416" r:id="rId43"/>
    <p:sldId id="417" r:id="rId44"/>
    <p:sldId id="418" r:id="rId45"/>
    <p:sldId id="419" r:id="rId46"/>
    <p:sldId id="420" r:id="rId47"/>
    <p:sldId id="371" r:id="rId48"/>
    <p:sldId id="330" r:id="rId49"/>
    <p:sldId id="421" r:id="rId50"/>
  </p:sldIdLst>
  <p:sldSz cx="12190413"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70" d="100"/>
          <a:sy n="70" d="100"/>
        </p:scale>
        <p:origin x="1066" y="5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כ"ו/ניסן/תש"ף</a:t>
            </a:fld>
            <a:endParaRPr lang="he-IL"/>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56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247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267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89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23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extLst>
      <p:ext uri="{BB962C8B-B14F-4D97-AF65-F5344CB8AC3E}">
        <p14:creationId xmlns:p14="http://schemas.microsoft.com/office/powerpoint/2010/main" val="395690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33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הקוד הזה מוכר לכם מהשיעורים בכיתה י שגורם ל </a:t>
            </a:r>
            <a:r>
              <a:rPr lang="en-US" dirty="0"/>
              <a:t>LED</a:t>
            </a:r>
            <a:r>
              <a:rPr lang="he-IL" dirty="0"/>
              <a:t> להבהב. נצפה בסרטון קצר וניזכר</a:t>
            </a:r>
            <a:endParaRPr dirty="0"/>
          </a:p>
        </p:txBody>
      </p:sp>
    </p:spTree>
    <p:extLst>
      <p:ext uri="{BB962C8B-B14F-4D97-AF65-F5344CB8AC3E}">
        <p14:creationId xmlns:p14="http://schemas.microsoft.com/office/powerpoint/2010/main" val="185460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dirty="0"/>
              <a:t>הקוד הזה מוכר לכם מהשיעורים בכיתה י שגורם ל </a:t>
            </a:r>
            <a:r>
              <a:rPr lang="en-US" dirty="0"/>
              <a:t>LED</a:t>
            </a:r>
            <a:r>
              <a:rPr lang="he-IL" dirty="0"/>
              <a:t> להבהב. נצפה בסרטון קצר וניזכר</a:t>
            </a:r>
            <a:endParaRPr dirty="0"/>
          </a:p>
        </p:txBody>
      </p:sp>
    </p:spTree>
    <p:extLst>
      <p:ext uri="{BB962C8B-B14F-4D97-AF65-F5344CB8AC3E}">
        <p14:creationId xmlns:p14="http://schemas.microsoft.com/office/powerpoint/2010/main" val="285782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57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281" y="2693988"/>
            <a:ext cx="10361851"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69982" y="6569428"/>
            <a:ext cx="2623619"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488616" y="6410587"/>
            <a:ext cx="3245977"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85182" y="-439221"/>
            <a:ext cx="4205100"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8258395" y="6565100"/>
            <a:ext cx="4433637"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4576" y="369916"/>
            <a:ext cx="1301261" cy="15974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2"/>
            <a:ext cx="10872000"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117" y="3655832"/>
            <a:ext cx="10872000"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15" y="1396869"/>
            <a:ext cx="1317566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738940" y="1640910"/>
            <a:ext cx="10871177"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8995" y="6579191"/>
            <a:ext cx="5333172"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9499907" y="6294300"/>
            <a:ext cx="3049259"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9995581" y="-235260"/>
            <a:ext cx="276813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501048" y="163632"/>
            <a:ext cx="1427924"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738117" y="2918493"/>
            <a:ext cx="10872000"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06" y="1195757"/>
            <a:ext cx="11160000"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06" y="1185681"/>
            <a:ext cx="1115999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06" y="1725681"/>
            <a:ext cx="1116000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06" y="213094"/>
            <a:ext cx="11160000"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0" y="5878198"/>
            <a:ext cx="476557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8" name="מלבן מעוגל 7"/>
          <p:cNvSpPr/>
          <p:nvPr userDrawn="1"/>
        </p:nvSpPr>
        <p:spPr>
          <a:xfrm>
            <a:off x="8666586" y="-110812"/>
            <a:ext cx="529942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9" name="מלבן מעוגל 8"/>
          <p:cNvSpPr/>
          <p:nvPr userDrawn="1"/>
        </p:nvSpPr>
        <p:spPr>
          <a:xfrm>
            <a:off x="0" y="6306748"/>
            <a:ext cx="7723426"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521" y="274638"/>
            <a:ext cx="10971372"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521" y="1600201"/>
            <a:ext cx="10971372"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6463" y="6356351"/>
            <a:ext cx="284443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כ"ו/ניסן/תש"ף</a:t>
            </a:fld>
            <a:endParaRPr lang="he-IL"/>
          </a:p>
        </p:txBody>
      </p:sp>
      <p:sp>
        <p:nvSpPr>
          <p:cNvPr id="5" name="מציין מיקום של כותרת תחתונה 4"/>
          <p:cNvSpPr>
            <a:spLocks noGrp="1"/>
          </p:cNvSpPr>
          <p:nvPr>
            <p:ph type="ftr" sz="quarter" idx="3"/>
          </p:nvPr>
        </p:nvSpPr>
        <p:spPr>
          <a:xfrm>
            <a:off x="4165058" y="6356351"/>
            <a:ext cx="3860297"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521" y="6356351"/>
            <a:ext cx="284443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3" r:id="rId6"/>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9BC9-D629-4C50-82FD-22CA5631204D}"/>
              </a:ext>
            </a:extLst>
          </p:cNvPr>
          <p:cNvSpPr>
            <a:spLocks noGrp="1"/>
          </p:cNvSpPr>
          <p:nvPr>
            <p:ph type="title"/>
          </p:nvPr>
        </p:nvSpPr>
        <p:spPr/>
        <p:txBody>
          <a:bodyPr/>
          <a:lstStyle/>
          <a:p>
            <a:r>
              <a:rPr lang="he-IL" dirty="0"/>
              <a:t>הגדרות בסיסיות</a:t>
            </a:r>
          </a:p>
        </p:txBody>
      </p:sp>
      <p:sp>
        <p:nvSpPr>
          <p:cNvPr id="3" name="Text Placeholder 2">
            <a:extLst>
              <a:ext uri="{FF2B5EF4-FFF2-40B4-BE49-F238E27FC236}">
                <a16:creationId xmlns:a16="http://schemas.microsoft.com/office/drawing/2014/main" id="{64A3AB1F-26DC-4C81-990A-D2B89D1CFF76}"/>
              </a:ext>
            </a:extLst>
          </p:cNvPr>
          <p:cNvSpPr>
            <a:spLocks noGrp="1"/>
          </p:cNvSpPr>
          <p:nvPr>
            <p:ph type="body" sz="quarter" idx="3"/>
          </p:nvPr>
        </p:nvSpPr>
        <p:spPr/>
        <p:txBody>
          <a:bodyPr/>
          <a:lstStyle/>
          <a:p>
            <a:endParaRPr lang="he-IL"/>
          </a:p>
        </p:txBody>
      </p:sp>
      <p:sp>
        <p:nvSpPr>
          <p:cNvPr id="4" name="Content Placeholder 3">
            <a:extLst>
              <a:ext uri="{FF2B5EF4-FFF2-40B4-BE49-F238E27FC236}">
                <a16:creationId xmlns:a16="http://schemas.microsoft.com/office/drawing/2014/main" id="{05F8C219-C73B-4D03-A3C6-8EBD112FCEA3}"/>
              </a:ext>
            </a:extLst>
          </p:cNvPr>
          <p:cNvSpPr>
            <a:spLocks noGrp="1"/>
          </p:cNvSpPr>
          <p:nvPr>
            <p:ph sz="quarter" idx="4"/>
          </p:nvPr>
        </p:nvSpPr>
        <p:spPr/>
        <p:txBody>
          <a:bodyPr/>
          <a:lstStyle/>
          <a:p>
            <a:r>
              <a:rPr lang="he-IL" dirty="0"/>
              <a:t>קצב תקשורת נמדד בסיביות </a:t>
            </a:r>
            <a:r>
              <a:rPr lang="he-IL" dirty="0" err="1"/>
              <a:t>לשניה</a:t>
            </a:r>
            <a:r>
              <a:rPr lang="he-IL" dirty="0"/>
              <a:t> (</a:t>
            </a:r>
            <a:r>
              <a:rPr lang="en-US" dirty="0"/>
              <a:t>bps</a:t>
            </a:r>
            <a:r>
              <a:rPr lang="he-IL" dirty="0"/>
              <a:t>) או בבתים </a:t>
            </a:r>
            <a:r>
              <a:rPr lang="he-IL" dirty="0" err="1"/>
              <a:t>לשניה</a:t>
            </a:r>
            <a:r>
              <a:rPr lang="he-IL" dirty="0"/>
              <a:t> (</a:t>
            </a:r>
            <a:r>
              <a:rPr lang="en-US" dirty="0"/>
              <a:t>Bps</a:t>
            </a:r>
            <a:r>
              <a:rPr lang="he-IL" dirty="0"/>
              <a:t>)</a:t>
            </a:r>
          </a:p>
          <a:p>
            <a:r>
              <a:rPr lang="he-IL" dirty="0"/>
              <a:t>סיבית </a:t>
            </a:r>
            <a:r>
              <a:rPr lang="he-IL" dirty="0" err="1"/>
              <a:t>לשניה</a:t>
            </a:r>
            <a:r>
              <a:rPr lang="he-IL" dirty="0"/>
              <a:t> – </a:t>
            </a:r>
            <a:r>
              <a:rPr lang="en-US" dirty="0"/>
              <a:t>bit per second</a:t>
            </a:r>
          </a:p>
          <a:p>
            <a:r>
              <a:rPr lang="he-IL" dirty="0"/>
              <a:t>בית </a:t>
            </a:r>
            <a:r>
              <a:rPr lang="he-IL" dirty="0" err="1"/>
              <a:t>לשניה</a:t>
            </a:r>
            <a:r>
              <a:rPr lang="he-IL" dirty="0"/>
              <a:t> – </a:t>
            </a:r>
            <a:r>
              <a:rPr lang="en-US" dirty="0"/>
              <a:t>Byte per second</a:t>
            </a:r>
          </a:p>
          <a:p>
            <a:r>
              <a:rPr lang="he-IL" dirty="0"/>
              <a:t>נזכור ש </a:t>
            </a:r>
            <a:r>
              <a:rPr lang="en-US" dirty="0"/>
              <a:t>1Byte</a:t>
            </a:r>
            <a:r>
              <a:rPr lang="he-IL" dirty="0"/>
              <a:t> = </a:t>
            </a:r>
            <a:r>
              <a:rPr lang="en-US" dirty="0"/>
              <a:t>8bit</a:t>
            </a:r>
            <a:r>
              <a:rPr lang="he-IL" dirty="0"/>
              <a:t>.</a:t>
            </a:r>
          </a:p>
          <a:p>
            <a:r>
              <a:rPr lang="he-IL" dirty="0"/>
              <a:t>בדרך כלל בתקשורת מחשבים משתמשים ב </a:t>
            </a:r>
            <a:r>
              <a:rPr lang="en-US" dirty="0"/>
              <a:t>bps</a:t>
            </a:r>
            <a:r>
              <a:rPr lang="he-IL" dirty="0"/>
              <a:t>.</a:t>
            </a:r>
          </a:p>
          <a:p>
            <a:r>
              <a:rPr lang="he-IL" dirty="0"/>
              <a:t>בדרך כלל בכתיבה לדיסקים משתמשים ב </a:t>
            </a:r>
            <a:r>
              <a:rPr lang="en-US" dirty="0"/>
              <a:t>Bps</a:t>
            </a:r>
            <a:r>
              <a:rPr lang="he-IL" dirty="0"/>
              <a:t>.</a:t>
            </a:r>
            <a:endParaRPr lang="en-US" dirty="0"/>
          </a:p>
        </p:txBody>
      </p:sp>
    </p:spTree>
    <p:extLst>
      <p:ext uri="{BB962C8B-B14F-4D97-AF65-F5344CB8AC3E}">
        <p14:creationId xmlns:p14="http://schemas.microsoft.com/office/powerpoint/2010/main" val="39473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9BC9-D629-4C50-82FD-22CA5631204D}"/>
              </a:ext>
            </a:extLst>
          </p:cNvPr>
          <p:cNvSpPr>
            <a:spLocks noGrp="1"/>
          </p:cNvSpPr>
          <p:nvPr>
            <p:ph type="title"/>
          </p:nvPr>
        </p:nvSpPr>
        <p:spPr/>
        <p:txBody>
          <a:bodyPr/>
          <a:lstStyle/>
          <a:p>
            <a:r>
              <a:rPr lang="he-IL" dirty="0"/>
              <a:t>הגדרות בסיסיות</a:t>
            </a:r>
          </a:p>
        </p:txBody>
      </p:sp>
      <p:sp>
        <p:nvSpPr>
          <p:cNvPr id="3" name="Text Placeholder 2">
            <a:extLst>
              <a:ext uri="{FF2B5EF4-FFF2-40B4-BE49-F238E27FC236}">
                <a16:creationId xmlns:a16="http://schemas.microsoft.com/office/drawing/2014/main" id="{64A3AB1F-26DC-4C81-990A-D2B89D1CFF76}"/>
              </a:ext>
            </a:extLst>
          </p:cNvPr>
          <p:cNvSpPr>
            <a:spLocks noGrp="1"/>
          </p:cNvSpPr>
          <p:nvPr>
            <p:ph type="body" sz="quarter" idx="3"/>
          </p:nvPr>
        </p:nvSpPr>
        <p:spPr/>
        <p:txBody>
          <a:bodyPr/>
          <a:lstStyle/>
          <a:p>
            <a:endParaRPr lang="he-IL"/>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5F8C219-C73B-4D03-A3C6-8EBD112FCEA3}"/>
                  </a:ext>
                </a:extLst>
              </p:cNvPr>
              <p:cNvSpPr>
                <a:spLocks noGrp="1"/>
              </p:cNvSpPr>
              <p:nvPr>
                <p:ph sz="quarter" idx="4"/>
              </p:nvPr>
            </p:nvSpPr>
            <p:spPr/>
            <p:txBody>
              <a:bodyPr/>
              <a:lstStyle/>
              <a:p>
                <a:r>
                  <a:rPr lang="he-IL" dirty="0"/>
                  <a:t>זמן שידור של סיבית – הזמן שלוקח לשדר סיבית בודדת</a:t>
                </a:r>
              </a:p>
              <a:p>
                <a14:m>
                  <m:oMath xmlns:m="http://schemas.openxmlformats.org/officeDocument/2006/math">
                    <m:r>
                      <a:rPr lang="he-IL" b="0" i="1" smtClean="0">
                        <a:latin typeface="Cambria Math" panose="02040503050406030204" pitchFamily="18" charset="0"/>
                      </a:rPr>
                      <m:t>סיבית</m:t>
                    </m:r>
                    <m:r>
                      <a:rPr lang="he-IL" b="0" i="1" smtClean="0">
                        <a:latin typeface="Cambria Math" panose="02040503050406030204" pitchFamily="18" charset="0"/>
                      </a:rPr>
                      <m:t> </m:t>
                    </m:r>
                    <m:r>
                      <a:rPr lang="he-IL" b="0" i="1" smtClean="0">
                        <a:latin typeface="Cambria Math" panose="02040503050406030204" pitchFamily="18" charset="0"/>
                      </a:rPr>
                      <m:t>שידור</m:t>
                    </m:r>
                    <m:r>
                      <a:rPr lang="he-IL" b="0" i="1" smtClean="0">
                        <a:latin typeface="Cambria Math" panose="02040503050406030204" pitchFamily="18" charset="0"/>
                      </a:rPr>
                      <m:t> </m:t>
                    </m:r>
                    <m:r>
                      <a:rPr lang="he-IL" b="0" i="1" smtClean="0">
                        <a:latin typeface="Cambria Math" panose="02040503050406030204" pitchFamily="18" charset="0"/>
                      </a:rPr>
                      <m:t>זמן</m:t>
                    </m:r>
                    <m:r>
                      <a:rPr lang="he-IL" b="0" i="1" smtClean="0">
                        <a:latin typeface="Cambria Math" panose="02040503050406030204" pitchFamily="18" charset="0"/>
                      </a:rPr>
                      <m:t>=</m:t>
                    </m:r>
                    <m:f>
                      <m:fPr>
                        <m:ctrlPr>
                          <a:rPr lang="he-IL" b="0" i="1" smtClean="0">
                            <a:latin typeface="Cambria Math" panose="02040503050406030204" pitchFamily="18" charset="0"/>
                          </a:rPr>
                        </m:ctrlPr>
                      </m:fPr>
                      <m:num>
                        <m:r>
                          <a:rPr lang="he-IL" b="0" i="1" smtClean="0">
                            <a:latin typeface="Cambria Math" panose="02040503050406030204" pitchFamily="18" charset="0"/>
                          </a:rPr>
                          <m:t>1</m:t>
                        </m:r>
                      </m:num>
                      <m:den>
                        <m:r>
                          <a:rPr lang="en-US" b="0" i="1" smtClean="0">
                            <a:latin typeface="Cambria Math" panose="02040503050406030204" pitchFamily="18" charset="0"/>
                          </a:rPr>
                          <m:t>𝑏𝑝𝑠</m:t>
                        </m:r>
                        <m:r>
                          <a:rPr lang="en-US" b="0" i="1" smtClean="0">
                            <a:latin typeface="Cambria Math" panose="02040503050406030204" pitchFamily="18" charset="0"/>
                          </a:rPr>
                          <m:t> </m:t>
                        </m:r>
                        <m:r>
                          <a:rPr lang="he-IL" b="0" i="1" smtClean="0">
                            <a:latin typeface="Cambria Math" panose="02040503050406030204" pitchFamily="18" charset="0"/>
                          </a:rPr>
                          <m:t>ב</m:t>
                        </m:r>
                        <m:r>
                          <a:rPr lang="he-IL" b="0" i="1" smtClean="0">
                            <a:latin typeface="Cambria Math" panose="02040503050406030204" pitchFamily="18" charset="0"/>
                          </a:rPr>
                          <m:t> </m:t>
                        </m:r>
                        <m:r>
                          <a:rPr lang="he-IL" b="0" i="1" smtClean="0">
                            <a:latin typeface="Cambria Math" panose="02040503050406030204" pitchFamily="18" charset="0"/>
                          </a:rPr>
                          <m:t>השידור</m:t>
                        </m:r>
                        <m:r>
                          <a:rPr lang="he-IL" b="0" i="1" smtClean="0">
                            <a:latin typeface="Cambria Math" panose="02040503050406030204" pitchFamily="18" charset="0"/>
                          </a:rPr>
                          <m:t> </m:t>
                        </m:r>
                        <m:r>
                          <a:rPr lang="he-IL" b="0" i="1" smtClean="0">
                            <a:latin typeface="Cambria Math" panose="02040503050406030204" pitchFamily="18" charset="0"/>
                          </a:rPr>
                          <m:t>קצב</m:t>
                        </m:r>
                        <m:r>
                          <a:rPr lang="he-IL" b="0" i="1" smtClean="0">
                            <a:latin typeface="Cambria Math" panose="02040503050406030204" pitchFamily="18" charset="0"/>
                          </a:rPr>
                          <m:t> </m:t>
                        </m:r>
                      </m:den>
                    </m:f>
                  </m:oMath>
                </a14:m>
                <a:endParaRPr lang="he-IL" dirty="0"/>
              </a:p>
              <a:p>
                <a:r>
                  <a:rPr lang="he-IL" dirty="0"/>
                  <a:t>לדוגמה:</a:t>
                </a:r>
              </a:p>
              <a:p>
                <a:r>
                  <a:rPr lang="he-IL" dirty="0"/>
                  <a:t>אם אנו משדרים בקצב של 1000 סיביות </a:t>
                </a:r>
                <a:r>
                  <a:rPr lang="he-IL" dirty="0" err="1"/>
                  <a:t>לשניה</a:t>
                </a:r>
                <a:r>
                  <a:rPr lang="he-IL" dirty="0"/>
                  <a:t> (</a:t>
                </a:r>
                <a:r>
                  <a:rPr lang="en-US" dirty="0"/>
                  <a:t>1Kbps</a:t>
                </a:r>
                <a:r>
                  <a:rPr lang="he-IL" dirty="0"/>
                  <a:t>), אז זמן השידור של סיבית הוא:</a:t>
                </a:r>
              </a:p>
              <a:p>
                <a14:m>
                  <m:oMath xmlns:m="http://schemas.openxmlformats.org/officeDocument/2006/math">
                    <m:r>
                      <a:rPr lang="he-IL" i="1">
                        <a:latin typeface="Cambria Math" panose="02040503050406030204" pitchFamily="18" charset="0"/>
                      </a:rPr>
                      <m:t>סיבית</m:t>
                    </m:r>
                    <m:r>
                      <a:rPr lang="he-IL" i="1">
                        <a:latin typeface="Cambria Math" panose="02040503050406030204" pitchFamily="18" charset="0"/>
                      </a:rPr>
                      <m:t> </m:t>
                    </m:r>
                    <m:r>
                      <a:rPr lang="he-IL" i="1">
                        <a:latin typeface="Cambria Math" panose="02040503050406030204" pitchFamily="18" charset="0"/>
                      </a:rPr>
                      <m:t>שידור</m:t>
                    </m:r>
                    <m:r>
                      <a:rPr lang="he-IL" i="1">
                        <a:latin typeface="Cambria Math" panose="02040503050406030204" pitchFamily="18" charset="0"/>
                      </a:rPr>
                      <m:t> </m:t>
                    </m:r>
                    <m:r>
                      <a:rPr lang="he-IL" i="1">
                        <a:latin typeface="Cambria Math" panose="02040503050406030204" pitchFamily="18" charset="0"/>
                      </a:rPr>
                      <m:t>זמן</m:t>
                    </m:r>
                    <m:r>
                      <a:rPr lang="he-IL" i="1">
                        <a:latin typeface="Cambria Math" panose="02040503050406030204" pitchFamily="18" charset="0"/>
                      </a:rPr>
                      <m:t>=</m:t>
                    </m:r>
                    <m:f>
                      <m:fPr>
                        <m:ctrlPr>
                          <a:rPr lang="he-IL" i="1">
                            <a:latin typeface="Cambria Math" panose="02040503050406030204" pitchFamily="18" charset="0"/>
                          </a:rPr>
                        </m:ctrlPr>
                      </m:fPr>
                      <m:num>
                        <m:r>
                          <a:rPr lang="he-IL" i="1">
                            <a:latin typeface="Cambria Math" panose="02040503050406030204" pitchFamily="18" charset="0"/>
                          </a:rPr>
                          <m:t>1</m:t>
                        </m:r>
                      </m:num>
                      <m:den>
                        <m:r>
                          <a:rPr lang="en-US" i="1">
                            <a:latin typeface="Cambria Math" panose="02040503050406030204" pitchFamily="18" charset="0"/>
                          </a:rPr>
                          <m:t>𝑏𝑝𝑠</m:t>
                        </m:r>
                        <m:r>
                          <a:rPr lang="en-US" i="1">
                            <a:latin typeface="Cambria Math" panose="02040503050406030204" pitchFamily="18" charset="0"/>
                          </a:rPr>
                          <m:t> </m:t>
                        </m:r>
                        <m:r>
                          <a:rPr lang="he-IL" i="1">
                            <a:latin typeface="Cambria Math" panose="02040503050406030204" pitchFamily="18" charset="0"/>
                          </a:rPr>
                          <m:t>ב</m:t>
                        </m:r>
                        <m:r>
                          <a:rPr lang="he-IL" i="1">
                            <a:latin typeface="Cambria Math" panose="02040503050406030204" pitchFamily="18" charset="0"/>
                          </a:rPr>
                          <m:t> </m:t>
                        </m:r>
                        <m:r>
                          <a:rPr lang="he-IL" i="1">
                            <a:latin typeface="Cambria Math" panose="02040503050406030204" pitchFamily="18" charset="0"/>
                          </a:rPr>
                          <m:t>השידור</m:t>
                        </m:r>
                        <m:r>
                          <a:rPr lang="he-IL" i="1">
                            <a:latin typeface="Cambria Math" panose="02040503050406030204" pitchFamily="18" charset="0"/>
                          </a:rPr>
                          <m:t> </m:t>
                        </m:r>
                        <m:r>
                          <a:rPr lang="he-IL" i="1">
                            <a:latin typeface="Cambria Math" panose="02040503050406030204" pitchFamily="18" charset="0"/>
                          </a:rPr>
                          <m:t>קצב</m:t>
                        </m:r>
                        <m:r>
                          <a:rPr lang="he-IL" i="1">
                            <a:latin typeface="Cambria Math" panose="02040503050406030204" pitchFamily="18" charset="0"/>
                          </a:rPr>
                          <m:t> </m:t>
                        </m:r>
                      </m:den>
                    </m:f>
                    <m:r>
                      <a:rPr lang="he-IL" b="0" i="1" smtClean="0">
                        <a:latin typeface="Cambria Math" panose="02040503050406030204" pitchFamily="18" charset="0"/>
                      </a:rPr>
                      <m:t>=</m:t>
                    </m:r>
                    <m:f>
                      <m:fPr>
                        <m:ctrlPr>
                          <a:rPr lang="he-IL" b="0" i="1" smtClean="0">
                            <a:latin typeface="Cambria Math" panose="02040503050406030204" pitchFamily="18" charset="0"/>
                          </a:rPr>
                        </m:ctrlPr>
                      </m:fPr>
                      <m:num>
                        <m:r>
                          <a:rPr lang="he-IL" b="0" i="1" smtClean="0">
                            <a:latin typeface="Cambria Math" panose="02040503050406030204" pitchFamily="18" charset="0"/>
                          </a:rPr>
                          <m:t>1</m:t>
                        </m:r>
                      </m:num>
                      <m:den>
                        <m:r>
                          <a:rPr lang="he-IL" b="0" i="1" smtClean="0">
                            <a:latin typeface="Cambria Math" panose="02040503050406030204" pitchFamily="18" charset="0"/>
                          </a:rPr>
                          <m:t>1000</m:t>
                        </m:r>
                      </m:den>
                    </m:f>
                    <m:r>
                      <a:rPr lang="he-IL" b="0" i="1" smtClean="0">
                        <a:latin typeface="Cambria Math" panose="02040503050406030204" pitchFamily="18" charset="0"/>
                      </a:rPr>
                      <m:t>=</m:t>
                    </m:r>
                    <m:r>
                      <a:rPr lang="he-IL" b="0" i="1" smtClean="0">
                        <a:latin typeface="Cambria Math" panose="02040503050406030204" pitchFamily="18" charset="0"/>
                      </a:rPr>
                      <m:t>1</m:t>
                    </m:r>
                    <m:r>
                      <a:rPr lang="en-US" b="0" i="1" smtClean="0">
                        <a:latin typeface="Cambria Math" panose="02040503050406030204" pitchFamily="18" charset="0"/>
                      </a:rPr>
                      <m:t>𝑚𝑆𝑒𝑐</m:t>
                    </m:r>
                  </m:oMath>
                </a14:m>
                <a:endParaRPr lang="en-US" dirty="0"/>
              </a:p>
              <a:p>
                <a:pPr marL="0" indent="0">
                  <a:buNone/>
                </a:pPr>
                <a:endParaRPr lang="he-IL" dirty="0"/>
              </a:p>
              <a:p>
                <a:endParaRPr lang="en-US" dirty="0"/>
              </a:p>
            </p:txBody>
          </p:sp>
        </mc:Choice>
        <mc:Fallback xmlns="">
          <p:sp>
            <p:nvSpPr>
              <p:cNvPr id="4" name="Content Placeholder 3">
                <a:extLst>
                  <a:ext uri="{FF2B5EF4-FFF2-40B4-BE49-F238E27FC236}">
                    <a16:creationId xmlns:a16="http://schemas.microsoft.com/office/drawing/2014/main" id="{05F8C219-C73B-4D03-A3C6-8EBD112FCEA3}"/>
                  </a:ext>
                </a:extLst>
              </p:cNvPr>
              <p:cNvSpPr>
                <a:spLocks noGrp="1" noRot="1" noChangeAspect="1" noMove="1" noResize="1" noEditPoints="1" noAdjustHandles="1" noChangeArrowheads="1" noChangeShapeType="1" noTextEdit="1"/>
              </p:cNvSpPr>
              <p:nvPr>
                <p:ph sz="quarter" idx="4"/>
              </p:nvPr>
            </p:nvSpPr>
            <p:spPr>
              <a:blipFill>
                <a:blip r:embed="rId2"/>
                <a:stretch>
                  <a:fillRect t="-1028" r="-820"/>
                </a:stretch>
              </a:blipFill>
            </p:spPr>
            <p:txBody>
              <a:bodyPr/>
              <a:lstStyle/>
              <a:p>
                <a:r>
                  <a:rPr lang="he-IL">
                    <a:noFill/>
                  </a:rPr>
                  <a:t> </a:t>
                </a:r>
              </a:p>
            </p:txBody>
          </p:sp>
        </mc:Fallback>
      </mc:AlternateContent>
    </p:spTree>
    <p:extLst>
      <p:ext uri="{BB962C8B-B14F-4D97-AF65-F5344CB8AC3E}">
        <p14:creationId xmlns:p14="http://schemas.microsoft.com/office/powerpoint/2010/main" val="42853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9BC9-D629-4C50-82FD-22CA5631204D}"/>
              </a:ext>
            </a:extLst>
          </p:cNvPr>
          <p:cNvSpPr>
            <a:spLocks noGrp="1"/>
          </p:cNvSpPr>
          <p:nvPr>
            <p:ph type="title"/>
          </p:nvPr>
        </p:nvSpPr>
        <p:spPr/>
        <p:txBody>
          <a:bodyPr/>
          <a:lstStyle/>
          <a:p>
            <a:r>
              <a:rPr lang="he-IL" dirty="0"/>
              <a:t>הגדרות בסיסיות</a:t>
            </a:r>
          </a:p>
        </p:txBody>
      </p:sp>
      <p:sp>
        <p:nvSpPr>
          <p:cNvPr id="3" name="Text Placeholder 2">
            <a:extLst>
              <a:ext uri="{FF2B5EF4-FFF2-40B4-BE49-F238E27FC236}">
                <a16:creationId xmlns:a16="http://schemas.microsoft.com/office/drawing/2014/main" id="{64A3AB1F-26DC-4C81-990A-D2B89D1CFF76}"/>
              </a:ext>
            </a:extLst>
          </p:cNvPr>
          <p:cNvSpPr>
            <a:spLocks noGrp="1"/>
          </p:cNvSpPr>
          <p:nvPr>
            <p:ph type="body" sz="quarter" idx="3"/>
          </p:nvPr>
        </p:nvSpPr>
        <p:spPr/>
        <p:txBody>
          <a:bodyPr/>
          <a:lstStyle/>
          <a:p>
            <a:r>
              <a:rPr lang="he-IL" dirty="0"/>
              <a:t>תרגיל קטן לבית:</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5F8C219-C73B-4D03-A3C6-8EBD112FCEA3}"/>
                  </a:ext>
                </a:extLst>
              </p:cNvPr>
              <p:cNvSpPr>
                <a:spLocks noGrp="1"/>
              </p:cNvSpPr>
              <p:nvPr>
                <p:ph sz="quarter" idx="4"/>
              </p:nvPr>
            </p:nvSpPr>
            <p:spPr/>
            <p:txBody>
              <a:bodyPr/>
              <a:lstStyle/>
              <a:p>
                <a:r>
                  <a:rPr lang="he-IL" dirty="0"/>
                  <a:t>מה זמן השידור של סיבית – בקצב תקשורת של 9600 סיביות </a:t>
                </a:r>
                <a:r>
                  <a:rPr lang="he-IL" dirty="0" err="1"/>
                  <a:t>לשניה</a:t>
                </a:r>
                <a:r>
                  <a:rPr lang="he-IL" dirty="0"/>
                  <a:t>?</a:t>
                </a:r>
              </a:p>
              <a:p>
                <a:r>
                  <a:rPr lang="he-IL" i="1" dirty="0">
                    <a:latin typeface="Cambria Math" panose="02040503050406030204" pitchFamily="18" charset="0"/>
                  </a:rPr>
                  <a:t>פתרון:</a:t>
                </a:r>
              </a:p>
              <a:p>
                <a14:m>
                  <m:oMath xmlns:m="http://schemas.openxmlformats.org/officeDocument/2006/math">
                    <m:r>
                      <a:rPr lang="he-IL" i="1">
                        <a:latin typeface="Cambria Math" panose="02040503050406030204" pitchFamily="18" charset="0"/>
                      </a:rPr>
                      <m:t>סיבית</m:t>
                    </m:r>
                    <m:r>
                      <a:rPr lang="he-IL" i="1">
                        <a:latin typeface="Cambria Math" panose="02040503050406030204" pitchFamily="18" charset="0"/>
                      </a:rPr>
                      <m:t> </m:t>
                    </m:r>
                    <m:r>
                      <a:rPr lang="he-IL" i="1">
                        <a:latin typeface="Cambria Math" panose="02040503050406030204" pitchFamily="18" charset="0"/>
                      </a:rPr>
                      <m:t>שידור</m:t>
                    </m:r>
                    <m:r>
                      <a:rPr lang="he-IL" i="1">
                        <a:latin typeface="Cambria Math" panose="02040503050406030204" pitchFamily="18" charset="0"/>
                      </a:rPr>
                      <m:t> </m:t>
                    </m:r>
                    <m:r>
                      <a:rPr lang="he-IL" i="1">
                        <a:latin typeface="Cambria Math" panose="02040503050406030204" pitchFamily="18" charset="0"/>
                      </a:rPr>
                      <m:t>זמן</m:t>
                    </m:r>
                    <m:r>
                      <a:rPr lang="he-IL" i="1">
                        <a:latin typeface="Cambria Math" panose="02040503050406030204" pitchFamily="18" charset="0"/>
                      </a:rPr>
                      <m:t>=</m:t>
                    </m:r>
                    <m:f>
                      <m:fPr>
                        <m:ctrlPr>
                          <a:rPr lang="he-IL" i="1">
                            <a:latin typeface="Cambria Math" panose="02040503050406030204" pitchFamily="18" charset="0"/>
                          </a:rPr>
                        </m:ctrlPr>
                      </m:fPr>
                      <m:num>
                        <m:r>
                          <a:rPr lang="he-IL" i="1">
                            <a:latin typeface="Cambria Math" panose="02040503050406030204" pitchFamily="18" charset="0"/>
                          </a:rPr>
                          <m:t>1</m:t>
                        </m:r>
                      </m:num>
                      <m:den>
                        <m:r>
                          <a:rPr lang="en-US" i="1">
                            <a:latin typeface="Cambria Math" panose="02040503050406030204" pitchFamily="18" charset="0"/>
                          </a:rPr>
                          <m:t>𝑏𝑝𝑠</m:t>
                        </m:r>
                        <m:r>
                          <a:rPr lang="en-US" i="1">
                            <a:latin typeface="Cambria Math" panose="02040503050406030204" pitchFamily="18" charset="0"/>
                          </a:rPr>
                          <m:t> </m:t>
                        </m:r>
                        <m:r>
                          <a:rPr lang="he-IL" i="1">
                            <a:latin typeface="Cambria Math" panose="02040503050406030204" pitchFamily="18" charset="0"/>
                          </a:rPr>
                          <m:t>ב</m:t>
                        </m:r>
                        <m:r>
                          <a:rPr lang="he-IL" i="1">
                            <a:latin typeface="Cambria Math" panose="02040503050406030204" pitchFamily="18" charset="0"/>
                          </a:rPr>
                          <m:t> </m:t>
                        </m:r>
                        <m:r>
                          <a:rPr lang="he-IL" i="1">
                            <a:latin typeface="Cambria Math" panose="02040503050406030204" pitchFamily="18" charset="0"/>
                          </a:rPr>
                          <m:t>השידור</m:t>
                        </m:r>
                        <m:r>
                          <a:rPr lang="he-IL" i="1">
                            <a:latin typeface="Cambria Math" panose="02040503050406030204" pitchFamily="18" charset="0"/>
                          </a:rPr>
                          <m:t> </m:t>
                        </m:r>
                        <m:r>
                          <a:rPr lang="he-IL" i="1">
                            <a:latin typeface="Cambria Math" panose="02040503050406030204" pitchFamily="18" charset="0"/>
                          </a:rPr>
                          <m:t>קצב</m:t>
                        </m:r>
                        <m:r>
                          <a:rPr lang="he-IL" i="1">
                            <a:latin typeface="Cambria Math" panose="02040503050406030204" pitchFamily="18" charset="0"/>
                          </a:rPr>
                          <m:t> </m:t>
                        </m:r>
                      </m:den>
                    </m:f>
                    <m:r>
                      <a:rPr lang="he-IL" b="0" i="1" smtClean="0">
                        <a:latin typeface="Cambria Math" panose="02040503050406030204" pitchFamily="18" charset="0"/>
                      </a:rPr>
                      <m:t>=</m:t>
                    </m:r>
                    <m:f>
                      <m:fPr>
                        <m:ctrlPr>
                          <a:rPr lang="he-IL" b="0" i="1" smtClean="0">
                            <a:latin typeface="Cambria Math" panose="02040503050406030204" pitchFamily="18" charset="0"/>
                          </a:rPr>
                        </m:ctrlPr>
                      </m:fPr>
                      <m:num>
                        <m:r>
                          <a:rPr lang="he-IL" b="0" i="1" smtClean="0">
                            <a:latin typeface="Cambria Math" panose="02040503050406030204" pitchFamily="18" charset="0"/>
                          </a:rPr>
                          <m:t>1</m:t>
                        </m:r>
                      </m:num>
                      <m:den>
                        <m:r>
                          <a:rPr lang="he-IL" b="0" i="1" smtClean="0">
                            <a:latin typeface="Cambria Math" panose="02040503050406030204" pitchFamily="18" charset="0"/>
                          </a:rPr>
                          <m:t>9600</m:t>
                        </m:r>
                      </m:den>
                    </m:f>
                    <m:r>
                      <a:rPr lang="he-IL" b="0" i="1" smtClean="0">
                        <a:latin typeface="Cambria Math" panose="02040503050406030204" pitchFamily="18" charset="0"/>
                      </a:rPr>
                      <m:t>=</m:t>
                    </m:r>
                    <m:r>
                      <a:rPr lang="he-IL" b="0" i="1" smtClean="0">
                        <a:latin typeface="Cambria Math" panose="02040503050406030204" pitchFamily="18" charset="0"/>
                      </a:rPr>
                      <m:t>104</m:t>
                    </m:r>
                    <m:r>
                      <a:rPr lang="he-IL" b="0" i="1" smtClean="0">
                        <a:latin typeface="Cambria Math" panose="02040503050406030204" pitchFamily="18" charset="0"/>
                      </a:rPr>
                      <m:t>.</m:t>
                    </m:r>
                    <m:r>
                      <a:rPr lang="he-IL" b="0" i="1" smtClean="0">
                        <a:latin typeface="Cambria Math" panose="02040503050406030204" pitchFamily="18" charset="0"/>
                      </a:rPr>
                      <m:t>167</m:t>
                    </m:r>
                    <m:r>
                      <a:rPr lang="en-US" b="0" i="1" smtClean="0">
                        <a:latin typeface="Cambria Math" panose="02040503050406030204" pitchFamily="18" charset="0"/>
                      </a:rPr>
                      <m:t>𝑢𝑆𝑒𝑐</m:t>
                    </m:r>
                  </m:oMath>
                </a14:m>
                <a:endParaRPr lang="en-US" dirty="0"/>
              </a:p>
              <a:p>
                <a:pPr marL="0" indent="0">
                  <a:buNone/>
                </a:pPr>
                <a:endParaRPr lang="he-IL" dirty="0"/>
              </a:p>
              <a:p>
                <a:endParaRPr lang="en-US" dirty="0"/>
              </a:p>
            </p:txBody>
          </p:sp>
        </mc:Choice>
        <mc:Fallback xmlns="">
          <p:sp>
            <p:nvSpPr>
              <p:cNvPr id="4" name="Content Placeholder 3">
                <a:extLst>
                  <a:ext uri="{FF2B5EF4-FFF2-40B4-BE49-F238E27FC236}">
                    <a16:creationId xmlns:a16="http://schemas.microsoft.com/office/drawing/2014/main" id="{05F8C219-C73B-4D03-A3C6-8EBD112FCEA3}"/>
                  </a:ext>
                </a:extLst>
              </p:cNvPr>
              <p:cNvSpPr>
                <a:spLocks noGrp="1" noRot="1" noChangeAspect="1" noMove="1" noResize="1" noEditPoints="1" noAdjustHandles="1" noChangeArrowheads="1" noChangeShapeType="1" noTextEdit="1"/>
              </p:cNvSpPr>
              <p:nvPr>
                <p:ph sz="quarter" idx="4"/>
              </p:nvPr>
            </p:nvSpPr>
            <p:spPr>
              <a:blipFill>
                <a:blip r:embed="rId2"/>
                <a:stretch>
                  <a:fillRect t="-1028" r="-820"/>
                </a:stretch>
              </a:blipFill>
            </p:spPr>
            <p:txBody>
              <a:bodyPr/>
              <a:lstStyle/>
              <a:p>
                <a:r>
                  <a:rPr lang="he-IL">
                    <a:noFill/>
                  </a:rPr>
                  <a:t> </a:t>
                </a:r>
              </a:p>
            </p:txBody>
          </p:sp>
        </mc:Fallback>
      </mc:AlternateContent>
    </p:spTree>
    <p:extLst>
      <p:ext uri="{BB962C8B-B14F-4D97-AF65-F5344CB8AC3E}">
        <p14:creationId xmlns:p14="http://schemas.microsoft.com/office/powerpoint/2010/main" val="156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9BC9-D629-4C50-82FD-22CA5631204D}"/>
              </a:ext>
            </a:extLst>
          </p:cNvPr>
          <p:cNvSpPr>
            <a:spLocks noGrp="1"/>
          </p:cNvSpPr>
          <p:nvPr>
            <p:ph type="title"/>
          </p:nvPr>
        </p:nvSpPr>
        <p:spPr/>
        <p:txBody>
          <a:bodyPr/>
          <a:lstStyle/>
          <a:p>
            <a:r>
              <a:rPr lang="he-IL" dirty="0"/>
              <a:t>הגדרות בסיסיות</a:t>
            </a:r>
          </a:p>
        </p:txBody>
      </p:sp>
      <p:sp>
        <p:nvSpPr>
          <p:cNvPr id="3" name="Text Placeholder 2">
            <a:extLst>
              <a:ext uri="{FF2B5EF4-FFF2-40B4-BE49-F238E27FC236}">
                <a16:creationId xmlns:a16="http://schemas.microsoft.com/office/drawing/2014/main" id="{64A3AB1F-26DC-4C81-990A-D2B89D1CFF76}"/>
              </a:ext>
            </a:extLst>
          </p:cNvPr>
          <p:cNvSpPr>
            <a:spLocks noGrp="1"/>
          </p:cNvSpPr>
          <p:nvPr>
            <p:ph type="body" sz="quarter" idx="3"/>
          </p:nvPr>
        </p:nvSpPr>
        <p:spPr/>
        <p:txBody>
          <a:bodyPr/>
          <a:lstStyle/>
          <a:p>
            <a:r>
              <a:rPr lang="he-IL" dirty="0"/>
              <a:t>אופן החיבור</a:t>
            </a:r>
          </a:p>
        </p:txBody>
      </p:sp>
      <p:sp>
        <p:nvSpPr>
          <p:cNvPr id="4" name="Content Placeholder 3">
            <a:extLst>
              <a:ext uri="{FF2B5EF4-FFF2-40B4-BE49-F238E27FC236}">
                <a16:creationId xmlns:a16="http://schemas.microsoft.com/office/drawing/2014/main" id="{05F8C219-C73B-4D03-A3C6-8EBD112FCEA3}"/>
              </a:ext>
            </a:extLst>
          </p:cNvPr>
          <p:cNvSpPr>
            <a:spLocks noGrp="1"/>
          </p:cNvSpPr>
          <p:nvPr>
            <p:ph sz="quarter" idx="4"/>
          </p:nvPr>
        </p:nvSpPr>
        <p:spPr/>
        <p:txBody>
          <a:bodyPr/>
          <a:lstStyle/>
          <a:p>
            <a:r>
              <a:rPr lang="he-IL" dirty="0"/>
              <a:t>בפרוטוקול </a:t>
            </a:r>
            <a:r>
              <a:rPr lang="en-US" dirty="0"/>
              <a:t>UART</a:t>
            </a:r>
            <a:r>
              <a:rPr lang="he-IL" dirty="0"/>
              <a:t> לכל צד יש שני הדקים:</a:t>
            </a:r>
          </a:p>
          <a:p>
            <a:pPr lvl="1"/>
            <a:r>
              <a:rPr lang="he-IL" dirty="0"/>
              <a:t>הדק אחד שמשדר (</a:t>
            </a:r>
            <a:r>
              <a:rPr lang="en-US" dirty="0"/>
              <a:t>Transmit</a:t>
            </a:r>
            <a:r>
              <a:rPr lang="he-IL" dirty="0"/>
              <a:t>) שנקרא </a:t>
            </a:r>
            <a:r>
              <a:rPr lang="en-US" dirty="0"/>
              <a:t>TX</a:t>
            </a:r>
          </a:p>
          <a:p>
            <a:pPr lvl="1"/>
            <a:r>
              <a:rPr lang="he-IL" dirty="0"/>
              <a:t>הדק אחד שקולט (</a:t>
            </a:r>
            <a:r>
              <a:rPr lang="en-US" dirty="0"/>
              <a:t>Receive</a:t>
            </a:r>
            <a:r>
              <a:rPr lang="he-IL" dirty="0"/>
              <a:t>) שנקרא </a:t>
            </a:r>
            <a:r>
              <a:rPr lang="en-US" dirty="0"/>
              <a:t>RX</a:t>
            </a:r>
            <a:r>
              <a:rPr lang="he-IL" dirty="0"/>
              <a:t>.</a:t>
            </a:r>
          </a:p>
          <a:p>
            <a:r>
              <a:rPr lang="he-IL" dirty="0"/>
              <a:t>כשצד א' משדר אנו מעוניינים שצד ב' יקלוט</a:t>
            </a:r>
          </a:p>
          <a:p>
            <a:r>
              <a:rPr lang="he-IL" dirty="0"/>
              <a:t>כשצד ב' משדר אנו מעוניינים שצד א' יקלוט</a:t>
            </a:r>
          </a:p>
          <a:p>
            <a:r>
              <a:rPr lang="he-IL" dirty="0"/>
              <a:t>לכן אנו מחברים את ההדק שמשדר של צד א’ (</a:t>
            </a:r>
            <a:r>
              <a:rPr lang="en-US" dirty="0"/>
              <a:t>TX</a:t>
            </a:r>
            <a:r>
              <a:rPr lang="he-IL" dirty="0"/>
              <a:t>) להדק הקולט של צד ב' ולהפך:</a:t>
            </a:r>
          </a:p>
          <a:p>
            <a:r>
              <a:rPr lang="he-IL" dirty="0"/>
              <a:t>מחברים את ההדק שמשדר של צד ב’ (</a:t>
            </a:r>
            <a:r>
              <a:rPr lang="en-US" dirty="0"/>
              <a:t>TX</a:t>
            </a:r>
            <a:r>
              <a:rPr lang="he-IL" dirty="0"/>
              <a:t>) להדק הקולט של צד א'.</a:t>
            </a:r>
          </a:p>
          <a:p>
            <a:r>
              <a:rPr lang="he-IL" dirty="0"/>
              <a:t>לחיבור כזה קוראים </a:t>
            </a:r>
            <a:r>
              <a:rPr lang="he-IL" b="1" dirty="0"/>
              <a:t>חיבור בהצלבה</a:t>
            </a:r>
            <a:r>
              <a:rPr lang="he-IL" dirty="0"/>
              <a:t>.</a:t>
            </a:r>
          </a:p>
          <a:p>
            <a:endParaRPr lang="en-US" dirty="0"/>
          </a:p>
        </p:txBody>
      </p:sp>
      <p:pic>
        <p:nvPicPr>
          <p:cNvPr id="5" name="Picture 4">
            <a:extLst>
              <a:ext uri="{FF2B5EF4-FFF2-40B4-BE49-F238E27FC236}">
                <a16:creationId xmlns:a16="http://schemas.microsoft.com/office/drawing/2014/main" id="{2A3B3618-D20B-4BFD-9E0C-1F54D947E026}"/>
              </a:ext>
            </a:extLst>
          </p:cNvPr>
          <p:cNvPicPr>
            <a:picLocks noChangeAspect="1"/>
          </p:cNvPicPr>
          <p:nvPr/>
        </p:nvPicPr>
        <p:blipFill>
          <a:blip r:embed="rId2"/>
          <a:stretch>
            <a:fillRect/>
          </a:stretch>
        </p:blipFill>
        <p:spPr>
          <a:xfrm>
            <a:off x="652547" y="1962150"/>
            <a:ext cx="3676650" cy="1466850"/>
          </a:xfrm>
          <a:prstGeom prst="rect">
            <a:avLst/>
          </a:prstGeom>
        </p:spPr>
      </p:pic>
    </p:spTree>
    <p:extLst>
      <p:ext uri="{BB962C8B-B14F-4D97-AF65-F5344CB8AC3E}">
        <p14:creationId xmlns:p14="http://schemas.microsoft.com/office/powerpoint/2010/main" val="9072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568440-D48F-4B9C-8B98-C8D007C9C455}"/>
              </a:ext>
            </a:extLst>
          </p:cNvPr>
          <p:cNvSpPr/>
          <p:nvPr/>
        </p:nvSpPr>
        <p:spPr>
          <a:xfrm>
            <a:off x="0" y="4767942"/>
            <a:ext cx="5878286" cy="151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38A40-4CCE-46E9-BBF5-DA2AB2CCE64C}"/>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75BDB7A0-27ED-49BC-95FB-E2C59636DCAA}"/>
              </a:ext>
            </a:extLst>
          </p:cNvPr>
          <p:cNvSpPr>
            <a:spLocks noGrp="1"/>
          </p:cNvSpPr>
          <p:nvPr>
            <p:ph type="body" sz="quarter" idx="3"/>
          </p:nvPr>
        </p:nvSpPr>
        <p:spPr/>
        <p:txBody>
          <a:bodyPr/>
          <a:lstStyle/>
          <a:p>
            <a:r>
              <a:rPr lang="he-IL" dirty="0"/>
              <a:t>אופן השידור</a:t>
            </a:r>
          </a:p>
        </p:txBody>
      </p:sp>
      <p:sp>
        <p:nvSpPr>
          <p:cNvPr id="4" name="Content Placeholder 3">
            <a:extLst>
              <a:ext uri="{FF2B5EF4-FFF2-40B4-BE49-F238E27FC236}">
                <a16:creationId xmlns:a16="http://schemas.microsoft.com/office/drawing/2014/main" id="{C3888F76-0A0F-41B2-9172-71A4A7ADBB68}"/>
              </a:ext>
            </a:extLst>
          </p:cNvPr>
          <p:cNvSpPr>
            <a:spLocks noGrp="1"/>
          </p:cNvSpPr>
          <p:nvPr>
            <p:ph sz="quarter" idx="4"/>
          </p:nvPr>
        </p:nvSpPr>
        <p:spPr/>
        <p:txBody>
          <a:bodyPr/>
          <a:lstStyle/>
          <a:p>
            <a:r>
              <a:rPr lang="he-IL" dirty="0"/>
              <a:t>כאשר אין תקשורת על הקו, הקו נמצא ב '1' לוגי קבוע</a:t>
            </a:r>
          </a:p>
          <a:p>
            <a:r>
              <a:rPr lang="he-IL" dirty="0"/>
              <a:t>כאשר צד אחד מעוניין לשדר מידע הוא שולח אות ששמו </a:t>
            </a:r>
            <a:r>
              <a:rPr lang="en-US" dirty="0"/>
              <a:t>Start bit</a:t>
            </a:r>
            <a:r>
              <a:rPr lang="he-IL" dirty="0"/>
              <a:t> שהוא למעשה ירידה ל '0' למשך זמן שידור של סיבית בודדת</a:t>
            </a:r>
          </a:p>
          <a:p>
            <a:r>
              <a:rPr lang="he-IL" dirty="0"/>
              <a:t> (בהתאם לקצב השידור).</a:t>
            </a:r>
          </a:p>
        </p:txBody>
      </p:sp>
      <p:pic>
        <p:nvPicPr>
          <p:cNvPr id="6" name="Picture 5" descr="A picture containing black, monitor, clock&#10;&#10;Description automatically generated">
            <a:extLst>
              <a:ext uri="{FF2B5EF4-FFF2-40B4-BE49-F238E27FC236}">
                <a16:creationId xmlns:a16="http://schemas.microsoft.com/office/drawing/2014/main" id="{ED4504B8-8B24-456A-A335-94665CDF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87" y="2983871"/>
            <a:ext cx="5486099" cy="3291660"/>
          </a:xfrm>
          <a:prstGeom prst="rect">
            <a:avLst/>
          </a:prstGeom>
        </p:spPr>
      </p:pic>
    </p:spTree>
    <p:extLst>
      <p:ext uri="{BB962C8B-B14F-4D97-AF65-F5344CB8AC3E}">
        <p14:creationId xmlns:p14="http://schemas.microsoft.com/office/powerpoint/2010/main" val="13040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8A40-4CCE-46E9-BBF5-DA2AB2CCE64C}"/>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75BDB7A0-27ED-49BC-95FB-E2C59636DCAA}"/>
              </a:ext>
            </a:extLst>
          </p:cNvPr>
          <p:cNvSpPr>
            <a:spLocks noGrp="1"/>
          </p:cNvSpPr>
          <p:nvPr>
            <p:ph type="body" sz="quarter" idx="3"/>
          </p:nvPr>
        </p:nvSpPr>
        <p:spPr/>
        <p:txBody>
          <a:bodyPr/>
          <a:lstStyle/>
          <a:p>
            <a:r>
              <a:rPr lang="he-IL" dirty="0"/>
              <a:t>אופן השידור</a:t>
            </a:r>
          </a:p>
        </p:txBody>
      </p:sp>
      <p:sp>
        <p:nvSpPr>
          <p:cNvPr id="4" name="Content Placeholder 3">
            <a:extLst>
              <a:ext uri="{FF2B5EF4-FFF2-40B4-BE49-F238E27FC236}">
                <a16:creationId xmlns:a16="http://schemas.microsoft.com/office/drawing/2014/main" id="{C3888F76-0A0F-41B2-9172-71A4A7ADBB68}"/>
              </a:ext>
            </a:extLst>
          </p:cNvPr>
          <p:cNvSpPr>
            <a:spLocks noGrp="1"/>
          </p:cNvSpPr>
          <p:nvPr>
            <p:ph sz="quarter" idx="4"/>
          </p:nvPr>
        </p:nvSpPr>
        <p:spPr/>
        <p:txBody>
          <a:bodyPr/>
          <a:lstStyle/>
          <a:p>
            <a:r>
              <a:rPr lang="he-IL" dirty="0"/>
              <a:t>לאחר מכן, משודרות סיביות המידע בזו אחר זו מה </a:t>
            </a:r>
            <a:r>
              <a:rPr lang="en-US" dirty="0" err="1"/>
              <a:t>lsb</a:t>
            </a:r>
            <a:r>
              <a:rPr lang="he-IL" dirty="0"/>
              <a:t> אשר משודר ראשון ועד ל </a:t>
            </a:r>
            <a:r>
              <a:rPr lang="en-US" dirty="0" err="1"/>
              <a:t>msb</a:t>
            </a:r>
            <a:r>
              <a:rPr lang="he-IL" dirty="0"/>
              <a:t> אשר משודר אחרון.</a:t>
            </a:r>
          </a:p>
          <a:p>
            <a:r>
              <a:rPr lang="he-IL" dirty="0"/>
              <a:t>לאחר סיום השידור הקו עולה שוב ל '1' לוגי למשך זמן שידור של סיבית בודדת. אות זה נקרא </a:t>
            </a:r>
            <a:r>
              <a:rPr lang="en-US" dirty="0"/>
              <a:t>stop bit</a:t>
            </a:r>
            <a:r>
              <a:rPr lang="he-IL" dirty="0"/>
              <a:t>.</a:t>
            </a:r>
          </a:p>
          <a:p>
            <a:r>
              <a:rPr lang="he-IL" dirty="0"/>
              <a:t>לאחר ה </a:t>
            </a:r>
            <a:r>
              <a:rPr lang="en-US" dirty="0"/>
              <a:t>stop bit</a:t>
            </a:r>
            <a:r>
              <a:rPr lang="he-IL" dirty="0"/>
              <a:t> אם אין מידע נוסף לשדר אז הקו נשאר ב '1' לוגי.</a:t>
            </a:r>
          </a:p>
          <a:p>
            <a:r>
              <a:rPr lang="he-IL" dirty="0"/>
              <a:t>אם יש לשדר מידע נוסף אז שוב משדרים </a:t>
            </a:r>
            <a:r>
              <a:rPr lang="en-US" dirty="0"/>
              <a:t>start bit </a:t>
            </a:r>
            <a:r>
              <a:rPr lang="he-IL" dirty="0"/>
              <a:t> וחוזר חלילה.</a:t>
            </a:r>
          </a:p>
        </p:txBody>
      </p:sp>
    </p:spTree>
    <p:extLst>
      <p:ext uri="{BB962C8B-B14F-4D97-AF65-F5344CB8AC3E}">
        <p14:creationId xmlns:p14="http://schemas.microsoft.com/office/powerpoint/2010/main" val="7636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8A40-4CCE-46E9-BBF5-DA2AB2CCE64C}"/>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75BDB7A0-27ED-49BC-95FB-E2C59636DCAA}"/>
              </a:ext>
            </a:extLst>
          </p:cNvPr>
          <p:cNvSpPr>
            <a:spLocks noGrp="1"/>
          </p:cNvSpPr>
          <p:nvPr>
            <p:ph type="body" sz="quarter" idx="3"/>
          </p:nvPr>
        </p:nvSpPr>
        <p:spPr/>
        <p:txBody>
          <a:bodyPr/>
          <a:lstStyle/>
          <a:p>
            <a:r>
              <a:rPr lang="he-IL" dirty="0"/>
              <a:t>מתחים</a:t>
            </a:r>
          </a:p>
        </p:txBody>
      </p:sp>
      <p:sp>
        <p:nvSpPr>
          <p:cNvPr id="4" name="Content Placeholder 3">
            <a:extLst>
              <a:ext uri="{FF2B5EF4-FFF2-40B4-BE49-F238E27FC236}">
                <a16:creationId xmlns:a16="http://schemas.microsoft.com/office/drawing/2014/main" id="{C3888F76-0A0F-41B2-9172-71A4A7ADBB68}"/>
              </a:ext>
            </a:extLst>
          </p:cNvPr>
          <p:cNvSpPr>
            <a:spLocks noGrp="1"/>
          </p:cNvSpPr>
          <p:nvPr>
            <p:ph sz="quarter" idx="4"/>
          </p:nvPr>
        </p:nvSpPr>
        <p:spPr/>
        <p:txBody>
          <a:bodyPr/>
          <a:lstStyle/>
          <a:p>
            <a:r>
              <a:rPr lang="he-IL" dirty="0"/>
              <a:t>אנו משתמשים בדרך-כלל ב </a:t>
            </a:r>
            <a:r>
              <a:rPr lang="en-US" dirty="0"/>
              <a:t>UART</a:t>
            </a:r>
            <a:r>
              <a:rPr lang="he-IL" dirty="0"/>
              <a:t> שמשתמש ברמות מתחים של </a:t>
            </a:r>
            <a:r>
              <a:rPr lang="en-US" dirty="0"/>
              <a:t>0V </a:t>
            </a:r>
            <a:r>
              <a:rPr lang="he-IL" dirty="0"/>
              <a:t> עבור '0' </a:t>
            </a:r>
            <a:r>
              <a:rPr lang="he-IL" dirty="0" err="1"/>
              <a:t>לוגיו</a:t>
            </a:r>
            <a:r>
              <a:rPr lang="he-IL" dirty="0"/>
              <a:t> </a:t>
            </a:r>
            <a:r>
              <a:rPr lang="en-US" dirty="0"/>
              <a:t>5V</a:t>
            </a:r>
            <a:r>
              <a:rPr lang="he-IL" dirty="0"/>
              <a:t> עבור '1' לוגי.</a:t>
            </a:r>
          </a:p>
          <a:p>
            <a:r>
              <a:rPr lang="he-IL" dirty="0"/>
              <a:t>יש רכיבים שמשתמשים ברמות מתחים אחרות (כמו למשל </a:t>
            </a:r>
            <a:r>
              <a:rPr lang="en-US" dirty="0"/>
              <a:t>3.3V </a:t>
            </a:r>
            <a:r>
              <a:rPr lang="he-IL" dirty="0"/>
              <a:t>עבור 1 לוגי)</a:t>
            </a:r>
          </a:p>
          <a:p>
            <a:r>
              <a:rPr lang="he-IL" dirty="0"/>
              <a:t>אם בפרויקט שלך יש רכיבים כאלה יש לדאוג לתיאום מתחים ביניהם על-מנת שלא יגרם נזק לרכיב.</a:t>
            </a:r>
          </a:p>
        </p:txBody>
      </p:sp>
    </p:spTree>
    <p:extLst>
      <p:ext uri="{BB962C8B-B14F-4D97-AF65-F5344CB8AC3E}">
        <p14:creationId xmlns:p14="http://schemas.microsoft.com/office/powerpoint/2010/main" val="381655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786C-9C01-445A-9F09-0EAE50B29B55}"/>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3027A20D-9F79-4BDD-9FC7-D334AE513C16}"/>
              </a:ext>
            </a:extLst>
          </p:cNvPr>
          <p:cNvSpPr>
            <a:spLocks noGrp="1"/>
          </p:cNvSpPr>
          <p:nvPr>
            <p:ph type="body" sz="quarter" idx="3"/>
          </p:nvPr>
        </p:nvSpPr>
        <p:spPr/>
        <p:txBody>
          <a:bodyPr/>
          <a:lstStyle/>
          <a:p>
            <a:r>
              <a:rPr lang="he-IL" dirty="0"/>
              <a:t>מספר הערות</a:t>
            </a:r>
          </a:p>
        </p:txBody>
      </p:sp>
      <p:sp>
        <p:nvSpPr>
          <p:cNvPr id="4" name="Content Placeholder 3">
            <a:extLst>
              <a:ext uri="{FF2B5EF4-FFF2-40B4-BE49-F238E27FC236}">
                <a16:creationId xmlns:a16="http://schemas.microsoft.com/office/drawing/2014/main" id="{74121A53-E846-4EFA-9776-8F5053A5E208}"/>
              </a:ext>
            </a:extLst>
          </p:cNvPr>
          <p:cNvSpPr>
            <a:spLocks noGrp="1"/>
          </p:cNvSpPr>
          <p:nvPr>
            <p:ph sz="quarter" idx="4"/>
          </p:nvPr>
        </p:nvSpPr>
        <p:spPr/>
        <p:txBody>
          <a:bodyPr/>
          <a:lstStyle/>
          <a:p>
            <a:r>
              <a:rPr lang="he-IL" dirty="0"/>
              <a:t>אנו נלמד כי מספר סיביות המידע המשודרות הן 8 אך קיימים בשוק מקרים של מספר סיביות שונה</a:t>
            </a:r>
            <a:r>
              <a:rPr lang="en-US" dirty="0"/>
              <a:t> </a:t>
            </a:r>
            <a:r>
              <a:rPr lang="he-IL" dirty="0"/>
              <a:t> (יש 9 סיביות , 7 סיביות ואף פחות שנובעים מסיבות היסטוריות אך אנו לא נכסה נושא זה)</a:t>
            </a:r>
          </a:p>
          <a:p>
            <a:r>
              <a:rPr lang="he-IL" dirty="0"/>
              <a:t>יש אפשרות ב </a:t>
            </a:r>
            <a:r>
              <a:rPr lang="en-US" dirty="0"/>
              <a:t>UART</a:t>
            </a:r>
            <a:r>
              <a:rPr lang="he-IL" dirty="0"/>
              <a:t> להוסיף סיבית זוגיות </a:t>
            </a:r>
            <a:r>
              <a:rPr lang="en-US" dirty="0"/>
              <a:t>Parity</a:t>
            </a:r>
            <a:r>
              <a:rPr lang="he-IL" dirty="0"/>
              <a:t> – לא נכסה גם נושא זה.</a:t>
            </a:r>
          </a:p>
          <a:p>
            <a:r>
              <a:rPr lang="he-IL" dirty="0"/>
              <a:t>יש אפשרות ב </a:t>
            </a:r>
            <a:r>
              <a:rPr lang="en-US" dirty="0"/>
              <a:t>UART</a:t>
            </a:r>
            <a:r>
              <a:rPr lang="he-IL" dirty="0"/>
              <a:t> שמשך הזמן של ה </a:t>
            </a:r>
            <a:r>
              <a:rPr lang="en-US" dirty="0"/>
              <a:t>Stop bit</a:t>
            </a:r>
            <a:r>
              <a:rPr lang="he-IL" dirty="0"/>
              <a:t> יהיה ארוך יותר – גם נושא זה לא נכסה.</a:t>
            </a:r>
          </a:p>
          <a:p>
            <a:endParaRPr lang="he-IL" dirty="0"/>
          </a:p>
          <a:p>
            <a:r>
              <a:rPr lang="he-IL" dirty="0"/>
              <a:t>הסיבה שאנו לא ניגע בנושאים אלה, כיוון שהם היו נהוגים לפני שנים רבות כשהתקשורת הייתה פחות מהימנה וכיום לא משתמשים בהם. אתם כמובן מוזמנים לחקור על נושאים אלה בעצמכם.</a:t>
            </a:r>
          </a:p>
        </p:txBody>
      </p:sp>
    </p:spTree>
    <p:extLst>
      <p:ext uri="{BB962C8B-B14F-4D97-AF65-F5344CB8AC3E}">
        <p14:creationId xmlns:p14="http://schemas.microsoft.com/office/powerpoint/2010/main" val="2530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8A40-4CCE-46E9-BBF5-DA2AB2CCE64C}"/>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75BDB7A0-27ED-49BC-95FB-E2C59636DCAA}"/>
              </a:ext>
            </a:extLst>
          </p:cNvPr>
          <p:cNvSpPr>
            <a:spLocks noGrp="1"/>
          </p:cNvSpPr>
          <p:nvPr>
            <p:ph type="body" sz="quarter" idx="3"/>
          </p:nvPr>
        </p:nvSpPr>
        <p:spPr/>
        <p:txBody>
          <a:bodyPr/>
          <a:lstStyle/>
          <a:p>
            <a:r>
              <a:rPr lang="he-IL" dirty="0"/>
              <a:t>נצילות</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888F76-0A0F-41B2-9172-71A4A7ADBB68}"/>
                  </a:ext>
                </a:extLst>
              </p:cNvPr>
              <p:cNvSpPr>
                <a:spLocks noGrp="1"/>
              </p:cNvSpPr>
              <p:nvPr>
                <p:ph sz="quarter" idx="4"/>
              </p:nvPr>
            </p:nvSpPr>
            <p:spPr/>
            <p:txBody>
              <a:bodyPr>
                <a:normAutofit fontScale="92500"/>
              </a:bodyPr>
              <a:lstStyle/>
              <a:p>
                <a:r>
                  <a:rPr lang="he-IL" dirty="0"/>
                  <a:t>אם אנו מעוניינים לשדר 8 סיביות של מידע אנו למעשה צרכים לשדר את הרצף הבא:</a:t>
                </a:r>
              </a:p>
              <a:p>
                <a:r>
                  <a:rPr lang="en-US" dirty="0"/>
                  <a:t>Start bit</a:t>
                </a:r>
              </a:p>
              <a:p>
                <a:r>
                  <a:rPr lang="en-US" dirty="0"/>
                  <a:t>8</a:t>
                </a:r>
                <a:r>
                  <a:rPr lang="he-IL" dirty="0"/>
                  <a:t> סיביות מידע (</a:t>
                </a:r>
                <a:r>
                  <a:rPr lang="en-US" dirty="0" err="1"/>
                  <a:t>lsb</a:t>
                </a:r>
                <a:r>
                  <a:rPr lang="en-US" dirty="0"/>
                  <a:t> first</a:t>
                </a:r>
                <a:r>
                  <a:rPr lang="he-IL" dirty="0"/>
                  <a:t>)</a:t>
                </a:r>
              </a:p>
              <a:p>
                <a:r>
                  <a:rPr lang="en-US" dirty="0"/>
                  <a:t>Stop bit</a:t>
                </a:r>
              </a:p>
              <a:p>
                <a:r>
                  <a:rPr lang="he-IL" dirty="0"/>
                  <a:t>סה"כ שידרנו 10 סיביות שמתוכן 8 סיביות של מידע.</a:t>
                </a:r>
              </a:p>
              <a:p>
                <a:r>
                  <a:rPr lang="he-IL" dirty="0"/>
                  <a:t>כמות סיביות המידע מתוך סך הסיביות ששודרו נקרא נצילות והוא מחושב כיחס ביניהם:</a:t>
                </a:r>
              </a:p>
              <a:p>
                <a14:m>
                  <m:oMath xmlns:m="http://schemas.openxmlformats.org/officeDocument/2006/math">
                    <m:r>
                      <a:rPr lang="he-IL" b="0" i="1" smtClean="0">
                        <a:latin typeface="Cambria Math" panose="02040503050406030204" pitchFamily="18" charset="0"/>
                      </a:rPr>
                      <m:t>נצילות</m:t>
                    </m:r>
                    <m:r>
                      <a:rPr lang="he-IL" b="0" i="1" smtClean="0">
                        <a:latin typeface="Cambria Math" panose="02040503050406030204" pitchFamily="18" charset="0"/>
                      </a:rPr>
                      <m:t>=</m:t>
                    </m:r>
                    <m:f>
                      <m:fPr>
                        <m:ctrlPr>
                          <a:rPr lang="he-IL" b="0" i="1" smtClean="0">
                            <a:latin typeface="Cambria Math" panose="02040503050406030204" pitchFamily="18" charset="0"/>
                          </a:rPr>
                        </m:ctrlPr>
                      </m:fPr>
                      <m:num>
                        <m:r>
                          <a:rPr lang="he-IL" b="0" i="1" smtClean="0">
                            <a:latin typeface="Cambria Math" panose="02040503050406030204" pitchFamily="18" charset="0"/>
                          </a:rPr>
                          <m:t>מידע</m:t>
                        </m:r>
                        <m:r>
                          <a:rPr lang="he-IL" b="0" i="1" smtClean="0">
                            <a:latin typeface="Cambria Math" panose="02040503050406030204" pitchFamily="18" charset="0"/>
                          </a:rPr>
                          <m:t> </m:t>
                        </m:r>
                        <m:r>
                          <a:rPr lang="he-IL" b="0" i="1" smtClean="0">
                            <a:latin typeface="Cambria Math" panose="02040503050406030204" pitchFamily="18" charset="0"/>
                          </a:rPr>
                          <m:t>סיביות</m:t>
                        </m:r>
                      </m:num>
                      <m:den>
                        <m:r>
                          <a:rPr lang="he-IL" b="0" i="1" smtClean="0">
                            <a:latin typeface="Cambria Math" panose="02040503050406030204" pitchFamily="18" charset="0"/>
                          </a:rPr>
                          <m:t>משודרות</m:t>
                        </m:r>
                        <m:r>
                          <a:rPr lang="he-IL" b="0" i="1" smtClean="0">
                            <a:latin typeface="Cambria Math" panose="02040503050406030204" pitchFamily="18" charset="0"/>
                          </a:rPr>
                          <m:t> </m:t>
                        </m:r>
                        <m:r>
                          <a:rPr lang="he-IL" b="0" i="1" smtClean="0">
                            <a:latin typeface="Cambria Math" panose="02040503050406030204" pitchFamily="18" charset="0"/>
                          </a:rPr>
                          <m:t>סיביות</m:t>
                        </m:r>
                        <m:r>
                          <a:rPr lang="he-IL" b="0" i="1" smtClean="0">
                            <a:latin typeface="Cambria Math" panose="02040503050406030204" pitchFamily="18" charset="0"/>
                          </a:rPr>
                          <m:t> </m:t>
                        </m:r>
                        <m:r>
                          <a:rPr lang="he-IL" b="0" i="1" smtClean="0">
                            <a:latin typeface="Cambria Math" panose="02040503050406030204" pitchFamily="18" charset="0"/>
                          </a:rPr>
                          <m:t>סך</m:t>
                        </m:r>
                      </m:den>
                    </m:f>
                    <m:r>
                      <a:rPr lang="he-IL" b="0" i="1" smtClean="0">
                        <a:latin typeface="Cambria Math" panose="02040503050406030204" pitchFamily="18" charset="0"/>
                      </a:rPr>
                      <m:t>=</m:t>
                    </m:r>
                    <m:f>
                      <m:fPr>
                        <m:ctrlPr>
                          <a:rPr lang="he-IL" b="0" i="1" smtClean="0">
                            <a:latin typeface="Cambria Math" panose="02040503050406030204" pitchFamily="18" charset="0"/>
                          </a:rPr>
                        </m:ctrlPr>
                      </m:fPr>
                      <m:num>
                        <m:r>
                          <a:rPr lang="he-IL" b="0" i="1" smtClean="0">
                            <a:latin typeface="Cambria Math" panose="02040503050406030204" pitchFamily="18" charset="0"/>
                          </a:rPr>
                          <m:t>8</m:t>
                        </m:r>
                      </m:num>
                      <m:den>
                        <m:r>
                          <a:rPr lang="he-IL" b="0" i="1" smtClean="0">
                            <a:latin typeface="Cambria Math" panose="02040503050406030204" pitchFamily="18" charset="0"/>
                          </a:rPr>
                          <m:t>10</m:t>
                        </m:r>
                      </m:den>
                    </m:f>
                    <m:r>
                      <a:rPr lang="he-IL" b="0" i="1" smtClean="0">
                        <a:latin typeface="Cambria Math" panose="02040503050406030204" pitchFamily="18" charset="0"/>
                      </a:rPr>
                      <m:t>=</m:t>
                    </m:r>
                    <m:r>
                      <a:rPr lang="he-IL" b="0" i="1" smtClean="0">
                        <a:latin typeface="Cambria Math" panose="02040503050406030204" pitchFamily="18" charset="0"/>
                      </a:rPr>
                      <m:t>0</m:t>
                    </m:r>
                    <m:r>
                      <a:rPr lang="he-IL" b="0" i="1" smtClean="0">
                        <a:latin typeface="Cambria Math" panose="02040503050406030204" pitchFamily="18" charset="0"/>
                      </a:rPr>
                      <m:t>.</m:t>
                    </m:r>
                    <m:r>
                      <a:rPr lang="he-IL" b="0" i="1" smtClean="0">
                        <a:latin typeface="Cambria Math" panose="02040503050406030204" pitchFamily="18" charset="0"/>
                      </a:rPr>
                      <m:t>8</m:t>
                    </m:r>
                    <m:r>
                      <a:rPr lang="he-IL" b="0" i="1" smtClean="0">
                        <a:latin typeface="Cambria Math" panose="02040503050406030204" pitchFamily="18" charset="0"/>
                      </a:rPr>
                      <m:t>=</m:t>
                    </m:r>
                    <m:r>
                      <a:rPr lang="he-IL" b="0" i="1" smtClean="0">
                        <a:latin typeface="Cambria Math" panose="02040503050406030204" pitchFamily="18" charset="0"/>
                      </a:rPr>
                      <m:t>80</m:t>
                    </m:r>
                    <m:r>
                      <a:rPr lang="he-IL" b="0" i="1" smtClean="0">
                        <a:latin typeface="Cambria Math" panose="02040503050406030204" pitchFamily="18" charset="0"/>
                      </a:rPr>
                      <m:t>%</m:t>
                    </m:r>
                  </m:oMath>
                </a14:m>
                <a:endParaRPr lang="he-IL" dirty="0"/>
              </a:p>
              <a:p>
                <a:r>
                  <a:rPr lang="he-IL" dirty="0"/>
                  <a:t>יחסית לשיטות שידור מודרניות זו נחשבת לנצילות נמוכה.</a:t>
                </a:r>
              </a:p>
            </p:txBody>
          </p:sp>
        </mc:Choice>
        <mc:Fallback>
          <p:sp>
            <p:nvSpPr>
              <p:cNvPr id="4" name="Content Placeholder 3">
                <a:extLst>
                  <a:ext uri="{FF2B5EF4-FFF2-40B4-BE49-F238E27FC236}">
                    <a16:creationId xmlns:a16="http://schemas.microsoft.com/office/drawing/2014/main" id="{C3888F76-0A0F-41B2-9172-71A4A7ADBB68}"/>
                  </a:ext>
                </a:extLst>
              </p:cNvPr>
              <p:cNvSpPr>
                <a:spLocks noGrp="1" noRot="1" noChangeAspect="1" noMove="1" noResize="1" noEditPoints="1" noAdjustHandles="1" noChangeArrowheads="1" noChangeShapeType="1" noTextEdit="1"/>
              </p:cNvSpPr>
              <p:nvPr>
                <p:ph sz="quarter" idx="4"/>
              </p:nvPr>
            </p:nvSpPr>
            <p:spPr>
              <a:blipFill>
                <a:blip r:embed="rId2"/>
                <a:stretch>
                  <a:fillRect t="-1028" r="-710"/>
                </a:stretch>
              </a:blipFill>
            </p:spPr>
            <p:txBody>
              <a:bodyPr/>
              <a:lstStyle/>
              <a:p>
                <a:r>
                  <a:rPr lang="en-US">
                    <a:noFill/>
                  </a:rPr>
                  <a:t> </a:t>
                </a:r>
              </a:p>
            </p:txBody>
          </p:sp>
        </mc:Fallback>
      </mc:AlternateContent>
    </p:spTree>
    <p:extLst>
      <p:ext uri="{BB962C8B-B14F-4D97-AF65-F5344CB8AC3E}">
        <p14:creationId xmlns:p14="http://schemas.microsoft.com/office/powerpoint/2010/main" val="39531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8A40-4CCE-46E9-BBF5-DA2AB2CCE64C}"/>
              </a:ext>
            </a:extLst>
          </p:cNvPr>
          <p:cNvSpPr>
            <a:spLocks noGrp="1"/>
          </p:cNvSpPr>
          <p:nvPr>
            <p:ph type="title"/>
          </p:nvPr>
        </p:nvSpPr>
        <p:spPr/>
        <p:txBody>
          <a:bodyPr/>
          <a:lstStyle/>
          <a:p>
            <a:r>
              <a:rPr lang="he-IL" dirty="0"/>
              <a:t>פרוטוקול </a:t>
            </a:r>
            <a:r>
              <a:rPr lang="en-US" dirty="0"/>
              <a:t>UART</a:t>
            </a:r>
            <a:endParaRPr lang="he-IL" dirty="0"/>
          </a:p>
        </p:txBody>
      </p:sp>
      <p:sp>
        <p:nvSpPr>
          <p:cNvPr id="3" name="Text Placeholder 2">
            <a:extLst>
              <a:ext uri="{FF2B5EF4-FFF2-40B4-BE49-F238E27FC236}">
                <a16:creationId xmlns:a16="http://schemas.microsoft.com/office/drawing/2014/main" id="{75BDB7A0-27ED-49BC-95FB-E2C59636DCAA}"/>
              </a:ext>
            </a:extLst>
          </p:cNvPr>
          <p:cNvSpPr>
            <a:spLocks noGrp="1"/>
          </p:cNvSpPr>
          <p:nvPr>
            <p:ph type="body" sz="quarter" idx="3"/>
          </p:nvPr>
        </p:nvSpPr>
        <p:spPr/>
        <p:txBody>
          <a:bodyPr/>
          <a:lstStyle/>
          <a:p>
            <a:r>
              <a:rPr lang="he-IL" dirty="0"/>
              <a:t>תרגיל</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888F76-0A0F-41B2-9172-71A4A7ADBB68}"/>
                  </a:ext>
                </a:extLst>
              </p:cNvPr>
              <p:cNvSpPr>
                <a:spLocks noGrp="1"/>
              </p:cNvSpPr>
              <p:nvPr>
                <p:ph sz="quarter" idx="4"/>
              </p:nvPr>
            </p:nvSpPr>
            <p:spPr/>
            <p:txBody>
              <a:bodyPr/>
              <a:lstStyle/>
              <a:p>
                <a:r>
                  <a:rPr lang="he-IL" dirty="0"/>
                  <a:t>כמה זמן </a:t>
                </a:r>
                <a:r>
                  <a:rPr lang="he-IL" dirty="0" err="1"/>
                  <a:t>יקח</a:t>
                </a:r>
                <a:r>
                  <a:rPr lang="he-IL" dirty="0"/>
                  <a:t> לשדר בפרוטוקול </a:t>
                </a:r>
                <a:r>
                  <a:rPr lang="en-US" dirty="0"/>
                  <a:t>UART</a:t>
                </a:r>
                <a:r>
                  <a:rPr lang="he-IL" dirty="0"/>
                  <a:t> 10 בתים של מידע בקצב של 9600 סיביות לשנייה?</a:t>
                </a:r>
              </a:p>
              <a:p>
                <a:r>
                  <a:rPr lang="he-IL" dirty="0"/>
                  <a:t>קודם כל נבדוק כמה זמן לוקח לשדר  </a:t>
                </a:r>
                <a:r>
                  <a:rPr lang="en-US" dirty="0"/>
                  <a:t>Byte</a:t>
                </a:r>
                <a:r>
                  <a:rPr lang="he-IL" dirty="0"/>
                  <a:t> בודד:</a:t>
                </a:r>
              </a:p>
              <a:p>
                <a:r>
                  <a:rPr lang="en-US" dirty="0"/>
                  <a:t>1 start bit + 8 data bits + 1 stop bit=10 bits</a:t>
                </a:r>
                <a:endParaRPr lang="he-IL" dirty="0"/>
              </a:p>
              <a:p>
                <a:r>
                  <a:rPr lang="he-IL" dirty="0"/>
                  <a:t>זמן שידור סיבית בודדת בקצב של 9600 סיביות לשנייה:</a:t>
                </a:r>
              </a:p>
              <a:p>
                <a14:m>
                  <m:oMath xmlns:m="http://schemas.openxmlformats.org/officeDocument/2006/math">
                    <m:r>
                      <a:rPr lang="he-IL" i="1">
                        <a:latin typeface="Cambria Math" panose="02040503050406030204" pitchFamily="18" charset="0"/>
                      </a:rPr>
                      <m:t>סיבית</m:t>
                    </m:r>
                    <m:r>
                      <a:rPr lang="he-IL" i="1">
                        <a:latin typeface="Cambria Math" panose="02040503050406030204" pitchFamily="18" charset="0"/>
                      </a:rPr>
                      <m:t> </m:t>
                    </m:r>
                    <m:r>
                      <a:rPr lang="he-IL" i="1">
                        <a:latin typeface="Cambria Math" panose="02040503050406030204" pitchFamily="18" charset="0"/>
                      </a:rPr>
                      <m:t>שידור</m:t>
                    </m:r>
                    <m:r>
                      <a:rPr lang="he-IL" i="1">
                        <a:latin typeface="Cambria Math" panose="02040503050406030204" pitchFamily="18" charset="0"/>
                      </a:rPr>
                      <m:t> </m:t>
                    </m:r>
                    <m:r>
                      <a:rPr lang="he-IL" i="1">
                        <a:latin typeface="Cambria Math" panose="02040503050406030204" pitchFamily="18" charset="0"/>
                      </a:rPr>
                      <m:t>זמן</m:t>
                    </m:r>
                    <m:r>
                      <a:rPr lang="he-IL" i="1">
                        <a:latin typeface="Cambria Math" panose="02040503050406030204" pitchFamily="18" charset="0"/>
                      </a:rPr>
                      <m:t>=</m:t>
                    </m:r>
                    <m:f>
                      <m:fPr>
                        <m:ctrlPr>
                          <a:rPr lang="he-IL" i="1">
                            <a:latin typeface="Cambria Math" panose="02040503050406030204" pitchFamily="18" charset="0"/>
                          </a:rPr>
                        </m:ctrlPr>
                      </m:fPr>
                      <m:num>
                        <m:r>
                          <a:rPr lang="he-IL" i="1">
                            <a:latin typeface="Cambria Math" panose="02040503050406030204" pitchFamily="18" charset="0"/>
                          </a:rPr>
                          <m:t>1</m:t>
                        </m:r>
                      </m:num>
                      <m:den>
                        <m:r>
                          <a:rPr lang="en-US" i="1">
                            <a:latin typeface="Cambria Math" panose="02040503050406030204" pitchFamily="18" charset="0"/>
                          </a:rPr>
                          <m:t>𝑏𝑝𝑠</m:t>
                        </m:r>
                        <m:r>
                          <a:rPr lang="en-US" i="1">
                            <a:latin typeface="Cambria Math" panose="02040503050406030204" pitchFamily="18" charset="0"/>
                          </a:rPr>
                          <m:t> </m:t>
                        </m:r>
                        <m:r>
                          <a:rPr lang="he-IL" i="1">
                            <a:latin typeface="Cambria Math" panose="02040503050406030204" pitchFamily="18" charset="0"/>
                          </a:rPr>
                          <m:t>ב</m:t>
                        </m:r>
                        <m:r>
                          <a:rPr lang="he-IL" i="1">
                            <a:latin typeface="Cambria Math" panose="02040503050406030204" pitchFamily="18" charset="0"/>
                          </a:rPr>
                          <m:t> </m:t>
                        </m:r>
                        <m:r>
                          <a:rPr lang="he-IL" i="1">
                            <a:latin typeface="Cambria Math" panose="02040503050406030204" pitchFamily="18" charset="0"/>
                          </a:rPr>
                          <m:t>השידור</m:t>
                        </m:r>
                        <m:r>
                          <a:rPr lang="he-IL" i="1">
                            <a:latin typeface="Cambria Math" panose="02040503050406030204" pitchFamily="18" charset="0"/>
                          </a:rPr>
                          <m:t> </m:t>
                        </m:r>
                        <m:r>
                          <a:rPr lang="he-IL" i="1">
                            <a:latin typeface="Cambria Math" panose="02040503050406030204" pitchFamily="18" charset="0"/>
                          </a:rPr>
                          <m:t>קצב</m:t>
                        </m:r>
                        <m:r>
                          <a:rPr lang="he-IL" i="1">
                            <a:latin typeface="Cambria Math" panose="02040503050406030204" pitchFamily="18" charset="0"/>
                          </a:rPr>
                          <m:t> </m:t>
                        </m:r>
                      </m:den>
                    </m:f>
                    <m:r>
                      <a:rPr lang="he-IL" i="1">
                        <a:latin typeface="Cambria Math" panose="02040503050406030204" pitchFamily="18" charset="0"/>
                      </a:rPr>
                      <m:t>=</m:t>
                    </m:r>
                    <m:f>
                      <m:fPr>
                        <m:ctrlPr>
                          <a:rPr lang="he-IL" i="1">
                            <a:latin typeface="Cambria Math" panose="02040503050406030204" pitchFamily="18" charset="0"/>
                          </a:rPr>
                        </m:ctrlPr>
                      </m:fPr>
                      <m:num>
                        <m:r>
                          <a:rPr lang="he-IL" i="1">
                            <a:latin typeface="Cambria Math" panose="02040503050406030204" pitchFamily="18" charset="0"/>
                          </a:rPr>
                          <m:t>1</m:t>
                        </m:r>
                      </m:num>
                      <m:den>
                        <m:r>
                          <a:rPr lang="he-IL" i="1">
                            <a:latin typeface="Cambria Math" panose="02040503050406030204" pitchFamily="18" charset="0"/>
                          </a:rPr>
                          <m:t>9600</m:t>
                        </m:r>
                      </m:den>
                    </m:f>
                    <m:r>
                      <a:rPr lang="he-IL" i="1">
                        <a:latin typeface="Cambria Math" panose="02040503050406030204" pitchFamily="18" charset="0"/>
                      </a:rPr>
                      <m:t>=</m:t>
                    </m:r>
                    <m:r>
                      <a:rPr lang="he-IL" i="1">
                        <a:latin typeface="Cambria Math" panose="02040503050406030204" pitchFamily="18" charset="0"/>
                      </a:rPr>
                      <m:t>104</m:t>
                    </m:r>
                    <m:r>
                      <a:rPr lang="he-IL" i="1">
                        <a:latin typeface="Cambria Math" panose="02040503050406030204" pitchFamily="18" charset="0"/>
                      </a:rPr>
                      <m:t>.</m:t>
                    </m:r>
                    <m:r>
                      <a:rPr lang="he-IL" i="1">
                        <a:latin typeface="Cambria Math" panose="02040503050406030204" pitchFamily="18" charset="0"/>
                      </a:rPr>
                      <m:t>167</m:t>
                    </m:r>
                    <m:r>
                      <a:rPr lang="en-US" i="1">
                        <a:latin typeface="Cambria Math" panose="02040503050406030204" pitchFamily="18" charset="0"/>
                      </a:rPr>
                      <m:t>𝑢𝑆𝑒𝑐</m:t>
                    </m:r>
                  </m:oMath>
                </a14:m>
                <a:endParaRPr lang="en-US" dirty="0"/>
              </a:p>
              <a:p>
                <a:r>
                  <a:rPr lang="he-IL" dirty="0"/>
                  <a:t>זמן שידור של 10 סיביות יהיה כ </a:t>
                </a:r>
                <a:r>
                  <a:rPr lang="en-US" dirty="0"/>
                  <a:t>1.042msec</a:t>
                </a:r>
                <a:r>
                  <a:rPr lang="he-IL" dirty="0"/>
                  <a:t> שכולל בתוכו </a:t>
                </a:r>
                <a:r>
                  <a:rPr lang="en-US" dirty="0"/>
                  <a:t>Byte </a:t>
                </a:r>
                <a:r>
                  <a:rPr lang="he-IL" dirty="0"/>
                  <a:t>בודד של מידע (בגלל הנצילות).</a:t>
                </a:r>
              </a:p>
              <a:p>
                <a:r>
                  <a:rPr lang="he-IL" dirty="0"/>
                  <a:t>ולכן לשדר 10 בתים ייקח </a:t>
                </a:r>
                <a:r>
                  <a:rPr lang="en-US" dirty="0"/>
                  <a:t>10.417mSec</a:t>
                </a:r>
                <a:r>
                  <a:rPr lang="he-IL" dirty="0"/>
                  <a:t>.</a:t>
                </a:r>
              </a:p>
              <a:p>
                <a:endParaRPr lang="he-IL" dirty="0"/>
              </a:p>
              <a:p>
                <a:endParaRPr lang="he-IL" dirty="0"/>
              </a:p>
            </p:txBody>
          </p:sp>
        </mc:Choice>
        <mc:Fallback xmlns="">
          <p:sp>
            <p:nvSpPr>
              <p:cNvPr id="4" name="Content Placeholder 3">
                <a:extLst>
                  <a:ext uri="{FF2B5EF4-FFF2-40B4-BE49-F238E27FC236}">
                    <a16:creationId xmlns:a16="http://schemas.microsoft.com/office/drawing/2014/main" id="{C3888F76-0A0F-41B2-9172-71A4A7ADBB68}"/>
                  </a:ext>
                </a:extLst>
              </p:cNvPr>
              <p:cNvSpPr>
                <a:spLocks noGrp="1" noRot="1" noChangeAspect="1" noMove="1" noResize="1" noEditPoints="1" noAdjustHandles="1" noChangeArrowheads="1" noChangeShapeType="1" noTextEdit="1"/>
              </p:cNvSpPr>
              <p:nvPr>
                <p:ph sz="quarter" idx="4"/>
              </p:nvPr>
            </p:nvSpPr>
            <p:spPr>
              <a:blipFill>
                <a:blip r:embed="rId2"/>
                <a:stretch>
                  <a:fillRect t="-1028" r="-820"/>
                </a:stretch>
              </a:blipFill>
            </p:spPr>
            <p:txBody>
              <a:bodyPr/>
              <a:lstStyle/>
              <a:p>
                <a:r>
                  <a:rPr lang="he-IL">
                    <a:noFill/>
                  </a:rPr>
                  <a:t> </a:t>
                </a:r>
              </a:p>
            </p:txBody>
          </p:sp>
        </mc:Fallback>
      </mc:AlternateContent>
    </p:spTree>
    <p:extLst>
      <p:ext uri="{BB962C8B-B14F-4D97-AF65-F5344CB8AC3E}">
        <p14:creationId xmlns:p14="http://schemas.microsoft.com/office/powerpoint/2010/main" val="285110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פרוטוקול תקשורת </a:t>
            </a:r>
            <a:r>
              <a:rPr lang="en-US" dirty="0"/>
              <a:t>UART</a:t>
            </a:r>
            <a:endParaRPr lang="he-IL" dirty="0"/>
          </a:p>
        </p:txBody>
      </p:sp>
      <p:sp>
        <p:nvSpPr>
          <p:cNvPr id="7" name="כותרת משנה 6"/>
          <p:cNvSpPr>
            <a:spLocks noGrp="1"/>
          </p:cNvSpPr>
          <p:nvPr>
            <p:ph type="subTitle" idx="1"/>
          </p:nvPr>
        </p:nvSpPr>
        <p:spPr/>
        <p:txBody>
          <a:bodyPr/>
          <a:lstStyle/>
          <a:p>
            <a:r>
              <a:rPr lang="he-IL" dirty="0">
                <a:sym typeface="Varela Round"/>
              </a:rPr>
              <a:t>מיקרו בקרים </a:t>
            </a:r>
            <a:r>
              <a:rPr lang="he-IL" dirty="0" err="1">
                <a:sym typeface="Varela Round"/>
              </a:rPr>
              <a:t>ופרוייקטים</a:t>
            </a:r>
            <a:r>
              <a:rPr lang="he-IL">
                <a:sym typeface="Varela Round"/>
              </a:rPr>
              <a:t> – י-י"ב</a:t>
            </a:r>
            <a:endParaRPr lang="he-IL" dirty="0">
              <a:sym typeface="Varela Round"/>
            </a:endParaRPr>
          </a:p>
        </p:txBody>
      </p:sp>
      <p:sp>
        <p:nvSpPr>
          <p:cNvPr id="4" name="מציין מיקום תוכן 3"/>
          <p:cNvSpPr>
            <a:spLocks noGrp="1"/>
          </p:cNvSpPr>
          <p:nvPr>
            <p:ph idx="10"/>
          </p:nvPr>
        </p:nvSpPr>
        <p:spPr/>
        <p:txBody>
          <a:bodyPr/>
          <a:lstStyle/>
          <a:p>
            <a:r>
              <a:rPr lang="he-IL" dirty="0">
                <a:sym typeface="Varela Round"/>
              </a:rPr>
              <a:t>שם </a:t>
            </a:r>
            <a:r>
              <a:rPr lang="he-IL" dirty="0" err="1">
                <a:sym typeface="Varela Round"/>
              </a:rPr>
              <a:t>המורה:גולן-אטיה</a:t>
            </a:r>
            <a:r>
              <a:rPr lang="he-IL" dirty="0">
                <a:sym typeface="Varela Round"/>
              </a:rPr>
              <a:t> יואב</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ניתוח של פרוטוקול </a:t>
            </a:r>
            <a:r>
              <a:rPr lang="en-US" dirty="0"/>
              <a:t>UART</a:t>
            </a:r>
            <a:endParaRPr lang="he-IL" dirty="0"/>
          </a:p>
        </p:txBody>
      </p:sp>
      <p:sp>
        <p:nvSpPr>
          <p:cNvPr id="7" name="כותרת משנה 6"/>
          <p:cNvSpPr>
            <a:spLocks noGrp="1"/>
          </p:cNvSpPr>
          <p:nvPr>
            <p:ph type="subTitle" idx="1"/>
          </p:nvPr>
        </p:nvSpPr>
        <p:spPr/>
        <p:txBody>
          <a:bodyPr/>
          <a:lstStyle/>
          <a:p>
            <a:endParaRPr lang="he-IL" dirty="0">
              <a:sym typeface="Varela Round"/>
            </a:endParaRPr>
          </a:p>
        </p:txBody>
      </p:sp>
    </p:spTree>
    <p:extLst>
      <p:ext uri="{BB962C8B-B14F-4D97-AF65-F5344CB8AC3E}">
        <p14:creationId xmlns:p14="http://schemas.microsoft.com/office/powerpoint/2010/main" val="2722148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descr="A picture containing black, monitor, clock&#10;&#10;Description automatically generated">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682" y="1249648"/>
            <a:ext cx="7619048" cy="4571429"/>
          </a:xfrm>
        </p:spPr>
      </p:pic>
    </p:spTree>
    <p:extLst>
      <p:ext uri="{BB962C8B-B14F-4D97-AF65-F5344CB8AC3E}">
        <p14:creationId xmlns:p14="http://schemas.microsoft.com/office/powerpoint/2010/main" val="193743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409581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14871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182427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198639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63251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148037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70437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2353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sym typeface="Varela Round"/>
              </a:rPr>
              <a:t>פרוטוקול תקשורת </a:t>
            </a:r>
            <a:r>
              <a:rPr lang="en-US" dirty="0">
                <a:sym typeface="Varela Round"/>
              </a:rPr>
              <a:t>UART</a:t>
            </a:r>
            <a:endParaRPr lang="he-IL" dirty="0"/>
          </a:p>
        </p:txBody>
      </p:sp>
      <p:sp>
        <p:nvSpPr>
          <p:cNvPr id="8" name="מציין מיקום תוכן 7"/>
          <p:cNvSpPr>
            <a:spLocks noGrp="1"/>
          </p:cNvSpPr>
          <p:nvPr>
            <p:ph sz="quarter" idx="4"/>
          </p:nvPr>
        </p:nvSpPr>
        <p:spPr>
          <a:xfrm>
            <a:off x="515206" y="1725681"/>
            <a:ext cx="9000000" cy="4152517"/>
          </a:xfrm>
        </p:spPr>
        <p:txBody>
          <a:bodyPr>
            <a:normAutofit/>
          </a:bodyPr>
          <a:lstStyle/>
          <a:p>
            <a:pPr>
              <a:lnSpc>
                <a:spcPct val="200000"/>
              </a:lnSpc>
            </a:pPr>
            <a:r>
              <a:rPr lang="he-IL" dirty="0"/>
              <a:t>מהו פרוטוקול תקשורת</a:t>
            </a:r>
          </a:p>
          <a:p>
            <a:pPr>
              <a:lnSpc>
                <a:spcPct val="200000"/>
              </a:lnSpc>
            </a:pPr>
            <a:r>
              <a:rPr lang="he-IL" dirty="0"/>
              <a:t>פרוטוקול </a:t>
            </a:r>
            <a:r>
              <a:rPr lang="en-US" dirty="0"/>
              <a:t>UART</a:t>
            </a:r>
            <a:endParaRPr lang="he-IL" dirty="0"/>
          </a:p>
          <a:p>
            <a:pPr>
              <a:lnSpc>
                <a:spcPct val="200000"/>
              </a:lnSpc>
            </a:pPr>
            <a:r>
              <a:rPr lang="he-IL" dirty="0"/>
              <a:t>ניתוח אות </a:t>
            </a:r>
            <a:r>
              <a:rPr lang="en-US" dirty="0"/>
              <a:t>UART</a:t>
            </a:r>
            <a:endParaRPr lang="he-IL" dirty="0"/>
          </a:p>
          <a:p>
            <a:pPr>
              <a:lnSpc>
                <a:spcPct val="200000"/>
              </a:lnSpc>
            </a:pPr>
            <a:r>
              <a:rPr lang="he-IL" dirty="0"/>
              <a:t>שימוש ב </a:t>
            </a:r>
            <a:r>
              <a:rPr lang="en-US" dirty="0"/>
              <a:t>UART</a:t>
            </a:r>
            <a:r>
              <a:rPr lang="he-IL" dirty="0"/>
              <a:t> ב </a:t>
            </a:r>
            <a:r>
              <a:rPr lang="en-US" dirty="0"/>
              <a:t>Arduino</a:t>
            </a:r>
            <a:endParaRPr lang="he-IL" dirty="0"/>
          </a:p>
          <a:p>
            <a:pPr>
              <a:lnSpc>
                <a:spcPct val="200000"/>
              </a:lnSpc>
            </a:pPr>
            <a:endParaRPr lang="he-IL"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25836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60425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CE60-8507-4FA5-92BD-38EC697129C5}"/>
              </a:ext>
            </a:extLst>
          </p:cNvPr>
          <p:cNvSpPr>
            <a:spLocks noGrp="1"/>
          </p:cNvSpPr>
          <p:nvPr>
            <p:ph type="title"/>
          </p:nvPr>
        </p:nvSpPr>
        <p:spPr/>
        <p:txBody>
          <a:bodyPr/>
          <a:lstStyle/>
          <a:p>
            <a:r>
              <a:rPr lang="he-IL" dirty="0"/>
              <a:t>ניתוח של פרוטוקול </a:t>
            </a:r>
            <a:r>
              <a:rPr lang="en-US" dirty="0"/>
              <a:t>UART</a:t>
            </a:r>
            <a:endParaRPr lang="he-IL" dirty="0"/>
          </a:p>
        </p:txBody>
      </p:sp>
      <p:pic>
        <p:nvPicPr>
          <p:cNvPr id="5" name="Content Placeholder 4">
            <a:extLst>
              <a:ext uri="{FF2B5EF4-FFF2-40B4-BE49-F238E27FC236}">
                <a16:creationId xmlns:a16="http://schemas.microsoft.com/office/drawing/2014/main" id="{E9D1F286-A5DB-4D40-B0B5-68DB1ECF87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85682" y="1249648"/>
            <a:ext cx="7619048" cy="4571429"/>
          </a:xfrm>
        </p:spPr>
      </p:pic>
    </p:spTree>
    <p:extLst>
      <p:ext uri="{BB962C8B-B14F-4D97-AF65-F5344CB8AC3E}">
        <p14:creationId xmlns:p14="http://schemas.microsoft.com/office/powerpoint/2010/main" val="1809055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3C0B-4ECD-499B-9546-8ABA78ABBD20}"/>
              </a:ext>
            </a:extLst>
          </p:cNvPr>
          <p:cNvSpPr>
            <a:spLocks noGrp="1"/>
          </p:cNvSpPr>
          <p:nvPr>
            <p:ph type="title"/>
          </p:nvPr>
        </p:nvSpPr>
        <p:spPr/>
        <p:txBody>
          <a:bodyPr/>
          <a:lstStyle/>
          <a:p>
            <a:r>
              <a:rPr lang="he-IL" dirty="0"/>
              <a:t>ניתוח של פרוטוקול </a:t>
            </a:r>
            <a:r>
              <a:rPr lang="en-US" dirty="0"/>
              <a:t>UART</a:t>
            </a:r>
            <a:endParaRPr lang="he-IL" dirty="0"/>
          </a:p>
        </p:txBody>
      </p:sp>
      <p:sp>
        <p:nvSpPr>
          <p:cNvPr id="3" name="Content Placeholder 2">
            <a:extLst>
              <a:ext uri="{FF2B5EF4-FFF2-40B4-BE49-F238E27FC236}">
                <a16:creationId xmlns:a16="http://schemas.microsoft.com/office/drawing/2014/main" id="{CFAA1FC8-0CC6-449E-A461-2C93B4CF71AA}"/>
              </a:ext>
            </a:extLst>
          </p:cNvPr>
          <p:cNvSpPr>
            <a:spLocks noGrp="1"/>
          </p:cNvSpPr>
          <p:nvPr>
            <p:ph idx="1"/>
          </p:nvPr>
        </p:nvSpPr>
        <p:spPr/>
        <p:txBody>
          <a:bodyPr>
            <a:normAutofit fontScale="92500" lnSpcReduction="20000"/>
          </a:bodyPr>
          <a:lstStyle/>
          <a:p>
            <a:r>
              <a:rPr lang="he-IL" dirty="0"/>
              <a:t>אם כן קיבלנו 10100101</a:t>
            </a:r>
          </a:p>
          <a:p>
            <a:r>
              <a:rPr lang="he-IL" dirty="0"/>
              <a:t>צריך לזכור שציר הזמן זורם משמאל לימין</a:t>
            </a:r>
          </a:p>
          <a:p>
            <a:r>
              <a:rPr lang="he-IL" dirty="0"/>
              <a:t>זאת אומרת שמה שמופיע בצד השמאלי התרחש </a:t>
            </a:r>
            <a:br>
              <a:rPr lang="en-US" dirty="0"/>
            </a:br>
            <a:r>
              <a:rPr lang="he-IL" dirty="0"/>
              <a:t>לפני מש שקורה בצד הימני.</a:t>
            </a:r>
          </a:p>
          <a:p>
            <a:r>
              <a:rPr lang="he-IL" dirty="0"/>
              <a:t>כיוון שה </a:t>
            </a:r>
            <a:r>
              <a:rPr lang="en-US" dirty="0" err="1"/>
              <a:t>lsb</a:t>
            </a:r>
            <a:r>
              <a:rPr lang="he-IL" dirty="0"/>
              <a:t> שהוא הספרה הימנית ביותר מספר בינארי שודר ראשון ולכן מופיע בצד שמאל ואילו ה </a:t>
            </a:r>
            <a:r>
              <a:rPr lang="en-US" dirty="0" err="1"/>
              <a:t>msb</a:t>
            </a:r>
            <a:r>
              <a:rPr lang="he-IL" dirty="0"/>
              <a:t> שהוא הספרה הימנית ביותר במספר בינארי ושודר אחרון (ולכן מופיע בצד הימני) יש צורך להפוך את סדר הספרות שקיבלנו</a:t>
            </a:r>
          </a:p>
          <a:p>
            <a:r>
              <a:rPr lang="he-IL" dirty="0"/>
              <a:t>במקרה זה, התוצאה תהיה זהה כיוון שמספר זה הוא </a:t>
            </a:r>
            <a:r>
              <a:rPr lang="he-IL" dirty="0" err="1"/>
              <a:t>פלינדרום</a:t>
            </a:r>
            <a:r>
              <a:rPr lang="he-IL" dirty="0"/>
              <a:t> בינארי אבל </a:t>
            </a:r>
            <a:r>
              <a:rPr lang="he-IL" dirty="0" err="1"/>
              <a:t>בדר"כ</a:t>
            </a:r>
            <a:r>
              <a:rPr lang="he-IL" dirty="0"/>
              <a:t> זה לא המצב.</a:t>
            </a:r>
          </a:p>
          <a:p>
            <a:endParaRPr lang="he-IL" dirty="0"/>
          </a:p>
        </p:txBody>
      </p:sp>
      <p:pic>
        <p:nvPicPr>
          <p:cNvPr id="5" name="Content Placeholder 4">
            <a:extLst>
              <a:ext uri="{FF2B5EF4-FFF2-40B4-BE49-F238E27FC236}">
                <a16:creationId xmlns:a16="http://schemas.microsoft.com/office/drawing/2014/main" id="{D0274CD4-8D8B-4127-92E7-6730A5690E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405" y="1195757"/>
            <a:ext cx="4013253" cy="2407952"/>
          </a:xfrm>
          <a:prstGeom prst="rect">
            <a:avLst/>
          </a:prstGeom>
        </p:spPr>
      </p:pic>
    </p:spTree>
    <p:extLst>
      <p:ext uri="{BB962C8B-B14F-4D97-AF65-F5344CB8AC3E}">
        <p14:creationId xmlns:p14="http://schemas.microsoft.com/office/powerpoint/2010/main" val="27720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3C0B-4ECD-499B-9546-8ABA78ABBD20}"/>
              </a:ext>
            </a:extLst>
          </p:cNvPr>
          <p:cNvSpPr>
            <a:spLocks noGrp="1"/>
          </p:cNvSpPr>
          <p:nvPr>
            <p:ph type="title"/>
          </p:nvPr>
        </p:nvSpPr>
        <p:spPr/>
        <p:txBody>
          <a:bodyPr/>
          <a:lstStyle/>
          <a:p>
            <a:r>
              <a:rPr lang="he-IL" dirty="0"/>
              <a:t>ניתוח של פרוטוקול </a:t>
            </a:r>
            <a:r>
              <a:rPr lang="en-US" dirty="0"/>
              <a:t>UART</a:t>
            </a:r>
            <a:endParaRPr lang="he-IL" dirty="0"/>
          </a:p>
        </p:txBody>
      </p:sp>
      <p:sp>
        <p:nvSpPr>
          <p:cNvPr id="3" name="Content Placeholder 2">
            <a:extLst>
              <a:ext uri="{FF2B5EF4-FFF2-40B4-BE49-F238E27FC236}">
                <a16:creationId xmlns:a16="http://schemas.microsoft.com/office/drawing/2014/main" id="{CFAA1FC8-0CC6-449E-A461-2C93B4CF71AA}"/>
              </a:ext>
            </a:extLst>
          </p:cNvPr>
          <p:cNvSpPr>
            <a:spLocks noGrp="1"/>
          </p:cNvSpPr>
          <p:nvPr>
            <p:ph idx="1"/>
          </p:nvPr>
        </p:nvSpPr>
        <p:spPr/>
        <p:txBody>
          <a:bodyPr>
            <a:normAutofit/>
          </a:bodyPr>
          <a:lstStyle/>
          <a:p>
            <a:r>
              <a:rPr lang="he-IL" dirty="0"/>
              <a:t>אם כן קיבלנו 10100101</a:t>
            </a:r>
          </a:p>
          <a:p>
            <a:r>
              <a:rPr lang="he-IL" dirty="0"/>
              <a:t>0101          1010</a:t>
            </a:r>
          </a:p>
          <a:p>
            <a:r>
              <a:rPr lang="he-IL" dirty="0"/>
              <a:t>5                    </a:t>
            </a:r>
            <a:r>
              <a:rPr lang="en-US" dirty="0"/>
              <a:t>A</a:t>
            </a:r>
            <a:endParaRPr lang="he-IL" dirty="0"/>
          </a:p>
          <a:p>
            <a:r>
              <a:rPr lang="he-IL" dirty="0"/>
              <a:t>המספר ששודר הוא </a:t>
            </a:r>
            <a:r>
              <a:rPr lang="en-US" dirty="0"/>
              <a:t>A5</a:t>
            </a:r>
            <a:r>
              <a:rPr lang="he-IL" dirty="0"/>
              <a:t> בבסיס 16.</a:t>
            </a:r>
          </a:p>
        </p:txBody>
      </p:sp>
      <p:pic>
        <p:nvPicPr>
          <p:cNvPr id="5" name="Content Placeholder 4">
            <a:extLst>
              <a:ext uri="{FF2B5EF4-FFF2-40B4-BE49-F238E27FC236}">
                <a16:creationId xmlns:a16="http://schemas.microsoft.com/office/drawing/2014/main" id="{D0274CD4-8D8B-4127-92E7-6730A5690E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62405" y="1195757"/>
            <a:ext cx="4013253" cy="2407952"/>
          </a:xfrm>
          <a:prstGeom prst="rect">
            <a:avLst/>
          </a:prstGeom>
        </p:spPr>
      </p:pic>
    </p:spTree>
    <p:extLst>
      <p:ext uri="{BB962C8B-B14F-4D97-AF65-F5344CB8AC3E}">
        <p14:creationId xmlns:p14="http://schemas.microsoft.com/office/powerpoint/2010/main" val="19695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תרגיל לבית</a:t>
            </a:r>
          </a:p>
        </p:txBody>
      </p:sp>
      <p:sp>
        <p:nvSpPr>
          <p:cNvPr id="7" name="כותרת משנה 6"/>
          <p:cNvSpPr>
            <a:spLocks noGrp="1"/>
          </p:cNvSpPr>
          <p:nvPr>
            <p:ph type="subTitle" idx="1"/>
          </p:nvPr>
        </p:nvSpPr>
        <p:spPr/>
        <p:txBody>
          <a:bodyPr/>
          <a:lstStyle/>
          <a:p>
            <a:endParaRPr lang="he-IL" dirty="0">
              <a:sym typeface="Varela Round"/>
            </a:endParaRPr>
          </a:p>
        </p:txBody>
      </p:sp>
    </p:spTree>
    <p:extLst>
      <p:ext uri="{BB962C8B-B14F-4D97-AF65-F5344CB8AC3E}">
        <p14:creationId xmlns:p14="http://schemas.microsoft.com/office/powerpoint/2010/main" val="30011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682-8C30-4582-B9A1-9E00D92B3948}"/>
              </a:ext>
            </a:extLst>
          </p:cNvPr>
          <p:cNvSpPr>
            <a:spLocks noGrp="1"/>
          </p:cNvSpPr>
          <p:nvPr>
            <p:ph type="title"/>
          </p:nvPr>
        </p:nvSpPr>
        <p:spPr/>
        <p:txBody>
          <a:bodyPr/>
          <a:lstStyle/>
          <a:p>
            <a:r>
              <a:rPr lang="he-IL" dirty="0"/>
              <a:t>תרגיל לבית</a:t>
            </a:r>
          </a:p>
        </p:txBody>
      </p:sp>
      <p:sp>
        <p:nvSpPr>
          <p:cNvPr id="3" name="Text Placeholder 2">
            <a:extLst>
              <a:ext uri="{FF2B5EF4-FFF2-40B4-BE49-F238E27FC236}">
                <a16:creationId xmlns:a16="http://schemas.microsoft.com/office/drawing/2014/main" id="{F5FADDFD-DD9D-471D-A134-6D6AC3EBC058}"/>
              </a:ext>
            </a:extLst>
          </p:cNvPr>
          <p:cNvSpPr>
            <a:spLocks noGrp="1"/>
          </p:cNvSpPr>
          <p:nvPr>
            <p:ph type="body" sz="quarter" idx="3"/>
          </p:nvPr>
        </p:nvSpPr>
        <p:spPr/>
        <p:txBody>
          <a:bodyPr/>
          <a:lstStyle/>
          <a:p>
            <a:r>
              <a:rPr lang="he-IL" dirty="0"/>
              <a:t>נסו לנתח את האות הבא ולפענח מה שודר</a:t>
            </a:r>
          </a:p>
        </p:txBody>
      </p:sp>
      <p:pic>
        <p:nvPicPr>
          <p:cNvPr id="6" name="Content Placeholder 5" descr="A screen shot of a video game&#10;&#10;Description automatically generated">
            <a:extLst>
              <a:ext uri="{FF2B5EF4-FFF2-40B4-BE49-F238E27FC236}">
                <a16:creationId xmlns:a16="http://schemas.microsoft.com/office/drawing/2014/main" id="{D98D2C1B-575C-4F11-BED7-6D357A24BCF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634456" y="1725613"/>
            <a:ext cx="6921500" cy="4152900"/>
          </a:xfrm>
        </p:spPr>
      </p:pic>
    </p:spTree>
    <p:extLst>
      <p:ext uri="{BB962C8B-B14F-4D97-AF65-F5344CB8AC3E}">
        <p14:creationId xmlns:p14="http://schemas.microsoft.com/office/powerpoint/2010/main" val="295545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682-8C30-4582-B9A1-9E00D92B3948}"/>
              </a:ext>
            </a:extLst>
          </p:cNvPr>
          <p:cNvSpPr>
            <a:spLocks noGrp="1"/>
          </p:cNvSpPr>
          <p:nvPr>
            <p:ph type="title"/>
          </p:nvPr>
        </p:nvSpPr>
        <p:spPr/>
        <p:txBody>
          <a:bodyPr/>
          <a:lstStyle/>
          <a:p>
            <a:r>
              <a:rPr lang="he-IL" dirty="0"/>
              <a:t>תרגיל לבית</a:t>
            </a:r>
          </a:p>
        </p:txBody>
      </p:sp>
      <p:sp>
        <p:nvSpPr>
          <p:cNvPr id="3" name="Text Placeholder 2">
            <a:extLst>
              <a:ext uri="{FF2B5EF4-FFF2-40B4-BE49-F238E27FC236}">
                <a16:creationId xmlns:a16="http://schemas.microsoft.com/office/drawing/2014/main" id="{F5FADDFD-DD9D-471D-A134-6D6AC3EBC058}"/>
              </a:ext>
            </a:extLst>
          </p:cNvPr>
          <p:cNvSpPr>
            <a:spLocks noGrp="1"/>
          </p:cNvSpPr>
          <p:nvPr>
            <p:ph type="body" sz="quarter" idx="3"/>
          </p:nvPr>
        </p:nvSpPr>
        <p:spPr/>
        <p:txBody>
          <a:bodyPr/>
          <a:lstStyle/>
          <a:p>
            <a:r>
              <a:rPr lang="he-IL" dirty="0"/>
              <a:t>פתרון</a:t>
            </a:r>
          </a:p>
        </p:txBody>
      </p:sp>
      <p:sp>
        <p:nvSpPr>
          <p:cNvPr id="5" name="Content Placeholder 4">
            <a:extLst>
              <a:ext uri="{FF2B5EF4-FFF2-40B4-BE49-F238E27FC236}">
                <a16:creationId xmlns:a16="http://schemas.microsoft.com/office/drawing/2014/main" id="{574517C7-EE6B-402D-8172-22BE065A8672}"/>
              </a:ext>
            </a:extLst>
          </p:cNvPr>
          <p:cNvSpPr>
            <a:spLocks noGrp="1"/>
          </p:cNvSpPr>
          <p:nvPr>
            <p:ph sz="quarter" idx="4"/>
          </p:nvPr>
        </p:nvSpPr>
        <p:spPr/>
        <p:txBody>
          <a:bodyPr>
            <a:normAutofit lnSpcReduction="10000"/>
          </a:bodyPr>
          <a:lstStyle/>
          <a:p>
            <a:r>
              <a:rPr lang="he-IL" dirty="0"/>
              <a:t>ניתן לראות שיש </a:t>
            </a:r>
            <a:r>
              <a:rPr lang="en-US" dirty="0"/>
              <a:t>Start bit</a:t>
            </a:r>
            <a:endParaRPr lang="he-IL" dirty="0"/>
          </a:p>
          <a:p>
            <a:r>
              <a:rPr lang="he-IL" dirty="0"/>
              <a:t>לאחריו יש 11</a:t>
            </a:r>
          </a:p>
          <a:p>
            <a:r>
              <a:rPr lang="he-IL" dirty="0"/>
              <a:t>אחר-כך 01</a:t>
            </a:r>
          </a:p>
          <a:p>
            <a:r>
              <a:rPr lang="he-IL" dirty="0"/>
              <a:t>אחר-כך 01</a:t>
            </a:r>
          </a:p>
          <a:p>
            <a:r>
              <a:rPr lang="he-IL" dirty="0"/>
              <a:t>ובסוף 01 שלאחריו </a:t>
            </a:r>
            <a:r>
              <a:rPr lang="en-US" dirty="0"/>
              <a:t>stop bit</a:t>
            </a:r>
          </a:p>
          <a:p>
            <a:r>
              <a:rPr lang="he-IL" dirty="0"/>
              <a:t>אם כך, המילה היא </a:t>
            </a:r>
            <a:r>
              <a:rPr lang="en-US" dirty="0"/>
              <a:t>11010101</a:t>
            </a:r>
          </a:p>
          <a:p>
            <a:r>
              <a:rPr lang="he-IL" dirty="0"/>
              <a:t>כעת צריך להפוך את הסיביות ואז נקבל: 10101011</a:t>
            </a:r>
          </a:p>
          <a:p>
            <a:r>
              <a:rPr lang="he-IL" dirty="0"/>
              <a:t>1011       1010</a:t>
            </a:r>
          </a:p>
          <a:p>
            <a:r>
              <a:rPr lang="en-US" dirty="0"/>
              <a:t>B</a:t>
            </a:r>
            <a:r>
              <a:rPr lang="he-IL" dirty="0"/>
              <a:t>                </a:t>
            </a:r>
            <a:r>
              <a:rPr lang="en-US" dirty="0"/>
              <a:t>A</a:t>
            </a:r>
            <a:endParaRPr lang="he-IL" dirty="0"/>
          </a:p>
          <a:p>
            <a:r>
              <a:rPr lang="he-IL" dirty="0" err="1"/>
              <a:t>קיבלהו</a:t>
            </a:r>
            <a:r>
              <a:rPr lang="he-IL" dirty="0"/>
              <a:t> </a:t>
            </a:r>
            <a:r>
              <a:rPr lang="en-US" dirty="0"/>
              <a:t>AB</a:t>
            </a:r>
            <a:r>
              <a:rPr lang="he-IL" dirty="0"/>
              <a:t> בבסיס 16</a:t>
            </a:r>
            <a:r>
              <a:rPr lang="en-US" dirty="0"/>
              <a:t>.</a:t>
            </a:r>
            <a:endParaRPr lang="he-IL" dirty="0"/>
          </a:p>
          <a:p>
            <a:endParaRPr lang="he-IL" dirty="0"/>
          </a:p>
        </p:txBody>
      </p:sp>
      <p:pic>
        <p:nvPicPr>
          <p:cNvPr id="8" name="Content Placeholder 5" descr="A screen shot of a video game&#10;&#10;Description automatically generated">
            <a:extLst>
              <a:ext uri="{FF2B5EF4-FFF2-40B4-BE49-F238E27FC236}">
                <a16:creationId xmlns:a16="http://schemas.microsoft.com/office/drawing/2014/main" id="{ABEC1DA9-B584-4D1A-ACCD-0B9BCEBE8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23" y="1315615"/>
            <a:ext cx="4272612" cy="2563567"/>
          </a:xfrm>
          <a:prstGeom prst="rect">
            <a:avLst/>
          </a:prstGeom>
        </p:spPr>
      </p:pic>
    </p:spTree>
    <p:extLst>
      <p:ext uri="{BB962C8B-B14F-4D97-AF65-F5344CB8AC3E}">
        <p14:creationId xmlns:p14="http://schemas.microsoft.com/office/powerpoint/2010/main" val="40480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8682-8C30-4582-B9A1-9E00D92B3948}"/>
              </a:ext>
            </a:extLst>
          </p:cNvPr>
          <p:cNvSpPr>
            <a:spLocks noGrp="1"/>
          </p:cNvSpPr>
          <p:nvPr>
            <p:ph type="title"/>
          </p:nvPr>
        </p:nvSpPr>
        <p:spPr/>
        <p:txBody>
          <a:bodyPr/>
          <a:lstStyle/>
          <a:p>
            <a:r>
              <a:rPr lang="he-IL" dirty="0"/>
              <a:t>תרגיל לבית</a:t>
            </a:r>
          </a:p>
        </p:txBody>
      </p:sp>
      <p:sp>
        <p:nvSpPr>
          <p:cNvPr id="3" name="Text Placeholder 2">
            <a:extLst>
              <a:ext uri="{FF2B5EF4-FFF2-40B4-BE49-F238E27FC236}">
                <a16:creationId xmlns:a16="http://schemas.microsoft.com/office/drawing/2014/main" id="{F5FADDFD-DD9D-471D-A134-6D6AC3EBC058}"/>
              </a:ext>
            </a:extLst>
          </p:cNvPr>
          <p:cNvSpPr>
            <a:spLocks noGrp="1"/>
          </p:cNvSpPr>
          <p:nvPr>
            <p:ph type="body" sz="quarter" idx="3"/>
          </p:nvPr>
        </p:nvSpPr>
        <p:spPr/>
        <p:txBody>
          <a:bodyPr/>
          <a:lstStyle/>
          <a:p>
            <a:r>
              <a:rPr lang="he-IL" dirty="0"/>
              <a:t>פתרון</a:t>
            </a:r>
          </a:p>
        </p:txBody>
      </p:sp>
      <p:sp>
        <p:nvSpPr>
          <p:cNvPr id="5" name="Content Placeholder 4">
            <a:extLst>
              <a:ext uri="{FF2B5EF4-FFF2-40B4-BE49-F238E27FC236}">
                <a16:creationId xmlns:a16="http://schemas.microsoft.com/office/drawing/2014/main" id="{574517C7-EE6B-402D-8172-22BE065A8672}"/>
              </a:ext>
            </a:extLst>
          </p:cNvPr>
          <p:cNvSpPr>
            <a:spLocks noGrp="1"/>
          </p:cNvSpPr>
          <p:nvPr>
            <p:ph sz="quarter" idx="4"/>
          </p:nvPr>
        </p:nvSpPr>
        <p:spPr/>
        <p:txBody>
          <a:bodyPr>
            <a:normAutofit/>
          </a:bodyPr>
          <a:lstStyle/>
          <a:p>
            <a:r>
              <a:rPr lang="he-IL" dirty="0"/>
              <a:t>אם קיבלתם </a:t>
            </a:r>
            <a:r>
              <a:rPr lang="en-US" dirty="0"/>
              <a:t>BA </a:t>
            </a:r>
            <a:r>
              <a:rPr lang="he-IL" dirty="0"/>
              <a:t> אז כנראה ששכחתם להפוך את הסיביות</a:t>
            </a:r>
          </a:p>
          <a:p>
            <a:r>
              <a:rPr lang="he-IL" dirty="0"/>
              <a:t>אם קיבלתם משהו אחר אז כנראה ששכחתם להתחשב</a:t>
            </a:r>
            <a:br>
              <a:rPr lang="en-US" dirty="0"/>
            </a:br>
            <a:r>
              <a:rPr lang="he-IL" dirty="0"/>
              <a:t>ב </a:t>
            </a:r>
            <a:r>
              <a:rPr lang="en-US" dirty="0"/>
              <a:t>Start bit</a:t>
            </a:r>
            <a:r>
              <a:rPr lang="he-IL" dirty="0"/>
              <a:t> </a:t>
            </a:r>
            <a:r>
              <a:rPr lang="he-IL" dirty="0" err="1"/>
              <a:t>וב</a:t>
            </a:r>
            <a:r>
              <a:rPr lang="he-IL" dirty="0"/>
              <a:t> </a:t>
            </a:r>
            <a:r>
              <a:rPr lang="en-US" dirty="0"/>
              <a:t>stop bit</a:t>
            </a:r>
            <a:r>
              <a:rPr lang="he-IL" dirty="0"/>
              <a:t>.</a:t>
            </a:r>
          </a:p>
          <a:p>
            <a:endParaRPr lang="he-IL" dirty="0"/>
          </a:p>
          <a:p>
            <a:endParaRPr lang="he-IL" dirty="0"/>
          </a:p>
        </p:txBody>
      </p:sp>
      <p:pic>
        <p:nvPicPr>
          <p:cNvPr id="8" name="Content Placeholder 5" descr="A screen shot of a video game&#10;&#10;Description automatically generated">
            <a:extLst>
              <a:ext uri="{FF2B5EF4-FFF2-40B4-BE49-F238E27FC236}">
                <a16:creationId xmlns:a16="http://schemas.microsoft.com/office/drawing/2014/main" id="{ABEC1DA9-B584-4D1A-ACCD-0B9BCEBE8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57" y="2147216"/>
            <a:ext cx="4272612" cy="2563567"/>
          </a:xfrm>
          <a:prstGeom prst="rect">
            <a:avLst/>
          </a:prstGeom>
        </p:spPr>
      </p:pic>
    </p:spTree>
    <p:extLst>
      <p:ext uri="{BB962C8B-B14F-4D97-AF65-F5344CB8AC3E}">
        <p14:creationId xmlns:p14="http://schemas.microsoft.com/office/powerpoint/2010/main" val="25791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שימוש ב </a:t>
            </a:r>
            <a:r>
              <a:rPr lang="en-US" dirty="0"/>
              <a:t>UART</a:t>
            </a:r>
            <a:r>
              <a:rPr lang="he-IL" dirty="0"/>
              <a:t> ב </a:t>
            </a:r>
            <a:r>
              <a:rPr lang="en-US" dirty="0"/>
              <a:t>Arduino</a:t>
            </a:r>
            <a:endParaRPr lang="he-IL" dirty="0"/>
          </a:p>
        </p:txBody>
      </p:sp>
      <p:sp>
        <p:nvSpPr>
          <p:cNvPr id="7" name="כותרת משנה 6"/>
          <p:cNvSpPr>
            <a:spLocks noGrp="1"/>
          </p:cNvSpPr>
          <p:nvPr>
            <p:ph type="subTitle" idx="1"/>
          </p:nvPr>
        </p:nvSpPr>
        <p:spPr/>
        <p:txBody>
          <a:bodyPr/>
          <a:lstStyle/>
          <a:p>
            <a:endParaRPr lang="he-IL" dirty="0">
              <a:sym typeface="Varela Round"/>
            </a:endParaRPr>
          </a:p>
        </p:txBody>
      </p:sp>
    </p:spTree>
    <p:extLst>
      <p:ext uri="{BB962C8B-B14F-4D97-AF65-F5344CB8AC3E}">
        <p14:creationId xmlns:p14="http://schemas.microsoft.com/office/powerpoint/2010/main" val="2613146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מבוא</a:t>
            </a:r>
          </a:p>
        </p:txBody>
      </p:sp>
      <p:sp>
        <p:nvSpPr>
          <p:cNvPr id="7" name="כותרת משנה 6"/>
          <p:cNvSpPr>
            <a:spLocks noGrp="1"/>
          </p:cNvSpPr>
          <p:nvPr>
            <p:ph type="subTitle" idx="1"/>
          </p:nvPr>
        </p:nvSpPr>
        <p:spPr/>
        <p:txBody>
          <a:bodyPr/>
          <a:lstStyle/>
          <a:p>
            <a:endParaRPr lang="he-IL" dirty="0">
              <a:sym typeface="Varela Roun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endParaRPr lang="he-IL"/>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lstStyle/>
          <a:p>
            <a:r>
              <a:rPr lang="he-IL" dirty="0"/>
              <a:t>ב </a:t>
            </a:r>
            <a:r>
              <a:rPr lang="en-US" dirty="0"/>
              <a:t>Arduino Uno</a:t>
            </a:r>
            <a:r>
              <a:rPr lang="he-IL" dirty="0"/>
              <a:t> </a:t>
            </a:r>
          </a:p>
          <a:p>
            <a:pPr lvl="1"/>
            <a:r>
              <a:rPr lang="he-IL" dirty="0"/>
              <a:t>משתמשים ברגל 0 עבור </a:t>
            </a:r>
            <a:r>
              <a:rPr lang="en-US" dirty="0"/>
              <a:t>RX</a:t>
            </a:r>
            <a:r>
              <a:rPr lang="he-IL" dirty="0"/>
              <a:t>.</a:t>
            </a:r>
          </a:p>
          <a:p>
            <a:pPr lvl="1"/>
            <a:r>
              <a:rPr lang="he-IL" dirty="0"/>
              <a:t>משתמשים ברגל 1 עבור </a:t>
            </a:r>
            <a:r>
              <a:rPr lang="en-US" dirty="0"/>
              <a:t>TX</a:t>
            </a:r>
            <a:r>
              <a:rPr lang="he-IL" dirty="0"/>
              <a:t>.</a:t>
            </a:r>
          </a:p>
          <a:p>
            <a:pPr lvl="1"/>
            <a:r>
              <a:rPr lang="he-IL" dirty="0"/>
              <a:t>ניתן להשתמש ברגלים אחרות בעזרת מודול תוכנתי שנקרא </a:t>
            </a:r>
            <a:r>
              <a:rPr lang="en-US" dirty="0" err="1"/>
              <a:t>softwareSerial</a:t>
            </a:r>
            <a:r>
              <a:rPr lang="he-IL" dirty="0"/>
              <a:t> אנו לא נכסה מודול זה בשיעור זה, אך אם אתם עושים שימוש בו בפרויקט חשוב שתלמדו אותו כראוי.</a:t>
            </a:r>
          </a:p>
          <a:p>
            <a:endParaRPr lang="he-IL" dirty="0"/>
          </a:p>
        </p:txBody>
      </p:sp>
    </p:spTree>
    <p:extLst>
      <p:ext uri="{BB962C8B-B14F-4D97-AF65-F5344CB8AC3E}">
        <p14:creationId xmlns:p14="http://schemas.microsoft.com/office/powerpoint/2010/main" val="32591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err="1"/>
              <a:t>איתחול</a:t>
            </a:r>
            <a:endParaRPr lang="he-IL" dirty="0"/>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lstStyle/>
          <a:p>
            <a:r>
              <a:rPr lang="he-IL" dirty="0"/>
              <a:t>פקודה זו מאתחלת את ערוץ ה </a:t>
            </a:r>
            <a:r>
              <a:rPr lang="en-US" dirty="0"/>
              <a:t>UART</a:t>
            </a:r>
            <a:r>
              <a:rPr lang="he-IL" dirty="0"/>
              <a:t> בקצב </a:t>
            </a:r>
            <a:br>
              <a:rPr lang="en-US" dirty="0"/>
            </a:br>
            <a:r>
              <a:rPr lang="he-IL" dirty="0"/>
              <a:t>של 9600 סיביות </a:t>
            </a:r>
            <a:r>
              <a:rPr lang="he-IL" dirty="0" err="1"/>
              <a:t>לשניה</a:t>
            </a:r>
            <a:r>
              <a:rPr lang="he-IL" dirty="0"/>
              <a:t>.</a:t>
            </a:r>
          </a:p>
          <a:p>
            <a:r>
              <a:rPr lang="he-IL" dirty="0"/>
              <a:t>קצב זה הוא גם הקצב הנפוץ ביותר.</a:t>
            </a:r>
          </a:p>
          <a:p>
            <a:endParaRPr lang="he-IL" dirty="0"/>
          </a:p>
          <a:p>
            <a:endParaRPr lang="he-IL" dirty="0"/>
          </a:p>
        </p:txBody>
      </p:sp>
      <p:pic>
        <p:nvPicPr>
          <p:cNvPr id="5" name="Picture 4">
            <a:extLst>
              <a:ext uri="{FF2B5EF4-FFF2-40B4-BE49-F238E27FC236}">
                <a16:creationId xmlns:a16="http://schemas.microsoft.com/office/drawing/2014/main" id="{F473C197-0268-42EF-815A-610FF698885D}"/>
              </a:ext>
            </a:extLst>
          </p:cNvPr>
          <p:cNvPicPr>
            <a:picLocks noChangeAspect="1"/>
          </p:cNvPicPr>
          <p:nvPr/>
        </p:nvPicPr>
        <p:blipFill>
          <a:blip r:embed="rId2"/>
          <a:stretch>
            <a:fillRect/>
          </a:stretch>
        </p:blipFill>
        <p:spPr>
          <a:xfrm>
            <a:off x="736436" y="2083109"/>
            <a:ext cx="4091717" cy="1079969"/>
          </a:xfrm>
          <a:prstGeom prst="rect">
            <a:avLst/>
          </a:prstGeom>
        </p:spPr>
      </p:pic>
    </p:spTree>
    <p:extLst>
      <p:ext uri="{BB962C8B-B14F-4D97-AF65-F5344CB8AC3E}">
        <p14:creationId xmlns:p14="http://schemas.microsoft.com/office/powerpoint/2010/main" val="77758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a:t>שידור מידע</a:t>
            </a:r>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lstStyle/>
          <a:p>
            <a:r>
              <a:rPr lang="he-IL" dirty="0"/>
              <a:t>פקודה זו תשדר דרך ערוץ ה </a:t>
            </a:r>
            <a:r>
              <a:rPr lang="en-US" dirty="0"/>
              <a:t>UART</a:t>
            </a:r>
            <a:r>
              <a:rPr lang="he-IL" dirty="0"/>
              <a:t> את הערך </a:t>
            </a:r>
            <a:r>
              <a:rPr lang="en-US" dirty="0"/>
              <a:t>AB</a:t>
            </a:r>
            <a:br>
              <a:rPr lang="en-US" dirty="0"/>
            </a:br>
            <a:r>
              <a:rPr lang="he-IL" dirty="0"/>
              <a:t>בבסיס 16.</a:t>
            </a:r>
          </a:p>
          <a:p>
            <a:r>
              <a:rPr lang="he-IL" dirty="0"/>
              <a:t>קצב השידור יהיה הקצב שנקבע בפקודה </a:t>
            </a:r>
            <a:r>
              <a:rPr lang="en-US" dirty="0" err="1"/>
              <a:t>Serial.begin</a:t>
            </a:r>
            <a:r>
              <a:rPr lang="he-IL" dirty="0"/>
              <a:t>.</a:t>
            </a:r>
          </a:p>
          <a:p>
            <a:endParaRPr lang="he-IL" dirty="0"/>
          </a:p>
          <a:p>
            <a:endParaRPr lang="he-IL" dirty="0"/>
          </a:p>
        </p:txBody>
      </p:sp>
      <p:pic>
        <p:nvPicPr>
          <p:cNvPr id="7" name="Picture 6">
            <a:extLst>
              <a:ext uri="{FF2B5EF4-FFF2-40B4-BE49-F238E27FC236}">
                <a16:creationId xmlns:a16="http://schemas.microsoft.com/office/drawing/2014/main" id="{B1B8DB47-DE88-48E0-BA29-E153EF1706A7}"/>
              </a:ext>
            </a:extLst>
          </p:cNvPr>
          <p:cNvPicPr>
            <a:picLocks noChangeAspect="1"/>
          </p:cNvPicPr>
          <p:nvPr/>
        </p:nvPicPr>
        <p:blipFill>
          <a:blip r:embed="rId2"/>
          <a:stretch>
            <a:fillRect/>
          </a:stretch>
        </p:blipFill>
        <p:spPr>
          <a:xfrm>
            <a:off x="1045130" y="1473372"/>
            <a:ext cx="3172600" cy="1288489"/>
          </a:xfrm>
          <a:prstGeom prst="rect">
            <a:avLst/>
          </a:prstGeom>
        </p:spPr>
      </p:pic>
    </p:spTree>
    <p:extLst>
      <p:ext uri="{BB962C8B-B14F-4D97-AF65-F5344CB8AC3E}">
        <p14:creationId xmlns:p14="http://schemas.microsoft.com/office/powerpoint/2010/main" val="4378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a:t>שידור מידע</a:t>
            </a:r>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lstStyle/>
          <a:p>
            <a:r>
              <a:rPr lang="he-IL" dirty="0"/>
              <a:t>פקודה זו תשדר דרך ערוץ ה </a:t>
            </a:r>
            <a:r>
              <a:rPr lang="en-US" dirty="0"/>
              <a:t>UART</a:t>
            </a:r>
            <a:r>
              <a:rPr lang="he-IL" dirty="0"/>
              <a:t> את ההודעה </a:t>
            </a:r>
            <a:r>
              <a:rPr lang="en-US" dirty="0"/>
              <a:t>Hello</a:t>
            </a:r>
            <a:r>
              <a:rPr lang="he-IL" dirty="0"/>
              <a:t>.</a:t>
            </a:r>
          </a:p>
          <a:p>
            <a:r>
              <a:rPr lang="he-IL" dirty="0"/>
              <a:t>מה שישלח בפועל זה כמובן קוד ה </a:t>
            </a:r>
            <a:r>
              <a:rPr lang="en-US" dirty="0"/>
              <a:t>ASCII</a:t>
            </a:r>
            <a:r>
              <a:rPr lang="he-IL" dirty="0"/>
              <a:t> של כל תו.</a:t>
            </a:r>
          </a:p>
          <a:p>
            <a:r>
              <a:rPr lang="he-IL" dirty="0"/>
              <a:t>קצב השידור יהיה הקצב שנקבע בפקודה </a:t>
            </a:r>
            <a:r>
              <a:rPr lang="en-US" dirty="0" err="1"/>
              <a:t>Serial.begin</a:t>
            </a:r>
            <a:r>
              <a:rPr lang="he-IL" dirty="0"/>
              <a:t>.</a:t>
            </a:r>
          </a:p>
          <a:p>
            <a:endParaRPr lang="he-IL" dirty="0"/>
          </a:p>
          <a:p>
            <a:endParaRPr lang="he-IL" dirty="0"/>
          </a:p>
        </p:txBody>
      </p:sp>
      <p:pic>
        <p:nvPicPr>
          <p:cNvPr id="5" name="Picture 4">
            <a:extLst>
              <a:ext uri="{FF2B5EF4-FFF2-40B4-BE49-F238E27FC236}">
                <a16:creationId xmlns:a16="http://schemas.microsoft.com/office/drawing/2014/main" id="{63B8A3BE-6CC2-4EF1-8E0C-33F044F7F836}"/>
              </a:ext>
            </a:extLst>
          </p:cNvPr>
          <p:cNvPicPr>
            <a:picLocks noChangeAspect="1"/>
          </p:cNvPicPr>
          <p:nvPr/>
        </p:nvPicPr>
        <p:blipFill>
          <a:blip r:embed="rId2"/>
          <a:stretch>
            <a:fillRect/>
          </a:stretch>
        </p:blipFill>
        <p:spPr>
          <a:xfrm>
            <a:off x="515206" y="1851973"/>
            <a:ext cx="3764882" cy="1332587"/>
          </a:xfrm>
          <a:prstGeom prst="rect">
            <a:avLst/>
          </a:prstGeom>
        </p:spPr>
      </p:pic>
    </p:spTree>
    <p:extLst>
      <p:ext uri="{BB962C8B-B14F-4D97-AF65-F5344CB8AC3E}">
        <p14:creationId xmlns:p14="http://schemas.microsoft.com/office/powerpoint/2010/main" val="108426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a:t>שידור מידע</a:t>
            </a:r>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lstStyle/>
          <a:p>
            <a:r>
              <a:rPr lang="he-IL" dirty="0"/>
              <a:t>פקודה זו תשדר דרך ערוץ ה </a:t>
            </a:r>
            <a:r>
              <a:rPr lang="en-US" dirty="0"/>
              <a:t>UART</a:t>
            </a:r>
            <a:r>
              <a:rPr lang="he-IL" dirty="0"/>
              <a:t> את ההודעה </a:t>
            </a:r>
            <a:r>
              <a:rPr lang="en-US" dirty="0"/>
              <a:t>Hello</a:t>
            </a:r>
            <a:r>
              <a:rPr lang="he-IL" dirty="0"/>
              <a:t>.</a:t>
            </a:r>
            <a:br>
              <a:rPr lang="en-US" dirty="0"/>
            </a:br>
            <a:r>
              <a:rPr lang="he-IL" dirty="0"/>
              <a:t>ולאחריה תשלח את התו &lt;</a:t>
            </a:r>
            <a:r>
              <a:rPr lang="en-US" dirty="0"/>
              <a:t>CR</a:t>
            </a:r>
            <a:r>
              <a:rPr lang="he-IL" dirty="0"/>
              <a:t>&gt;.</a:t>
            </a:r>
          </a:p>
          <a:p>
            <a:r>
              <a:rPr lang="he-IL" dirty="0"/>
              <a:t>ישנם רכיבים שצרכים לקבל את התו &lt;</a:t>
            </a:r>
            <a:r>
              <a:rPr lang="en-US" dirty="0"/>
              <a:t>CR</a:t>
            </a:r>
            <a:r>
              <a:rPr lang="he-IL" dirty="0"/>
              <a:t>&gt; כדי להגיב.</a:t>
            </a:r>
          </a:p>
          <a:p>
            <a:endParaRPr lang="he-IL" dirty="0"/>
          </a:p>
          <a:p>
            <a:endParaRPr lang="he-IL" dirty="0"/>
          </a:p>
        </p:txBody>
      </p:sp>
      <p:pic>
        <p:nvPicPr>
          <p:cNvPr id="6" name="Picture 5">
            <a:extLst>
              <a:ext uri="{FF2B5EF4-FFF2-40B4-BE49-F238E27FC236}">
                <a16:creationId xmlns:a16="http://schemas.microsoft.com/office/drawing/2014/main" id="{EE912348-220B-4F04-BAE5-8569A9ADC04E}"/>
              </a:ext>
            </a:extLst>
          </p:cNvPr>
          <p:cNvPicPr>
            <a:picLocks noChangeAspect="1"/>
          </p:cNvPicPr>
          <p:nvPr/>
        </p:nvPicPr>
        <p:blipFill>
          <a:blip r:embed="rId2"/>
          <a:stretch>
            <a:fillRect/>
          </a:stretch>
        </p:blipFill>
        <p:spPr>
          <a:xfrm>
            <a:off x="989799" y="1725681"/>
            <a:ext cx="3723055" cy="1306768"/>
          </a:xfrm>
          <a:prstGeom prst="rect">
            <a:avLst/>
          </a:prstGeom>
        </p:spPr>
      </p:pic>
    </p:spTree>
    <p:extLst>
      <p:ext uri="{BB962C8B-B14F-4D97-AF65-F5344CB8AC3E}">
        <p14:creationId xmlns:p14="http://schemas.microsoft.com/office/powerpoint/2010/main" val="30702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a:t>קליטת מידע</a:t>
            </a:r>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normAutofit lnSpcReduction="10000"/>
          </a:bodyPr>
          <a:lstStyle/>
          <a:p>
            <a:r>
              <a:rPr lang="he-IL" dirty="0"/>
              <a:t>רקע:</a:t>
            </a:r>
          </a:p>
          <a:p>
            <a:pPr lvl="1"/>
            <a:r>
              <a:rPr lang="he-IL" dirty="0"/>
              <a:t>כאשר מידע מגיע דרך קו תקשורת אל רכיב ה </a:t>
            </a:r>
            <a:r>
              <a:rPr lang="en-US" dirty="0"/>
              <a:t>UART</a:t>
            </a:r>
            <a:r>
              <a:rPr lang="he-IL" dirty="0"/>
              <a:t> שב </a:t>
            </a:r>
            <a:r>
              <a:rPr lang="en-US" dirty="0"/>
              <a:t>Arduino</a:t>
            </a:r>
            <a:r>
              <a:rPr lang="he-IL" dirty="0"/>
              <a:t>, הוא נכנס לתוך </a:t>
            </a:r>
            <a:r>
              <a:rPr lang="he-IL" dirty="0" err="1"/>
              <a:t>זכרון</a:t>
            </a:r>
            <a:r>
              <a:rPr lang="he-IL" dirty="0"/>
              <a:t> קטן שנקרא </a:t>
            </a:r>
            <a:r>
              <a:rPr lang="en-US" dirty="0"/>
              <a:t>Buffer</a:t>
            </a:r>
            <a:r>
              <a:rPr lang="he-IL" dirty="0"/>
              <a:t>.</a:t>
            </a:r>
          </a:p>
          <a:p>
            <a:pPr lvl="1"/>
            <a:r>
              <a:rPr lang="he-IL" dirty="0"/>
              <a:t>ב </a:t>
            </a:r>
            <a:r>
              <a:rPr lang="en-US" dirty="0"/>
              <a:t>Buffer </a:t>
            </a:r>
            <a:r>
              <a:rPr lang="he-IL" dirty="0"/>
              <a:t> של ה </a:t>
            </a:r>
            <a:r>
              <a:rPr lang="en-US" dirty="0"/>
              <a:t>Arduino </a:t>
            </a:r>
            <a:r>
              <a:rPr lang="he-IL" dirty="0"/>
              <a:t> יש 64 תאי זיכרון (רק 63 מהם בשימוש).</a:t>
            </a:r>
          </a:p>
          <a:p>
            <a:pPr lvl="1"/>
            <a:r>
              <a:rPr lang="he-IL" dirty="0"/>
              <a:t>הפקודה </a:t>
            </a:r>
            <a:r>
              <a:rPr lang="en-US" dirty="0" err="1"/>
              <a:t>Serial.available</a:t>
            </a:r>
            <a:r>
              <a:rPr lang="en-US" dirty="0"/>
              <a:t>() </a:t>
            </a:r>
            <a:r>
              <a:rPr lang="he-IL" dirty="0"/>
              <a:t> מחזירה ערך של כמה תאים </a:t>
            </a:r>
            <a:r>
              <a:rPr lang="he-IL" dirty="0" err="1"/>
              <a:t>בזכרון</a:t>
            </a:r>
            <a:r>
              <a:rPr lang="he-IL" dirty="0"/>
              <a:t> הזה תפוסים.</a:t>
            </a:r>
          </a:p>
          <a:p>
            <a:pPr lvl="1"/>
            <a:r>
              <a:rPr lang="he-IL" dirty="0"/>
              <a:t>אם אף תא לא תפוס היא תחזיר אפס שמשמעותו שאין תקשורת שהגיעה על הקו </a:t>
            </a:r>
          </a:p>
          <a:p>
            <a:pPr lvl="1"/>
            <a:r>
              <a:rPr lang="he-IL" dirty="0"/>
              <a:t>אם היא תחזיר כל ערך אחר – הרי שיש מידע שהגיע על הקו, נכנס ל </a:t>
            </a:r>
            <a:r>
              <a:rPr lang="en-US" dirty="0"/>
              <a:t>Buffer</a:t>
            </a:r>
            <a:r>
              <a:rPr lang="he-IL" dirty="0"/>
              <a:t> וממתין להיקלט על-ידי המערכת.</a:t>
            </a:r>
          </a:p>
          <a:p>
            <a:pPr lvl="1"/>
            <a:r>
              <a:rPr lang="he-IL" dirty="0"/>
              <a:t>הפקודה </a:t>
            </a:r>
            <a:r>
              <a:rPr lang="en-US" dirty="0" err="1"/>
              <a:t>Serial.read</a:t>
            </a:r>
            <a:r>
              <a:rPr lang="he-IL" dirty="0"/>
              <a:t> קוראת את הנתון מה </a:t>
            </a:r>
            <a:r>
              <a:rPr lang="en-US" dirty="0"/>
              <a:t>Buffer</a:t>
            </a:r>
            <a:r>
              <a:rPr lang="he-IL" dirty="0"/>
              <a:t> ומוחקת אותו משם ובכך מפנה מקום ב </a:t>
            </a:r>
            <a:r>
              <a:rPr lang="en-US" dirty="0"/>
              <a:t>Buffer</a:t>
            </a:r>
            <a:endParaRPr lang="he-IL" dirty="0"/>
          </a:p>
        </p:txBody>
      </p:sp>
    </p:spTree>
    <p:extLst>
      <p:ext uri="{BB962C8B-B14F-4D97-AF65-F5344CB8AC3E}">
        <p14:creationId xmlns:p14="http://schemas.microsoft.com/office/powerpoint/2010/main" val="38054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CF6-3896-4074-BB85-F05C91A919C0}"/>
              </a:ext>
            </a:extLst>
          </p:cNvPr>
          <p:cNvSpPr>
            <a:spLocks noGrp="1"/>
          </p:cNvSpPr>
          <p:nvPr>
            <p:ph type="title"/>
          </p:nvPr>
        </p:nvSpPr>
        <p:spPr/>
        <p:txBody>
          <a:bodyPr/>
          <a:lstStyle/>
          <a:p>
            <a:r>
              <a:rPr lang="he-IL" dirty="0"/>
              <a:t>שימוש ב </a:t>
            </a:r>
            <a:r>
              <a:rPr lang="en-US" dirty="0"/>
              <a:t>UART</a:t>
            </a:r>
            <a:r>
              <a:rPr lang="he-IL" dirty="0"/>
              <a:t> ב </a:t>
            </a:r>
            <a:r>
              <a:rPr lang="en-US" dirty="0"/>
              <a:t>Arduino</a:t>
            </a:r>
            <a:endParaRPr lang="he-IL" dirty="0"/>
          </a:p>
        </p:txBody>
      </p:sp>
      <p:sp>
        <p:nvSpPr>
          <p:cNvPr id="3" name="Text Placeholder 2">
            <a:extLst>
              <a:ext uri="{FF2B5EF4-FFF2-40B4-BE49-F238E27FC236}">
                <a16:creationId xmlns:a16="http://schemas.microsoft.com/office/drawing/2014/main" id="{8DB0DF83-75B5-4838-8FE6-EC4ECD9302DE}"/>
              </a:ext>
            </a:extLst>
          </p:cNvPr>
          <p:cNvSpPr>
            <a:spLocks noGrp="1"/>
          </p:cNvSpPr>
          <p:nvPr>
            <p:ph type="body" sz="quarter" idx="3"/>
          </p:nvPr>
        </p:nvSpPr>
        <p:spPr/>
        <p:txBody>
          <a:bodyPr/>
          <a:lstStyle/>
          <a:p>
            <a:r>
              <a:rPr lang="he-IL" dirty="0"/>
              <a:t>קליטת מידע – תוכנית לדוגמה</a:t>
            </a:r>
          </a:p>
        </p:txBody>
      </p:sp>
      <p:sp>
        <p:nvSpPr>
          <p:cNvPr id="4" name="Content Placeholder 3">
            <a:extLst>
              <a:ext uri="{FF2B5EF4-FFF2-40B4-BE49-F238E27FC236}">
                <a16:creationId xmlns:a16="http://schemas.microsoft.com/office/drawing/2014/main" id="{83A5347B-FF44-4F4E-9400-A7B878B19D11}"/>
              </a:ext>
            </a:extLst>
          </p:cNvPr>
          <p:cNvSpPr>
            <a:spLocks noGrp="1"/>
          </p:cNvSpPr>
          <p:nvPr>
            <p:ph sz="quarter" idx="4"/>
          </p:nvPr>
        </p:nvSpPr>
        <p:spPr/>
        <p:txBody>
          <a:bodyPr>
            <a:normAutofit/>
          </a:bodyPr>
          <a:lstStyle/>
          <a:p>
            <a:r>
              <a:rPr lang="he-IL" dirty="0"/>
              <a:t>אם </a:t>
            </a:r>
            <a:r>
              <a:rPr lang="en-US" dirty="0" err="1"/>
              <a:t>Serial.available</a:t>
            </a:r>
            <a:r>
              <a:rPr lang="he-IL" dirty="0"/>
              <a:t> מחזיר ערך שגדול מ 0</a:t>
            </a:r>
          </a:p>
          <a:p>
            <a:r>
              <a:rPr lang="he-IL" dirty="0"/>
              <a:t>אז תקרא את הנתון מה </a:t>
            </a:r>
            <a:r>
              <a:rPr lang="en-US" dirty="0"/>
              <a:t>Buffer</a:t>
            </a:r>
            <a:r>
              <a:rPr lang="he-IL" dirty="0"/>
              <a:t> ותכניס אותו</a:t>
            </a:r>
            <a:br>
              <a:rPr lang="en-US" dirty="0"/>
            </a:br>
            <a:r>
              <a:rPr lang="he-IL" dirty="0"/>
              <a:t>למשתנה </a:t>
            </a:r>
            <a:r>
              <a:rPr lang="en-US" dirty="0"/>
              <a:t>x</a:t>
            </a:r>
            <a:r>
              <a:rPr lang="he-IL" dirty="0"/>
              <a:t>.</a:t>
            </a:r>
          </a:p>
        </p:txBody>
      </p:sp>
      <p:pic>
        <p:nvPicPr>
          <p:cNvPr id="5" name="Picture 4">
            <a:extLst>
              <a:ext uri="{FF2B5EF4-FFF2-40B4-BE49-F238E27FC236}">
                <a16:creationId xmlns:a16="http://schemas.microsoft.com/office/drawing/2014/main" id="{1B346D25-27C3-409D-911C-0F115B282F8F}"/>
              </a:ext>
            </a:extLst>
          </p:cNvPr>
          <p:cNvPicPr>
            <a:picLocks noChangeAspect="1"/>
          </p:cNvPicPr>
          <p:nvPr/>
        </p:nvPicPr>
        <p:blipFill>
          <a:blip r:embed="rId2"/>
          <a:stretch>
            <a:fillRect/>
          </a:stretch>
        </p:blipFill>
        <p:spPr>
          <a:xfrm>
            <a:off x="1374898" y="1808416"/>
            <a:ext cx="4081642" cy="709851"/>
          </a:xfrm>
          <a:prstGeom prst="rect">
            <a:avLst/>
          </a:prstGeom>
        </p:spPr>
      </p:pic>
    </p:spTree>
    <p:extLst>
      <p:ext uri="{BB962C8B-B14F-4D97-AF65-F5344CB8AC3E}">
        <p14:creationId xmlns:p14="http://schemas.microsoft.com/office/powerpoint/2010/main" val="6300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סיכום</a:t>
            </a:r>
          </a:p>
        </p:txBody>
      </p:sp>
      <p:sp>
        <p:nvSpPr>
          <p:cNvPr id="7" name="כותרת משנה 6"/>
          <p:cNvSpPr>
            <a:spLocks noGrp="1"/>
          </p:cNvSpPr>
          <p:nvPr>
            <p:ph type="subTitle" idx="1"/>
          </p:nvPr>
        </p:nvSpPr>
        <p:spPr/>
        <p:txBody>
          <a:bodyPr/>
          <a:lstStyle/>
          <a:p>
            <a:endParaRPr lang="he-IL" dirty="0">
              <a:sym typeface="Varela Round"/>
            </a:endParaRPr>
          </a:p>
        </p:txBody>
      </p:sp>
    </p:spTree>
    <p:extLst>
      <p:ext uri="{BB962C8B-B14F-4D97-AF65-F5344CB8AC3E}">
        <p14:creationId xmlns:p14="http://schemas.microsoft.com/office/powerpoint/2010/main" val="2119951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סיכום</a:t>
            </a:r>
          </a:p>
        </p:txBody>
      </p:sp>
      <p:sp>
        <p:nvSpPr>
          <p:cNvPr id="3" name="מציין מיקום טקסט 2"/>
          <p:cNvSpPr>
            <a:spLocks noGrp="1"/>
          </p:cNvSpPr>
          <p:nvPr>
            <p:ph type="body" sz="quarter" idx="3"/>
          </p:nvPr>
        </p:nvSpPr>
        <p:spPr>
          <a:xfrm>
            <a:off x="515205" y="1185681"/>
            <a:ext cx="9000000" cy="540000"/>
          </a:xfrm>
        </p:spPr>
        <p:txBody>
          <a:bodyPr/>
          <a:lstStyle/>
          <a:p>
            <a:r>
              <a:rPr lang="he-IL" dirty="0">
                <a:sym typeface="Varela Round"/>
              </a:rPr>
              <a:t>מה למדנו היום?</a:t>
            </a:r>
            <a:endParaRPr lang="he-IL" dirty="0"/>
          </a:p>
        </p:txBody>
      </p:sp>
      <p:sp>
        <p:nvSpPr>
          <p:cNvPr id="8" name="מציין מיקום תוכן 7"/>
          <p:cNvSpPr>
            <a:spLocks noGrp="1"/>
          </p:cNvSpPr>
          <p:nvPr>
            <p:ph sz="quarter" idx="4"/>
          </p:nvPr>
        </p:nvSpPr>
        <p:spPr>
          <a:xfrm>
            <a:off x="515206" y="1725681"/>
            <a:ext cx="9000000" cy="4152517"/>
          </a:xfrm>
        </p:spPr>
        <p:txBody>
          <a:bodyPr>
            <a:normAutofit/>
          </a:bodyPr>
          <a:lstStyle/>
          <a:p>
            <a:pPr>
              <a:lnSpc>
                <a:spcPct val="200000"/>
              </a:lnSpc>
            </a:pPr>
            <a:r>
              <a:rPr lang="he-IL" dirty="0"/>
              <a:t>מהו פרוטוקול תקשורת</a:t>
            </a:r>
          </a:p>
          <a:p>
            <a:pPr>
              <a:lnSpc>
                <a:spcPct val="200000"/>
              </a:lnSpc>
            </a:pPr>
            <a:r>
              <a:rPr lang="he-IL" dirty="0"/>
              <a:t>פרוטוקול </a:t>
            </a:r>
            <a:r>
              <a:rPr lang="en-US" dirty="0"/>
              <a:t>UART</a:t>
            </a:r>
            <a:endParaRPr lang="he-IL" dirty="0"/>
          </a:p>
          <a:p>
            <a:pPr>
              <a:lnSpc>
                <a:spcPct val="200000"/>
              </a:lnSpc>
            </a:pPr>
            <a:r>
              <a:rPr lang="he-IL" dirty="0"/>
              <a:t>ניתחנו פרוטוקול </a:t>
            </a:r>
            <a:r>
              <a:rPr lang="en-US" dirty="0"/>
              <a:t>UART</a:t>
            </a:r>
            <a:endParaRPr lang="he-IL" dirty="0"/>
          </a:p>
          <a:p>
            <a:pPr>
              <a:lnSpc>
                <a:spcPct val="200000"/>
              </a:lnSpc>
            </a:pPr>
            <a:r>
              <a:rPr lang="he-IL" dirty="0"/>
              <a:t>שימוש ב </a:t>
            </a:r>
            <a:r>
              <a:rPr lang="en-US" dirty="0"/>
              <a:t>UART</a:t>
            </a:r>
            <a:r>
              <a:rPr lang="he-IL" dirty="0"/>
              <a:t> ב </a:t>
            </a:r>
            <a:r>
              <a:rPr lang="en-US" dirty="0"/>
              <a:t>Arduino</a:t>
            </a:r>
            <a:endParaRPr lang="he-IL" dirty="0"/>
          </a:p>
          <a:p>
            <a:pPr marL="0" indent="0">
              <a:lnSpc>
                <a:spcPct val="200000"/>
              </a:lnSpc>
              <a:buNone/>
            </a:pPr>
            <a:endParaRPr lang="he-IL" dirty="0"/>
          </a:p>
        </p:txBody>
      </p:sp>
    </p:spTree>
    <p:extLst>
      <p:ext uri="{BB962C8B-B14F-4D97-AF65-F5344CB8AC3E}">
        <p14:creationId xmlns:p14="http://schemas.microsoft.com/office/powerpoint/2010/main" val="1344264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11" name="תמונה 1">
            <a:extLst>
              <a:ext uri="{FF2B5EF4-FFF2-40B4-BE49-F238E27FC236}">
                <a16:creationId xmlns:a16="http://schemas.microsoft.com/office/drawing/2014/main" id="{F6206A80-4BD1-482F-9CE0-5F63C0160EB1}"/>
              </a:ext>
            </a:extLst>
          </p:cNvPr>
          <p:cNvPicPr>
            <a:picLocks noChangeAspect="1"/>
          </p:cNvPicPr>
          <p:nvPr/>
        </p:nvPicPr>
        <p:blipFill rotWithShape="1">
          <a:blip r:embed="rId3"/>
          <a:srcRect l="39172" r="34234" b="66411"/>
          <a:stretch/>
        </p:blipFill>
        <p:spPr>
          <a:xfrm>
            <a:off x="4775200" y="0"/>
            <a:ext cx="3241964" cy="1838476"/>
          </a:xfrm>
          <a:prstGeom prst="rect">
            <a:avLst/>
          </a:prstGeom>
        </p:spPr>
      </p:pic>
      <p:sp>
        <p:nvSpPr>
          <p:cNvPr id="12" name="תיבת טקסט 3">
            <a:extLst>
              <a:ext uri="{FF2B5EF4-FFF2-40B4-BE49-F238E27FC236}">
                <a16:creationId xmlns:a16="http://schemas.microsoft.com/office/drawing/2014/main" id="{85BD9F46-A273-43F4-B4AF-56B678355255}"/>
              </a:ext>
            </a:extLst>
          </p:cNvPr>
          <p:cNvSpPr txBox="1"/>
          <p:nvPr/>
        </p:nvSpPr>
        <p:spPr>
          <a:xfrm>
            <a:off x="1431636" y="3016112"/>
            <a:ext cx="10389322"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13" name="מלבן 4">
            <a:extLst>
              <a:ext uri="{FF2B5EF4-FFF2-40B4-BE49-F238E27FC236}">
                <a16:creationId xmlns:a16="http://schemas.microsoft.com/office/drawing/2014/main" id="{EA278BB3-69DD-4BE4-A725-66688FFB37F5}"/>
              </a:ext>
            </a:extLst>
          </p:cNvPr>
          <p:cNvSpPr/>
          <p:nvPr/>
        </p:nvSpPr>
        <p:spPr>
          <a:xfrm>
            <a:off x="1"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94382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מבוא</a:t>
            </a:r>
          </a:p>
        </p:txBody>
      </p:sp>
      <p:sp>
        <p:nvSpPr>
          <p:cNvPr id="14" name="מציין מיקום טקסט 13"/>
          <p:cNvSpPr>
            <a:spLocks noGrp="1"/>
          </p:cNvSpPr>
          <p:nvPr>
            <p:ph type="body" sz="quarter" idx="3"/>
          </p:nvPr>
        </p:nvSpPr>
        <p:spPr/>
        <p:txBody>
          <a:bodyPr/>
          <a:lstStyle/>
          <a:p>
            <a:r>
              <a:rPr lang="he-IL" dirty="0"/>
              <a:t>מדוע כדאי ללמוד על פרוטוקול </a:t>
            </a:r>
            <a:r>
              <a:rPr lang="en-US" dirty="0"/>
              <a:t>UART</a:t>
            </a:r>
            <a:r>
              <a:rPr lang="he-IL" dirty="0"/>
              <a:t>?</a:t>
            </a:r>
          </a:p>
        </p:txBody>
      </p:sp>
      <p:pic>
        <p:nvPicPr>
          <p:cNvPr id="4" name="Content Placeholder 3" descr="A circuit board&#10;&#10;Description automatically generated">
            <a:extLst>
              <a:ext uri="{FF2B5EF4-FFF2-40B4-BE49-F238E27FC236}">
                <a16:creationId xmlns:a16="http://schemas.microsoft.com/office/drawing/2014/main" id="{85FA7597-B3FE-4E12-B94E-F6940AC4AE1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25140" y="1519419"/>
            <a:ext cx="2670841" cy="2670841"/>
          </a:xfrm>
        </p:spPr>
      </p:pic>
      <p:pic>
        <p:nvPicPr>
          <p:cNvPr id="6" name="Picture 5" descr="A circuit board&#10;&#10;Description automatically generated">
            <a:extLst>
              <a:ext uri="{FF2B5EF4-FFF2-40B4-BE49-F238E27FC236}">
                <a16:creationId xmlns:a16="http://schemas.microsoft.com/office/drawing/2014/main" id="{4C5986A7-44B4-4017-B1C4-375BF25F6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206" y="2228294"/>
            <a:ext cx="1866529" cy="1866529"/>
          </a:xfrm>
          <a:prstGeom prst="rect">
            <a:avLst/>
          </a:prstGeom>
        </p:spPr>
      </p:pic>
      <p:pic>
        <p:nvPicPr>
          <p:cNvPr id="9" name="Picture 8" descr="A close up of a device&#10;&#10;Description automatically generated">
            <a:extLst>
              <a:ext uri="{FF2B5EF4-FFF2-40B4-BE49-F238E27FC236}">
                <a16:creationId xmlns:a16="http://schemas.microsoft.com/office/drawing/2014/main" id="{CDA7D2A3-35B9-4037-8B08-DB0F638E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4432" y="2130641"/>
            <a:ext cx="2907252" cy="2907252"/>
          </a:xfrm>
          <a:prstGeom prst="rect">
            <a:avLst/>
          </a:prstGeom>
        </p:spPr>
      </p:pic>
      <p:pic>
        <p:nvPicPr>
          <p:cNvPr id="11" name="Picture 10" descr="A circuit board&#10;&#10;Description automatically generated">
            <a:extLst>
              <a:ext uri="{FF2B5EF4-FFF2-40B4-BE49-F238E27FC236}">
                <a16:creationId xmlns:a16="http://schemas.microsoft.com/office/drawing/2014/main" id="{A85A9074-36EF-4C4B-B00A-651FB3FD8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5915" y="3093600"/>
            <a:ext cx="2423650" cy="2326217"/>
          </a:xfrm>
          <a:prstGeom prst="rect">
            <a:avLst/>
          </a:prstGeom>
        </p:spPr>
      </p:pic>
    </p:spTree>
    <p:extLst>
      <p:ext uri="{BB962C8B-B14F-4D97-AF65-F5344CB8AC3E}">
        <p14:creationId xmlns:p14="http://schemas.microsoft.com/office/powerpoint/2010/main" val="2522885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מבוא – מהו פרוטוקול תקשורת</a:t>
            </a:r>
          </a:p>
        </p:txBody>
      </p:sp>
      <p:sp>
        <p:nvSpPr>
          <p:cNvPr id="14" name="מציין מיקום טקסט 13"/>
          <p:cNvSpPr>
            <a:spLocks noGrp="1"/>
          </p:cNvSpPr>
          <p:nvPr>
            <p:ph type="body" sz="quarter" idx="3"/>
          </p:nvPr>
        </p:nvSpPr>
        <p:spPr/>
        <p:txBody>
          <a:bodyPr/>
          <a:lstStyle/>
          <a:p>
            <a:endParaRPr lang="he-IL" dirty="0"/>
          </a:p>
        </p:txBody>
      </p:sp>
      <p:sp>
        <p:nvSpPr>
          <p:cNvPr id="3" name="Content Placeholder 2">
            <a:extLst>
              <a:ext uri="{FF2B5EF4-FFF2-40B4-BE49-F238E27FC236}">
                <a16:creationId xmlns:a16="http://schemas.microsoft.com/office/drawing/2014/main" id="{0EFBD9BB-5C53-4699-AC42-E0D3ABCCEE97}"/>
              </a:ext>
            </a:extLst>
          </p:cNvPr>
          <p:cNvSpPr>
            <a:spLocks noGrp="1"/>
          </p:cNvSpPr>
          <p:nvPr>
            <p:ph sz="quarter" idx="4"/>
          </p:nvPr>
        </p:nvSpPr>
        <p:spPr/>
        <p:txBody>
          <a:bodyPr/>
          <a:lstStyle/>
          <a:p>
            <a:r>
              <a:rPr lang="he-IL" dirty="0"/>
              <a:t>המילה פרוטוקול משמעותה נוהל, אז ניתן לומר שפרוטוקול הוא הסבר כיצד יש לנהל תקשורת מסוג מסוים או במילים אחרות, זה מערכת של חוקים שמאפשרת לשתי יחידות או יותר לשדר ולקלוט מידע בסביבה מוגדרת</a:t>
            </a:r>
          </a:p>
          <a:p>
            <a:r>
              <a:rPr lang="he-IL" dirty="0"/>
              <a:t>הפרוטוקול מכסה נושאים כגון חוקים, סנכרון, בקרת שגיאות, מבנה ועוד.</a:t>
            </a:r>
          </a:p>
          <a:p>
            <a:endParaRPr lang="he-IL" dirty="0"/>
          </a:p>
        </p:txBody>
      </p:sp>
    </p:spTree>
    <p:extLst>
      <p:ext uri="{BB962C8B-B14F-4D97-AF65-F5344CB8AC3E}">
        <p14:creationId xmlns:p14="http://schemas.microsoft.com/office/powerpoint/2010/main" val="3351067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321" y="2695767"/>
            <a:ext cx="9207201"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פרוטוקול </a:t>
            </a:r>
            <a:r>
              <a:rPr lang="en-US" dirty="0"/>
              <a:t>UART</a:t>
            </a:r>
            <a:endParaRPr lang="he-IL" dirty="0"/>
          </a:p>
        </p:txBody>
      </p:sp>
      <p:sp>
        <p:nvSpPr>
          <p:cNvPr id="7" name="כותרת משנה 6"/>
          <p:cNvSpPr>
            <a:spLocks noGrp="1"/>
          </p:cNvSpPr>
          <p:nvPr>
            <p:ph type="subTitle" idx="1"/>
          </p:nvPr>
        </p:nvSpPr>
        <p:spPr/>
        <p:txBody>
          <a:bodyPr/>
          <a:lstStyle/>
          <a:p>
            <a:endParaRPr lang="he-IL" dirty="0">
              <a:sym typeface="Varela Round"/>
            </a:endParaRPr>
          </a:p>
        </p:txBody>
      </p:sp>
    </p:spTree>
    <p:extLst>
      <p:ext uri="{BB962C8B-B14F-4D97-AF65-F5344CB8AC3E}">
        <p14:creationId xmlns:p14="http://schemas.microsoft.com/office/powerpoint/2010/main" val="3456349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פרוטוקול </a:t>
            </a:r>
            <a:r>
              <a:rPr lang="en-US" dirty="0"/>
              <a:t>UART</a:t>
            </a:r>
            <a:endParaRPr lang="he-IL" dirty="0"/>
          </a:p>
        </p:txBody>
      </p:sp>
      <p:sp>
        <p:nvSpPr>
          <p:cNvPr id="14" name="מציין מיקום טקסט 13"/>
          <p:cNvSpPr>
            <a:spLocks noGrp="1"/>
          </p:cNvSpPr>
          <p:nvPr>
            <p:ph type="body" sz="quarter" idx="3"/>
          </p:nvPr>
        </p:nvSpPr>
        <p:spPr/>
        <p:txBody>
          <a:bodyPr/>
          <a:lstStyle/>
          <a:p>
            <a:endParaRPr lang="he-IL" dirty="0"/>
          </a:p>
        </p:txBody>
      </p:sp>
      <p:sp>
        <p:nvSpPr>
          <p:cNvPr id="3" name="Content Placeholder 2">
            <a:extLst>
              <a:ext uri="{FF2B5EF4-FFF2-40B4-BE49-F238E27FC236}">
                <a16:creationId xmlns:a16="http://schemas.microsoft.com/office/drawing/2014/main" id="{0EFBD9BB-5C53-4699-AC42-E0D3ABCCEE97}"/>
              </a:ext>
            </a:extLst>
          </p:cNvPr>
          <p:cNvSpPr>
            <a:spLocks noGrp="1"/>
          </p:cNvSpPr>
          <p:nvPr>
            <p:ph sz="quarter" idx="4"/>
          </p:nvPr>
        </p:nvSpPr>
        <p:spPr/>
        <p:txBody>
          <a:bodyPr/>
          <a:lstStyle/>
          <a:p>
            <a:r>
              <a:rPr lang="en-US" b="1" dirty="0"/>
              <a:t>Universal Asynchronous Receiver Transmitter</a:t>
            </a:r>
          </a:p>
          <a:p>
            <a:r>
              <a:rPr lang="he-IL" dirty="0"/>
              <a:t>פרוטוקול וותיק שהיה בשימוש נפוץ כבר בשנות ה 70.</a:t>
            </a:r>
          </a:p>
          <a:p>
            <a:r>
              <a:rPr lang="he-IL" dirty="0"/>
              <a:t>משמש להעברת מידע </a:t>
            </a:r>
            <a:r>
              <a:rPr lang="he-IL" dirty="0" err="1"/>
              <a:t>בקצבים</a:t>
            </a:r>
            <a:r>
              <a:rPr lang="he-IL" dirty="0"/>
              <a:t> נמוכים עד בינוניים</a:t>
            </a:r>
          </a:p>
          <a:p>
            <a:r>
              <a:rPr lang="he-IL" dirty="0"/>
              <a:t>משמש לתקשר בין 2 יחידות.</a:t>
            </a:r>
          </a:p>
          <a:p>
            <a:r>
              <a:rPr lang="he-IL" dirty="0"/>
              <a:t>משמש לתקשר בין יחידת מחשב לחיישן או </a:t>
            </a:r>
            <a:r>
              <a:rPr lang="en-US" dirty="0"/>
              <a:t>Actuator</a:t>
            </a:r>
            <a:r>
              <a:rPr lang="he-IL" dirty="0"/>
              <a:t> או בין 2 יחידות מחשב.</a:t>
            </a:r>
          </a:p>
          <a:p>
            <a:r>
              <a:rPr lang="he-IL" dirty="0"/>
              <a:t>יכולה לשמש בתקשורת </a:t>
            </a:r>
            <a:r>
              <a:rPr lang="en-US" dirty="0"/>
              <a:t>Simplex</a:t>
            </a:r>
            <a:r>
              <a:rPr lang="he-IL" dirty="0"/>
              <a:t>, </a:t>
            </a:r>
            <a:r>
              <a:rPr lang="en-US" dirty="0"/>
              <a:t>Half Duplex</a:t>
            </a:r>
            <a:r>
              <a:rPr lang="he-IL" dirty="0"/>
              <a:t> או </a:t>
            </a:r>
            <a:r>
              <a:rPr lang="en-US" dirty="0"/>
              <a:t>Full Duplex</a:t>
            </a:r>
            <a:r>
              <a:rPr lang="he-IL" dirty="0"/>
              <a:t>.</a:t>
            </a:r>
          </a:p>
        </p:txBody>
      </p:sp>
    </p:spTree>
    <p:extLst>
      <p:ext uri="{BB962C8B-B14F-4D97-AF65-F5344CB8AC3E}">
        <p14:creationId xmlns:p14="http://schemas.microsoft.com/office/powerpoint/2010/main" val="4281281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p:txBody>
          <a:bodyPr/>
          <a:lstStyle/>
          <a:p>
            <a:r>
              <a:rPr lang="he-IL" dirty="0"/>
              <a:t>פרוטוקול </a:t>
            </a:r>
            <a:r>
              <a:rPr lang="en-US" dirty="0"/>
              <a:t>UART</a:t>
            </a:r>
            <a:endParaRPr lang="he-IL" dirty="0"/>
          </a:p>
        </p:txBody>
      </p:sp>
      <p:sp>
        <p:nvSpPr>
          <p:cNvPr id="14" name="מציין מיקום טקסט 13"/>
          <p:cNvSpPr>
            <a:spLocks noGrp="1"/>
          </p:cNvSpPr>
          <p:nvPr>
            <p:ph type="body" sz="quarter" idx="3"/>
          </p:nvPr>
        </p:nvSpPr>
        <p:spPr/>
        <p:txBody>
          <a:bodyPr/>
          <a:lstStyle/>
          <a:p>
            <a:endParaRPr lang="he-IL" dirty="0"/>
          </a:p>
        </p:txBody>
      </p:sp>
      <p:sp>
        <p:nvSpPr>
          <p:cNvPr id="3" name="Content Placeholder 2">
            <a:extLst>
              <a:ext uri="{FF2B5EF4-FFF2-40B4-BE49-F238E27FC236}">
                <a16:creationId xmlns:a16="http://schemas.microsoft.com/office/drawing/2014/main" id="{0EFBD9BB-5C53-4699-AC42-E0D3ABCCEE97}"/>
              </a:ext>
            </a:extLst>
          </p:cNvPr>
          <p:cNvSpPr>
            <a:spLocks noGrp="1"/>
          </p:cNvSpPr>
          <p:nvPr>
            <p:ph sz="quarter" idx="4"/>
          </p:nvPr>
        </p:nvSpPr>
        <p:spPr/>
        <p:txBody>
          <a:bodyPr/>
          <a:lstStyle/>
          <a:p>
            <a:r>
              <a:rPr lang="he-IL" b="1" dirty="0"/>
              <a:t>הפרוטוקול הוא פרוטוקול תקשורת אסינכרוני, ז"א שהוא לא משתמש באות שעון.</a:t>
            </a:r>
          </a:p>
          <a:p>
            <a:r>
              <a:rPr lang="he-IL" b="1" dirty="0"/>
              <a:t>פרוטוקול זה מאפשר להעביר מידע </a:t>
            </a:r>
            <a:r>
              <a:rPr lang="he-IL" b="1" dirty="0" err="1"/>
              <a:t>בקצבים</a:t>
            </a:r>
            <a:r>
              <a:rPr lang="he-IL" b="1" dirty="0"/>
              <a:t> סטנדרטיים של </a:t>
            </a:r>
            <a:r>
              <a:rPr lang="en-US" b="1" dirty="0"/>
              <a:t>300,600,1200,2400,4800,9600,19200,38400,</a:t>
            </a:r>
            <a:r>
              <a:rPr lang="he-IL" b="1" dirty="0"/>
              <a:t>,57600,74880,115200</a:t>
            </a:r>
            <a:r>
              <a:rPr lang="en-US" b="1" dirty="0"/>
              <a:t> </a:t>
            </a:r>
            <a:r>
              <a:rPr lang="he-IL" b="1" dirty="0"/>
              <a:t> סיביות </a:t>
            </a:r>
            <a:r>
              <a:rPr lang="he-IL" b="1" dirty="0" err="1"/>
              <a:t>לשניה</a:t>
            </a:r>
            <a:r>
              <a:rPr lang="he-IL" b="1" dirty="0"/>
              <a:t>.</a:t>
            </a:r>
          </a:p>
          <a:p>
            <a:r>
              <a:rPr lang="he-IL" b="1" dirty="0"/>
              <a:t>יש מקרים שבהם ניתן להעביר מידע גם </a:t>
            </a:r>
            <a:r>
              <a:rPr lang="he-IL" b="1" dirty="0" err="1"/>
              <a:t>בקצבים</a:t>
            </a:r>
            <a:r>
              <a:rPr lang="he-IL" b="1" dirty="0"/>
              <a:t> אחרים שאינם סטנדרטיים ואף </a:t>
            </a:r>
            <a:r>
              <a:rPr lang="he-IL" b="1" dirty="0" err="1"/>
              <a:t>בקצבים</a:t>
            </a:r>
            <a:r>
              <a:rPr lang="he-IL" b="1" dirty="0"/>
              <a:t> גבוהים יותר מאלה </a:t>
            </a:r>
            <a:r>
              <a:rPr lang="he-IL" b="1" dirty="0" err="1"/>
              <a:t>שצויינו</a:t>
            </a:r>
            <a:endParaRPr lang="he-IL" b="1" dirty="0"/>
          </a:p>
          <a:p>
            <a:r>
              <a:rPr lang="he-IL" b="1" dirty="0"/>
              <a:t>בפרוטוקול זה, לכל צד צריך להגדיר מראש מה קצב השידור שלו.</a:t>
            </a:r>
          </a:p>
          <a:p>
            <a:r>
              <a:rPr lang="he-IL" b="1" dirty="0"/>
              <a:t>קצב השידור של שני הצדדים צריך להיות תואם.</a:t>
            </a:r>
          </a:p>
        </p:txBody>
      </p:sp>
    </p:spTree>
    <p:extLst>
      <p:ext uri="{BB962C8B-B14F-4D97-AF65-F5344CB8AC3E}">
        <p14:creationId xmlns:p14="http://schemas.microsoft.com/office/powerpoint/2010/main" val="287903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6048</TotalTime>
  <Words>1563</Words>
  <Application>Microsoft Office PowerPoint</Application>
  <PresentationFormat>Custom</PresentationFormat>
  <Paragraphs>190</Paragraphs>
  <Slides>49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Cambria Math</vt:lpstr>
      <vt:lpstr>Varela Round</vt:lpstr>
      <vt:lpstr>ערכת נושא Office</vt:lpstr>
      <vt:lpstr>מערכת שידורים לאומית</vt:lpstr>
      <vt:lpstr>פרוטוקול תקשורת UART</vt:lpstr>
      <vt:lpstr>מה נלמד היום</vt:lpstr>
      <vt:lpstr>מבוא</vt:lpstr>
      <vt:lpstr>מבוא</vt:lpstr>
      <vt:lpstr>מבוא – מהו פרוטוקול תקשורת</vt:lpstr>
      <vt:lpstr>פרוטוקול UART</vt:lpstr>
      <vt:lpstr>פרוטוקול UART</vt:lpstr>
      <vt:lpstr>פרוטוקול UART</vt:lpstr>
      <vt:lpstr>הגדרות בסיסיות</vt:lpstr>
      <vt:lpstr>הגדרות בסיסיות</vt:lpstr>
      <vt:lpstr>הגדרות בסיסיות</vt:lpstr>
      <vt:lpstr>הגדרות בסיסיות</vt:lpstr>
      <vt:lpstr>פרוטוקול UART</vt:lpstr>
      <vt:lpstr>פרוטוקול UART</vt:lpstr>
      <vt:lpstr>פרוטוקול UART</vt:lpstr>
      <vt:lpstr>פרוטוקול UART</vt:lpstr>
      <vt:lpstr>פרוטוקול UART</vt:lpstr>
      <vt:lpstr>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ניתוח של פרוטוקול UART</vt:lpstr>
      <vt:lpstr>תרגיל לבית</vt:lpstr>
      <vt:lpstr>תרגיל לבית</vt:lpstr>
      <vt:lpstr>תרגיל לבית</vt:lpstr>
      <vt:lpstr>תרגיל לבית</vt:lpstr>
      <vt:lpstr>שימוש ב UART ב Arduino</vt:lpstr>
      <vt:lpstr>שימוש ב UART ב Arduino</vt:lpstr>
      <vt:lpstr>שימוש ב UART ב Arduino</vt:lpstr>
      <vt:lpstr>שימוש ב UART ב Arduino</vt:lpstr>
      <vt:lpstr>שימוש ב UART ב Arduino</vt:lpstr>
      <vt:lpstr>שימוש ב UART ב Arduino</vt:lpstr>
      <vt:lpstr>שימוש ב UART ב Arduino</vt:lpstr>
      <vt:lpstr>שימוש ב UART ב Arduino</vt:lpstr>
      <vt:lpstr>סיכום</vt:lpstr>
      <vt:lpstr>סיכום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138</cp:revision>
  <dcterms:created xsi:type="dcterms:W3CDTF">2020-03-15T19:13:03Z</dcterms:created>
  <dcterms:modified xsi:type="dcterms:W3CDTF">2020-04-20T06:53:45Z</dcterms:modified>
</cp:coreProperties>
</file>