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Merriweather Sans" panose="020B0604020202020204" charset="0"/>
      <p:regular r:id="rId61"/>
      <p:bold r:id="rId62"/>
      <p:italic r:id="rId63"/>
      <p:boldItalic r:id="rId64"/>
    </p:embeddedFont>
    <p:embeddedFont>
      <p:font typeface="Varela Round" panose="00000500000000000000" pitchFamily="2" charset="-79"/>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5E314A-57A6-4FEB-9ED5-4836885F25BD}">
  <a:tblStyle styleId="{015E314A-57A6-4FEB-9ED5-4836885F25B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0" d="100"/>
          <a:sy n="100" d="100"/>
        </p:scale>
        <p:origin x="264" y="78"/>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sO0986KvZY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LSV3-8PoKY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highlight>
                <a:srgbClr val="FFFF00"/>
              </a:highlight>
            </a:endParaRPr>
          </a:p>
          <a:p>
            <a:pPr marL="0" lvl="0" indent="0" algn="r" rtl="1">
              <a:lnSpc>
                <a:spcPct val="100000"/>
              </a:lnSpc>
              <a:spcBef>
                <a:spcPts val="0"/>
              </a:spcBef>
              <a:spcAft>
                <a:spcPts val="0"/>
              </a:spcAft>
              <a:buSzPts val="1100"/>
              <a:buNone/>
            </a:pPr>
            <a:endParaRPr>
              <a:highlight>
                <a:srgbClr val="FFFF00"/>
              </a:highlight>
            </a:endParaRPr>
          </a:p>
          <a:p>
            <a:pPr marL="0" lvl="0" indent="0" algn="r" rtl="1">
              <a:lnSpc>
                <a:spcPct val="100000"/>
              </a:lnSpc>
              <a:spcBef>
                <a:spcPts val="0"/>
              </a:spcBef>
              <a:spcAft>
                <a:spcPts val="0"/>
              </a:spcAft>
              <a:buSzPts val="1100"/>
              <a:buNone/>
            </a:pPr>
            <a:r>
              <a:rPr lang="iw-IL">
                <a:highlight>
                  <a:srgbClr val="FFFF00"/>
                </a:highlight>
              </a:rPr>
              <a:t>רק לגבי סעיף זה התייחסתן לעיגון בחוק . ישנם סעיפים נוספים בהסדר שעוגנו בחוק</a:t>
            </a:r>
            <a:endParaRPr>
              <a:highlight>
                <a:srgbClr val="FFFF00"/>
              </a:highlight>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dirty="0">
                <a:highlight>
                  <a:srgbClr val="FFFF00"/>
                </a:highlight>
              </a:rPr>
              <a:t>האם יש מטלה או דיון כלשהו לגבי הסרטון בקישור זה?</a:t>
            </a:r>
            <a:endParaRPr dirty="0">
              <a:highlight>
                <a:srgbClr val="FFFF00"/>
              </a:highlight>
            </a:endParaRPr>
          </a:p>
          <a:p>
            <a:pPr marL="0" marR="0" lvl="0" indent="0" algn="r" rtl="1">
              <a:lnSpc>
                <a:spcPct val="100000"/>
              </a:lnSpc>
              <a:spcBef>
                <a:spcPts val="0"/>
              </a:spcBef>
              <a:spcAft>
                <a:spcPts val="0"/>
              </a:spcAft>
              <a:buClr>
                <a:srgbClr val="000000"/>
              </a:buClr>
              <a:buSzPts val="1100"/>
              <a:buFont typeface="Arial"/>
              <a:buNone/>
            </a:pPr>
            <a:r>
              <a:rPr lang="iw-IL" sz="1100" b="0" i="0" u="sng" strike="noStrike" cap="none" dirty="0">
                <a:solidFill>
                  <a:schemeClr val="hlink"/>
                </a:solidFill>
                <a:latin typeface="Arial"/>
                <a:ea typeface="Arial"/>
                <a:cs typeface="Arial"/>
                <a:sym typeface="Arial"/>
                <a:hlinkClick r:id="rId3"/>
              </a:rPr>
              <a:t>https://www.youtube.com/watch?v=sO0986KvZYo</a:t>
            </a:r>
            <a:endParaRPr sz="1100" b="0" i="0" u="none" strike="noStrike" cap="none" dirty="0">
              <a:solidFill>
                <a:srgbClr val="000000"/>
              </a:solidFill>
              <a:latin typeface="Arial"/>
              <a:ea typeface="Arial"/>
              <a:cs typeface="Arial"/>
              <a:sym typeface="Arial"/>
            </a:endParaRPr>
          </a:p>
          <a:p>
            <a:pPr marL="0" lvl="0" indent="0" algn="r" rtl="1">
              <a:lnSpc>
                <a:spcPct val="100000"/>
              </a:lnSpc>
              <a:spcBef>
                <a:spcPts val="0"/>
              </a:spcBef>
              <a:spcAft>
                <a:spcPts val="0"/>
              </a:spcAft>
              <a:buSzPts val="1100"/>
              <a:buNone/>
            </a:pPr>
            <a:endParaRPr dirty="0">
              <a:highlight>
                <a:srgbClr val="FFFF00"/>
              </a:highlight>
            </a:endParaRPr>
          </a:p>
        </p:txBody>
      </p:sp>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highlight>
                  <a:srgbClr val="FFFF00"/>
                </a:highlight>
              </a:rPr>
              <a:t>לגבי שאלה 1 , לדעתי הניסוח לא מספיק ברור. </a:t>
            </a:r>
            <a:endParaRPr>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highlight>
                <a:srgbClr val="FFFF00"/>
              </a:highlight>
            </a:endParaRPr>
          </a:p>
        </p:txBody>
      </p:sp>
      <p:sp>
        <p:nvSpPr>
          <p:cNvPr id="284" name="Google Shape;2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highlight>
                  <a:srgbClr val="FFFF00"/>
                </a:highlight>
              </a:rPr>
              <a:t>האם חסרה כותרת? כי בדוגמאות שבשקפים הבאים הוספת כותרת...</a:t>
            </a:r>
            <a:endParaRPr>
              <a:highlight>
                <a:srgbClr val="FFFF00"/>
              </a:highlight>
            </a:endParaRPr>
          </a:p>
        </p:txBody>
      </p:sp>
      <p:sp>
        <p:nvSpPr>
          <p:cNvPr id="461" name="Google Shape;4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highlight>
                <a:srgbClr val="FFFF00"/>
              </a:highlight>
            </a:endParaRPr>
          </a:p>
        </p:txBody>
      </p:sp>
      <p:sp>
        <p:nvSpPr>
          <p:cNvPr id="468" name="Google Shape;4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highlight>
                  <a:srgbClr val="FFFF00"/>
                </a:highlight>
              </a:rPr>
              <a:t>לגבי צרקסים , אפשר להוסיף . ברמת העשרה גם אם לא מופיע בספר של חטב</a:t>
            </a:r>
            <a:endParaRPr>
              <a:highlight>
                <a:srgbClr val="FFFF00"/>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endParaRPr>
              <a:highlight>
                <a:srgbClr val="FFFF00"/>
              </a:highligh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highlight>
                  <a:srgbClr val="FFFF00"/>
                </a:highlight>
              </a:rPr>
              <a:t>הייתי מוסיפה לגבי חוק השבות גם את הטענה הרואה בחוק מבחין</a:t>
            </a:r>
            <a:endParaRPr>
              <a:highlight>
                <a:srgbClr val="FFFF00"/>
              </a:highlight>
            </a:endParaRPr>
          </a:p>
        </p:txBody>
      </p:sp>
      <p:sp>
        <p:nvSpPr>
          <p:cNvPr id="570" name="Google Shape;57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iw-IL">
                <a:highlight>
                  <a:srgbClr val="FFFF00"/>
                </a:highlight>
              </a:rPr>
              <a:t>הייתי מוסיפה לגבי חוק השבות גם את הטענה הרואה בחוק מבחין</a:t>
            </a:r>
            <a:endParaRPr>
              <a:highlight>
                <a:srgbClr val="FFFF00"/>
              </a:highlight>
            </a:endParaRPr>
          </a:p>
        </p:txBody>
      </p:sp>
      <p:sp>
        <p:nvSpPr>
          <p:cNvPr id="576" name="Google Shape;57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6" name="Google Shape;606;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w-IL" sz="1100" b="0" i="0" u="sng" strike="noStrike" cap="none" dirty="0">
                <a:solidFill>
                  <a:schemeClr val="hlink"/>
                </a:solidFill>
                <a:latin typeface="Arial"/>
                <a:ea typeface="Arial"/>
                <a:cs typeface="Arial"/>
                <a:sym typeface="Arial"/>
                <a:hlinkClick r:id="rId3"/>
              </a:rPr>
              <a:t>https://www.youtube.com/watch?v=LSV3-8PoKYY</a:t>
            </a: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טקסט גדול\קטן">
  <p:cSld name="טקסט גדול\קטן">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51145" y="334188"/>
            <a:ext cx="10872592" cy="2845206"/>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8000"/>
              <a:buFont typeface="Varela Round"/>
              <a:buNone/>
              <a:defRPr sz="8000">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p:nvPr/>
        </p:nvSpPr>
        <p:spPr>
          <a:xfrm>
            <a:off x="-540327" y="6319520"/>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654627" y="6109855"/>
            <a:ext cx="3246400"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9795107" y="59018"/>
            <a:ext cx="2968915"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8183758" y="5982096"/>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body" idx="1"/>
          </p:nvPr>
        </p:nvSpPr>
        <p:spPr>
          <a:xfrm>
            <a:off x="485775" y="3554413"/>
            <a:ext cx="10780713" cy="1073150"/>
          </a:xfrm>
          <a:prstGeom prst="rect">
            <a:avLst/>
          </a:prstGeom>
          <a:noFill/>
          <a:ln>
            <a:noFill/>
          </a:ln>
        </p:spPr>
        <p:txBody>
          <a:bodyPr spcFirstLastPara="1" wrap="square" lIns="91425" tIns="45700" rIns="91425" bIns="45700" anchor="t" anchorCtr="0">
            <a:noAutofit/>
          </a:bodyPr>
          <a:lstStyle>
            <a:lvl1pPr marL="457200" lvl="0" indent="-228600" algn="ctr" rtl="1">
              <a:lnSpc>
                <a:spcPct val="90000"/>
              </a:lnSpc>
              <a:spcBef>
                <a:spcPts val="1000"/>
              </a:spcBef>
              <a:spcAft>
                <a:spcPts val="0"/>
              </a:spcAft>
              <a:buClr>
                <a:schemeClr val="dk1"/>
              </a:buClr>
              <a:buSzPts val="2800"/>
              <a:buNone/>
              <a:defRPr sz="2800">
                <a:latin typeface="Varela Round"/>
                <a:ea typeface="Varela Round"/>
                <a:cs typeface="Varela Round"/>
                <a:sym typeface="Varela Round"/>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5" name="Google Shape;7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77" name="Google Shape;7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86"/>
        <p:cNvGrpSpPr/>
        <p:nvPr/>
      </p:nvGrpSpPr>
      <p:grpSpPr>
        <a:xfrm>
          <a:off x="0" y="0"/>
          <a:ext cx="0" cy="0"/>
          <a:chOff x="0" y="0"/>
          <a:chExt cx="0" cy="0"/>
        </a:xfrm>
      </p:grpSpPr>
      <p:sp>
        <p:nvSpPr>
          <p:cNvPr id="87" name="Google Shape;87;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93" name="Google Shape;93;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94" name="Google Shape;94;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01" name="Google Shape;101;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13" name="Google Shape;113;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18"/>
        <p:cNvGrpSpPr/>
        <p:nvPr/>
      </p:nvGrpSpPr>
      <p:grpSpPr>
        <a:xfrm>
          <a:off x="0" y="0"/>
          <a:ext cx="0" cy="0"/>
          <a:chOff x="0" y="0"/>
          <a:chExt cx="0" cy="0"/>
        </a:xfrm>
      </p:grpSpPr>
      <p:sp>
        <p:nvSpPr>
          <p:cNvPr id="19" name="Google Shape;19;p3"/>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SzPts val="4400"/>
              <a:buNone/>
              <a:defRPr sz="660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SzPts val="2800"/>
              <a:buNone/>
              <a:defRPr sz="3700"/>
            </a:lvl2pPr>
            <a:lvl3pPr lvl="2" algn="ctr" rtl="1">
              <a:lnSpc>
                <a:spcPct val="100000"/>
              </a:lnSpc>
              <a:spcBef>
                <a:spcPts val="0"/>
              </a:spcBef>
              <a:spcAft>
                <a:spcPts val="0"/>
              </a:spcAft>
              <a:buSzPts val="2800"/>
              <a:buNone/>
              <a:defRPr sz="3700"/>
            </a:lvl3pPr>
            <a:lvl4pPr lvl="3" algn="ctr" rtl="1">
              <a:lnSpc>
                <a:spcPct val="100000"/>
              </a:lnSpc>
              <a:spcBef>
                <a:spcPts val="0"/>
              </a:spcBef>
              <a:spcAft>
                <a:spcPts val="0"/>
              </a:spcAft>
              <a:buSzPts val="2800"/>
              <a:buNone/>
              <a:defRPr sz="3700"/>
            </a:lvl4pPr>
            <a:lvl5pPr lvl="4" algn="ctr" rtl="1">
              <a:lnSpc>
                <a:spcPct val="100000"/>
              </a:lnSpc>
              <a:spcBef>
                <a:spcPts val="0"/>
              </a:spcBef>
              <a:spcAft>
                <a:spcPts val="0"/>
              </a:spcAft>
              <a:buSzPts val="2800"/>
              <a:buNone/>
              <a:defRPr sz="3700"/>
            </a:lvl5pPr>
            <a:lvl6pPr lvl="5" algn="ctr" rtl="1">
              <a:lnSpc>
                <a:spcPct val="100000"/>
              </a:lnSpc>
              <a:spcBef>
                <a:spcPts val="0"/>
              </a:spcBef>
              <a:spcAft>
                <a:spcPts val="0"/>
              </a:spcAft>
              <a:buSzPts val="2800"/>
              <a:buNone/>
              <a:defRPr sz="3700"/>
            </a:lvl6pPr>
            <a:lvl7pPr lvl="6" algn="ctr" rtl="1">
              <a:lnSpc>
                <a:spcPct val="100000"/>
              </a:lnSpc>
              <a:spcBef>
                <a:spcPts val="0"/>
              </a:spcBef>
              <a:spcAft>
                <a:spcPts val="0"/>
              </a:spcAft>
              <a:buSzPts val="2800"/>
              <a:buNone/>
              <a:defRPr sz="3700"/>
            </a:lvl7pPr>
            <a:lvl8pPr lvl="7" algn="ctr" rtl="1">
              <a:lnSpc>
                <a:spcPct val="100000"/>
              </a:lnSpc>
              <a:spcBef>
                <a:spcPts val="0"/>
              </a:spcBef>
              <a:spcAft>
                <a:spcPts val="0"/>
              </a:spcAft>
              <a:buSzPts val="2800"/>
              <a:buNone/>
              <a:defRPr sz="3700"/>
            </a:lvl8pPr>
            <a:lvl9pPr lvl="8" algn="ctr" rtl="1">
              <a:lnSpc>
                <a:spcPct val="100000"/>
              </a:lnSpc>
              <a:spcBef>
                <a:spcPts val="0"/>
              </a:spcBef>
              <a:spcAft>
                <a:spcPts val="0"/>
              </a:spcAft>
              <a:buSzPts val="2800"/>
              <a:buNone/>
              <a:defRPr sz="3700"/>
            </a:lvl9pPr>
          </a:lstStyle>
          <a:p>
            <a:endParaRPr/>
          </a:p>
        </p:txBody>
      </p:sp>
      <p:sp>
        <p:nvSpPr>
          <p:cNvPr id="25" name="Google Shape;25;p3"/>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SzPts val="2800"/>
              <a:buFont typeface="Arial"/>
              <a:buNone/>
              <a:defRPr sz="3200" b="1">
                <a:solidFill>
                  <a:srgbClr val="002060"/>
                </a:solidFill>
                <a:latin typeface="Varela Round"/>
                <a:ea typeface="Varela Round"/>
                <a:cs typeface="Varela Round"/>
                <a:sym typeface="Varela Round"/>
              </a:defRPr>
            </a:lvl2pPr>
            <a:lvl3pPr marL="1371600" lvl="2" indent="-355600" algn="r" rtl="1">
              <a:lnSpc>
                <a:spcPct val="150000"/>
              </a:lnSpc>
              <a:spcBef>
                <a:spcPts val="600"/>
              </a:spcBef>
              <a:spcAft>
                <a:spcPts val="0"/>
              </a:spcAft>
              <a:buSzPts val="2000"/>
              <a:buChar char="•"/>
              <a:defRPr>
                <a:solidFill>
                  <a:srgbClr val="002060"/>
                </a:solidFill>
                <a:latin typeface="Varela Round"/>
                <a:ea typeface="Varela Round"/>
                <a:cs typeface="Varela Round"/>
                <a:sym typeface="Varela Round"/>
              </a:defRPr>
            </a:lvl3pPr>
            <a:lvl4pPr marL="1828800" lvl="3" indent="-342900" algn="r" rtl="1">
              <a:lnSpc>
                <a:spcPct val="150000"/>
              </a:lnSpc>
              <a:spcBef>
                <a:spcPts val="500"/>
              </a:spcBef>
              <a:spcAft>
                <a:spcPts val="0"/>
              </a:spcAft>
              <a:buSzPts val="1800"/>
              <a:buChar char="•"/>
              <a:defRPr>
                <a:solidFill>
                  <a:srgbClr val="002060"/>
                </a:solidFill>
                <a:latin typeface="Varela Round"/>
                <a:ea typeface="Varela Round"/>
                <a:cs typeface="Varela Round"/>
                <a:sym typeface="Varela Round"/>
              </a:defRPr>
            </a:lvl4pPr>
            <a:lvl5pPr marL="2286000" lvl="4" indent="-342900" algn="r" rtl="1">
              <a:lnSpc>
                <a:spcPct val="150000"/>
              </a:lnSpc>
              <a:spcBef>
                <a:spcPts val="500"/>
              </a:spcBef>
              <a:spcAft>
                <a:spcPts val="0"/>
              </a:spcAft>
              <a:buSzPts val="1800"/>
              <a:buChar char="•"/>
              <a:defRPr>
                <a:solidFill>
                  <a:srgbClr val="002060"/>
                </a:solidFill>
                <a:latin typeface="Varela Round"/>
                <a:ea typeface="Varela Round"/>
                <a:cs typeface="Varela Round"/>
                <a:sym typeface="Varela Round"/>
              </a:defRPr>
            </a:lvl5pPr>
            <a:lvl6pPr marL="2743200" lvl="5" indent="-342900" algn="r" rtl="1">
              <a:lnSpc>
                <a:spcPct val="90000"/>
              </a:lnSpc>
              <a:spcBef>
                <a:spcPts val="500"/>
              </a:spcBef>
              <a:spcAft>
                <a:spcPts val="0"/>
              </a:spcAft>
              <a:buSzPts val="1800"/>
              <a:buChar char="•"/>
              <a:defRPr/>
            </a:lvl6pPr>
            <a:lvl7pPr marL="3200400" lvl="6" indent="-342900" algn="r" rtl="1">
              <a:lnSpc>
                <a:spcPct val="90000"/>
              </a:lnSpc>
              <a:spcBef>
                <a:spcPts val="500"/>
              </a:spcBef>
              <a:spcAft>
                <a:spcPts val="0"/>
              </a:spcAft>
              <a:buSzPts val="1800"/>
              <a:buChar char="•"/>
              <a:defRPr/>
            </a:lvl7pPr>
            <a:lvl8pPr marL="3657600" lvl="7" indent="-342900" algn="r" rtl="1">
              <a:lnSpc>
                <a:spcPct val="90000"/>
              </a:lnSpc>
              <a:spcBef>
                <a:spcPts val="500"/>
              </a:spcBef>
              <a:spcAft>
                <a:spcPts val="0"/>
              </a:spcAft>
              <a:buSzPts val="1800"/>
              <a:buChar char="•"/>
              <a:defRPr/>
            </a:lvl8pPr>
            <a:lvl9pPr marL="4114800" lvl="8" indent="-342900" algn="r" rtl="1">
              <a:lnSpc>
                <a:spcPct val="90000"/>
              </a:lnSpc>
              <a:spcBef>
                <a:spcPts val="500"/>
              </a:spcBef>
              <a:spcAft>
                <a:spcPts val="0"/>
              </a:spcAft>
              <a:buSzPts val="1800"/>
              <a:buChar char="•"/>
              <a:defRPr/>
            </a:lvl9pPr>
          </a:lstStyle>
          <a:p>
            <a:endParaRPr/>
          </a:p>
        </p:txBody>
      </p:sp>
      <p:sp>
        <p:nvSpPr>
          <p:cNvPr id="26" name="Google Shape;26;p3"/>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תמונה עם טקסט עליון">
  <p:cSld name="2_תמונה עם טקסט עליון">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0"/>
              </a:spcBef>
              <a:spcAft>
                <a:spcPts val="0"/>
              </a:spcAft>
              <a:buClr>
                <a:schemeClr val="dk1"/>
              </a:buClr>
              <a:buSzPts val="4800"/>
              <a:buFont typeface="Varela Round"/>
              <a:buNone/>
              <a:defRPr sz="4400" b="1">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p:nvPr/>
        </p:nvSpPr>
        <p:spPr>
          <a:xfrm>
            <a:off x="10891818" y="5587249"/>
            <a:ext cx="1591052" cy="398554"/>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p:nvPr/>
        </p:nvSpPr>
        <p:spPr>
          <a:xfrm>
            <a:off x="-300625" y="5522448"/>
            <a:ext cx="1159099" cy="426915"/>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300625" y="6061468"/>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4"/>
          <p:cNvSpPr/>
          <p:nvPr/>
        </p:nvSpPr>
        <p:spPr>
          <a:xfrm>
            <a:off x="10291986" y="6061468"/>
            <a:ext cx="2190883"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תמונה עם טקסט עליון">
  <p:cSld name="1_תמונה עם טקסט עליון">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0"/>
              </a:spcBef>
              <a:spcAft>
                <a:spcPts val="0"/>
              </a:spcAft>
              <a:buClr>
                <a:schemeClr val="dk1"/>
              </a:buClr>
              <a:buSzPts val="4800"/>
              <a:buFont typeface="Varela Round"/>
              <a:buNone/>
              <a:defRPr sz="4400" b="1">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p:nvPr/>
        </p:nvSpPr>
        <p:spPr>
          <a:xfrm>
            <a:off x="10891818" y="5587249"/>
            <a:ext cx="1591052" cy="398554"/>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5"/>
          <p:cNvSpPr/>
          <p:nvPr/>
        </p:nvSpPr>
        <p:spPr>
          <a:xfrm>
            <a:off x="-300625" y="5522448"/>
            <a:ext cx="1159099" cy="426915"/>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7" name="Google Shape;37;p5"/>
          <p:cNvSpPr/>
          <p:nvPr/>
        </p:nvSpPr>
        <p:spPr>
          <a:xfrm>
            <a:off x="-300625" y="6061468"/>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5"/>
          <p:cNvSpPr/>
          <p:nvPr/>
        </p:nvSpPr>
        <p:spPr>
          <a:xfrm>
            <a:off x="10291986" y="6061468"/>
            <a:ext cx="2190883"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5"/>
          <p:cNvSpPr txBox="1">
            <a:spLocks noGrp="1"/>
          </p:cNvSpPr>
          <p:nvPr>
            <p:ph type="body" idx="1"/>
          </p:nvPr>
        </p:nvSpPr>
        <p:spPr>
          <a:xfrm>
            <a:off x="516000" y="1068310"/>
            <a:ext cx="11160000" cy="4356000"/>
          </a:xfrm>
          <a:prstGeom prst="rect">
            <a:avLst/>
          </a:prstGeom>
          <a:noFill/>
          <a:ln>
            <a:noFill/>
          </a:ln>
        </p:spPr>
        <p:txBody>
          <a:bodyPr spcFirstLastPara="1" wrap="square" lIns="91425" tIns="45700" rIns="91425" bIns="45700" anchor="t" anchorCtr="0">
            <a:noAutofit/>
          </a:bodyPr>
          <a:lstStyle>
            <a:lvl1pPr marL="457200" lvl="0" indent="-406400" algn="r" rtl="1">
              <a:lnSpc>
                <a:spcPct val="150000"/>
              </a:lnSpc>
              <a:spcBef>
                <a:spcPts val="1000"/>
              </a:spcBef>
              <a:spcAft>
                <a:spcPts val="0"/>
              </a:spcAft>
              <a:buSzPts val="2800"/>
              <a:buChar char="•"/>
              <a:defRPr>
                <a:solidFill>
                  <a:srgbClr val="002060"/>
                </a:solidFill>
                <a:latin typeface="Varela Round"/>
                <a:ea typeface="Varela Round"/>
                <a:cs typeface="Varela Round"/>
                <a:sym typeface="Varela Round"/>
              </a:defRPr>
            </a:lvl1pPr>
            <a:lvl2pPr marL="914400" lvl="1" indent="-381000" algn="r" rtl="1">
              <a:lnSpc>
                <a:spcPct val="150000"/>
              </a:lnSpc>
              <a:spcBef>
                <a:spcPts val="500"/>
              </a:spcBef>
              <a:spcAft>
                <a:spcPts val="0"/>
              </a:spcAft>
              <a:buSzPts val="2400"/>
              <a:buChar char="•"/>
              <a:defRPr>
                <a:solidFill>
                  <a:srgbClr val="002060"/>
                </a:solidFill>
                <a:latin typeface="Varela Round"/>
                <a:ea typeface="Varela Round"/>
                <a:cs typeface="Varela Round"/>
                <a:sym typeface="Varela Round"/>
              </a:defRPr>
            </a:lvl2pPr>
            <a:lvl3pPr marL="1371600" lvl="2" indent="-355600" algn="r" rtl="1">
              <a:lnSpc>
                <a:spcPct val="150000"/>
              </a:lnSpc>
              <a:spcBef>
                <a:spcPts val="500"/>
              </a:spcBef>
              <a:spcAft>
                <a:spcPts val="0"/>
              </a:spcAft>
              <a:buSzPts val="2000"/>
              <a:buChar char="•"/>
              <a:defRPr>
                <a:latin typeface="Varela Round"/>
                <a:ea typeface="Varela Round"/>
                <a:cs typeface="Varela Round"/>
                <a:sym typeface="Varela Round"/>
              </a:defRPr>
            </a:lvl3pPr>
            <a:lvl4pPr marL="1828800" lvl="3" indent="-342900" algn="r" rtl="1">
              <a:lnSpc>
                <a:spcPct val="150000"/>
              </a:lnSpc>
              <a:spcBef>
                <a:spcPts val="500"/>
              </a:spcBef>
              <a:spcAft>
                <a:spcPts val="0"/>
              </a:spcAft>
              <a:buSzPts val="1800"/>
              <a:buChar char="•"/>
              <a:defRPr>
                <a:latin typeface="Varela Round"/>
                <a:ea typeface="Varela Round"/>
                <a:cs typeface="Varela Round"/>
                <a:sym typeface="Varela Round"/>
              </a:defRPr>
            </a:lvl4pPr>
            <a:lvl5pPr marL="2286000" lvl="4" indent="-342900" algn="r" rtl="1">
              <a:lnSpc>
                <a:spcPct val="150000"/>
              </a:lnSpc>
              <a:spcBef>
                <a:spcPts val="500"/>
              </a:spcBef>
              <a:spcAft>
                <a:spcPts val="0"/>
              </a:spcAft>
              <a:buSzPts val="1800"/>
              <a:buChar char="•"/>
              <a:defRPr>
                <a:latin typeface="Varela Round"/>
                <a:ea typeface="Varela Round"/>
                <a:cs typeface="Varela Round"/>
                <a:sym typeface="Varela Round"/>
              </a:defRPr>
            </a:lvl5pPr>
            <a:lvl6pPr marL="2743200" lvl="5" indent="-342900" algn="r" rtl="1">
              <a:lnSpc>
                <a:spcPct val="90000"/>
              </a:lnSpc>
              <a:spcBef>
                <a:spcPts val="500"/>
              </a:spcBef>
              <a:spcAft>
                <a:spcPts val="0"/>
              </a:spcAft>
              <a:buSzPts val="1800"/>
              <a:buChar char="•"/>
              <a:defRPr/>
            </a:lvl6pPr>
            <a:lvl7pPr marL="3200400" lvl="6" indent="-342900" algn="r" rtl="1">
              <a:lnSpc>
                <a:spcPct val="90000"/>
              </a:lnSpc>
              <a:spcBef>
                <a:spcPts val="500"/>
              </a:spcBef>
              <a:spcAft>
                <a:spcPts val="0"/>
              </a:spcAft>
              <a:buSzPts val="1800"/>
              <a:buChar char="•"/>
              <a:defRPr/>
            </a:lvl7pPr>
            <a:lvl8pPr marL="3657600" lvl="7" indent="-342900" algn="r" rtl="1">
              <a:lnSpc>
                <a:spcPct val="90000"/>
              </a:lnSpc>
              <a:spcBef>
                <a:spcPts val="500"/>
              </a:spcBef>
              <a:spcAft>
                <a:spcPts val="0"/>
              </a:spcAft>
              <a:buSzPts val="1800"/>
              <a:buChar char="•"/>
              <a:defRPr/>
            </a:lvl8pPr>
            <a:lvl9pPr marL="4114800" lvl="8" indent="-342900" algn="r" rtl="1">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a:off x="914401" y="2693989"/>
            <a:ext cx="10363200" cy="1470025"/>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SzPts val="4400"/>
              <a:buNone/>
              <a:defRPr sz="6600"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Google Shape;43;p6"/>
          <p:cNvSpPr/>
          <p:nvPr/>
        </p:nvSpPr>
        <p:spPr>
          <a:xfrm>
            <a:off x="-1488810" y="6410588"/>
            <a:ext cx="3246400"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44;p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45;p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 name="Google Shape;46;p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47"/>
        <p:cNvGrpSpPr/>
        <p:nvPr/>
      </p:nvGrpSpPr>
      <p:grpSpPr>
        <a:xfrm>
          <a:off x="0" y="0"/>
          <a:ext cx="0" cy="0"/>
          <a:chOff x="0" y="0"/>
          <a:chExt cx="0" cy="0"/>
        </a:xfrm>
      </p:grpSpPr>
      <p:sp>
        <p:nvSpPr>
          <p:cNvPr id="48" name="Google Shape;4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50" name="Google Shape;50;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sO0986KvZYo?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hebrew-academy.org.il/%d7%90%d7%99%d7%9a-%d7%90%d7%95%d7%9e%d7%a8%d7%99%d7%9d-%d7%91%d7%a2%d7%91%d7%a8%d7%99%d7%aa/?letter=%D7%9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png"/><Relationship Id="rId7" Type="http://schemas.openxmlformats.org/officeDocument/2006/relationships/image" Target="../media/image26.png"/><Relationship Id="rId2" Type="http://schemas.openxmlformats.org/officeDocument/2006/relationships/notesSlide" Target="../notesSlides/notesSlide31.xml"/><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image" Target="../media/image77.png"/><Relationship Id="rId5" Type="http://schemas.openxmlformats.org/officeDocument/2006/relationships/image" Target="../media/image24.png"/><Relationship Id="rId61" Type="http://schemas.openxmlformats.org/officeDocument/2006/relationships/image" Target="../media/image80.png"/><Relationship Id="rId19" Type="http://schemas.openxmlformats.org/officeDocument/2006/relationships/image" Target="../media/image3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8" Type="http://schemas.openxmlformats.org/officeDocument/2006/relationships/image" Target="../media/image27.png"/><Relationship Id="rId51" Type="http://schemas.openxmlformats.org/officeDocument/2006/relationships/image" Target="../media/image70.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4" Type="http://schemas.openxmlformats.org/officeDocument/2006/relationships/image" Target="../media/image23.png"/><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LSV3-8PoKYY?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509581" y="2798618"/>
            <a:ext cx="10872592" cy="1378303"/>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192A72"/>
              </a:buClr>
              <a:buSzPts val="8000"/>
              <a:buFont typeface="Varela Round"/>
              <a:buNone/>
            </a:pPr>
            <a:r>
              <a:rPr lang="iw-IL" b="1">
                <a:solidFill>
                  <a:srgbClr val="192A72"/>
                </a:solidFill>
              </a:rPr>
              <a:t>מערכת שידורים לאומית</a:t>
            </a:r>
            <a:endParaRPr b="1">
              <a:solidFill>
                <a:srgbClr val="192A72"/>
              </a:solidFill>
            </a:endParaRPr>
          </a:p>
        </p:txBody>
      </p:sp>
      <p:pic>
        <p:nvPicPr>
          <p:cNvPr id="121" name="Google Shape;121;p18"/>
          <p:cNvPicPr preferRelativeResize="0"/>
          <p:nvPr/>
        </p:nvPicPr>
        <p:blipFill rotWithShape="1">
          <a:blip r:embed="rId3">
            <a:alphaModFix/>
          </a:blip>
          <a:srcRect b="26248"/>
          <a:stretch/>
        </p:blipFill>
        <p:spPr>
          <a:xfrm>
            <a:off x="4103483" y="369916"/>
            <a:ext cx="3892911" cy="15974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p:nvPr/>
        </p:nvSpPr>
        <p:spPr>
          <a:xfrm>
            <a:off x="1985931" y="4092186"/>
            <a:ext cx="8220139" cy="900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dirty="0">
                <a:solidFill>
                  <a:schemeClr val="lt1"/>
                </a:solidFill>
                <a:latin typeface="Varela Round"/>
                <a:ea typeface="Varela Round"/>
                <a:cs typeface="Varela Round"/>
                <a:sym typeface="Varela Round"/>
              </a:rPr>
              <a:t>בצבא, במזנונים בבה"ס, במזנונים במשרדי הממשלה יהיה אוכל כשר</a:t>
            </a:r>
            <a:endParaRPr sz="1400" b="0" i="0" u="none" strike="noStrike" cap="none" dirty="0">
              <a:solidFill>
                <a:schemeClr val="lt1"/>
              </a:solidFill>
              <a:latin typeface="Varela Round"/>
              <a:ea typeface="Varela Round"/>
              <a:cs typeface="Varela Round"/>
              <a:sym typeface="Varela Round"/>
            </a:endParaRPr>
          </a:p>
        </p:txBody>
      </p:sp>
      <p:sp>
        <p:nvSpPr>
          <p:cNvPr id="190" name="Google Shape;190;p27"/>
          <p:cNvSpPr/>
          <p:nvPr/>
        </p:nvSpPr>
        <p:spPr>
          <a:xfrm>
            <a:off x="1985931" y="2719111"/>
            <a:ext cx="8220139" cy="900000"/>
          </a:xfrm>
          <a:prstGeom prst="roundRect">
            <a:avLst>
              <a:gd name="adj" fmla="val 16667"/>
            </a:avLst>
          </a:prstGeom>
          <a:solidFill>
            <a:srgbClr val="DDEAF6"/>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rgbClr val="000000"/>
                </a:solidFill>
                <a:latin typeface="Varela Round"/>
                <a:ea typeface="Varela Round"/>
                <a:cs typeface="Varela Round"/>
                <a:sym typeface="Varela Round"/>
              </a:rPr>
              <a:t>" יש לאחוז בכל האמצעים הדרושים</a:t>
            </a:r>
            <a:r>
              <a:rPr lang="he-IL" sz="2000" b="0" i="0" u="none" strike="noStrike" cap="none" dirty="0">
                <a:solidFill>
                  <a:srgbClr val="000000"/>
                </a:solidFill>
                <a:latin typeface="Varela Round"/>
                <a:ea typeface="Varela Round"/>
                <a:cs typeface="Varela Round"/>
                <a:sym typeface="Varela Round"/>
              </a:rPr>
              <a:t>, </a:t>
            </a:r>
            <a:r>
              <a:rPr lang="iw-IL" sz="2000" b="0" i="0" u="none" strike="noStrike" cap="none" dirty="0">
                <a:solidFill>
                  <a:srgbClr val="000000"/>
                </a:solidFill>
                <a:latin typeface="Varela Round"/>
                <a:ea typeface="Varela Round"/>
                <a:cs typeface="Varela Round"/>
                <a:sym typeface="Varela Round"/>
              </a:rPr>
              <a:t>למען הבטיח שבכל מטבח ממלכתי המכוון ליהודים יהיה מאכל כשר"</a:t>
            </a:r>
            <a:endParaRPr sz="2000" b="0" i="0" u="none" strike="noStrike" cap="none" dirty="0">
              <a:solidFill>
                <a:srgbClr val="000000"/>
              </a:solidFill>
              <a:latin typeface="Varela Round"/>
              <a:ea typeface="Varela Round"/>
              <a:cs typeface="Varela Round"/>
              <a:sym typeface="Varela Round"/>
            </a:endParaRPr>
          </a:p>
        </p:txBody>
      </p:sp>
      <p:sp>
        <p:nvSpPr>
          <p:cNvPr id="191" name="Google Shape;191;p27"/>
          <p:cNvSpPr/>
          <p:nvPr/>
        </p:nvSpPr>
        <p:spPr>
          <a:xfrm>
            <a:off x="1985931" y="1346036"/>
            <a:ext cx="8220139" cy="900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במקומות ציבוריים ישמרו על כשרות המזון</a:t>
            </a:r>
            <a:endParaRPr sz="1400" b="0" i="0" u="none" strike="noStrike" cap="none">
              <a:solidFill>
                <a:srgbClr val="000000"/>
              </a:solidFill>
              <a:latin typeface="Varela Round"/>
              <a:ea typeface="Varela Round"/>
              <a:cs typeface="Varela Round"/>
              <a:sym typeface="Varela Round"/>
            </a:endParaRPr>
          </a:p>
        </p:txBody>
      </p:sp>
      <p:sp>
        <p:nvSpPr>
          <p:cNvPr id="192" name="Google Shape;192;p27"/>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כשרות</a:t>
            </a:r>
            <a:endParaRPr/>
          </a:p>
        </p:txBody>
      </p:sp>
      <p:pic>
        <p:nvPicPr>
          <p:cNvPr id="193" name="Google Shape;193;p27"/>
          <p:cNvPicPr preferRelativeResize="0"/>
          <p:nvPr/>
        </p:nvPicPr>
        <p:blipFill rotWithShape="1">
          <a:blip r:embed="rId3">
            <a:alphaModFix/>
          </a:blip>
          <a:srcRect/>
          <a:stretch/>
        </p:blipFill>
        <p:spPr>
          <a:xfrm>
            <a:off x="266700" y="195836"/>
            <a:ext cx="2857500"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500"/>
                                        <p:tgtEl>
                                          <p:spTgt spid="1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fade">
                                      <p:cBhvr>
                                        <p:cTn id="16" dur="500"/>
                                        <p:tgtEl>
                                          <p:spTgt spid="19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p:nvPr/>
        </p:nvSpPr>
        <p:spPr>
          <a:xfrm>
            <a:off x="974134" y="2828100"/>
            <a:ext cx="10243733" cy="2515500"/>
          </a:xfrm>
          <a:prstGeom prst="roundRect">
            <a:avLst>
              <a:gd name="adj" fmla="val 16667"/>
            </a:avLst>
          </a:prstGeom>
          <a:solidFill>
            <a:srgbClr val="DDEAF6"/>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rgbClr val="565555"/>
                </a:solidFill>
                <a:latin typeface="Varela Round"/>
                <a:ea typeface="Varela Round"/>
                <a:cs typeface="Varela Round"/>
                <a:sym typeface="Varela Round"/>
              </a:rPr>
              <a:t>" תובטח אוטונומיה מלאה של </a:t>
            </a:r>
            <a:r>
              <a:rPr lang="iw-IL" sz="2000" b="1" i="0" u="none" strike="noStrike" cap="none" dirty="0">
                <a:solidFill>
                  <a:schemeClr val="accent2"/>
                </a:solidFill>
                <a:latin typeface="Varela Round"/>
                <a:ea typeface="Varela Round"/>
                <a:cs typeface="Varela Round"/>
                <a:sym typeface="Varela Round"/>
              </a:rPr>
              <a:t>כל</a:t>
            </a:r>
            <a:r>
              <a:rPr lang="iw-IL" sz="2000" b="0" i="0" u="none" strike="noStrike" cap="none" dirty="0">
                <a:solidFill>
                  <a:srgbClr val="565555"/>
                </a:solidFill>
                <a:latin typeface="Varela Round"/>
                <a:ea typeface="Varela Round"/>
                <a:cs typeface="Varela Round"/>
                <a:sym typeface="Varela Round"/>
              </a:rPr>
              <a:t> זרם בחינוך, </a:t>
            </a:r>
            <a:r>
              <a:rPr lang="iw-IL" sz="2000" b="1" i="0" u="none" strike="noStrike" cap="none" dirty="0">
                <a:solidFill>
                  <a:srgbClr val="FF0000"/>
                </a:solidFill>
                <a:latin typeface="Varela Round"/>
                <a:ea typeface="Varela Round"/>
                <a:cs typeface="Varela Round"/>
                <a:sym typeface="Varela Round"/>
              </a:rPr>
              <a:t>ולא</a:t>
            </a:r>
            <a:r>
              <a:rPr lang="iw-IL" sz="2000" b="0" i="0" u="none" strike="noStrike" cap="none" dirty="0">
                <a:solidFill>
                  <a:srgbClr val="565555"/>
                </a:solidFill>
                <a:latin typeface="Varela Round"/>
                <a:ea typeface="Varela Round"/>
                <a:cs typeface="Varela Round"/>
                <a:sym typeface="Varela Round"/>
              </a:rPr>
              <a:t> תהיה שום פגיעה מצד השלטון בהכרה הדתית ובמצפון הדתי של שום חלק בישראל. המדינה, כמובן, תקבע את המינימום של לימודי חובה, הלשון העברית, היסטוריה, מדעים וכדומה, ותפקח על מילוי מינימום זה, אבל תתן חופש מלא </a:t>
            </a:r>
            <a:r>
              <a:rPr lang="iw-IL" sz="2000" b="1" i="0" u="none" strike="noStrike" cap="none" dirty="0">
                <a:solidFill>
                  <a:schemeClr val="accent2"/>
                </a:solidFill>
                <a:latin typeface="Varela Round"/>
                <a:ea typeface="Varela Round"/>
                <a:cs typeface="Varela Round"/>
                <a:sym typeface="Varela Round"/>
              </a:rPr>
              <a:t>לכל</a:t>
            </a:r>
            <a:r>
              <a:rPr lang="iw-IL" sz="2000" b="0" i="0" u="none" strike="noStrike" cap="none" dirty="0">
                <a:solidFill>
                  <a:srgbClr val="565555"/>
                </a:solidFill>
                <a:latin typeface="Varela Round"/>
                <a:ea typeface="Varela Round"/>
                <a:cs typeface="Varela Round"/>
                <a:sym typeface="Varela Round"/>
              </a:rPr>
              <a:t> זרם לנהל את החינוך לפי הכרתו ותתרחק מכל פגיעה במצפון הדתי".</a:t>
            </a:r>
            <a:endParaRPr sz="1400" b="0" i="0" u="none" strike="noStrike" cap="none" dirty="0">
              <a:solidFill>
                <a:srgbClr val="000000"/>
              </a:solidFill>
              <a:latin typeface="Arial"/>
              <a:ea typeface="Arial"/>
              <a:cs typeface="Arial"/>
              <a:sym typeface="Arial"/>
            </a:endParaRPr>
          </a:p>
        </p:txBody>
      </p:sp>
      <p:sp>
        <p:nvSpPr>
          <p:cNvPr id="199" name="Google Shape;199;p28"/>
          <p:cNvSpPr/>
          <p:nvPr/>
        </p:nvSpPr>
        <p:spPr>
          <a:xfrm>
            <a:off x="974134" y="1340420"/>
            <a:ext cx="10243733" cy="12639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מערכת חינוך ממלכתית כוללת את כל מערכות החינוך-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של הציבור ה</a:t>
            </a:r>
            <a:r>
              <a:rPr lang="iw-IL" sz="2000" b="1" i="0" u="none" strike="noStrike" cap="none" dirty="0">
                <a:solidFill>
                  <a:srgbClr val="FF0000"/>
                </a:solidFill>
                <a:effectLst>
                  <a:outerShdw blurRad="38100" dist="38100" dir="2700000" algn="tl">
                    <a:srgbClr val="000000">
                      <a:alpha val="43137"/>
                    </a:srgbClr>
                  </a:outerShdw>
                </a:effectLst>
                <a:latin typeface="Varela Round"/>
                <a:ea typeface="Varela Round"/>
                <a:cs typeface="Varela Round"/>
                <a:sym typeface="Varela Round"/>
              </a:rPr>
              <a:t>לא</a:t>
            </a:r>
            <a:r>
              <a:rPr lang="iw-IL" sz="2000" b="0" i="0" u="none" strike="noStrike" cap="none" dirty="0">
                <a:solidFill>
                  <a:schemeClr val="lt1"/>
                </a:solidFill>
                <a:latin typeface="Varela Round"/>
                <a:ea typeface="Varela Round"/>
                <a:cs typeface="Varela Round"/>
                <a:sym typeface="Varela Round"/>
              </a:rPr>
              <a:t> דתי, ומערכת חינוך ממלכתית דתית אוטונומית </a:t>
            </a:r>
            <a:r>
              <a:rPr lang="iw-IL" sz="2000" b="1" i="0" u="none" strike="noStrike" cap="none" dirty="0">
                <a:solidFill>
                  <a:srgbClr val="FFD966"/>
                </a:solidFill>
                <a:effectLst>
                  <a:outerShdw blurRad="38100" dist="38100" dir="2700000" algn="tl">
                    <a:srgbClr val="000000">
                      <a:alpha val="43137"/>
                    </a:srgbClr>
                  </a:outerShdw>
                </a:effectLst>
                <a:latin typeface="Varela Round"/>
                <a:ea typeface="Varela Round"/>
                <a:cs typeface="Varela Round"/>
                <a:sym typeface="Varela Round"/>
              </a:rPr>
              <a:t>המיועדת</a:t>
            </a:r>
            <a:r>
              <a:rPr lang="iw-IL" sz="2000" b="0" i="0" u="none" strike="noStrike" cap="none" dirty="0">
                <a:solidFill>
                  <a:schemeClr val="lt1"/>
                </a:solidFill>
                <a:latin typeface="Varela Round"/>
                <a:ea typeface="Varela Round"/>
                <a:cs typeface="Varela Round"/>
                <a:sym typeface="Varela Round"/>
              </a:rPr>
              <a:t> לציבור הדתי.</a:t>
            </a:r>
            <a:endParaRPr sz="1400" b="0" i="0" u="none" strike="noStrike" cap="none" dirty="0">
              <a:solidFill>
                <a:srgbClr val="000000"/>
              </a:solidFill>
              <a:latin typeface="Arial"/>
              <a:ea typeface="Arial"/>
              <a:cs typeface="Arial"/>
              <a:sym typeface="Arial"/>
            </a:endParaRPr>
          </a:p>
        </p:txBody>
      </p:sp>
      <p:sp>
        <p:nvSpPr>
          <p:cNvPr id="200" name="Google Shape;200;p28"/>
          <p:cNvSpPr txBox="1">
            <a:spLocks noGrp="1"/>
          </p:cNvSpPr>
          <p:nvPr>
            <p:ph type="ctrTitle"/>
          </p:nvPr>
        </p:nvSpPr>
        <p:spPr/>
        <p:txBody>
          <a:bodyPr/>
          <a:lstStyle/>
          <a:p>
            <a:pPr lvl="0"/>
            <a:r>
              <a:rPr lang="he-IL" dirty="0"/>
              <a:t>חינוך - מערכת החינוך הדתית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p:nvPr/>
        </p:nvSpPr>
        <p:spPr>
          <a:xfrm>
            <a:off x="1421771" y="3150645"/>
            <a:ext cx="9348459" cy="145085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a:t>
            </a:r>
            <a:r>
              <a:rPr lang="iw-IL" sz="2400" b="1" i="0" u="none" strike="noStrike" cap="none" dirty="0">
                <a:solidFill>
                  <a:schemeClr val="lt1"/>
                </a:solidFill>
                <a:latin typeface="Varela Round"/>
                <a:ea typeface="Varela Round"/>
                <a:cs typeface="Varela Round"/>
                <a:sym typeface="Varela Round"/>
              </a:rPr>
              <a:t>חינוך החרדי העצמאי</a:t>
            </a:r>
            <a:r>
              <a:rPr lang="iw-IL" sz="2000" b="0" i="0" u="none" strike="noStrike" cap="none" dirty="0">
                <a:solidFill>
                  <a:schemeClr val="lt1"/>
                </a:solidFill>
                <a:latin typeface="Varela Round"/>
                <a:ea typeface="Varela Round"/>
                <a:cs typeface="Varela Round"/>
                <a:sym typeface="Varela Round"/>
              </a:rPr>
              <a:t>-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מערכת חינוך אוטונומית, נפרדת מ</a:t>
            </a:r>
            <a:r>
              <a:rPr lang="iw-IL" sz="2400" b="1" i="0" u="none" strike="noStrike" cap="none" dirty="0">
                <a:solidFill>
                  <a:schemeClr val="lt1"/>
                </a:solidFill>
                <a:latin typeface="Varela Round"/>
                <a:ea typeface="Varela Round"/>
                <a:cs typeface="Varela Round"/>
                <a:sym typeface="Varela Round"/>
              </a:rPr>
              <a:t>החינוך הממלכתי</a:t>
            </a:r>
            <a:r>
              <a:rPr lang="iw-IL" sz="2000" b="0" i="0" u="none" strike="noStrike" cap="none" dirty="0">
                <a:solidFill>
                  <a:schemeClr val="lt1"/>
                </a:solidFill>
                <a:latin typeface="Varela Round"/>
                <a:ea typeface="Varela Round"/>
                <a:cs typeface="Varela Round"/>
                <a:sym typeface="Varela Round"/>
              </a:rPr>
              <a:t>, המיועדת לציבור הדתי</a:t>
            </a:r>
            <a:endParaRPr sz="1400" b="0" i="0" u="none" strike="noStrike" cap="none" dirty="0">
              <a:solidFill>
                <a:srgbClr val="000000"/>
              </a:solidFill>
              <a:latin typeface="Arial"/>
              <a:ea typeface="Arial"/>
              <a:cs typeface="Arial"/>
              <a:sym typeface="Arial"/>
            </a:endParaRPr>
          </a:p>
        </p:txBody>
      </p:sp>
      <p:sp>
        <p:nvSpPr>
          <p:cNvPr id="206" name="Google Shape;206;p29"/>
          <p:cNvSpPr/>
          <p:nvPr/>
        </p:nvSpPr>
        <p:spPr>
          <a:xfrm>
            <a:off x="1421771" y="1413125"/>
            <a:ext cx="9348459" cy="13790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חלק זה בהסדר הפך לחוק-חוק חינוך ממלכתי . </a:t>
            </a:r>
            <a:endParaRPr sz="2000" b="0" i="0" u="none" strike="noStrike" cap="none">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על פי החוק הוקם המנהל לחינוך הדתי, המבטיח חופש פעולה בקביעת תוכניות הלימוד וגיוס המורים.</a:t>
            </a:r>
            <a:endParaRPr sz="1400" b="0" i="0" u="none" strike="noStrike" cap="none">
              <a:solidFill>
                <a:srgbClr val="000000"/>
              </a:solidFill>
              <a:latin typeface="Arial"/>
              <a:ea typeface="Arial"/>
              <a:cs typeface="Arial"/>
              <a:sym typeface="Arial"/>
            </a:endParaRPr>
          </a:p>
        </p:txBody>
      </p:sp>
      <p:sp>
        <p:nvSpPr>
          <p:cNvPr id="207" name="Google Shape;207;p29"/>
          <p:cNvSpPr txBox="1">
            <a:spLocks noGrp="1"/>
          </p:cNvSpPr>
          <p:nvPr>
            <p:ph type="ctrTitle"/>
          </p:nvPr>
        </p:nvSpPr>
        <p:spPr/>
        <p:txBody>
          <a:bodyPr/>
          <a:lstStyle/>
          <a:p>
            <a:pPr lvl="0"/>
            <a:r>
              <a:rPr lang="he-IL"/>
              <a:t>חינוך - מערכת החינוך הדתית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p:nvPr/>
        </p:nvSpPr>
        <p:spPr>
          <a:xfrm>
            <a:off x="1454928" y="4957857"/>
            <a:ext cx="9282143" cy="885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במקרה של גירושים של יהודים, הנושא ידון בבית דין רבני, על פי חוקי ההלכה </a:t>
            </a:r>
            <a:endParaRPr sz="1400" b="0" i="0" u="none" strike="noStrike" cap="none">
              <a:solidFill>
                <a:srgbClr val="000000"/>
              </a:solidFill>
              <a:latin typeface="Arial"/>
              <a:ea typeface="Arial"/>
              <a:cs typeface="Arial"/>
              <a:sym typeface="Arial"/>
            </a:endParaRPr>
          </a:p>
        </p:txBody>
      </p:sp>
      <p:sp>
        <p:nvSpPr>
          <p:cNvPr id="213" name="Google Shape;213;p30"/>
          <p:cNvSpPr/>
          <p:nvPr/>
        </p:nvSpPr>
        <p:spPr>
          <a:xfrm>
            <a:off x="1454928" y="3131807"/>
            <a:ext cx="9282143" cy="1540341"/>
          </a:xfrm>
          <a:prstGeom prst="roundRect">
            <a:avLst>
              <a:gd name="adj" fmla="val 16667"/>
            </a:avLst>
          </a:prstGeom>
          <a:solidFill>
            <a:srgbClr val="9CC2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1E4E79"/>
                </a:solidFill>
                <a:latin typeface="Varela Round"/>
                <a:ea typeface="Varela Round"/>
                <a:cs typeface="Varela Round"/>
                <a:sym typeface="Varela Round"/>
              </a:rPr>
              <a:t>רק בית הדין הרבני האורתודוקסי והמועצות הדתיות, שהרבנות הראשית האורתודוקסית ממנה, רשאים לערוך נישואין וגירושין של אזרחי ישראל היהודים.</a:t>
            </a:r>
            <a:endParaRPr sz="2000" b="0" i="0" u="none" strike="noStrike" cap="none">
              <a:solidFill>
                <a:srgbClr val="1E4E79"/>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1E4E79"/>
                </a:solidFill>
                <a:latin typeface="Varela Round"/>
                <a:ea typeface="Varela Round"/>
                <a:cs typeface="Varela Round"/>
                <a:sym typeface="Varela Round"/>
              </a:rPr>
              <a:t>חלק זה בהסדר הפך לחוק- חוק בתי דין רבניים .</a:t>
            </a:r>
            <a:endParaRPr sz="1400" b="0" i="0" u="none" strike="noStrike" cap="none">
              <a:solidFill>
                <a:srgbClr val="000000"/>
              </a:solidFill>
              <a:latin typeface="Arial"/>
              <a:ea typeface="Arial"/>
              <a:cs typeface="Arial"/>
              <a:sym typeface="Arial"/>
            </a:endParaRPr>
          </a:p>
        </p:txBody>
      </p:sp>
      <p:sp>
        <p:nvSpPr>
          <p:cNvPr id="214" name="Google Shape;214;p30"/>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נישואין וגירושין</a:t>
            </a:r>
            <a:endParaRPr/>
          </a:p>
        </p:txBody>
      </p:sp>
      <p:pic>
        <p:nvPicPr>
          <p:cNvPr id="215" name="Google Shape;215;p30"/>
          <p:cNvPicPr preferRelativeResize="0"/>
          <p:nvPr/>
        </p:nvPicPr>
        <p:blipFill rotWithShape="1">
          <a:blip r:embed="rId3">
            <a:alphaModFix/>
          </a:blip>
          <a:srcRect/>
          <a:stretch/>
        </p:blipFill>
        <p:spPr>
          <a:xfrm>
            <a:off x="8619541" y="1070099"/>
            <a:ext cx="2460171" cy="1383846"/>
          </a:xfrm>
          <a:prstGeom prst="rect">
            <a:avLst/>
          </a:prstGeom>
          <a:noFill/>
          <a:ln>
            <a:noFill/>
          </a:ln>
        </p:spPr>
      </p:pic>
      <p:pic>
        <p:nvPicPr>
          <p:cNvPr id="216" name="Google Shape;216;p30"/>
          <p:cNvPicPr preferRelativeResize="0"/>
          <p:nvPr/>
        </p:nvPicPr>
        <p:blipFill rotWithShape="1">
          <a:blip r:embed="rId4">
            <a:alphaModFix/>
          </a:blip>
          <a:srcRect/>
          <a:stretch/>
        </p:blipFill>
        <p:spPr>
          <a:xfrm>
            <a:off x="1618539" y="893920"/>
            <a:ext cx="1973036" cy="16092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p:nvPr/>
        </p:nvSpPr>
        <p:spPr>
          <a:xfrm>
            <a:off x="1112520" y="152400"/>
            <a:ext cx="801624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222" name="Google Shape;222;p31"/>
          <p:cNvSpPr txBox="1">
            <a:spLocks noGrp="1"/>
          </p:cNvSpPr>
          <p:nvPr>
            <p:ph type="ctrTitle"/>
          </p:nvPr>
        </p:nvSpPr>
        <p:spPr/>
        <p:txBody>
          <a:bodyPr/>
          <a:lstStyle/>
          <a:p>
            <a:pPr lvl="0"/>
            <a:r>
              <a:rPr lang="he-IL" sz="2800" dirty="0"/>
              <a:t>ערוץ הכנסת - </a:t>
            </a:r>
            <a:r>
              <a:rPr lang="he-IL" sz="2800" dirty="0" err="1"/>
              <a:t>קסניה</a:t>
            </a:r>
            <a:r>
              <a:rPr lang="he-IL" sz="2800" dirty="0"/>
              <a:t> </a:t>
            </a:r>
            <a:r>
              <a:rPr lang="he-IL" sz="2800" dirty="0" err="1"/>
              <a:t>סבטלובה</a:t>
            </a:r>
            <a:r>
              <a:rPr lang="he-IL" sz="2800" dirty="0"/>
              <a:t> בלבן ובהינומה מעל דוכן הכנסת, 2.11.16</a:t>
            </a:r>
          </a:p>
        </p:txBody>
      </p:sp>
      <p:pic>
        <p:nvPicPr>
          <p:cNvPr id="2" name="מדיה מקוונת 1" title="ￗﾢￗﾨￗﾕￗﾥ ￗﾔￗﾛￗﾠￗﾡￗﾪ - ￗﾧￗﾡￗﾠￗﾙￗﾔ ￗﾡￗﾑￗﾘￗﾜￗﾕￗﾑￗﾔ ￗﾑￗﾜￗﾑￗﾟ ￗﾕￗﾑￗﾔￗﾙￗﾠￗﾕￗﾞￗﾔ ￗﾞￗﾢￗﾜ ￗﾓￗﾕￗﾛￗﾟ ￗﾔￗﾛￗﾠￗﾡￗﾪ, 2.11.16">
            <a:hlinkClick r:id="" action="ppaction://media"/>
            <a:extLst>
              <a:ext uri="{FF2B5EF4-FFF2-40B4-BE49-F238E27FC236}">
                <a16:creationId xmlns:a16="http://schemas.microsoft.com/office/drawing/2014/main" id="{7C57DEA0-0B9F-4395-9497-EEF6C0F77405}"/>
              </a:ext>
            </a:extLst>
          </p:cNvPr>
          <p:cNvPicPr>
            <a:picLocks noRot="1" noChangeAspect="1"/>
          </p:cNvPicPr>
          <p:nvPr>
            <a:videoFile r:link="rId1"/>
          </p:nvPr>
        </p:nvPicPr>
        <p:blipFill>
          <a:blip r:embed="rId4"/>
          <a:stretch>
            <a:fillRect/>
          </a:stretch>
        </p:blipFill>
        <p:spPr>
          <a:xfrm>
            <a:off x="1799303" y="813062"/>
            <a:ext cx="7787149" cy="5836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800"/>
              <a:buNone/>
            </a:pPr>
            <a:r>
              <a:rPr lang="iw-IL"/>
              <a:t>משימה</a:t>
            </a:r>
            <a:endParaRPr/>
          </a:p>
        </p:txBody>
      </p:sp>
      <p:sp>
        <p:nvSpPr>
          <p:cNvPr id="229" name="Google Shape;229;p32"/>
          <p:cNvSpPr txBox="1">
            <a:spLocks noGrp="1"/>
          </p:cNvSpPr>
          <p:nvPr>
            <p:ph type="body" idx="1"/>
          </p:nvPr>
        </p:nvSpPr>
        <p:spPr>
          <a:xfrm>
            <a:off x="516000" y="1068310"/>
            <a:ext cx="11160000" cy="4356000"/>
          </a:xfrm>
          <a:prstGeom prst="rect">
            <a:avLst/>
          </a:prstGeom>
          <a:noFill/>
          <a:ln>
            <a:noFill/>
          </a:ln>
        </p:spPr>
        <p:txBody>
          <a:bodyPr spcFirstLastPara="1" wrap="square" lIns="91425" tIns="45700" rIns="91425" bIns="45700" anchor="t" anchorCtr="0">
            <a:noAutofit/>
          </a:bodyPr>
          <a:lstStyle/>
          <a:p>
            <a:pPr marL="457200" lvl="0" indent="-381000" algn="r" rtl="1">
              <a:lnSpc>
                <a:spcPct val="200000"/>
              </a:lnSpc>
              <a:spcBef>
                <a:spcPts val="1000"/>
              </a:spcBef>
              <a:spcAft>
                <a:spcPts val="0"/>
              </a:spcAft>
              <a:buSzPts val="2400"/>
              <a:buAutoNum type="arabicPeriod"/>
            </a:pPr>
            <a:r>
              <a:rPr lang="iw-IL" sz="2400" dirty="0"/>
              <a:t>כתבו שני מקומות בהם אתם נפגשים או שומעים על הנושאים </a:t>
            </a:r>
            <a:r>
              <a:rPr lang="he-IL" sz="2400" dirty="0"/>
              <a:t>(</a:t>
            </a:r>
            <a:r>
              <a:rPr lang="iw-IL" sz="2400" dirty="0"/>
              <a:t>כשרות, נישואין וגירושין, חינוך דתי, שבת</a:t>
            </a:r>
            <a:r>
              <a:rPr lang="he-IL" sz="2400" dirty="0"/>
              <a:t>)</a:t>
            </a:r>
            <a:r>
              <a:rPr lang="iw-IL" sz="2400" dirty="0"/>
              <a:t> עליהם הוסכם בהסדר הסטטוס קוו.</a:t>
            </a:r>
            <a:endParaRPr sz="2400" dirty="0"/>
          </a:p>
          <a:p>
            <a:pPr marL="457200" lvl="0" indent="-381000" algn="r" rtl="1">
              <a:lnSpc>
                <a:spcPct val="200000"/>
              </a:lnSpc>
              <a:spcBef>
                <a:spcPts val="0"/>
              </a:spcBef>
              <a:spcAft>
                <a:spcPts val="0"/>
              </a:spcAft>
              <a:buSzPts val="2400"/>
              <a:buAutoNum type="arabicPeriod"/>
            </a:pPr>
            <a:r>
              <a:rPr lang="iw-IL" sz="2400" dirty="0"/>
              <a:t>האם אתם מסכימים לגבי המצב הקיים בנקודות המפגש שלכם עם הנושאים שהזכרתם לעיל או שהייתם מעוניינים לשנות זאת? נמקו תשובתכם.</a:t>
            </a:r>
            <a:endParaRPr sz="2400" dirty="0"/>
          </a:p>
        </p:txBody>
      </p:sp>
      <p:pic>
        <p:nvPicPr>
          <p:cNvPr id="230" name="Google Shape;230;p32" descr="תמונה שמכילה ציור&#10;&#10;התיאור נוצר באופן אוטומטי"/>
          <p:cNvPicPr preferRelativeResize="0"/>
          <p:nvPr/>
        </p:nvPicPr>
        <p:blipFill rotWithShape="1">
          <a:blip r:embed="rId3">
            <a:alphaModFix/>
          </a:blip>
          <a:srcRect/>
          <a:stretch/>
        </p:blipFill>
        <p:spPr>
          <a:xfrm>
            <a:off x="5143500" y="4600575"/>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5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500"/>
                                        <p:tgtEl>
                                          <p:spTgt spid="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p:nvPr/>
        </p:nvSpPr>
        <p:spPr>
          <a:xfrm>
            <a:off x="2027936" y="3911112"/>
            <a:ext cx="9720000" cy="108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endParaRPr sz="2000" b="0" i="0" u="none" strike="noStrike" cap="none">
              <a:solidFill>
                <a:srgbClr val="565555"/>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עברית היא שפת המדינה מכיוון שישראל היא מדינת הלאום היהודי.</a:t>
            </a:r>
            <a:endParaRPr sz="2000" b="0" i="0" u="none" strike="noStrike" cap="none">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הערבית מקבלת מעמד מיוחד כשפת המיעוט הגדול בישראל.</a:t>
            </a:r>
            <a:endParaRPr sz="1400" b="0" i="0" u="none" strike="noStrike" cap="none">
              <a:solidFill>
                <a:srgbClr val="000000"/>
              </a:solidFill>
              <a:latin typeface="Arial"/>
              <a:ea typeface="Arial"/>
              <a:cs typeface="Arial"/>
              <a:sym typeface="Arial"/>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565555"/>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236" name="Google Shape;236;p33"/>
          <p:cNvSpPr/>
          <p:nvPr/>
        </p:nvSpPr>
        <p:spPr>
          <a:xfrm>
            <a:off x="819025" y="2110275"/>
            <a:ext cx="10856700" cy="1080000"/>
          </a:xfrm>
          <a:prstGeom prst="roundRect">
            <a:avLst>
              <a:gd name="adj" fmla="val 16667"/>
            </a:avLst>
          </a:prstGeom>
          <a:solidFill>
            <a:schemeClr val="l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565555"/>
                </a:solidFill>
                <a:latin typeface="Varela Round"/>
                <a:ea typeface="Varela Round"/>
                <a:cs typeface="Varela Round"/>
                <a:sym typeface="Varela Round"/>
              </a:rPr>
              <a:t>שפת המדינה ושפת רוב אזרחיה. בשפה העברית נכתבים החוקים, התקנות ופסיקות בית המשפט.</a:t>
            </a:r>
            <a:endParaRPr sz="2000" b="0" i="0" u="none" strike="noStrike" cap="none">
              <a:solidFill>
                <a:srgbClr val="565555"/>
              </a:solidFill>
              <a:latin typeface="Varela Round"/>
              <a:ea typeface="Varela Round"/>
              <a:cs typeface="Varela Round"/>
              <a:sym typeface="Varela Round"/>
            </a:endParaRPr>
          </a:p>
        </p:txBody>
      </p:sp>
      <p:sp>
        <p:nvSpPr>
          <p:cNvPr id="237" name="Google Shape;237;p33"/>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השפה העברית </a:t>
            </a:r>
            <a:endParaRPr/>
          </a:p>
        </p:txBody>
      </p:sp>
      <p:pic>
        <p:nvPicPr>
          <p:cNvPr id="238" name="Google Shape;238;p33"/>
          <p:cNvPicPr preferRelativeResize="0"/>
          <p:nvPr/>
        </p:nvPicPr>
        <p:blipFill rotWithShape="1">
          <a:blip r:embed="rId3">
            <a:alphaModFix/>
          </a:blip>
          <a:srcRect/>
          <a:stretch/>
        </p:blipFill>
        <p:spPr>
          <a:xfrm>
            <a:off x="516000" y="243738"/>
            <a:ext cx="2857500"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p:nvPr/>
        </p:nvSpPr>
        <p:spPr>
          <a:xfrm>
            <a:off x="1367912" y="3951251"/>
            <a:ext cx="9456175" cy="90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a:solidFill>
                  <a:srgbClr val="FFFFFF"/>
                </a:solidFill>
                <a:latin typeface="Varela Round"/>
                <a:ea typeface="Varela Round"/>
                <a:cs typeface="Varela Round"/>
                <a:sym typeface="Varela Round"/>
              </a:rPr>
              <a:t>חוק השימוש בתאריך העברי- בכל מכתב רשמי בשפה העברית הנשלח על ידי רשויות המדינה יצוין התאריך העברי.</a:t>
            </a:r>
            <a:endParaRPr sz="2000" b="0" i="0" u="none" strike="noStrike" cap="none">
              <a:solidFill>
                <a:srgbClr val="FFFFFF"/>
              </a:solidFill>
              <a:latin typeface="Varela Round"/>
              <a:ea typeface="Varela Round"/>
              <a:cs typeface="Varela Round"/>
              <a:sym typeface="Varela Round"/>
            </a:endParaRPr>
          </a:p>
        </p:txBody>
      </p:sp>
      <p:sp>
        <p:nvSpPr>
          <p:cNvPr id="244" name="Google Shape;244;p34"/>
          <p:cNvSpPr/>
          <p:nvPr/>
        </p:nvSpPr>
        <p:spPr>
          <a:xfrm>
            <a:off x="3624942" y="1394539"/>
            <a:ext cx="7199145" cy="900000"/>
          </a:xfrm>
          <a:prstGeom prst="roundRect">
            <a:avLst>
              <a:gd name="adj" fmla="val 16667"/>
            </a:avLst>
          </a:prstGeom>
          <a:solidFill>
            <a:schemeClr val="l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a:solidFill>
                  <a:srgbClr val="134F5C"/>
                </a:solidFill>
                <a:latin typeface="Varela Round"/>
                <a:ea typeface="Varela Round"/>
                <a:cs typeface="Varela Round"/>
                <a:sym typeface="Varela Round"/>
              </a:rPr>
              <a:t>ימי השבתון והמועד נקבעו על פי הלוח והתאריך העברי. </a:t>
            </a:r>
            <a:endParaRPr sz="2000" b="0" i="0" u="none" strike="noStrike" cap="none">
              <a:solidFill>
                <a:srgbClr val="134F5C"/>
              </a:solidFill>
              <a:latin typeface="Varela Round"/>
              <a:ea typeface="Varela Round"/>
              <a:cs typeface="Varela Round"/>
              <a:sym typeface="Varela Round"/>
            </a:endParaRPr>
          </a:p>
          <a:p>
            <a:pPr marL="0" marR="0" lvl="0" indent="0" algn="r" rtl="1">
              <a:lnSpc>
                <a:spcPct val="150000"/>
              </a:lnSpc>
              <a:spcBef>
                <a:spcPts val="0"/>
              </a:spcBef>
              <a:spcAft>
                <a:spcPts val="0"/>
              </a:spcAft>
              <a:buClr>
                <a:schemeClr val="dk1"/>
              </a:buClr>
              <a:buSzPts val="2000"/>
              <a:buFont typeface="Arial"/>
              <a:buNone/>
            </a:pPr>
            <a:r>
              <a:rPr lang="iw-IL" sz="2000" b="0" i="0" u="none" strike="noStrike" cap="none">
                <a:solidFill>
                  <a:srgbClr val="134F5C"/>
                </a:solidFill>
                <a:latin typeface="Varela Round"/>
                <a:ea typeface="Varela Round"/>
                <a:cs typeface="Varela Round"/>
                <a:sym typeface="Varela Round"/>
              </a:rPr>
              <a:t>חגי ישראל הם ימי השבתון הרשמיים של מדינת ישראל.</a:t>
            </a:r>
            <a:endParaRPr sz="1400" b="0" i="0" u="none" strike="noStrike" cap="none">
              <a:solidFill>
                <a:srgbClr val="134F5C"/>
              </a:solidFill>
              <a:latin typeface="Arial"/>
              <a:ea typeface="Arial"/>
              <a:cs typeface="Arial"/>
              <a:sym typeface="Arial"/>
            </a:endParaRPr>
          </a:p>
        </p:txBody>
      </p:sp>
      <p:sp>
        <p:nvSpPr>
          <p:cNvPr id="245" name="Google Shape;245;p34"/>
          <p:cNvSpPr/>
          <p:nvPr/>
        </p:nvSpPr>
        <p:spPr>
          <a:xfrm>
            <a:off x="1367913" y="2672895"/>
            <a:ext cx="9456175" cy="900000"/>
          </a:xfrm>
          <a:prstGeom prst="roundRect">
            <a:avLst>
              <a:gd name="adj" fmla="val 16667"/>
            </a:avLst>
          </a:prstGeom>
          <a:solidFill>
            <a:srgbClr val="BBD6EE"/>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002060"/>
                </a:solidFill>
                <a:latin typeface="Varela Round"/>
                <a:ea typeface="Varela Round"/>
                <a:cs typeface="Varela Round"/>
                <a:sym typeface="Varela Round"/>
              </a:rPr>
              <a:t>מרבית החגים שהפכו לחגים לאומיים במדינת ישראל, מקורם במורשת ובדת היהודית</a:t>
            </a:r>
            <a:endParaRPr sz="1400" b="0" i="0" u="none" strike="noStrike" cap="none">
              <a:solidFill>
                <a:srgbClr val="002060"/>
              </a:solidFill>
              <a:latin typeface="Arial"/>
              <a:ea typeface="Arial"/>
              <a:cs typeface="Arial"/>
              <a:sym typeface="Arial"/>
            </a:endParaRPr>
          </a:p>
        </p:txBody>
      </p:sp>
      <p:sp>
        <p:nvSpPr>
          <p:cNvPr id="246" name="Google Shape;246;p34"/>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לוח השנה העברי</a:t>
            </a:r>
            <a:endParaRPr/>
          </a:p>
        </p:txBody>
      </p:sp>
      <p:pic>
        <p:nvPicPr>
          <p:cNvPr id="247" name="Google Shape;247;p34"/>
          <p:cNvPicPr preferRelativeResize="0"/>
          <p:nvPr/>
        </p:nvPicPr>
        <p:blipFill rotWithShape="1">
          <a:blip r:embed="rId3">
            <a:alphaModFix/>
          </a:blip>
          <a:srcRect/>
          <a:stretch/>
        </p:blipFill>
        <p:spPr>
          <a:xfrm>
            <a:off x="591230" y="222210"/>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5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800"/>
              <a:buNone/>
            </a:pPr>
            <a:r>
              <a:rPr lang="iw-IL" dirty="0">
                <a:hlinkClick r:id="rId3"/>
              </a:rPr>
              <a:t>משימה</a:t>
            </a:r>
            <a:endParaRPr dirty="0"/>
          </a:p>
        </p:txBody>
      </p:sp>
      <p:sp>
        <p:nvSpPr>
          <p:cNvPr id="253" name="Google Shape;253;p35"/>
          <p:cNvSpPr txBox="1">
            <a:spLocks noGrp="1"/>
          </p:cNvSpPr>
          <p:nvPr>
            <p:ph type="body" idx="1"/>
          </p:nvPr>
        </p:nvSpPr>
        <p:spPr>
          <a:xfrm>
            <a:off x="516000" y="1068310"/>
            <a:ext cx="11160000" cy="4356000"/>
          </a:xfrm>
          <a:prstGeom prst="rect">
            <a:avLst/>
          </a:prstGeom>
          <a:noFill/>
          <a:ln>
            <a:noFill/>
          </a:ln>
        </p:spPr>
        <p:txBody>
          <a:bodyPr spcFirstLastPara="1" wrap="square" lIns="91425" tIns="45700" rIns="91425" bIns="45700" anchor="ctr" anchorCtr="0">
            <a:noAutofit/>
          </a:bodyPr>
          <a:lstStyle/>
          <a:p>
            <a:pPr marL="457200" lvl="0" indent="-381000" algn="r" rtl="1">
              <a:lnSpc>
                <a:spcPct val="200000"/>
              </a:lnSpc>
              <a:spcBef>
                <a:spcPts val="1000"/>
              </a:spcBef>
              <a:spcAft>
                <a:spcPts val="0"/>
              </a:spcAft>
              <a:buSzPts val="2400"/>
              <a:buAutoNum type="arabicPeriod"/>
            </a:pPr>
            <a:r>
              <a:rPr lang="iw-IL" sz="2400" dirty="0"/>
              <a:t>חפשו </a:t>
            </a:r>
            <a:r>
              <a:rPr lang="iw-IL" sz="2400" u="sng" dirty="0">
                <a:solidFill>
                  <a:schemeClr val="hlink"/>
                </a:solidFill>
                <a:hlinkClick r:id="rId3"/>
              </a:rPr>
              <a:t>בקישור המצורף</a:t>
            </a:r>
            <a:r>
              <a:rPr lang="iw-IL" sz="2400" dirty="0"/>
              <a:t>, באתר האקדמיה ללשון עברית,  את החלופות בעברית לשתי מילים בלועזית.  כתבו את המילים ואת הפירוש שלהן.</a:t>
            </a:r>
            <a:endParaRPr sz="2400" dirty="0"/>
          </a:p>
          <a:p>
            <a:pPr marL="457200" lvl="0" indent="-381000" algn="r" rtl="1">
              <a:lnSpc>
                <a:spcPct val="200000"/>
              </a:lnSpc>
              <a:spcBef>
                <a:spcPts val="1000"/>
              </a:spcBef>
              <a:spcAft>
                <a:spcPts val="0"/>
              </a:spcAft>
              <a:buSzPts val="2400"/>
              <a:buAutoNum type="arabicPeriod"/>
            </a:pPr>
            <a:r>
              <a:rPr lang="iw-IL" sz="2400" dirty="0"/>
              <a:t>כתבו את תאריכי הלידה שלכם ושל המשפחה הגרעינית - את התאריך הלועזי ואת התאריך העברי.</a:t>
            </a:r>
            <a:endParaRPr sz="2400" dirty="0"/>
          </a:p>
        </p:txBody>
      </p:sp>
      <p:pic>
        <p:nvPicPr>
          <p:cNvPr id="254" name="Google Shape;254;p35" descr="תמונה שמכילה ציור&#10;&#10;התיאור נוצר באופן אוטומטי"/>
          <p:cNvPicPr preferRelativeResize="0"/>
          <p:nvPr/>
        </p:nvPicPr>
        <p:blipFill rotWithShape="1">
          <a:blip r:embed="rId4">
            <a:alphaModFix/>
          </a:blip>
          <a:srcRect/>
          <a:stretch/>
        </p:blipFill>
        <p:spPr>
          <a:xfrm>
            <a:off x="1955650" y="4240135"/>
            <a:ext cx="1905000" cy="1905000"/>
          </a:xfrm>
          <a:prstGeom prst="rect">
            <a:avLst/>
          </a:prstGeom>
          <a:noFill/>
          <a:ln>
            <a:noFill/>
          </a:ln>
        </p:spPr>
      </p:pic>
      <p:pic>
        <p:nvPicPr>
          <p:cNvPr id="255" name="Google Shape;255;p35" descr="תמונה שמכילה ציור&#10;&#10;התיאור נוצר באופן אוטומטי"/>
          <p:cNvPicPr preferRelativeResize="0"/>
          <p:nvPr/>
        </p:nvPicPr>
        <p:blipFill rotWithShape="1">
          <a:blip r:embed="rId5">
            <a:alphaModFix/>
          </a:blip>
          <a:srcRect/>
          <a:stretch/>
        </p:blipFill>
        <p:spPr>
          <a:xfrm>
            <a:off x="8191500" y="129438"/>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500"/>
                                        <p:tgtEl>
                                          <p:spTgt spid="25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54"/>
                                        </p:tgtEl>
                                        <p:attrNameLst>
                                          <p:attrName>style.visibility</p:attrName>
                                        </p:attrNameLst>
                                      </p:cBhvr>
                                      <p:to>
                                        <p:strVal val="visible"/>
                                      </p:to>
                                    </p:set>
                                    <p:animEffect transition="in" filter="fade">
                                      <p:cBhvr>
                                        <p:cTn id="16"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400"/>
              <a:buNone/>
            </a:pPr>
            <a:r>
              <a:rPr lang="iw-IL"/>
              <a:t>סמלי המדינה</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rgbClr val="002060"/>
              </a:solidFill>
              <a:latin typeface="Varela Round"/>
              <a:ea typeface="Varela Round"/>
              <a:cs typeface="Varela Round"/>
              <a:sym typeface="Varela Round"/>
            </a:endParaRPr>
          </a:p>
        </p:txBody>
      </p:sp>
      <p:sp>
        <p:nvSpPr>
          <p:cNvPr id="127" name="Google Shape;127;p19"/>
          <p:cNvSpPr txBox="1">
            <a:spLocks noGrp="1"/>
          </p:cNvSpPr>
          <p:nvPr>
            <p:ph type="ctrTitle"/>
          </p:nvPr>
        </p:nvSpPr>
        <p:spPr/>
        <p:txBody>
          <a:bodyPr/>
          <a:lstStyle/>
          <a:p>
            <a:pPr lvl="0"/>
            <a:r>
              <a:rPr lang="he-IL"/>
              <a:t>מדינת ישראל כמדינה יהודית</a:t>
            </a:r>
          </a:p>
        </p:txBody>
      </p:sp>
      <p:sp>
        <p:nvSpPr>
          <p:cNvPr id="128" name="Google Shape;128;p19"/>
          <p:cNvSpPr txBox="1">
            <a:spLocks noGrp="1"/>
          </p:cNvSpPr>
          <p:nvPr>
            <p:ph type="subTitle" idx="1"/>
          </p:nvPr>
        </p:nvSpPr>
        <p:spPr/>
        <p:txBody>
          <a:bodyPr/>
          <a:lstStyle/>
          <a:p>
            <a:pPr lvl="0"/>
            <a:r>
              <a:rPr lang="he-IL"/>
              <a:t>אזרחות, חט"ב כיתות ט'</a:t>
            </a:r>
          </a:p>
        </p:txBody>
      </p:sp>
      <p:sp>
        <p:nvSpPr>
          <p:cNvPr id="129" name="Google Shape;129;p19"/>
          <p:cNvSpPr txBox="1">
            <a:spLocks noGrp="1"/>
          </p:cNvSpPr>
          <p:nvPr>
            <p:ph type="body" idx="2"/>
          </p:nvPr>
        </p:nvSpPr>
        <p:spPr/>
        <p:txBody>
          <a:bodyPr/>
          <a:lstStyle/>
          <a:p>
            <a:pPr lvl="0"/>
            <a:r>
              <a:rPr lang="he-IL"/>
              <a:t>שם המורה: אלה גבאי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p:nvPr/>
        </p:nvSpPr>
        <p:spPr>
          <a:xfrm>
            <a:off x="3480128" y="2202742"/>
            <a:ext cx="842772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rgbClr val="FFFFFF"/>
                </a:solidFill>
                <a:latin typeface="Varela Round"/>
                <a:ea typeface="Varela Round"/>
                <a:cs typeface="Varela Round"/>
                <a:sym typeface="Varela Round"/>
              </a:rPr>
              <a:t>המנורה היתה אחד מכלי הקודש במשכן  ושימשה בעבודת הקודש בשני בתי המקדש, עד שנפלה לידי טיטוס עם כיבוש ארץ ישראל וחורבן בית שני.</a:t>
            </a:r>
            <a:endParaRPr sz="1400" b="0" i="0" u="none" strike="noStrike" cap="none">
              <a:solidFill>
                <a:srgbClr val="FFFFFF"/>
              </a:solidFill>
              <a:latin typeface="Varela Round"/>
              <a:ea typeface="Varela Round"/>
              <a:cs typeface="Varela Round"/>
              <a:sym typeface="Varela Round"/>
            </a:endParaRPr>
          </a:p>
        </p:txBody>
      </p:sp>
      <p:sp>
        <p:nvSpPr>
          <p:cNvPr id="266" name="Google Shape;266;p37"/>
          <p:cNvSpPr/>
          <p:nvPr/>
        </p:nvSpPr>
        <p:spPr>
          <a:xfrm>
            <a:off x="3480128" y="1157775"/>
            <a:ext cx="842772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rgbClr val="FFFFFF"/>
                </a:solidFill>
                <a:latin typeface="Varela Round"/>
                <a:ea typeface="Varela Round"/>
                <a:cs typeface="Varela Round"/>
                <a:sym typeface="Varela Round"/>
              </a:rPr>
              <a:t>מנורת בית המקדש, כפי שהיא מופיעה על שער טיטוס ברומא, נקבעה כסמל המדינה. </a:t>
            </a:r>
            <a:endParaRPr sz="1400" b="0" i="0" u="none" strike="noStrike" cap="none">
              <a:solidFill>
                <a:srgbClr val="FFFFFF"/>
              </a:solidFill>
              <a:latin typeface="Varela Round"/>
              <a:ea typeface="Varela Round"/>
              <a:cs typeface="Varela Round"/>
              <a:sym typeface="Varela Round"/>
            </a:endParaRPr>
          </a:p>
        </p:txBody>
      </p:sp>
      <p:sp>
        <p:nvSpPr>
          <p:cNvPr id="267" name="Google Shape;267;p37"/>
          <p:cNvSpPr/>
          <p:nvPr/>
        </p:nvSpPr>
        <p:spPr>
          <a:xfrm>
            <a:off x="3480128" y="3247709"/>
            <a:ext cx="842772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rgbClr val="FFFFFF"/>
                </a:solidFill>
                <a:latin typeface="Varela Round"/>
                <a:ea typeface="Varela Round"/>
                <a:cs typeface="Varela Round"/>
                <a:sym typeface="Varela Round"/>
              </a:rPr>
              <a:t>המנורה מסמלת את עצמאות עם ישראל היושב במדינת ישראל המודרנית. </a:t>
            </a:r>
            <a:endParaRPr sz="1400" b="0" i="0" u="none" strike="noStrike" cap="none">
              <a:solidFill>
                <a:srgbClr val="FFFFFF"/>
              </a:solidFill>
              <a:latin typeface="Varela Round"/>
              <a:ea typeface="Varela Round"/>
              <a:cs typeface="Varela Round"/>
              <a:sym typeface="Varela Round"/>
            </a:endParaRPr>
          </a:p>
        </p:txBody>
      </p:sp>
      <p:sp>
        <p:nvSpPr>
          <p:cNvPr id="268" name="Google Shape;268;p37"/>
          <p:cNvSpPr/>
          <p:nvPr/>
        </p:nvSpPr>
        <p:spPr>
          <a:xfrm>
            <a:off x="3480128" y="4292676"/>
            <a:ext cx="842772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rgbClr val="FFFFFF"/>
                </a:solidFill>
                <a:latin typeface="Varela Round"/>
                <a:ea typeface="Varela Round"/>
                <a:cs typeface="Varela Round"/>
                <a:sym typeface="Varela Round"/>
              </a:rPr>
              <a:t>ענפי הזית מסמלים את השלום </a:t>
            </a:r>
            <a:r>
              <a:rPr lang="he-IL" sz="2000" b="0" i="0" u="none" strike="noStrike" cap="none" dirty="0">
                <a:solidFill>
                  <a:srgbClr val="FFFFFF"/>
                </a:solidFill>
                <a:latin typeface="Varela Round"/>
                <a:ea typeface="Varela Round"/>
                <a:cs typeface="Varela Round"/>
                <a:sym typeface="Varela Round"/>
              </a:rPr>
              <a:t>-</a:t>
            </a:r>
            <a:r>
              <a:rPr lang="iw-IL" sz="2000" b="0" i="0" u="none" strike="noStrike" cap="none" dirty="0">
                <a:solidFill>
                  <a:srgbClr val="FFFFFF"/>
                </a:solidFill>
                <a:latin typeface="Varela Round"/>
                <a:ea typeface="Varela Round"/>
                <a:cs typeface="Varela Round"/>
                <a:sym typeface="Varela Round"/>
              </a:rPr>
              <a:t> </a:t>
            </a:r>
            <a:r>
              <a:rPr lang="he-IL" sz="2000" b="0" i="0" u="none" strike="noStrike" cap="none" dirty="0">
                <a:solidFill>
                  <a:srgbClr val="FFFFFF"/>
                </a:solidFill>
                <a:latin typeface="Varela Round"/>
                <a:ea typeface="Varela Round"/>
                <a:cs typeface="Varela Round"/>
                <a:sym typeface="Varela Round"/>
              </a:rPr>
              <a:t> </a:t>
            </a:r>
            <a:r>
              <a:rPr lang="iw-IL" sz="2000" b="0" i="0" u="none" strike="noStrike" cap="none" dirty="0">
                <a:solidFill>
                  <a:srgbClr val="FFFFFF"/>
                </a:solidFill>
                <a:latin typeface="Varela Round"/>
                <a:ea typeface="Varela Round"/>
                <a:cs typeface="Varela Round"/>
                <a:sym typeface="Varela Round"/>
              </a:rPr>
              <a:t>מקורם בסיפור התיבה של נוח, בו היונה שנוח שלח מביאה במקורה ענפי זית.</a:t>
            </a:r>
            <a:endParaRPr sz="1400" b="0" i="0" u="none" strike="noStrike" cap="none" dirty="0">
              <a:solidFill>
                <a:srgbClr val="FFFFFF"/>
              </a:solidFill>
              <a:latin typeface="Varela Round"/>
              <a:ea typeface="Varela Round"/>
              <a:cs typeface="Varela Round"/>
              <a:sym typeface="Varela Round"/>
            </a:endParaRPr>
          </a:p>
        </p:txBody>
      </p:sp>
      <p:pic>
        <p:nvPicPr>
          <p:cNvPr id="269" name="Google Shape;269;p37"/>
          <p:cNvPicPr preferRelativeResize="0"/>
          <p:nvPr/>
        </p:nvPicPr>
        <p:blipFill rotWithShape="1">
          <a:blip r:embed="rId3">
            <a:alphaModFix/>
          </a:blip>
          <a:srcRect/>
          <a:stretch/>
        </p:blipFill>
        <p:spPr>
          <a:xfrm>
            <a:off x="189886" y="1055652"/>
            <a:ext cx="2999492" cy="3749365"/>
          </a:xfrm>
          <a:prstGeom prst="rect">
            <a:avLst/>
          </a:prstGeom>
          <a:noFill/>
          <a:ln>
            <a:noFill/>
          </a:ln>
        </p:spPr>
      </p:pic>
      <p:sp>
        <p:nvSpPr>
          <p:cNvPr id="270" name="Google Shape;270;p37"/>
          <p:cNvSpPr txBox="1">
            <a:spLocks noGrp="1"/>
          </p:cNvSpPr>
          <p:nvPr>
            <p:ph type="ctrTitle"/>
          </p:nvPr>
        </p:nvSpPr>
        <p:spPr/>
        <p:txBody>
          <a:bodyPr/>
          <a:lstStyle/>
          <a:p>
            <a:pPr lvl="0"/>
            <a:r>
              <a:rPr lang="he-IL"/>
              <a:t>סמל המדינה - מנורה וענפי זית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5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p:nvPr/>
        </p:nvSpPr>
        <p:spPr>
          <a:xfrm>
            <a:off x="7338060" y="1995652"/>
            <a:ext cx="3745353"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המנון התנועה הציונית.</a:t>
            </a:r>
            <a:endParaRPr sz="2000" b="0" i="0" u="none" strike="noStrike" cap="none">
              <a:solidFill>
                <a:schemeClr val="lt1"/>
              </a:solidFill>
              <a:latin typeface="Varela Round"/>
              <a:ea typeface="Varela Round"/>
              <a:cs typeface="Varela Round"/>
              <a:sym typeface="Varela Round"/>
            </a:endParaRPr>
          </a:p>
        </p:txBody>
      </p:sp>
      <p:sp>
        <p:nvSpPr>
          <p:cNvPr id="276" name="Google Shape;276;p38"/>
          <p:cNvSpPr/>
          <p:nvPr/>
        </p:nvSpPr>
        <p:spPr>
          <a:xfrm>
            <a:off x="3303639" y="4038467"/>
            <a:ext cx="7779774"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בטקס הכרזת המדינה בשנת 1948  כיכבה "התקווה</a:t>
            </a:r>
            <a:r>
              <a:rPr lang="he-IL" sz="2000" b="0" i="0" u="none" strike="noStrike" cap="none" dirty="0">
                <a:solidFill>
                  <a:schemeClr val="lt1"/>
                </a:solidFill>
                <a:latin typeface="Varela Round"/>
                <a:ea typeface="Varela Round"/>
                <a:cs typeface="Varela Round"/>
                <a:sym typeface="Varela Round"/>
              </a:rPr>
              <a:t>" - </a:t>
            </a:r>
            <a:r>
              <a:rPr lang="iw-IL" sz="2000" b="0" i="0" u="none" strike="noStrike" cap="none" dirty="0">
                <a:solidFill>
                  <a:schemeClr val="lt1"/>
                </a:solidFill>
                <a:latin typeface="Varela Round"/>
                <a:ea typeface="Varela Round"/>
                <a:cs typeface="Varela Round"/>
                <a:sym typeface="Varela Round"/>
              </a:rPr>
              <a:t>היא הושרה בתחילת האסיפה, נוגנה בסופה ושודרה לרחבי העולם ב"קול ישראל</a:t>
            </a:r>
            <a:r>
              <a:rPr lang="he-IL" sz="2000" dirty="0">
                <a:solidFill>
                  <a:schemeClr val="lt1"/>
                </a:solidFill>
                <a:latin typeface="Varela Round"/>
                <a:ea typeface="Varela Round"/>
                <a:cs typeface="Varela Round"/>
                <a:sym typeface="Varela Round"/>
              </a:rPr>
              <a:t>".</a:t>
            </a:r>
            <a:endParaRPr sz="1400" b="0" i="0" u="none" strike="noStrike" cap="none" dirty="0">
              <a:solidFill>
                <a:schemeClr val="lt1"/>
              </a:solidFill>
              <a:latin typeface="Varela Round"/>
              <a:ea typeface="Varela Round"/>
              <a:cs typeface="Varela Round"/>
              <a:sym typeface="Varela Round"/>
            </a:endParaRPr>
          </a:p>
        </p:txBody>
      </p:sp>
      <p:sp>
        <p:nvSpPr>
          <p:cNvPr id="277" name="Google Shape;277;p38"/>
          <p:cNvSpPr/>
          <p:nvPr/>
        </p:nvSpPr>
        <p:spPr>
          <a:xfrm>
            <a:off x="3303640" y="1063256"/>
            <a:ext cx="3745354"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המנגינה נלקחה משירי עם שונים</a:t>
            </a:r>
            <a:endParaRPr sz="1400" b="0" i="0" u="none" strike="noStrike" cap="none">
              <a:solidFill>
                <a:schemeClr val="lt1"/>
              </a:solidFill>
              <a:latin typeface="Varela Round"/>
              <a:ea typeface="Varela Round"/>
              <a:cs typeface="Varela Round"/>
              <a:sym typeface="Varela Round"/>
            </a:endParaRPr>
          </a:p>
        </p:txBody>
      </p:sp>
      <p:sp>
        <p:nvSpPr>
          <p:cNvPr id="278" name="Google Shape;278;p38"/>
          <p:cNvSpPr/>
          <p:nvPr/>
        </p:nvSpPr>
        <p:spPr>
          <a:xfrm>
            <a:off x="7277100" y="1063256"/>
            <a:ext cx="3745353"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כותב השיר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נפתלי הרץ אימבר</a:t>
            </a:r>
            <a:endParaRPr sz="1400" b="0" i="0" u="none" strike="noStrike" cap="none" dirty="0">
              <a:solidFill>
                <a:schemeClr val="lt1"/>
              </a:solidFill>
              <a:latin typeface="Varela Round"/>
              <a:ea typeface="Varela Round"/>
              <a:cs typeface="Varela Round"/>
              <a:sym typeface="Varela Round"/>
            </a:endParaRPr>
          </a:p>
        </p:txBody>
      </p:sp>
      <p:sp>
        <p:nvSpPr>
          <p:cNvPr id="279" name="Google Shape;279;p38"/>
          <p:cNvSpPr/>
          <p:nvPr/>
        </p:nvSpPr>
        <p:spPr>
          <a:xfrm>
            <a:off x="3303639" y="2928048"/>
            <a:ext cx="7771485"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מבטא את הכמיהה לציון והרצון בעצמאות מדיניות בציון</a:t>
            </a:r>
            <a:endParaRPr sz="1400" b="0" i="0" u="none" strike="noStrike" cap="none">
              <a:solidFill>
                <a:schemeClr val="lt1"/>
              </a:solidFill>
              <a:latin typeface="Varela Round"/>
              <a:ea typeface="Varela Round"/>
              <a:cs typeface="Varela Round"/>
              <a:sym typeface="Varela Round"/>
            </a:endParaRPr>
          </a:p>
        </p:txBody>
      </p:sp>
      <p:pic>
        <p:nvPicPr>
          <p:cNvPr id="280" name="Google Shape;280;p38"/>
          <p:cNvPicPr preferRelativeResize="0"/>
          <p:nvPr/>
        </p:nvPicPr>
        <p:blipFill rotWithShape="1">
          <a:blip r:embed="rId3">
            <a:alphaModFix/>
          </a:blip>
          <a:srcRect/>
          <a:stretch/>
        </p:blipFill>
        <p:spPr>
          <a:xfrm>
            <a:off x="516000" y="264596"/>
            <a:ext cx="2426418" cy="3578662"/>
          </a:xfrm>
          <a:prstGeom prst="rect">
            <a:avLst/>
          </a:prstGeom>
          <a:noFill/>
          <a:ln>
            <a:noFill/>
          </a:ln>
        </p:spPr>
      </p:pic>
      <p:sp>
        <p:nvSpPr>
          <p:cNvPr id="281" name="Google Shape;281;p38"/>
          <p:cNvSpPr txBox="1">
            <a:spLocks noGrp="1"/>
          </p:cNvSpPr>
          <p:nvPr>
            <p:ph type="ctrTitle"/>
          </p:nvPr>
        </p:nvSpPr>
        <p:spPr/>
        <p:txBody>
          <a:bodyPr/>
          <a:lstStyle/>
          <a:p>
            <a:pPr lvl="0"/>
            <a:r>
              <a:rPr lang="he-IL"/>
              <a:t>ההמנון - התקווה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5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Effect transition="in" filter="fade">
                                      <p:cBhvr>
                                        <p:cTn id="17" dur="500"/>
                                        <p:tgtEl>
                                          <p:spTgt spid="2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9"/>
                                        </p:tgtEl>
                                        <p:attrNameLst>
                                          <p:attrName>style.visibility</p:attrName>
                                        </p:attrNameLst>
                                      </p:cBhvr>
                                      <p:to>
                                        <p:strVal val="visible"/>
                                      </p:to>
                                    </p:set>
                                    <p:animEffect transition="in" filter="fade">
                                      <p:cBhvr>
                                        <p:cTn id="22" dur="500"/>
                                        <p:tgtEl>
                                          <p:spTgt spid="2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p:nvPr/>
        </p:nvSpPr>
        <p:spPr>
          <a:xfrm>
            <a:off x="5063612" y="2318419"/>
            <a:ext cx="6242198"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2000"/>
              <a:buFont typeface="Arial"/>
              <a:buNone/>
            </a:pPr>
            <a:r>
              <a:rPr lang="iw-IL" sz="2000" b="0" i="0" u="none" strike="noStrike" cap="none" dirty="0">
                <a:solidFill>
                  <a:srgbClr val="FFFFFF"/>
                </a:solidFill>
                <a:latin typeface="Varela Round"/>
                <a:ea typeface="Varela Round"/>
                <a:cs typeface="Varela Round"/>
                <a:sym typeface="Varela Round"/>
              </a:rPr>
              <a:t>מגן דוד במרכז הדגל- </a:t>
            </a:r>
            <a:r>
              <a:rPr lang="he-IL" sz="2000" b="0" i="0" u="none" strike="noStrike" cap="none" dirty="0">
                <a:solidFill>
                  <a:srgbClr val="FFFFFF"/>
                </a:solidFill>
                <a:latin typeface="Varela Round"/>
                <a:ea typeface="Varela Round"/>
                <a:cs typeface="Varela Round"/>
                <a:sym typeface="Varela Round"/>
              </a:rPr>
              <a:t> </a:t>
            </a:r>
            <a:r>
              <a:rPr lang="iw-IL" sz="2000" b="0" i="0" u="none" strike="noStrike" cap="none" dirty="0">
                <a:solidFill>
                  <a:srgbClr val="FFFFFF"/>
                </a:solidFill>
                <a:latin typeface="Varela Round"/>
                <a:ea typeface="Varela Round"/>
                <a:cs typeface="Varela Round"/>
                <a:sym typeface="Varela Round"/>
              </a:rPr>
              <a:t>סמל יהודי מסורתי עתיק</a:t>
            </a:r>
            <a:endParaRPr sz="2000" b="0" i="0" u="none" strike="noStrike" cap="none" dirty="0">
              <a:solidFill>
                <a:srgbClr val="FFFFFF"/>
              </a:solidFill>
              <a:latin typeface="Varela Round"/>
              <a:ea typeface="Varela Round"/>
              <a:cs typeface="Varela Round"/>
              <a:sym typeface="Varela Round"/>
            </a:endParaRPr>
          </a:p>
        </p:txBody>
      </p:sp>
      <p:sp>
        <p:nvSpPr>
          <p:cNvPr id="287" name="Google Shape;287;p39"/>
          <p:cNvSpPr/>
          <p:nvPr/>
        </p:nvSpPr>
        <p:spPr>
          <a:xfrm>
            <a:off x="5063612" y="1199764"/>
            <a:ext cx="6242199"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rgbClr val="FFFFFF"/>
                </a:solidFill>
                <a:latin typeface="Varela Round"/>
                <a:ea typeface="Varela Round"/>
                <a:cs typeface="Varela Round"/>
                <a:sym typeface="Varela Round"/>
              </a:rPr>
              <a:t>צורה וצבע- </a:t>
            </a:r>
            <a:r>
              <a:rPr lang="he-IL" sz="2000" b="0" i="0" u="none" strike="noStrike" cap="none" dirty="0">
                <a:solidFill>
                  <a:srgbClr val="FFFFFF"/>
                </a:solidFill>
                <a:latin typeface="Varela Round"/>
                <a:ea typeface="Varela Round"/>
                <a:cs typeface="Varela Round"/>
                <a:sym typeface="Varela Round"/>
              </a:rPr>
              <a:t> </a:t>
            </a:r>
            <a:r>
              <a:rPr lang="iw-IL" sz="2000" b="0" i="0" u="none" strike="noStrike" cap="none" dirty="0">
                <a:solidFill>
                  <a:srgbClr val="FFFFFF"/>
                </a:solidFill>
                <a:latin typeface="Varela Round"/>
                <a:ea typeface="Varela Round"/>
                <a:cs typeface="Varela Round"/>
                <a:sym typeface="Varela Round"/>
              </a:rPr>
              <a:t>בד לבן עם שני פסים כחולים כצורת וצבעי הטלית שאיתה מתפללים היהודים לאורך הדורות</a:t>
            </a:r>
            <a:endParaRPr sz="2000" b="0" i="0" u="none" strike="noStrike" cap="none" dirty="0">
              <a:solidFill>
                <a:srgbClr val="FFFFFF"/>
              </a:solidFill>
              <a:latin typeface="Varela Round"/>
              <a:ea typeface="Varela Round"/>
              <a:cs typeface="Varela Round"/>
              <a:sym typeface="Varela Round"/>
            </a:endParaRPr>
          </a:p>
        </p:txBody>
      </p:sp>
      <p:sp>
        <p:nvSpPr>
          <p:cNvPr id="288" name="Google Shape;288;p39"/>
          <p:cNvSpPr/>
          <p:nvPr/>
        </p:nvSpPr>
        <p:spPr>
          <a:xfrm>
            <a:off x="5063612" y="3437074"/>
            <a:ext cx="6242197"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rgbClr val="FFFFFF"/>
                </a:solidFill>
                <a:latin typeface="Varela Round"/>
                <a:ea typeface="Varela Round"/>
                <a:cs typeface="Varela Round"/>
                <a:sym typeface="Varela Round"/>
              </a:rPr>
              <a:t>היה הדגל של התנועה הציונית</a:t>
            </a:r>
            <a:endParaRPr sz="2000" b="0" i="0" u="none" strike="noStrike" cap="none">
              <a:solidFill>
                <a:srgbClr val="FFFFFF"/>
              </a:solidFill>
              <a:latin typeface="Varela Round"/>
              <a:ea typeface="Varela Round"/>
              <a:cs typeface="Varela Round"/>
              <a:sym typeface="Varela Round"/>
            </a:endParaRPr>
          </a:p>
        </p:txBody>
      </p:sp>
      <p:pic>
        <p:nvPicPr>
          <p:cNvPr id="289" name="Google Shape;289;p39" descr="http://www.admati.org.il/Portals/0/Image/israel_flag.jpg"/>
          <p:cNvPicPr preferRelativeResize="0"/>
          <p:nvPr/>
        </p:nvPicPr>
        <p:blipFill rotWithShape="1">
          <a:blip r:embed="rId3">
            <a:alphaModFix/>
          </a:blip>
          <a:srcRect/>
          <a:stretch/>
        </p:blipFill>
        <p:spPr>
          <a:xfrm>
            <a:off x="1449070" y="621832"/>
            <a:ext cx="2482850" cy="2019754"/>
          </a:xfrm>
          <a:prstGeom prst="rect">
            <a:avLst/>
          </a:prstGeom>
          <a:noFill/>
          <a:ln>
            <a:noFill/>
          </a:ln>
        </p:spPr>
      </p:pic>
      <p:sp>
        <p:nvSpPr>
          <p:cNvPr id="290" name="Google Shape;290;p39"/>
          <p:cNvSpPr txBox="1"/>
          <p:nvPr/>
        </p:nvSpPr>
        <p:spPr>
          <a:xfrm>
            <a:off x="6804900" y="123825"/>
            <a:ext cx="4798500" cy="5874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9"/>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דגל  המדינה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gtEl>
                                        <p:attrNameLst>
                                          <p:attrName>style.visibility</p:attrName>
                                        </p:attrNameLst>
                                      </p:cBhvr>
                                      <p:to>
                                        <p:strVal val="visible"/>
                                      </p:to>
                                    </p:set>
                                    <p:animEffect transition="in" filter="fade">
                                      <p:cBhvr>
                                        <p:cTn id="17"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ctrTitle"/>
          </p:nvPr>
        </p:nvSpPr>
        <p:spPr/>
        <p:txBody>
          <a:bodyPr/>
          <a:lstStyle/>
          <a:p>
            <a:pPr lvl="0"/>
            <a:r>
              <a:rPr lang="he-IL"/>
              <a:t>משימה</a:t>
            </a:r>
          </a:p>
        </p:txBody>
      </p:sp>
      <p:sp>
        <p:nvSpPr>
          <p:cNvPr id="297" name="Google Shape;297;p40"/>
          <p:cNvSpPr txBox="1">
            <a:spLocks noGrp="1"/>
          </p:cNvSpPr>
          <p:nvPr>
            <p:ph type="body" idx="1"/>
          </p:nvPr>
        </p:nvSpPr>
        <p:spPr/>
        <p:txBody>
          <a:bodyPr/>
          <a:lstStyle/>
          <a:p>
            <a:pPr marL="565150" lvl="0" indent="-514350">
              <a:buFont typeface="+mj-lt"/>
              <a:buAutoNum type="arabicPeriod"/>
            </a:pPr>
            <a:r>
              <a:rPr lang="he-IL" dirty="0"/>
              <a:t>הכינו סמל למשפחתכם. הסבירו מדוע בחרתם בסמל זה.</a:t>
            </a:r>
          </a:p>
          <a:p>
            <a:pPr marL="565150" lvl="0" indent="-514350">
              <a:buFont typeface="+mj-lt"/>
              <a:buAutoNum type="arabicPeriod"/>
            </a:pPr>
            <a:r>
              <a:rPr lang="he-IL" dirty="0"/>
              <a:t>דגל / סמל המדינה / המנון - בחרו באחד מהסמלים והכינו סמל חדש למדינת ישראל המתאים לדעתכם לתקופתנו היום. נמקו את בחירתכם.</a:t>
            </a:r>
          </a:p>
        </p:txBody>
      </p:sp>
      <p:pic>
        <p:nvPicPr>
          <p:cNvPr id="298" name="Google Shape;298;p40" descr="תמונה שמכילה ציור&#10;&#10;התיאור נוצר באופן אוטומטי"/>
          <p:cNvPicPr preferRelativeResize="0"/>
          <p:nvPr/>
        </p:nvPicPr>
        <p:blipFill rotWithShape="1">
          <a:blip r:embed="rId3">
            <a:alphaModFix/>
          </a:blip>
          <a:srcRect/>
          <a:stretch/>
        </p:blipFill>
        <p:spPr>
          <a:xfrm>
            <a:off x="5143500" y="3738182"/>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500"/>
                                        <p:tgtEl>
                                          <p:spTgt spid="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Effect transition="in" filter="fade">
                                      <p:cBhvr>
                                        <p:cTn id="12" dur="500"/>
                                        <p:tgtEl>
                                          <p:spTgt spid="2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400"/>
              <a:buNone/>
            </a:pPr>
            <a:r>
              <a:rPr lang="iw-IL"/>
              <a:t>מוסדות המדינה</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p:nvPr/>
        </p:nvSpPr>
        <p:spPr>
          <a:xfrm>
            <a:off x="5841070" y="2425071"/>
            <a:ext cx="5943600" cy="824282"/>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panose="00000500000000000000" pitchFamily="2" charset="-79"/>
                <a:ea typeface="Merriweather Sans"/>
                <a:cs typeface="Varela Round" panose="00000500000000000000" pitchFamily="2" charset="-79"/>
                <a:sym typeface="Merriweather Sans"/>
              </a:rPr>
              <a:t>חלק מהחוקים מבטאים את האופי היהודי של המדינה. </a:t>
            </a:r>
            <a:endParaRPr sz="1400" b="0" i="0" u="none" strike="noStrike" cap="none">
              <a:solidFill>
                <a:schemeClr val="lt1"/>
              </a:solidFill>
              <a:latin typeface="Varela Round" panose="00000500000000000000" pitchFamily="2" charset="-79"/>
              <a:cs typeface="Varela Round" panose="00000500000000000000" pitchFamily="2" charset="-79"/>
              <a:sym typeface="Arial"/>
            </a:endParaRPr>
          </a:p>
        </p:txBody>
      </p:sp>
      <p:pic>
        <p:nvPicPr>
          <p:cNvPr id="309" name="Google Shape;309;p42"/>
          <p:cNvPicPr preferRelativeResize="0"/>
          <p:nvPr/>
        </p:nvPicPr>
        <p:blipFill rotWithShape="1">
          <a:blip r:embed="rId3">
            <a:alphaModFix/>
          </a:blip>
          <a:srcRect/>
          <a:stretch/>
        </p:blipFill>
        <p:spPr>
          <a:xfrm>
            <a:off x="200025" y="1155038"/>
            <a:ext cx="5303980" cy="3542083"/>
          </a:xfrm>
          <a:prstGeom prst="rect">
            <a:avLst/>
          </a:prstGeom>
          <a:noFill/>
          <a:ln>
            <a:noFill/>
          </a:ln>
        </p:spPr>
      </p:pic>
      <p:sp>
        <p:nvSpPr>
          <p:cNvPr id="310" name="Google Shape;310;p42"/>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הכנסת</a:t>
            </a:r>
            <a:endParaRPr/>
          </a:p>
        </p:txBody>
      </p:sp>
      <p:sp>
        <p:nvSpPr>
          <p:cNvPr id="311" name="Google Shape;311;p42"/>
          <p:cNvSpPr/>
          <p:nvPr/>
        </p:nvSpPr>
        <p:spPr>
          <a:xfrm>
            <a:off x="5797714" y="1242124"/>
            <a:ext cx="5943600" cy="997983"/>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הרשות המחוקקת, בית הנבחרים של ישראל, תפקידה המרכזי הוא לחוקק את חוקי המדינה. </a:t>
            </a:r>
            <a:endParaRPr sz="1400" b="0" i="0" u="none" strike="noStrike" cap="none" dirty="0">
              <a:solidFill>
                <a:schemeClr val="lt1"/>
              </a:solidFill>
              <a:latin typeface="Varela Round" panose="00000500000000000000" pitchFamily="2" charset="-79"/>
              <a:cs typeface="Varela Round" panose="00000500000000000000" pitchFamily="2" charset="-79"/>
              <a:sym typeface="Arial"/>
            </a:endParaRPr>
          </a:p>
        </p:txBody>
      </p:sp>
      <p:sp>
        <p:nvSpPr>
          <p:cNvPr id="312" name="Google Shape;312;p42"/>
          <p:cNvSpPr/>
          <p:nvPr/>
        </p:nvSpPr>
        <p:spPr>
          <a:xfrm>
            <a:off x="5841070" y="3434317"/>
            <a:ext cx="5943600" cy="870791"/>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 מקור שמה ב"כנסת הגדולה</a:t>
            </a:r>
            <a:r>
              <a:rPr lang="he-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 </a:t>
            </a:r>
            <a:r>
              <a:rPr lang="iw-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מוסד שלטוני מתקופת בית שני. </a:t>
            </a:r>
            <a:endParaRPr sz="1400" b="0" i="0" u="none" strike="noStrike" cap="none" dirty="0">
              <a:solidFill>
                <a:schemeClr val="lt1"/>
              </a:solidFill>
              <a:latin typeface="Varela Round" panose="00000500000000000000" pitchFamily="2" charset="-79"/>
              <a:cs typeface="Varela Round" panose="00000500000000000000" pitchFamily="2" charset="-79"/>
              <a:sym typeface="Arial"/>
            </a:endParaRPr>
          </a:p>
        </p:txBody>
      </p:sp>
      <p:sp>
        <p:nvSpPr>
          <p:cNvPr id="313" name="Google Shape;313;p42"/>
          <p:cNvSpPr/>
          <p:nvPr/>
        </p:nvSpPr>
        <p:spPr>
          <a:xfrm>
            <a:off x="5841070" y="4490073"/>
            <a:ext cx="5943601" cy="80554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 מספר חברי הכנסת הו</a:t>
            </a:r>
            <a:r>
              <a:rPr lang="he-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א 120 </a:t>
            </a:r>
            <a:r>
              <a:rPr lang="iw-IL" sz="2000" b="0" i="0" u="none" strike="noStrike" cap="none" dirty="0">
                <a:solidFill>
                  <a:schemeClr val="lt1"/>
                </a:solidFill>
                <a:latin typeface="Varela Round" panose="00000500000000000000" pitchFamily="2" charset="-79"/>
                <a:ea typeface="Merriweather Sans"/>
                <a:cs typeface="Varela Round" panose="00000500000000000000" pitchFamily="2" charset="-79"/>
                <a:sym typeface="Merriweather Sans"/>
              </a:rPr>
              <a:t>כמספר חברי הכנסת הגדולה.</a:t>
            </a:r>
            <a:endParaRPr sz="1400" b="0" i="0" u="none" strike="noStrike" cap="none" dirty="0">
              <a:solidFill>
                <a:schemeClr val="lt1"/>
              </a:solidFill>
              <a:latin typeface="Varela Round" panose="00000500000000000000" pitchFamily="2" charset="-79"/>
              <a:cs typeface="Varela Round" panose="00000500000000000000" pitchFamily="2" charset="-79"/>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500"/>
                                        <p:tgtEl>
                                          <p:spTgt spid="3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3"/>
                                        </p:tgtEl>
                                        <p:attrNameLst>
                                          <p:attrName>style.visibility</p:attrName>
                                        </p:attrNameLst>
                                      </p:cBhvr>
                                      <p:to>
                                        <p:strVal val="visible"/>
                                      </p:to>
                                    </p:set>
                                    <p:animEffect transition="in" filter="fade">
                                      <p:cBhvr>
                                        <p:cTn id="22"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3"/>
          <p:cNvPicPr preferRelativeResize="0"/>
          <p:nvPr/>
        </p:nvPicPr>
        <p:blipFill rotWithShape="1">
          <a:blip r:embed="rId3">
            <a:alphaModFix/>
          </a:blip>
          <a:srcRect/>
          <a:stretch/>
        </p:blipFill>
        <p:spPr>
          <a:xfrm>
            <a:off x="-49161" y="221661"/>
            <a:ext cx="2546556" cy="1262909"/>
          </a:xfrm>
          <a:prstGeom prst="rect">
            <a:avLst/>
          </a:prstGeom>
          <a:solidFill>
            <a:schemeClr val="lt1"/>
          </a:solidFill>
          <a:ln>
            <a:noFill/>
          </a:ln>
        </p:spPr>
      </p:pic>
      <p:sp>
        <p:nvSpPr>
          <p:cNvPr id="319" name="Google Shape;319;p43"/>
          <p:cNvSpPr/>
          <p:nvPr/>
        </p:nvSpPr>
        <p:spPr>
          <a:xfrm>
            <a:off x="3959415" y="2559655"/>
            <a:ext cx="7634942"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בראש מועצת הרבנות הראשית עומדים שני רבנים ראשיים: </a:t>
            </a:r>
            <a:endParaRPr sz="2000" b="0" i="0" u="none" strike="noStrike" cap="none">
              <a:solidFill>
                <a:schemeClr val="lt1"/>
              </a:solidFill>
              <a:latin typeface="Varela Round"/>
              <a:ea typeface="Varela Round"/>
              <a:cs typeface="Varela Round"/>
              <a:sym typeface="Varela Round"/>
            </a:endParaRPr>
          </a:p>
        </p:txBody>
      </p:sp>
      <p:sp>
        <p:nvSpPr>
          <p:cNvPr id="320" name="Google Shape;320;p43"/>
          <p:cNvSpPr/>
          <p:nvPr/>
        </p:nvSpPr>
        <p:spPr>
          <a:xfrm>
            <a:off x="2307596" y="1480658"/>
            <a:ext cx="9286761" cy="54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החוק קובע שהרבנות הראשית לישראל תפעל באמצעות מועצת הרבנות הראשית</a:t>
            </a:r>
            <a:endParaRPr sz="1400" b="0" i="0" u="none" strike="noStrike" cap="none">
              <a:solidFill>
                <a:schemeClr val="lt1"/>
              </a:solidFill>
              <a:latin typeface="Varela Round"/>
              <a:ea typeface="Varela Round"/>
              <a:cs typeface="Varela Round"/>
              <a:sym typeface="Varela Round"/>
            </a:endParaRPr>
          </a:p>
        </p:txBody>
      </p:sp>
      <p:sp>
        <p:nvSpPr>
          <p:cNvPr id="321" name="Google Shape;321;p43"/>
          <p:cNvSpPr txBox="1">
            <a:spLocks noGrp="1"/>
          </p:cNvSpPr>
          <p:nvPr>
            <p:ph type="ctrTitle"/>
          </p:nvPr>
        </p:nvSpPr>
        <p:spPr>
          <a:xfrm>
            <a:off x="531115" y="221661"/>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הרבנות הראשית</a:t>
            </a:r>
            <a:endParaRPr/>
          </a:p>
        </p:txBody>
      </p:sp>
      <p:sp>
        <p:nvSpPr>
          <p:cNvPr id="322" name="Google Shape;322;p43"/>
          <p:cNvSpPr/>
          <p:nvPr/>
        </p:nvSpPr>
        <p:spPr>
          <a:xfrm>
            <a:off x="7258050" y="4404561"/>
            <a:ext cx="4581236"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רב ראשי ספרדי המכונה "הראשון לציון"</a:t>
            </a:r>
            <a:endParaRPr sz="1400" b="0" i="0" u="none" strike="noStrike" cap="none">
              <a:solidFill>
                <a:schemeClr val="lt1"/>
              </a:solidFill>
              <a:latin typeface="Varela Round"/>
              <a:ea typeface="Varela Round"/>
              <a:cs typeface="Varela Round"/>
              <a:sym typeface="Varela Round"/>
            </a:endParaRPr>
          </a:p>
        </p:txBody>
      </p:sp>
      <p:sp>
        <p:nvSpPr>
          <p:cNvPr id="323" name="Google Shape;323;p43"/>
          <p:cNvSpPr/>
          <p:nvPr/>
        </p:nvSpPr>
        <p:spPr>
          <a:xfrm>
            <a:off x="4139533" y="4404561"/>
            <a:ext cx="1459076"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רב אשכנזי</a:t>
            </a:r>
            <a:endParaRPr sz="1400" b="0" i="0" u="none" strike="noStrike" cap="none">
              <a:solidFill>
                <a:schemeClr val="lt1"/>
              </a:solidFill>
              <a:latin typeface="Varela Round"/>
              <a:ea typeface="Varela Round"/>
              <a:cs typeface="Varela Round"/>
              <a:sym typeface="Varela Round"/>
            </a:endParaRPr>
          </a:p>
        </p:txBody>
      </p:sp>
      <p:sp>
        <p:nvSpPr>
          <p:cNvPr id="324" name="Google Shape;324;p43"/>
          <p:cNvSpPr/>
          <p:nvPr/>
        </p:nvSpPr>
        <p:spPr>
          <a:xfrm>
            <a:off x="5801260" y="4284873"/>
            <a:ext cx="898071" cy="959375"/>
          </a:xfrm>
          <a:prstGeom prst="mathPlus">
            <a:avLst>
              <a:gd name="adj1" fmla="val 23520"/>
            </a:avLst>
          </a:prstGeom>
          <a:solidFill>
            <a:schemeClr val="l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5" name="Google Shape;325;p43"/>
          <p:cNvPicPr preferRelativeResize="0"/>
          <p:nvPr/>
        </p:nvPicPr>
        <p:blipFill rotWithShape="1">
          <a:blip r:embed="rId4">
            <a:alphaModFix/>
          </a:blip>
          <a:srcRect/>
          <a:stretch/>
        </p:blipFill>
        <p:spPr>
          <a:xfrm>
            <a:off x="457466" y="3529557"/>
            <a:ext cx="3068412" cy="21669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fade">
                                      <p:cBhvr>
                                        <p:cTn id="12" dur="500"/>
                                        <p:tgtEl>
                                          <p:spTgt spid="3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500"/>
                                        <p:tgtEl>
                                          <p:spTgt spid="322"/>
                                        </p:tgtEl>
                                      </p:cBhvr>
                                    </p:animEffect>
                                  </p:childTnLst>
                                </p:cTn>
                              </p:par>
                              <p:par>
                                <p:cTn id="18" presetID="10" presetClass="entr" presetSubtype="0" fill="hold" nodeType="withEffect">
                                  <p:stCondLst>
                                    <p:cond delay="0"/>
                                  </p:stCondLst>
                                  <p:childTnLst>
                                    <p:set>
                                      <p:cBhvr>
                                        <p:cTn id="19" dur="1" fill="hold">
                                          <p:stCondLst>
                                            <p:cond delay="0"/>
                                          </p:stCondLst>
                                        </p:cTn>
                                        <p:tgtEl>
                                          <p:spTgt spid="323"/>
                                        </p:tgtEl>
                                        <p:attrNameLst>
                                          <p:attrName>style.visibility</p:attrName>
                                        </p:attrNameLst>
                                      </p:cBhvr>
                                      <p:to>
                                        <p:strVal val="visible"/>
                                      </p:to>
                                    </p:set>
                                    <p:animEffect transition="in" filter="fade">
                                      <p:cBhvr>
                                        <p:cTn id="20" dur="500"/>
                                        <p:tgtEl>
                                          <p:spTgt spid="323"/>
                                        </p:tgtEl>
                                      </p:cBhvr>
                                    </p:animEffect>
                                  </p:childTnLst>
                                </p:cTn>
                              </p:par>
                              <p:par>
                                <p:cTn id="21" presetID="10" presetClass="entr" presetSubtype="0" fill="hold" nodeType="withEffect">
                                  <p:stCondLst>
                                    <p:cond delay="0"/>
                                  </p:stCondLst>
                                  <p:childTnLst>
                                    <p:set>
                                      <p:cBhvr>
                                        <p:cTn id="22" dur="1" fill="hold">
                                          <p:stCondLst>
                                            <p:cond delay="0"/>
                                          </p:stCondLst>
                                        </p:cTn>
                                        <p:tgtEl>
                                          <p:spTgt spid="324"/>
                                        </p:tgtEl>
                                        <p:attrNameLst>
                                          <p:attrName>style.visibility</p:attrName>
                                        </p:attrNameLst>
                                      </p:cBhvr>
                                      <p:to>
                                        <p:strVal val="visible"/>
                                      </p:to>
                                    </p:set>
                                    <p:animEffect transition="in" filter="fade">
                                      <p:cBhvr>
                                        <p:cTn id="23" dur="500"/>
                                        <p:tgtEl>
                                          <p:spTgt spid="324"/>
                                        </p:tgtEl>
                                      </p:cBhvr>
                                    </p:animEffect>
                                  </p:childTnLst>
                                </p:cTn>
                              </p:par>
                              <p:par>
                                <p:cTn id="24" presetID="10" presetClass="entr" presetSubtype="0" fill="hold" nodeType="withEffect">
                                  <p:stCondLst>
                                    <p:cond delay="0"/>
                                  </p:stCondLst>
                                  <p:childTnLst>
                                    <p:set>
                                      <p:cBhvr>
                                        <p:cTn id="25" dur="1" fill="hold">
                                          <p:stCondLst>
                                            <p:cond delay="0"/>
                                          </p:stCondLst>
                                        </p:cTn>
                                        <p:tgtEl>
                                          <p:spTgt spid="325"/>
                                        </p:tgtEl>
                                        <p:attrNameLst>
                                          <p:attrName>style.visibility</p:attrName>
                                        </p:attrNameLst>
                                      </p:cBhvr>
                                      <p:to>
                                        <p:strVal val="visible"/>
                                      </p:to>
                                    </p:set>
                                    <p:animEffect transition="in" filter="fade">
                                      <p:cBhvr>
                                        <p:cTn id="26"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4"/>
          <p:cNvPicPr preferRelativeResize="0"/>
          <p:nvPr/>
        </p:nvPicPr>
        <p:blipFill rotWithShape="1">
          <a:blip r:embed="rId3">
            <a:alphaModFix/>
          </a:blip>
          <a:srcRect/>
          <a:stretch/>
        </p:blipFill>
        <p:spPr>
          <a:xfrm>
            <a:off x="0" y="5097291"/>
            <a:ext cx="3382297" cy="1677377"/>
          </a:xfrm>
          <a:prstGeom prst="rect">
            <a:avLst/>
          </a:prstGeom>
          <a:solidFill>
            <a:schemeClr val="lt1"/>
          </a:solidFill>
          <a:ln>
            <a:noFill/>
          </a:ln>
        </p:spPr>
      </p:pic>
      <p:sp>
        <p:nvSpPr>
          <p:cNvPr id="331" name="Google Shape;331;p44"/>
          <p:cNvSpPr/>
          <p:nvPr/>
        </p:nvSpPr>
        <p:spPr>
          <a:xfrm>
            <a:off x="2176968" y="1283903"/>
            <a:ext cx="9360309" cy="66964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chemeClr val="lt1"/>
                </a:solidFill>
                <a:latin typeface="Varela Round"/>
                <a:ea typeface="Varela Round"/>
                <a:cs typeface="Varela Round"/>
                <a:sym typeface="Varela Round"/>
              </a:rPr>
              <a:t>תפקידי מועצת הרבנות הראשית:</a:t>
            </a:r>
            <a:endParaRPr sz="2000" b="0" i="0" u="none" strike="noStrike" cap="none">
              <a:solidFill>
                <a:schemeClr val="lt1"/>
              </a:solidFill>
              <a:latin typeface="Varela Round"/>
              <a:ea typeface="Varela Round"/>
              <a:cs typeface="Varela Round"/>
              <a:sym typeface="Varela Round"/>
            </a:endParaRPr>
          </a:p>
        </p:txBody>
      </p:sp>
      <p:sp>
        <p:nvSpPr>
          <p:cNvPr id="332" name="Google Shape;332;p44"/>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הרבנות הראשית</a:t>
            </a:r>
            <a:endParaRPr/>
          </a:p>
        </p:txBody>
      </p:sp>
      <p:sp>
        <p:nvSpPr>
          <p:cNvPr id="333" name="Google Shape;333;p44"/>
          <p:cNvSpPr/>
          <p:nvPr/>
        </p:nvSpPr>
        <p:spPr>
          <a:xfrm>
            <a:off x="806246" y="1997839"/>
            <a:ext cx="10589604" cy="3323946"/>
          </a:xfrm>
          <a:prstGeom prst="rect">
            <a:avLst/>
          </a:prstGeom>
          <a:noFill/>
          <a:ln>
            <a:noFill/>
          </a:ln>
        </p:spPr>
        <p:txBody>
          <a:bodyPr spcFirstLastPara="1" wrap="square" lIns="91425" tIns="45700" rIns="91425" bIns="45700" anchor="t" anchorCtr="0">
            <a:noAutofit/>
          </a:bodyPr>
          <a:lstStyle/>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מתן תשובות וחוות דעת בענייני הלכה לשואלים בעצתה.</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פעולות לקירוב הציבור לערכי תורה ומצוות.</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מתן תעודות כשרות למפעלים ומוסדות ציבוריים ופיקוח על יבוא בשר כשר לארץ.</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מתן כשירות לרב לכהן כדיין.</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מתן כשירות לרב לכהן כרב עיר.</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מתן כשירות לרב לכהן כרב רושם נישואין.</a:t>
            </a:r>
            <a:endParaRPr sz="2000" b="0" i="0" u="none" strike="noStrike" cap="none">
              <a:solidFill>
                <a:schemeClr val="dk1"/>
              </a:solidFill>
              <a:latin typeface="Varela Round"/>
              <a:ea typeface="Varela Round"/>
              <a:cs typeface="Varela Round"/>
              <a:sym typeface="Varela Round"/>
            </a:endParaRPr>
          </a:p>
          <a:p>
            <a:pPr marL="342900" marR="0" lvl="0" indent="-342900" algn="r" rtl="1">
              <a:lnSpc>
                <a:spcPct val="15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עשיית כל פעולה הדרושה לביצוע תפקידיה ואינה אסורה על פי חוק.</a:t>
            </a:r>
            <a:endParaRPr sz="2000" b="0" i="0" u="none" strike="noStrike" cap="none">
              <a:solidFill>
                <a:schemeClr val="dk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0" end="0"/>
                                            </p:txEl>
                                          </p:spTgt>
                                        </p:tgtEl>
                                        <p:attrNameLst>
                                          <p:attrName>style.visibility</p:attrName>
                                        </p:attrNameLst>
                                      </p:cBhvr>
                                      <p:to>
                                        <p:strVal val="visible"/>
                                      </p:to>
                                    </p:set>
                                    <p:animEffect transition="in" filter="fade">
                                      <p:cBhvr>
                                        <p:cTn id="12" dur="500"/>
                                        <p:tgtEl>
                                          <p:spTgt spid="3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xEl>
                                              <p:pRg st="1" end="1"/>
                                            </p:txEl>
                                          </p:spTgt>
                                        </p:tgtEl>
                                        <p:attrNameLst>
                                          <p:attrName>style.visibility</p:attrName>
                                        </p:attrNameLst>
                                      </p:cBhvr>
                                      <p:to>
                                        <p:strVal val="visible"/>
                                      </p:to>
                                    </p:set>
                                    <p:animEffect transition="in" filter="fade">
                                      <p:cBhvr>
                                        <p:cTn id="17" dur="500"/>
                                        <p:tgtEl>
                                          <p:spTgt spid="3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
                                            <p:txEl>
                                              <p:pRg st="2" end="2"/>
                                            </p:txEl>
                                          </p:spTgt>
                                        </p:tgtEl>
                                        <p:attrNameLst>
                                          <p:attrName>style.visibility</p:attrName>
                                        </p:attrNameLst>
                                      </p:cBhvr>
                                      <p:to>
                                        <p:strVal val="visible"/>
                                      </p:to>
                                    </p:set>
                                    <p:animEffect transition="in" filter="fade">
                                      <p:cBhvr>
                                        <p:cTn id="22" dur="500"/>
                                        <p:tgtEl>
                                          <p:spTgt spid="3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xEl>
                                              <p:pRg st="3" end="3"/>
                                            </p:txEl>
                                          </p:spTgt>
                                        </p:tgtEl>
                                        <p:attrNameLst>
                                          <p:attrName>style.visibility</p:attrName>
                                        </p:attrNameLst>
                                      </p:cBhvr>
                                      <p:to>
                                        <p:strVal val="visible"/>
                                      </p:to>
                                    </p:set>
                                    <p:animEffect transition="in" filter="fade">
                                      <p:cBhvr>
                                        <p:cTn id="27" dur="500"/>
                                        <p:tgtEl>
                                          <p:spTgt spid="3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
                                            <p:txEl>
                                              <p:pRg st="4" end="4"/>
                                            </p:txEl>
                                          </p:spTgt>
                                        </p:tgtEl>
                                        <p:attrNameLst>
                                          <p:attrName>style.visibility</p:attrName>
                                        </p:attrNameLst>
                                      </p:cBhvr>
                                      <p:to>
                                        <p:strVal val="visible"/>
                                      </p:to>
                                    </p:set>
                                    <p:animEffect transition="in" filter="fade">
                                      <p:cBhvr>
                                        <p:cTn id="32" dur="500"/>
                                        <p:tgtEl>
                                          <p:spTgt spid="3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
                                            <p:txEl>
                                              <p:pRg st="5" end="5"/>
                                            </p:txEl>
                                          </p:spTgt>
                                        </p:tgtEl>
                                        <p:attrNameLst>
                                          <p:attrName>style.visibility</p:attrName>
                                        </p:attrNameLst>
                                      </p:cBhvr>
                                      <p:to>
                                        <p:strVal val="visible"/>
                                      </p:to>
                                    </p:set>
                                    <p:animEffect transition="in" filter="fade">
                                      <p:cBhvr>
                                        <p:cTn id="37" dur="500"/>
                                        <p:tgtEl>
                                          <p:spTgt spid="3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
                                            <p:txEl>
                                              <p:pRg st="6" end="6"/>
                                            </p:txEl>
                                          </p:spTgt>
                                        </p:tgtEl>
                                        <p:attrNameLst>
                                          <p:attrName>style.visibility</p:attrName>
                                        </p:attrNameLst>
                                      </p:cBhvr>
                                      <p:to>
                                        <p:strVal val="visible"/>
                                      </p:to>
                                    </p:set>
                                    <p:animEffect transition="in" filter="fade">
                                      <p:cBhvr>
                                        <p:cTn id="42" dur="500"/>
                                        <p:tgtEl>
                                          <p:spTgt spid="3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p:nvPr/>
        </p:nvSpPr>
        <p:spPr>
          <a:xfrm>
            <a:off x="3657598" y="2495159"/>
            <a:ext cx="7903661"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מעמד בתי הדין הרבניים הוא כמעמד בתי המשפט הרגילים, וכמו כל גוף ציבורי במדינה גם הם נתונים לפיקוח וביקורת</a:t>
            </a:r>
            <a:endParaRPr sz="1400" b="0" i="0" u="none" strike="noStrike" cap="none">
              <a:solidFill>
                <a:schemeClr val="lt1"/>
              </a:solidFill>
              <a:latin typeface="Varela Round"/>
              <a:ea typeface="Varela Round"/>
              <a:cs typeface="Varela Round"/>
              <a:sym typeface="Varela Round"/>
            </a:endParaRPr>
          </a:p>
        </p:txBody>
      </p:sp>
      <p:sp>
        <p:nvSpPr>
          <p:cNvPr id="339" name="Google Shape;339;p45"/>
          <p:cNvSpPr/>
          <p:nvPr/>
        </p:nvSpPr>
        <p:spPr>
          <a:xfrm>
            <a:off x="3657597" y="1181247"/>
            <a:ext cx="7903663"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בתי הדין הרבניים דנים את הבאים בפניהם על פי חוקי ההלכה היהודית</a:t>
            </a:r>
            <a:endParaRPr sz="1400" b="0" i="0" u="none" strike="noStrike" cap="none">
              <a:solidFill>
                <a:schemeClr val="lt1"/>
              </a:solidFill>
              <a:latin typeface="Varela Round"/>
              <a:ea typeface="Varela Round"/>
              <a:cs typeface="Varela Round"/>
              <a:sym typeface="Varela Round"/>
            </a:endParaRPr>
          </a:p>
        </p:txBody>
      </p:sp>
      <p:sp>
        <p:nvSpPr>
          <p:cNvPr id="340" name="Google Shape;340;p45"/>
          <p:cNvSpPr/>
          <p:nvPr/>
        </p:nvSpPr>
        <p:spPr>
          <a:xfrm>
            <a:off x="3657597" y="3809070"/>
            <a:ext cx="7903663"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לכל אחת מהעדות הדתיות בישראל יש בתי דין דתיים הפועלים על פי חוקי הדת שלהן</a:t>
            </a:r>
            <a:endParaRPr sz="1400" b="0" i="0" u="none" strike="noStrike" cap="none">
              <a:solidFill>
                <a:schemeClr val="lt1"/>
              </a:solidFill>
              <a:latin typeface="Varela Round"/>
              <a:ea typeface="Varela Round"/>
              <a:cs typeface="Varela Round"/>
              <a:sym typeface="Varela Round"/>
            </a:endParaRPr>
          </a:p>
        </p:txBody>
      </p:sp>
      <p:pic>
        <p:nvPicPr>
          <p:cNvPr id="341" name="Google Shape;341;p45"/>
          <p:cNvPicPr preferRelativeResize="0"/>
          <p:nvPr/>
        </p:nvPicPr>
        <p:blipFill rotWithShape="1">
          <a:blip r:embed="rId3">
            <a:alphaModFix/>
          </a:blip>
          <a:srcRect/>
          <a:stretch/>
        </p:blipFill>
        <p:spPr>
          <a:xfrm>
            <a:off x="373393" y="489438"/>
            <a:ext cx="2857500" cy="1600200"/>
          </a:xfrm>
          <a:prstGeom prst="rect">
            <a:avLst/>
          </a:prstGeom>
          <a:noFill/>
          <a:ln>
            <a:noFill/>
          </a:ln>
        </p:spPr>
      </p:pic>
      <p:sp>
        <p:nvSpPr>
          <p:cNvPr id="342" name="Google Shape;342;p45"/>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בתי הדין הרבניים</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p:nvPr/>
        </p:nvSpPr>
        <p:spPr>
          <a:xfrm>
            <a:off x="8850086" y="1848552"/>
            <a:ext cx="2825914" cy="49622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מספקות שירותים כגון :</a:t>
            </a:r>
            <a:endParaRPr sz="1400" b="0" i="0" u="none" strike="noStrike" cap="none">
              <a:solidFill>
                <a:schemeClr val="lt1"/>
              </a:solidFill>
              <a:latin typeface="Varela Round"/>
              <a:ea typeface="Varela Round"/>
              <a:cs typeface="Varela Round"/>
              <a:sym typeface="Varela Round"/>
            </a:endParaRPr>
          </a:p>
        </p:txBody>
      </p:sp>
      <p:sp>
        <p:nvSpPr>
          <p:cNvPr id="348" name="Google Shape;348;p46"/>
          <p:cNvSpPr/>
          <p:nvPr/>
        </p:nvSpPr>
        <p:spPr>
          <a:xfrm>
            <a:off x="2303192" y="5517209"/>
            <a:ext cx="6546894"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המועצות הדתיות עוזרות לנזקקים באמצעות חלוקת מצרכי מזון בסיסיים לקראת חג הפסח</a:t>
            </a:r>
            <a:endParaRPr sz="1400" b="0" i="0" u="none" strike="noStrike" cap="none">
              <a:solidFill>
                <a:schemeClr val="lt1"/>
              </a:solidFill>
              <a:latin typeface="Varela Round"/>
              <a:ea typeface="Varela Round"/>
              <a:cs typeface="Varela Round"/>
              <a:sym typeface="Varela Round"/>
            </a:endParaRPr>
          </a:p>
        </p:txBody>
      </p:sp>
      <p:sp>
        <p:nvSpPr>
          <p:cNvPr id="349" name="Google Shape;349;p46"/>
          <p:cNvSpPr/>
          <p:nvPr/>
        </p:nvSpPr>
        <p:spPr>
          <a:xfrm>
            <a:off x="4178710" y="976675"/>
            <a:ext cx="7488442"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גוף הנותן שירותי דת לאוכלוסייה היהודית בערים ובמועצות מקומיות</a:t>
            </a:r>
            <a:endParaRPr sz="1400" b="0" i="0" u="none" strike="noStrike" cap="none" dirty="0">
              <a:solidFill>
                <a:schemeClr val="lt1"/>
              </a:solidFill>
              <a:latin typeface="Varela Round"/>
              <a:ea typeface="Varela Round"/>
              <a:cs typeface="Varela Round"/>
              <a:sym typeface="Varela Round"/>
            </a:endParaRPr>
          </a:p>
        </p:txBody>
      </p:sp>
      <p:pic>
        <p:nvPicPr>
          <p:cNvPr id="350" name="Google Shape;350;p46"/>
          <p:cNvPicPr preferRelativeResize="0"/>
          <p:nvPr/>
        </p:nvPicPr>
        <p:blipFill rotWithShape="1">
          <a:blip r:embed="rId3">
            <a:alphaModFix/>
          </a:blip>
          <a:srcRect/>
          <a:stretch/>
        </p:blipFill>
        <p:spPr>
          <a:xfrm>
            <a:off x="345901" y="2266632"/>
            <a:ext cx="4422876" cy="2239975"/>
          </a:xfrm>
          <a:prstGeom prst="rect">
            <a:avLst/>
          </a:prstGeom>
          <a:noFill/>
          <a:ln>
            <a:noFill/>
          </a:ln>
        </p:spPr>
      </p:pic>
      <p:sp>
        <p:nvSpPr>
          <p:cNvPr id="351" name="Google Shape;351;p46"/>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מועצות דתיות</a:t>
            </a:r>
            <a:endParaRPr/>
          </a:p>
        </p:txBody>
      </p:sp>
      <p:sp>
        <p:nvSpPr>
          <p:cNvPr id="352" name="Google Shape;352;p46"/>
          <p:cNvSpPr/>
          <p:nvPr/>
        </p:nvSpPr>
        <p:spPr>
          <a:xfrm>
            <a:off x="5703284" y="2423090"/>
            <a:ext cx="6096000" cy="2862322"/>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שירותי רבנות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רישום ועריכת נישואין</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פיקוח על שחיטה כשרה</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פיקוח על כשרות המזון</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שירותי קבורה </a:t>
            </a:r>
            <a:r>
              <a:rPr lang="he-IL" sz="2000" b="0" i="0" u="none" strike="noStrike" cap="none" dirty="0">
                <a:solidFill>
                  <a:schemeClr val="dk1"/>
                </a:solidFill>
                <a:latin typeface="Varela Round"/>
                <a:ea typeface="Varela Round"/>
                <a:cs typeface="Varela Round"/>
                <a:sym typeface="Varela Round"/>
              </a:rPr>
              <a:t>- </a:t>
            </a:r>
            <a:r>
              <a:rPr lang="iw-IL" sz="2000" b="0" i="0" u="none" strike="noStrike" cap="none" dirty="0">
                <a:solidFill>
                  <a:schemeClr val="dk1"/>
                </a:solidFill>
                <a:latin typeface="Varela Round"/>
                <a:ea typeface="Varela Round"/>
                <a:cs typeface="Varela Round"/>
                <a:sym typeface="Varela Round"/>
              </a:rPr>
              <a:t>חברות קדישא</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מקוואות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בתי כנסת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הדרכה לזוגות העומדים להתחתן</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 שיעורי בר מצווה</a:t>
            </a:r>
            <a:endParaRPr sz="2000" b="0" i="0" u="none" strike="noStrike" cap="none" dirty="0">
              <a:solidFill>
                <a:schemeClr val="dk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500"/>
                                        <p:tgtEl>
                                          <p:spTgt spid="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500"/>
                                        <p:tgtEl>
                                          <p:spTgt spid="3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xEl>
                                              <p:pRg st="1" end="1"/>
                                            </p:txEl>
                                          </p:spTgt>
                                        </p:tgtEl>
                                        <p:attrNameLst>
                                          <p:attrName>style.visibility</p:attrName>
                                        </p:attrNameLst>
                                      </p:cBhvr>
                                      <p:to>
                                        <p:strVal val="visible"/>
                                      </p:to>
                                    </p:set>
                                    <p:animEffect transition="in" filter="fade">
                                      <p:cBhvr>
                                        <p:cTn id="22" dur="500"/>
                                        <p:tgtEl>
                                          <p:spTgt spid="35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2">
                                            <p:txEl>
                                              <p:pRg st="2" end="2"/>
                                            </p:txEl>
                                          </p:spTgt>
                                        </p:tgtEl>
                                        <p:attrNameLst>
                                          <p:attrName>style.visibility</p:attrName>
                                        </p:attrNameLst>
                                      </p:cBhvr>
                                      <p:to>
                                        <p:strVal val="visible"/>
                                      </p:to>
                                    </p:set>
                                    <p:animEffect transition="in" filter="fade">
                                      <p:cBhvr>
                                        <p:cTn id="27" dur="500"/>
                                        <p:tgtEl>
                                          <p:spTgt spid="35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2">
                                            <p:txEl>
                                              <p:pRg st="3" end="3"/>
                                            </p:txEl>
                                          </p:spTgt>
                                        </p:tgtEl>
                                        <p:attrNameLst>
                                          <p:attrName>style.visibility</p:attrName>
                                        </p:attrNameLst>
                                      </p:cBhvr>
                                      <p:to>
                                        <p:strVal val="visible"/>
                                      </p:to>
                                    </p:set>
                                    <p:animEffect transition="in" filter="fade">
                                      <p:cBhvr>
                                        <p:cTn id="32" dur="500"/>
                                        <p:tgtEl>
                                          <p:spTgt spid="35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2">
                                            <p:txEl>
                                              <p:pRg st="4" end="4"/>
                                            </p:txEl>
                                          </p:spTgt>
                                        </p:tgtEl>
                                        <p:attrNameLst>
                                          <p:attrName>style.visibility</p:attrName>
                                        </p:attrNameLst>
                                      </p:cBhvr>
                                      <p:to>
                                        <p:strVal val="visible"/>
                                      </p:to>
                                    </p:set>
                                    <p:animEffect transition="in" filter="fade">
                                      <p:cBhvr>
                                        <p:cTn id="37" dur="500"/>
                                        <p:tgtEl>
                                          <p:spTgt spid="35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2">
                                            <p:txEl>
                                              <p:pRg st="5" end="5"/>
                                            </p:txEl>
                                          </p:spTgt>
                                        </p:tgtEl>
                                        <p:attrNameLst>
                                          <p:attrName>style.visibility</p:attrName>
                                        </p:attrNameLst>
                                      </p:cBhvr>
                                      <p:to>
                                        <p:strVal val="visible"/>
                                      </p:to>
                                    </p:set>
                                    <p:animEffect transition="in" filter="fade">
                                      <p:cBhvr>
                                        <p:cTn id="42" dur="500"/>
                                        <p:tgtEl>
                                          <p:spTgt spid="35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2">
                                            <p:txEl>
                                              <p:pRg st="6" end="6"/>
                                            </p:txEl>
                                          </p:spTgt>
                                        </p:tgtEl>
                                        <p:attrNameLst>
                                          <p:attrName>style.visibility</p:attrName>
                                        </p:attrNameLst>
                                      </p:cBhvr>
                                      <p:to>
                                        <p:strVal val="visible"/>
                                      </p:to>
                                    </p:set>
                                    <p:animEffect transition="in" filter="fade">
                                      <p:cBhvr>
                                        <p:cTn id="47" dur="500"/>
                                        <p:tgtEl>
                                          <p:spTgt spid="35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2">
                                            <p:txEl>
                                              <p:pRg st="7" end="7"/>
                                            </p:txEl>
                                          </p:spTgt>
                                        </p:tgtEl>
                                        <p:attrNameLst>
                                          <p:attrName>style.visibility</p:attrName>
                                        </p:attrNameLst>
                                      </p:cBhvr>
                                      <p:to>
                                        <p:strVal val="visible"/>
                                      </p:to>
                                    </p:set>
                                    <p:animEffect transition="in" filter="fade">
                                      <p:cBhvr>
                                        <p:cTn id="52" dur="500"/>
                                        <p:tgtEl>
                                          <p:spTgt spid="35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2">
                                            <p:txEl>
                                              <p:pRg st="8" end="8"/>
                                            </p:txEl>
                                          </p:spTgt>
                                        </p:tgtEl>
                                        <p:attrNameLst>
                                          <p:attrName>style.visibility</p:attrName>
                                        </p:attrNameLst>
                                      </p:cBhvr>
                                      <p:to>
                                        <p:strVal val="visible"/>
                                      </p:to>
                                    </p:set>
                                    <p:animEffect transition="in" filter="fade">
                                      <p:cBhvr>
                                        <p:cTn id="57" dur="500"/>
                                        <p:tgtEl>
                                          <p:spTgt spid="35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8"/>
                                        </p:tgtEl>
                                        <p:attrNameLst>
                                          <p:attrName>style.visibility</p:attrName>
                                        </p:attrNameLst>
                                      </p:cBhvr>
                                      <p:to>
                                        <p:strVal val="visible"/>
                                      </p:to>
                                    </p:set>
                                    <p:animEffect transition="in" filter="fade">
                                      <p:cBhvr>
                                        <p:cTn id="62"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p:nvPr/>
        </p:nvSpPr>
        <p:spPr>
          <a:xfrm>
            <a:off x="1161870" y="803650"/>
            <a:ext cx="10637400" cy="5541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000"/>
              <a:buFont typeface="Arial"/>
              <a:buNone/>
            </a:pPr>
            <a:endParaRPr sz="3000" b="0" i="0" u="none" strike="noStrike" cap="none">
              <a:solidFill>
                <a:srgbClr val="1E4E79"/>
              </a:solidFill>
              <a:latin typeface="Varela Round"/>
              <a:ea typeface="Varela Round"/>
              <a:cs typeface="Varela Round"/>
              <a:sym typeface="Varela Round"/>
            </a:endParaRPr>
          </a:p>
        </p:txBody>
      </p:sp>
      <p:sp>
        <p:nvSpPr>
          <p:cNvPr id="135" name="Google Shape;135;p20"/>
          <p:cNvSpPr/>
          <p:nvPr/>
        </p:nvSpPr>
        <p:spPr>
          <a:xfrm>
            <a:off x="1135838" y="3059613"/>
            <a:ext cx="9920325" cy="1080000"/>
          </a:xfrm>
          <a:prstGeom prst="roundRect">
            <a:avLst>
              <a:gd name="adj" fmla="val 16667"/>
            </a:avLst>
          </a:prstGeom>
          <a:solidFill>
            <a:srgbClr val="1E4E7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a:solidFill>
                  <a:schemeClr val="lt1"/>
                </a:solidFill>
                <a:latin typeface="Varela Round"/>
                <a:ea typeface="Varela Round"/>
                <a:cs typeface="Varela Round"/>
                <a:sym typeface="Varela Round"/>
              </a:rPr>
              <a:t>"חידוש המדינה היהודית בארץ ישראל ,אשר תפתח לרווחה את שערי המולדת לכל יהודי "</a:t>
            </a:r>
            <a:endParaRPr sz="2000" b="0" i="0" u="none" strike="noStrike" cap="none">
              <a:solidFill>
                <a:schemeClr val="dk1"/>
              </a:solidFill>
              <a:latin typeface="Arial"/>
              <a:ea typeface="Arial"/>
              <a:cs typeface="Arial"/>
              <a:sym typeface="Arial"/>
            </a:endParaRPr>
          </a:p>
        </p:txBody>
      </p:sp>
      <p:sp>
        <p:nvSpPr>
          <p:cNvPr id="136" name="Google Shape;136;p20"/>
          <p:cNvSpPr/>
          <p:nvPr/>
        </p:nvSpPr>
        <p:spPr>
          <a:xfrm>
            <a:off x="1135838" y="1369388"/>
            <a:ext cx="9920324" cy="108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a:solidFill>
                  <a:schemeClr val="lt1"/>
                </a:solidFill>
                <a:latin typeface="Varela Round"/>
                <a:ea typeface="Varela Round"/>
                <a:cs typeface="Varela Round"/>
                <a:sym typeface="Varela Round"/>
              </a:rPr>
              <a:t>"השואה שנתחוללה על עם ישראל...הוכיחה מחדש בעליל את ההכרח בפתרון בעיית העם היהודי מחוסר המולדת והעצמאות על ידי חידוש המדינה היהודית בארץ ישראל"</a:t>
            </a:r>
            <a:endParaRPr sz="2000" b="0" i="0" u="none" strike="noStrike" cap="none">
              <a:solidFill>
                <a:schemeClr val="dk1"/>
              </a:solidFill>
              <a:latin typeface="Arial"/>
              <a:ea typeface="Arial"/>
              <a:cs typeface="Arial"/>
              <a:sym typeface="Arial"/>
            </a:endParaRPr>
          </a:p>
        </p:txBody>
      </p:sp>
      <p:sp>
        <p:nvSpPr>
          <p:cNvPr id="137" name="Google Shape;137;p20"/>
          <p:cNvSpPr txBox="1"/>
          <p:nvPr/>
        </p:nvSpPr>
        <p:spPr>
          <a:xfrm>
            <a:off x="2960300" y="217100"/>
            <a:ext cx="5683800" cy="666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900"/>
              <a:buFont typeface="Arial"/>
              <a:buNone/>
            </a:pPr>
            <a:endParaRPr sz="2900" b="1" i="0" u="none" strike="noStrike" cap="none">
              <a:solidFill>
                <a:srgbClr val="000000"/>
              </a:solidFill>
              <a:latin typeface="Calibri"/>
              <a:ea typeface="Calibri"/>
              <a:cs typeface="Calibri"/>
              <a:sym typeface="Calibri"/>
            </a:endParaRPr>
          </a:p>
        </p:txBody>
      </p:sp>
      <p:sp>
        <p:nvSpPr>
          <p:cNvPr id="138" name="Google Shape;138;p20"/>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sz="3200"/>
              <a:t> בהכרזת העצמאות נקבע שמדינת ישראל תהיה מדינה יהודית</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p:nvPr/>
        </p:nvSpPr>
        <p:spPr>
          <a:xfrm>
            <a:off x="1460400" y="922025"/>
            <a:ext cx="9739200" cy="10743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אחראי על קליטתם של העולים היהודים בארץ בתחומי תעסוקה, מגורים, חברה ותרבות</a:t>
            </a:r>
            <a:endParaRPr sz="1400" b="0" i="0" u="none" strike="noStrike" cap="none">
              <a:solidFill>
                <a:schemeClr val="lt1"/>
              </a:solidFill>
              <a:latin typeface="Varela Round"/>
              <a:ea typeface="Varela Round"/>
              <a:cs typeface="Varela Round"/>
              <a:sym typeface="Varela Round"/>
            </a:endParaRPr>
          </a:p>
        </p:txBody>
      </p:sp>
      <p:pic>
        <p:nvPicPr>
          <p:cNvPr id="358" name="Google Shape;358;p47"/>
          <p:cNvPicPr preferRelativeResize="0"/>
          <p:nvPr/>
        </p:nvPicPr>
        <p:blipFill rotWithShape="1">
          <a:blip r:embed="rId3">
            <a:alphaModFix/>
          </a:blip>
          <a:srcRect/>
          <a:stretch/>
        </p:blipFill>
        <p:spPr>
          <a:xfrm>
            <a:off x="2026920" y="2313262"/>
            <a:ext cx="3176315" cy="3625264"/>
          </a:xfrm>
          <a:prstGeom prst="rect">
            <a:avLst/>
          </a:prstGeom>
          <a:noFill/>
          <a:ln>
            <a:noFill/>
          </a:ln>
        </p:spPr>
      </p:pic>
      <p:sp>
        <p:nvSpPr>
          <p:cNvPr id="359" name="Google Shape;359;p47"/>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dirty="0"/>
              <a:t>משרד הקליטה</a:t>
            </a:r>
            <a:endParaRPr dirty="0"/>
          </a:p>
        </p:txBody>
      </p:sp>
      <p:sp>
        <p:nvSpPr>
          <p:cNvPr id="360" name="Google Shape;360;p47"/>
          <p:cNvSpPr/>
          <p:nvPr/>
        </p:nvSpPr>
        <p:spPr>
          <a:xfrm>
            <a:off x="5464628" y="2313262"/>
            <a:ext cx="6096000" cy="2862322"/>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ייעוץ לעולים</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סיוע כלכלי</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עזרה בלימוד שפה על ידי אולפנים וקורסים שונים</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סיוע ביזמות עסקית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קידום השתלבות חברתית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דיור</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הכנה לגיור</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הכרת המורשת היהודית</a:t>
            </a:r>
            <a:endParaRPr sz="1400" b="0" i="0" u="none" strike="noStrike" cap="none" dirty="0">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dirty="0">
                <a:solidFill>
                  <a:schemeClr val="dk1"/>
                </a:solidFill>
                <a:latin typeface="Varela Round"/>
                <a:ea typeface="Varela Round"/>
                <a:cs typeface="Varela Round"/>
                <a:sym typeface="Varela Round"/>
              </a:rPr>
              <a:t>סיוע לסטודנטים ותלמידים עולים</a:t>
            </a:r>
            <a:endParaRPr sz="2000" b="0" i="0" u="none" strike="noStrike" cap="none" dirty="0">
              <a:solidFill>
                <a:schemeClr val="dk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xEl>
                                              <p:pRg st="0" end="0"/>
                                            </p:txEl>
                                          </p:spTgt>
                                        </p:tgtEl>
                                        <p:attrNameLst>
                                          <p:attrName>style.visibility</p:attrName>
                                        </p:attrNameLst>
                                      </p:cBhvr>
                                      <p:to>
                                        <p:strVal val="visible"/>
                                      </p:to>
                                    </p:set>
                                    <p:animEffect transition="in" filter="fade">
                                      <p:cBhvr>
                                        <p:cTn id="12" dur="500"/>
                                        <p:tgtEl>
                                          <p:spTgt spid="3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xEl>
                                              <p:pRg st="1" end="1"/>
                                            </p:txEl>
                                          </p:spTgt>
                                        </p:tgtEl>
                                        <p:attrNameLst>
                                          <p:attrName>style.visibility</p:attrName>
                                        </p:attrNameLst>
                                      </p:cBhvr>
                                      <p:to>
                                        <p:strVal val="visible"/>
                                      </p:to>
                                    </p:set>
                                    <p:animEffect transition="in" filter="fade">
                                      <p:cBhvr>
                                        <p:cTn id="17" dur="500"/>
                                        <p:tgtEl>
                                          <p:spTgt spid="3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
                                            <p:txEl>
                                              <p:pRg st="2" end="2"/>
                                            </p:txEl>
                                          </p:spTgt>
                                        </p:tgtEl>
                                        <p:attrNameLst>
                                          <p:attrName>style.visibility</p:attrName>
                                        </p:attrNameLst>
                                      </p:cBhvr>
                                      <p:to>
                                        <p:strVal val="visible"/>
                                      </p:to>
                                    </p:set>
                                    <p:animEffect transition="in" filter="fade">
                                      <p:cBhvr>
                                        <p:cTn id="22" dur="500"/>
                                        <p:tgtEl>
                                          <p:spTgt spid="3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
                                            <p:txEl>
                                              <p:pRg st="3" end="3"/>
                                            </p:txEl>
                                          </p:spTgt>
                                        </p:tgtEl>
                                        <p:attrNameLst>
                                          <p:attrName>style.visibility</p:attrName>
                                        </p:attrNameLst>
                                      </p:cBhvr>
                                      <p:to>
                                        <p:strVal val="visible"/>
                                      </p:to>
                                    </p:set>
                                    <p:animEffect transition="in" filter="fade">
                                      <p:cBhvr>
                                        <p:cTn id="27" dur="500"/>
                                        <p:tgtEl>
                                          <p:spTgt spid="3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
                                            <p:txEl>
                                              <p:pRg st="4" end="4"/>
                                            </p:txEl>
                                          </p:spTgt>
                                        </p:tgtEl>
                                        <p:attrNameLst>
                                          <p:attrName>style.visibility</p:attrName>
                                        </p:attrNameLst>
                                      </p:cBhvr>
                                      <p:to>
                                        <p:strVal val="visible"/>
                                      </p:to>
                                    </p:set>
                                    <p:animEffect transition="in" filter="fade">
                                      <p:cBhvr>
                                        <p:cTn id="32" dur="500"/>
                                        <p:tgtEl>
                                          <p:spTgt spid="3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0">
                                            <p:txEl>
                                              <p:pRg st="5" end="5"/>
                                            </p:txEl>
                                          </p:spTgt>
                                        </p:tgtEl>
                                        <p:attrNameLst>
                                          <p:attrName>style.visibility</p:attrName>
                                        </p:attrNameLst>
                                      </p:cBhvr>
                                      <p:to>
                                        <p:strVal val="visible"/>
                                      </p:to>
                                    </p:set>
                                    <p:animEffect transition="in" filter="fade">
                                      <p:cBhvr>
                                        <p:cTn id="37" dur="500"/>
                                        <p:tgtEl>
                                          <p:spTgt spid="36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0">
                                            <p:txEl>
                                              <p:pRg st="6" end="6"/>
                                            </p:txEl>
                                          </p:spTgt>
                                        </p:tgtEl>
                                        <p:attrNameLst>
                                          <p:attrName>style.visibility</p:attrName>
                                        </p:attrNameLst>
                                      </p:cBhvr>
                                      <p:to>
                                        <p:strVal val="visible"/>
                                      </p:to>
                                    </p:set>
                                    <p:animEffect transition="in" filter="fade">
                                      <p:cBhvr>
                                        <p:cTn id="42" dur="500"/>
                                        <p:tgtEl>
                                          <p:spTgt spid="36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0">
                                            <p:txEl>
                                              <p:pRg st="7" end="7"/>
                                            </p:txEl>
                                          </p:spTgt>
                                        </p:tgtEl>
                                        <p:attrNameLst>
                                          <p:attrName>style.visibility</p:attrName>
                                        </p:attrNameLst>
                                      </p:cBhvr>
                                      <p:to>
                                        <p:strVal val="visible"/>
                                      </p:to>
                                    </p:set>
                                    <p:animEffect transition="in" filter="fade">
                                      <p:cBhvr>
                                        <p:cTn id="47" dur="500"/>
                                        <p:tgtEl>
                                          <p:spTgt spid="36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0">
                                            <p:txEl>
                                              <p:pRg st="8" end="8"/>
                                            </p:txEl>
                                          </p:spTgt>
                                        </p:tgtEl>
                                        <p:attrNameLst>
                                          <p:attrName>style.visibility</p:attrName>
                                        </p:attrNameLst>
                                      </p:cBhvr>
                                      <p:to>
                                        <p:strVal val="visible"/>
                                      </p:to>
                                    </p:set>
                                    <p:animEffect transition="in" filter="fade">
                                      <p:cBhvr>
                                        <p:cTn id="52" dur="500"/>
                                        <p:tgtEl>
                                          <p:spTgt spid="3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8" descr="אוסטרליה"/>
          <p:cNvPicPr preferRelativeResize="0"/>
          <p:nvPr/>
        </p:nvPicPr>
        <p:blipFill rotWithShape="1">
          <a:blip r:embed="rId3">
            <a:alphaModFix/>
          </a:blip>
          <a:srcRect/>
          <a:stretch/>
        </p:blipFill>
        <p:spPr>
          <a:xfrm>
            <a:off x="0" y="0"/>
            <a:ext cx="209550" cy="104775"/>
          </a:xfrm>
          <a:prstGeom prst="rect">
            <a:avLst/>
          </a:prstGeom>
          <a:noFill/>
          <a:ln>
            <a:noFill/>
          </a:ln>
        </p:spPr>
      </p:pic>
      <p:pic>
        <p:nvPicPr>
          <p:cNvPr id="366" name="Google Shape;366;p48" descr="אוקראינה הסובייטית (1937-1949)"/>
          <p:cNvPicPr preferRelativeResize="0"/>
          <p:nvPr/>
        </p:nvPicPr>
        <p:blipFill rotWithShape="1">
          <a:blip r:embed="rId4">
            <a:alphaModFix/>
          </a:blip>
          <a:srcRect/>
          <a:stretch/>
        </p:blipFill>
        <p:spPr>
          <a:xfrm>
            <a:off x="0" y="0"/>
            <a:ext cx="209550" cy="104775"/>
          </a:xfrm>
          <a:prstGeom prst="rect">
            <a:avLst/>
          </a:prstGeom>
          <a:noFill/>
          <a:ln>
            <a:noFill/>
          </a:ln>
        </p:spPr>
      </p:pic>
      <p:pic>
        <p:nvPicPr>
          <p:cNvPr id="367" name="Google Shape;367;p48" descr="אורוגוואי"/>
          <p:cNvPicPr preferRelativeResize="0"/>
          <p:nvPr/>
        </p:nvPicPr>
        <p:blipFill rotWithShape="1">
          <a:blip r:embed="rId5">
            <a:alphaModFix/>
          </a:blip>
          <a:srcRect/>
          <a:stretch/>
        </p:blipFill>
        <p:spPr>
          <a:xfrm>
            <a:off x="0" y="0"/>
            <a:ext cx="209550" cy="142875"/>
          </a:xfrm>
          <a:prstGeom prst="rect">
            <a:avLst/>
          </a:prstGeom>
          <a:noFill/>
          <a:ln>
            <a:noFill/>
          </a:ln>
        </p:spPr>
      </p:pic>
      <p:pic>
        <p:nvPicPr>
          <p:cNvPr id="368" name="Google Shape;368;p48" descr="איסלנד"/>
          <p:cNvPicPr preferRelativeResize="0"/>
          <p:nvPr/>
        </p:nvPicPr>
        <p:blipFill rotWithShape="1">
          <a:blip r:embed="rId6">
            <a:alphaModFix/>
          </a:blip>
          <a:srcRect/>
          <a:stretch/>
        </p:blipFill>
        <p:spPr>
          <a:xfrm>
            <a:off x="0" y="0"/>
            <a:ext cx="209550" cy="152400"/>
          </a:xfrm>
          <a:prstGeom prst="rect">
            <a:avLst/>
          </a:prstGeom>
          <a:noFill/>
          <a:ln>
            <a:noFill/>
          </a:ln>
        </p:spPr>
      </p:pic>
      <p:pic>
        <p:nvPicPr>
          <p:cNvPr id="369" name="Google Shape;369;p48" descr="אקוודור"/>
          <p:cNvPicPr preferRelativeResize="0"/>
          <p:nvPr/>
        </p:nvPicPr>
        <p:blipFill rotWithShape="1">
          <a:blip r:embed="rId7">
            <a:alphaModFix/>
          </a:blip>
          <a:srcRect/>
          <a:stretch/>
        </p:blipFill>
        <p:spPr>
          <a:xfrm>
            <a:off x="0" y="0"/>
            <a:ext cx="209550" cy="142875"/>
          </a:xfrm>
          <a:prstGeom prst="rect">
            <a:avLst/>
          </a:prstGeom>
          <a:noFill/>
          <a:ln>
            <a:noFill/>
          </a:ln>
        </p:spPr>
      </p:pic>
      <p:pic>
        <p:nvPicPr>
          <p:cNvPr id="370" name="Google Shape;370;p48" descr="ארצות הברית (48 כוכבים)"/>
          <p:cNvPicPr preferRelativeResize="0"/>
          <p:nvPr/>
        </p:nvPicPr>
        <p:blipFill rotWithShape="1">
          <a:blip r:embed="rId8">
            <a:alphaModFix/>
          </a:blip>
          <a:srcRect/>
          <a:stretch/>
        </p:blipFill>
        <p:spPr>
          <a:xfrm>
            <a:off x="0" y="0"/>
            <a:ext cx="209550" cy="114300"/>
          </a:xfrm>
          <a:prstGeom prst="rect">
            <a:avLst/>
          </a:prstGeom>
          <a:noFill/>
          <a:ln>
            <a:noFill/>
          </a:ln>
        </p:spPr>
      </p:pic>
      <p:pic>
        <p:nvPicPr>
          <p:cNvPr id="371" name="Google Shape;371;p48" descr="בוליביה"/>
          <p:cNvPicPr preferRelativeResize="0"/>
          <p:nvPr/>
        </p:nvPicPr>
        <p:blipFill rotWithShape="1">
          <a:blip r:embed="rId9">
            <a:alphaModFix/>
          </a:blip>
          <a:srcRect/>
          <a:stretch/>
        </p:blipFill>
        <p:spPr>
          <a:xfrm>
            <a:off x="0" y="0"/>
            <a:ext cx="209550" cy="142875"/>
          </a:xfrm>
          <a:prstGeom prst="rect">
            <a:avLst/>
          </a:prstGeom>
          <a:noFill/>
          <a:ln>
            <a:noFill/>
          </a:ln>
        </p:spPr>
      </p:pic>
      <p:pic>
        <p:nvPicPr>
          <p:cNvPr id="372" name="Google Shape;372;p48" descr="בלארוס הסובייטית (1937-שנות הארבעים)"/>
          <p:cNvPicPr preferRelativeResize="0"/>
          <p:nvPr/>
        </p:nvPicPr>
        <p:blipFill rotWithShape="1">
          <a:blip r:embed="rId10">
            <a:alphaModFix/>
          </a:blip>
          <a:srcRect/>
          <a:stretch/>
        </p:blipFill>
        <p:spPr>
          <a:xfrm>
            <a:off x="0" y="0"/>
            <a:ext cx="209550" cy="104775"/>
          </a:xfrm>
          <a:prstGeom prst="rect">
            <a:avLst/>
          </a:prstGeom>
          <a:noFill/>
          <a:ln>
            <a:noFill/>
          </a:ln>
        </p:spPr>
      </p:pic>
      <p:pic>
        <p:nvPicPr>
          <p:cNvPr id="373" name="Google Shape;373;p48" descr="בלגיה"/>
          <p:cNvPicPr preferRelativeResize="0"/>
          <p:nvPr/>
        </p:nvPicPr>
        <p:blipFill rotWithShape="1">
          <a:blip r:embed="rId11">
            <a:alphaModFix/>
          </a:blip>
          <a:srcRect/>
          <a:stretch/>
        </p:blipFill>
        <p:spPr>
          <a:xfrm>
            <a:off x="0" y="0"/>
            <a:ext cx="209550" cy="142875"/>
          </a:xfrm>
          <a:prstGeom prst="rect">
            <a:avLst/>
          </a:prstGeom>
          <a:noFill/>
          <a:ln>
            <a:noFill/>
          </a:ln>
        </p:spPr>
      </p:pic>
      <p:pic>
        <p:nvPicPr>
          <p:cNvPr id="374" name="Google Shape;374;p48" descr="ברזיל"/>
          <p:cNvPicPr preferRelativeResize="0"/>
          <p:nvPr/>
        </p:nvPicPr>
        <p:blipFill rotWithShape="1">
          <a:blip r:embed="rId12">
            <a:alphaModFix/>
          </a:blip>
          <a:srcRect/>
          <a:stretch/>
        </p:blipFill>
        <p:spPr>
          <a:xfrm>
            <a:off x="0" y="0"/>
            <a:ext cx="209550" cy="142875"/>
          </a:xfrm>
          <a:prstGeom prst="rect">
            <a:avLst/>
          </a:prstGeom>
          <a:noFill/>
          <a:ln>
            <a:noFill/>
          </a:ln>
        </p:spPr>
      </p:pic>
      <p:pic>
        <p:nvPicPr>
          <p:cNvPr id="375" name="Google Shape;375;p48" descr="ברית המועצות (1923-1955)"/>
          <p:cNvPicPr preferRelativeResize="0"/>
          <p:nvPr/>
        </p:nvPicPr>
        <p:blipFill rotWithShape="1">
          <a:blip r:embed="rId13">
            <a:alphaModFix/>
          </a:blip>
          <a:srcRect/>
          <a:stretch/>
        </p:blipFill>
        <p:spPr>
          <a:xfrm>
            <a:off x="0" y="0"/>
            <a:ext cx="209550" cy="104775"/>
          </a:xfrm>
          <a:prstGeom prst="rect">
            <a:avLst/>
          </a:prstGeom>
          <a:noFill/>
          <a:ln>
            <a:noFill/>
          </a:ln>
        </p:spPr>
      </p:pic>
      <p:pic>
        <p:nvPicPr>
          <p:cNvPr id="376" name="Google Shape;376;p48" descr="גואטמלה"/>
          <p:cNvPicPr preferRelativeResize="0"/>
          <p:nvPr/>
        </p:nvPicPr>
        <p:blipFill rotWithShape="1">
          <a:blip r:embed="rId14">
            <a:alphaModFix/>
          </a:blip>
          <a:srcRect/>
          <a:stretch/>
        </p:blipFill>
        <p:spPr>
          <a:xfrm>
            <a:off x="0" y="0"/>
            <a:ext cx="209550" cy="133350"/>
          </a:xfrm>
          <a:prstGeom prst="rect">
            <a:avLst/>
          </a:prstGeom>
          <a:noFill/>
          <a:ln>
            <a:noFill/>
          </a:ln>
        </p:spPr>
      </p:pic>
      <p:pic>
        <p:nvPicPr>
          <p:cNvPr id="377" name="Google Shape;377;p48" descr="הרפובליקה הדומיניקנית"/>
          <p:cNvPicPr preferRelativeResize="0"/>
          <p:nvPr/>
        </p:nvPicPr>
        <p:blipFill rotWithShape="1">
          <a:blip r:embed="rId15">
            <a:alphaModFix/>
          </a:blip>
          <a:srcRect/>
          <a:stretch/>
        </p:blipFill>
        <p:spPr>
          <a:xfrm>
            <a:off x="0" y="0"/>
            <a:ext cx="209550" cy="142875"/>
          </a:xfrm>
          <a:prstGeom prst="rect">
            <a:avLst/>
          </a:prstGeom>
          <a:noFill/>
          <a:ln>
            <a:noFill/>
          </a:ln>
        </p:spPr>
      </p:pic>
      <p:pic>
        <p:nvPicPr>
          <p:cNvPr id="378" name="Google Shape;378;p48" descr="דנמרק"/>
          <p:cNvPicPr preferRelativeResize="0"/>
          <p:nvPr/>
        </p:nvPicPr>
        <p:blipFill rotWithShape="1">
          <a:blip r:embed="rId16">
            <a:alphaModFix/>
          </a:blip>
          <a:srcRect/>
          <a:stretch/>
        </p:blipFill>
        <p:spPr>
          <a:xfrm>
            <a:off x="0" y="0"/>
            <a:ext cx="200025" cy="152400"/>
          </a:xfrm>
          <a:prstGeom prst="rect">
            <a:avLst/>
          </a:prstGeom>
          <a:noFill/>
          <a:ln>
            <a:noFill/>
          </a:ln>
        </p:spPr>
      </p:pic>
      <p:pic>
        <p:nvPicPr>
          <p:cNvPr id="379" name="Google Shape;379;p48" descr="דרום אפריקה (1928-1994)"/>
          <p:cNvPicPr preferRelativeResize="0"/>
          <p:nvPr/>
        </p:nvPicPr>
        <p:blipFill rotWithShape="1">
          <a:blip r:embed="rId17">
            <a:alphaModFix/>
          </a:blip>
          <a:srcRect/>
          <a:stretch/>
        </p:blipFill>
        <p:spPr>
          <a:xfrm>
            <a:off x="0" y="0"/>
            <a:ext cx="209550" cy="142875"/>
          </a:xfrm>
          <a:prstGeom prst="rect">
            <a:avLst/>
          </a:prstGeom>
          <a:noFill/>
          <a:ln>
            <a:noFill/>
          </a:ln>
        </p:spPr>
      </p:pic>
      <p:pic>
        <p:nvPicPr>
          <p:cNvPr id="380" name="Google Shape;380;p48" descr="האיטי"/>
          <p:cNvPicPr preferRelativeResize="0"/>
          <p:nvPr/>
        </p:nvPicPr>
        <p:blipFill rotWithShape="1">
          <a:blip r:embed="rId18">
            <a:alphaModFix/>
          </a:blip>
          <a:srcRect/>
          <a:stretch/>
        </p:blipFill>
        <p:spPr>
          <a:xfrm>
            <a:off x="0" y="0"/>
            <a:ext cx="209550" cy="123825"/>
          </a:xfrm>
          <a:prstGeom prst="rect">
            <a:avLst/>
          </a:prstGeom>
          <a:noFill/>
          <a:ln>
            <a:noFill/>
          </a:ln>
        </p:spPr>
      </p:pic>
      <p:pic>
        <p:nvPicPr>
          <p:cNvPr id="381" name="Google Shape;381;p48" descr="הולנד"/>
          <p:cNvPicPr preferRelativeResize="0"/>
          <p:nvPr/>
        </p:nvPicPr>
        <p:blipFill rotWithShape="1">
          <a:blip r:embed="rId19">
            <a:alphaModFix/>
          </a:blip>
          <a:srcRect/>
          <a:stretch/>
        </p:blipFill>
        <p:spPr>
          <a:xfrm>
            <a:off x="0" y="0"/>
            <a:ext cx="209550" cy="142875"/>
          </a:xfrm>
          <a:prstGeom prst="rect">
            <a:avLst/>
          </a:prstGeom>
          <a:noFill/>
          <a:ln>
            <a:noFill/>
          </a:ln>
        </p:spPr>
      </p:pic>
      <p:pic>
        <p:nvPicPr>
          <p:cNvPr id="382" name="Google Shape;382;p48" descr="ונצואלה (1930)"/>
          <p:cNvPicPr preferRelativeResize="0"/>
          <p:nvPr/>
        </p:nvPicPr>
        <p:blipFill rotWithShape="1">
          <a:blip r:embed="rId20">
            <a:alphaModFix/>
          </a:blip>
          <a:srcRect/>
          <a:stretch/>
        </p:blipFill>
        <p:spPr>
          <a:xfrm>
            <a:off x="0" y="0"/>
            <a:ext cx="209550" cy="142875"/>
          </a:xfrm>
          <a:prstGeom prst="rect">
            <a:avLst/>
          </a:prstGeom>
          <a:noFill/>
          <a:ln>
            <a:noFill/>
          </a:ln>
        </p:spPr>
      </p:pic>
      <p:pic>
        <p:nvPicPr>
          <p:cNvPr id="383" name="Google Shape;383;p48" descr="לוקסמבורג"/>
          <p:cNvPicPr preferRelativeResize="0"/>
          <p:nvPr/>
        </p:nvPicPr>
        <p:blipFill rotWithShape="1">
          <a:blip r:embed="rId21">
            <a:alphaModFix/>
          </a:blip>
          <a:srcRect/>
          <a:stretch/>
        </p:blipFill>
        <p:spPr>
          <a:xfrm>
            <a:off x="0" y="0"/>
            <a:ext cx="209550" cy="123825"/>
          </a:xfrm>
          <a:prstGeom prst="rect">
            <a:avLst/>
          </a:prstGeom>
          <a:noFill/>
          <a:ln>
            <a:noFill/>
          </a:ln>
        </p:spPr>
      </p:pic>
      <p:pic>
        <p:nvPicPr>
          <p:cNvPr id="384" name="Google Shape;384;p48" descr="ליבריה"/>
          <p:cNvPicPr preferRelativeResize="0"/>
          <p:nvPr/>
        </p:nvPicPr>
        <p:blipFill rotWithShape="1">
          <a:blip r:embed="rId22">
            <a:alphaModFix/>
          </a:blip>
          <a:srcRect/>
          <a:stretch/>
        </p:blipFill>
        <p:spPr>
          <a:xfrm>
            <a:off x="0" y="0"/>
            <a:ext cx="209550" cy="114300"/>
          </a:xfrm>
          <a:prstGeom prst="rect">
            <a:avLst/>
          </a:prstGeom>
          <a:noFill/>
          <a:ln>
            <a:noFill/>
          </a:ln>
        </p:spPr>
      </p:pic>
      <p:pic>
        <p:nvPicPr>
          <p:cNvPr id="385" name="Google Shape;385;p48" descr="נורווגיה"/>
          <p:cNvPicPr preferRelativeResize="0"/>
          <p:nvPr/>
        </p:nvPicPr>
        <p:blipFill rotWithShape="1">
          <a:blip r:embed="rId23">
            <a:alphaModFix/>
          </a:blip>
          <a:srcRect/>
          <a:stretch/>
        </p:blipFill>
        <p:spPr>
          <a:xfrm>
            <a:off x="0" y="0"/>
            <a:ext cx="209550" cy="152400"/>
          </a:xfrm>
          <a:prstGeom prst="rect">
            <a:avLst/>
          </a:prstGeom>
          <a:noFill/>
          <a:ln>
            <a:noFill/>
          </a:ln>
        </p:spPr>
      </p:pic>
      <p:pic>
        <p:nvPicPr>
          <p:cNvPr id="386" name="Google Shape;386;p48" descr="ניו זילנד"/>
          <p:cNvPicPr preferRelativeResize="0"/>
          <p:nvPr/>
        </p:nvPicPr>
        <p:blipFill rotWithShape="1">
          <a:blip r:embed="rId24">
            <a:alphaModFix/>
          </a:blip>
          <a:srcRect/>
          <a:stretch/>
        </p:blipFill>
        <p:spPr>
          <a:xfrm>
            <a:off x="0" y="0"/>
            <a:ext cx="209550" cy="104775"/>
          </a:xfrm>
          <a:prstGeom prst="rect">
            <a:avLst/>
          </a:prstGeom>
          <a:noFill/>
          <a:ln>
            <a:noFill/>
          </a:ln>
        </p:spPr>
      </p:pic>
      <p:pic>
        <p:nvPicPr>
          <p:cNvPr id="387" name="Google Shape;387;p48" descr="ניקרגואה"/>
          <p:cNvPicPr preferRelativeResize="0"/>
          <p:nvPr/>
        </p:nvPicPr>
        <p:blipFill rotWithShape="1">
          <a:blip r:embed="rId25">
            <a:alphaModFix/>
          </a:blip>
          <a:srcRect/>
          <a:stretch/>
        </p:blipFill>
        <p:spPr>
          <a:xfrm>
            <a:off x="0" y="0"/>
            <a:ext cx="209550" cy="123825"/>
          </a:xfrm>
          <a:prstGeom prst="rect">
            <a:avLst/>
          </a:prstGeom>
          <a:noFill/>
          <a:ln>
            <a:noFill/>
          </a:ln>
        </p:spPr>
      </p:pic>
      <p:pic>
        <p:nvPicPr>
          <p:cNvPr id="388" name="Google Shape;388;p48" descr="פולין (1928-1980)"/>
          <p:cNvPicPr preferRelativeResize="0"/>
          <p:nvPr/>
        </p:nvPicPr>
        <p:blipFill rotWithShape="1">
          <a:blip r:embed="rId26">
            <a:alphaModFix/>
          </a:blip>
          <a:srcRect/>
          <a:stretch/>
        </p:blipFill>
        <p:spPr>
          <a:xfrm>
            <a:off x="0" y="0"/>
            <a:ext cx="209550" cy="133350"/>
          </a:xfrm>
          <a:prstGeom prst="rect">
            <a:avLst/>
          </a:prstGeom>
          <a:noFill/>
          <a:ln>
            <a:noFill/>
          </a:ln>
        </p:spPr>
      </p:pic>
      <p:pic>
        <p:nvPicPr>
          <p:cNvPr id="389" name="Google Shape;389;p48" descr="הפיליפינים (1946-1985)"/>
          <p:cNvPicPr preferRelativeResize="0"/>
          <p:nvPr/>
        </p:nvPicPr>
        <p:blipFill rotWithShape="1">
          <a:blip r:embed="rId27">
            <a:alphaModFix/>
          </a:blip>
          <a:srcRect/>
          <a:stretch/>
        </p:blipFill>
        <p:spPr>
          <a:xfrm>
            <a:off x="0" y="0"/>
            <a:ext cx="209550" cy="104775"/>
          </a:xfrm>
          <a:prstGeom prst="rect">
            <a:avLst/>
          </a:prstGeom>
          <a:noFill/>
          <a:ln>
            <a:noFill/>
          </a:ln>
        </p:spPr>
      </p:pic>
      <p:pic>
        <p:nvPicPr>
          <p:cNvPr id="390" name="Google Shape;390;p48" descr="פנמה"/>
          <p:cNvPicPr preferRelativeResize="0"/>
          <p:nvPr/>
        </p:nvPicPr>
        <p:blipFill rotWithShape="1">
          <a:blip r:embed="rId28">
            <a:alphaModFix/>
          </a:blip>
          <a:srcRect/>
          <a:stretch/>
        </p:blipFill>
        <p:spPr>
          <a:xfrm>
            <a:off x="0" y="0"/>
            <a:ext cx="209550" cy="142875"/>
          </a:xfrm>
          <a:prstGeom prst="rect">
            <a:avLst/>
          </a:prstGeom>
          <a:noFill/>
          <a:ln>
            <a:noFill/>
          </a:ln>
        </p:spPr>
      </p:pic>
      <p:pic>
        <p:nvPicPr>
          <p:cNvPr id="391" name="Google Shape;391;p48" descr="פרגוואי (1842-1954)"/>
          <p:cNvPicPr preferRelativeResize="0"/>
          <p:nvPr/>
        </p:nvPicPr>
        <p:blipFill rotWithShape="1">
          <a:blip r:embed="rId29">
            <a:alphaModFix/>
          </a:blip>
          <a:srcRect/>
          <a:stretch/>
        </p:blipFill>
        <p:spPr>
          <a:xfrm>
            <a:off x="0" y="0"/>
            <a:ext cx="209550" cy="142875"/>
          </a:xfrm>
          <a:prstGeom prst="rect">
            <a:avLst/>
          </a:prstGeom>
          <a:noFill/>
          <a:ln>
            <a:noFill/>
          </a:ln>
        </p:spPr>
      </p:pic>
      <p:pic>
        <p:nvPicPr>
          <p:cNvPr id="392" name="Google Shape;392;p48" descr="פרו"/>
          <p:cNvPicPr preferRelativeResize="0"/>
          <p:nvPr/>
        </p:nvPicPr>
        <p:blipFill rotWithShape="1">
          <a:blip r:embed="rId30">
            <a:alphaModFix/>
          </a:blip>
          <a:srcRect/>
          <a:stretch/>
        </p:blipFill>
        <p:spPr>
          <a:xfrm>
            <a:off x="0" y="0"/>
            <a:ext cx="209550" cy="142875"/>
          </a:xfrm>
          <a:prstGeom prst="rect">
            <a:avLst/>
          </a:prstGeom>
          <a:noFill/>
          <a:ln>
            <a:noFill/>
          </a:ln>
        </p:spPr>
      </p:pic>
      <p:pic>
        <p:nvPicPr>
          <p:cNvPr id="393" name="Google Shape;393;p48" descr="צ'כוסלובקיה"/>
          <p:cNvPicPr preferRelativeResize="0"/>
          <p:nvPr/>
        </p:nvPicPr>
        <p:blipFill rotWithShape="1">
          <a:blip r:embed="rId31">
            <a:alphaModFix/>
          </a:blip>
          <a:srcRect/>
          <a:stretch/>
        </p:blipFill>
        <p:spPr>
          <a:xfrm>
            <a:off x="0" y="0"/>
            <a:ext cx="209550" cy="142875"/>
          </a:xfrm>
          <a:prstGeom prst="rect">
            <a:avLst/>
          </a:prstGeom>
          <a:noFill/>
          <a:ln>
            <a:noFill/>
          </a:ln>
        </p:spPr>
      </p:pic>
      <p:pic>
        <p:nvPicPr>
          <p:cNvPr id="394" name="Google Shape;394;p48" descr="צרפת"/>
          <p:cNvPicPr preferRelativeResize="0"/>
          <p:nvPr/>
        </p:nvPicPr>
        <p:blipFill rotWithShape="1">
          <a:blip r:embed="rId32">
            <a:alphaModFix/>
          </a:blip>
          <a:srcRect/>
          <a:stretch/>
        </p:blipFill>
        <p:spPr>
          <a:xfrm>
            <a:off x="0" y="0"/>
            <a:ext cx="209550" cy="142875"/>
          </a:xfrm>
          <a:prstGeom prst="rect">
            <a:avLst/>
          </a:prstGeom>
          <a:noFill/>
          <a:ln>
            <a:noFill/>
          </a:ln>
        </p:spPr>
      </p:pic>
      <p:pic>
        <p:nvPicPr>
          <p:cNvPr id="395" name="Google Shape;395;p48" descr="קוסטה ריקה"/>
          <p:cNvPicPr preferRelativeResize="0"/>
          <p:nvPr/>
        </p:nvPicPr>
        <p:blipFill rotWithShape="1">
          <a:blip r:embed="rId33">
            <a:alphaModFix/>
          </a:blip>
          <a:srcRect/>
          <a:stretch/>
        </p:blipFill>
        <p:spPr>
          <a:xfrm>
            <a:off x="0" y="0"/>
            <a:ext cx="209550" cy="123825"/>
          </a:xfrm>
          <a:prstGeom prst="rect">
            <a:avLst/>
          </a:prstGeom>
          <a:noFill/>
          <a:ln>
            <a:noFill/>
          </a:ln>
        </p:spPr>
      </p:pic>
      <p:pic>
        <p:nvPicPr>
          <p:cNvPr id="396" name="Google Shape;396;p48" descr="קנדה (1921-1957)"/>
          <p:cNvPicPr preferRelativeResize="0"/>
          <p:nvPr/>
        </p:nvPicPr>
        <p:blipFill rotWithShape="1">
          <a:blip r:embed="rId34">
            <a:alphaModFix/>
          </a:blip>
          <a:srcRect/>
          <a:stretch/>
        </p:blipFill>
        <p:spPr>
          <a:xfrm>
            <a:off x="0" y="0"/>
            <a:ext cx="209550" cy="104775"/>
          </a:xfrm>
          <a:prstGeom prst="rect">
            <a:avLst/>
          </a:prstGeom>
          <a:noFill/>
          <a:ln>
            <a:noFill/>
          </a:ln>
        </p:spPr>
      </p:pic>
      <p:pic>
        <p:nvPicPr>
          <p:cNvPr id="397" name="Google Shape;397;p48" descr="שוודיה"/>
          <p:cNvPicPr preferRelativeResize="0"/>
          <p:nvPr/>
        </p:nvPicPr>
        <p:blipFill rotWithShape="1">
          <a:blip r:embed="rId35">
            <a:alphaModFix/>
          </a:blip>
          <a:srcRect/>
          <a:stretch/>
        </p:blipFill>
        <p:spPr>
          <a:xfrm>
            <a:off x="0" y="0"/>
            <a:ext cx="209550" cy="133350"/>
          </a:xfrm>
          <a:prstGeom prst="rect">
            <a:avLst/>
          </a:prstGeom>
          <a:noFill/>
          <a:ln>
            <a:noFill/>
          </a:ln>
        </p:spPr>
      </p:pic>
      <p:pic>
        <p:nvPicPr>
          <p:cNvPr id="398" name="Google Shape;398;p48" descr="איראן 1925-1964"/>
          <p:cNvPicPr preferRelativeResize="0"/>
          <p:nvPr/>
        </p:nvPicPr>
        <p:blipFill rotWithShape="1">
          <a:blip r:embed="rId36">
            <a:alphaModFix/>
          </a:blip>
          <a:srcRect/>
          <a:stretch/>
        </p:blipFill>
        <p:spPr>
          <a:xfrm>
            <a:off x="0" y="0"/>
            <a:ext cx="209550" cy="66675"/>
          </a:xfrm>
          <a:prstGeom prst="rect">
            <a:avLst/>
          </a:prstGeom>
          <a:noFill/>
          <a:ln>
            <a:noFill/>
          </a:ln>
        </p:spPr>
      </p:pic>
      <p:pic>
        <p:nvPicPr>
          <p:cNvPr id="399" name="Google Shape;399;p48" descr="אפגניסטן (1930-1973)"/>
          <p:cNvPicPr preferRelativeResize="0"/>
          <p:nvPr/>
        </p:nvPicPr>
        <p:blipFill rotWithShape="1">
          <a:blip r:embed="rId37">
            <a:alphaModFix/>
          </a:blip>
          <a:srcRect/>
          <a:stretch/>
        </p:blipFill>
        <p:spPr>
          <a:xfrm>
            <a:off x="0" y="0"/>
            <a:ext cx="209550" cy="142875"/>
          </a:xfrm>
          <a:prstGeom prst="rect">
            <a:avLst/>
          </a:prstGeom>
          <a:noFill/>
          <a:ln>
            <a:noFill/>
          </a:ln>
        </p:spPr>
      </p:pic>
      <p:pic>
        <p:nvPicPr>
          <p:cNvPr id="400" name="Google Shape;400;p48" descr="הודו"/>
          <p:cNvPicPr preferRelativeResize="0"/>
          <p:nvPr/>
        </p:nvPicPr>
        <p:blipFill rotWithShape="1">
          <a:blip r:embed="rId38">
            <a:alphaModFix/>
          </a:blip>
          <a:srcRect/>
          <a:stretch/>
        </p:blipFill>
        <p:spPr>
          <a:xfrm>
            <a:off x="0" y="0"/>
            <a:ext cx="209550" cy="142875"/>
          </a:xfrm>
          <a:prstGeom prst="rect">
            <a:avLst/>
          </a:prstGeom>
          <a:noFill/>
          <a:ln>
            <a:noFill/>
          </a:ln>
        </p:spPr>
      </p:pic>
      <p:pic>
        <p:nvPicPr>
          <p:cNvPr id="401" name="Google Shape;401;p48" descr="טורקיה"/>
          <p:cNvPicPr preferRelativeResize="0"/>
          <p:nvPr/>
        </p:nvPicPr>
        <p:blipFill rotWithShape="1">
          <a:blip r:embed="rId39">
            <a:alphaModFix/>
          </a:blip>
          <a:srcRect/>
          <a:stretch/>
        </p:blipFill>
        <p:spPr>
          <a:xfrm>
            <a:off x="0" y="0"/>
            <a:ext cx="209550" cy="142875"/>
          </a:xfrm>
          <a:prstGeom prst="rect">
            <a:avLst/>
          </a:prstGeom>
          <a:noFill/>
          <a:ln>
            <a:noFill/>
          </a:ln>
        </p:spPr>
      </p:pic>
      <p:pic>
        <p:nvPicPr>
          <p:cNvPr id="402" name="Google Shape;402;p48" descr="יוון 1828"/>
          <p:cNvPicPr preferRelativeResize="0"/>
          <p:nvPr/>
        </p:nvPicPr>
        <p:blipFill rotWithShape="1">
          <a:blip r:embed="rId40">
            <a:alphaModFix/>
          </a:blip>
          <a:srcRect/>
          <a:stretch/>
        </p:blipFill>
        <p:spPr>
          <a:xfrm>
            <a:off x="0" y="0"/>
            <a:ext cx="209550" cy="142875"/>
          </a:xfrm>
          <a:prstGeom prst="rect">
            <a:avLst/>
          </a:prstGeom>
          <a:noFill/>
          <a:ln>
            <a:noFill/>
          </a:ln>
        </p:spPr>
      </p:pic>
      <p:pic>
        <p:nvPicPr>
          <p:cNvPr id="403" name="Google Shape;403;p48" descr="לבנון"/>
          <p:cNvPicPr preferRelativeResize="0"/>
          <p:nvPr/>
        </p:nvPicPr>
        <p:blipFill rotWithShape="1">
          <a:blip r:embed="rId41">
            <a:alphaModFix/>
          </a:blip>
          <a:srcRect/>
          <a:stretch/>
        </p:blipFill>
        <p:spPr>
          <a:xfrm>
            <a:off x="0" y="0"/>
            <a:ext cx="209550" cy="142875"/>
          </a:xfrm>
          <a:prstGeom prst="rect">
            <a:avLst/>
          </a:prstGeom>
          <a:noFill/>
          <a:ln>
            <a:noFill/>
          </a:ln>
        </p:spPr>
      </p:pic>
      <p:pic>
        <p:nvPicPr>
          <p:cNvPr id="404" name="Google Shape;404;p48" descr="מצרים (1922-1958)"/>
          <p:cNvPicPr preferRelativeResize="0"/>
          <p:nvPr/>
        </p:nvPicPr>
        <p:blipFill rotWithShape="1">
          <a:blip r:embed="rId42">
            <a:alphaModFix/>
          </a:blip>
          <a:srcRect/>
          <a:stretch/>
        </p:blipFill>
        <p:spPr>
          <a:xfrm>
            <a:off x="0" y="0"/>
            <a:ext cx="209550" cy="142875"/>
          </a:xfrm>
          <a:prstGeom prst="rect">
            <a:avLst/>
          </a:prstGeom>
          <a:noFill/>
          <a:ln>
            <a:noFill/>
          </a:ln>
        </p:spPr>
      </p:pic>
      <p:pic>
        <p:nvPicPr>
          <p:cNvPr id="405" name="Google Shape;405;p48" descr="סוריה (1932-1958)"/>
          <p:cNvPicPr preferRelativeResize="0"/>
          <p:nvPr/>
        </p:nvPicPr>
        <p:blipFill rotWithShape="1">
          <a:blip r:embed="rId43">
            <a:alphaModFix/>
          </a:blip>
          <a:srcRect/>
          <a:stretch/>
        </p:blipFill>
        <p:spPr>
          <a:xfrm>
            <a:off x="0" y="0"/>
            <a:ext cx="209550" cy="104775"/>
          </a:xfrm>
          <a:prstGeom prst="rect">
            <a:avLst/>
          </a:prstGeom>
          <a:noFill/>
          <a:ln>
            <a:noFill/>
          </a:ln>
        </p:spPr>
      </p:pic>
      <p:pic>
        <p:nvPicPr>
          <p:cNvPr id="406" name="Google Shape;406;p48" descr="עיראק (1921-1959)"/>
          <p:cNvPicPr preferRelativeResize="0"/>
          <p:nvPr/>
        </p:nvPicPr>
        <p:blipFill rotWithShape="1">
          <a:blip r:embed="rId44">
            <a:alphaModFix/>
          </a:blip>
          <a:srcRect/>
          <a:stretch/>
        </p:blipFill>
        <p:spPr>
          <a:xfrm>
            <a:off x="0" y="0"/>
            <a:ext cx="209550" cy="104775"/>
          </a:xfrm>
          <a:prstGeom prst="rect">
            <a:avLst/>
          </a:prstGeom>
          <a:noFill/>
          <a:ln>
            <a:noFill/>
          </a:ln>
        </p:spPr>
      </p:pic>
      <p:pic>
        <p:nvPicPr>
          <p:cNvPr id="407" name="Google Shape;407;p48" descr="ערב הסעודית (1938-1973)"/>
          <p:cNvPicPr preferRelativeResize="0"/>
          <p:nvPr/>
        </p:nvPicPr>
        <p:blipFill rotWithShape="1">
          <a:blip r:embed="rId45">
            <a:alphaModFix/>
          </a:blip>
          <a:srcRect/>
          <a:stretch/>
        </p:blipFill>
        <p:spPr>
          <a:xfrm>
            <a:off x="0" y="0"/>
            <a:ext cx="209550" cy="142875"/>
          </a:xfrm>
          <a:prstGeom prst="rect">
            <a:avLst/>
          </a:prstGeom>
          <a:noFill/>
          <a:ln>
            <a:noFill/>
          </a:ln>
        </p:spPr>
      </p:pic>
      <p:pic>
        <p:nvPicPr>
          <p:cNvPr id="408" name="Google Shape;408;p48" descr="פקיסטן"/>
          <p:cNvPicPr preferRelativeResize="0"/>
          <p:nvPr/>
        </p:nvPicPr>
        <p:blipFill rotWithShape="1">
          <a:blip r:embed="rId46">
            <a:alphaModFix/>
          </a:blip>
          <a:srcRect/>
          <a:stretch/>
        </p:blipFill>
        <p:spPr>
          <a:xfrm>
            <a:off x="0" y="0"/>
            <a:ext cx="209550" cy="142875"/>
          </a:xfrm>
          <a:prstGeom prst="rect">
            <a:avLst/>
          </a:prstGeom>
          <a:noFill/>
          <a:ln>
            <a:noFill/>
          </a:ln>
        </p:spPr>
      </p:pic>
      <p:pic>
        <p:nvPicPr>
          <p:cNvPr id="409" name="Google Shape;409;p48" descr="קובה"/>
          <p:cNvPicPr preferRelativeResize="0"/>
          <p:nvPr/>
        </p:nvPicPr>
        <p:blipFill rotWithShape="1">
          <a:blip r:embed="rId47">
            <a:alphaModFix/>
          </a:blip>
          <a:srcRect/>
          <a:stretch/>
        </p:blipFill>
        <p:spPr>
          <a:xfrm>
            <a:off x="0" y="0"/>
            <a:ext cx="209550" cy="104775"/>
          </a:xfrm>
          <a:prstGeom prst="rect">
            <a:avLst/>
          </a:prstGeom>
          <a:noFill/>
          <a:ln>
            <a:noFill/>
          </a:ln>
        </p:spPr>
      </p:pic>
      <p:pic>
        <p:nvPicPr>
          <p:cNvPr id="410" name="Google Shape;410;p48" descr="תימן (1927-1962)"/>
          <p:cNvPicPr preferRelativeResize="0"/>
          <p:nvPr/>
        </p:nvPicPr>
        <p:blipFill rotWithShape="1">
          <a:blip r:embed="rId48">
            <a:alphaModFix/>
          </a:blip>
          <a:srcRect/>
          <a:stretch/>
        </p:blipFill>
        <p:spPr>
          <a:xfrm>
            <a:off x="0" y="0"/>
            <a:ext cx="209550" cy="104775"/>
          </a:xfrm>
          <a:prstGeom prst="rect">
            <a:avLst/>
          </a:prstGeom>
          <a:noFill/>
          <a:ln>
            <a:noFill/>
          </a:ln>
        </p:spPr>
      </p:pic>
      <p:pic>
        <p:nvPicPr>
          <p:cNvPr id="411" name="Google Shape;411;p48" descr="ארגנטינה"/>
          <p:cNvPicPr preferRelativeResize="0"/>
          <p:nvPr/>
        </p:nvPicPr>
        <p:blipFill rotWithShape="1">
          <a:blip r:embed="rId49">
            <a:alphaModFix/>
          </a:blip>
          <a:srcRect/>
          <a:stretch/>
        </p:blipFill>
        <p:spPr>
          <a:xfrm>
            <a:off x="0" y="0"/>
            <a:ext cx="209550" cy="133350"/>
          </a:xfrm>
          <a:prstGeom prst="rect">
            <a:avLst/>
          </a:prstGeom>
          <a:noFill/>
          <a:ln>
            <a:noFill/>
          </a:ln>
        </p:spPr>
      </p:pic>
      <p:pic>
        <p:nvPicPr>
          <p:cNvPr id="412" name="Google Shape;412;p48" descr="אתיופיה (1897–1975)"/>
          <p:cNvPicPr preferRelativeResize="0"/>
          <p:nvPr/>
        </p:nvPicPr>
        <p:blipFill rotWithShape="1">
          <a:blip r:embed="rId50">
            <a:alphaModFix/>
          </a:blip>
          <a:srcRect/>
          <a:stretch/>
        </p:blipFill>
        <p:spPr>
          <a:xfrm>
            <a:off x="0" y="0"/>
            <a:ext cx="209550" cy="142875"/>
          </a:xfrm>
          <a:prstGeom prst="rect">
            <a:avLst/>
          </a:prstGeom>
          <a:noFill/>
          <a:ln>
            <a:noFill/>
          </a:ln>
        </p:spPr>
      </p:pic>
      <p:pic>
        <p:nvPicPr>
          <p:cNvPr id="413" name="Google Shape;413;p48" descr="הממלכה המאוחדת"/>
          <p:cNvPicPr preferRelativeResize="0"/>
          <p:nvPr/>
        </p:nvPicPr>
        <p:blipFill rotWithShape="1">
          <a:blip r:embed="rId51">
            <a:alphaModFix/>
          </a:blip>
          <a:srcRect/>
          <a:stretch/>
        </p:blipFill>
        <p:spPr>
          <a:xfrm>
            <a:off x="0" y="0"/>
            <a:ext cx="209550" cy="104775"/>
          </a:xfrm>
          <a:prstGeom prst="rect">
            <a:avLst/>
          </a:prstGeom>
          <a:noFill/>
          <a:ln>
            <a:noFill/>
          </a:ln>
        </p:spPr>
      </p:pic>
      <p:pic>
        <p:nvPicPr>
          <p:cNvPr id="414" name="Google Shape;414;p48" descr="הונדורס"/>
          <p:cNvPicPr preferRelativeResize="0"/>
          <p:nvPr/>
        </p:nvPicPr>
        <p:blipFill rotWithShape="1">
          <a:blip r:embed="rId52">
            <a:alphaModFix/>
          </a:blip>
          <a:srcRect/>
          <a:stretch/>
        </p:blipFill>
        <p:spPr>
          <a:xfrm>
            <a:off x="0" y="0"/>
            <a:ext cx="209550" cy="104775"/>
          </a:xfrm>
          <a:prstGeom prst="rect">
            <a:avLst/>
          </a:prstGeom>
          <a:noFill/>
          <a:ln>
            <a:noFill/>
          </a:ln>
        </p:spPr>
      </p:pic>
      <p:pic>
        <p:nvPicPr>
          <p:cNvPr id="415" name="Google Shape;415;p48" descr="יוגוסלביה"/>
          <p:cNvPicPr preferRelativeResize="0"/>
          <p:nvPr/>
        </p:nvPicPr>
        <p:blipFill rotWithShape="1">
          <a:blip r:embed="rId53">
            <a:alphaModFix/>
          </a:blip>
          <a:srcRect/>
          <a:stretch/>
        </p:blipFill>
        <p:spPr>
          <a:xfrm>
            <a:off x="0" y="0"/>
            <a:ext cx="209550" cy="104775"/>
          </a:xfrm>
          <a:prstGeom prst="rect">
            <a:avLst/>
          </a:prstGeom>
          <a:noFill/>
          <a:ln>
            <a:noFill/>
          </a:ln>
        </p:spPr>
      </p:pic>
      <p:pic>
        <p:nvPicPr>
          <p:cNvPr id="416" name="Google Shape;416;p48" descr="מקסיקו (1934-1968)"/>
          <p:cNvPicPr preferRelativeResize="0"/>
          <p:nvPr/>
        </p:nvPicPr>
        <p:blipFill rotWithShape="1">
          <a:blip r:embed="rId54">
            <a:alphaModFix/>
          </a:blip>
          <a:srcRect/>
          <a:stretch/>
        </p:blipFill>
        <p:spPr>
          <a:xfrm>
            <a:off x="0" y="0"/>
            <a:ext cx="209550" cy="123825"/>
          </a:xfrm>
          <a:prstGeom prst="rect">
            <a:avLst/>
          </a:prstGeom>
          <a:noFill/>
          <a:ln>
            <a:noFill/>
          </a:ln>
        </p:spPr>
      </p:pic>
      <p:pic>
        <p:nvPicPr>
          <p:cNvPr id="417" name="Google Shape;417;p48" descr="הרפובליקה הסינית"/>
          <p:cNvPicPr preferRelativeResize="0"/>
          <p:nvPr/>
        </p:nvPicPr>
        <p:blipFill rotWithShape="1">
          <a:blip r:embed="rId55">
            <a:alphaModFix/>
          </a:blip>
          <a:srcRect/>
          <a:stretch/>
        </p:blipFill>
        <p:spPr>
          <a:xfrm>
            <a:off x="0" y="0"/>
            <a:ext cx="209550" cy="142875"/>
          </a:xfrm>
          <a:prstGeom prst="rect">
            <a:avLst/>
          </a:prstGeom>
          <a:noFill/>
          <a:ln>
            <a:noFill/>
          </a:ln>
        </p:spPr>
      </p:pic>
      <p:pic>
        <p:nvPicPr>
          <p:cNvPr id="418" name="Google Shape;418;p48" descr="צ'ילה"/>
          <p:cNvPicPr preferRelativeResize="0"/>
          <p:nvPr/>
        </p:nvPicPr>
        <p:blipFill rotWithShape="1">
          <a:blip r:embed="rId56">
            <a:alphaModFix/>
          </a:blip>
          <a:srcRect/>
          <a:stretch/>
        </p:blipFill>
        <p:spPr>
          <a:xfrm>
            <a:off x="0" y="0"/>
            <a:ext cx="209550" cy="142875"/>
          </a:xfrm>
          <a:prstGeom prst="rect">
            <a:avLst/>
          </a:prstGeom>
          <a:noFill/>
          <a:ln>
            <a:noFill/>
          </a:ln>
        </p:spPr>
      </p:pic>
      <p:pic>
        <p:nvPicPr>
          <p:cNvPr id="419" name="Google Shape;419;p48" descr="אל סלוודור"/>
          <p:cNvPicPr preferRelativeResize="0"/>
          <p:nvPr/>
        </p:nvPicPr>
        <p:blipFill rotWithShape="1">
          <a:blip r:embed="rId57">
            <a:alphaModFix/>
          </a:blip>
          <a:srcRect/>
          <a:stretch/>
        </p:blipFill>
        <p:spPr>
          <a:xfrm>
            <a:off x="0" y="0"/>
            <a:ext cx="209550" cy="114300"/>
          </a:xfrm>
          <a:prstGeom prst="rect">
            <a:avLst/>
          </a:prstGeom>
          <a:noFill/>
          <a:ln>
            <a:noFill/>
          </a:ln>
        </p:spPr>
      </p:pic>
      <p:pic>
        <p:nvPicPr>
          <p:cNvPr id="420" name="Google Shape;420;p48" descr="קולומביה"/>
          <p:cNvPicPr preferRelativeResize="0"/>
          <p:nvPr/>
        </p:nvPicPr>
        <p:blipFill rotWithShape="1">
          <a:blip r:embed="rId58">
            <a:alphaModFix/>
          </a:blip>
          <a:srcRect/>
          <a:stretch/>
        </p:blipFill>
        <p:spPr>
          <a:xfrm>
            <a:off x="0" y="0"/>
            <a:ext cx="209550" cy="142875"/>
          </a:xfrm>
          <a:prstGeom prst="rect">
            <a:avLst/>
          </a:prstGeom>
          <a:noFill/>
          <a:ln>
            <a:noFill/>
          </a:ln>
        </p:spPr>
      </p:pic>
      <p:pic>
        <p:nvPicPr>
          <p:cNvPr id="421" name="Google Shape;421;p48" descr="תאילנד"/>
          <p:cNvPicPr preferRelativeResize="0"/>
          <p:nvPr/>
        </p:nvPicPr>
        <p:blipFill rotWithShape="1">
          <a:blip r:embed="rId59">
            <a:alphaModFix/>
          </a:blip>
          <a:srcRect/>
          <a:stretch/>
        </p:blipFill>
        <p:spPr>
          <a:xfrm>
            <a:off x="0" y="0"/>
            <a:ext cx="209550" cy="142875"/>
          </a:xfrm>
          <a:prstGeom prst="rect">
            <a:avLst/>
          </a:prstGeom>
          <a:noFill/>
          <a:ln>
            <a:noFill/>
          </a:ln>
        </p:spPr>
      </p:pic>
      <p:sp>
        <p:nvSpPr>
          <p:cNvPr id="422" name="Google Shape;422;p48"/>
          <p:cNvSpPr txBox="1"/>
          <p:nvPr/>
        </p:nvSpPr>
        <p:spPr>
          <a:xfrm>
            <a:off x="1112520" y="152400"/>
            <a:ext cx="10637400" cy="5847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23" name="Google Shape;423;p48"/>
          <p:cNvSpPr/>
          <p:nvPr/>
        </p:nvSpPr>
        <p:spPr>
          <a:xfrm>
            <a:off x="3192167" y="2999877"/>
            <a:ext cx="7636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הסוכנות מעודדת עלייה בקרב קהילות יהודיות בתפוצות</a:t>
            </a:r>
            <a:endParaRPr sz="1400" b="0" i="0" u="none" strike="noStrike" cap="none">
              <a:solidFill>
                <a:schemeClr val="lt1"/>
              </a:solidFill>
              <a:latin typeface="Varela Round"/>
              <a:ea typeface="Varela Round"/>
              <a:cs typeface="Varela Round"/>
              <a:sym typeface="Varela Round"/>
            </a:endParaRPr>
          </a:p>
        </p:txBody>
      </p:sp>
      <p:sp>
        <p:nvSpPr>
          <p:cNvPr id="424" name="Google Shape;424;p48"/>
          <p:cNvSpPr/>
          <p:nvPr/>
        </p:nvSpPr>
        <p:spPr>
          <a:xfrm>
            <a:off x="3192167" y="5020877"/>
            <a:ext cx="6656440" cy="90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חוק "מעמד ההסתדרות הציונית העולמית-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הסוכנות היהודית לארץ ישראל</a:t>
            </a:r>
            <a:r>
              <a:rPr lang="he-IL" sz="2000" b="0" i="0" u="none" strike="noStrike" cap="none" dirty="0">
                <a:solidFill>
                  <a:schemeClr val="lt1"/>
                </a:solidFill>
                <a:latin typeface="Varela Round"/>
                <a:ea typeface="Varela Round"/>
                <a:cs typeface="Varela Round"/>
                <a:sym typeface="Varela Round"/>
              </a:rPr>
              <a:t>" - </a:t>
            </a:r>
            <a:r>
              <a:rPr lang="iw-IL" sz="2000" b="0" i="0" u="none" strike="noStrike" cap="none" dirty="0">
                <a:solidFill>
                  <a:schemeClr val="lt1"/>
                </a:solidFill>
                <a:latin typeface="Varela Round"/>
                <a:ea typeface="Varela Round"/>
                <a:cs typeface="Varela Round"/>
                <a:sym typeface="Varela Round"/>
              </a:rPr>
              <a:t>הסדיר את מעמד הסוכנות היהודית </a:t>
            </a:r>
            <a:endParaRPr sz="2000" b="0" i="0" u="none" strike="noStrike" cap="none" dirty="0">
              <a:solidFill>
                <a:schemeClr val="lt1"/>
              </a:solidFill>
              <a:latin typeface="Varela Round"/>
              <a:ea typeface="Varela Round"/>
              <a:cs typeface="Varela Round"/>
              <a:sym typeface="Varela Round"/>
            </a:endParaRPr>
          </a:p>
        </p:txBody>
      </p:sp>
      <p:sp>
        <p:nvSpPr>
          <p:cNvPr id="425" name="Google Shape;425;p48"/>
          <p:cNvSpPr/>
          <p:nvPr/>
        </p:nvSpPr>
        <p:spPr>
          <a:xfrm>
            <a:off x="3192167" y="4010377"/>
            <a:ext cx="7636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מארגנת פעולות עלייה ועוזרת לקליטת העולים בארץ</a:t>
            </a:r>
            <a:endParaRPr sz="1400" b="0" i="0" u="none" strike="noStrike" cap="none">
              <a:solidFill>
                <a:schemeClr val="lt1"/>
              </a:solidFill>
              <a:latin typeface="Varela Round"/>
              <a:ea typeface="Varela Round"/>
              <a:cs typeface="Varela Round"/>
              <a:sym typeface="Varela Round"/>
            </a:endParaRPr>
          </a:p>
        </p:txBody>
      </p:sp>
      <p:sp>
        <p:nvSpPr>
          <p:cNvPr id="426" name="Google Shape;426;p48"/>
          <p:cNvSpPr/>
          <p:nvPr/>
        </p:nvSpPr>
        <p:spPr>
          <a:xfrm>
            <a:off x="5855806" y="3175041"/>
            <a:ext cx="234300" cy="307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565555"/>
                </a:solidFill>
                <a:latin typeface="Merriweather Sans"/>
                <a:ea typeface="Merriweather Sans"/>
                <a:cs typeface="Merriweather Sans"/>
                <a:sym typeface="Merriweather Sans"/>
              </a:rPr>
              <a:t>.</a:t>
            </a:r>
            <a:endParaRPr sz="1400" b="0" i="0" u="none" strike="noStrike" cap="none">
              <a:solidFill>
                <a:srgbClr val="565555"/>
              </a:solidFill>
              <a:latin typeface="Merriweather Sans"/>
              <a:ea typeface="Merriweather Sans"/>
              <a:cs typeface="Merriweather Sans"/>
              <a:sym typeface="Merriweather Sans"/>
            </a:endParaRPr>
          </a:p>
        </p:txBody>
      </p:sp>
      <p:sp>
        <p:nvSpPr>
          <p:cNvPr id="427" name="Google Shape;427;p48"/>
          <p:cNvSpPr/>
          <p:nvPr/>
        </p:nvSpPr>
        <p:spPr>
          <a:xfrm>
            <a:off x="3192167" y="978877"/>
            <a:ext cx="7635999"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הוקם בשנת 1929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כגוף המבצע של התנועה הציונית בארץ ישראל </a:t>
            </a:r>
            <a:endParaRPr sz="2000" b="0" i="0" u="none" strike="noStrike" cap="none" dirty="0">
              <a:solidFill>
                <a:schemeClr val="lt1"/>
              </a:solidFill>
              <a:latin typeface="Varela Round"/>
              <a:ea typeface="Varela Round"/>
              <a:cs typeface="Varela Round"/>
              <a:sym typeface="Varela Round"/>
            </a:endParaRPr>
          </a:p>
        </p:txBody>
      </p:sp>
      <p:sp>
        <p:nvSpPr>
          <p:cNvPr id="428" name="Google Shape;428;p48"/>
          <p:cNvSpPr/>
          <p:nvPr/>
        </p:nvSpPr>
        <p:spPr>
          <a:xfrm>
            <a:off x="3192167" y="1989377"/>
            <a:ext cx="7635999"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מוסד העוסק בקשר עם יהודי התפוצות</a:t>
            </a:r>
            <a:endParaRPr sz="1400" b="0" i="0" u="none" strike="noStrike" cap="none">
              <a:solidFill>
                <a:schemeClr val="lt1"/>
              </a:solidFill>
              <a:latin typeface="Varela Round"/>
              <a:ea typeface="Varela Round"/>
              <a:cs typeface="Varela Round"/>
              <a:sym typeface="Varela Round"/>
            </a:endParaRPr>
          </a:p>
        </p:txBody>
      </p:sp>
      <p:pic>
        <p:nvPicPr>
          <p:cNvPr id="429" name="Google Shape;429;p48"/>
          <p:cNvPicPr preferRelativeResize="0"/>
          <p:nvPr/>
        </p:nvPicPr>
        <p:blipFill rotWithShape="1">
          <a:blip r:embed="rId60">
            <a:alphaModFix/>
          </a:blip>
          <a:srcRect/>
          <a:stretch/>
        </p:blipFill>
        <p:spPr>
          <a:xfrm>
            <a:off x="209550" y="3810727"/>
            <a:ext cx="2647950" cy="1733550"/>
          </a:xfrm>
          <a:prstGeom prst="rect">
            <a:avLst/>
          </a:prstGeom>
          <a:noFill/>
          <a:ln>
            <a:noFill/>
          </a:ln>
        </p:spPr>
      </p:pic>
      <p:pic>
        <p:nvPicPr>
          <p:cNvPr id="430" name="Google Shape;430;p48"/>
          <p:cNvPicPr preferRelativeResize="0"/>
          <p:nvPr/>
        </p:nvPicPr>
        <p:blipFill rotWithShape="1">
          <a:blip r:embed="rId61">
            <a:alphaModFix/>
          </a:blip>
          <a:srcRect/>
          <a:stretch/>
        </p:blipFill>
        <p:spPr>
          <a:xfrm>
            <a:off x="-1" y="-1"/>
            <a:ext cx="2344335" cy="1733550"/>
          </a:xfrm>
          <a:prstGeom prst="rect">
            <a:avLst/>
          </a:prstGeom>
          <a:noFill/>
          <a:ln>
            <a:noFill/>
          </a:ln>
        </p:spPr>
      </p:pic>
      <p:sp>
        <p:nvSpPr>
          <p:cNvPr id="431" name="Google Shape;431;p48"/>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הסוכנות היהודית לארץ ישראל</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gtEl>
                                        <p:attrNameLst>
                                          <p:attrName>style.visibility</p:attrName>
                                        </p:attrNameLst>
                                      </p:cBhvr>
                                      <p:to>
                                        <p:strVal val="visible"/>
                                      </p:to>
                                    </p:set>
                                    <p:animEffect transition="in" filter="fade">
                                      <p:cBhvr>
                                        <p:cTn id="12" dur="500"/>
                                        <p:tgtEl>
                                          <p:spTgt spid="4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3"/>
                                        </p:tgtEl>
                                        <p:attrNameLst>
                                          <p:attrName>style.visibility</p:attrName>
                                        </p:attrNameLst>
                                      </p:cBhvr>
                                      <p:to>
                                        <p:strVal val="visible"/>
                                      </p:to>
                                    </p:set>
                                    <p:animEffect transition="in" filter="fade">
                                      <p:cBhvr>
                                        <p:cTn id="17" dur="500"/>
                                        <p:tgtEl>
                                          <p:spTgt spid="4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5"/>
                                        </p:tgtEl>
                                        <p:attrNameLst>
                                          <p:attrName>style.visibility</p:attrName>
                                        </p:attrNameLst>
                                      </p:cBhvr>
                                      <p:to>
                                        <p:strVal val="visible"/>
                                      </p:to>
                                    </p:set>
                                    <p:animEffect transition="in" filter="fade">
                                      <p:cBhvr>
                                        <p:cTn id="22" dur="500"/>
                                        <p:tgtEl>
                                          <p:spTgt spid="4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4"/>
                                        </p:tgtEl>
                                        <p:attrNameLst>
                                          <p:attrName>style.visibility</p:attrName>
                                        </p:attrNameLst>
                                      </p:cBhvr>
                                      <p:to>
                                        <p:strVal val="visible"/>
                                      </p:to>
                                    </p:set>
                                    <p:animEffect transition="in" filter="fade">
                                      <p:cBhvr>
                                        <p:cTn id="27"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p:nvPr/>
        </p:nvSpPr>
        <p:spPr>
          <a:xfrm>
            <a:off x="2096452" y="1955126"/>
            <a:ext cx="928116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אחראי על רכישת אדמות בארץ ישראל, הכשרתן, פיתוחן והכנתן להתיישבות יהודית</a:t>
            </a:r>
            <a:endParaRPr sz="1400" b="0" i="0" u="none" strike="noStrike" cap="none">
              <a:solidFill>
                <a:schemeClr val="lt1"/>
              </a:solidFill>
              <a:latin typeface="Varela Round"/>
              <a:ea typeface="Varela Round"/>
              <a:cs typeface="Varela Round"/>
              <a:sym typeface="Varela Round"/>
            </a:endParaRPr>
          </a:p>
        </p:txBody>
      </p:sp>
      <p:sp>
        <p:nvSpPr>
          <p:cNvPr id="437" name="Google Shape;437;p49"/>
          <p:cNvSpPr/>
          <p:nvPr/>
        </p:nvSpPr>
        <p:spPr>
          <a:xfrm>
            <a:off x="4286865" y="3842429"/>
            <a:ext cx="5702709" cy="509135"/>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מאז הקמת המדינה לקק"ל יש תפקידים נוספים: </a:t>
            </a:r>
            <a:endParaRPr sz="2000" b="0" i="0" u="none" strike="noStrike" cap="none">
              <a:solidFill>
                <a:schemeClr val="lt1"/>
              </a:solidFill>
              <a:latin typeface="Varela Round"/>
              <a:ea typeface="Varela Round"/>
              <a:cs typeface="Varela Round"/>
              <a:sym typeface="Varela Round"/>
            </a:endParaRPr>
          </a:p>
        </p:txBody>
      </p:sp>
      <p:sp>
        <p:nvSpPr>
          <p:cNvPr id="438" name="Google Shape;438;p49"/>
          <p:cNvSpPr/>
          <p:nvPr/>
        </p:nvSpPr>
        <p:spPr>
          <a:xfrm>
            <a:off x="6165532" y="2898777"/>
            <a:ext cx="521208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אדמות הקק"ל מיועדות ליהודים בלבד</a:t>
            </a:r>
            <a:endParaRPr sz="1400" b="0" i="0" u="none" strike="noStrike" cap="none">
              <a:solidFill>
                <a:schemeClr val="lt1"/>
              </a:solidFill>
              <a:latin typeface="Varela Round"/>
              <a:ea typeface="Varela Round"/>
              <a:cs typeface="Varela Round"/>
              <a:sym typeface="Varela Round"/>
            </a:endParaRPr>
          </a:p>
        </p:txBody>
      </p:sp>
      <p:sp>
        <p:nvSpPr>
          <p:cNvPr id="439" name="Google Shape;439;p49"/>
          <p:cNvSpPr/>
          <p:nvPr/>
        </p:nvSpPr>
        <p:spPr>
          <a:xfrm>
            <a:off x="5855806" y="3175041"/>
            <a:ext cx="234359" cy="307777"/>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565555"/>
                </a:solidFill>
                <a:latin typeface="Merriweather Sans"/>
                <a:ea typeface="Merriweather Sans"/>
                <a:cs typeface="Merriweather Sans"/>
                <a:sym typeface="Merriweather Sans"/>
              </a:rPr>
              <a:t>.</a:t>
            </a:r>
            <a:endParaRPr sz="1400" b="0" i="0" u="none" strike="noStrike" cap="none">
              <a:solidFill>
                <a:srgbClr val="565555"/>
              </a:solidFill>
              <a:latin typeface="Merriweather Sans"/>
              <a:ea typeface="Merriweather Sans"/>
              <a:cs typeface="Merriweather Sans"/>
              <a:sym typeface="Merriweather Sans"/>
            </a:endParaRPr>
          </a:p>
        </p:txBody>
      </p:sp>
      <p:sp>
        <p:nvSpPr>
          <p:cNvPr id="440" name="Google Shape;440;p49"/>
          <p:cNvSpPr/>
          <p:nvPr/>
        </p:nvSpPr>
        <p:spPr>
          <a:xfrm>
            <a:off x="5855799" y="1011475"/>
            <a:ext cx="55218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מוסד שהוקם בשנת 1901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לפני הקמת המדינה </a:t>
            </a:r>
            <a:endParaRPr sz="2000" b="0" i="0" u="none" strike="noStrike" cap="none" dirty="0">
              <a:solidFill>
                <a:schemeClr val="lt1"/>
              </a:solidFill>
              <a:latin typeface="Varela Round"/>
              <a:ea typeface="Varela Round"/>
              <a:cs typeface="Varela Round"/>
              <a:sym typeface="Varela Round"/>
            </a:endParaRPr>
          </a:p>
        </p:txBody>
      </p:sp>
      <p:pic>
        <p:nvPicPr>
          <p:cNvPr id="441" name="Google Shape;441;p49"/>
          <p:cNvPicPr preferRelativeResize="0"/>
          <p:nvPr/>
        </p:nvPicPr>
        <p:blipFill rotWithShape="1">
          <a:blip r:embed="rId3">
            <a:alphaModFix/>
          </a:blip>
          <a:srcRect/>
          <a:stretch/>
        </p:blipFill>
        <p:spPr>
          <a:xfrm>
            <a:off x="1042950" y="3241348"/>
            <a:ext cx="3066555" cy="3487214"/>
          </a:xfrm>
          <a:prstGeom prst="rect">
            <a:avLst/>
          </a:prstGeom>
          <a:noFill/>
          <a:ln>
            <a:noFill/>
          </a:ln>
        </p:spPr>
      </p:pic>
      <p:sp>
        <p:nvSpPr>
          <p:cNvPr id="442" name="Google Shape;442;p49"/>
          <p:cNvSpPr txBox="1">
            <a:spLocks noGrp="1"/>
          </p:cNvSpPr>
          <p:nvPr>
            <p:ph type="ctrTitle"/>
          </p:nvPr>
        </p:nvSpPr>
        <p:spPr/>
        <p:txBody>
          <a:bodyPr/>
          <a:lstStyle/>
          <a:p>
            <a:pPr lvl="0"/>
            <a:r>
              <a:rPr lang="he-IL"/>
              <a:t>קרן קיימת לישראל - קק"ל</a:t>
            </a:r>
          </a:p>
        </p:txBody>
      </p:sp>
      <p:sp>
        <p:nvSpPr>
          <p:cNvPr id="443" name="Google Shape;443;p49"/>
          <p:cNvSpPr/>
          <p:nvPr/>
        </p:nvSpPr>
        <p:spPr>
          <a:xfrm>
            <a:off x="4419601" y="4678900"/>
            <a:ext cx="6096000" cy="1323439"/>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הכשרת הקרקע וייעור בישראל</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שמירת הנוף</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גיוס משאבים לפיתוח הקרקע</a:t>
            </a:r>
            <a:endParaRPr sz="1400" b="0" i="0" u="none" strike="noStrike" cap="none">
              <a:solidFill>
                <a:srgbClr val="000000"/>
              </a:solidFill>
              <a:latin typeface="Arial"/>
              <a:ea typeface="Arial"/>
              <a:cs typeface="Arial"/>
              <a:sym typeface="Arial"/>
            </a:endParaRPr>
          </a:p>
          <a:p>
            <a:pPr marL="342900" marR="0" lvl="0" indent="-342900" algn="r" rtl="1">
              <a:lnSpc>
                <a:spcPct val="100000"/>
              </a:lnSpc>
              <a:spcBef>
                <a:spcPts val="0"/>
              </a:spcBef>
              <a:spcAft>
                <a:spcPts val="0"/>
              </a:spcAft>
              <a:buClr>
                <a:srgbClr val="000000"/>
              </a:buClr>
              <a:buSzPts val="2000"/>
              <a:buFont typeface="Arial"/>
              <a:buChar char="•"/>
            </a:pPr>
            <a:r>
              <a:rPr lang="iw-IL" sz="2000" b="0" i="0" u="none" strike="noStrike" cap="none">
                <a:solidFill>
                  <a:schemeClr val="dk1"/>
                </a:solidFill>
                <a:latin typeface="Varela Round"/>
                <a:ea typeface="Varela Round"/>
                <a:cs typeface="Varela Round"/>
                <a:sym typeface="Varela Round"/>
              </a:rPr>
              <a:t>חינוך הנוער לאהבת הארץ</a:t>
            </a:r>
            <a:endParaRPr sz="2000" b="0" i="0" u="none" strike="noStrike" cap="none">
              <a:solidFill>
                <a:schemeClr val="dk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500"/>
                                        <p:tgtEl>
                                          <p:spTgt spid="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gtEl>
                                        <p:attrNameLst>
                                          <p:attrName>style.visibility</p:attrName>
                                        </p:attrNameLst>
                                      </p:cBhvr>
                                      <p:to>
                                        <p:strVal val="visible"/>
                                      </p:to>
                                    </p:set>
                                    <p:animEffect transition="in" filter="fade">
                                      <p:cBhvr>
                                        <p:cTn id="17" dur="500"/>
                                        <p:tgtEl>
                                          <p:spTgt spid="4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xEl>
                                              <p:pRg st="0" end="0"/>
                                            </p:txEl>
                                          </p:spTgt>
                                        </p:tgtEl>
                                        <p:attrNameLst>
                                          <p:attrName>style.visibility</p:attrName>
                                        </p:attrNameLst>
                                      </p:cBhvr>
                                      <p:to>
                                        <p:strVal val="visible"/>
                                      </p:to>
                                    </p:set>
                                    <p:animEffect transition="in" filter="fade">
                                      <p:cBhvr>
                                        <p:cTn id="22" dur="500"/>
                                        <p:tgtEl>
                                          <p:spTgt spid="4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xEl>
                                              <p:pRg st="0" end="0"/>
                                            </p:txEl>
                                          </p:spTgt>
                                        </p:tgtEl>
                                        <p:attrNameLst>
                                          <p:attrName>style.visibility</p:attrName>
                                        </p:attrNameLst>
                                      </p:cBhvr>
                                      <p:to>
                                        <p:strVal val="visible"/>
                                      </p:to>
                                    </p:set>
                                    <p:animEffect transition="in" filter="fade">
                                      <p:cBhvr>
                                        <p:cTn id="27" dur="500"/>
                                        <p:tgtEl>
                                          <p:spTgt spid="4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3">
                                            <p:txEl>
                                              <p:pRg st="1" end="1"/>
                                            </p:txEl>
                                          </p:spTgt>
                                        </p:tgtEl>
                                        <p:attrNameLst>
                                          <p:attrName>style.visibility</p:attrName>
                                        </p:attrNameLst>
                                      </p:cBhvr>
                                      <p:to>
                                        <p:strVal val="visible"/>
                                      </p:to>
                                    </p:set>
                                    <p:animEffect transition="in" filter="fade">
                                      <p:cBhvr>
                                        <p:cTn id="32" dur="500"/>
                                        <p:tgtEl>
                                          <p:spTgt spid="4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3">
                                            <p:txEl>
                                              <p:pRg st="2" end="2"/>
                                            </p:txEl>
                                          </p:spTgt>
                                        </p:tgtEl>
                                        <p:attrNameLst>
                                          <p:attrName>style.visibility</p:attrName>
                                        </p:attrNameLst>
                                      </p:cBhvr>
                                      <p:to>
                                        <p:strVal val="visible"/>
                                      </p:to>
                                    </p:set>
                                    <p:animEffect transition="in" filter="fade">
                                      <p:cBhvr>
                                        <p:cTn id="37" dur="500"/>
                                        <p:tgtEl>
                                          <p:spTgt spid="4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3">
                                            <p:txEl>
                                              <p:pRg st="3" end="3"/>
                                            </p:txEl>
                                          </p:spTgt>
                                        </p:tgtEl>
                                        <p:attrNameLst>
                                          <p:attrName>style.visibility</p:attrName>
                                        </p:attrNameLst>
                                      </p:cBhvr>
                                      <p:to>
                                        <p:strVal val="visible"/>
                                      </p:to>
                                    </p:set>
                                    <p:animEffect transition="in" filter="fade">
                                      <p:cBhvr>
                                        <p:cTn id="42" dur="500"/>
                                        <p:tgtEl>
                                          <p:spTgt spid="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0"/>
          <p:cNvSpPr txBox="1">
            <a:spLocks noGrp="1"/>
          </p:cNvSpPr>
          <p:nvPr>
            <p:ph type="ctrTitle"/>
          </p:nvPr>
        </p:nvSpPr>
        <p:spPr/>
        <p:txBody>
          <a:bodyPr/>
          <a:lstStyle/>
          <a:p>
            <a:pPr lvl="0"/>
            <a:r>
              <a:rPr lang="he-IL" dirty="0"/>
              <a:t>משימה</a:t>
            </a:r>
          </a:p>
        </p:txBody>
      </p:sp>
      <p:sp>
        <p:nvSpPr>
          <p:cNvPr id="449" name="Google Shape;449;p50"/>
          <p:cNvSpPr txBox="1">
            <a:spLocks noGrp="1"/>
          </p:cNvSpPr>
          <p:nvPr>
            <p:ph type="body" idx="1"/>
          </p:nvPr>
        </p:nvSpPr>
        <p:spPr/>
        <p:txBody>
          <a:bodyPr/>
          <a:lstStyle/>
          <a:p>
            <a:pPr marL="565150" lvl="0" indent="-514350">
              <a:buFont typeface="+mj-lt"/>
              <a:buAutoNum type="arabicPeriod"/>
            </a:pPr>
            <a:r>
              <a:rPr lang="he-IL" sz="2600" dirty="0"/>
              <a:t>מהו מוסד המדינה אליו אתם מרגישים שייכות?  נמקו את בחירתכם.</a:t>
            </a:r>
          </a:p>
          <a:p>
            <a:pPr marL="565150" lvl="0" indent="-514350">
              <a:buFont typeface="+mj-lt"/>
              <a:buAutoNum type="arabicPeriod"/>
            </a:pPr>
            <a:r>
              <a:rPr lang="he-IL" sz="2600" dirty="0"/>
              <a:t>בחר באחד המוסדות והסבר כיצד הוא מבטא את האופי היהודי של מדינת ישראל.</a:t>
            </a:r>
          </a:p>
          <a:p>
            <a:pPr marL="565150" lvl="0" indent="-514350">
              <a:buFont typeface="+mj-lt"/>
              <a:buAutoNum type="arabicPeriod"/>
            </a:pPr>
            <a:r>
              <a:rPr lang="he-IL" sz="2600" dirty="0"/>
              <a:t>אם הייתה באפשרותכם ליצור מוסד נוסף למדינה איזה מוסד הייתם מקימים?  מה היה תפקידו?  כיצד הוא היה מבטא את האופי היהודי של מדינת ישראל?</a:t>
            </a:r>
          </a:p>
        </p:txBody>
      </p:sp>
      <p:pic>
        <p:nvPicPr>
          <p:cNvPr id="450" name="Google Shape;450;p50" descr="תמונה שמכילה ציור&#10;&#10;התיאור נוצר באופן אוטומטי"/>
          <p:cNvPicPr preferRelativeResize="0"/>
          <p:nvPr/>
        </p:nvPicPr>
        <p:blipFill rotWithShape="1">
          <a:blip r:embed="rId3">
            <a:alphaModFix/>
          </a:blip>
          <a:srcRect/>
          <a:stretch/>
        </p:blipFill>
        <p:spPr>
          <a:xfrm>
            <a:off x="5229225" y="4648200"/>
            <a:ext cx="1905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500"/>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500"/>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9">
                                            <p:txEl>
                                              <p:pRg st="2" end="2"/>
                                            </p:txEl>
                                          </p:spTgt>
                                        </p:tgtEl>
                                        <p:attrNameLst>
                                          <p:attrName>style.visibility</p:attrName>
                                        </p:attrNameLst>
                                      </p:cBhvr>
                                      <p:to>
                                        <p:strVal val="visible"/>
                                      </p:to>
                                    </p:set>
                                    <p:animEffect transition="in" filter="fade">
                                      <p:cBhvr>
                                        <p:cTn id="17" dur="500"/>
                                        <p:tgtEl>
                                          <p:spTgt spid="4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1"/>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800"/>
              <a:buNone/>
            </a:pPr>
            <a:r>
              <a:rPr lang="iw-IL"/>
              <a:t>חוקים</a:t>
            </a:r>
            <a:endParaRPr/>
          </a:p>
        </p:txBody>
      </p:sp>
      <p:sp>
        <p:nvSpPr>
          <p:cNvPr id="456" name="Google Shape;456;p51"/>
          <p:cNvSpPr/>
          <p:nvPr/>
        </p:nvSpPr>
        <p:spPr>
          <a:xfrm>
            <a:off x="914400" y="1475341"/>
            <a:ext cx="10363200" cy="1218874"/>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מאז הקמת המדינה, הכנסת מחוקקת חוקים שחלקם מבטאים את אופייה היהודי של מדינת ישראל. </a:t>
            </a:r>
            <a:endParaRPr sz="2000" b="0" i="0" u="none" strike="noStrike" cap="none">
              <a:solidFill>
                <a:schemeClr val="lt1"/>
              </a:solidFill>
              <a:latin typeface="Varela Round"/>
              <a:ea typeface="Varela Round"/>
              <a:cs typeface="Varela Round"/>
              <a:sym typeface="Varela Round"/>
            </a:endParaRPr>
          </a:p>
        </p:txBody>
      </p:sp>
      <p:sp>
        <p:nvSpPr>
          <p:cNvPr id="457" name="Google Shape;457;p51"/>
          <p:cNvSpPr/>
          <p:nvPr/>
        </p:nvSpPr>
        <p:spPr>
          <a:xfrm>
            <a:off x="914400" y="4468911"/>
            <a:ext cx="10363200" cy="935846"/>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החוקים מבטאים את אופייה של מדינת ישראל מבחינה דתית, תרבותית ולאומית.</a:t>
            </a:r>
            <a:endParaRPr sz="2000" b="0" i="0" u="none" strike="noStrike" cap="none">
              <a:solidFill>
                <a:schemeClr val="lt1"/>
              </a:solidFill>
              <a:latin typeface="Varela Round"/>
              <a:ea typeface="Varela Round"/>
              <a:cs typeface="Varela Round"/>
              <a:sym typeface="Varela Round"/>
            </a:endParaRPr>
          </a:p>
        </p:txBody>
      </p:sp>
      <p:sp>
        <p:nvSpPr>
          <p:cNvPr id="458" name="Google Shape;458;p51"/>
          <p:cNvSpPr/>
          <p:nvPr/>
        </p:nvSpPr>
        <p:spPr>
          <a:xfrm>
            <a:off x="914400" y="3113639"/>
            <a:ext cx="10363200" cy="854204"/>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היבטים אלה משקפים את הגישות השונות לגבי אופייה של מדינת ישראל. </a:t>
            </a:r>
            <a:endParaRPr sz="2000" b="0" i="0" u="none" strike="noStrike" cap="none">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7"/>
                                        </p:tgtEl>
                                        <p:attrNameLst>
                                          <p:attrName>style.visibility</p:attrName>
                                        </p:attrNameLst>
                                      </p:cBhvr>
                                      <p:to>
                                        <p:strVal val="visible"/>
                                      </p:to>
                                    </p:set>
                                    <p:animEffect transition="in" filter="fade">
                                      <p:cBhvr>
                                        <p:cTn id="17"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2"/>
          <p:cNvSpPr txBox="1"/>
          <p:nvPr/>
        </p:nvSpPr>
        <p:spPr>
          <a:xfrm>
            <a:off x="1112520" y="152400"/>
            <a:ext cx="1063752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64" name="Google Shape;464;p52"/>
          <p:cNvSpPr/>
          <p:nvPr/>
        </p:nvSpPr>
        <p:spPr>
          <a:xfrm>
            <a:off x="1415844" y="3134494"/>
            <a:ext cx="9360155" cy="143656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R="0" lvl="0" algn="r" rtl="1">
              <a:lnSpc>
                <a:spcPct val="150000"/>
              </a:lnSpc>
              <a:spcBef>
                <a:spcPts val="0"/>
              </a:spcBef>
              <a:spcAft>
                <a:spcPts val="0"/>
              </a:spcAft>
              <a:buClr>
                <a:srgbClr val="000000"/>
              </a:buClr>
              <a:buSzPts val="2000"/>
            </a:pPr>
            <a:r>
              <a:rPr lang="iw-IL" sz="2000" b="1" i="0" u="sng" strike="noStrike" cap="none" dirty="0">
                <a:solidFill>
                  <a:schemeClr val="lt1"/>
                </a:solidFill>
                <a:latin typeface="Varela Round"/>
                <a:ea typeface="Varela Round"/>
                <a:cs typeface="Varela Round"/>
                <a:sym typeface="Varela Round"/>
              </a:rPr>
              <a:t>החוק לעשיית דין בנאצים ובעוזריהם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 1950</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מאפשר להעמיד לדין פושעים נאצים ועוזריהם על פשעיהם נגד היהודים בתקופת המשטר הנאצי בגרמניה.</a:t>
            </a:r>
            <a:endParaRPr sz="2000" b="0" i="0" u="none" strike="noStrike" cap="none" dirty="0">
              <a:solidFill>
                <a:schemeClr val="lt1"/>
              </a:solidFill>
              <a:latin typeface="Varela Round"/>
              <a:ea typeface="Varela Round"/>
              <a:cs typeface="Varela Round"/>
              <a:sym typeface="Varela Round"/>
            </a:endParaRPr>
          </a:p>
        </p:txBody>
      </p:sp>
      <p:sp>
        <p:nvSpPr>
          <p:cNvPr id="465" name="Google Shape;465;p52"/>
          <p:cNvSpPr/>
          <p:nvPr/>
        </p:nvSpPr>
        <p:spPr>
          <a:xfrm>
            <a:off x="1415844" y="1362520"/>
            <a:ext cx="9360155" cy="126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השבות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 1950</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מעניק לכל יהודי זכות לעלות לישראל, כמו כן לבן זוגו, ילדו ונכדו של היהודי.</a:t>
            </a:r>
            <a:endParaRPr sz="14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3"/>
          <p:cNvSpPr/>
          <p:nvPr/>
        </p:nvSpPr>
        <p:spPr>
          <a:xfrm>
            <a:off x="1184242" y="3043132"/>
            <a:ext cx="10492986" cy="1503058"/>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האזרחות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תשי"ב 1952</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חוק העוסק בקבלת אזרחות ישראלית. יהודי שעלה לישראל מכוח חוק השבות מקבל בצורה אוטומאטית אזרחות ישראלית.</a:t>
            </a:r>
            <a:endParaRPr sz="2000" b="0" i="0" u="none" strike="noStrike" cap="none" dirty="0">
              <a:solidFill>
                <a:schemeClr val="lt1"/>
              </a:solidFill>
              <a:latin typeface="Varela Round"/>
              <a:ea typeface="Varela Round"/>
              <a:cs typeface="Varela Round"/>
              <a:sym typeface="Varela Round"/>
            </a:endParaRPr>
          </a:p>
        </p:txBody>
      </p:sp>
      <p:sp>
        <p:nvSpPr>
          <p:cNvPr id="471" name="Google Shape;471;p53"/>
          <p:cNvSpPr/>
          <p:nvPr/>
        </p:nvSpPr>
        <p:spPr>
          <a:xfrm>
            <a:off x="1184242" y="756617"/>
            <a:ext cx="10492986" cy="1855954"/>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שעות עבודה ומנוחה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תשי"א 1951, </a:t>
            </a:r>
            <a:r>
              <a:rPr lang="he-IL" sz="2000" b="1" i="0" u="sng" strike="noStrike" cap="none" dirty="0">
                <a:solidFill>
                  <a:schemeClr val="lt1"/>
                </a:solidFill>
                <a:latin typeface="Varela Round"/>
                <a:ea typeface="Varela Round"/>
                <a:cs typeface="Varela Round"/>
                <a:sym typeface="Varela Round"/>
              </a:rPr>
              <a:t> </a:t>
            </a:r>
            <a:r>
              <a:rPr lang="iw-IL" sz="2000" b="1" i="0" u="sng" strike="noStrike" cap="none" dirty="0">
                <a:solidFill>
                  <a:schemeClr val="lt1"/>
                </a:solidFill>
                <a:latin typeface="Varela Round"/>
                <a:ea typeface="Varela Round"/>
                <a:cs typeface="Varela Round"/>
                <a:sym typeface="Varela Round"/>
              </a:rPr>
              <a:t>תוקן 1996</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u="sng"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החוק קובע את יום המנוחה השבועי. לגבי יהודי </a:t>
            </a:r>
            <a:r>
              <a:rPr lang="he-IL" sz="2000" b="0" i="0" u="none" strike="noStrike" cap="none" dirty="0">
                <a:solidFill>
                  <a:schemeClr val="lt1"/>
                </a:solidFill>
                <a:latin typeface="Varela Round"/>
                <a:ea typeface="Varela Round"/>
                <a:cs typeface="Varela Round"/>
                <a:sym typeface="Varela Round"/>
              </a:rPr>
              <a:t>-</a:t>
            </a:r>
            <a:r>
              <a:rPr lang="iw-IL" sz="2000" b="0" i="0" u="none" strike="noStrike" cap="none" dirty="0">
                <a:solidFill>
                  <a:schemeClr val="lt1"/>
                </a:solidFill>
                <a:latin typeface="Varela Round"/>
                <a:ea typeface="Varela Round"/>
                <a:cs typeface="Varela Round"/>
                <a:sym typeface="Varela Round"/>
              </a:rPr>
              <a:t> </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יום שבת, ומי שאינו יהודי, ראשון או שישי כמקובל בדתו. אסור להעסיק עובד ביום המנוחה השבועי, ואסור לעבוד בבית העסק השייך לך ביום זה בלי אישור מיוחד משר העבודה.</a:t>
            </a:r>
            <a:endParaRPr sz="14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4"/>
          <p:cNvSpPr/>
          <p:nvPr/>
        </p:nvSpPr>
        <p:spPr>
          <a:xfrm>
            <a:off x="1112520" y="3671880"/>
            <a:ext cx="10137247" cy="144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מעמד ההסתדרות הציונית העולמית – הסוכנות היהודית לארץ ישראל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תשי"ג 1953</a:t>
            </a:r>
            <a:r>
              <a:rPr lang="he-IL" sz="2000" b="1" u="sng" dirty="0">
                <a:solidFill>
                  <a:schemeClr val="lt1"/>
                </a:solidFill>
                <a:latin typeface="Varela Round"/>
                <a:ea typeface="Varela Round"/>
                <a:cs typeface="Varela Round"/>
                <a:sym typeface="Varela Round"/>
              </a:rPr>
              <a:t>)</a:t>
            </a: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הסכם בין ממשלת ישראל לבין ההנהלה הציונית העולמית שקובע את תפקידיה של ההנהלה ואת שיתוף הפעולה בינה לבין ממשלת ישראל. ההסכם חל גם על הסוכנות היהודית.</a:t>
            </a:r>
            <a:endParaRPr sz="2000" b="0" i="0" u="none" strike="noStrike" cap="none" dirty="0">
              <a:solidFill>
                <a:schemeClr val="lt1"/>
              </a:solidFill>
              <a:latin typeface="Varela Round"/>
              <a:ea typeface="Varela Round"/>
              <a:cs typeface="Varela Round"/>
              <a:sym typeface="Varela Round"/>
            </a:endParaRPr>
          </a:p>
        </p:txBody>
      </p:sp>
      <p:sp>
        <p:nvSpPr>
          <p:cNvPr id="477" name="Google Shape;477;p54"/>
          <p:cNvSpPr txBox="1"/>
          <p:nvPr/>
        </p:nvSpPr>
        <p:spPr>
          <a:xfrm>
            <a:off x="1112520" y="152400"/>
            <a:ext cx="1063752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78" name="Google Shape;478;p54"/>
          <p:cNvSpPr/>
          <p:nvPr/>
        </p:nvSpPr>
        <p:spPr>
          <a:xfrm>
            <a:off x="1064253" y="2229847"/>
            <a:ext cx="10063495" cy="1101182"/>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חינוך ממלכתי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תשי"ג 1953</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מדגיש את חשיבות הנחלת התרבות היהודית לתלמידים.</a:t>
            </a:r>
            <a:endParaRPr sz="2000" b="0" i="0" u="none" strike="noStrike" cap="none" dirty="0">
              <a:solidFill>
                <a:schemeClr val="lt1"/>
              </a:solidFill>
              <a:latin typeface="Varela Round"/>
              <a:ea typeface="Varela Round"/>
              <a:cs typeface="Varela Round"/>
              <a:sym typeface="Varela Round"/>
            </a:endParaRPr>
          </a:p>
        </p:txBody>
      </p:sp>
      <p:sp>
        <p:nvSpPr>
          <p:cNvPr id="479" name="Google Shape;479;p54"/>
          <p:cNvSpPr/>
          <p:nvPr/>
        </p:nvSpPr>
        <p:spPr>
          <a:xfrm>
            <a:off x="1054046" y="583707"/>
            <a:ext cx="10083908" cy="144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בתי דין רבניים - נישואין וגירושין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תשי"ג 1953</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1400" b="0" i="0" strike="noStrike" cap="none" dirty="0">
              <a:solidFill>
                <a:srgbClr val="000000"/>
              </a:solidFill>
              <a:latin typeface="Arial"/>
              <a:ea typeface="Arial"/>
              <a:cs typeface="Arial"/>
              <a:sym typeface="Arial"/>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 כל ענייני הנישואין והגירושין של יהודים בישראל יהיו בבית דין רבני על פי חוקי הדת היהודית</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endParaRPr sz="20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8"/>
                                        </p:tgtEl>
                                        <p:attrNameLst>
                                          <p:attrName>style.visibility</p:attrName>
                                        </p:attrNameLst>
                                      </p:cBhvr>
                                      <p:to>
                                        <p:strVal val="visible"/>
                                      </p:to>
                                    </p:set>
                                    <p:animEffect transition="in" filter="fade">
                                      <p:cBhvr>
                                        <p:cTn id="12" dur="500"/>
                                        <p:tgtEl>
                                          <p:spTgt spid="4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6"/>
                                        </p:tgtEl>
                                        <p:attrNameLst>
                                          <p:attrName>style.visibility</p:attrName>
                                        </p:attrNameLst>
                                      </p:cBhvr>
                                      <p:to>
                                        <p:strVal val="visible"/>
                                      </p:to>
                                    </p:set>
                                    <p:animEffect transition="in" filter="fade">
                                      <p:cBhvr>
                                        <p:cTn id="1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5"/>
          <p:cNvSpPr txBox="1"/>
          <p:nvPr/>
        </p:nvSpPr>
        <p:spPr>
          <a:xfrm>
            <a:off x="1112520" y="152400"/>
            <a:ext cx="1063752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85" name="Google Shape;485;p55"/>
          <p:cNvSpPr/>
          <p:nvPr/>
        </p:nvSpPr>
        <p:spPr>
          <a:xfrm>
            <a:off x="1192854" y="3744770"/>
            <a:ext cx="9757305" cy="19053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איסור גידול חזיר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תשכ"ב 1962</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חוק האוסר על גידול חזירים בארץ ביישובים בהם יש רוב יהודי או מוסלמי.</a:t>
            </a:r>
            <a:endParaRPr sz="1400" b="0" i="0" u="none" strike="noStrike" cap="none" dirty="0">
              <a:solidFill>
                <a:srgbClr val="000000"/>
              </a:solidFill>
              <a:latin typeface="Arial"/>
              <a:ea typeface="Arial"/>
              <a:cs typeface="Arial"/>
              <a:sym typeface="Arial"/>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האיסור על גידול חזיר נובע ממעמדו השלילי, הסמלי וההיסטורי ביהדות.</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החוק אינו אוסר על אכילת חזיר. </a:t>
            </a:r>
            <a:endParaRPr sz="2000" b="0" i="0" u="none" strike="noStrike" cap="none" dirty="0">
              <a:solidFill>
                <a:schemeClr val="lt1"/>
              </a:solidFill>
              <a:latin typeface="Varela Round"/>
              <a:ea typeface="Varela Round"/>
              <a:cs typeface="Varela Round"/>
              <a:sym typeface="Varela Round"/>
            </a:endParaRPr>
          </a:p>
        </p:txBody>
      </p:sp>
      <p:sp>
        <p:nvSpPr>
          <p:cNvPr id="486" name="Google Shape;486;p55"/>
          <p:cNvSpPr/>
          <p:nvPr/>
        </p:nvSpPr>
        <p:spPr>
          <a:xfrm>
            <a:off x="1380632" y="555501"/>
            <a:ext cx="9757305" cy="2726542"/>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יסוד מקרקעי ישראל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תש"ך 1960</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1400" b="0" i="0" strike="noStrike" cap="none" dirty="0">
              <a:solidFill>
                <a:srgbClr val="000000"/>
              </a:solidFill>
              <a:latin typeface="Arial"/>
              <a:ea typeface="Arial"/>
              <a:cs typeface="Arial"/>
              <a:sym typeface="Arial"/>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 מקרקעי ישראל הן אדמות המדינה שהן לא פרטיות, כ90% מקרקעות המדינה, כולל אדמות קק"ל.</a:t>
            </a:r>
            <a:endParaRPr sz="1400" b="0" i="0" u="none" strike="noStrike" cap="none" dirty="0">
              <a:solidFill>
                <a:srgbClr val="000000"/>
              </a:solidFill>
              <a:latin typeface="Arial"/>
              <a:ea typeface="Arial"/>
              <a:cs typeface="Arial"/>
              <a:sym typeface="Arial"/>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החוק קובע שקרקעות אלה אינן ניתנות למכירה אלא לחכירה בלבד. </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המטרה היא לשמור על אדמות קק"ל שניקנו במהלך השנים בידי יהודים למען פיתוח התיישבות יהודית.</a:t>
            </a:r>
            <a:endParaRPr sz="20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5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6"/>
          <p:cNvSpPr/>
          <p:nvPr/>
        </p:nvSpPr>
        <p:spPr>
          <a:xfrm>
            <a:off x="624840" y="930689"/>
            <a:ext cx="10942320" cy="2008454"/>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חג המצות </a:t>
            </a:r>
            <a:r>
              <a:rPr lang="he-IL" sz="2000" b="1" u="sng"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איסור חמץ</a:t>
            </a:r>
            <a:r>
              <a:rPr lang="he-IL" sz="2000" b="1" i="0" u="sng" strike="noStrike" cap="none" dirty="0">
                <a:solidFill>
                  <a:schemeClr val="lt1"/>
                </a:solidFill>
                <a:latin typeface="Varela Round"/>
                <a:ea typeface="Varela Round"/>
                <a:cs typeface="Varela Round"/>
                <a:sym typeface="Varela Round"/>
              </a:rPr>
              <a:t>) (</a:t>
            </a:r>
            <a:r>
              <a:rPr lang="iw-IL" sz="2000" b="1" i="0" u="sng" strike="noStrike" cap="none" dirty="0">
                <a:solidFill>
                  <a:schemeClr val="lt1"/>
                </a:solidFill>
                <a:latin typeface="Varela Round"/>
                <a:ea typeface="Varela Round"/>
                <a:cs typeface="Varela Round"/>
                <a:sym typeface="Varela Round"/>
              </a:rPr>
              <a:t>תשמ"ו 1986</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אוסר על בעלי עסקים להציג חמץ בפומבי למכירה או לצריכה במשך כל ימות חג הפסח ביישובים בהם יש רוב יהודי. </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החוק אינו אוסר על אכילת חמץ. </a:t>
            </a:r>
            <a:endParaRPr sz="1400" b="0" i="0" u="none" strike="noStrike" cap="none" dirty="0">
              <a:solidFill>
                <a:schemeClr val="lt1"/>
              </a:solidFill>
              <a:latin typeface="Varela Round"/>
              <a:ea typeface="Varela Round"/>
              <a:cs typeface="Varela Round"/>
              <a:sym typeface="Varela Round"/>
            </a:endParaRPr>
          </a:p>
        </p:txBody>
      </p:sp>
      <p:sp>
        <p:nvSpPr>
          <p:cNvPr id="492" name="Google Shape;492;p56"/>
          <p:cNvSpPr txBox="1"/>
          <p:nvPr/>
        </p:nvSpPr>
        <p:spPr>
          <a:xfrm>
            <a:off x="1112520" y="152400"/>
            <a:ext cx="1063752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93" name="Google Shape;493;p56"/>
          <p:cNvSpPr/>
          <p:nvPr/>
        </p:nvSpPr>
        <p:spPr>
          <a:xfrm>
            <a:off x="807720" y="3132232"/>
            <a:ext cx="10942320" cy="2060253"/>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יסודות המשפט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תש"ם 1980</a:t>
            </a:r>
            <a:r>
              <a:rPr lang="iw-IL" sz="2000" b="0" i="0" u="sng" strike="noStrike" cap="none" dirty="0">
                <a:solidFill>
                  <a:schemeClr val="lt1"/>
                </a:solidFill>
                <a:latin typeface="Varela Round"/>
                <a:ea typeface="Varela Round"/>
                <a:cs typeface="Varela Round"/>
                <a:sym typeface="Varela Round"/>
              </a:rPr>
              <a:t> </a:t>
            </a:r>
            <a:r>
              <a:rPr lang="he-IL" sz="2000" b="0" i="0" u="sng" strike="noStrike" cap="none" dirty="0">
                <a:solidFill>
                  <a:schemeClr val="lt1"/>
                </a:solidFill>
                <a:latin typeface="Varela Round"/>
                <a:ea typeface="Varela Round"/>
                <a:cs typeface="Varela Round"/>
                <a:sym typeface="Varela Round"/>
              </a:rPr>
              <a:t>)</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קובע שאם קיימת בעיה משפטית שאין לה מענה בחוקים הקיימים, יש להחליט עליה ברוח עקרונות החירות, הצדק, היושר והשלום של מורשת ישראל. </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חוק זה מהווה ביטוי לאפשרות השימוש במשפט העברי.</a:t>
            </a:r>
            <a:endParaRPr sz="14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p:nvPr/>
        </p:nvSpPr>
        <p:spPr>
          <a:xfrm>
            <a:off x="2960300" y="217100"/>
            <a:ext cx="5683800" cy="666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2900"/>
              <a:buFont typeface="Arial"/>
              <a:buNone/>
            </a:pPr>
            <a:endParaRPr sz="2900" b="1" i="0" u="none" strike="noStrike" cap="none">
              <a:solidFill>
                <a:srgbClr val="000000"/>
              </a:solidFill>
              <a:latin typeface="Calibri"/>
              <a:ea typeface="Calibri"/>
              <a:cs typeface="Calibri"/>
              <a:sym typeface="Calibri"/>
            </a:endParaRPr>
          </a:p>
        </p:txBody>
      </p:sp>
      <p:sp>
        <p:nvSpPr>
          <p:cNvPr id="144" name="Google Shape;144;p21"/>
          <p:cNvSpPr/>
          <p:nvPr/>
        </p:nvSpPr>
        <p:spPr>
          <a:xfrm>
            <a:off x="706812" y="940563"/>
            <a:ext cx="11160000" cy="1080000"/>
          </a:xfrm>
          <a:prstGeom prst="roundRect">
            <a:avLst>
              <a:gd name="adj" fmla="val 16667"/>
            </a:avLst>
          </a:prstGeom>
          <a:solidFill>
            <a:srgbClr val="1E4E7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 ב-29 בנובמבר 1947 קיבלה עצרת האומות המאוחדות החלטה המחייבת הקמת מדינה יהודית בארץ ישראל"</a:t>
            </a:r>
            <a:endParaRPr sz="2000" b="0" i="0" u="none" strike="noStrike" cap="none">
              <a:solidFill>
                <a:schemeClr val="dk1"/>
              </a:solidFill>
              <a:latin typeface="Varela Round"/>
              <a:ea typeface="Varela Round"/>
              <a:cs typeface="Varela Round"/>
              <a:sym typeface="Varela Round"/>
            </a:endParaRPr>
          </a:p>
        </p:txBody>
      </p:sp>
      <p:sp>
        <p:nvSpPr>
          <p:cNvPr id="145" name="Google Shape;145;p21"/>
          <p:cNvSpPr/>
          <p:nvPr/>
        </p:nvSpPr>
        <p:spPr>
          <a:xfrm>
            <a:off x="706812" y="3909225"/>
            <a:ext cx="11160000" cy="1080000"/>
          </a:xfrm>
          <a:prstGeom prst="roundRect">
            <a:avLst>
              <a:gd name="adj" fmla="val 16667"/>
            </a:avLst>
          </a:prstGeom>
          <a:solidFill>
            <a:srgbClr val="1E4E79"/>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"אנו קוראים אל העם היהודי בכל התפוצות להתלכד סביב היישוב בעלייה ובבניין ולעמוד לימינו במערכה הגדולה על הגשמת שאיפת הדורות לגאולת ישראל"</a:t>
            </a:r>
            <a:endParaRPr sz="2000" b="0" i="0" u="none" strike="noStrike" cap="none">
              <a:solidFill>
                <a:schemeClr val="lt1"/>
              </a:solidFill>
              <a:latin typeface="Varela Round"/>
              <a:ea typeface="Varela Round"/>
              <a:cs typeface="Varela Round"/>
              <a:sym typeface="Varela Round"/>
            </a:endParaRPr>
          </a:p>
        </p:txBody>
      </p:sp>
      <p:sp>
        <p:nvSpPr>
          <p:cNvPr id="146" name="Google Shape;146;p21"/>
          <p:cNvSpPr/>
          <p:nvPr/>
        </p:nvSpPr>
        <p:spPr>
          <a:xfrm>
            <a:off x="706812" y="2424894"/>
            <a:ext cx="11160000" cy="108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"אנו מכריזים בזאת על הקמת מדינה יהודית בארץ ישראל היא מדינת ישראל"</a:t>
            </a:r>
            <a:endParaRPr sz="2000" b="0" i="0" u="none" strike="noStrike" cap="none">
              <a:solidFill>
                <a:schemeClr val="dk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7"/>
          <p:cNvSpPr txBox="1"/>
          <p:nvPr/>
        </p:nvSpPr>
        <p:spPr>
          <a:xfrm>
            <a:off x="1112520" y="152400"/>
            <a:ext cx="10637520" cy="5847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499" name="Google Shape;499;p57"/>
          <p:cNvSpPr/>
          <p:nvPr/>
        </p:nvSpPr>
        <p:spPr>
          <a:xfrm>
            <a:off x="696000" y="1018611"/>
            <a:ext cx="10800000" cy="162661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יום הזיכרון לשואה ולגבורה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תשי"ט 1959</a:t>
            </a:r>
            <a:r>
              <a:rPr lang="he-IL" sz="2000" b="1" i="0" u="sng" strike="noStrike" cap="none" dirty="0">
                <a:solidFill>
                  <a:schemeClr val="lt1"/>
                </a:solidFill>
                <a:latin typeface="Varela Round"/>
                <a:ea typeface="Varela Round"/>
                <a:cs typeface="Varela Round"/>
                <a:sym typeface="Varela Round"/>
              </a:rPr>
              <a:t>)</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קובע את יום כ"ז בניסן כיום להתייחדות עם זכר השואה ומעשי הגבורה והמרד בתקופתה.</a:t>
            </a:r>
            <a:endParaRPr sz="1400" b="0" i="0" u="none" strike="noStrike" cap="none" dirty="0">
              <a:solidFill>
                <a:schemeClr val="lt1"/>
              </a:solidFill>
              <a:latin typeface="Varela Round"/>
              <a:ea typeface="Varela Round"/>
              <a:cs typeface="Varela Round"/>
              <a:sym typeface="Varela Round"/>
            </a:endParaRPr>
          </a:p>
        </p:txBody>
      </p:sp>
      <p:sp>
        <p:nvSpPr>
          <p:cNvPr id="500" name="Google Shape;500;p57"/>
          <p:cNvSpPr/>
          <p:nvPr/>
        </p:nvSpPr>
        <p:spPr>
          <a:xfrm>
            <a:off x="696000" y="3287612"/>
            <a:ext cx="10800000" cy="1447673"/>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sng" strike="noStrike" cap="none" dirty="0">
                <a:solidFill>
                  <a:schemeClr val="lt1"/>
                </a:solidFill>
                <a:latin typeface="Varela Round"/>
                <a:ea typeface="Varela Round"/>
                <a:cs typeface="Varela Round"/>
                <a:sym typeface="Varela Round"/>
              </a:rPr>
              <a:t>חוק השידור הציבורי </a:t>
            </a:r>
            <a:r>
              <a:rPr lang="he-IL" sz="2000" b="1" i="0" u="sng" strike="noStrike" cap="none" dirty="0">
                <a:solidFill>
                  <a:schemeClr val="lt1"/>
                </a:solidFill>
                <a:latin typeface="Varela Round"/>
                <a:ea typeface="Varela Round"/>
                <a:cs typeface="Varela Round"/>
                <a:sym typeface="Varela Round"/>
              </a:rPr>
              <a:t>(</a:t>
            </a:r>
            <a:r>
              <a:rPr lang="iw-IL" sz="2000" b="1" i="0" u="sng" strike="noStrike" cap="none" dirty="0">
                <a:solidFill>
                  <a:schemeClr val="lt1"/>
                </a:solidFill>
                <a:latin typeface="Varela Round"/>
                <a:ea typeface="Varela Round"/>
                <a:cs typeface="Varela Round"/>
                <a:sym typeface="Varela Round"/>
              </a:rPr>
              <a:t>תשע"ד 2014</a:t>
            </a:r>
            <a:r>
              <a:rPr lang="he-IL" sz="2000" b="1" i="0" u="sng" strike="noStrike" cap="none" dirty="0">
                <a:solidFill>
                  <a:schemeClr val="lt1"/>
                </a:solidFill>
                <a:latin typeface="Varela Round"/>
                <a:ea typeface="Varela Round"/>
                <a:cs typeface="Varela Round"/>
                <a:sym typeface="Varela Round"/>
              </a:rPr>
              <a:t>)</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קובע את מטרות השידור הציבורי,ביניהן טיפוח וקידום השפה העברית ומורשת ישראל</a:t>
            </a:r>
            <a:endParaRPr sz="14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fade">
                                      <p:cBhvr>
                                        <p:cTn id="12"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800"/>
              <a:buNone/>
            </a:pPr>
            <a:r>
              <a:rPr lang="iw-IL" dirty="0"/>
              <a:t>משימה</a:t>
            </a:r>
            <a:endParaRPr dirty="0"/>
          </a:p>
        </p:txBody>
      </p:sp>
      <p:sp>
        <p:nvSpPr>
          <p:cNvPr id="506" name="Google Shape;506;p58"/>
          <p:cNvSpPr txBox="1">
            <a:spLocks noGrp="1"/>
          </p:cNvSpPr>
          <p:nvPr>
            <p:ph type="body" idx="1"/>
          </p:nvPr>
        </p:nvSpPr>
        <p:spPr>
          <a:xfrm>
            <a:off x="516000" y="1068301"/>
            <a:ext cx="11160000" cy="813900"/>
          </a:xfrm>
          <a:prstGeom prst="rect">
            <a:avLst/>
          </a:prstGeom>
          <a:noFill/>
          <a:ln>
            <a:noFill/>
          </a:ln>
        </p:spPr>
        <p:txBody>
          <a:bodyPr spcFirstLastPara="1" wrap="square" lIns="91425" tIns="45700" rIns="91425" bIns="45700" anchor="ctr" anchorCtr="0">
            <a:noAutofit/>
          </a:bodyPr>
          <a:lstStyle/>
          <a:p>
            <a:pPr marL="76200" lvl="0" indent="0" algn="r" rtl="1">
              <a:lnSpc>
                <a:spcPct val="200000"/>
              </a:lnSpc>
              <a:spcBef>
                <a:spcPts val="1000"/>
              </a:spcBef>
              <a:spcAft>
                <a:spcPts val="0"/>
              </a:spcAft>
              <a:buSzPts val="2400"/>
              <a:buNone/>
            </a:pPr>
            <a:r>
              <a:rPr lang="he-IL" sz="2400" dirty="0"/>
              <a:t>1. </a:t>
            </a:r>
            <a:r>
              <a:rPr lang="iw-IL" sz="2400" dirty="0"/>
              <a:t>מיינו את החוקים לשלוש קטגוריות ושבצו אותם בהתאם.</a:t>
            </a:r>
            <a:endParaRPr sz="2400" dirty="0"/>
          </a:p>
        </p:txBody>
      </p:sp>
      <p:graphicFrame>
        <p:nvGraphicFramePr>
          <p:cNvPr id="507" name="Google Shape;507;p58"/>
          <p:cNvGraphicFramePr/>
          <p:nvPr/>
        </p:nvGraphicFramePr>
        <p:xfrm>
          <a:off x="390746" y="1938767"/>
          <a:ext cx="11410500" cy="2560140"/>
        </p:xfrm>
        <a:graphic>
          <a:graphicData uri="http://schemas.openxmlformats.org/drawingml/2006/table">
            <a:tbl>
              <a:tblPr>
                <a:noFill/>
                <a:tableStyleId>{015E314A-57A6-4FEB-9ED5-4836885F25BD}</a:tableStyleId>
              </a:tblPr>
              <a:tblGrid>
                <a:gridCol w="3803500">
                  <a:extLst>
                    <a:ext uri="{9D8B030D-6E8A-4147-A177-3AD203B41FA5}">
                      <a16:colId xmlns:a16="http://schemas.microsoft.com/office/drawing/2014/main" val="20000"/>
                    </a:ext>
                  </a:extLst>
                </a:gridCol>
                <a:gridCol w="3803500">
                  <a:extLst>
                    <a:ext uri="{9D8B030D-6E8A-4147-A177-3AD203B41FA5}">
                      <a16:colId xmlns:a16="http://schemas.microsoft.com/office/drawing/2014/main" val="20001"/>
                    </a:ext>
                  </a:extLst>
                </a:gridCol>
                <a:gridCol w="3803500">
                  <a:extLst>
                    <a:ext uri="{9D8B030D-6E8A-4147-A177-3AD203B41FA5}">
                      <a16:colId xmlns:a16="http://schemas.microsoft.com/office/drawing/2014/main" val="20002"/>
                    </a:ext>
                  </a:extLst>
                </a:gridCol>
              </a:tblGrid>
              <a:tr h="381000">
                <a:tc>
                  <a:txBody>
                    <a:bodyPr/>
                    <a:lstStyle/>
                    <a:p>
                      <a:pPr marL="0" marR="0" lvl="0" indent="0" algn="ctr" rtl="1">
                        <a:lnSpc>
                          <a:spcPct val="100000"/>
                        </a:lnSpc>
                        <a:spcBef>
                          <a:spcPts val="0"/>
                        </a:spcBef>
                        <a:spcAft>
                          <a:spcPts val="0"/>
                        </a:spcAft>
                        <a:buClr>
                          <a:srgbClr val="000000"/>
                        </a:buClr>
                        <a:buSzPts val="1600"/>
                        <a:buFont typeface="Arial"/>
                        <a:buNone/>
                      </a:pPr>
                      <a:r>
                        <a:rPr lang="iw-IL" sz="1600" b="1" u="none" strike="noStrike" cap="none">
                          <a:latin typeface="Varela Round"/>
                          <a:ea typeface="Varela Round"/>
                          <a:cs typeface="Varela Round"/>
                          <a:sym typeface="Varela Round"/>
                        </a:rPr>
                        <a:t>חוקים בעלי אופי תרבותי היסטורי </a:t>
                      </a: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1">
                        <a:lnSpc>
                          <a:spcPct val="100000"/>
                        </a:lnSpc>
                        <a:spcBef>
                          <a:spcPts val="0"/>
                        </a:spcBef>
                        <a:spcAft>
                          <a:spcPts val="0"/>
                        </a:spcAft>
                        <a:buClr>
                          <a:srgbClr val="000000"/>
                        </a:buClr>
                        <a:buSzPts val="1600"/>
                        <a:buFont typeface="Arial"/>
                        <a:buNone/>
                      </a:pPr>
                      <a:r>
                        <a:rPr lang="iw-IL" sz="1600" b="1" u="none" strike="noStrike" cap="none">
                          <a:latin typeface="Varela Round"/>
                          <a:ea typeface="Varela Round"/>
                          <a:cs typeface="Varela Round"/>
                          <a:sym typeface="Varela Round"/>
                        </a:rPr>
                        <a:t>חוקים המבטאים את הדת היהודית</a:t>
                      </a: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1">
                        <a:lnSpc>
                          <a:spcPct val="100000"/>
                        </a:lnSpc>
                        <a:spcBef>
                          <a:spcPts val="0"/>
                        </a:spcBef>
                        <a:spcAft>
                          <a:spcPts val="0"/>
                        </a:spcAft>
                        <a:buClr>
                          <a:srgbClr val="000000"/>
                        </a:buClr>
                        <a:buSzPts val="1600"/>
                        <a:buFont typeface="Arial"/>
                        <a:buNone/>
                      </a:pPr>
                      <a:r>
                        <a:rPr lang="iw-IL" sz="1600" b="1" u="none" strike="noStrike" cap="none">
                          <a:latin typeface="Varela Round"/>
                          <a:ea typeface="Varela Round"/>
                          <a:cs typeface="Varela Round"/>
                          <a:sym typeface="Varela Round"/>
                        </a:rPr>
                        <a:t>חוקים המבטאים את מדינת הלאום היהודי</a:t>
                      </a: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endParaRPr sz="1600" b="1" u="none" strike="noStrike" cap="none">
                        <a:latin typeface="Varela Round"/>
                        <a:ea typeface="Varela Round"/>
                        <a:cs typeface="Varela Round"/>
                        <a:sym typeface="Varela Round"/>
                      </a:endParaRPr>
                    </a:p>
                  </a:txBody>
                  <a:tcPr marL="91425" marR="91425" marT="91425" marB="91425"/>
                </a:tc>
                <a:extLst>
                  <a:ext uri="{0D108BD9-81ED-4DB2-BD59-A6C34878D82A}">
                    <a16:rowId xmlns:a16="http://schemas.microsoft.com/office/drawing/2014/main" val="10005"/>
                  </a:ext>
                </a:extLst>
              </a:tr>
            </a:tbl>
          </a:graphicData>
        </a:graphic>
      </p:graphicFrame>
      <p:sp>
        <p:nvSpPr>
          <p:cNvPr id="508" name="Google Shape;508;p58"/>
          <p:cNvSpPr txBox="1"/>
          <p:nvPr/>
        </p:nvSpPr>
        <p:spPr>
          <a:xfrm>
            <a:off x="78750" y="4505025"/>
            <a:ext cx="11722500" cy="409875"/>
          </a:xfrm>
          <a:prstGeom prst="rect">
            <a:avLst/>
          </a:prstGeom>
          <a:noFill/>
          <a:ln>
            <a:noFill/>
          </a:ln>
        </p:spPr>
        <p:txBody>
          <a:bodyPr spcFirstLastPara="1" wrap="square" lIns="91425" tIns="91425" rIns="91425" bIns="91425" anchor="t" anchorCtr="0">
            <a:noAutofit/>
          </a:bodyPr>
          <a:lstStyle/>
          <a:p>
            <a:pPr marL="0" marR="0" lvl="0" indent="0" algn="r" rtl="1">
              <a:lnSpc>
                <a:spcPct val="200000"/>
              </a:lnSpc>
              <a:spcBef>
                <a:spcPts val="1000"/>
              </a:spcBef>
              <a:spcAft>
                <a:spcPts val="0"/>
              </a:spcAft>
              <a:buClr>
                <a:srgbClr val="000000"/>
              </a:buClr>
              <a:buSzPts val="2400"/>
              <a:buFont typeface="Arial"/>
              <a:buNone/>
            </a:pPr>
            <a:r>
              <a:rPr lang="he-IL" sz="2400" b="0" i="0" u="none" strike="noStrike" cap="none" dirty="0">
                <a:solidFill>
                  <a:srgbClr val="073763"/>
                </a:solidFill>
                <a:latin typeface="Varela Round"/>
                <a:ea typeface="Varela Round"/>
                <a:cs typeface="Varela Round"/>
                <a:sym typeface="Varela Round"/>
              </a:rPr>
              <a:t>2. </a:t>
            </a:r>
            <a:r>
              <a:rPr lang="iw-IL" sz="2400" b="0" i="0" u="none" strike="noStrike" cap="none" dirty="0">
                <a:solidFill>
                  <a:srgbClr val="073763"/>
                </a:solidFill>
                <a:latin typeface="Varela Round"/>
                <a:ea typeface="Varela Round"/>
                <a:cs typeface="Varela Round"/>
                <a:sym typeface="Varela Round"/>
              </a:rPr>
              <a:t>בחרו שני חוקים</a:t>
            </a:r>
            <a:r>
              <a:rPr lang="he-IL" sz="2400" b="0" i="0" u="none" strike="noStrike" cap="none" dirty="0">
                <a:solidFill>
                  <a:srgbClr val="073763"/>
                </a:solidFill>
                <a:latin typeface="Varela Round"/>
                <a:ea typeface="Varela Round"/>
                <a:cs typeface="Varela Round"/>
                <a:sym typeface="Varela Round"/>
              </a:rPr>
              <a:t>. </a:t>
            </a:r>
            <a:r>
              <a:rPr lang="iw-IL" sz="2400" b="0" i="0" u="none" strike="noStrike" cap="none" dirty="0">
                <a:solidFill>
                  <a:srgbClr val="073763"/>
                </a:solidFill>
                <a:latin typeface="Varela Round"/>
                <a:ea typeface="Varela Round"/>
                <a:cs typeface="Varela Round"/>
                <a:sym typeface="Varela Round"/>
              </a:rPr>
              <a:t>הסבירו כיצד כל חוק מבטא את האופי היהודי של מדינת ישראל .</a:t>
            </a:r>
            <a:endParaRPr sz="2400" b="0" i="0" u="none" strike="noStrike" cap="none" dirty="0">
              <a:solidFill>
                <a:srgbClr val="073763"/>
              </a:solidFill>
              <a:latin typeface="Varela Round"/>
              <a:ea typeface="Varela Round"/>
              <a:cs typeface="Varela Round"/>
              <a:sym typeface="Varela Round"/>
            </a:endParaRPr>
          </a:p>
        </p:txBody>
      </p:sp>
      <p:pic>
        <p:nvPicPr>
          <p:cNvPr id="509" name="Google Shape;509;p58" descr="תמונה שמכילה ציור&#10;&#10;התיאור נוצר באופן אוטומטי"/>
          <p:cNvPicPr preferRelativeResize="0"/>
          <p:nvPr/>
        </p:nvPicPr>
        <p:blipFill rotWithShape="1">
          <a:blip r:embed="rId3">
            <a:alphaModFix/>
          </a:blip>
          <a:srcRect/>
          <a:stretch/>
        </p:blipFill>
        <p:spPr>
          <a:xfrm>
            <a:off x="0" y="33767"/>
            <a:ext cx="1699783" cy="16997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animEffect transition="in" filter="fade">
                                      <p:cBhvr>
                                        <p:cTn id="7" dur="500"/>
                                        <p:tgtEl>
                                          <p:spTgt spid="5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7"/>
                                        </p:tgtEl>
                                        <p:attrNameLst>
                                          <p:attrName>style.visibility</p:attrName>
                                        </p:attrNameLst>
                                      </p:cBhvr>
                                      <p:to>
                                        <p:strVal val="visible"/>
                                      </p:to>
                                    </p:set>
                                    <p:animEffect transition="in" filter="fade">
                                      <p:cBhvr>
                                        <p:cTn id="11" dur="5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9"/>
          <p:cNvSpPr/>
          <p:nvPr/>
        </p:nvSpPr>
        <p:spPr>
          <a:xfrm>
            <a:off x="1088338" y="1252299"/>
            <a:ext cx="10015324" cy="1579391"/>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מדינת ישראל היא מדינת הלאום של כל העם היהודי- של היהודים שבארץ ישראל ושל היהודים בתפוצות.</a:t>
            </a:r>
            <a:endParaRPr sz="2000" b="0" i="0" u="none" strike="noStrike" cap="none">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בין מדינת ישראל ויהודי התפוצות קיים קשר הדוק.</a:t>
            </a:r>
            <a:endParaRPr sz="2000" b="0" i="0" u="none" strike="noStrike" cap="none">
              <a:solidFill>
                <a:schemeClr val="lt1"/>
              </a:solidFill>
              <a:latin typeface="Varela Round"/>
              <a:ea typeface="Varela Round"/>
              <a:cs typeface="Varela Round"/>
              <a:sym typeface="Varela Round"/>
            </a:endParaRPr>
          </a:p>
        </p:txBody>
      </p:sp>
      <p:sp>
        <p:nvSpPr>
          <p:cNvPr id="515" name="Google Shape;515;p59"/>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קשר עם יהודי התפוצות</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0"/>
          <p:cNvSpPr/>
          <p:nvPr/>
        </p:nvSpPr>
        <p:spPr>
          <a:xfrm>
            <a:off x="696000" y="4681690"/>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החוק הפלילי של מדינת ישראל מאפשר ענישה של מי שפגע ביהודי על רקע יהדותו, גם אם עשה זאת מחוץ לשטחה של המדינה וכלפי יהודי שאיננו אזרח המדינה</a:t>
            </a:r>
            <a:endParaRPr sz="2000" b="0" i="0" u="none" strike="noStrike" cap="none">
              <a:solidFill>
                <a:schemeClr val="lt1"/>
              </a:solidFill>
              <a:latin typeface="Varela Round"/>
              <a:ea typeface="Varela Round"/>
              <a:cs typeface="Varela Round"/>
              <a:sym typeface="Varela Round"/>
            </a:endParaRPr>
          </a:p>
        </p:txBody>
      </p:sp>
      <p:sp>
        <p:nvSpPr>
          <p:cNvPr id="521" name="Google Shape;521;p60"/>
          <p:cNvSpPr txBox="1"/>
          <p:nvPr/>
        </p:nvSpPr>
        <p:spPr>
          <a:xfrm>
            <a:off x="1112520" y="152400"/>
            <a:ext cx="10637400" cy="5847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3200"/>
              <a:buFont typeface="Arial"/>
              <a:buNone/>
            </a:pPr>
            <a:endParaRPr sz="3200" b="0" i="0" u="none" strike="noStrike" cap="none">
              <a:solidFill>
                <a:srgbClr val="565555"/>
              </a:solidFill>
              <a:latin typeface="Merriweather Sans"/>
              <a:ea typeface="Merriweather Sans"/>
              <a:cs typeface="Merriweather Sans"/>
              <a:sym typeface="Merriweather Sans"/>
            </a:endParaRPr>
          </a:p>
        </p:txBody>
      </p:sp>
      <p:sp>
        <p:nvSpPr>
          <p:cNvPr id="522" name="Google Shape;522;p60"/>
          <p:cNvSpPr/>
          <p:nvPr/>
        </p:nvSpPr>
        <p:spPr>
          <a:xfrm>
            <a:off x="696000" y="1307815"/>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חוק השבות וחוק האזרחות מאפשרים לכל יהודי לעלות לישראל ולקבל בה אזרחות</a:t>
            </a:r>
            <a:endParaRPr sz="2000" b="0" i="0" u="none" strike="noStrike" cap="none">
              <a:solidFill>
                <a:schemeClr val="lt1"/>
              </a:solidFill>
              <a:latin typeface="Varela Round"/>
              <a:ea typeface="Varela Round"/>
              <a:cs typeface="Varela Round"/>
              <a:sym typeface="Varela Round"/>
            </a:endParaRPr>
          </a:p>
        </p:txBody>
      </p:sp>
      <p:sp>
        <p:nvSpPr>
          <p:cNvPr id="523" name="Google Shape;523;p60"/>
          <p:cNvSpPr/>
          <p:nvPr/>
        </p:nvSpPr>
        <p:spPr>
          <a:xfrm>
            <a:off x="696000" y="2432440"/>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מוסדות רשמיים של המדינה מטפלים בחיזוק הזהות היהודית של יהדות התפוצות ובעלייתה לישראל</a:t>
            </a:r>
            <a:endParaRPr sz="2000" b="0" i="0" u="none" strike="noStrike" cap="none">
              <a:solidFill>
                <a:schemeClr val="lt1"/>
              </a:solidFill>
              <a:latin typeface="Varela Round"/>
              <a:ea typeface="Varela Round"/>
              <a:cs typeface="Varela Round"/>
              <a:sym typeface="Varela Round"/>
            </a:endParaRPr>
          </a:p>
        </p:txBody>
      </p:sp>
      <p:sp>
        <p:nvSpPr>
          <p:cNvPr id="524" name="Google Shape;524;p60"/>
          <p:cNvSpPr/>
          <p:nvPr/>
        </p:nvSpPr>
        <p:spPr>
          <a:xfrm>
            <a:off x="696000" y="3557065"/>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המדינה מתגייסת לעזרת יהודים הנמצאים במצוקה ברחבי העולם</a:t>
            </a:r>
            <a:endParaRPr sz="2000" b="0" i="0" u="none" strike="noStrike" cap="none">
              <a:solidFill>
                <a:schemeClr val="lt1"/>
              </a:solidFill>
              <a:latin typeface="Varela Round"/>
              <a:ea typeface="Varela Round"/>
              <a:cs typeface="Varela Round"/>
              <a:sym typeface="Varela Round"/>
            </a:endParaRPr>
          </a:p>
        </p:txBody>
      </p:sp>
      <p:sp>
        <p:nvSpPr>
          <p:cNvPr id="525" name="Google Shape;525;p60"/>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sz="3200"/>
              <a:t>כיצד בא לידי ביטוי הקשר בין מדינת ישראל ויהודי התפוצות?  </a:t>
            </a:r>
            <a:br>
              <a:rPr lang="iw-IL" sz="3200"/>
            </a:br>
            <a:r>
              <a:rPr lang="iw-IL" sz="3200"/>
              <a:t>מהי אחריות מדינת ישראל כלפי יהודי התפוצות?</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500"/>
                                        <p:tgtEl>
                                          <p:spTgt spid="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3"/>
                                        </p:tgtEl>
                                        <p:attrNameLst>
                                          <p:attrName>style.visibility</p:attrName>
                                        </p:attrNameLst>
                                      </p:cBhvr>
                                      <p:to>
                                        <p:strVal val="visible"/>
                                      </p:to>
                                    </p:set>
                                    <p:animEffect transition="in" filter="fade">
                                      <p:cBhvr>
                                        <p:cTn id="12" dur="500"/>
                                        <p:tgtEl>
                                          <p:spTgt spid="5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4"/>
                                        </p:tgtEl>
                                        <p:attrNameLst>
                                          <p:attrName>style.visibility</p:attrName>
                                        </p:attrNameLst>
                                      </p:cBhvr>
                                      <p:to>
                                        <p:strVal val="visible"/>
                                      </p:to>
                                    </p:set>
                                    <p:animEffect transition="in" filter="fade">
                                      <p:cBhvr>
                                        <p:cTn id="17" dur="500"/>
                                        <p:tgtEl>
                                          <p:spTgt spid="5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0"/>
                                        </p:tgtEl>
                                        <p:attrNameLst>
                                          <p:attrName>style.visibility</p:attrName>
                                        </p:attrNameLst>
                                      </p:cBhvr>
                                      <p:to>
                                        <p:strVal val="visible"/>
                                      </p:to>
                                    </p:set>
                                    <p:animEffect transition="in" filter="fade">
                                      <p:cBhvr>
                                        <p:cTn id="22"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1"/>
          <p:cNvSpPr/>
          <p:nvPr/>
        </p:nvSpPr>
        <p:spPr>
          <a:xfrm>
            <a:off x="696000" y="2348634"/>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chemeClr val="lt1"/>
                </a:solidFill>
                <a:latin typeface="Varela Round"/>
                <a:ea typeface="Varela Round"/>
                <a:cs typeface="Varela Round"/>
                <a:sym typeface="Varela Round"/>
              </a:rPr>
              <a:t>תמיכה פוליטית בישראל</a:t>
            </a:r>
            <a:r>
              <a:rPr lang="iw-IL" sz="2000" b="0" i="0" u="none" strike="noStrike" cap="none">
                <a:solidFill>
                  <a:schemeClr val="lt1"/>
                </a:solidFill>
                <a:latin typeface="Varela Round"/>
                <a:ea typeface="Varela Round"/>
                <a:cs typeface="Varela Round"/>
                <a:sym typeface="Varela Round"/>
              </a:rPr>
              <a:t>- על ידי ארגונים המנסים להשפיע על הממשלות בארצם לתמוך בישראל בכל מיני מקרים</a:t>
            </a:r>
            <a:endParaRPr sz="2000" b="0" i="0" u="none" strike="noStrike" cap="none">
              <a:solidFill>
                <a:schemeClr val="lt1"/>
              </a:solidFill>
              <a:latin typeface="Varela Round"/>
              <a:ea typeface="Varela Round"/>
              <a:cs typeface="Varela Round"/>
              <a:sym typeface="Varela Round"/>
            </a:endParaRPr>
          </a:p>
        </p:txBody>
      </p:sp>
      <p:sp>
        <p:nvSpPr>
          <p:cNvPr id="531" name="Google Shape;531;p61"/>
          <p:cNvSpPr/>
          <p:nvPr/>
        </p:nvSpPr>
        <p:spPr>
          <a:xfrm>
            <a:off x="696000" y="1272915"/>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chemeClr val="lt1"/>
                </a:solidFill>
                <a:latin typeface="Varela Round"/>
                <a:ea typeface="Varela Round"/>
                <a:cs typeface="Varela Round"/>
                <a:sym typeface="Varela Round"/>
              </a:rPr>
              <a:t>זהות</a:t>
            </a:r>
            <a:r>
              <a:rPr lang="iw-IL" sz="2000" b="0" i="0" u="none" strike="noStrike" cap="none">
                <a:solidFill>
                  <a:schemeClr val="lt1"/>
                </a:solidFill>
                <a:latin typeface="Varela Round"/>
                <a:ea typeface="Varela Round"/>
                <a:cs typeface="Varela Round"/>
                <a:sym typeface="Varela Round"/>
              </a:rPr>
              <a:t>- רבים מיהודי העולם מרגישים קרבה והזדהות עם מדינת ישראל, למרות שהם אזרחים במדינות שונות בעולם. לעיתים הדבר גורם לדילמות של "נאמנות כפולה"</a:t>
            </a:r>
            <a:endParaRPr sz="2000" b="0" i="0" u="none" strike="noStrike" cap="none">
              <a:solidFill>
                <a:schemeClr val="lt1"/>
              </a:solidFill>
              <a:latin typeface="Varela Round"/>
              <a:ea typeface="Varela Round"/>
              <a:cs typeface="Varela Round"/>
              <a:sym typeface="Varela Round"/>
            </a:endParaRPr>
          </a:p>
        </p:txBody>
      </p:sp>
      <p:sp>
        <p:nvSpPr>
          <p:cNvPr id="532" name="Google Shape;532;p61"/>
          <p:cNvSpPr/>
          <p:nvPr/>
        </p:nvSpPr>
        <p:spPr>
          <a:xfrm>
            <a:off x="696000" y="3424353"/>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chemeClr val="lt1"/>
                </a:solidFill>
                <a:latin typeface="Varela Round"/>
                <a:ea typeface="Varela Round"/>
                <a:cs typeface="Varela Round"/>
                <a:sym typeface="Varela Round"/>
              </a:rPr>
              <a:t>תמיכה כלכלית</a:t>
            </a:r>
            <a:r>
              <a:rPr lang="iw-IL" sz="2000" b="0" i="0" u="none" strike="noStrike" cap="none">
                <a:solidFill>
                  <a:schemeClr val="lt1"/>
                </a:solidFill>
                <a:latin typeface="Varela Round"/>
                <a:ea typeface="Varela Round"/>
                <a:cs typeface="Varela Round"/>
                <a:sym typeface="Varela Round"/>
              </a:rPr>
              <a:t>- יהדות התפוצות תורמת כסף למדינת ישראל דרך פרויקטים שונים</a:t>
            </a:r>
            <a:endParaRPr sz="2000" b="0" i="0" u="none" strike="noStrike" cap="none">
              <a:solidFill>
                <a:schemeClr val="lt1"/>
              </a:solidFill>
              <a:latin typeface="Varela Round"/>
              <a:ea typeface="Varela Round"/>
              <a:cs typeface="Varela Round"/>
              <a:sym typeface="Varela Round"/>
            </a:endParaRPr>
          </a:p>
        </p:txBody>
      </p:sp>
      <p:sp>
        <p:nvSpPr>
          <p:cNvPr id="533" name="Google Shape;533;p61"/>
          <p:cNvSpPr/>
          <p:nvPr/>
        </p:nvSpPr>
        <p:spPr>
          <a:xfrm>
            <a:off x="696000" y="4500071"/>
            <a:ext cx="10800000" cy="720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נעשים מאמצים ל</a:t>
            </a:r>
            <a:r>
              <a:rPr lang="iw-IL" sz="2000" b="1" i="0" u="none" strike="noStrike" cap="none">
                <a:solidFill>
                  <a:schemeClr val="lt1"/>
                </a:solidFill>
                <a:latin typeface="Varela Round"/>
                <a:ea typeface="Varela Round"/>
                <a:cs typeface="Varela Round"/>
                <a:sym typeface="Varela Round"/>
              </a:rPr>
              <a:t>חיזוק הזהות היהודית</a:t>
            </a:r>
            <a:r>
              <a:rPr lang="iw-IL" sz="2000" b="0" i="0" u="none" strike="noStrike" cap="none">
                <a:solidFill>
                  <a:schemeClr val="lt1"/>
                </a:solidFill>
                <a:latin typeface="Varela Round"/>
                <a:ea typeface="Varela Round"/>
                <a:cs typeface="Varela Round"/>
                <a:sym typeface="Varela Round"/>
              </a:rPr>
              <a:t> של הדור הצעיר, שמתרופפת, ומקיימים פרוייקטים כמו: תגלית.</a:t>
            </a:r>
            <a:endParaRPr sz="2000" b="0" i="0" u="none" strike="noStrike" cap="none">
              <a:solidFill>
                <a:schemeClr val="lt1"/>
              </a:solidFill>
              <a:latin typeface="Varela Round"/>
              <a:ea typeface="Varela Round"/>
              <a:cs typeface="Varela Round"/>
              <a:sym typeface="Varela Round"/>
            </a:endParaRPr>
          </a:p>
        </p:txBody>
      </p:sp>
      <p:sp>
        <p:nvSpPr>
          <p:cNvPr id="534" name="Google Shape;534;p61"/>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4800"/>
              <a:buNone/>
            </a:pPr>
            <a:r>
              <a:rPr lang="iw-IL" sz="3200"/>
              <a:t>כיצד בא לידי ביטוי הקשר בין יהודי התפוצות למדינת ישראל?</a:t>
            </a:r>
            <a:br>
              <a:rPr lang="iw-IL" sz="3200"/>
            </a:br>
            <a:r>
              <a:rPr lang="iw-IL" sz="3200"/>
              <a:t>מה יחס התפוצות למדינה?</a:t>
            </a: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500"/>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gtEl>
                                        <p:attrNameLst>
                                          <p:attrName>style.visibility</p:attrName>
                                        </p:attrNameLst>
                                      </p:cBhvr>
                                      <p:to>
                                        <p:strVal val="visible"/>
                                      </p:to>
                                    </p:set>
                                    <p:animEffect transition="in" filter="fade">
                                      <p:cBhvr>
                                        <p:cTn id="12" dur="500"/>
                                        <p:tgtEl>
                                          <p:spTgt spid="5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
                                        </p:tgtEl>
                                        <p:attrNameLst>
                                          <p:attrName>style.visibility</p:attrName>
                                        </p:attrNameLst>
                                      </p:cBhvr>
                                      <p:to>
                                        <p:strVal val="visible"/>
                                      </p:to>
                                    </p:set>
                                    <p:animEffect transition="in" filter="fade">
                                      <p:cBhvr>
                                        <p:cTn id="17" dur="500"/>
                                        <p:tgtEl>
                                          <p:spTgt spid="5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3"/>
                                        </p:tgtEl>
                                        <p:attrNameLst>
                                          <p:attrName>style.visibility</p:attrName>
                                        </p:attrNameLst>
                                      </p:cBhvr>
                                      <p:to>
                                        <p:strVal val="visible"/>
                                      </p:to>
                                    </p:set>
                                    <p:animEffect transition="in" filter="fade">
                                      <p:cBhvr>
                                        <p:cTn id="22" dur="5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2"/>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SzPts val="4800"/>
              <a:buNone/>
            </a:pPr>
            <a:r>
              <a:rPr lang="iw-IL"/>
              <a:t>משימה</a:t>
            </a:r>
            <a:endParaRPr/>
          </a:p>
        </p:txBody>
      </p:sp>
      <p:sp>
        <p:nvSpPr>
          <p:cNvPr id="540" name="Google Shape;540;p62"/>
          <p:cNvSpPr txBox="1">
            <a:spLocks noGrp="1"/>
          </p:cNvSpPr>
          <p:nvPr>
            <p:ph type="body" idx="1"/>
          </p:nvPr>
        </p:nvSpPr>
        <p:spPr>
          <a:xfrm>
            <a:off x="516000" y="1068310"/>
            <a:ext cx="11160000" cy="3375871"/>
          </a:xfrm>
          <a:prstGeom prst="rect">
            <a:avLst/>
          </a:prstGeom>
          <a:noFill/>
          <a:ln>
            <a:noFill/>
          </a:ln>
        </p:spPr>
        <p:txBody>
          <a:bodyPr spcFirstLastPara="1" wrap="square" lIns="91425" tIns="45700" rIns="91425" bIns="45700" anchor="ctr" anchorCtr="0">
            <a:noAutofit/>
          </a:bodyPr>
          <a:lstStyle/>
          <a:p>
            <a:pPr marL="457200" lvl="0" indent="0" algn="r" rtl="1">
              <a:lnSpc>
                <a:spcPct val="200000"/>
              </a:lnSpc>
              <a:spcBef>
                <a:spcPts val="1000"/>
              </a:spcBef>
              <a:spcAft>
                <a:spcPts val="0"/>
              </a:spcAft>
              <a:buSzPts val="2800"/>
              <a:buNone/>
            </a:pPr>
            <a:r>
              <a:rPr lang="iw-IL" dirty="0"/>
              <a:t>כיצד אתם יכולים לתרום לחיזוק הקשר עם יהודי התפוצות? </a:t>
            </a:r>
            <a:endParaRPr dirty="0"/>
          </a:p>
          <a:p>
            <a:pPr marL="457200" lvl="0" indent="0" algn="r" rtl="1">
              <a:lnSpc>
                <a:spcPct val="200000"/>
              </a:lnSpc>
              <a:spcBef>
                <a:spcPts val="1000"/>
              </a:spcBef>
              <a:spcAft>
                <a:spcPts val="0"/>
              </a:spcAft>
              <a:buSzPts val="2800"/>
              <a:buNone/>
            </a:pPr>
            <a:r>
              <a:rPr lang="iw-IL" dirty="0"/>
              <a:t>הציגו שתי דרכים והדגימו.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animEffect transition="in" filter="fade">
                                      <p:cBhvr>
                                        <p:cTn id="7" dur="500"/>
                                        <p:tgtEl>
                                          <p:spTgt spid="5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0">
                                            <p:txEl>
                                              <p:pRg st="1" end="1"/>
                                            </p:txEl>
                                          </p:spTgt>
                                        </p:tgtEl>
                                        <p:attrNameLst>
                                          <p:attrName>style.visibility</p:attrName>
                                        </p:attrNameLst>
                                      </p:cBhvr>
                                      <p:to>
                                        <p:strVal val="visible"/>
                                      </p:to>
                                    </p:set>
                                    <p:animEffect transition="in" filter="fade">
                                      <p:cBhvr>
                                        <p:cTn id="12" dur="500"/>
                                        <p:tgtEl>
                                          <p:spTgt spid="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3"/>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4800"/>
              <a:buNone/>
            </a:pPr>
            <a:r>
              <a:rPr lang="iw-IL" dirty="0"/>
              <a:t>הרכב האוכלוסייה בישראל - </a:t>
            </a:r>
            <a:br>
              <a:rPr lang="iw-IL" dirty="0"/>
            </a:br>
            <a:r>
              <a:rPr lang="iw-IL" dirty="0"/>
              <a:t>מיעוטים לאומיים ודתיים</a:t>
            </a:r>
            <a:endParaRPr dirty="0"/>
          </a:p>
        </p:txBody>
      </p:sp>
      <p:sp>
        <p:nvSpPr>
          <p:cNvPr id="546" name="Google Shape;546;p63"/>
          <p:cNvSpPr txBox="1">
            <a:spLocks noGrp="1"/>
          </p:cNvSpPr>
          <p:nvPr>
            <p:ph type="body" idx="1"/>
          </p:nvPr>
        </p:nvSpPr>
        <p:spPr>
          <a:xfrm>
            <a:off x="516000" y="1799302"/>
            <a:ext cx="11160000" cy="3625007"/>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1000"/>
              </a:spcBef>
              <a:spcAft>
                <a:spcPts val="0"/>
              </a:spcAft>
              <a:buSzPts val="2800"/>
              <a:buNone/>
            </a:pPr>
            <a:r>
              <a:rPr lang="iw-IL" sz="3200" dirty="0"/>
              <a:t>האוכלוסייה בישראל </a:t>
            </a:r>
            <a:r>
              <a:rPr lang="he-IL" sz="3200" dirty="0"/>
              <a:t>-</a:t>
            </a:r>
            <a:r>
              <a:rPr lang="iw-IL" sz="3200" dirty="0"/>
              <a:t> </a:t>
            </a:r>
            <a:endParaRPr dirty="0"/>
          </a:p>
          <a:p>
            <a:pPr marL="0" lvl="0" indent="0" algn="r" rtl="1">
              <a:lnSpc>
                <a:spcPct val="100000"/>
              </a:lnSpc>
              <a:spcBef>
                <a:spcPts val="1000"/>
              </a:spcBef>
              <a:spcAft>
                <a:spcPts val="0"/>
              </a:spcAft>
              <a:buSzPts val="2800"/>
              <a:buNone/>
            </a:pPr>
            <a:r>
              <a:rPr lang="iw-IL" sz="3200" dirty="0"/>
              <a:t>רוב לאומי יהודי וקבוצות מיעוט של ערבים, דרוזים וצ'רקסים.</a:t>
            </a:r>
            <a:endParaRPr dirty="0"/>
          </a:p>
          <a:p>
            <a:pPr marL="0" lvl="0" indent="0" algn="r" rtl="1">
              <a:lnSpc>
                <a:spcPct val="100000"/>
              </a:lnSpc>
              <a:spcBef>
                <a:spcPts val="1000"/>
              </a:spcBef>
              <a:spcAft>
                <a:spcPts val="0"/>
              </a:spcAft>
              <a:buSzPts val="2800"/>
              <a:buNone/>
            </a:pPr>
            <a:endParaRPr sz="3200" dirty="0"/>
          </a:p>
          <a:p>
            <a:pPr marL="0" lvl="0" indent="0" algn="r" rtl="1">
              <a:lnSpc>
                <a:spcPct val="100000"/>
              </a:lnSpc>
              <a:spcBef>
                <a:spcPts val="1000"/>
              </a:spcBef>
              <a:spcAft>
                <a:spcPts val="0"/>
              </a:spcAft>
              <a:buSzPts val="2800"/>
              <a:buNone/>
            </a:pPr>
            <a:endParaRPr sz="3200" dirty="0">
              <a:solidFill>
                <a:srgbClr val="000000"/>
              </a:solidFill>
            </a:endParaRPr>
          </a:p>
          <a:p>
            <a:pPr marL="361950" lvl="0" indent="-184150" algn="r" rtl="1">
              <a:lnSpc>
                <a:spcPct val="150000"/>
              </a:lnSpc>
              <a:spcBef>
                <a:spcPts val="1000"/>
              </a:spcBef>
              <a:spcAft>
                <a:spcPts val="0"/>
              </a:spcAft>
              <a:buSzPts val="2800"/>
              <a:buNone/>
            </a:pPr>
            <a:endParaRPr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4"/>
          <p:cNvSpPr txBox="1">
            <a:spLocks noGrp="1"/>
          </p:cNvSpPr>
          <p:nvPr>
            <p:ph type="body" idx="1"/>
          </p:nvPr>
        </p:nvSpPr>
        <p:spPr>
          <a:xfrm>
            <a:off x="255129" y="1482038"/>
            <a:ext cx="11160000" cy="457487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361950" lvl="0" indent="-361950" algn="r" rtl="1">
              <a:lnSpc>
                <a:spcPct val="150000"/>
              </a:lnSpc>
              <a:spcBef>
                <a:spcPts val="1000"/>
              </a:spcBef>
              <a:spcAft>
                <a:spcPts val="0"/>
              </a:spcAft>
              <a:buSzPts val="2800"/>
              <a:buChar char="•"/>
            </a:pPr>
            <a:r>
              <a:rPr lang="iw-IL" b="1" dirty="0"/>
              <a:t>המיעוט הערבי- </a:t>
            </a:r>
            <a:r>
              <a:rPr lang="iw-IL" sz="2400" dirty="0"/>
              <a:t>דוברי השפה הערבית, חלקם מאמינים בדת האסלאם וחלקם מאמינים בדת הנוצרית</a:t>
            </a:r>
            <a:endParaRPr dirty="0"/>
          </a:p>
          <a:p>
            <a:pPr marL="361950" lvl="0" indent="-361950" algn="r" rtl="1">
              <a:lnSpc>
                <a:spcPct val="150000"/>
              </a:lnSpc>
              <a:spcBef>
                <a:spcPts val="1000"/>
              </a:spcBef>
              <a:spcAft>
                <a:spcPts val="0"/>
              </a:spcAft>
              <a:buSzPts val="2800"/>
              <a:buChar char="•"/>
            </a:pPr>
            <a:r>
              <a:rPr lang="iw-IL" b="1" dirty="0"/>
              <a:t>המיעוט הדרוזי- </a:t>
            </a:r>
            <a:r>
              <a:rPr lang="iw-IL" sz="2400" dirty="0"/>
              <a:t>דוברי השפה הערבית ומאמינים בדת הדרוזית </a:t>
            </a:r>
            <a:endParaRPr dirty="0"/>
          </a:p>
          <a:p>
            <a:pPr marL="361950" lvl="0" indent="-361950" algn="r" rtl="1">
              <a:lnSpc>
                <a:spcPct val="150000"/>
              </a:lnSpc>
              <a:spcBef>
                <a:spcPts val="1000"/>
              </a:spcBef>
              <a:spcAft>
                <a:spcPts val="0"/>
              </a:spcAft>
              <a:buSzPts val="2800"/>
              <a:buChar char="•"/>
            </a:pPr>
            <a:r>
              <a:rPr lang="iw-IL" b="1" dirty="0"/>
              <a:t>המיעוט הצ'רקסי- </a:t>
            </a:r>
            <a:r>
              <a:rPr lang="iw-IL" sz="2400" dirty="0"/>
              <a:t>דוברי השפה הצ'רקסית ומאמינים בדת המוסלמית</a:t>
            </a:r>
            <a:endParaRPr dirty="0"/>
          </a:p>
        </p:txBody>
      </p:sp>
      <p:sp>
        <p:nvSpPr>
          <p:cNvPr id="552" name="Google Shape;552;p64"/>
          <p:cNvSpPr/>
          <p:nvPr/>
        </p:nvSpPr>
        <p:spPr>
          <a:xfrm>
            <a:off x="481693" y="1020373"/>
            <a:ext cx="11228614" cy="46166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0" i="0" u="none" strike="noStrike" cap="none" dirty="0">
                <a:solidFill>
                  <a:srgbClr val="000000"/>
                </a:solidFill>
                <a:latin typeface="Varela Round"/>
                <a:ea typeface="Varela Round"/>
                <a:cs typeface="Varela Round"/>
                <a:sym typeface="Varela Round"/>
              </a:rPr>
              <a:t>קבוצה של אנשים השונה מהרוב במאפיינים ייחודיים כמו: דת, שפה, היסטוריה ותרבות</a:t>
            </a:r>
            <a:r>
              <a:rPr lang="iw-IL"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553" name="Google Shape;553;p64"/>
          <p:cNvSpPr/>
          <p:nvPr/>
        </p:nvSpPr>
        <p:spPr>
          <a:xfrm>
            <a:off x="4394387" y="222151"/>
            <a:ext cx="2881485" cy="461665"/>
          </a:xfrm>
          <a:prstGeom prst="rect">
            <a:avLst/>
          </a:prstGeom>
          <a:noFill/>
          <a:ln>
            <a:noFill/>
          </a:ln>
        </p:spPr>
        <p:txBody>
          <a:bodyPr spcFirstLastPara="1" wrap="square" lIns="91425" tIns="45700" rIns="91425" bIns="45700" anchor="t" anchorCtr="0">
            <a:noAutofit/>
          </a:bodyPr>
          <a:lstStyle/>
          <a:p>
            <a:pPr algn="ctr" rtl="1">
              <a:lnSpc>
                <a:spcPct val="90000"/>
              </a:lnSpc>
              <a:buClr>
                <a:schemeClr val="dk1"/>
              </a:buClr>
              <a:buSzPts val="4800"/>
            </a:pPr>
            <a:r>
              <a:rPr lang="iw-IL" sz="4400" b="1" dirty="0">
                <a:solidFill>
                  <a:srgbClr val="002060"/>
                </a:solidFill>
                <a:latin typeface="Varela Round"/>
                <a:cs typeface="Varela Round"/>
                <a:sym typeface="Varela Round"/>
              </a:rPr>
              <a:t>מיעוט</a:t>
            </a:r>
            <a:endParaRPr sz="4400" b="1" dirty="0">
              <a:solidFill>
                <a:srgbClr val="002060"/>
              </a:solidFill>
              <a:latin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xEl>
                                              <p:pRg st="0" end="0"/>
                                            </p:txEl>
                                          </p:spTgt>
                                        </p:tgtEl>
                                        <p:attrNameLst>
                                          <p:attrName>style.visibility</p:attrName>
                                        </p:attrNameLst>
                                      </p:cBhvr>
                                      <p:to>
                                        <p:strVal val="visible"/>
                                      </p:to>
                                    </p:set>
                                    <p:animEffect transition="in" filter="fade">
                                      <p:cBhvr>
                                        <p:cTn id="7" dur="500"/>
                                        <p:tgtEl>
                                          <p:spTgt spid="5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1">
                                            <p:txEl>
                                              <p:pRg st="1" end="1"/>
                                            </p:txEl>
                                          </p:spTgt>
                                        </p:tgtEl>
                                        <p:attrNameLst>
                                          <p:attrName>style.visibility</p:attrName>
                                        </p:attrNameLst>
                                      </p:cBhvr>
                                      <p:to>
                                        <p:strVal val="visible"/>
                                      </p:to>
                                    </p:set>
                                    <p:animEffect transition="in" filter="fade">
                                      <p:cBhvr>
                                        <p:cTn id="12" dur="500"/>
                                        <p:tgtEl>
                                          <p:spTgt spid="5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1">
                                            <p:txEl>
                                              <p:pRg st="2" end="2"/>
                                            </p:txEl>
                                          </p:spTgt>
                                        </p:tgtEl>
                                        <p:attrNameLst>
                                          <p:attrName>style.visibility</p:attrName>
                                        </p:attrNameLst>
                                      </p:cBhvr>
                                      <p:to>
                                        <p:strVal val="visible"/>
                                      </p:to>
                                    </p:set>
                                    <p:animEffect transition="in" filter="fade">
                                      <p:cBhvr>
                                        <p:cTn id="17" dur="500"/>
                                        <p:tgtEl>
                                          <p:spTgt spid="5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5"/>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4800"/>
              <a:buNone/>
            </a:pPr>
            <a:r>
              <a:rPr lang="iw-IL" dirty="0"/>
              <a:t>זכויות מיעוט</a:t>
            </a:r>
            <a:endParaRPr dirty="0"/>
          </a:p>
        </p:txBody>
      </p:sp>
      <p:sp>
        <p:nvSpPr>
          <p:cNvPr id="559" name="Google Shape;559;p65"/>
          <p:cNvSpPr txBox="1">
            <a:spLocks noGrp="1"/>
          </p:cNvSpPr>
          <p:nvPr>
            <p:ph type="body" idx="1"/>
          </p:nvPr>
        </p:nvSpPr>
        <p:spPr>
          <a:xfrm>
            <a:off x="516000" y="870408"/>
            <a:ext cx="11160000" cy="4356000"/>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1000"/>
              </a:spcBef>
              <a:spcAft>
                <a:spcPts val="0"/>
              </a:spcAft>
              <a:buSzPts val="2800"/>
              <a:buNone/>
            </a:pPr>
            <a:r>
              <a:rPr lang="iw-IL" dirty="0"/>
              <a:t>זכויות שהמדינה יכולה להעניק לקבוצות המיעוט החיות בשטחה, </a:t>
            </a:r>
            <a:endParaRPr dirty="0"/>
          </a:p>
          <a:p>
            <a:pPr marL="0" lvl="0" indent="0" algn="ctr" rtl="1">
              <a:lnSpc>
                <a:spcPct val="100000"/>
              </a:lnSpc>
              <a:spcBef>
                <a:spcPts val="1000"/>
              </a:spcBef>
              <a:spcAft>
                <a:spcPts val="0"/>
              </a:spcAft>
              <a:buSzPts val="2800"/>
              <a:buNone/>
            </a:pPr>
            <a:r>
              <a:rPr lang="iw-IL" dirty="0"/>
              <a:t>כדי שיוכלו לשמר את זהותן ותרבותן הייחודית</a:t>
            </a:r>
            <a:endParaRPr dirty="0"/>
          </a:p>
        </p:txBody>
      </p:sp>
      <p:sp>
        <p:nvSpPr>
          <p:cNvPr id="560" name="Google Shape;560;p65"/>
          <p:cNvSpPr txBox="1"/>
          <p:nvPr/>
        </p:nvSpPr>
        <p:spPr>
          <a:xfrm>
            <a:off x="6199077" y="2264342"/>
            <a:ext cx="5153700" cy="554100"/>
          </a:xfrm>
          <a:prstGeom prst="rect">
            <a:avLst/>
          </a:prstGeom>
          <a:solidFill>
            <a:srgbClr val="DDEAF6"/>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מערכת חינוך נפרדת בשפה הערבית</a:t>
            </a:r>
            <a:endParaRPr sz="2800" b="1" i="0" u="none" strike="noStrike" cap="none">
              <a:solidFill>
                <a:srgbClr val="002060"/>
              </a:solidFill>
              <a:latin typeface="Varela Round"/>
              <a:ea typeface="Varela Round"/>
              <a:cs typeface="Varela Round"/>
              <a:sym typeface="Varela Round"/>
            </a:endParaRPr>
          </a:p>
        </p:txBody>
      </p:sp>
      <p:sp>
        <p:nvSpPr>
          <p:cNvPr id="561" name="Google Shape;561;p65"/>
          <p:cNvSpPr txBox="1"/>
          <p:nvPr/>
        </p:nvSpPr>
        <p:spPr>
          <a:xfrm>
            <a:off x="9783065" y="3006273"/>
            <a:ext cx="1569630" cy="553968"/>
          </a:xfrm>
          <a:prstGeom prst="rect">
            <a:avLst/>
          </a:prstGeom>
          <a:solidFill>
            <a:srgbClr val="DDEAF6"/>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בתי תפילה</a:t>
            </a:r>
            <a:endParaRPr sz="2400" b="1" i="0" u="none" strike="noStrike" cap="none">
              <a:solidFill>
                <a:srgbClr val="002060"/>
              </a:solidFill>
              <a:latin typeface="Varela Round"/>
              <a:ea typeface="Varela Round"/>
              <a:cs typeface="Varela Round"/>
              <a:sym typeface="Varela Round"/>
            </a:endParaRPr>
          </a:p>
        </p:txBody>
      </p:sp>
      <p:sp>
        <p:nvSpPr>
          <p:cNvPr id="562" name="Google Shape;562;p65"/>
          <p:cNvSpPr txBox="1"/>
          <p:nvPr/>
        </p:nvSpPr>
        <p:spPr>
          <a:xfrm>
            <a:off x="8389679" y="3732042"/>
            <a:ext cx="2989500" cy="554100"/>
          </a:xfrm>
          <a:prstGeom prst="rect">
            <a:avLst/>
          </a:prstGeom>
          <a:solidFill>
            <a:srgbClr val="DDEAF6"/>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חגים ויום המנוחה</a:t>
            </a:r>
            <a:endParaRPr sz="2400" b="1" i="0" u="none" strike="noStrike" cap="none">
              <a:solidFill>
                <a:srgbClr val="002060"/>
              </a:solidFill>
              <a:latin typeface="Varela Round"/>
              <a:ea typeface="Varela Round"/>
              <a:cs typeface="Varela Round"/>
              <a:sym typeface="Varela Round"/>
            </a:endParaRPr>
          </a:p>
        </p:txBody>
      </p:sp>
      <p:sp>
        <p:nvSpPr>
          <p:cNvPr id="563" name="Google Shape;563;p65"/>
          <p:cNvSpPr txBox="1"/>
          <p:nvPr/>
        </p:nvSpPr>
        <p:spPr>
          <a:xfrm>
            <a:off x="7384026" y="4490154"/>
            <a:ext cx="3968669" cy="553968"/>
          </a:xfrm>
          <a:prstGeom prst="rect">
            <a:avLst/>
          </a:prstGeom>
          <a:solidFill>
            <a:srgbClr val="DDEAF6"/>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1" i="0" u="none" strike="noStrike" cap="none" dirty="0">
                <a:solidFill>
                  <a:srgbClr val="002060"/>
                </a:solidFill>
                <a:latin typeface="Varela Round"/>
                <a:ea typeface="Varela Round"/>
                <a:cs typeface="Varela Round"/>
                <a:sym typeface="Varela Round"/>
              </a:rPr>
              <a:t>מעמד אישי-  </a:t>
            </a:r>
            <a:r>
              <a:rPr lang="he-IL" sz="2400" b="1" i="0" u="none" strike="noStrike" cap="none" dirty="0">
                <a:solidFill>
                  <a:srgbClr val="002060"/>
                </a:solidFill>
                <a:latin typeface="Varela Round"/>
                <a:ea typeface="Varela Round"/>
                <a:cs typeface="Varela Round"/>
                <a:sym typeface="Varela Round"/>
              </a:rPr>
              <a:t> </a:t>
            </a:r>
            <a:r>
              <a:rPr lang="iw-IL" sz="2400" b="1" i="0" u="none" strike="noStrike" cap="none" dirty="0">
                <a:solidFill>
                  <a:srgbClr val="002060"/>
                </a:solidFill>
                <a:latin typeface="Varela Round"/>
                <a:ea typeface="Varela Round"/>
                <a:cs typeface="Varela Round"/>
                <a:sym typeface="Varela Round"/>
              </a:rPr>
              <a:t>בתי דין דתיים</a:t>
            </a:r>
            <a:endParaRPr sz="2400" b="1" i="0" u="none" strike="noStrike" cap="none" dirty="0">
              <a:solidFill>
                <a:srgbClr val="002060"/>
              </a:solidFill>
              <a:latin typeface="Varela Round"/>
              <a:ea typeface="Varela Round"/>
              <a:cs typeface="Varela Round"/>
              <a:sym typeface="Varela Round"/>
            </a:endParaRPr>
          </a:p>
        </p:txBody>
      </p:sp>
      <p:sp>
        <p:nvSpPr>
          <p:cNvPr id="564" name="Google Shape;564;p65"/>
          <p:cNvSpPr txBox="1"/>
          <p:nvPr/>
        </p:nvSpPr>
        <p:spPr>
          <a:xfrm>
            <a:off x="6968751" y="5433492"/>
            <a:ext cx="2460300" cy="554100"/>
          </a:xfrm>
          <a:prstGeom prst="rect">
            <a:avLst/>
          </a:prstGeom>
          <a:solidFill>
            <a:srgbClr val="DDEAF6"/>
          </a:solid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השפה הערבית</a:t>
            </a:r>
            <a:endParaRPr sz="2400" b="1" i="0" u="none" strike="noStrike" cap="none">
              <a:solidFill>
                <a:srgbClr val="002060"/>
              </a:solidFill>
              <a:latin typeface="Varela Round"/>
              <a:ea typeface="Varela Round"/>
              <a:cs typeface="Varela Round"/>
              <a:sym typeface="Varela Round"/>
            </a:endParaRPr>
          </a:p>
        </p:txBody>
      </p:sp>
      <p:pic>
        <p:nvPicPr>
          <p:cNvPr id="565" name="Google Shape;565;p65"/>
          <p:cNvPicPr preferRelativeResize="0"/>
          <p:nvPr/>
        </p:nvPicPr>
        <p:blipFill rotWithShape="1">
          <a:blip r:embed="rId3">
            <a:alphaModFix/>
          </a:blip>
          <a:srcRect/>
          <a:stretch/>
        </p:blipFill>
        <p:spPr>
          <a:xfrm>
            <a:off x="4934631" y="3188559"/>
            <a:ext cx="1152310" cy="2485374"/>
          </a:xfrm>
          <a:prstGeom prst="rect">
            <a:avLst/>
          </a:prstGeom>
          <a:noFill/>
          <a:ln>
            <a:noFill/>
          </a:ln>
        </p:spPr>
      </p:pic>
      <p:pic>
        <p:nvPicPr>
          <p:cNvPr id="566" name="Google Shape;566;p65"/>
          <p:cNvPicPr preferRelativeResize="0"/>
          <p:nvPr/>
        </p:nvPicPr>
        <p:blipFill rotWithShape="1">
          <a:blip r:embed="rId4">
            <a:alphaModFix/>
          </a:blip>
          <a:srcRect/>
          <a:stretch/>
        </p:blipFill>
        <p:spPr>
          <a:xfrm>
            <a:off x="3041311" y="3045279"/>
            <a:ext cx="1207116" cy="2628654"/>
          </a:xfrm>
          <a:prstGeom prst="rect">
            <a:avLst/>
          </a:prstGeom>
          <a:noFill/>
          <a:ln>
            <a:noFill/>
          </a:ln>
        </p:spPr>
      </p:pic>
      <p:pic>
        <p:nvPicPr>
          <p:cNvPr id="567" name="Google Shape;567;p65"/>
          <p:cNvPicPr preferRelativeResize="0"/>
          <p:nvPr/>
        </p:nvPicPr>
        <p:blipFill rotWithShape="1">
          <a:blip r:embed="rId5">
            <a:alphaModFix/>
          </a:blip>
          <a:srcRect/>
          <a:stretch/>
        </p:blipFill>
        <p:spPr>
          <a:xfrm>
            <a:off x="938442" y="2714741"/>
            <a:ext cx="1329866" cy="2987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Effect transition="in" filter="fade">
                                      <p:cBhvr>
                                        <p:cTn id="7" dur="500"/>
                                        <p:tgtEl>
                                          <p:spTgt spid="5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9">
                                            <p:txEl>
                                              <p:pRg st="1" end="1"/>
                                            </p:txEl>
                                          </p:spTgt>
                                        </p:tgtEl>
                                        <p:attrNameLst>
                                          <p:attrName>style.visibility</p:attrName>
                                        </p:attrNameLst>
                                      </p:cBhvr>
                                      <p:to>
                                        <p:strVal val="visible"/>
                                      </p:to>
                                    </p:set>
                                    <p:animEffect transition="in" filter="fade">
                                      <p:cBhvr>
                                        <p:cTn id="12" dur="500"/>
                                        <p:tgtEl>
                                          <p:spTgt spid="5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0"/>
                                        </p:tgtEl>
                                        <p:attrNameLst>
                                          <p:attrName>style.visibility</p:attrName>
                                        </p:attrNameLst>
                                      </p:cBhvr>
                                      <p:to>
                                        <p:strVal val="visible"/>
                                      </p:to>
                                    </p:set>
                                    <p:animEffect transition="in" filter="fade">
                                      <p:cBhvr>
                                        <p:cTn id="17" dur="500"/>
                                        <p:tgtEl>
                                          <p:spTgt spid="5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gtEl>
                                        <p:attrNameLst>
                                          <p:attrName>style.visibility</p:attrName>
                                        </p:attrNameLst>
                                      </p:cBhvr>
                                      <p:to>
                                        <p:strVal val="visible"/>
                                      </p:to>
                                    </p:set>
                                    <p:animEffect transition="in" filter="fade">
                                      <p:cBhvr>
                                        <p:cTn id="22" dur="500"/>
                                        <p:tgtEl>
                                          <p:spTgt spid="5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3"/>
                                        </p:tgtEl>
                                        <p:attrNameLst>
                                          <p:attrName>style.visibility</p:attrName>
                                        </p:attrNameLst>
                                      </p:cBhvr>
                                      <p:to>
                                        <p:strVal val="visible"/>
                                      </p:to>
                                    </p:set>
                                    <p:animEffect transition="in" filter="fade">
                                      <p:cBhvr>
                                        <p:cTn id="27" dur="500"/>
                                        <p:tgtEl>
                                          <p:spTgt spid="5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2"/>
                                        </p:tgtEl>
                                        <p:attrNameLst>
                                          <p:attrName>style.visibility</p:attrName>
                                        </p:attrNameLst>
                                      </p:cBhvr>
                                      <p:to>
                                        <p:strVal val="visible"/>
                                      </p:to>
                                    </p:set>
                                    <p:animEffect transition="in" filter="fade">
                                      <p:cBhvr>
                                        <p:cTn id="32" dur="500"/>
                                        <p:tgtEl>
                                          <p:spTgt spid="5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4"/>
                                        </p:tgtEl>
                                        <p:attrNameLst>
                                          <p:attrName>style.visibility</p:attrName>
                                        </p:attrNameLst>
                                      </p:cBhvr>
                                      <p:to>
                                        <p:strVal val="visible"/>
                                      </p:to>
                                    </p:set>
                                    <p:animEffect transition="in" filter="fade">
                                      <p:cBhvr>
                                        <p:cTn id="37"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6"/>
          <p:cNvSpPr/>
          <p:nvPr/>
        </p:nvSpPr>
        <p:spPr>
          <a:xfrm>
            <a:off x="516000" y="1600199"/>
            <a:ext cx="11160000" cy="195942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העובדה שמדינת ישראל היא מדינת הלאום של העם היהודי משמעותה שהיא המדינה של כל היהודים, גם אלה שאינם אזרחי ישראל. </a:t>
            </a:r>
            <a:endParaRPr sz="2000" b="0" i="0" u="none" strike="noStrike" cap="none" dirty="0">
              <a:solidFill>
                <a:schemeClr val="lt1"/>
              </a:solidFill>
              <a:latin typeface="Varela Round"/>
              <a:ea typeface="Varela Round"/>
              <a:cs typeface="Varela Round"/>
              <a:sym typeface="Varela Round"/>
            </a:endParaRPr>
          </a:p>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עובדה זו באה לידי ביטוי בסמלי המדינה, במוסדות, בחוקים בלוח השנה העברי ועוד</a:t>
            </a:r>
            <a:r>
              <a:rPr lang="he-IL" sz="2000" b="0" i="0" u="none" strike="noStrike" cap="none" dirty="0">
                <a:solidFill>
                  <a:schemeClr val="lt1"/>
                </a:solidFill>
                <a:latin typeface="Varela Round"/>
                <a:ea typeface="Varela Round"/>
                <a:cs typeface="Varela Round"/>
                <a:sym typeface="Varela Round"/>
              </a:rPr>
              <a:t>.</a:t>
            </a:r>
          </a:p>
          <a:p>
            <a:pPr marL="0" marR="0" lvl="0" indent="0" algn="r" rtl="1">
              <a:lnSpc>
                <a:spcPct val="10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יש אזרחים ישראלים השייכים למיעוט ש</a:t>
            </a:r>
            <a:r>
              <a:rPr lang="iw-IL" sz="2000" dirty="0">
                <a:solidFill>
                  <a:schemeClr val="lt1"/>
                </a:solidFill>
                <a:latin typeface="Varela Round"/>
                <a:ea typeface="Varela Round"/>
                <a:cs typeface="Varela Round"/>
                <a:sym typeface="Varela Round"/>
              </a:rPr>
              <a:t>חשים קושי להזדהות עם המדינה.</a:t>
            </a:r>
            <a:r>
              <a:rPr lang="iw-IL" sz="2000" b="0" i="0" u="none" strike="noStrike" cap="none" dirty="0">
                <a:solidFill>
                  <a:schemeClr val="lt1"/>
                </a:solidFill>
                <a:latin typeface="Varela Round"/>
                <a:ea typeface="Varela Round"/>
                <a:cs typeface="Varela Round"/>
                <a:sym typeface="Varela Round"/>
              </a:rPr>
              <a:t> </a:t>
            </a:r>
            <a:endParaRPr sz="2000" b="0" i="0" u="none" strike="noStrike" cap="none" dirty="0">
              <a:solidFill>
                <a:schemeClr val="lt1"/>
              </a:solidFill>
              <a:latin typeface="Varela Round"/>
              <a:ea typeface="Varela Round"/>
              <a:cs typeface="Varela Round"/>
              <a:sym typeface="Varela Round"/>
            </a:endParaRPr>
          </a:p>
        </p:txBody>
      </p:sp>
      <p:sp>
        <p:nvSpPr>
          <p:cNvPr id="573" name="Google Shape;573;p66"/>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sz="4000"/>
              <a:t>ההשלכות של מדינת ישראל כמדינת לאום יהודית </a:t>
            </a:r>
            <a:br>
              <a:rPr lang="iw-IL" sz="4000"/>
            </a:br>
            <a:r>
              <a:rPr lang="iw-IL" sz="4000"/>
              <a:t>על המיעוט הערבי בישראל</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ctrTitle"/>
          </p:nvPr>
        </p:nvSpPr>
        <p:spPr>
          <a:xfrm>
            <a:off x="516000" y="129438"/>
            <a:ext cx="11160000" cy="1304252"/>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4800"/>
              <a:buNone/>
            </a:pPr>
            <a:r>
              <a:rPr lang="iw-IL"/>
              <a:t>היכן באים לידי ביטוי מאפייניה של </a:t>
            </a:r>
            <a:br>
              <a:rPr lang="iw-IL"/>
            </a:br>
            <a:r>
              <a:rPr lang="iw-IL"/>
              <a:t>מדינת ישראל כמדינה יהודית ?</a:t>
            </a:r>
            <a:endParaRPr/>
          </a:p>
        </p:txBody>
      </p:sp>
      <p:sp>
        <p:nvSpPr>
          <p:cNvPr id="152" name="Google Shape;152;p22"/>
          <p:cNvSpPr txBox="1">
            <a:spLocks noGrp="1"/>
          </p:cNvSpPr>
          <p:nvPr>
            <p:ph type="body" idx="1"/>
          </p:nvPr>
        </p:nvSpPr>
        <p:spPr>
          <a:xfrm>
            <a:off x="516000" y="1433690"/>
            <a:ext cx="9180450" cy="3990620"/>
          </a:xfrm>
          <a:prstGeom prst="rect">
            <a:avLst/>
          </a:prstGeom>
          <a:noFill/>
          <a:ln>
            <a:noFill/>
          </a:ln>
        </p:spPr>
        <p:txBody>
          <a:bodyPr spcFirstLastPara="1" wrap="square" lIns="91425" tIns="45700" rIns="91425" bIns="45700" anchor="t" anchorCtr="0">
            <a:noAutofit/>
          </a:bodyPr>
          <a:lstStyle/>
          <a:p>
            <a:pPr marL="361950" lvl="0" indent="-361950" algn="r" rtl="1">
              <a:lnSpc>
                <a:spcPct val="100000"/>
              </a:lnSpc>
              <a:spcBef>
                <a:spcPts val="1000"/>
              </a:spcBef>
              <a:spcAft>
                <a:spcPts val="0"/>
              </a:spcAft>
              <a:buSzPts val="2800"/>
              <a:buChar char="•"/>
            </a:pPr>
            <a:r>
              <a:rPr lang="iw-IL" sz="2400"/>
              <a:t>הסדר הסטטוס קוו</a:t>
            </a:r>
            <a:endParaRPr/>
          </a:p>
          <a:p>
            <a:pPr marL="361950" lvl="0" indent="-361950" algn="r" rtl="1">
              <a:lnSpc>
                <a:spcPct val="100000"/>
              </a:lnSpc>
              <a:spcBef>
                <a:spcPts val="1000"/>
              </a:spcBef>
              <a:spcAft>
                <a:spcPts val="0"/>
              </a:spcAft>
              <a:buSzPts val="2800"/>
              <a:buChar char="•"/>
            </a:pPr>
            <a:r>
              <a:rPr lang="iw-IL" sz="2400"/>
              <a:t>חוקים</a:t>
            </a:r>
            <a:endParaRPr/>
          </a:p>
          <a:p>
            <a:pPr marL="361950" lvl="0" indent="-361950" algn="r" rtl="1">
              <a:lnSpc>
                <a:spcPct val="100000"/>
              </a:lnSpc>
              <a:spcBef>
                <a:spcPts val="1000"/>
              </a:spcBef>
              <a:spcAft>
                <a:spcPts val="0"/>
              </a:spcAft>
              <a:buSzPts val="2800"/>
              <a:buChar char="•"/>
            </a:pPr>
            <a:r>
              <a:rPr lang="iw-IL" sz="2400"/>
              <a:t>מוסדות המדינה</a:t>
            </a:r>
            <a:endParaRPr/>
          </a:p>
          <a:p>
            <a:pPr marL="361950" lvl="0" indent="-361950" algn="r" rtl="1">
              <a:lnSpc>
                <a:spcPct val="100000"/>
              </a:lnSpc>
              <a:spcBef>
                <a:spcPts val="1000"/>
              </a:spcBef>
              <a:spcAft>
                <a:spcPts val="0"/>
              </a:spcAft>
              <a:buSzPts val="2800"/>
              <a:buChar char="•"/>
            </a:pPr>
            <a:r>
              <a:rPr lang="iw-IL" sz="2400"/>
              <a:t>סמלי המדינה</a:t>
            </a:r>
            <a:endParaRPr/>
          </a:p>
          <a:p>
            <a:pPr marL="361950" lvl="0" indent="-361950" algn="r" rtl="1">
              <a:lnSpc>
                <a:spcPct val="100000"/>
              </a:lnSpc>
              <a:spcBef>
                <a:spcPts val="1000"/>
              </a:spcBef>
              <a:spcAft>
                <a:spcPts val="0"/>
              </a:spcAft>
              <a:buSzPts val="2800"/>
              <a:buChar char="•"/>
            </a:pPr>
            <a:r>
              <a:rPr lang="iw-IL" sz="2400"/>
              <a:t>השפה העברית</a:t>
            </a:r>
            <a:endParaRPr/>
          </a:p>
          <a:p>
            <a:pPr marL="361950" lvl="0" indent="-361950" algn="r" rtl="1">
              <a:lnSpc>
                <a:spcPct val="100000"/>
              </a:lnSpc>
              <a:spcBef>
                <a:spcPts val="1000"/>
              </a:spcBef>
              <a:spcAft>
                <a:spcPts val="0"/>
              </a:spcAft>
              <a:buSzPts val="2800"/>
              <a:buChar char="•"/>
            </a:pPr>
            <a:r>
              <a:rPr lang="iw-IL" sz="2400"/>
              <a:t>לוח השנה העברי</a:t>
            </a:r>
            <a:endParaRPr/>
          </a:p>
          <a:p>
            <a:pPr marL="361950" lvl="0" indent="-361950" algn="r" rtl="1">
              <a:lnSpc>
                <a:spcPct val="100000"/>
              </a:lnSpc>
              <a:spcBef>
                <a:spcPts val="1000"/>
              </a:spcBef>
              <a:spcAft>
                <a:spcPts val="0"/>
              </a:spcAft>
              <a:buSzPts val="2800"/>
              <a:buChar char="•"/>
            </a:pPr>
            <a:r>
              <a:rPr lang="iw-IL" sz="2400"/>
              <a:t>קשר עם יהודי התפוצות</a:t>
            </a:r>
            <a:endParaRPr/>
          </a:p>
          <a:p>
            <a:pPr marL="361950" lvl="0" indent="-184150" algn="r" rtl="1">
              <a:lnSpc>
                <a:spcPct val="100000"/>
              </a:lnSpc>
              <a:spcBef>
                <a:spcPts val="1000"/>
              </a:spcBef>
              <a:spcAft>
                <a:spcPts val="0"/>
              </a:spcAft>
              <a:buSzPts val="280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500"/>
                                        <p:tgtEl>
                                          <p:spTgt spid="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xEl>
                                              <p:pRg st="3" end="3"/>
                                            </p:txEl>
                                          </p:spTgt>
                                        </p:tgtEl>
                                        <p:attrNameLst>
                                          <p:attrName>style.visibility</p:attrName>
                                        </p:attrNameLst>
                                      </p:cBhvr>
                                      <p:to>
                                        <p:strVal val="visible"/>
                                      </p:to>
                                    </p:set>
                                    <p:animEffect transition="in" filter="fade">
                                      <p:cBhvr>
                                        <p:cTn id="22" dur="500"/>
                                        <p:tgtEl>
                                          <p:spTgt spid="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Effect transition="in" filter="fade">
                                      <p:cBhvr>
                                        <p:cTn id="27" dur="500"/>
                                        <p:tgtEl>
                                          <p:spTgt spid="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5" end="5"/>
                                            </p:txEl>
                                          </p:spTgt>
                                        </p:tgtEl>
                                        <p:attrNameLst>
                                          <p:attrName>style.visibility</p:attrName>
                                        </p:attrNameLst>
                                      </p:cBhvr>
                                      <p:to>
                                        <p:strVal val="visible"/>
                                      </p:to>
                                    </p:set>
                                    <p:animEffect transition="in" filter="fade">
                                      <p:cBhvr>
                                        <p:cTn id="32" dur="500"/>
                                        <p:tgtEl>
                                          <p:spTgt spid="1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xEl>
                                              <p:pRg st="6" end="6"/>
                                            </p:txEl>
                                          </p:spTgt>
                                        </p:tgtEl>
                                        <p:attrNameLst>
                                          <p:attrName>style.visibility</p:attrName>
                                        </p:attrNameLst>
                                      </p:cBhvr>
                                      <p:to>
                                        <p:strVal val="visible"/>
                                      </p:to>
                                    </p:set>
                                    <p:animEffect transition="in" filter="fade">
                                      <p:cBhvr>
                                        <p:cTn id="37" dur="500"/>
                                        <p:tgtEl>
                                          <p:spTgt spid="1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xEl>
                                              <p:pRg st="7" end="7"/>
                                            </p:txEl>
                                          </p:spTgt>
                                        </p:tgtEl>
                                        <p:attrNameLst>
                                          <p:attrName>style.visibility</p:attrName>
                                        </p:attrNameLst>
                                      </p:cBhvr>
                                      <p:to>
                                        <p:strVal val="visible"/>
                                      </p:to>
                                    </p:set>
                                    <p:animEffect transition="in" filter="fade">
                                      <p:cBhvr>
                                        <p:cTn id="42" dur="500"/>
                                        <p:tgtEl>
                                          <p:spTgt spid="1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7"/>
          <p:cNvSpPr/>
          <p:nvPr/>
        </p:nvSpPr>
        <p:spPr>
          <a:xfrm>
            <a:off x="1425676" y="1268639"/>
            <a:ext cx="9197569" cy="1150098"/>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algn="r" rtl="1">
              <a:buSzPts val="2000"/>
            </a:pPr>
            <a:r>
              <a:rPr lang="iw-IL" sz="2400" dirty="0">
                <a:solidFill>
                  <a:schemeClr val="lt1"/>
                </a:solidFill>
                <a:latin typeface="Varela Round"/>
                <a:cs typeface="Varela Round"/>
                <a:sym typeface="Varela Round"/>
              </a:rPr>
              <a:t>חוק השבות המבסס את היותה של מדינת ישראל מדינת לאום אתנית, מדינת העם היהודי</a:t>
            </a:r>
            <a:endParaRPr sz="2400" dirty="0">
              <a:solidFill>
                <a:schemeClr val="lt1"/>
              </a:solidFill>
              <a:latin typeface="Varela Round"/>
              <a:cs typeface="Varela Round"/>
              <a:sym typeface="Varela Round"/>
            </a:endParaRPr>
          </a:p>
        </p:txBody>
      </p:sp>
      <p:sp>
        <p:nvSpPr>
          <p:cNvPr id="579" name="Google Shape;579;p67"/>
          <p:cNvSpPr txBox="1">
            <a:spLocks noGrp="1"/>
          </p:cNvSpPr>
          <p:nvPr>
            <p:ph type="ctrTitle"/>
          </p:nvPr>
        </p:nvSpPr>
        <p:spPr/>
        <p:txBody>
          <a:bodyPr/>
          <a:lstStyle/>
          <a:p>
            <a:pPr lvl="0"/>
            <a:r>
              <a:rPr lang="he-IL">
                <a:sym typeface="Varela Round"/>
              </a:rPr>
              <a:t>לדוגמא: חוק השבות</a:t>
            </a:r>
            <a:br>
              <a:rPr lang="he-IL">
                <a:sym typeface="Varela Round"/>
              </a:rPr>
            </a:br>
            <a:endParaRPr lang="he-IL"/>
          </a:p>
        </p:txBody>
      </p:sp>
      <p:sp>
        <p:nvSpPr>
          <p:cNvPr id="580" name="Google Shape;580;p67"/>
          <p:cNvSpPr/>
          <p:nvPr/>
        </p:nvSpPr>
        <p:spPr>
          <a:xfrm>
            <a:off x="1425676" y="2664818"/>
            <a:ext cx="9197569" cy="1150098"/>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algn="r" rtl="1">
              <a:buSzPts val="2000"/>
            </a:pPr>
            <a:r>
              <a:rPr lang="iw-IL" sz="2400" dirty="0">
                <a:solidFill>
                  <a:schemeClr val="lt1"/>
                </a:solidFill>
                <a:latin typeface="Varela Round"/>
                <a:cs typeface="Varela Round"/>
                <a:sym typeface="Varela Round"/>
              </a:rPr>
              <a:t>רבים מאזרחי המדינה רואים בחוק זה חוק מבחין במקביל יש הרואים בחוק זה חוק המפלה את המיעוט </a:t>
            </a:r>
            <a:endParaRPr sz="2400" dirty="0">
              <a:solidFill>
                <a:schemeClr val="lt1"/>
              </a:solidFill>
              <a:latin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
                                        <p:tgtEl>
                                          <p:spTgt spid="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0"/>
                                        </p:tgtEl>
                                        <p:attrNameLst>
                                          <p:attrName>style.visibility</p:attrName>
                                        </p:attrNameLst>
                                      </p:cBhvr>
                                      <p:to>
                                        <p:strVal val="visible"/>
                                      </p:to>
                                    </p:set>
                                    <p:animEffect transition="in" filter="fade">
                                      <p:cBhvr>
                                        <p:cTn id="12" dur="5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8"/>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latin typeface="Varela Round"/>
                <a:ea typeface="Varela Round"/>
                <a:cs typeface="Varela Round"/>
                <a:sym typeface="Varela Round"/>
              </a:rPr>
              <a:t>מדינת ישראל היא מדינה יהודית ודמוקרטית</a:t>
            </a:r>
            <a:endParaRPr>
              <a:latin typeface="Varela Round"/>
              <a:ea typeface="Varela Round"/>
              <a:cs typeface="Varela Round"/>
              <a:sym typeface="Varela Round"/>
            </a:endParaRPr>
          </a:p>
        </p:txBody>
      </p:sp>
      <p:sp>
        <p:nvSpPr>
          <p:cNvPr id="586" name="Google Shape;586;p68"/>
          <p:cNvSpPr txBox="1"/>
          <p:nvPr/>
        </p:nvSpPr>
        <p:spPr>
          <a:xfrm>
            <a:off x="7112413" y="1135050"/>
            <a:ext cx="2595300" cy="6630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3100"/>
              <a:buFont typeface="Arial"/>
              <a:buNone/>
            </a:pPr>
            <a:r>
              <a:rPr lang="iw-IL" sz="3100" b="1" i="0" u="none" strike="noStrike" cap="none">
                <a:solidFill>
                  <a:srgbClr val="0070C0"/>
                </a:solidFill>
                <a:latin typeface="Varela Round"/>
                <a:ea typeface="Varela Round"/>
                <a:cs typeface="Varela Round"/>
                <a:sym typeface="Varela Round"/>
              </a:rPr>
              <a:t>יהודית</a:t>
            </a:r>
            <a:endParaRPr sz="3100" b="1" i="0" u="none" strike="noStrike" cap="none">
              <a:solidFill>
                <a:srgbClr val="0070C0"/>
              </a:solidFill>
              <a:latin typeface="Varela Round"/>
              <a:ea typeface="Varela Round"/>
              <a:cs typeface="Varela Round"/>
              <a:sym typeface="Varela Round"/>
            </a:endParaRPr>
          </a:p>
        </p:txBody>
      </p:sp>
      <p:sp>
        <p:nvSpPr>
          <p:cNvPr id="587" name="Google Shape;587;p68"/>
          <p:cNvSpPr txBox="1"/>
          <p:nvPr/>
        </p:nvSpPr>
        <p:spPr>
          <a:xfrm>
            <a:off x="599562" y="1135050"/>
            <a:ext cx="3000000" cy="8781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3100"/>
              <a:buFont typeface="Arial"/>
              <a:buNone/>
            </a:pPr>
            <a:r>
              <a:rPr lang="iw-IL" sz="3100" b="1" i="0" u="none" strike="noStrike" cap="none">
                <a:solidFill>
                  <a:srgbClr val="0070C0"/>
                </a:solidFill>
                <a:latin typeface="Varela Round"/>
                <a:ea typeface="Varela Round"/>
                <a:cs typeface="Varela Round"/>
                <a:sym typeface="Varela Round"/>
              </a:rPr>
              <a:t>דמוקרטית</a:t>
            </a:r>
            <a:endParaRPr sz="3100" b="1" i="0" u="none" strike="noStrike" cap="none">
              <a:solidFill>
                <a:srgbClr val="0070C0"/>
              </a:solidFill>
              <a:latin typeface="Varela Round"/>
              <a:ea typeface="Varela Round"/>
              <a:cs typeface="Varela Round"/>
              <a:sym typeface="Varela Round"/>
            </a:endParaRPr>
          </a:p>
        </p:txBody>
      </p:sp>
      <p:sp>
        <p:nvSpPr>
          <p:cNvPr id="588" name="Google Shape;588;p68"/>
          <p:cNvSpPr/>
          <p:nvPr/>
        </p:nvSpPr>
        <p:spPr>
          <a:xfrm>
            <a:off x="8947788" y="1786475"/>
            <a:ext cx="473700" cy="947400"/>
          </a:xfrm>
          <a:prstGeom prst="downArrow">
            <a:avLst>
              <a:gd name="adj1" fmla="val 50000"/>
              <a:gd name="adj2" fmla="val 50000"/>
            </a:avLst>
          </a:prstGeom>
          <a:solidFill>
            <a:srgbClr val="DDEA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arela Round"/>
              <a:ea typeface="Varela Round"/>
              <a:cs typeface="Varela Round"/>
              <a:sym typeface="Varela Round"/>
            </a:endParaRPr>
          </a:p>
        </p:txBody>
      </p:sp>
      <p:sp>
        <p:nvSpPr>
          <p:cNvPr id="589" name="Google Shape;589;p68"/>
          <p:cNvSpPr/>
          <p:nvPr/>
        </p:nvSpPr>
        <p:spPr>
          <a:xfrm>
            <a:off x="2484287" y="1894025"/>
            <a:ext cx="473700" cy="947400"/>
          </a:xfrm>
          <a:prstGeom prst="downArrow">
            <a:avLst>
              <a:gd name="adj1" fmla="val 50000"/>
              <a:gd name="adj2" fmla="val 50000"/>
            </a:avLst>
          </a:prstGeom>
          <a:solidFill>
            <a:srgbClr val="DDEA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arela Round"/>
              <a:ea typeface="Varela Round"/>
              <a:cs typeface="Varela Round"/>
              <a:sym typeface="Varela Round"/>
            </a:endParaRPr>
          </a:p>
        </p:txBody>
      </p:sp>
      <p:sp>
        <p:nvSpPr>
          <p:cNvPr id="590" name="Google Shape;590;p68"/>
          <p:cNvSpPr txBox="1"/>
          <p:nvPr/>
        </p:nvSpPr>
        <p:spPr>
          <a:xfrm>
            <a:off x="6744535" y="3103885"/>
            <a:ext cx="4880206" cy="1862536"/>
          </a:xfrm>
          <a:prstGeom prst="rect">
            <a:avLst/>
          </a:prstGeom>
          <a:noFill/>
          <a:ln>
            <a:noFill/>
          </a:ln>
        </p:spPr>
        <p:txBody>
          <a:bodyPr spcFirstLastPara="1" wrap="square" lIns="91425" tIns="91425" rIns="91425" bIns="91425" anchor="t" anchorCtr="0">
            <a:noAutofit/>
          </a:bodyPr>
          <a:lstStyle/>
          <a:p>
            <a:pPr marL="139700" marR="0" lvl="0" indent="0" algn="ctr" rtl="1">
              <a:lnSpc>
                <a:spcPct val="100000"/>
              </a:lnSpc>
              <a:spcBef>
                <a:spcPts val="0"/>
              </a:spcBef>
              <a:spcAft>
                <a:spcPts val="0"/>
              </a:spcAft>
              <a:buClr>
                <a:srgbClr val="000000"/>
              </a:buClr>
              <a:buSzPts val="1800"/>
              <a:buFont typeface="Arial"/>
              <a:buNone/>
            </a:pPr>
            <a:r>
              <a:rPr lang="iw-IL" sz="1800" b="0" i="0" u="none" strike="noStrike" cap="none" dirty="0">
                <a:solidFill>
                  <a:srgbClr val="000000"/>
                </a:solidFill>
                <a:latin typeface="Varela Round"/>
                <a:ea typeface="Varela Round"/>
                <a:cs typeface="Varela Round"/>
                <a:sym typeface="Varela Round"/>
              </a:rPr>
              <a:t>בהכרזת העצמאות נכתב " אנו מכריזים בזאת על הקמת מדינה יהודית בארץ ישראל היא מדינת ישראל"</a:t>
            </a:r>
            <a:endParaRPr sz="1800" b="0" i="0" u="none" strike="noStrike" cap="none" dirty="0">
              <a:solidFill>
                <a:srgbClr val="000000"/>
              </a:solidFill>
              <a:latin typeface="Varela Round"/>
              <a:ea typeface="Varela Round"/>
              <a:cs typeface="Varela Round"/>
              <a:sym typeface="Varela Round"/>
            </a:endParaRPr>
          </a:p>
          <a:p>
            <a:pPr marL="0" marR="0" lvl="0" indent="0" algn="ctr" rtl="1">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Varela Round"/>
              <a:ea typeface="Varela Round"/>
              <a:cs typeface="Varela Round"/>
              <a:sym typeface="Varela Round"/>
            </a:endParaRPr>
          </a:p>
        </p:txBody>
      </p:sp>
      <p:sp>
        <p:nvSpPr>
          <p:cNvPr id="591" name="Google Shape;591;p68"/>
          <p:cNvSpPr txBox="1"/>
          <p:nvPr/>
        </p:nvSpPr>
        <p:spPr>
          <a:xfrm>
            <a:off x="276488" y="3103885"/>
            <a:ext cx="5048363" cy="1331857"/>
          </a:xfrm>
          <a:prstGeom prst="rect">
            <a:avLst/>
          </a:prstGeom>
          <a:noFill/>
          <a:ln>
            <a:noFill/>
          </a:ln>
        </p:spPr>
        <p:txBody>
          <a:bodyPr spcFirstLastPara="1" wrap="square" lIns="91425" tIns="91425" rIns="91425" bIns="91425" anchor="t" anchorCtr="0">
            <a:noAutofit/>
          </a:bodyPr>
          <a:lstStyle/>
          <a:p>
            <a:pPr marL="139700" marR="0" lvl="0" indent="0" algn="ctr" rtl="1">
              <a:lnSpc>
                <a:spcPct val="100000"/>
              </a:lnSpc>
              <a:spcBef>
                <a:spcPts val="0"/>
              </a:spcBef>
              <a:spcAft>
                <a:spcPts val="0"/>
              </a:spcAft>
              <a:buClr>
                <a:srgbClr val="000000"/>
              </a:buClr>
              <a:buSzPts val="1800"/>
              <a:buFont typeface="Arial"/>
              <a:buNone/>
            </a:pPr>
            <a:r>
              <a:rPr lang="iw-IL" sz="1800" b="0" i="0" u="none" strike="noStrike" cap="none" dirty="0">
                <a:solidFill>
                  <a:srgbClr val="000000"/>
                </a:solidFill>
                <a:latin typeface="Varela Round"/>
                <a:ea typeface="Varela Round"/>
                <a:cs typeface="Varela Round"/>
                <a:sym typeface="Varela Round"/>
              </a:rPr>
              <a:t>בהכרזת העצמאות נכתב "תקיים שוויון זכויות חברתי ומדיני גמור לכל אזרחיה בלי הבדל דת, גזע ומין"</a:t>
            </a:r>
            <a:endParaRPr sz="1800" b="0" i="0" u="none" strike="noStrike" cap="none" dirty="0">
              <a:solidFill>
                <a:srgbClr val="000000"/>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7"/>
                                        </p:tgtEl>
                                        <p:attrNameLst>
                                          <p:attrName>style.visibility</p:attrName>
                                        </p:attrNameLst>
                                      </p:cBhvr>
                                      <p:to>
                                        <p:strVal val="visible"/>
                                      </p:to>
                                    </p:set>
                                    <p:animEffect transition="in" filter="fade">
                                      <p:cBhvr>
                                        <p:cTn id="12" dur="500"/>
                                        <p:tgtEl>
                                          <p:spTgt spid="5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8"/>
                                        </p:tgtEl>
                                        <p:attrNameLst>
                                          <p:attrName>style.visibility</p:attrName>
                                        </p:attrNameLst>
                                      </p:cBhvr>
                                      <p:to>
                                        <p:strVal val="visible"/>
                                      </p:to>
                                    </p:set>
                                    <p:animEffect transition="in" filter="fade">
                                      <p:cBhvr>
                                        <p:cTn id="17" dur="500"/>
                                        <p:tgtEl>
                                          <p:spTgt spid="588"/>
                                        </p:tgtEl>
                                      </p:cBhvr>
                                    </p:animEffect>
                                  </p:childTnLst>
                                </p:cTn>
                              </p:par>
                              <p:par>
                                <p:cTn id="18" presetID="10" presetClass="entr" presetSubtype="0" fill="hold" nodeType="withEffect">
                                  <p:stCondLst>
                                    <p:cond delay="0"/>
                                  </p:stCondLst>
                                  <p:childTnLst>
                                    <p:set>
                                      <p:cBhvr>
                                        <p:cTn id="19" dur="1" fill="hold">
                                          <p:stCondLst>
                                            <p:cond delay="0"/>
                                          </p:stCondLst>
                                        </p:cTn>
                                        <p:tgtEl>
                                          <p:spTgt spid="590"/>
                                        </p:tgtEl>
                                        <p:attrNameLst>
                                          <p:attrName>style.visibility</p:attrName>
                                        </p:attrNameLst>
                                      </p:cBhvr>
                                      <p:to>
                                        <p:strVal val="visible"/>
                                      </p:to>
                                    </p:set>
                                    <p:animEffect transition="in" filter="fade">
                                      <p:cBhvr>
                                        <p:cTn id="20" dur="500"/>
                                        <p:tgtEl>
                                          <p:spTgt spid="59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9"/>
                                        </p:tgtEl>
                                        <p:attrNameLst>
                                          <p:attrName>style.visibility</p:attrName>
                                        </p:attrNameLst>
                                      </p:cBhvr>
                                      <p:to>
                                        <p:strVal val="visible"/>
                                      </p:to>
                                    </p:set>
                                    <p:animEffect transition="in" filter="fade">
                                      <p:cBhvr>
                                        <p:cTn id="25" dur="500"/>
                                        <p:tgtEl>
                                          <p:spTgt spid="589"/>
                                        </p:tgtEl>
                                      </p:cBhvr>
                                    </p:animEffect>
                                  </p:childTnLst>
                                </p:cTn>
                              </p:par>
                              <p:par>
                                <p:cTn id="26" presetID="10" presetClass="entr" presetSubtype="0" fill="hold" nodeType="withEffect">
                                  <p:stCondLst>
                                    <p:cond delay="0"/>
                                  </p:stCondLst>
                                  <p:childTnLst>
                                    <p:set>
                                      <p:cBhvr>
                                        <p:cTn id="27" dur="1" fill="hold">
                                          <p:stCondLst>
                                            <p:cond delay="0"/>
                                          </p:stCondLst>
                                        </p:cTn>
                                        <p:tgtEl>
                                          <p:spTgt spid="591"/>
                                        </p:tgtEl>
                                        <p:attrNameLst>
                                          <p:attrName>style.visibility</p:attrName>
                                        </p:attrNameLst>
                                      </p:cBhvr>
                                      <p:to>
                                        <p:strVal val="visible"/>
                                      </p:to>
                                    </p:set>
                                    <p:animEffect transition="in" filter="fade">
                                      <p:cBhvr>
                                        <p:cTn id="28" dur="5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9"/>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1000"/>
              </a:spcBef>
              <a:spcAft>
                <a:spcPts val="0"/>
              </a:spcAft>
              <a:buSzPts val="4800"/>
              <a:buNone/>
            </a:pPr>
            <a:r>
              <a:rPr lang="iw-IL">
                <a:latin typeface="Varela Round"/>
                <a:ea typeface="Varela Round"/>
                <a:cs typeface="Varela Round"/>
                <a:sym typeface="Varela Round"/>
              </a:rPr>
              <a:t>קיימת התנגשות בין היסוד היהודי </a:t>
            </a:r>
            <a:br>
              <a:rPr lang="iw-IL">
                <a:latin typeface="Varela Round"/>
                <a:ea typeface="Varela Round"/>
                <a:cs typeface="Varela Round"/>
                <a:sym typeface="Varela Round"/>
              </a:rPr>
            </a:br>
            <a:r>
              <a:rPr lang="iw-IL">
                <a:latin typeface="Varela Round"/>
                <a:ea typeface="Varela Round"/>
                <a:cs typeface="Varela Round"/>
                <a:sym typeface="Varela Round"/>
              </a:rPr>
              <a:t>והיסוד הדמוקרטי</a:t>
            </a:r>
            <a:endParaRPr>
              <a:latin typeface="Varela Round"/>
              <a:ea typeface="Varela Round"/>
              <a:cs typeface="Varela Round"/>
              <a:sym typeface="Varela Round"/>
            </a:endParaRPr>
          </a:p>
        </p:txBody>
      </p:sp>
      <p:sp>
        <p:nvSpPr>
          <p:cNvPr id="597" name="Google Shape;597;p69"/>
          <p:cNvSpPr/>
          <p:nvPr/>
        </p:nvSpPr>
        <p:spPr>
          <a:xfrm>
            <a:off x="865239" y="2367644"/>
            <a:ext cx="9797317" cy="2862282"/>
          </a:xfrm>
          <a:prstGeom prst="rect">
            <a:avLst/>
          </a:prstGeom>
          <a:noFill/>
          <a:ln>
            <a:noFill/>
          </a:ln>
        </p:spPr>
        <p:txBody>
          <a:bodyPr spcFirstLastPara="1" wrap="square" lIns="91425" tIns="45700" rIns="91425" bIns="45700" anchor="t" anchorCtr="0">
            <a:noAutofit/>
          </a:bodyPr>
          <a:lstStyle/>
          <a:p>
            <a:pPr marL="457200" marR="0" lvl="0" indent="-368300" algn="r" rtl="1">
              <a:lnSpc>
                <a:spcPct val="150000"/>
              </a:lnSpc>
              <a:spcBef>
                <a:spcPts val="0"/>
              </a:spcBef>
              <a:spcAft>
                <a:spcPts val="0"/>
              </a:spcAft>
              <a:buClr>
                <a:srgbClr val="000000"/>
              </a:buClr>
              <a:buSzPts val="2200"/>
              <a:buFont typeface="Arial"/>
              <a:buChar char="•"/>
            </a:pPr>
            <a:r>
              <a:rPr lang="iw-IL" sz="3000" b="0" i="0" u="none" strike="noStrike" cap="none" dirty="0">
                <a:solidFill>
                  <a:srgbClr val="002060"/>
                </a:solidFill>
                <a:latin typeface="Varela Round"/>
                <a:ea typeface="Varela Round"/>
                <a:cs typeface="Varela Round"/>
                <a:sym typeface="Varela Round"/>
              </a:rPr>
              <a:t>חוק השבות- </a:t>
            </a:r>
            <a:r>
              <a:rPr lang="he-IL" sz="3000" b="0" i="0" u="none" strike="noStrike" cap="none" dirty="0">
                <a:solidFill>
                  <a:srgbClr val="002060"/>
                </a:solidFill>
                <a:latin typeface="Varela Round"/>
                <a:ea typeface="Varela Round"/>
                <a:cs typeface="Varela Round"/>
                <a:sym typeface="Varela Round"/>
              </a:rPr>
              <a:t> </a:t>
            </a:r>
            <a:r>
              <a:rPr lang="iw-IL" sz="3000" b="0" i="0" u="none" strike="noStrike" cap="none" dirty="0">
                <a:solidFill>
                  <a:srgbClr val="002060"/>
                </a:solidFill>
                <a:latin typeface="Varela Round"/>
                <a:ea typeface="Varela Round"/>
                <a:cs typeface="Varela Round"/>
                <a:sym typeface="Varela Round"/>
              </a:rPr>
              <a:t>חוק מבחין או חוק מפלה?</a:t>
            </a:r>
            <a:endParaRPr sz="1400" b="0" i="0" u="none" strike="noStrike" cap="none" dirty="0">
              <a:solidFill>
                <a:srgbClr val="000000"/>
              </a:solidFill>
              <a:latin typeface="Arial"/>
              <a:ea typeface="Arial"/>
              <a:cs typeface="Arial"/>
              <a:sym typeface="Arial"/>
            </a:endParaRPr>
          </a:p>
          <a:p>
            <a:pPr marL="0" marR="0" lvl="0" indent="0" algn="r" rtl="1">
              <a:lnSpc>
                <a:spcPct val="150000"/>
              </a:lnSpc>
              <a:spcBef>
                <a:spcPts val="0"/>
              </a:spcBef>
              <a:spcAft>
                <a:spcPts val="0"/>
              </a:spcAft>
              <a:buNone/>
            </a:pPr>
            <a:endParaRPr sz="3000" b="0" i="0" u="none" strike="noStrike" cap="none" dirty="0">
              <a:solidFill>
                <a:srgbClr val="002060"/>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7">
                                            <p:txEl>
                                              <p:pRg st="0" end="0"/>
                                            </p:txEl>
                                          </p:spTgt>
                                        </p:tgtEl>
                                        <p:attrNameLst>
                                          <p:attrName>style.visibility</p:attrName>
                                        </p:attrNameLst>
                                      </p:cBhvr>
                                      <p:to>
                                        <p:strVal val="visible"/>
                                      </p:to>
                                    </p:set>
                                    <p:animEffect transition="in" filter="fade">
                                      <p:cBhvr>
                                        <p:cTn id="7" dur="500"/>
                                        <p:tgtEl>
                                          <p:spTgt spid="5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0"/>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4800"/>
              <a:buNone/>
            </a:pPr>
            <a:r>
              <a:rPr lang="iw-IL"/>
              <a:t>מה למדנו?</a:t>
            </a:r>
            <a:endParaRPr/>
          </a:p>
        </p:txBody>
      </p:sp>
      <p:sp>
        <p:nvSpPr>
          <p:cNvPr id="603" name="Google Shape;603;p70"/>
          <p:cNvSpPr txBox="1">
            <a:spLocks noGrp="1"/>
          </p:cNvSpPr>
          <p:nvPr>
            <p:ph type="body" idx="1"/>
          </p:nvPr>
        </p:nvSpPr>
        <p:spPr>
          <a:xfrm>
            <a:off x="516000" y="849451"/>
            <a:ext cx="11160000" cy="4785000"/>
          </a:xfrm>
          <a:prstGeom prst="rect">
            <a:avLst/>
          </a:prstGeom>
          <a:noFill/>
          <a:ln>
            <a:noFill/>
          </a:ln>
        </p:spPr>
        <p:txBody>
          <a:bodyPr spcFirstLastPara="1" wrap="square" lIns="91425" tIns="45700" rIns="91425" bIns="45700" anchor="t" anchorCtr="0">
            <a:noAutofit/>
          </a:bodyPr>
          <a:lstStyle/>
          <a:p>
            <a:pPr marL="457200" lvl="0" indent="-393700" algn="r" rtl="1">
              <a:lnSpc>
                <a:spcPct val="150000"/>
              </a:lnSpc>
              <a:spcBef>
                <a:spcPts val="1000"/>
              </a:spcBef>
              <a:spcAft>
                <a:spcPts val="0"/>
              </a:spcAft>
              <a:buClr>
                <a:srgbClr val="1C4587"/>
              </a:buClr>
              <a:buSzPts val="2600"/>
              <a:buFont typeface="Arial"/>
              <a:buChar char="•"/>
            </a:pPr>
            <a:r>
              <a:rPr lang="iw-IL" sz="2400">
                <a:solidFill>
                  <a:srgbClr val="1C4587"/>
                </a:solidFill>
              </a:rPr>
              <a:t>מאפייניה של מדינת ישראל כמדינה יהודית באים לידי ביטוי ב:</a:t>
            </a:r>
            <a:endParaRPr/>
          </a:p>
          <a:p>
            <a:pPr marL="811213" lvl="1" indent="-393700" algn="r" rtl="1">
              <a:lnSpc>
                <a:spcPct val="150000"/>
              </a:lnSpc>
              <a:spcBef>
                <a:spcPts val="0"/>
              </a:spcBef>
              <a:spcAft>
                <a:spcPts val="0"/>
              </a:spcAft>
              <a:buClr>
                <a:srgbClr val="1C4587"/>
              </a:buClr>
              <a:buSzPts val="2600"/>
              <a:buChar char="❖"/>
            </a:pPr>
            <a:r>
              <a:rPr lang="iw-IL">
                <a:solidFill>
                  <a:srgbClr val="1C4587"/>
                </a:solidFill>
              </a:rPr>
              <a:t>במרחב הציבורי- סמלי המדינה, השפה העברית, לוח השנה העברי</a:t>
            </a:r>
            <a:endParaRPr/>
          </a:p>
          <a:p>
            <a:pPr marL="811213" lvl="1" indent="-393700" algn="r" rtl="1">
              <a:lnSpc>
                <a:spcPct val="150000"/>
              </a:lnSpc>
              <a:spcBef>
                <a:spcPts val="0"/>
              </a:spcBef>
              <a:spcAft>
                <a:spcPts val="0"/>
              </a:spcAft>
              <a:buClr>
                <a:srgbClr val="1C4587"/>
              </a:buClr>
              <a:buSzPts val="2600"/>
              <a:buChar char="❖"/>
            </a:pPr>
            <a:r>
              <a:rPr lang="iw-IL">
                <a:solidFill>
                  <a:srgbClr val="1C4587"/>
                </a:solidFill>
              </a:rPr>
              <a:t>בהיבט המשפטי- חקיקה.</a:t>
            </a:r>
            <a:endParaRPr/>
          </a:p>
          <a:p>
            <a:pPr marL="811213" lvl="1" indent="-393700" algn="r" rtl="1">
              <a:lnSpc>
                <a:spcPct val="150000"/>
              </a:lnSpc>
              <a:spcBef>
                <a:spcPts val="0"/>
              </a:spcBef>
              <a:spcAft>
                <a:spcPts val="0"/>
              </a:spcAft>
              <a:buClr>
                <a:srgbClr val="1C4587"/>
              </a:buClr>
              <a:buSzPts val="2600"/>
              <a:buChar char="❖"/>
            </a:pPr>
            <a:r>
              <a:rPr lang="iw-IL">
                <a:solidFill>
                  <a:srgbClr val="1C4587"/>
                </a:solidFill>
              </a:rPr>
              <a:t>במרחב הציבורי והפרטי- הסדר הסטטוס קוו,  מוסדות המדינה</a:t>
            </a:r>
            <a:endParaRPr/>
          </a:p>
          <a:p>
            <a:pPr marL="811213" lvl="1" indent="-393700" algn="r" rtl="1">
              <a:lnSpc>
                <a:spcPct val="150000"/>
              </a:lnSpc>
              <a:spcBef>
                <a:spcPts val="0"/>
              </a:spcBef>
              <a:spcAft>
                <a:spcPts val="0"/>
              </a:spcAft>
              <a:buClr>
                <a:srgbClr val="1C4587"/>
              </a:buClr>
              <a:buSzPts val="2600"/>
              <a:buChar char="❖"/>
            </a:pPr>
            <a:r>
              <a:rPr lang="iw-IL">
                <a:solidFill>
                  <a:srgbClr val="1C4587"/>
                </a:solidFill>
              </a:rPr>
              <a:t>בקשר ההדדי בין מדינת ישראל ויהודי התפוצות</a:t>
            </a:r>
            <a:endParaRPr/>
          </a:p>
          <a:p>
            <a:pPr marL="457200" lvl="0" indent="-393700" algn="r" rtl="1">
              <a:lnSpc>
                <a:spcPct val="150000"/>
              </a:lnSpc>
              <a:spcBef>
                <a:spcPts val="0"/>
              </a:spcBef>
              <a:spcAft>
                <a:spcPts val="0"/>
              </a:spcAft>
              <a:buClr>
                <a:srgbClr val="1C4587"/>
              </a:buClr>
              <a:buSzPts val="2600"/>
              <a:buFont typeface="Arial"/>
              <a:buChar char="•"/>
            </a:pPr>
            <a:r>
              <a:rPr lang="iw-IL" sz="2400">
                <a:solidFill>
                  <a:srgbClr val="1C4587"/>
                </a:solidFill>
              </a:rPr>
              <a:t>במדינת ישראל קיימים מיעוטים לאומיים ודתיים שיש להם זכויות מיעוט</a:t>
            </a:r>
            <a:endParaRPr/>
          </a:p>
          <a:p>
            <a:pPr marL="457200" lvl="0" indent="-393700" algn="r" rtl="1">
              <a:lnSpc>
                <a:spcPct val="150000"/>
              </a:lnSpc>
              <a:spcBef>
                <a:spcPts val="0"/>
              </a:spcBef>
              <a:spcAft>
                <a:spcPts val="0"/>
              </a:spcAft>
              <a:buClr>
                <a:srgbClr val="1C4587"/>
              </a:buClr>
              <a:buSzPts val="2600"/>
              <a:buFont typeface="Arial"/>
              <a:buChar char="•"/>
            </a:pPr>
            <a:r>
              <a:rPr lang="iw-IL" sz="2400">
                <a:solidFill>
                  <a:srgbClr val="1C4587"/>
                </a:solidFill>
              </a:rPr>
              <a:t>לעיתים קיימת התנגשות ביישום היסוד היהודי והיסוד הדמוקרטי במדינת ישראל</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3">
                                            <p:txEl>
                                              <p:pRg st="0" end="0"/>
                                            </p:txEl>
                                          </p:spTgt>
                                        </p:tgtEl>
                                        <p:attrNameLst>
                                          <p:attrName>style.visibility</p:attrName>
                                        </p:attrNameLst>
                                      </p:cBhvr>
                                      <p:to>
                                        <p:strVal val="visible"/>
                                      </p:to>
                                    </p:set>
                                    <p:animEffect transition="in" filter="fade">
                                      <p:cBhvr>
                                        <p:cTn id="7" dur="500"/>
                                        <p:tgtEl>
                                          <p:spTgt spid="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3">
                                            <p:txEl>
                                              <p:pRg st="1" end="1"/>
                                            </p:txEl>
                                          </p:spTgt>
                                        </p:tgtEl>
                                        <p:attrNameLst>
                                          <p:attrName>style.visibility</p:attrName>
                                        </p:attrNameLst>
                                      </p:cBhvr>
                                      <p:to>
                                        <p:strVal val="visible"/>
                                      </p:to>
                                    </p:set>
                                    <p:animEffect transition="in" filter="fade">
                                      <p:cBhvr>
                                        <p:cTn id="12" dur="500"/>
                                        <p:tgtEl>
                                          <p:spTgt spid="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3">
                                            <p:txEl>
                                              <p:pRg st="2" end="2"/>
                                            </p:txEl>
                                          </p:spTgt>
                                        </p:tgtEl>
                                        <p:attrNameLst>
                                          <p:attrName>style.visibility</p:attrName>
                                        </p:attrNameLst>
                                      </p:cBhvr>
                                      <p:to>
                                        <p:strVal val="visible"/>
                                      </p:to>
                                    </p:set>
                                    <p:animEffect transition="in" filter="fade">
                                      <p:cBhvr>
                                        <p:cTn id="17" dur="500"/>
                                        <p:tgtEl>
                                          <p:spTgt spid="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3">
                                            <p:txEl>
                                              <p:pRg st="3" end="3"/>
                                            </p:txEl>
                                          </p:spTgt>
                                        </p:tgtEl>
                                        <p:attrNameLst>
                                          <p:attrName>style.visibility</p:attrName>
                                        </p:attrNameLst>
                                      </p:cBhvr>
                                      <p:to>
                                        <p:strVal val="visible"/>
                                      </p:to>
                                    </p:set>
                                    <p:animEffect transition="in" filter="fade">
                                      <p:cBhvr>
                                        <p:cTn id="22" dur="500"/>
                                        <p:tgtEl>
                                          <p:spTgt spid="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3">
                                            <p:txEl>
                                              <p:pRg st="4" end="4"/>
                                            </p:txEl>
                                          </p:spTgt>
                                        </p:tgtEl>
                                        <p:attrNameLst>
                                          <p:attrName>style.visibility</p:attrName>
                                        </p:attrNameLst>
                                      </p:cBhvr>
                                      <p:to>
                                        <p:strVal val="visible"/>
                                      </p:to>
                                    </p:set>
                                    <p:animEffect transition="in" filter="fade">
                                      <p:cBhvr>
                                        <p:cTn id="27" dur="500"/>
                                        <p:tgtEl>
                                          <p:spTgt spid="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3">
                                            <p:txEl>
                                              <p:pRg st="5" end="5"/>
                                            </p:txEl>
                                          </p:spTgt>
                                        </p:tgtEl>
                                        <p:attrNameLst>
                                          <p:attrName>style.visibility</p:attrName>
                                        </p:attrNameLst>
                                      </p:cBhvr>
                                      <p:to>
                                        <p:strVal val="visible"/>
                                      </p:to>
                                    </p:set>
                                    <p:animEffect transition="in" filter="fade">
                                      <p:cBhvr>
                                        <p:cTn id="32" dur="500"/>
                                        <p:tgtEl>
                                          <p:spTgt spid="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3">
                                            <p:txEl>
                                              <p:pRg st="6" end="6"/>
                                            </p:txEl>
                                          </p:spTgt>
                                        </p:tgtEl>
                                        <p:attrNameLst>
                                          <p:attrName>style.visibility</p:attrName>
                                        </p:attrNameLst>
                                      </p:cBhvr>
                                      <p:to>
                                        <p:strVal val="visible"/>
                                      </p:to>
                                    </p:set>
                                    <p:animEffect transition="in" filter="fade">
                                      <p:cBhvr>
                                        <p:cTn id="37" dur="500"/>
                                        <p:tgtEl>
                                          <p:spTgt spid="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ctrTitle"/>
          </p:nvPr>
        </p:nvSpPr>
        <p:spPr>
          <a:xfrm>
            <a:off x="1289113" y="3722707"/>
            <a:ext cx="9613777" cy="1457698"/>
          </a:xfrm>
          <a:prstGeom prst="rect">
            <a:avLst/>
          </a:prstGeom>
          <a:noFill/>
          <a:ln>
            <a:noFill/>
          </a:ln>
        </p:spPr>
        <p:txBody>
          <a:bodyPr spcFirstLastPara="1" wrap="square" lIns="36000" tIns="36000" rIns="36000" bIns="36000" anchor="ctr" anchorCtr="0">
            <a:noAutofit/>
          </a:bodyPr>
          <a:lstStyle/>
          <a:p>
            <a:pPr marL="0" lvl="0" indent="0" algn="r" rtl="1">
              <a:lnSpc>
                <a:spcPct val="150000"/>
              </a:lnSpc>
              <a:spcBef>
                <a:spcPts val="0"/>
              </a:spcBef>
              <a:spcAft>
                <a:spcPts val="0"/>
              </a:spcAft>
              <a:buSzPts val="4400"/>
              <a:buNone/>
            </a:pPr>
            <a:r>
              <a:rPr lang="iw-IL" sz="2000"/>
              <a:t>השימוש ביצירות במהלך שידור זה נעשה לפי סעיף 27א לחוק זכות יוצרים, תשס"ח-2007. </a:t>
            </a:r>
            <a:br>
              <a:rPr lang="iw-IL" sz="2000"/>
            </a:br>
            <a:r>
              <a:rPr lang="iw-IL" sz="2000"/>
              <a:t>אם הינך בעל הזכויות באחת היצירות, באפשרותך לבקש מאיתנו לחדול מהשימוש ביצירה, </a:t>
            </a:r>
            <a:br>
              <a:rPr lang="iw-IL" sz="2000"/>
            </a:br>
            <a:r>
              <a:rPr lang="iw-IL" sz="2000"/>
              <a:t>זאת באמצעות פנייה לדוא"ל rights@education.gov.il</a:t>
            </a:r>
            <a:endParaRPr sz="2000"/>
          </a:p>
        </p:txBody>
      </p:sp>
      <p:sp>
        <p:nvSpPr>
          <p:cNvPr id="609" name="Google Shape;609;p71"/>
          <p:cNvSpPr/>
          <p:nvPr/>
        </p:nvSpPr>
        <p:spPr>
          <a:xfrm>
            <a:off x="1273083" y="2661336"/>
            <a:ext cx="9645837" cy="743656"/>
          </a:xfrm>
          <a:prstGeom prst="rect">
            <a:avLst/>
          </a:prstGeom>
          <a:noFill/>
          <a:ln>
            <a:noFill/>
          </a:ln>
        </p:spPr>
        <p:txBody>
          <a:bodyPr spcFirstLastPara="1" wrap="square" lIns="36000" tIns="36000" rIns="36000" bIns="36000" anchor="t" anchorCtr="0">
            <a:noAutofit/>
          </a:bodyPr>
          <a:lstStyle/>
          <a:p>
            <a:pPr marL="0" marR="0" lvl="0" indent="0" algn="ctr" rtl="1">
              <a:lnSpc>
                <a:spcPct val="150000"/>
              </a:lnSpc>
              <a:spcBef>
                <a:spcPts val="0"/>
              </a:spcBef>
              <a:spcAft>
                <a:spcPts val="0"/>
              </a:spcAft>
              <a:buClr>
                <a:srgbClr val="000000"/>
              </a:buClr>
              <a:buSzPts val="3200"/>
              <a:buFont typeface="Arial"/>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p:cNvPicPr preferRelativeResize="0"/>
          <p:nvPr/>
        </p:nvPicPr>
        <p:blipFill rotWithShape="1">
          <a:blip r:embed="rId4">
            <a:alphaModFix/>
          </a:blip>
          <a:srcRect/>
          <a:stretch/>
        </p:blipFill>
        <p:spPr>
          <a:xfrm>
            <a:off x="8622457" y="958849"/>
            <a:ext cx="3173576" cy="4365625"/>
          </a:xfrm>
          <a:prstGeom prst="rect">
            <a:avLst/>
          </a:prstGeom>
          <a:noFill/>
          <a:ln>
            <a:noFill/>
          </a:ln>
        </p:spPr>
      </p:pic>
      <p:sp>
        <p:nvSpPr>
          <p:cNvPr id="158" name="Google Shape;158;p23"/>
          <p:cNvSpPr txBox="1">
            <a:spLocks noGrp="1"/>
          </p:cNvSpPr>
          <p:nvPr>
            <p:ph type="ctrTitle"/>
          </p:nvPr>
        </p:nvSpPr>
        <p:spPr/>
        <p:txBody>
          <a:bodyPr/>
          <a:lstStyle/>
          <a:p>
            <a:pPr lvl="0"/>
            <a:r>
              <a:rPr lang="he-IL"/>
              <a:t>בן גוריון - אין להפריד בין דת למדינה</a:t>
            </a:r>
          </a:p>
        </p:txBody>
      </p:sp>
      <p:pic>
        <p:nvPicPr>
          <p:cNvPr id="2" name="מדיה מקוונת 1" title="ￗﾡￗﾘￗﾘￗﾕￗﾡ ￗﾧￗﾕￗﾕ ￗﾛￗﾛￗﾔ ￗﾖￗﾔ ￗﾔￗﾪￗﾗￗﾙￗﾜ">
            <a:hlinkClick r:id="" action="ppaction://media"/>
            <a:extLst>
              <a:ext uri="{FF2B5EF4-FFF2-40B4-BE49-F238E27FC236}">
                <a16:creationId xmlns:a16="http://schemas.microsoft.com/office/drawing/2014/main" id="{3C010683-C4A9-43ED-811A-7C67911F54E5}"/>
              </a:ext>
            </a:extLst>
          </p:cNvPr>
          <p:cNvPicPr>
            <a:picLocks noRot="1" noChangeAspect="1"/>
          </p:cNvPicPr>
          <p:nvPr>
            <a:videoFile r:link="rId1"/>
          </p:nvPr>
        </p:nvPicPr>
        <p:blipFill>
          <a:blip r:embed="rId5"/>
          <a:stretch>
            <a:fillRect/>
          </a:stretch>
        </p:blipFill>
        <p:spPr>
          <a:xfrm>
            <a:off x="516000" y="849438"/>
            <a:ext cx="7748295" cy="580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p:nvPr/>
        </p:nvSpPr>
        <p:spPr>
          <a:xfrm>
            <a:off x="516000" y="1374503"/>
            <a:ext cx="11160000" cy="1080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dirty="0">
                <a:solidFill>
                  <a:schemeClr val="lt1"/>
                </a:solidFill>
                <a:latin typeface="Varela Round"/>
                <a:ea typeface="Varela Round"/>
                <a:cs typeface="Varela Round"/>
                <a:sym typeface="Varela Round"/>
              </a:rPr>
              <a:t>בשל חילוקי דעות בין הדתיים והחילוניים </a:t>
            </a:r>
            <a:r>
              <a:rPr lang="iw-IL" sz="2000" dirty="0">
                <a:solidFill>
                  <a:schemeClr val="lt1"/>
                </a:solidFill>
                <a:latin typeface="Varela Round"/>
                <a:ea typeface="Varela Round"/>
                <a:cs typeface="Varela Round"/>
                <a:sym typeface="Varela Round"/>
              </a:rPr>
              <a:t>על ה</a:t>
            </a:r>
            <a:r>
              <a:rPr lang="iw-IL" sz="2000" b="0" i="0" u="none" strike="noStrike" cap="none" dirty="0">
                <a:solidFill>
                  <a:schemeClr val="lt1"/>
                </a:solidFill>
                <a:latin typeface="Varela Round"/>
                <a:ea typeface="Varela Round"/>
                <a:cs typeface="Varela Round"/>
                <a:sym typeface="Varela Round"/>
              </a:rPr>
              <a:t>אופי היהודי של המדינה ומעמד הדת היהודית במדינה, נחתם ערב הקמת המדינה, הסדר בשם סטטוס קוו </a:t>
            </a:r>
            <a:r>
              <a:rPr lang="en-US" sz="2000" b="0" i="0" u="none" strike="noStrike" cap="none" dirty="0">
                <a:solidFill>
                  <a:schemeClr val="lt1"/>
                </a:solidFill>
                <a:latin typeface="Varela Round"/>
                <a:ea typeface="Varela Round"/>
                <a:cs typeface="Varela Round"/>
                <a:sym typeface="Varela Round"/>
              </a:rPr>
              <a:t>)</a:t>
            </a:r>
            <a:r>
              <a:rPr lang="iw-IL" sz="2000" b="0" i="0" u="none" strike="noStrike" cap="none" dirty="0">
                <a:solidFill>
                  <a:schemeClr val="lt1"/>
                </a:solidFill>
                <a:latin typeface="Varela Round"/>
                <a:ea typeface="Varela Round"/>
                <a:cs typeface="Varela Round"/>
                <a:sym typeface="Varela Round"/>
              </a:rPr>
              <a:t>מצב הדברים הקיים</a:t>
            </a:r>
            <a:r>
              <a:rPr lang="he-IL" sz="2000" b="0" i="0" u="none" strike="noStrike" cap="none" dirty="0">
                <a:solidFill>
                  <a:schemeClr val="lt1"/>
                </a:solidFill>
                <a:latin typeface="Varela Round"/>
                <a:ea typeface="Varela Round"/>
                <a:cs typeface="Varela Round"/>
                <a:sym typeface="Varela Round"/>
              </a:rPr>
              <a:t>)</a:t>
            </a:r>
            <a:endParaRPr sz="2000" b="0" i="0" u="none" strike="noStrike" cap="none" dirty="0">
              <a:solidFill>
                <a:schemeClr val="lt1"/>
              </a:solidFill>
              <a:latin typeface="Varela Round"/>
              <a:ea typeface="Varela Round"/>
              <a:cs typeface="Varela Round"/>
              <a:sym typeface="Varela Round"/>
            </a:endParaRPr>
          </a:p>
        </p:txBody>
      </p:sp>
      <p:sp>
        <p:nvSpPr>
          <p:cNvPr id="165" name="Google Shape;165;p24"/>
          <p:cNvSpPr/>
          <p:nvPr/>
        </p:nvSpPr>
        <p:spPr>
          <a:xfrm>
            <a:off x="6128650" y="2979551"/>
            <a:ext cx="5547300" cy="1323000"/>
          </a:xfrm>
          <a:prstGeom prst="roundRect">
            <a:avLst>
              <a:gd name="adj" fmla="val 16667"/>
            </a:avLst>
          </a:prstGeom>
          <a:solidFill>
            <a:srgbClr val="DDEAF6"/>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565555"/>
                </a:solidFill>
                <a:latin typeface="Varela Round"/>
                <a:ea typeface="Varela Round"/>
                <a:cs typeface="Varela Round"/>
                <a:sym typeface="Varela Round"/>
              </a:rPr>
              <a:t>על פי הסדר זה מעמד הדת במדינת ישראל נשאר כפי שהיה בארץ ישראל בתקופת המנדט הבריטי.</a:t>
            </a:r>
            <a:endParaRPr sz="1400" b="0" i="0" u="none" strike="noStrike" cap="none">
              <a:solidFill>
                <a:srgbClr val="000000"/>
              </a:solidFill>
              <a:latin typeface="Varela Round"/>
              <a:ea typeface="Varela Round"/>
              <a:cs typeface="Varela Round"/>
              <a:sym typeface="Varela Round"/>
            </a:endParaRPr>
          </a:p>
        </p:txBody>
      </p:sp>
      <p:pic>
        <p:nvPicPr>
          <p:cNvPr id="166" name="Google Shape;166;p24"/>
          <p:cNvPicPr preferRelativeResize="0"/>
          <p:nvPr/>
        </p:nvPicPr>
        <p:blipFill rotWithShape="1">
          <a:blip r:embed="rId3">
            <a:alphaModFix/>
          </a:blip>
          <a:srcRect/>
          <a:stretch/>
        </p:blipFill>
        <p:spPr>
          <a:xfrm>
            <a:off x="516000" y="3222445"/>
            <a:ext cx="3985441" cy="1950567"/>
          </a:xfrm>
          <a:prstGeom prst="rect">
            <a:avLst/>
          </a:prstGeom>
          <a:noFill/>
          <a:ln>
            <a:noFill/>
          </a:ln>
        </p:spPr>
      </p:pic>
      <p:sp>
        <p:nvSpPr>
          <p:cNvPr id="167" name="Google Shape;167;p24"/>
          <p:cNvSpPr/>
          <p:nvPr/>
        </p:nvSpPr>
        <p:spPr>
          <a:xfrm>
            <a:off x="392800" y="152400"/>
            <a:ext cx="1390700" cy="8349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200"/>
              <a:buFont typeface="Arial"/>
              <a:buNone/>
            </a:pPr>
            <a:r>
              <a:rPr lang="iw-IL" sz="2200" b="1" i="0" u="none" strike="noStrike" cap="none">
                <a:solidFill>
                  <a:srgbClr val="1C4587"/>
                </a:solidFill>
                <a:latin typeface="Arial"/>
                <a:ea typeface="Arial"/>
                <a:cs typeface="Arial"/>
                <a:sym typeface="Arial"/>
              </a:rPr>
              <a:t>העשרה</a:t>
            </a:r>
            <a:endParaRPr sz="2200" b="1" i="0" u="none" strike="noStrike" cap="none">
              <a:solidFill>
                <a:srgbClr val="1C4587"/>
              </a:solidFill>
              <a:latin typeface="Arial"/>
              <a:ea typeface="Arial"/>
              <a:cs typeface="Arial"/>
              <a:sym typeface="Arial"/>
            </a:endParaRPr>
          </a:p>
        </p:txBody>
      </p:sp>
      <p:sp>
        <p:nvSpPr>
          <p:cNvPr id="168" name="Google Shape;168;p24"/>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הסדר הסטטוס קוו</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1455420" y="575679"/>
            <a:ext cx="9281160" cy="8077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הסדר זה מבוסס על כך שהקבוצות היהודיות השונות במדינה מבינות שעליהן למצוא דרך לחיות יחד, למרות חילוקי הדעות בנושאי יחסי דת ומדינה</a:t>
            </a:r>
            <a:endParaRPr sz="2000" b="0" i="0" u="none" strike="noStrike" cap="none">
              <a:solidFill>
                <a:srgbClr val="000000"/>
              </a:solidFill>
              <a:latin typeface="Varela Round"/>
              <a:ea typeface="Varela Round"/>
              <a:cs typeface="Varela Round"/>
              <a:sym typeface="Varela Round"/>
            </a:endParaRPr>
          </a:p>
        </p:txBody>
      </p:sp>
      <p:sp>
        <p:nvSpPr>
          <p:cNvPr id="174" name="Google Shape;174;p25"/>
          <p:cNvSpPr/>
          <p:nvPr/>
        </p:nvSpPr>
        <p:spPr>
          <a:xfrm>
            <a:off x="1455420" y="2643089"/>
            <a:ext cx="9281160" cy="930729"/>
          </a:xfrm>
          <a:prstGeom prst="roundRect">
            <a:avLst>
              <a:gd name="adj" fmla="val 16667"/>
            </a:avLst>
          </a:prstGeom>
          <a:solidFill>
            <a:srgbClr val="D5DBE5"/>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none" strike="noStrike" cap="none">
                <a:solidFill>
                  <a:srgbClr val="565555"/>
                </a:solidFill>
                <a:latin typeface="Varela Round"/>
                <a:ea typeface="Varela Round"/>
                <a:cs typeface="Varela Round"/>
                <a:sym typeface="Varela Round"/>
              </a:rPr>
              <a:t>הסדר הסטאטוס קוו עוסק בארבעה תחומים:</a:t>
            </a:r>
            <a:endParaRPr sz="2000" b="0" i="0" u="none" strike="noStrike" cap="none">
              <a:solidFill>
                <a:srgbClr val="565555"/>
              </a:solidFill>
              <a:latin typeface="Varela Round"/>
              <a:ea typeface="Varela Round"/>
              <a:cs typeface="Varela Round"/>
              <a:sym typeface="Varela Round"/>
            </a:endParaRPr>
          </a:p>
        </p:txBody>
      </p:sp>
      <p:sp>
        <p:nvSpPr>
          <p:cNvPr id="175" name="Google Shape;175;p25"/>
          <p:cNvSpPr/>
          <p:nvPr/>
        </p:nvSpPr>
        <p:spPr>
          <a:xfrm>
            <a:off x="1455420" y="1638920"/>
            <a:ext cx="9281160" cy="716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שמירה על המצב הקיים מאפשרת לקבוצות השונות לחיות יחד למרות חילוקי הדעות</a:t>
            </a:r>
            <a:endParaRPr sz="2000" b="0" i="0" u="none" strike="noStrike" cap="none">
              <a:solidFill>
                <a:srgbClr val="000000"/>
              </a:solidFill>
              <a:latin typeface="Varela Round"/>
              <a:ea typeface="Varela Round"/>
              <a:cs typeface="Varela Round"/>
              <a:sym typeface="Varela Round"/>
            </a:endParaRPr>
          </a:p>
        </p:txBody>
      </p:sp>
      <p:sp>
        <p:nvSpPr>
          <p:cNvPr id="176" name="Google Shape;176;p25"/>
          <p:cNvSpPr/>
          <p:nvPr/>
        </p:nvSpPr>
        <p:spPr>
          <a:xfrm>
            <a:off x="2684000" y="3780075"/>
            <a:ext cx="7341900" cy="2585283"/>
          </a:xfrm>
          <a:prstGeom prst="rect">
            <a:avLst/>
          </a:prstGeom>
          <a:noFill/>
          <a:ln>
            <a:noFill/>
          </a:ln>
        </p:spPr>
        <p:txBody>
          <a:bodyPr spcFirstLastPara="1" wrap="square" lIns="91425" tIns="45700" rIns="91425" bIns="45700" anchor="t"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1" i="0" u="none" strike="noStrike" cap="none" dirty="0">
                <a:solidFill>
                  <a:srgbClr val="565555"/>
                </a:solidFill>
                <a:latin typeface="Varela Round"/>
                <a:ea typeface="Varela Round"/>
                <a:cs typeface="Varela Round"/>
                <a:sym typeface="Varela Round"/>
              </a:rPr>
              <a:t>א. </a:t>
            </a:r>
            <a:r>
              <a:rPr lang="iw-IL" sz="2000" b="0" i="0" u="none" strike="noStrike" cap="none" dirty="0">
                <a:solidFill>
                  <a:srgbClr val="565555"/>
                </a:solidFill>
                <a:latin typeface="Varela Round"/>
                <a:ea typeface="Varela Round"/>
                <a:cs typeface="Varela Round"/>
                <a:sym typeface="Varela Round"/>
              </a:rPr>
              <a:t>שמירת </a:t>
            </a:r>
            <a:r>
              <a:rPr lang="iw-IL" sz="2000" b="1" i="0" u="none" strike="noStrike" cap="none" dirty="0">
                <a:solidFill>
                  <a:srgbClr val="565555"/>
                </a:solidFill>
                <a:latin typeface="Varela Round"/>
                <a:ea typeface="Varela Round"/>
                <a:cs typeface="Varela Round"/>
                <a:sym typeface="Varela Round"/>
              </a:rPr>
              <a:t>כשרות</a:t>
            </a:r>
            <a:r>
              <a:rPr lang="iw-IL" sz="2000" b="0" i="0" u="none" strike="noStrike" cap="none" dirty="0">
                <a:solidFill>
                  <a:srgbClr val="565555"/>
                </a:solidFill>
                <a:latin typeface="Varela Round"/>
                <a:ea typeface="Varela Round"/>
                <a:cs typeface="Varela Round"/>
                <a:sym typeface="Varela Round"/>
              </a:rPr>
              <a:t> במוסדות ציבור </a:t>
            </a:r>
            <a:r>
              <a:rPr lang="he-IL" sz="2000" b="0" i="0" u="none" strike="noStrike" cap="none" dirty="0">
                <a:solidFill>
                  <a:srgbClr val="565555"/>
                </a:solidFill>
                <a:latin typeface="Varela Round"/>
                <a:ea typeface="Varela Round"/>
                <a:cs typeface="Varela Round"/>
                <a:sym typeface="Varela Round"/>
              </a:rPr>
              <a:t>(</a:t>
            </a:r>
            <a:r>
              <a:rPr lang="iw-IL" sz="2000" b="0" i="0" u="none" strike="noStrike" cap="none" dirty="0">
                <a:solidFill>
                  <a:srgbClr val="565555"/>
                </a:solidFill>
                <a:latin typeface="Varela Round"/>
                <a:ea typeface="Varela Round"/>
                <a:cs typeface="Varela Round"/>
                <a:sym typeface="Varela Round"/>
              </a:rPr>
              <a:t>כמו משרדי הממשלה וצה"ל</a:t>
            </a:r>
            <a:r>
              <a:rPr lang="he-IL" sz="2000" b="0" i="0" u="none" strike="noStrike" cap="none" dirty="0">
                <a:solidFill>
                  <a:srgbClr val="565555"/>
                </a:solidFill>
                <a:latin typeface="Varela Round"/>
                <a:ea typeface="Varela Round"/>
                <a:cs typeface="Varela Round"/>
                <a:sym typeface="Varela Round"/>
              </a:rPr>
              <a:t>)</a:t>
            </a:r>
            <a:endParaRPr sz="2000" b="0" i="0" u="none" strike="noStrike" cap="none" dirty="0">
              <a:solidFill>
                <a:srgbClr val="000000"/>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1" i="0" u="none" strike="noStrike" cap="none" dirty="0">
                <a:solidFill>
                  <a:srgbClr val="565555"/>
                </a:solidFill>
                <a:latin typeface="Varela Round"/>
                <a:ea typeface="Varela Round"/>
                <a:cs typeface="Varela Round"/>
                <a:sym typeface="Varela Round"/>
              </a:rPr>
              <a:t>ב. </a:t>
            </a:r>
            <a:r>
              <a:rPr lang="iw-IL" sz="2000" b="0" i="0" u="none" strike="noStrike" cap="none" dirty="0">
                <a:solidFill>
                  <a:srgbClr val="565555"/>
                </a:solidFill>
                <a:latin typeface="Varela Round"/>
                <a:ea typeface="Varela Round"/>
                <a:cs typeface="Varela Round"/>
                <a:sym typeface="Varela Round"/>
              </a:rPr>
              <a:t>שמירת </a:t>
            </a:r>
            <a:r>
              <a:rPr lang="iw-IL" sz="2000" b="1" i="0" u="none" strike="noStrike" cap="none" dirty="0">
                <a:solidFill>
                  <a:srgbClr val="565555"/>
                </a:solidFill>
                <a:latin typeface="Varela Round"/>
                <a:ea typeface="Varela Round"/>
                <a:cs typeface="Varela Round"/>
                <a:sym typeface="Varela Round"/>
              </a:rPr>
              <a:t>שבת</a:t>
            </a:r>
            <a:r>
              <a:rPr lang="iw-IL" sz="2000" b="0" i="0" u="none" strike="noStrike" cap="none" dirty="0">
                <a:solidFill>
                  <a:srgbClr val="565555"/>
                </a:solidFill>
                <a:latin typeface="Varela Round"/>
                <a:ea typeface="Varela Round"/>
                <a:cs typeface="Varela Round"/>
                <a:sym typeface="Varela Round"/>
              </a:rPr>
              <a:t> במקומות ציבוריים </a:t>
            </a:r>
            <a:r>
              <a:rPr lang="he-IL" sz="2000" b="0" i="0" u="none" strike="noStrike" cap="none" dirty="0">
                <a:solidFill>
                  <a:srgbClr val="565555"/>
                </a:solidFill>
                <a:latin typeface="Varela Round"/>
                <a:ea typeface="Varela Round"/>
                <a:cs typeface="Varela Round"/>
                <a:sym typeface="Varela Round"/>
              </a:rPr>
              <a:t>(</a:t>
            </a:r>
            <a:r>
              <a:rPr lang="iw-IL" sz="2000" b="0" i="0" u="none" strike="noStrike" cap="none" dirty="0">
                <a:solidFill>
                  <a:srgbClr val="565555"/>
                </a:solidFill>
                <a:latin typeface="Varela Round"/>
                <a:ea typeface="Varela Round"/>
                <a:cs typeface="Varela Round"/>
                <a:sym typeface="Varela Round"/>
              </a:rPr>
              <a:t>תחבורה ציבורית</a:t>
            </a:r>
            <a:r>
              <a:rPr lang="he-IL" sz="2000" dirty="0">
                <a:solidFill>
                  <a:srgbClr val="565555"/>
                </a:solidFill>
                <a:latin typeface="Varela Round"/>
                <a:ea typeface="Varela Round"/>
                <a:cs typeface="Varela Round"/>
                <a:sym typeface="Varela Round"/>
              </a:rPr>
              <a:t>)</a:t>
            </a:r>
            <a:endParaRPr sz="2000" b="0" i="0" u="none" strike="noStrike" cap="none" dirty="0">
              <a:solidFill>
                <a:srgbClr val="000000"/>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1" i="0" u="none" strike="noStrike" cap="none" dirty="0">
                <a:solidFill>
                  <a:srgbClr val="565555"/>
                </a:solidFill>
                <a:latin typeface="Varela Round"/>
                <a:ea typeface="Varela Round"/>
                <a:cs typeface="Varela Round"/>
                <a:sym typeface="Varela Round"/>
              </a:rPr>
              <a:t>ג. </a:t>
            </a:r>
            <a:r>
              <a:rPr lang="iw-IL" sz="2000" b="0" i="0" u="none" strike="noStrike" cap="none" dirty="0">
                <a:solidFill>
                  <a:srgbClr val="565555"/>
                </a:solidFill>
                <a:latin typeface="Varela Round"/>
                <a:ea typeface="Varela Round"/>
                <a:cs typeface="Varela Round"/>
                <a:sym typeface="Varela Round"/>
              </a:rPr>
              <a:t>שמירת המעמד האוטונומי </a:t>
            </a:r>
            <a:r>
              <a:rPr lang="he-IL" sz="2000" b="0" i="0" u="none" strike="noStrike" cap="none" dirty="0">
                <a:solidFill>
                  <a:srgbClr val="565555"/>
                </a:solidFill>
                <a:latin typeface="Varela Round"/>
                <a:ea typeface="Varela Round"/>
                <a:cs typeface="Varela Round"/>
                <a:sym typeface="Varela Round"/>
              </a:rPr>
              <a:t>(</a:t>
            </a:r>
            <a:r>
              <a:rPr lang="iw-IL" sz="2000" b="0" i="0" u="none" strike="noStrike" cap="none" dirty="0">
                <a:solidFill>
                  <a:srgbClr val="565555"/>
                </a:solidFill>
                <a:latin typeface="Varela Round"/>
                <a:ea typeface="Varela Round"/>
                <a:cs typeface="Varela Round"/>
                <a:sym typeface="Varela Round"/>
              </a:rPr>
              <a:t>עצמאי</a:t>
            </a:r>
            <a:r>
              <a:rPr lang="he-IL" sz="2000" b="0" i="0" u="none" strike="noStrike" cap="none" dirty="0">
                <a:solidFill>
                  <a:srgbClr val="565555"/>
                </a:solidFill>
                <a:latin typeface="Varela Round"/>
                <a:ea typeface="Varela Round"/>
                <a:cs typeface="Varela Round"/>
                <a:sym typeface="Varela Round"/>
              </a:rPr>
              <a:t>)</a:t>
            </a:r>
            <a:r>
              <a:rPr lang="iw-IL" sz="2000" b="0" i="0" u="none" strike="noStrike" cap="none" dirty="0">
                <a:solidFill>
                  <a:srgbClr val="565555"/>
                </a:solidFill>
                <a:latin typeface="Varela Round"/>
                <a:ea typeface="Varela Round"/>
                <a:cs typeface="Varela Round"/>
                <a:sym typeface="Varela Round"/>
              </a:rPr>
              <a:t> ל</a:t>
            </a:r>
            <a:r>
              <a:rPr lang="iw-IL" sz="2000" b="1" i="0" u="none" strike="noStrike" cap="none" dirty="0">
                <a:solidFill>
                  <a:srgbClr val="565555"/>
                </a:solidFill>
                <a:latin typeface="Varela Round"/>
                <a:ea typeface="Varela Round"/>
                <a:cs typeface="Varela Round"/>
                <a:sym typeface="Varela Round"/>
              </a:rPr>
              <a:t>חינוך הדתי</a:t>
            </a:r>
            <a:endParaRPr sz="2000" b="0" i="0" u="none" strike="noStrike" cap="none" dirty="0">
              <a:solidFill>
                <a:srgbClr val="000000"/>
              </a:solidFill>
              <a:latin typeface="Varela Round"/>
              <a:ea typeface="Varela Round"/>
              <a:cs typeface="Varela Round"/>
              <a:sym typeface="Varela Round"/>
            </a:endParaRPr>
          </a:p>
          <a:p>
            <a:pPr marL="0" marR="0" lvl="0" indent="0" algn="r" rtl="1">
              <a:lnSpc>
                <a:spcPct val="150000"/>
              </a:lnSpc>
              <a:spcBef>
                <a:spcPts val="0"/>
              </a:spcBef>
              <a:spcAft>
                <a:spcPts val="0"/>
              </a:spcAft>
              <a:buClr>
                <a:srgbClr val="000000"/>
              </a:buClr>
              <a:buSzPts val="2000"/>
              <a:buFont typeface="Arial"/>
              <a:buNone/>
            </a:pPr>
            <a:r>
              <a:rPr lang="iw-IL" sz="2000" b="1" i="0" u="none" strike="noStrike" cap="none" dirty="0">
                <a:solidFill>
                  <a:srgbClr val="565555"/>
                </a:solidFill>
                <a:latin typeface="Varela Round"/>
                <a:ea typeface="Varela Round"/>
                <a:cs typeface="Varela Round"/>
                <a:sym typeface="Varela Round"/>
              </a:rPr>
              <a:t>ד. </a:t>
            </a:r>
            <a:r>
              <a:rPr lang="iw-IL" sz="2000" b="0" i="0" u="none" strike="noStrike" cap="none" dirty="0">
                <a:solidFill>
                  <a:srgbClr val="565555"/>
                </a:solidFill>
                <a:latin typeface="Varela Round"/>
                <a:ea typeface="Varela Round"/>
                <a:cs typeface="Varela Round"/>
                <a:sym typeface="Varela Round"/>
              </a:rPr>
              <a:t>מתן זכות בלעדית לבתי דין רבניים לעסוק בענייני </a:t>
            </a:r>
            <a:r>
              <a:rPr lang="iw-IL" sz="2000" b="1" i="0" u="none" strike="noStrike" cap="none" dirty="0">
                <a:solidFill>
                  <a:srgbClr val="565555"/>
                </a:solidFill>
                <a:latin typeface="Varela Round"/>
                <a:ea typeface="Varela Round"/>
                <a:cs typeface="Varela Round"/>
                <a:sym typeface="Varela Round"/>
              </a:rPr>
              <a:t>נישואין וגירושין</a:t>
            </a:r>
            <a:endParaRPr sz="2000" b="0" i="0" u="none" strike="noStrike" cap="none" dirty="0">
              <a:solidFill>
                <a:srgbClr val="000000"/>
              </a:solidFill>
              <a:latin typeface="Varela Round"/>
              <a:ea typeface="Varela Round"/>
              <a:cs typeface="Varela Round"/>
              <a:sym typeface="Varela Round"/>
            </a:endParaRPr>
          </a:p>
          <a:p>
            <a:pPr marL="0" marR="0" lvl="0" indent="0" algn="l" rtl="0">
              <a:lnSpc>
                <a:spcPct val="150000"/>
              </a:lnSpc>
              <a:spcBef>
                <a:spcPts val="0"/>
              </a:spcBef>
              <a:spcAft>
                <a:spcPts val="0"/>
              </a:spcAft>
              <a:buClr>
                <a:srgbClr val="000000"/>
              </a:buClr>
              <a:buSzPts val="1400"/>
              <a:buFont typeface="Arial"/>
              <a:buNone/>
            </a:pPr>
            <a:br>
              <a:rPr lang="iw-IL" sz="1400" b="1" i="0" u="none" strike="noStrike" cap="none" dirty="0">
                <a:solidFill>
                  <a:schemeClr val="lt1"/>
                </a:solidFill>
                <a:latin typeface="Varela Round"/>
                <a:ea typeface="Varela Round"/>
                <a:cs typeface="Varela Round"/>
                <a:sym typeface="Varela Round"/>
              </a:rPr>
            </a:br>
            <a:endParaRPr sz="1400" b="0" i="0" u="none" strike="noStrike" cap="none" dirty="0">
              <a:solidFill>
                <a:schemeClr val="lt1"/>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0" end="0"/>
                                            </p:txEl>
                                          </p:spTgt>
                                        </p:tgtEl>
                                        <p:attrNameLst>
                                          <p:attrName>style.visibility</p:attrName>
                                        </p:attrNameLst>
                                      </p:cBhvr>
                                      <p:to>
                                        <p:strVal val="visible"/>
                                      </p:to>
                                    </p:set>
                                    <p:animEffect transition="in" filter="fade">
                                      <p:cBhvr>
                                        <p:cTn id="22" dur="500"/>
                                        <p:tgtEl>
                                          <p:spTgt spid="1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1" end="1"/>
                                            </p:txEl>
                                          </p:spTgt>
                                        </p:tgtEl>
                                        <p:attrNameLst>
                                          <p:attrName>style.visibility</p:attrName>
                                        </p:attrNameLst>
                                      </p:cBhvr>
                                      <p:to>
                                        <p:strVal val="visible"/>
                                      </p:to>
                                    </p:set>
                                    <p:animEffect transition="in" filter="fade">
                                      <p:cBhvr>
                                        <p:cTn id="27" dur="500"/>
                                        <p:tgtEl>
                                          <p:spTgt spid="17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2" end="2"/>
                                            </p:txEl>
                                          </p:spTgt>
                                        </p:tgtEl>
                                        <p:attrNameLst>
                                          <p:attrName>style.visibility</p:attrName>
                                        </p:attrNameLst>
                                      </p:cBhvr>
                                      <p:to>
                                        <p:strVal val="visible"/>
                                      </p:to>
                                    </p:set>
                                    <p:animEffect transition="in" filter="fade">
                                      <p:cBhvr>
                                        <p:cTn id="32" dur="500"/>
                                        <p:tgtEl>
                                          <p:spTgt spid="17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
                                            <p:txEl>
                                              <p:pRg st="3" end="3"/>
                                            </p:txEl>
                                          </p:spTgt>
                                        </p:tgtEl>
                                        <p:attrNameLst>
                                          <p:attrName>style.visibility</p:attrName>
                                        </p:attrNameLst>
                                      </p:cBhvr>
                                      <p:to>
                                        <p:strVal val="visible"/>
                                      </p:to>
                                    </p:set>
                                    <p:animEffect transition="in" filter="fade">
                                      <p:cBhvr>
                                        <p:cTn id="37" dur="500"/>
                                        <p:tgtEl>
                                          <p:spTgt spid="17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6">
                                            <p:txEl>
                                              <p:pRg st="4" end="4"/>
                                            </p:txEl>
                                          </p:spTgt>
                                        </p:tgtEl>
                                        <p:attrNameLst>
                                          <p:attrName>style.visibility</p:attrName>
                                        </p:attrNameLst>
                                      </p:cBhvr>
                                      <p:to>
                                        <p:strVal val="visible"/>
                                      </p:to>
                                    </p:set>
                                    <p:animEffect transition="in" filter="fade">
                                      <p:cBhvr>
                                        <p:cTn id="42" dur="500"/>
                                        <p:tgtEl>
                                          <p:spTgt spid="1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p:nvPr/>
        </p:nvSpPr>
        <p:spPr>
          <a:xfrm>
            <a:off x="1969500" y="4223350"/>
            <a:ext cx="8253000" cy="137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chemeClr val="dk1"/>
              </a:buClr>
              <a:buSzPts val="2000"/>
              <a:buFont typeface="Arial"/>
              <a:buNone/>
            </a:pPr>
            <a:r>
              <a:rPr lang="iw-IL" sz="2000" b="0" i="0" u="none" strike="noStrike" cap="none" dirty="0">
                <a:solidFill>
                  <a:schemeClr val="lt1"/>
                </a:solidFill>
                <a:latin typeface="Varela Round"/>
                <a:ea typeface="Varela Round"/>
                <a:cs typeface="Varela Round"/>
                <a:sym typeface="Varela Round"/>
              </a:rPr>
              <a:t>תחבורה ציבורית לא תפעל בשבת, לאזרחים היהודים יהיה יום מנוחה ביום שבת</a:t>
            </a:r>
            <a:r>
              <a:rPr lang="he-IL" sz="2000" b="0" i="0" u="none" strike="noStrike" cap="none" dirty="0">
                <a:solidFill>
                  <a:schemeClr val="lt1"/>
                </a:solidFill>
                <a:latin typeface="Varela Round"/>
                <a:ea typeface="Varela Round"/>
                <a:cs typeface="Varela Round"/>
                <a:sym typeface="Varela Round"/>
              </a:rPr>
              <a:t>, </a:t>
            </a:r>
            <a:r>
              <a:rPr lang="iw-IL" sz="2000" b="0" i="0" u="none" strike="noStrike" cap="none" dirty="0">
                <a:solidFill>
                  <a:schemeClr val="lt1"/>
                </a:solidFill>
                <a:latin typeface="Varela Round"/>
                <a:ea typeface="Varela Round"/>
                <a:cs typeface="Varela Round"/>
                <a:sym typeface="Varela Round"/>
              </a:rPr>
              <a:t>משרדי הממשלה סגורים בשבת</a:t>
            </a:r>
            <a:endParaRPr lang="he-IL" sz="2000" b="0" i="0" u="none" strike="noStrike" cap="none" dirty="0">
              <a:solidFill>
                <a:schemeClr val="lt1"/>
              </a:solidFill>
              <a:latin typeface="Varela Round"/>
              <a:ea typeface="Varela Round"/>
              <a:cs typeface="Varela Round"/>
              <a:sym typeface="Varela Round"/>
            </a:endParaRPr>
          </a:p>
          <a:p>
            <a:pPr marL="0" marR="0" lvl="0" indent="0" algn="r" rtl="1">
              <a:lnSpc>
                <a:spcPct val="150000"/>
              </a:lnSpc>
              <a:spcBef>
                <a:spcPts val="0"/>
              </a:spcBef>
              <a:spcAft>
                <a:spcPts val="0"/>
              </a:spcAft>
              <a:buClr>
                <a:schemeClr val="dk1"/>
              </a:buClr>
              <a:buSzPts val="2000"/>
              <a:buFont typeface="Arial"/>
              <a:buNone/>
            </a:pPr>
            <a:r>
              <a:rPr lang="iw-IL" sz="2000" b="0" i="0" u="none" strike="noStrike" cap="none" dirty="0">
                <a:solidFill>
                  <a:schemeClr val="lt1"/>
                </a:solidFill>
                <a:latin typeface="Varela Round"/>
                <a:ea typeface="Varela Round"/>
                <a:cs typeface="Varela Round"/>
                <a:sym typeface="Varela Round"/>
              </a:rPr>
              <a:t>יום המנוחה השבועי עוגן בחוק שעות עבודה ומנוחה.</a:t>
            </a:r>
            <a:endParaRPr sz="2000" b="0" i="0" u="none" strike="noStrike" cap="none" dirty="0">
              <a:solidFill>
                <a:schemeClr val="lt1"/>
              </a:solidFill>
              <a:latin typeface="Varela Round"/>
              <a:ea typeface="Varela Round"/>
              <a:cs typeface="Varela Round"/>
              <a:sym typeface="Varela Round"/>
            </a:endParaRPr>
          </a:p>
        </p:txBody>
      </p:sp>
      <p:sp>
        <p:nvSpPr>
          <p:cNvPr id="182" name="Google Shape;182;p26"/>
          <p:cNvSpPr/>
          <p:nvPr/>
        </p:nvSpPr>
        <p:spPr>
          <a:xfrm>
            <a:off x="1969498" y="2830733"/>
            <a:ext cx="8253004" cy="1080000"/>
          </a:xfrm>
          <a:prstGeom prst="roundRect">
            <a:avLst>
              <a:gd name="adj" fmla="val 16667"/>
            </a:avLst>
          </a:prstGeom>
          <a:solidFill>
            <a:srgbClr val="DDEAF6"/>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rgbClr val="000000"/>
                </a:solidFill>
                <a:latin typeface="Varela Round"/>
                <a:ea typeface="Varela Round"/>
                <a:cs typeface="Varela Round"/>
                <a:sym typeface="Varela Round"/>
              </a:rPr>
              <a:t>" ברור שיום המנוחה החוקי במדינה היהודית יהיה יום השבת, כמובן מתוך מתן רשות לנוצרים ובעלי דת אחרת לשבות ביום החג השבועי שלהם"</a:t>
            </a:r>
            <a:endParaRPr sz="2000" b="0" i="0" u="none" strike="noStrike" cap="none">
              <a:solidFill>
                <a:srgbClr val="000000"/>
              </a:solidFill>
              <a:latin typeface="Varela Round"/>
              <a:ea typeface="Varela Round"/>
              <a:cs typeface="Varela Round"/>
              <a:sym typeface="Varela Round"/>
            </a:endParaRPr>
          </a:p>
        </p:txBody>
      </p:sp>
      <p:sp>
        <p:nvSpPr>
          <p:cNvPr id="183" name="Google Shape;183;p26"/>
          <p:cNvSpPr/>
          <p:nvPr/>
        </p:nvSpPr>
        <p:spPr>
          <a:xfrm>
            <a:off x="1969498" y="1383204"/>
            <a:ext cx="8253004" cy="1080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2000"/>
              <a:buFont typeface="Arial"/>
              <a:buNone/>
            </a:pPr>
            <a:r>
              <a:rPr lang="iw-IL" sz="2000" b="0" i="0" u="none" strike="noStrike" cap="none">
                <a:solidFill>
                  <a:schemeClr val="lt1"/>
                </a:solidFill>
                <a:latin typeface="Varela Round"/>
                <a:ea typeface="Varela Round"/>
                <a:cs typeface="Varela Round"/>
                <a:sym typeface="Varela Round"/>
              </a:rPr>
              <a:t>במקומות ציבוריים ישמרו על השבת</a:t>
            </a:r>
            <a:endParaRPr sz="2000" b="0" i="0" u="none" strike="noStrike" cap="none">
              <a:solidFill>
                <a:srgbClr val="000000"/>
              </a:solidFill>
              <a:latin typeface="Varela Round"/>
              <a:ea typeface="Varela Round"/>
              <a:cs typeface="Varela Round"/>
              <a:sym typeface="Varela Round"/>
            </a:endParaRPr>
          </a:p>
        </p:txBody>
      </p:sp>
      <p:sp>
        <p:nvSpPr>
          <p:cNvPr id="184" name="Google Shape;184;p26"/>
          <p:cNvSpPr txBox="1">
            <a:spLocks noGrp="1"/>
          </p:cNvSpPr>
          <p:nvPr>
            <p:ph type="ctrTitle"/>
          </p:nvPr>
        </p:nvSpPr>
        <p:spPr>
          <a:xfrm>
            <a:off x="516000" y="129438"/>
            <a:ext cx="11160000" cy="7200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4800"/>
              <a:buFont typeface="Varela Round"/>
              <a:buNone/>
            </a:pPr>
            <a:r>
              <a:rPr lang="iw-IL"/>
              <a:t>שבת</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2657</Words>
  <Application>Microsoft Office PowerPoint</Application>
  <PresentationFormat>מסך רחב</PresentationFormat>
  <Paragraphs>267</Paragraphs>
  <Slides>54</Slides>
  <Notes>54</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54</vt:i4>
      </vt:variant>
    </vt:vector>
  </HeadingPairs>
  <TitlesOfParts>
    <vt:vector size="59" baseType="lpstr">
      <vt:lpstr>Varela Round</vt:lpstr>
      <vt:lpstr>Calibri</vt:lpstr>
      <vt:lpstr>Arial</vt:lpstr>
      <vt:lpstr>Merriweather Sans</vt:lpstr>
      <vt:lpstr>ערכת נושא Office</vt:lpstr>
      <vt:lpstr>מערכת שידורים לאומית</vt:lpstr>
      <vt:lpstr>מדינת ישראל כמדינה יהודית</vt:lpstr>
      <vt:lpstr> בהכרזת העצמאות נקבע שמדינת ישראל תהיה מדינה יהודית</vt:lpstr>
      <vt:lpstr>מצגת של PowerPoint‏</vt:lpstr>
      <vt:lpstr>היכן באים לידי ביטוי מאפייניה של  מדינת ישראל כמדינה יהודית ?</vt:lpstr>
      <vt:lpstr>בן גוריון - אין להפריד בין דת למדינה</vt:lpstr>
      <vt:lpstr>הסדר הסטטוס קוו</vt:lpstr>
      <vt:lpstr>מצגת של PowerPoint‏</vt:lpstr>
      <vt:lpstr>שבת</vt:lpstr>
      <vt:lpstr>כשרות</vt:lpstr>
      <vt:lpstr>חינוך - מערכת החינוך הדתית</vt:lpstr>
      <vt:lpstr>חינוך - מערכת החינוך הדתית</vt:lpstr>
      <vt:lpstr>נישואין וגירושין</vt:lpstr>
      <vt:lpstr>ערוץ הכנסת - קסניה סבטלובה בלבן ובהינומה מעל דוכן הכנסת, 2.11.16</vt:lpstr>
      <vt:lpstr>משימה</vt:lpstr>
      <vt:lpstr>השפה העברית </vt:lpstr>
      <vt:lpstr>לוח השנה העברי</vt:lpstr>
      <vt:lpstr>משימה</vt:lpstr>
      <vt:lpstr>סמלי המדינה</vt:lpstr>
      <vt:lpstr>סמל המדינה - מנורה וענפי זית</vt:lpstr>
      <vt:lpstr>ההמנון - התקווה</vt:lpstr>
      <vt:lpstr>דגל  המדינה </vt:lpstr>
      <vt:lpstr>משימה</vt:lpstr>
      <vt:lpstr>מוסדות המדינה</vt:lpstr>
      <vt:lpstr>הכנסת</vt:lpstr>
      <vt:lpstr>הרבנות הראשית</vt:lpstr>
      <vt:lpstr>הרבנות הראשית</vt:lpstr>
      <vt:lpstr>בתי הדין הרבניים</vt:lpstr>
      <vt:lpstr>מועצות דתיות</vt:lpstr>
      <vt:lpstr>משרד הקליטה</vt:lpstr>
      <vt:lpstr>הסוכנות היהודית לארץ ישראל</vt:lpstr>
      <vt:lpstr>קרן קיימת לישראל - קק"ל</vt:lpstr>
      <vt:lpstr>משימה</vt:lpstr>
      <vt:lpstr>חוקים</vt:lpstr>
      <vt:lpstr>מצגת של PowerPoint‏</vt:lpstr>
      <vt:lpstr>מצגת של PowerPoint‏</vt:lpstr>
      <vt:lpstr>מצגת של PowerPoint‏</vt:lpstr>
      <vt:lpstr>מצגת של PowerPoint‏</vt:lpstr>
      <vt:lpstr>מצגת של PowerPoint‏</vt:lpstr>
      <vt:lpstr>מצגת של PowerPoint‏</vt:lpstr>
      <vt:lpstr>משימה</vt:lpstr>
      <vt:lpstr>קשר עם יהודי התפוצות</vt:lpstr>
      <vt:lpstr>כיצד בא לידי ביטוי הקשר בין מדינת ישראל ויהודי התפוצות?   מהי אחריות מדינת ישראל כלפי יהודי התפוצות?</vt:lpstr>
      <vt:lpstr>כיצד בא לידי ביטוי הקשר בין יהודי התפוצות למדינת ישראל? מה יחס התפוצות למדינה?</vt:lpstr>
      <vt:lpstr>משימה</vt:lpstr>
      <vt:lpstr>הרכב האוכלוסייה בישראל -  מיעוטים לאומיים ודתיים</vt:lpstr>
      <vt:lpstr>מצגת של PowerPoint‏</vt:lpstr>
      <vt:lpstr>זכויות מיעוט</vt:lpstr>
      <vt:lpstr>ההשלכות של מדינת ישראל כמדינת לאום יהודית  על המיעוט הערבי בישראל</vt:lpstr>
      <vt:lpstr>לדוגמא: חוק השבות </vt:lpstr>
      <vt:lpstr>מדינת ישראל היא מדינה יהודית ודמוקרטית</vt:lpstr>
      <vt:lpstr>קיימת התנגשות בין היסוד היהודי  והיסוד הדמוקרטי</vt:lpstr>
      <vt:lpstr>מה למדנו?</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נעמה כהן-לוז</cp:lastModifiedBy>
  <cp:revision>25</cp:revision>
  <dcterms:modified xsi:type="dcterms:W3CDTF">2020-07-05T18:09:28Z</dcterms:modified>
</cp:coreProperties>
</file>