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sldIdLst>
    <p:sldId id="257" r:id="rId2"/>
    <p:sldId id="262" r:id="rId3"/>
    <p:sldId id="292" r:id="rId4"/>
    <p:sldId id="288" r:id="rId5"/>
    <p:sldId id="314" r:id="rId6"/>
    <p:sldId id="293" r:id="rId7"/>
    <p:sldId id="297" r:id="rId8"/>
    <p:sldId id="301" r:id="rId9"/>
    <p:sldId id="294" r:id="rId10"/>
    <p:sldId id="302" r:id="rId11"/>
    <p:sldId id="303" r:id="rId12"/>
    <p:sldId id="295" r:id="rId13"/>
    <p:sldId id="300" r:id="rId14"/>
    <p:sldId id="306" r:id="rId15"/>
    <p:sldId id="304" r:id="rId16"/>
    <p:sldId id="305" r:id="rId17"/>
    <p:sldId id="296" r:id="rId18"/>
    <p:sldId id="298" r:id="rId19"/>
    <p:sldId id="307" r:id="rId20"/>
    <p:sldId id="315" r:id="rId21"/>
    <p:sldId id="308" r:id="rId22"/>
    <p:sldId id="313" r:id="rId23"/>
    <p:sldId id="309" r:id="rId24"/>
    <p:sldId id="310" r:id="rId25"/>
    <p:sldId id="311" r:id="rId26"/>
    <p:sldId id="312" r:id="rId27"/>
    <p:sldId id="291" r:id="rId28"/>
  </p:sldIdLst>
  <p:sldSz cx="12190413"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B4BC"/>
    <a:srgbClr val="192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snapToObjects="1">
      <p:cViewPr varScale="1">
        <p:scale>
          <a:sx n="68" d="100"/>
          <a:sy n="68" d="100"/>
        </p:scale>
        <p:origin x="780" y="7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9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F96587-D852-4354-A10B-D8C5EE8AA987}"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940790BF-D723-402E-A69C-C0ED0A8E4133}">
      <dgm:prSet phldrT="[Text]"/>
      <dgm:spPr>
        <a:solidFill>
          <a:srgbClr val="12B4BC"/>
        </a:solidFill>
        <a:ln>
          <a:solidFill>
            <a:srgbClr val="12B4BC"/>
          </a:solidFill>
        </a:ln>
      </dgm:spPr>
      <dgm:t>
        <a:bodyPr/>
        <a:lstStyle/>
        <a:p>
          <a:r>
            <a:rPr lang="ar-LB" b="1" dirty="0"/>
            <a:t>سلبيات التغيير</a:t>
          </a:r>
          <a:endParaRPr lang="en-US" b="1" dirty="0"/>
        </a:p>
      </dgm:t>
    </dgm:pt>
    <dgm:pt modelId="{7142DDE0-FD32-47A6-BF12-597DE2B5ADAA}" type="parTrans" cxnId="{A1528572-BCA2-47EE-805D-89AC26D9E1B8}">
      <dgm:prSet/>
      <dgm:spPr/>
      <dgm:t>
        <a:bodyPr/>
        <a:lstStyle/>
        <a:p>
          <a:endParaRPr lang="en-US"/>
        </a:p>
      </dgm:t>
    </dgm:pt>
    <dgm:pt modelId="{799A6B0B-12E0-419F-9DBF-7AD77A030EDB}" type="sibTrans" cxnId="{A1528572-BCA2-47EE-805D-89AC26D9E1B8}">
      <dgm:prSet/>
      <dgm:spPr/>
      <dgm:t>
        <a:bodyPr/>
        <a:lstStyle/>
        <a:p>
          <a:endParaRPr lang="en-US"/>
        </a:p>
      </dgm:t>
    </dgm:pt>
    <dgm:pt modelId="{A2262880-1B3C-48E2-B712-9F75DD191578}">
      <dgm:prSet phldrT="[Text]"/>
      <dgm:spPr>
        <a:solidFill>
          <a:srgbClr val="12B4BC"/>
        </a:solidFill>
        <a:ln>
          <a:solidFill>
            <a:srgbClr val="12B4BC"/>
          </a:solidFill>
        </a:ln>
      </dgm:spPr>
      <dgm:t>
        <a:bodyPr/>
        <a:lstStyle/>
        <a:p>
          <a:r>
            <a:rPr lang="ar-LB" dirty="0"/>
            <a:t>إ</a:t>
          </a:r>
          <a:r>
            <a:rPr lang="ar-LB" b="1" dirty="0"/>
            <a:t>يجابيات التغيير</a:t>
          </a:r>
          <a:endParaRPr lang="en-US" b="1" dirty="0"/>
        </a:p>
      </dgm:t>
    </dgm:pt>
    <dgm:pt modelId="{7AFCFDE4-4675-4006-A034-1A9B83CBFE53}" type="parTrans" cxnId="{97BE44FA-D181-4172-BA2B-B21FF154B4FB}">
      <dgm:prSet/>
      <dgm:spPr/>
      <dgm:t>
        <a:bodyPr/>
        <a:lstStyle/>
        <a:p>
          <a:endParaRPr lang="en-US"/>
        </a:p>
      </dgm:t>
    </dgm:pt>
    <dgm:pt modelId="{619D8182-55A6-4029-A82F-2622257FD422}" type="sibTrans" cxnId="{97BE44FA-D181-4172-BA2B-B21FF154B4FB}">
      <dgm:prSet/>
      <dgm:spPr/>
      <dgm:t>
        <a:bodyPr/>
        <a:lstStyle/>
        <a:p>
          <a:endParaRPr lang="en-US"/>
        </a:p>
      </dgm:t>
    </dgm:pt>
    <dgm:pt modelId="{CC861B51-FD9A-458B-AA7C-FC4B1FC116B4}">
      <dgm:prSet phldrT="[Text]"/>
      <dgm:spPr>
        <a:solidFill>
          <a:srgbClr val="12B4BC"/>
        </a:solidFill>
        <a:ln>
          <a:solidFill>
            <a:srgbClr val="12B4BC"/>
          </a:solidFill>
        </a:ln>
      </dgm:spPr>
      <dgm:t>
        <a:bodyPr/>
        <a:lstStyle/>
        <a:p>
          <a:r>
            <a:rPr lang="ar-LB" b="1" dirty="0"/>
            <a:t>سلبيات الوضع الحالي </a:t>
          </a:r>
          <a:endParaRPr lang="en-US" b="1" dirty="0"/>
        </a:p>
      </dgm:t>
    </dgm:pt>
    <dgm:pt modelId="{32A9789B-270B-4D4C-B0A5-C7159FC64D45}" type="parTrans" cxnId="{05C571DC-FFB1-4DB4-8CDC-E9BA8A973FC9}">
      <dgm:prSet/>
      <dgm:spPr/>
      <dgm:t>
        <a:bodyPr/>
        <a:lstStyle/>
        <a:p>
          <a:endParaRPr lang="en-US"/>
        </a:p>
      </dgm:t>
    </dgm:pt>
    <dgm:pt modelId="{59E1A727-0ED9-4F8C-BEBF-3EF3FF345ECF}" type="sibTrans" cxnId="{05C571DC-FFB1-4DB4-8CDC-E9BA8A973FC9}">
      <dgm:prSet/>
      <dgm:spPr/>
      <dgm:t>
        <a:bodyPr/>
        <a:lstStyle/>
        <a:p>
          <a:endParaRPr lang="en-US"/>
        </a:p>
      </dgm:t>
    </dgm:pt>
    <dgm:pt modelId="{731282E5-B8FB-4EA8-9521-4E963BE73E92}">
      <dgm:prSet phldrT="[Text]"/>
      <dgm:spPr>
        <a:solidFill>
          <a:srgbClr val="12B4BC"/>
        </a:solidFill>
        <a:ln>
          <a:solidFill>
            <a:srgbClr val="12B4BC"/>
          </a:solidFill>
        </a:ln>
      </dgm:spPr>
      <dgm:t>
        <a:bodyPr/>
        <a:lstStyle/>
        <a:p>
          <a:r>
            <a:rPr lang="ar-LB" b="1" dirty="0"/>
            <a:t>إيجابيات الوضع الحالي</a:t>
          </a:r>
          <a:endParaRPr lang="en-US" b="1" dirty="0"/>
        </a:p>
      </dgm:t>
    </dgm:pt>
    <dgm:pt modelId="{1929D618-EC3C-4C39-A6A4-0F97A94839BB}" type="parTrans" cxnId="{BAC4B983-2070-47A0-B4A1-658B59FF1D7B}">
      <dgm:prSet/>
      <dgm:spPr/>
      <dgm:t>
        <a:bodyPr/>
        <a:lstStyle/>
        <a:p>
          <a:endParaRPr lang="en-US"/>
        </a:p>
      </dgm:t>
    </dgm:pt>
    <dgm:pt modelId="{E0FB6F5F-AE7C-4ADC-BECC-40888C0FF4B3}" type="sibTrans" cxnId="{BAC4B983-2070-47A0-B4A1-658B59FF1D7B}">
      <dgm:prSet/>
      <dgm:spPr/>
      <dgm:t>
        <a:bodyPr/>
        <a:lstStyle/>
        <a:p>
          <a:endParaRPr lang="en-US"/>
        </a:p>
      </dgm:t>
    </dgm:pt>
    <dgm:pt modelId="{59C505B9-9115-4205-AAD5-4C6D0872C29F}" type="pres">
      <dgm:prSet presAssocID="{97F96587-D852-4354-A10B-D8C5EE8AA987}" presName="matrix" presStyleCnt="0">
        <dgm:presLayoutVars>
          <dgm:chMax val="1"/>
          <dgm:dir/>
          <dgm:resizeHandles val="exact"/>
        </dgm:presLayoutVars>
      </dgm:prSet>
      <dgm:spPr/>
    </dgm:pt>
    <dgm:pt modelId="{EAEE5937-29B1-4E69-91A3-2D0A00DAAB7B}" type="pres">
      <dgm:prSet presAssocID="{97F96587-D852-4354-A10B-D8C5EE8AA987}" presName="axisShape" presStyleLbl="bgShp" presStyleIdx="0" presStyleCnt="1"/>
      <dgm:spPr/>
    </dgm:pt>
    <dgm:pt modelId="{5164D4F2-27AF-450D-BE03-7A75D524B77E}" type="pres">
      <dgm:prSet presAssocID="{97F96587-D852-4354-A10B-D8C5EE8AA987}" presName="rect1" presStyleLbl="node1" presStyleIdx="0" presStyleCnt="4">
        <dgm:presLayoutVars>
          <dgm:chMax val="0"/>
          <dgm:chPref val="0"/>
          <dgm:bulletEnabled val="1"/>
        </dgm:presLayoutVars>
      </dgm:prSet>
      <dgm:spPr/>
    </dgm:pt>
    <dgm:pt modelId="{A6BDD3D0-28E7-43F9-AF75-72A4A6F518B4}" type="pres">
      <dgm:prSet presAssocID="{97F96587-D852-4354-A10B-D8C5EE8AA987}" presName="rect2" presStyleLbl="node1" presStyleIdx="1" presStyleCnt="4">
        <dgm:presLayoutVars>
          <dgm:chMax val="0"/>
          <dgm:chPref val="0"/>
          <dgm:bulletEnabled val="1"/>
        </dgm:presLayoutVars>
      </dgm:prSet>
      <dgm:spPr/>
    </dgm:pt>
    <dgm:pt modelId="{5DB4CA99-EE09-48AE-8F03-C80A23ACF8EE}" type="pres">
      <dgm:prSet presAssocID="{97F96587-D852-4354-A10B-D8C5EE8AA987}" presName="rect3" presStyleLbl="node1" presStyleIdx="2" presStyleCnt="4">
        <dgm:presLayoutVars>
          <dgm:chMax val="0"/>
          <dgm:chPref val="0"/>
          <dgm:bulletEnabled val="1"/>
        </dgm:presLayoutVars>
      </dgm:prSet>
      <dgm:spPr/>
    </dgm:pt>
    <dgm:pt modelId="{C49145B6-F4F9-400D-97FF-5E43CB611CD2}" type="pres">
      <dgm:prSet presAssocID="{97F96587-D852-4354-A10B-D8C5EE8AA987}" presName="rect4" presStyleLbl="node1" presStyleIdx="3" presStyleCnt="4">
        <dgm:presLayoutVars>
          <dgm:chMax val="0"/>
          <dgm:chPref val="0"/>
          <dgm:bulletEnabled val="1"/>
        </dgm:presLayoutVars>
      </dgm:prSet>
      <dgm:spPr/>
    </dgm:pt>
  </dgm:ptLst>
  <dgm:cxnLst>
    <dgm:cxn modelId="{779F6915-6365-47D7-A99F-063F42C45422}" type="presOf" srcId="{731282E5-B8FB-4EA8-9521-4E963BE73E92}" destId="{C49145B6-F4F9-400D-97FF-5E43CB611CD2}" srcOrd="0" destOrd="0" presId="urn:microsoft.com/office/officeart/2005/8/layout/matrix2"/>
    <dgm:cxn modelId="{B518901A-F110-44F3-B8F9-031B77AEED75}" type="presOf" srcId="{CC861B51-FD9A-458B-AA7C-FC4B1FC116B4}" destId="{5DB4CA99-EE09-48AE-8F03-C80A23ACF8EE}" srcOrd="0" destOrd="0" presId="urn:microsoft.com/office/officeart/2005/8/layout/matrix2"/>
    <dgm:cxn modelId="{2496F836-BE82-4A1D-8CAC-EF0953183D1B}" type="presOf" srcId="{97F96587-D852-4354-A10B-D8C5EE8AA987}" destId="{59C505B9-9115-4205-AAD5-4C6D0872C29F}" srcOrd="0" destOrd="0" presId="urn:microsoft.com/office/officeart/2005/8/layout/matrix2"/>
    <dgm:cxn modelId="{AF3D866F-534F-4542-8560-3E82CB1E5E96}" type="presOf" srcId="{940790BF-D723-402E-A69C-C0ED0A8E4133}" destId="{5164D4F2-27AF-450D-BE03-7A75D524B77E}" srcOrd="0" destOrd="0" presId="urn:microsoft.com/office/officeart/2005/8/layout/matrix2"/>
    <dgm:cxn modelId="{A1528572-BCA2-47EE-805D-89AC26D9E1B8}" srcId="{97F96587-D852-4354-A10B-D8C5EE8AA987}" destId="{940790BF-D723-402E-A69C-C0ED0A8E4133}" srcOrd="0" destOrd="0" parTransId="{7142DDE0-FD32-47A6-BF12-597DE2B5ADAA}" sibTransId="{799A6B0B-12E0-419F-9DBF-7AD77A030EDB}"/>
    <dgm:cxn modelId="{BAC4B983-2070-47A0-B4A1-658B59FF1D7B}" srcId="{97F96587-D852-4354-A10B-D8C5EE8AA987}" destId="{731282E5-B8FB-4EA8-9521-4E963BE73E92}" srcOrd="3" destOrd="0" parTransId="{1929D618-EC3C-4C39-A6A4-0F97A94839BB}" sibTransId="{E0FB6F5F-AE7C-4ADC-BECC-40888C0FF4B3}"/>
    <dgm:cxn modelId="{B20C3EA3-CD35-40F6-8A40-7C52F08A8784}" type="presOf" srcId="{A2262880-1B3C-48E2-B712-9F75DD191578}" destId="{A6BDD3D0-28E7-43F9-AF75-72A4A6F518B4}" srcOrd="0" destOrd="0" presId="urn:microsoft.com/office/officeart/2005/8/layout/matrix2"/>
    <dgm:cxn modelId="{05C571DC-FFB1-4DB4-8CDC-E9BA8A973FC9}" srcId="{97F96587-D852-4354-A10B-D8C5EE8AA987}" destId="{CC861B51-FD9A-458B-AA7C-FC4B1FC116B4}" srcOrd="2" destOrd="0" parTransId="{32A9789B-270B-4D4C-B0A5-C7159FC64D45}" sibTransId="{59E1A727-0ED9-4F8C-BEBF-3EF3FF345ECF}"/>
    <dgm:cxn modelId="{97BE44FA-D181-4172-BA2B-B21FF154B4FB}" srcId="{97F96587-D852-4354-A10B-D8C5EE8AA987}" destId="{A2262880-1B3C-48E2-B712-9F75DD191578}" srcOrd="1" destOrd="0" parTransId="{7AFCFDE4-4675-4006-A034-1A9B83CBFE53}" sibTransId="{619D8182-55A6-4029-A82F-2622257FD422}"/>
    <dgm:cxn modelId="{FDD9DB49-0191-4184-92F0-8E4528D16AF1}" type="presParOf" srcId="{59C505B9-9115-4205-AAD5-4C6D0872C29F}" destId="{EAEE5937-29B1-4E69-91A3-2D0A00DAAB7B}" srcOrd="0" destOrd="0" presId="urn:microsoft.com/office/officeart/2005/8/layout/matrix2"/>
    <dgm:cxn modelId="{0F000E2F-E458-4011-9552-910390A4EAB0}" type="presParOf" srcId="{59C505B9-9115-4205-AAD5-4C6D0872C29F}" destId="{5164D4F2-27AF-450D-BE03-7A75D524B77E}" srcOrd="1" destOrd="0" presId="urn:microsoft.com/office/officeart/2005/8/layout/matrix2"/>
    <dgm:cxn modelId="{E919D924-6272-452E-BB2F-A56E1A5324CD}" type="presParOf" srcId="{59C505B9-9115-4205-AAD5-4C6D0872C29F}" destId="{A6BDD3D0-28E7-43F9-AF75-72A4A6F518B4}" srcOrd="2" destOrd="0" presId="urn:microsoft.com/office/officeart/2005/8/layout/matrix2"/>
    <dgm:cxn modelId="{4E3537D8-268C-48C3-B185-13812825FBD4}" type="presParOf" srcId="{59C505B9-9115-4205-AAD5-4C6D0872C29F}" destId="{5DB4CA99-EE09-48AE-8F03-C80A23ACF8EE}" srcOrd="3" destOrd="0" presId="urn:microsoft.com/office/officeart/2005/8/layout/matrix2"/>
    <dgm:cxn modelId="{DBC00B10-973B-470E-B8F5-F836EEA6C758}" type="presParOf" srcId="{59C505B9-9115-4205-AAD5-4C6D0872C29F}" destId="{C49145B6-F4F9-400D-97FF-5E43CB611CD2}"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E5937-29B1-4E69-91A3-2D0A00DAAB7B}">
      <dsp:nvSpPr>
        <dsp:cNvPr id="0" name=""/>
        <dsp:cNvSpPr/>
      </dsp:nvSpPr>
      <dsp:spPr>
        <a:xfrm>
          <a:off x="1966113" y="0"/>
          <a:ext cx="5417961" cy="5417961"/>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64D4F2-27AF-450D-BE03-7A75D524B77E}">
      <dsp:nvSpPr>
        <dsp:cNvPr id="0" name=""/>
        <dsp:cNvSpPr/>
      </dsp:nvSpPr>
      <dsp:spPr>
        <a:xfrm>
          <a:off x="2318280" y="352167"/>
          <a:ext cx="2167184" cy="2167184"/>
        </a:xfrm>
        <a:prstGeom prst="roundRect">
          <a:avLst/>
        </a:prstGeom>
        <a:solidFill>
          <a:srgbClr val="12B4BC"/>
        </a:solidFill>
        <a:ln w="25400" cap="flat" cmpd="sng" algn="ctr">
          <a:solidFill>
            <a:srgbClr val="12B4B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ar-LB" sz="4000" b="1" kern="1200" dirty="0"/>
            <a:t>سلبيات التغيير</a:t>
          </a:r>
          <a:endParaRPr lang="en-US" sz="4000" b="1" kern="1200" dirty="0"/>
        </a:p>
      </dsp:txBody>
      <dsp:txXfrm>
        <a:off x="2424073" y="457960"/>
        <a:ext cx="1955598" cy="1955598"/>
      </dsp:txXfrm>
    </dsp:sp>
    <dsp:sp modelId="{A6BDD3D0-28E7-43F9-AF75-72A4A6F518B4}">
      <dsp:nvSpPr>
        <dsp:cNvPr id="0" name=""/>
        <dsp:cNvSpPr/>
      </dsp:nvSpPr>
      <dsp:spPr>
        <a:xfrm>
          <a:off x="4864722" y="352167"/>
          <a:ext cx="2167184" cy="2167184"/>
        </a:xfrm>
        <a:prstGeom prst="roundRect">
          <a:avLst/>
        </a:prstGeom>
        <a:solidFill>
          <a:srgbClr val="12B4BC"/>
        </a:solidFill>
        <a:ln w="25400" cap="flat" cmpd="sng" algn="ctr">
          <a:solidFill>
            <a:srgbClr val="12B4B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ar-LB" sz="4000" kern="1200" dirty="0"/>
            <a:t>إ</a:t>
          </a:r>
          <a:r>
            <a:rPr lang="ar-LB" sz="4000" b="1" kern="1200" dirty="0"/>
            <a:t>يجابيات التغيير</a:t>
          </a:r>
          <a:endParaRPr lang="en-US" sz="4000" b="1" kern="1200" dirty="0"/>
        </a:p>
      </dsp:txBody>
      <dsp:txXfrm>
        <a:off x="4970515" y="457960"/>
        <a:ext cx="1955598" cy="1955598"/>
      </dsp:txXfrm>
    </dsp:sp>
    <dsp:sp modelId="{5DB4CA99-EE09-48AE-8F03-C80A23ACF8EE}">
      <dsp:nvSpPr>
        <dsp:cNvPr id="0" name=""/>
        <dsp:cNvSpPr/>
      </dsp:nvSpPr>
      <dsp:spPr>
        <a:xfrm>
          <a:off x="2318280" y="2898609"/>
          <a:ext cx="2167184" cy="2167184"/>
        </a:xfrm>
        <a:prstGeom prst="roundRect">
          <a:avLst/>
        </a:prstGeom>
        <a:solidFill>
          <a:srgbClr val="12B4BC"/>
        </a:solidFill>
        <a:ln w="25400" cap="flat" cmpd="sng" algn="ctr">
          <a:solidFill>
            <a:srgbClr val="12B4B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ar-LB" sz="4000" b="1" kern="1200" dirty="0"/>
            <a:t>سلبيات الوضع الحالي </a:t>
          </a:r>
          <a:endParaRPr lang="en-US" sz="4000" b="1" kern="1200" dirty="0"/>
        </a:p>
      </dsp:txBody>
      <dsp:txXfrm>
        <a:off x="2424073" y="3004402"/>
        <a:ext cx="1955598" cy="1955598"/>
      </dsp:txXfrm>
    </dsp:sp>
    <dsp:sp modelId="{C49145B6-F4F9-400D-97FF-5E43CB611CD2}">
      <dsp:nvSpPr>
        <dsp:cNvPr id="0" name=""/>
        <dsp:cNvSpPr/>
      </dsp:nvSpPr>
      <dsp:spPr>
        <a:xfrm>
          <a:off x="4864722" y="2898609"/>
          <a:ext cx="2167184" cy="2167184"/>
        </a:xfrm>
        <a:prstGeom prst="roundRect">
          <a:avLst/>
        </a:prstGeom>
        <a:solidFill>
          <a:srgbClr val="12B4BC"/>
        </a:solidFill>
        <a:ln w="25400" cap="flat" cmpd="sng" algn="ctr">
          <a:solidFill>
            <a:srgbClr val="12B4B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ar-LB" sz="4000" b="1" kern="1200" dirty="0"/>
            <a:t>إيجابيات الوضع الحالي</a:t>
          </a:r>
          <a:endParaRPr lang="en-US" sz="4000" b="1" kern="1200" dirty="0"/>
        </a:p>
      </dsp:txBody>
      <dsp:txXfrm>
        <a:off x="4970515" y="3004402"/>
        <a:ext cx="1955598" cy="1955598"/>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י"א/ניסן/תש"ף</a:t>
            </a:fld>
            <a:endParaRPr lang="he-IL"/>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1825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26</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549103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0" y="2693988"/>
            <a:ext cx="12190413"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4576" y="369916"/>
            <a:ext cx="1301261" cy="1597430"/>
          </a:xfrm>
          <a:prstGeom prst="rect">
            <a:avLst/>
          </a:prstGeom>
        </p:spPr>
      </p:pic>
      <p:sp>
        <p:nvSpPr>
          <p:cNvPr id="11" name="מלבן מעוגל 7">
            <a:extLst>
              <a:ext uri="{FF2B5EF4-FFF2-40B4-BE49-F238E27FC236}">
                <a16:creationId xmlns:a16="http://schemas.microsoft.com/office/drawing/2014/main" id="{B4AFF296-E435-456B-88A7-FD44FC635162}"/>
              </a:ext>
            </a:extLst>
          </p:cNvPr>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כותרת ושתי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684" y="186259"/>
            <a:ext cx="10246355" cy="637353"/>
          </a:xfrm>
          <a:prstGeom prst="rect">
            <a:avLst/>
          </a:prstGeom>
        </p:spPr>
        <p:txBody>
          <a:bodyPr anchor="t">
            <a:noAutofit/>
          </a:bodyPr>
          <a:lstStyle>
            <a:lvl1pPr algn="ctr">
              <a:defRPr sz="4000">
                <a:solidFill>
                  <a:srgbClr val="192A72"/>
                </a:solidFill>
                <a:latin typeface="Varela Round" panose="00000500000000000000" pitchFamily="2" charset="-79"/>
                <a:cs typeface="+mn-cs"/>
              </a:defRPr>
            </a:lvl1pPr>
          </a:lstStyle>
          <a:p>
            <a:r>
              <a:rPr lang="he-IL" dirty="0"/>
              <a:t>לחץ כדי לערוך סגנון כותרת</a:t>
            </a:r>
          </a:p>
        </p:txBody>
      </p:sp>
      <p:sp>
        <p:nvSpPr>
          <p:cNvPr id="9" name="מלבן מעוגל 8"/>
          <p:cNvSpPr/>
          <p:nvPr userDrawn="1"/>
        </p:nvSpPr>
        <p:spPr>
          <a:xfrm>
            <a:off x="11184617" y="5980332"/>
            <a:ext cx="1590845"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2958" y="764744"/>
            <a:ext cx="1158948"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31" y="320177"/>
            <a:ext cx="2095371"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4863" y="6268720"/>
            <a:ext cx="2190598"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ציין מיקום של תמונה 2">
            <a:extLst>
              <a:ext uri="{FF2B5EF4-FFF2-40B4-BE49-F238E27FC236}">
                <a16:creationId xmlns:a16="http://schemas.microsoft.com/office/drawing/2014/main" id="{E092FF7F-99D2-4D69-9F9B-DFCC0018EF01}"/>
              </a:ext>
            </a:extLst>
          </p:cNvPr>
          <p:cNvSpPr>
            <a:spLocks noGrp="1"/>
          </p:cNvSpPr>
          <p:nvPr>
            <p:ph type="pic" idx="1" hasCustomPrompt="1"/>
          </p:nvPr>
        </p:nvSpPr>
        <p:spPr>
          <a:xfrm>
            <a:off x="6444696"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5" name="מציין מיקום של תמונה 2">
            <a:extLst>
              <a:ext uri="{FF2B5EF4-FFF2-40B4-BE49-F238E27FC236}">
                <a16:creationId xmlns:a16="http://schemas.microsoft.com/office/drawing/2014/main" id="{EE11C667-5839-4E65-A8EE-E7690021913A}"/>
              </a:ext>
            </a:extLst>
          </p:cNvPr>
          <p:cNvSpPr>
            <a:spLocks noGrp="1"/>
          </p:cNvSpPr>
          <p:nvPr>
            <p:ph type="pic" idx="10" hasCustomPrompt="1"/>
          </p:nvPr>
        </p:nvSpPr>
        <p:spPr>
          <a:xfrm>
            <a:off x="843274"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4032686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684" y="186259"/>
            <a:ext cx="10246355" cy="637353"/>
          </a:xfrm>
          <a:prstGeom prst="rect">
            <a:avLst/>
          </a:prstGeom>
        </p:spPr>
        <p:txBody>
          <a:bodyPr anchor="ctr">
            <a:noAutofit/>
          </a:bodyPr>
          <a:lstStyle>
            <a:lvl1pPr algn="ctr">
              <a:defRPr sz="4000">
                <a:solidFill>
                  <a:srgbClr val="192A72"/>
                </a:solidFill>
                <a:latin typeface="Varela Round" panose="00000500000000000000" pitchFamily="2" charset="-79"/>
                <a:cs typeface="+mn-cs"/>
              </a:defRPr>
            </a:lvl1pPr>
          </a:lstStyle>
          <a:p>
            <a:r>
              <a:rPr lang="he-IL" dirty="0"/>
              <a:t>לחץ כדי לערוך סגנון כותרת</a:t>
            </a:r>
          </a:p>
        </p:txBody>
      </p:sp>
      <p:sp>
        <p:nvSpPr>
          <p:cNvPr id="9" name="מלבן מעוגל 8"/>
          <p:cNvSpPr/>
          <p:nvPr userDrawn="1"/>
        </p:nvSpPr>
        <p:spPr>
          <a:xfrm>
            <a:off x="11184617" y="5980332"/>
            <a:ext cx="1590845"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2958" y="764744"/>
            <a:ext cx="1158948"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31" y="320177"/>
            <a:ext cx="2095371"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4863" y="6268720"/>
            <a:ext cx="2190598"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ציין מיקום של תמונה 2">
            <a:extLst>
              <a:ext uri="{FF2B5EF4-FFF2-40B4-BE49-F238E27FC236}">
                <a16:creationId xmlns:a16="http://schemas.microsoft.com/office/drawing/2014/main" id="{64B146C4-EED2-4B57-8484-D619778B9E14}"/>
              </a:ext>
            </a:extLst>
          </p:cNvPr>
          <p:cNvSpPr>
            <a:spLocks noGrp="1"/>
          </p:cNvSpPr>
          <p:nvPr>
            <p:ph type="pic" idx="1" hasCustomPrompt="1"/>
          </p:nvPr>
        </p:nvSpPr>
        <p:spPr>
          <a:xfrm>
            <a:off x="5513040" y="1030562"/>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4" name="מציין מיקום של תמונה 2">
            <a:extLst>
              <a:ext uri="{FF2B5EF4-FFF2-40B4-BE49-F238E27FC236}">
                <a16:creationId xmlns:a16="http://schemas.microsoft.com/office/drawing/2014/main" id="{7C073636-A9CC-46CC-A5B5-C80D3112BC46}"/>
              </a:ext>
            </a:extLst>
          </p:cNvPr>
          <p:cNvSpPr>
            <a:spLocks noGrp="1"/>
          </p:cNvSpPr>
          <p:nvPr>
            <p:ph type="pic" idx="10" hasCustomPrompt="1"/>
          </p:nvPr>
        </p:nvSpPr>
        <p:spPr>
          <a:xfrm>
            <a:off x="1241442" y="10305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5" name="מציין מיקום של תמונה 2">
            <a:extLst>
              <a:ext uri="{FF2B5EF4-FFF2-40B4-BE49-F238E27FC236}">
                <a16:creationId xmlns:a16="http://schemas.microsoft.com/office/drawing/2014/main" id="{4CEC450C-D597-4EB4-A4B8-7D7FF6277A97}"/>
              </a:ext>
            </a:extLst>
          </p:cNvPr>
          <p:cNvSpPr>
            <a:spLocks noGrp="1"/>
          </p:cNvSpPr>
          <p:nvPr>
            <p:ph type="pic" idx="11" hasCustomPrompt="1"/>
          </p:nvPr>
        </p:nvSpPr>
        <p:spPr>
          <a:xfrm>
            <a:off x="1241442" y="39329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1418441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684" y="186259"/>
            <a:ext cx="10246355" cy="637353"/>
          </a:xfrm>
          <a:prstGeom prst="rect">
            <a:avLst/>
          </a:prstGeom>
        </p:spPr>
        <p:txBody>
          <a:bodyPr anchor="ctr">
            <a:noAutofit/>
          </a:bodyPr>
          <a:lstStyle>
            <a:lvl1pPr algn="ctr">
              <a:defRPr sz="4000">
                <a:solidFill>
                  <a:srgbClr val="192A72"/>
                </a:solidFill>
                <a:latin typeface="Varela Round" panose="00000500000000000000" pitchFamily="2" charset="-79"/>
                <a:cs typeface="+mn-cs"/>
              </a:defRPr>
            </a:lvl1pPr>
          </a:lstStyle>
          <a:p>
            <a:r>
              <a:rPr lang="he-IL" dirty="0"/>
              <a:t>לחץ כדי לערוך סגנון כותרת</a:t>
            </a:r>
          </a:p>
        </p:txBody>
      </p:sp>
      <p:sp>
        <p:nvSpPr>
          <p:cNvPr id="9" name="מלבן מעוגל 8"/>
          <p:cNvSpPr/>
          <p:nvPr userDrawn="1"/>
        </p:nvSpPr>
        <p:spPr>
          <a:xfrm>
            <a:off x="11184617" y="5980332"/>
            <a:ext cx="1590845"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0170220" y="938559"/>
            <a:ext cx="2190597"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31" y="320177"/>
            <a:ext cx="2095371"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4863" y="6268720"/>
            <a:ext cx="2190598"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5" name="מציין מיקום של תמונה 2">
            <a:extLst>
              <a:ext uri="{FF2B5EF4-FFF2-40B4-BE49-F238E27FC236}">
                <a16:creationId xmlns:a16="http://schemas.microsoft.com/office/drawing/2014/main" id="{2B4BA0B6-69B0-4331-828B-18DEBDC76E10}"/>
              </a:ext>
            </a:extLst>
          </p:cNvPr>
          <p:cNvSpPr>
            <a:spLocks noGrp="1"/>
          </p:cNvSpPr>
          <p:nvPr>
            <p:ph type="pic" idx="10" hasCustomPrompt="1"/>
          </p:nvPr>
        </p:nvSpPr>
        <p:spPr>
          <a:xfrm>
            <a:off x="154519"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8" name="מציין מיקום של תמונה 2">
            <a:extLst>
              <a:ext uri="{FF2B5EF4-FFF2-40B4-BE49-F238E27FC236}">
                <a16:creationId xmlns:a16="http://schemas.microsoft.com/office/drawing/2014/main" id="{FBCD6E16-20B0-475E-9CDF-01523C3F3E1C}"/>
              </a:ext>
            </a:extLst>
          </p:cNvPr>
          <p:cNvSpPr>
            <a:spLocks noGrp="1"/>
          </p:cNvSpPr>
          <p:nvPr>
            <p:ph type="pic" idx="11" hasCustomPrompt="1"/>
          </p:nvPr>
        </p:nvSpPr>
        <p:spPr>
          <a:xfrm>
            <a:off x="154519"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9" name="מציין מיקום של תמונה 2">
            <a:extLst>
              <a:ext uri="{FF2B5EF4-FFF2-40B4-BE49-F238E27FC236}">
                <a16:creationId xmlns:a16="http://schemas.microsoft.com/office/drawing/2014/main" id="{CF464C56-4BFD-45D5-9DFE-6D1C9EA45370}"/>
              </a:ext>
            </a:extLst>
          </p:cNvPr>
          <p:cNvSpPr>
            <a:spLocks noGrp="1"/>
          </p:cNvSpPr>
          <p:nvPr>
            <p:ph type="pic" idx="12" hasCustomPrompt="1"/>
          </p:nvPr>
        </p:nvSpPr>
        <p:spPr>
          <a:xfrm>
            <a:off x="4414862"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20" name="מציין מיקום של תמונה 2">
            <a:extLst>
              <a:ext uri="{FF2B5EF4-FFF2-40B4-BE49-F238E27FC236}">
                <a16:creationId xmlns:a16="http://schemas.microsoft.com/office/drawing/2014/main" id="{129AE4A9-D411-4409-B29E-8B4A85FA65F5}"/>
              </a:ext>
            </a:extLst>
          </p:cNvPr>
          <p:cNvSpPr>
            <a:spLocks noGrp="1"/>
          </p:cNvSpPr>
          <p:nvPr>
            <p:ph type="pic" idx="13" hasCustomPrompt="1"/>
          </p:nvPr>
        </p:nvSpPr>
        <p:spPr>
          <a:xfrm>
            <a:off x="4414862"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36420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Arial" pitchFamily="34" charset="0"/>
                <a:cs typeface="Arial" pitchFamily="34" charset="0"/>
              </a:rPr>
              <a:t>  </a:t>
            </a:r>
          </a:p>
        </p:txBody>
      </p:sp>
      <p:sp>
        <p:nvSpPr>
          <p:cNvPr id="2" name="כותרת 1"/>
          <p:cNvSpPr>
            <a:spLocks noGrp="1"/>
          </p:cNvSpPr>
          <p:nvPr>
            <p:ph type="ctrTitle"/>
          </p:nvPr>
        </p:nvSpPr>
        <p:spPr>
          <a:xfrm>
            <a:off x="0" y="1640910"/>
            <a:ext cx="12190413" cy="1260000"/>
          </a:xfrm>
          <a:prstGeom prst="rect">
            <a:avLst/>
          </a:prstGeom>
        </p:spPr>
        <p:txBody>
          <a:bodyPr anchor="ctr" anchorCtr="0">
            <a:noAutofit/>
          </a:bodyPr>
          <a:lstStyle>
            <a:lvl1pPr algn="ctr">
              <a:defRPr sz="6600" b="1">
                <a:solidFill>
                  <a:srgbClr val="192A72"/>
                </a:solidFill>
                <a:latin typeface="Arial" pitchFamily="34" charset="0"/>
                <a:cs typeface="Arial" pitchFamily="34" charset="0"/>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
        <p:nvSpPr>
          <p:cNvPr id="8" name="מלבן מעוגל 7"/>
          <p:cNvSpPr/>
          <p:nvPr userDrawn="1"/>
        </p:nvSpPr>
        <p:spPr>
          <a:xfrm>
            <a:off x="9499907" y="6294300"/>
            <a:ext cx="3049259" cy="20589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
        <p:nvSpPr>
          <p:cNvPr id="12" name="Google Shape;11;p2"/>
          <p:cNvSpPr txBox="1">
            <a:spLocks noGrp="1"/>
          </p:cNvSpPr>
          <p:nvPr>
            <p:ph type="subTitle" idx="1"/>
          </p:nvPr>
        </p:nvSpPr>
        <p:spPr>
          <a:xfrm>
            <a:off x="0" y="2918492"/>
            <a:ext cx="12190413" cy="720000"/>
          </a:xfrm>
          <a:prstGeom prst="rect">
            <a:avLst/>
          </a:prstGeom>
        </p:spPr>
        <p:txBody>
          <a:bodyPr spcFirstLastPara="1" wrap="square" lIns="36000" tIns="36000" rIns="36000" bIns="36000" anchor="ctr" anchorCtr="0">
            <a:spAutoFit/>
          </a:bodyPr>
          <a:lstStyle>
            <a:lvl1pPr lvl="0" algn="ctr">
              <a:lnSpc>
                <a:spcPct val="100000"/>
              </a:lnSpc>
              <a:spcBef>
                <a:spcPts val="0"/>
              </a:spcBef>
              <a:spcAft>
                <a:spcPts val="600"/>
              </a:spcAft>
              <a:buSzPts val="2800"/>
              <a:buNone/>
              <a:defRPr sz="3600" b="1">
                <a:solidFill>
                  <a:srgbClr val="002060"/>
                </a:solidFill>
                <a:latin typeface="Arial" pitchFamily="34" charset="0"/>
                <a:cs typeface="Arial" pitchFamily="34" charset="0"/>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212915" y="3655832"/>
            <a:ext cx="11977498" cy="720000"/>
          </a:xfrm>
        </p:spPr>
        <p:txBody>
          <a:bodyPr anchor="ct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0" kern="1200" dirty="0" smtClean="0">
                <a:solidFill>
                  <a:srgbClr val="002060"/>
                </a:solidFill>
                <a:latin typeface="Arial" pitchFamily="34" charset="0"/>
                <a:ea typeface="+mn-ea"/>
                <a:cs typeface="Arial" pitchFamily="34" charset="0"/>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Arial" pitchFamily="34" charset="0"/>
                <a:cs typeface="Arial" pitchFamily="34" charset="0"/>
              </a:rPr>
              <a:t>  </a:t>
            </a:r>
          </a:p>
        </p:txBody>
      </p:sp>
      <p:sp>
        <p:nvSpPr>
          <p:cNvPr id="2" name="כותרת 1"/>
          <p:cNvSpPr>
            <a:spLocks noGrp="1"/>
          </p:cNvSpPr>
          <p:nvPr>
            <p:ph type="ctrTitle"/>
          </p:nvPr>
        </p:nvSpPr>
        <p:spPr>
          <a:xfrm>
            <a:off x="0" y="1640910"/>
            <a:ext cx="12190413" cy="1260000"/>
          </a:xfrm>
          <a:prstGeom prst="rect">
            <a:avLst/>
          </a:prstGeom>
        </p:spPr>
        <p:txBody>
          <a:bodyPr anchor="ctr" anchorCtr="0">
            <a:noAutofit/>
          </a:bodyPr>
          <a:lstStyle>
            <a:lvl1pPr algn="ctr">
              <a:defRPr sz="6600" b="1">
                <a:solidFill>
                  <a:srgbClr val="192A72"/>
                </a:solidFill>
                <a:latin typeface="Arial" pitchFamily="34" charset="0"/>
                <a:cs typeface="Arial" pitchFamily="34" charset="0"/>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
        <p:nvSpPr>
          <p:cNvPr id="8" name="מלבן מעוגל 7"/>
          <p:cNvSpPr/>
          <p:nvPr userDrawn="1"/>
        </p:nvSpPr>
        <p:spPr>
          <a:xfrm>
            <a:off x="9499907" y="6294300"/>
            <a:ext cx="3049259" cy="20589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
        <p:nvSpPr>
          <p:cNvPr id="12" name="Google Shape;11;p2"/>
          <p:cNvSpPr txBox="1">
            <a:spLocks noGrp="1"/>
          </p:cNvSpPr>
          <p:nvPr>
            <p:ph type="subTitle" idx="1"/>
          </p:nvPr>
        </p:nvSpPr>
        <p:spPr>
          <a:xfrm>
            <a:off x="0" y="2918493"/>
            <a:ext cx="12190413" cy="642090"/>
          </a:xfrm>
          <a:prstGeom prst="rect">
            <a:avLst/>
          </a:prstGeom>
        </p:spPr>
        <p:txBody>
          <a:bodyPr spcFirstLastPara="1" wrap="square" lIns="36000" tIns="36000" rIns="36000" bIns="36000" anchor="ctr" anchorCtr="0">
            <a:spAutoFit/>
          </a:bodyPr>
          <a:lstStyle>
            <a:lvl1pPr lvl="0" algn="ctr">
              <a:lnSpc>
                <a:spcPct val="100000"/>
              </a:lnSpc>
              <a:spcBef>
                <a:spcPts val="0"/>
              </a:spcBef>
              <a:spcAft>
                <a:spcPts val="600"/>
              </a:spcAft>
              <a:buSzPts val="2800"/>
              <a:buNone/>
              <a:defRPr sz="3200" b="0">
                <a:solidFill>
                  <a:srgbClr val="192A72"/>
                </a:solidFill>
                <a:latin typeface="Arial" pitchFamily="34" charset="0"/>
                <a:cs typeface="Arial" pitchFamily="34" charset="0"/>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0412" cy="720000"/>
          </a:xfrm>
        </p:spPr>
        <p:txBody>
          <a:bodyPr lIns="36000" tIns="0" rIns="36000" bIns="0">
            <a:noAutofit/>
          </a:bodyPr>
          <a:lstStyle>
            <a:lvl1pPr>
              <a:defRPr sz="4800" b="1">
                <a:solidFill>
                  <a:srgbClr val="192A72"/>
                </a:solidFill>
                <a:latin typeface="Arial" pitchFamily="34" charset="0"/>
                <a:cs typeface="Arial" pitchFamily="34" charset="0"/>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06" y="1195757"/>
            <a:ext cx="8151380" cy="4680000"/>
          </a:xfrm>
        </p:spPr>
        <p:txBody>
          <a:bodyPr>
            <a:normAutofit/>
          </a:bodyPr>
          <a:lstStyle>
            <a:lvl1pPr>
              <a:lnSpc>
                <a:spcPct val="150000"/>
              </a:lnSpc>
              <a:spcBef>
                <a:spcPts val="0"/>
              </a:spcBef>
              <a:spcAft>
                <a:spcPts val="600"/>
              </a:spcAft>
              <a:defRPr sz="2400">
                <a:solidFill>
                  <a:srgbClr val="002060"/>
                </a:solidFill>
                <a:latin typeface="Arial" pitchFamily="34" charset="0"/>
                <a:cs typeface="Arial" pitchFamily="34" charset="0"/>
              </a:defRPr>
            </a:lvl1pPr>
            <a:lvl2pPr>
              <a:lnSpc>
                <a:spcPct val="150000"/>
              </a:lnSpc>
              <a:spcBef>
                <a:spcPts val="0"/>
              </a:spcBef>
              <a:spcAft>
                <a:spcPts val="600"/>
              </a:spcAft>
              <a:defRPr sz="2400">
                <a:solidFill>
                  <a:srgbClr val="002060"/>
                </a:solidFill>
                <a:latin typeface="Arial" pitchFamily="34" charset="0"/>
                <a:cs typeface="Arial" pitchFamily="34" charset="0"/>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
        <p:nvSpPr>
          <p:cNvPr id="8" name="מלבן מעוגל 7"/>
          <p:cNvSpPr/>
          <p:nvPr userDrawn="1"/>
        </p:nvSpPr>
        <p:spPr>
          <a:xfrm>
            <a:off x="8666586" y="-110812"/>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438" y="213094"/>
            <a:ext cx="9640976"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mn-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08" y="1185681"/>
            <a:ext cx="8323992" cy="540000"/>
          </a:xfrm>
        </p:spPr>
        <p:txBody>
          <a:bodyPr anchor="ctr">
            <a:noAutofit/>
          </a:bodyPr>
          <a:lstStyle>
            <a:lvl1pPr marL="185738" indent="0">
              <a:buNone/>
              <a:defRPr sz="2800" b="1">
                <a:solidFill>
                  <a:srgbClr val="12B4BC"/>
                </a:solidFill>
                <a:latin typeface="Varela Round" pitchFamily="2" charset="-79"/>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06" y="1725683"/>
            <a:ext cx="8030918" cy="4152517"/>
          </a:xfrm>
        </p:spPr>
        <p:txBody>
          <a:bodyPr>
            <a:normAutofit/>
          </a:bodyPr>
          <a:lstStyle>
            <a:lvl1pPr marL="439738" indent="-342900">
              <a:lnSpc>
                <a:spcPct val="100000"/>
              </a:lnSpc>
              <a:spcBef>
                <a:spcPts val="0"/>
              </a:spcBef>
              <a:spcAft>
                <a:spcPts val="600"/>
              </a:spcAft>
              <a:defRPr lang="he-IL" sz="2400" kern="1200" dirty="0" smtClean="0">
                <a:solidFill>
                  <a:srgbClr val="002060"/>
                </a:solidFill>
                <a:latin typeface="Varela Round" pitchFamily="2" charset="-79"/>
                <a:ea typeface="+mn-ea"/>
                <a:cs typeface="+mn-cs"/>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3546" y="5699023"/>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28" y="181685"/>
            <a:ext cx="2598484"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761" y="468418"/>
            <a:ext cx="2968915"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08919" y="6104088"/>
            <a:ext cx="3755104"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097341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386" y="1312990"/>
            <a:ext cx="7909488" cy="5224442"/>
          </a:xfrm>
          <a:prstGeom prst="rect">
            <a:avLst/>
          </a:prstGeom>
        </p:spPr>
        <p:txBody>
          <a:bodyPr anchor="ctr">
            <a:noAutofit/>
          </a:bodyPr>
          <a:lstStyle>
            <a:lvl1pPr algn="r">
              <a:defRPr sz="3200">
                <a:solidFill>
                  <a:srgbClr val="192A72"/>
                </a:solidFill>
                <a:latin typeface="Varela Round" panose="00000500000000000000" pitchFamily="2" charset="-79"/>
                <a:cs typeface="+mn-cs"/>
              </a:defRPr>
            </a:lvl1pPr>
          </a:lstStyle>
          <a:p>
            <a:r>
              <a:rPr lang="he-IL" dirty="0"/>
              <a:t>לחץ כדי לערוך פסקת טקסט קצרה של תבנית בסיס</a:t>
            </a:r>
          </a:p>
        </p:txBody>
      </p:sp>
      <p:sp>
        <p:nvSpPr>
          <p:cNvPr id="7" name="מלבן מעוגל 6"/>
          <p:cNvSpPr/>
          <p:nvPr userDrawn="1"/>
        </p:nvSpPr>
        <p:spPr>
          <a:xfrm>
            <a:off x="-910297" y="6189198"/>
            <a:ext cx="3068196"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0081040" y="81723"/>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2155406" y="6347805"/>
            <a:ext cx="5558412"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ציין מיקום טקסט 3"/>
          <p:cNvSpPr>
            <a:spLocks noGrp="1"/>
          </p:cNvSpPr>
          <p:nvPr>
            <p:ph type="body" sz="quarter" idx="10" hasCustomPrompt="1"/>
          </p:nvPr>
        </p:nvSpPr>
        <p:spPr>
          <a:xfrm>
            <a:off x="0" y="192531"/>
            <a:ext cx="12190413" cy="1009650"/>
          </a:xfrm>
          <a:prstGeom prst="rect">
            <a:avLst/>
          </a:prstGeom>
        </p:spPr>
        <p:txBody>
          <a:bodyPr anchor="ctr">
            <a:normAutofit/>
          </a:bodyPr>
          <a:lstStyle>
            <a:lvl1pPr marL="0" indent="0" algn="ctr">
              <a:buNone/>
              <a:defRPr sz="4800" b="1">
                <a:solidFill>
                  <a:srgbClr val="192A72"/>
                </a:solidFill>
                <a:latin typeface="Varela Round" panose="00000500000000000000" pitchFamily="2" charset="-79"/>
                <a:cs typeface="+mn-cs"/>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21287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1" y="5878200"/>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6587" y="66850"/>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50"/>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369" y="639718"/>
            <a:ext cx="11463676" cy="6122933"/>
          </a:xfrm>
        </p:spPr>
        <p:txBody>
          <a:bodyPr/>
          <a:lstStyle>
            <a:lvl1pPr marL="0" indent="0">
              <a:buFontTx/>
              <a:buNone/>
              <a:defRPr>
                <a:solidFill>
                  <a:srgbClr val="192A72"/>
                </a:solidFill>
                <a:latin typeface="Varela Round" panose="00000500000000000000" pitchFamily="2" charset="-79"/>
                <a:cs typeface="+mn-cs"/>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369" y="95349"/>
            <a:ext cx="8073828" cy="400050"/>
          </a:xfrm>
        </p:spPr>
        <p:txBody>
          <a:bodyPr anchor="ctr">
            <a:noAutofit/>
          </a:bodyPr>
          <a:lstStyle>
            <a:lvl1pPr marL="0" indent="0" algn="r">
              <a:buFontTx/>
              <a:buNone/>
              <a:defRPr sz="2400">
                <a:solidFill>
                  <a:srgbClr val="192A72"/>
                </a:solidFill>
                <a:latin typeface="Varela Round" panose="00000500000000000000" pitchFamily="2" charset="-79"/>
                <a:cs typeface="+mn-cs"/>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139085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0412"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Arial" pitchFamily="34" charset="0"/>
                <a:ea typeface="+mj-ea"/>
                <a:cs typeface="Arial" pitchFamily="34" charset="0"/>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
        <p:nvSpPr>
          <p:cNvPr id="8" name="מלבן מעוגל 7"/>
          <p:cNvSpPr/>
          <p:nvPr userDrawn="1"/>
        </p:nvSpPr>
        <p:spPr>
          <a:xfrm>
            <a:off x="8666586" y="-110812"/>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684" y="186259"/>
            <a:ext cx="10246355" cy="637353"/>
          </a:xfrm>
          <a:prstGeom prst="rect">
            <a:avLst/>
          </a:prstGeom>
        </p:spPr>
        <p:txBody>
          <a:bodyPr anchor="ctr">
            <a:noAutofit/>
          </a:bodyPr>
          <a:lstStyle>
            <a:lvl1pPr algn="ctr">
              <a:defRPr sz="4000">
                <a:solidFill>
                  <a:srgbClr val="192A72"/>
                </a:solidFill>
                <a:latin typeface="Varela Round" panose="00000500000000000000" pitchFamily="2" charset="-79"/>
                <a:cs typeface="+mn-cs"/>
              </a:defRPr>
            </a:lvl1pPr>
          </a:lstStyle>
          <a:p>
            <a:r>
              <a:rPr lang="he-IL" dirty="0"/>
              <a:t>לחץ כדי לערוך סגנון כותרת</a:t>
            </a:r>
          </a:p>
        </p:txBody>
      </p:sp>
      <p:sp>
        <p:nvSpPr>
          <p:cNvPr id="9" name="מלבן מעוגל 8"/>
          <p:cNvSpPr/>
          <p:nvPr userDrawn="1"/>
        </p:nvSpPr>
        <p:spPr>
          <a:xfrm>
            <a:off x="11184617" y="5980332"/>
            <a:ext cx="1590845"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1065331" y="950191"/>
            <a:ext cx="1158948"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31" y="320177"/>
            <a:ext cx="2095371"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4863" y="6268720"/>
            <a:ext cx="2190598"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ציין מיקום של תמונה 2">
            <a:extLst>
              <a:ext uri="{FF2B5EF4-FFF2-40B4-BE49-F238E27FC236}">
                <a16:creationId xmlns:a16="http://schemas.microsoft.com/office/drawing/2014/main" id="{37DA72A4-4AB9-460E-88AD-A2F17BC90408}"/>
              </a:ext>
            </a:extLst>
          </p:cNvPr>
          <p:cNvSpPr>
            <a:spLocks noGrp="1"/>
          </p:cNvSpPr>
          <p:nvPr>
            <p:ph type="pic" idx="1" hasCustomPrompt="1"/>
          </p:nvPr>
        </p:nvSpPr>
        <p:spPr>
          <a:xfrm>
            <a:off x="161147" y="964351"/>
            <a:ext cx="8483175" cy="5721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195647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521" y="274638"/>
            <a:ext cx="10971372" cy="1143000"/>
          </a:xfrm>
          <a:prstGeom prst="rect">
            <a:avLst/>
          </a:prstGeom>
        </p:spPr>
        <p:txBody>
          <a:bodyPr vert="horz" lIns="91440" tIns="45720" rIns="91440" bIns="45720" rtlCol="1" anchor="ctr">
            <a:normAutofit/>
          </a:bodyPr>
          <a:lstStyle/>
          <a:p>
            <a:r>
              <a:rPr lang="he-IL" dirty="0"/>
              <a:t>לחץ כדי לערוך סגנון כותרת של תבנית בסיס</a:t>
            </a:r>
          </a:p>
        </p:txBody>
      </p:sp>
      <p:sp>
        <p:nvSpPr>
          <p:cNvPr id="3" name="מציין מיקום טקסט 2"/>
          <p:cNvSpPr>
            <a:spLocks noGrp="1"/>
          </p:cNvSpPr>
          <p:nvPr>
            <p:ph type="body" idx="1"/>
          </p:nvPr>
        </p:nvSpPr>
        <p:spPr>
          <a:xfrm>
            <a:off x="609521" y="1600201"/>
            <a:ext cx="10971372"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6463" y="6356351"/>
            <a:ext cx="2844430" cy="365125"/>
          </a:xfrm>
          <a:prstGeom prst="rect">
            <a:avLst/>
          </a:prstGeom>
        </p:spPr>
        <p:txBody>
          <a:bodyPr vert="horz" lIns="91440" tIns="45720" rIns="91440" bIns="45720" rtlCol="1" anchor="ctr"/>
          <a:lstStyle>
            <a:lvl1pPr algn="r">
              <a:defRPr sz="1200">
                <a:solidFill>
                  <a:schemeClr val="tx1">
                    <a:tint val="75000"/>
                  </a:schemeClr>
                </a:solidFill>
                <a:latin typeface="Arial" pitchFamily="34" charset="0"/>
                <a:cs typeface="Arial" pitchFamily="34" charset="0"/>
              </a:defRPr>
            </a:lvl1pPr>
          </a:lstStyle>
          <a:p>
            <a:fld id="{BB6F552B-607E-4869-A917-C44959BDCB12}" type="datetimeFigureOut">
              <a:rPr lang="he-IL" smtClean="0"/>
              <a:pPr/>
              <a:t>י"א/ניסן/תש"ף</a:t>
            </a:fld>
            <a:endParaRPr lang="he-IL"/>
          </a:p>
        </p:txBody>
      </p:sp>
      <p:sp>
        <p:nvSpPr>
          <p:cNvPr id="5" name="מציין מיקום של כותרת תחתונה 4"/>
          <p:cNvSpPr>
            <a:spLocks noGrp="1"/>
          </p:cNvSpPr>
          <p:nvPr>
            <p:ph type="ftr" sz="quarter" idx="3"/>
          </p:nvPr>
        </p:nvSpPr>
        <p:spPr>
          <a:xfrm>
            <a:off x="4165058" y="6356351"/>
            <a:ext cx="3860297" cy="365125"/>
          </a:xfrm>
          <a:prstGeom prst="rect">
            <a:avLst/>
          </a:prstGeom>
        </p:spPr>
        <p:txBody>
          <a:bodyPr vert="horz" lIns="91440" tIns="45720" rIns="91440" bIns="45720" rtlCol="1" anchor="ctr"/>
          <a:lstStyle>
            <a:lvl1pPr algn="ctr">
              <a:defRPr sz="1200">
                <a:solidFill>
                  <a:schemeClr val="tx1">
                    <a:tint val="75000"/>
                  </a:schemeClr>
                </a:solidFill>
                <a:latin typeface="Arial" pitchFamily="34" charset="0"/>
                <a:cs typeface="Arial" pitchFamily="34" charset="0"/>
              </a:defRPr>
            </a:lvl1pPr>
          </a:lstStyle>
          <a:p>
            <a:endParaRPr lang="he-IL"/>
          </a:p>
        </p:txBody>
      </p:sp>
      <p:sp>
        <p:nvSpPr>
          <p:cNvPr id="6" name="מציין מיקום של מספר שקופית 5"/>
          <p:cNvSpPr>
            <a:spLocks noGrp="1"/>
          </p:cNvSpPr>
          <p:nvPr>
            <p:ph type="sldNum" sz="quarter" idx="4"/>
          </p:nvPr>
        </p:nvSpPr>
        <p:spPr>
          <a:xfrm>
            <a:off x="609521" y="6356351"/>
            <a:ext cx="2844430" cy="365125"/>
          </a:xfrm>
          <a:prstGeom prst="rect">
            <a:avLst/>
          </a:prstGeom>
        </p:spPr>
        <p:txBody>
          <a:bodyPr vert="horz" lIns="91440" tIns="45720" rIns="91440" bIns="45720" rtlCol="1" anchor="ctr"/>
          <a:lstStyle>
            <a:lvl1pPr algn="l">
              <a:defRPr sz="1200">
                <a:solidFill>
                  <a:schemeClr val="tx1">
                    <a:tint val="75000"/>
                  </a:schemeClr>
                </a:solidFill>
                <a:latin typeface="Arial" pitchFamily="34" charset="0"/>
                <a:cs typeface="Arial" pitchFamily="34" charset="0"/>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69" r:id="rId5"/>
    <p:sldLayoutId id="2147483670" r:id="rId6"/>
    <p:sldLayoutId id="2147483671" r:id="rId7"/>
    <p:sldLayoutId id="2147483663" r:id="rId8"/>
    <p:sldLayoutId id="2147483675" r:id="rId9"/>
    <p:sldLayoutId id="2147483672" r:id="rId10"/>
    <p:sldLayoutId id="2147483673" r:id="rId11"/>
    <p:sldLayoutId id="2147483674" r:id="rId12"/>
  </p:sldLayoutIdLst>
  <p:txStyles>
    <p:titleStyle>
      <a:lvl1pPr algn="ctr" defTabSz="914400" rtl="1"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5.xml"/><Relationship Id="rId1" Type="http://schemas.openxmlformats.org/officeDocument/2006/relationships/video" Target="https://www.youtube.com/embed/diO6pNzbUdo?feature=oembed" TargetMode="Externa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9.xml"/><Relationship Id="rId1" Type="http://schemas.openxmlformats.org/officeDocument/2006/relationships/video" Target="https://www.youtube.com/embed/F4Ws7iLF8kU?feature=oembed"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dirty="0"/>
              <a:t>حدث – أحمد والبيئة </a:t>
            </a:r>
            <a:endParaRPr lang="en-US" dirty="0"/>
          </a:p>
        </p:txBody>
      </p:sp>
      <p:sp>
        <p:nvSpPr>
          <p:cNvPr id="3" name="TextBox 2"/>
          <p:cNvSpPr txBox="1"/>
          <p:nvPr/>
        </p:nvSpPr>
        <p:spPr>
          <a:xfrm>
            <a:off x="584131" y="1175993"/>
            <a:ext cx="7504792" cy="4524315"/>
          </a:xfrm>
          <a:prstGeom prst="rect">
            <a:avLst/>
          </a:prstGeom>
          <a:noFill/>
        </p:spPr>
        <p:txBody>
          <a:bodyPr wrap="square" rtlCol="0">
            <a:spAutoFit/>
          </a:bodyPr>
          <a:lstStyle/>
          <a:p>
            <a:r>
              <a:rPr lang="ar-LB" sz="3200" dirty="0"/>
              <a:t>أحمد هو مدير انتاج في مصنع كبير للمواد الغذائية، قرر احمد انه يجب اجراء تغيير في طرق الانتاج وتحويلها لطرق صديقة للبيئة وتحافظ عليها، يعرف احمد ان هذا التغيير مكلف وسيواجه معارضة. فقرر ان يتوجه لافراد او مجموعات لدعمه في عملية التغيير، وحضر خطة عمل تفصل التغيير واهدافه.</a:t>
            </a:r>
          </a:p>
          <a:p>
            <a:r>
              <a:rPr lang="ar-LB" sz="3200" dirty="0">
                <a:solidFill>
                  <a:srgbClr val="FF0000"/>
                </a:solidFill>
              </a:rPr>
              <a:t>حدد لكل من الجهات التي سيتوجه اليها احمد، لاي نوع  تنتمي من المجموعات: تحالف داخلي او خارجي، قادة الرأي او موجهين</a:t>
            </a:r>
            <a:endParaRPr lang="en-US" sz="3200" dirty="0">
              <a:solidFill>
                <a:srgbClr val="FF0000"/>
              </a:solidFill>
            </a:endParaRPr>
          </a:p>
        </p:txBody>
      </p:sp>
    </p:spTree>
    <p:extLst>
      <p:ext uri="{BB962C8B-B14F-4D97-AF65-F5344CB8AC3E}">
        <p14:creationId xmlns:p14="http://schemas.microsoft.com/office/powerpoint/2010/main" val="2584301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dirty="0"/>
              <a:t>تحاف داخلي – خارجي، قادة الرأي، موجهون ؟؟!!</a:t>
            </a:r>
            <a:endParaRPr lang="en-US" dirty="0"/>
          </a:p>
        </p:txBody>
      </p:sp>
      <p:sp>
        <p:nvSpPr>
          <p:cNvPr id="3" name="TextBox 2"/>
          <p:cNvSpPr txBox="1"/>
          <p:nvPr/>
        </p:nvSpPr>
        <p:spPr>
          <a:xfrm>
            <a:off x="3439933" y="982896"/>
            <a:ext cx="5683623" cy="4597003"/>
          </a:xfrm>
          <a:prstGeom prst="roundRect">
            <a:avLst/>
          </a:prstGeom>
          <a:noFill/>
          <a:ln w="38100">
            <a:solidFill>
              <a:srgbClr val="12B4BC"/>
            </a:solidFill>
          </a:ln>
        </p:spPr>
        <p:txBody>
          <a:bodyPr wrap="square" rtlCol="0">
            <a:spAutoFit/>
          </a:bodyPr>
          <a:lstStyle/>
          <a:p>
            <a:pPr marL="342900" indent="-342900">
              <a:buAutoNum type="arabicPeriod"/>
            </a:pPr>
            <a:r>
              <a:rPr lang="ar-LB" sz="2400" b="1" dirty="0"/>
              <a:t>التوجه للمدير العام للمصنع وللادارة العليا</a:t>
            </a:r>
          </a:p>
          <a:p>
            <a:pPr marL="342900" indent="-342900">
              <a:buAutoNum type="arabicPeriod"/>
            </a:pPr>
            <a:r>
              <a:rPr lang="ar-LB" sz="2400" b="1" dirty="0"/>
              <a:t>التوجه لمدراء الانتاج الاخرين</a:t>
            </a:r>
          </a:p>
          <a:p>
            <a:pPr marL="342900" indent="-342900">
              <a:buAutoNum type="arabicPeriod"/>
            </a:pPr>
            <a:r>
              <a:rPr lang="ar-LB" sz="2400" b="1" dirty="0"/>
              <a:t>التوجة الى الزبون الذي يشتري نسبة كبيرة من منتجات الشركة</a:t>
            </a:r>
          </a:p>
          <a:p>
            <a:pPr marL="342900" indent="-342900">
              <a:buAutoNum type="arabicPeriod"/>
            </a:pPr>
            <a:r>
              <a:rPr lang="ar-LB" sz="2400" b="1" dirty="0"/>
              <a:t>التوجه الى كل عمال وموظفي المصنع الذين يدعمون مبدأ المحافظة على البيئة </a:t>
            </a:r>
          </a:p>
          <a:p>
            <a:pPr marL="342900" indent="-342900">
              <a:buAutoNum type="arabicPeriod"/>
            </a:pPr>
            <a:r>
              <a:rPr lang="ar-LB" sz="2400" b="1" dirty="0"/>
              <a:t>التوجه الى مختص في موضوع البيئة او الى جمعيات بيئية وطلب المساعدة منها</a:t>
            </a:r>
          </a:p>
          <a:p>
            <a:pPr marL="342900" indent="-342900">
              <a:buAutoNum type="arabicPeriod"/>
            </a:pPr>
            <a:r>
              <a:rPr lang="ar-LB" sz="2400" b="1" dirty="0"/>
              <a:t>التوجه الى ىشخصية رياضية مشهورة لكي تقنع الرأي العام باهمية شراء منتجات الشركات التي تحافظ على البيئة </a:t>
            </a:r>
          </a:p>
        </p:txBody>
      </p:sp>
      <p:sp>
        <p:nvSpPr>
          <p:cNvPr id="4" name="TextBox 3"/>
          <p:cNvSpPr txBox="1"/>
          <p:nvPr/>
        </p:nvSpPr>
        <p:spPr>
          <a:xfrm>
            <a:off x="337625" y="982896"/>
            <a:ext cx="2869980" cy="3680639"/>
          </a:xfrm>
          <a:prstGeom prst="roundRect">
            <a:avLst/>
          </a:prstGeom>
          <a:noFill/>
          <a:ln w="38100">
            <a:solidFill>
              <a:srgbClr val="12B4BC"/>
            </a:solidFill>
          </a:ln>
        </p:spPr>
        <p:txBody>
          <a:bodyPr wrap="square" rtlCol="0">
            <a:spAutoFit/>
          </a:bodyPr>
          <a:lstStyle>
            <a:defPPr>
              <a:defRPr lang="he-IL"/>
            </a:defPPr>
            <a:lvl1pPr marL="342900" indent="-342900">
              <a:buAutoNum type="arabicPeriod"/>
              <a:defRPr sz="2400" b="1"/>
            </a:lvl1pPr>
          </a:lstStyle>
          <a:p>
            <a:r>
              <a:rPr lang="ar-LB" dirty="0"/>
              <a:t>تحالف داخلي – شخصي</a:t>
            </a:r>
          </a:p>
          <a:p>
            <a:r>
              <a:rPr lang="ar-LB" dirty="0"/>
              <a:t>تحالف داخلي - بيروقراطي</a:t>
            </a:r>
          </a:p>
          <a:p>
            <a:r>
              <a:rPr lang="ar-LB" dirty="0"/>
              <a:t>تحاف خارجي – الزبائن</a:t>
            </a:r>
          </a:p>
          <a:p>
            <a:r>
              <a:rPr lang="ar-LB" dirty="0"/>
              <a:t>تحاف داخلي عقائدي</a:t>
            </a:r>
          </a:p>
          <a:p>
            <a:r>
              <a:rPr lang="ar-LB" dirty="0"/>
              <a:t>موجهون</a:t>
            </a:r>
          </a:p>
          <a:p>
            <a:r>
              <a:rPr lang="ar-LB" dirty="0"/>
              <a:t>قادة رأي</a:t>
            </a:r>
            <a:endParaRPr lang="he-IL" dirty="0"/>
          </a:p>
        </p:txBody>
      </p:sp>
    </p:spTree>
    <p:extLst>
      <p:ext uri="{BB962C8B-B14F-4D97-AF65-F5344CB8AC3E}">
        <p14:creationId xmlns:p14="http://schemas.microsoft.com/office/powerpoint/2010/main" val="338544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B8FCDBAE-E2E9-48AA-BF6F-871741A66C7B}"/>
              </a:ext>
            </a:extLst>
          </p:cNvPr>
          <p:cNvSpPr>
            <a:spLocks noGrp="1"/>
          </p:cNvSpPr>
          <p:nvPr>
            <p:ph type="ctrTitle"/>
          </p:nvPr>
        </p:nvSpPr>
        <p:spPr>
          <a:xfrm>
            <a:off x="1411366" y="186259"/>
            <a:ext cx="10246355" cy="961223"/>
          </a:xfrm>
        </p:spPr>
        <p:txBody>
          <a:bodyPr/>
          <a:lstStyle/>
          <a:p>
            <a:r>
              <a:rPr lang="ar-LB" sz="4400" b="1" dirty="0"/>
              <a:t>4. العاملين</a:t>
            </a:r>
            <a:endParaRPr lang="he-IL" sz="4400" b="1" dirty="0"/>
          </a:p>
        </p:txBody>
      </p:sp>
      <p:pic>
        <p:nvPicPr>
          <p:cNvPr id="6" name="Picture Placeholder 5"/>
          <p:cNvPicPr>
            <a:picLocks noGrp="1" noChangeAspect="1"/>
          </p:cNvPicPr>
          <p:nvPr>
            <p:ph type="pic" idx="4294967295"/>
          </p:nvPr>
        </p:nvPicPr>
        <p:blipFill>
          <a:blip r:embed="rId2">
            <a:extLst>
              <a:ext uri="{28A0092B-C50C-407E-A947-70E740481C1C}">
                <a14:useLocalDpi xmlns:a14="http://schemas.microsoft.com/office/drawing/2010/main" val="0"/>
              </a:ext>
            </a:extLst>
          </a:blip>
          <a:srcRect l="24377" r="24377"/>
          <a:stretch>
            <a:fillRect/>
          </a:stretch>
        </p:blipFill>
        <p:spPr>
          <a:xfrm>
            <a:off x="678718" y="1310860"/>
            <a:ext cx="6736559" cy="2118140"/>
          </a:xfrm>
        </p:spPr>
      </p:pic>
      <p:pic>
        <p:nvPicPr>
          <p:cNvPr id="7" name="Picture Placeholder 6"/>
          <p:cNvPicPr>
            <a:picLocks noGrp="1" noChangeAspect="1"/>
          </p:cNvPicPr>
          <p:nvPr>
            <p:ph type="pic" idx="4294967295"/>
          </p:nvPr>
        </p:nvPicPr>
        <p:blipFill>
          <a:blip r:embed="rId3">
            <a:extLst>
              <a:ext uri="{28A0092B-C50C-407E-A947-70E740481C1C}">
                <a14:useLocalDpi xmlns:a14="http://schemas.microsoft.com/office/drawing/2010/main" val="0"/>
              </a:ext>
            </a:extLst>
          </a:blip>
          <a:srcRect l="7829" r="7829"/>
          <a:stretch>
            <a:fillRect/>
          </a:stretch>
        </p:blipFill>
        <p:spPr>
          <a:xfrm>
            <a:off x="3302064" y="3752094"/>
            <a:ext cx="4113213" cy="2743200"/>
          </a:xfrm>
        </p:spPr>
      </p:pic>
    </p:spTree>
    <p:extLst>
      <p:ext uri="{BB962C8B-B14F-4D97-AF65-F5344CB8AC3E}">
        <p14:creationId xmlns:p14="http://schemas.microsoft.com/office/powerpoint/2010/main" val="9240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2BA832D5-5019-4D1F-9C26-A9FBB987D7D1}"/>
              </a:ext>
            </a:extLst>
          </p:cNvPr>
          <p:cNvSpPr>
            <a:spLocks noGrp="1"/>
          </p:cNvSpPr>
          <p:nvPr>
            <p:ph type="title"/>
          </p:nvPr>
        </p:nvSpPr>
        <p:spPr>
          <a:xfrm>
            <a:off x="-1562753" y="213094"/>
            <a:ext cx="12190412" cy="720000"/>
          </a:xfrm>
        </p:spPr>
        <p:txBody>
          <a:bodyPr/>
          <a:lstStyle/>
          <a:p>
            <a:r>
              <a:rPr lang="ar-LB" dirty="0"/>
              <a:t>تصنيف مواقف العاملين من التغيير</a:t>
            </a:r>
            <a:endParaRPr lang="he-IL" dirty="0"/>
          </a:p>
        </p:txBody>
      </p:sp>
      <p:graphicFrame>
        <p:nvGraphicFramePr>
          <p:cNvPr id="2" name="טבלה 18">
            <a:extLst>
              <a:ext uri="{FF2B5EF4-FFF2-40B4-BE49-F238E27FC236}">
                <a16:creationId xmlns:a16="http://schemas.microsoft.com/office/drawing/2014/main" id="{76404933-E0C9-4EB6-9FB4-EF57A5FC2A59}"/>
              </a:ext>
            </a:extLst>
          </p:cNvPr>
          <p:cNvGraphicFramePr>
            <a:graphicFrameLocks noGrp="1"/>
          </p:cNvGraphicFramePr>
          <p:nvPr>
            <p:extLst>
              <p:ext uri="{D42A27DB-BD31-4B8C-83A1-F6EECF244321}">
                <p14:modId xmlns:p14="http://schemas.microsoft.com/office/powerpoint/2010/main" val="3310044678"/>
              </p:ext>
            </p:extLst>
          </p:nvPr>
        </p:nvGraphicFramePr>
        <p:xfrm>
          <a:off x="464043" y="952637"/>
          <a:ext cx="7403764" cy="4724340"/>
        </p:xfrm>
        <a:graphic>
          <a:graphicData uri="http://schemas.openxmlformats.org/drawingml/2006/table">
            <a:tbl>
              <a:tblPr rtl="1" firstRow="1" bandRow="1">
                <a:tableStyleId>{5940675A-B579-460E-94D1-54222C63F5DA}</a:tableStyleId>
              </a:tblPr>
              <a:tblGrid>
                <a:gridCol w="3701882">
                  <a:extLst>
                    <a:ext uri="{9D8B030D-6E8A-4147-A177-3AD203B41FA5}">
                      <a16:colId xmlns:a16="http://schemas.microsoft.com/office/drawing/2014/main" val="1456415834"/>
                    </a:ext>
                  </a:extLst>
                </a:gridCol>
                <a:gridCol w="3701882">
                  <a:extLst>
                    <a:ext uri="{9D8B030D-6E8A-4147-A177-3AD203B41FA5}">
                      <a16:colId xmlns:a16="http://schemas.microsoft.com/office/drawing/2014/main" val="3266944433"/>
                    </a:ext>
                  </a:extLst>
                </a:gridCol>
              </a:tblGrid>
              <a:tr h="500703">
                <a:tc>
                  <a:txBody>
                    <a:bodyPr/>
                    <a:lstStyle/>
                    <a:p>
                      <a:pPr algn="ctr" rtl="1"/>
                      <a:r>
                        <a:rPr lang="ar-LB" sz="2800" b="1" dirty="0">
                          <a:solidFill>
                            <a:schemeClr val="bg1"/>
                          </a:solidFill>
                        </a:rPr>
                        <a:t>المواقف</a:t>
                      </a:r>
                      <a:endParaRPr lang="he-IL" sz="2800" b="1" dirty="0">
                        <a:solidFill>
                          <a:schemeClr val="bg1"/>
                        </a:solidFill>
                      </a:endParaRPr>
                    </a:p>
                  </a:txBody>
                  <a:tcPr marL="91428" marR="91428" marT="45714" marB="45714" anchor="ctr">
                    <a:solidFill>
                      <a:srgbClr val="12B4BC"/>
                    </a:solidFill>
                  </a:tcPr>
                </a:tc>
                <a:tc>
                  <a:txBody>
                    <a:bodyPr/>
                    <a:lstStyle/>
                    <a:p>
                      <a:pPr algn="ctr" rtl="1"/>
                      <a:r>
                        <a:rPr lang="ar-LB" sz="2800" b="1" dirty="0">
                          <a:solidFill>
                            <a:schemeClr val="bg1"/>
                          </a:solidFill>
                        </a:rPr>
                        <a:t>الصفات الشخصية للعامل التي تتوافق مع</a:t>
                      </a:r>
                      <a:r>
                        <a:rPr lang="ar-LB" sz="2800" b="1" baseline="0" dirty="0">
                          <a:solidFill>
                            <a:schemeClr val="bg1"/>
                          </a:solidFill>
                        </a:rPr>
                        <a:t> هذا الموقف</a:t>
                      </a:r>
                      <a:endParaRPr lang="he-IL" sz="2800" b="1" dirty="0">
                        <a:solidFill>
                          <a:schemeClr val="bg1"/>
                        </a:solidFill>
                      </a:endParaRPr>
                    </a:p>
                  </a:txBody>
                  <a:tcPr marL="91428" marR="91428" marT="45714" marB="45714" anchor="ctr">
                    <a:solidFill>
                      <a:srgbClr val="12B4BC"/>
                    </a:solidFill>
                  </a:tcPr>
                </a:tc>
                <a:extLst>
                  <a:ext uri="{0D108BD9-81ED-4DB2-BD59-A6C34878D82A}">
                    <a16:rowId xmlns:a16="http://schemas.microsoft.com/office/drawing/2014/main" val="1194121837"/>
                  </a:ext>
                </a:extLst>
              </a:tr>
              <a:tr h="500703">
                <a:tc>
                  <a:txBody>
                    <a:bodyPr/>
                    <a:lstStyle/>
                    <a:p>
                      <a:pPr algn="ctr" rtl="1"/>
                      <a:r>
                        <a:rPr lang="ar-LB" sz="2800" b="1" dirty="0"/>
                        <a:t>الانفتاح للتغيير</a:t>
                      </a:r>
                      <a:endParaRPr lang="he-IL" sz="2800" b="1" dirty="0"/>
                    </a:p>
                  </a:txBody>
                  <a:tcPr marL="91428" marR="91428" marT="45714" marB="45714" anchor="ctr"/>
                </a:tc>
                <a:tc>
                  <a:txBody>
                    <a:bodyPr/>
                    <a:lstStyle/>
                    <a:p>
                      <a:pPr algn="ctr" rtl="1"/>
                      <a:r>
                        <a:rPr lang="ar-LB" sz="2800" b="1" dirty="0"/>
                        <a:t>الليونة،</a:t>
                      </a:r>
                      <a:r>
                        <a:rPr lang="ar-LB" sz="2800" b="1" baseline="0" dirty="0"/>
                        <a:t> تقبل التجددات، حب الاستطلاع والتغيير</a:t>
                      </a:r>
                      <a:endParaRPr lang="he-IL" sz="2800" b="1" dirty="0"/>
                    </a:p>
                  </a:txBody>
                  <a:tcPr marL="91428" marR="91428" marT="45714" marB="45714" anchor="ctr"/>
                </a:tc>
                <a:extLst>
                  <a:ext uri="{0D108BD9-81ED-4DB2-BD59-A6C34878D82A}">
                    <a16:rowId xmlns:a16="http://schemas.microsoft.com/office/drawing/2014/main" val="3278032429"/>
                  </a:ext>
                </a:extLst>
              </a:tr>
              <a:tr h="500703">
                <a:tc>
                  <a:txBody>
                    <a:bodyPr/>
                    <a:lstStyle/>
                    <a:p>
                      <a:pPr algn="ctr" rtl="1"/>
                      <a:r>
                        <a:rPr lang="ar-LB" sz="2800" b="1" dirty="0"/>
                        <a:t>التأهب للتغيير</a:t>
                      </a:r>
                      <a:endParaRPr lang="he-IL" sz="2800" b="1" dirty="0"/>
                    </a:p>
                  </a:txBody>
                  <a:tcPr marL="91428" marR="91428" marT="45714" marB="45714" anchor="ctr"/>
                </a:tc>
                <a:tc>
                  <a:txBody>
                    <a:bodyPr/>
                    <a:lstStyle/>
                    <a:p>
                      <a:pPr algn="ctr" rtl="1"/>
                      <a:r>
                        <a:rPr lang="ar-LB" sz="2800" b="1" dirty="0"/>
                        <a:t>الالتزام، الاحساس بالمقدرة، الرضى عن العمل</a:t>
                      </a:r>
                      <a:endParaRPr lang="he-IL" sz="2800" b="1" dirty="0"/>
                    </a:p>
                  </a:txBody>
                  <a:tcPr marL="91428" marR="91428" marT="45714" marB="45714" anchor="ctr"/>
                </a:tc>
                <a:extLst>
                  <a:ext uri="{0D108BD9-81ED-4DB2-BD59-A6C34878D82A}">
                    <a16:rowId xmlns:a16="http://schemas.microsoft.com/office/drawing/2014/main" val="2864613043"/>
                  </a:ext>
                </a:extLst>
              </a:tr>
              <a:tr h="500703">
                <a:tc>
                  <a:txBody>
                    <a:bodyPr/>
                    <a:lstStyle/>
                    <a:p>
                      <a:pPr algn="ctr" rtl="1"/>
                      <a:r>
                        <a:rPr lang="ar-LB" sz="2800" b="1" dirty="0"/>
                        <a:t>الالتزام للتغيير</a:t>
                      </a:r>
                      <a:endParaRPr lang="he-IL" sz="2800" b="1" dirty="0"/>
                    </a:p>
                  </a:txBody>
                  <a:tcPr marL="91428" marR="91428" marT="45714" marB="45714" anchor="ctr"/>
                </a:tc>
                <a:tc>
                  <a:txBody>
                    <a:bodyPr/>
                    <a:lstStyle/>
                    <a:p>
                      <a:pPr algn="ctr" rtl="1"/>
                      <a:r>
                        <a:rPr lang="ar-LB" sz="2800" b="1" dirty="0"/>
                        <a:t>الالتزام ووجود الرغبة</a:t>
                      </a:r>
                      <a:r>
                        <a:rPr lang="ar-LB" sz="2800" b="1" baseline="0" dirty="0"/>
                        <a:t> في المشاركة</a:t>
                      </a:r>
                      <a:endParaRPr lang="he-IL" sz="2800" b="1" dirty="0"/>
                    </a:p>
                  </a:txBody>
                  <a:tcPr marL="91428" marR="91428" marT="45714" marB="45714" anchor="ctr"/>
                </a:tc>
                <a:extLst>
                  <a:ext uri="{0D108BD9-81ED-4DB2-BD59-A6C34878D82A}">
                    <a16:rowId xmlns:a16="http://schemas.microsoft.com/office/drawing/2014/main" val="2967094457"/>
                  </a:ext>
                </a:extLst>
              </a:tr>
              <a:tr h="500703">
                <a:tc>
                  <a:txBody>
                    <a:bodyPr/>
                    <a:lstStyle/>
                    <a:p>
                      <a:pPr algn="ctr" rtl="1"/>
                      <a:r>
                        <a:rPr lang="ar-LB" sz="2800" b="1" dirty="0"/>
                        <a:t>السخرية من التغيير </a:t>
                      </a:r>
                      <a:endParaRPr lang="he-IL" sz="2800" b="1" dirty="0"/>
                    </a:p>
                  </a:txBody>
                  <a:tcPr marL="91428" marR="91428" marT="45714" marB="45714" anchor="ctr"/>
                </a:tc>
                <a:tc>
                  <a:txBody>
                    <a:bodyPr/>
                    <a:lstStyle/>
                    <a:p>
                      <a:pPr algn="ctr" rtl="1"/>
                      <a:r>
                        <a:rPr lang="ar-LB" sz="2800" b="1" dirty="0"/>
                        <a:t>شخصيات سلبية،</a:t>
                      </a:r>
                      <a:r>
                        <a:rPr lang="ar-LB" sz="2800" b="1" baseline="0" dirty="0"/>
                        <a:t> معارضة لكل تغيير وساخرة</a:t>
                      </a:r>
                      <a:endParaRPr lang="he-IL" sz="2800" b="1" dirty="0"/>
                    </a:p>
                  </a:txBody>
                  <a:tcPr marL="91428" marR="91428" marT="45714" marB="45714" anchor="ctr"/>
                </a:tc>
                <a:extLst>
                  <a:ext uri="{0D108BD9-81ED-4DB2-BD59-A6C34878D82A}">
                    <a16:rowId xmlns:a16="http://schemas.microsoft.com/office/drawing/2014/main" val="4127255262"/>
                  </a:ext>
                </a:extLst>
              </a:tr>
            </a:tbl>
          </a:graphicData>
        </a:graphic>
      </p:graphicFrame>
    </p:spTree>
    <p:extLst>
      <p:ext uri="{BB962C8B-B14F-4D97-AF65-F5344CB8AC3E}">
        <p14:creationId xmlns:p14="http://schemas.microsoft.com/office/powerpoint/2010/main" val="1207789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176" y="229240"/>
            <a:ext cx="12190412" cy="720000"/>
          </a:xfrm>
        </p:spPr>
        <p:txBody>
          <a:bodyPr/>
          <a:lstStyle/>
          <a:p>
            <a:r>
              <a:rPr lang="ar-LB" dirty="0"/>
              <a:t>حدث – بلال وبس </a:t>
            </a:r>
            <a:endParaRPr lang="en-US" dirty="0"/>
          </a:p>
        </p:txBody>
      </p:sp>
      <p:sp>
        <p:nvSpPr>
          <p:cNvPr id="3" name="Rectangle 2"/>
          <p:cNvSpPr/>
          <p:nvPr/>
        </p:nvSpPr>
        <p:spPr>
          <a:xfrm>
            <a:off x="393896" y="1112113"/>
            <a:ext cx="8933130" cy="2431435"/>
          </a:xfrm>
          <a:prstGeom prst="rect">
            <a:avLst/>
          </a:prstGeom>
        </p:spPr>
        <p:txBody>
          <a:bodyPr wrap="square">
            <a:spAutoFit/>
          </a:bodyPr>
          <a:lstStyle/>
          <a:p>
            <a:r>
              <a:rPr lang="ar-LB" sz="2400" b="1" dirty="0"/>
              <a:t>في احدى الجلسات لمدرسة "النور" الثانوية، تحدث المدير عن فكرة تحويل يوميات الصف الى يوميات الكترونية  عن طريق برنامج للحاسوب اوتطبيق للهاتف، مما يمكن من التواصل الدائم والحتلنة مع الاهل والاستشارة. </a:t>
            </a:r>
          </a:p>
          <a:p>
            <a:r>
              <a:rPr lang="ar-LB" sz="2400" b="1" u="sng" dirty="0"/>
              <a:t>جزء كبير من المعلمين </a:t>
            </a:r>
            <a:r>
              <a:rPr lang="ar-LB" sz="2400" b="1" dirty="0"/>
              <a:t>اعترض وعدد السلبيات الكثيرة للفكرة،  </a:t>
            </a:r>
            <a:r>
              <a:rPr lang="ar-LB" sz="2400" b="1" u="sng" dirty="0"/>
              <a:t>البعض الاخر </a:t>
            </a:r>
            <a:r>
              <a:rPr lang="ar-LB" sz="2400" b="1" dirty="0"/>
              <a:t>عبّرعن التزامه بالقرار. </a:t>
            </a:r>
            <a:r>
              <a:rPr lang="ar-LB" sz="2400" b="1" u="sng" dirty="0"/>
              <a:t>قلة من المعلمين  </a:t>
            </a:r>
            <a:r>
              <a:rPr lang="ar-LB" sz="2400" b="1" dirty="0"/>
              <a:t>أيدوا الفكرة وقالوا ان باستطاعتهم التأقلم معها، اما </a:t>
            </a:r>
            <a:r>
              <a:rPr lang="ar-LB" sz="3200" b="1" u="sng" dirty="0">
                <a:solidFill>
                  <a:srgbClr val="FF0000"/>
                </a:solidFill>
              </a:rPr>
              <a:t>بلال</a:t>
            </a:r>
            <a:r>
              <a:rPr lang="ar-LB" sz="2400" b="1" dirty="0"/>
              <a:t> وهو معلم جديد فأبدى الكثير من الحماس والاعجاب بهذا التغيير </a:t>
            </a:r>
            <a:endParaRPr lang="en-US" sz="2400" b="1" dirty="0"/>
          </a:p>
        </p:txBody>
      </p:sp>
      <p:sp>
        <p:nvSpPr>
          <p:cNvPr id="4" name="TextBox 3"/>
          <p:cNvSpPr txBox="1"/>
          <p:nvPr/>
        </p:nvSpPr>
        <p:spPr>
          <a:xfrm>
            <a:off x="873308" y="3722567"/>
            <a:ext cx="8453718" cy="510778"/>
          </a:xfrm>
          <a:prstGeom prst="roundRect">
            <a:avLst/>
          </a:prstGeom>
          <a:noFill/>
          <a:ln w="38100">
            <a:solidFill>
              <a:srgbClr val="12B4BC"/>
            </a:solidFill>
          </a:ln>
        </p:spPr>
        <p:txBody>
          <a:bodyPr wrap="square" rtlCol="0">
            <a:spAutoFit/>
          </a:bodyPr>
          <a:lstStyle/>
          <a:p>
            <a:pPr algn="ctr"/>
            <a:r>
              <a:rPr lang="ar-LB" sz="2400" b="1" dirty="0"/>
              <a:t>صنف مواقف المعلمين المذكورة في الحدث من عملية التغيير التي اقترحها المدير</a:t>
            </a:r>
            <a:endParaRPr lang="en-US" sz="2400" b="1" dirty="0"/>
          </a:p>
        </p:txBody>
      </p:sp>
    </p:spTree>
    <p:extLst>
      <p:ext uri="{BB962C8B-B14F-4D97-AF65-F5344CB8AC3E}">
        <p14:creationId xmlns:p14="http://schemas.microsoft.com/office/powerpoint/2010/main" val="86168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dirty="0"/>
              <a:t>حدث – بلال وبس </a:t>
            </a:r>
            <a:endParaRPr lang="en-US" dirty="0"/>
          </a:p>
        </p:txBody>
      </p:sp>
      <p:sp>
        <p:nvSpPr>
          <p:cNvPr id="3" name="TextBox 2"/>
          <p:cNvSpPr txBox="1"/>
          <p:nvPr/>
        </p:nvSpPr>
        <p:spPr>
          <a:xfrm>
            <a:off x="2401455" y="1321685"/>
            <a:ext cx="7989454" cy="3785652"/>
          </a:xfrm>
          <a:prstGeom prst="rect">
            <a:avLst/>
          </a:prstGeom>
          <a:noFill/>
        </p:spPr>
        <p:txBody>
          <a:bodyPr wrap="square" rtlCol="0">
            <a:spAutoFit/>
          </a:bodyPr>
          <a:lstStyle/>
          <a:p>
            <a:r>
              <a:rPr lang="ar-LB" sz="2800" b="1" dirty="0"/>
              <a:t>في احدى الجلسات لمدرسة "النور" الثانوية، تحدث المدير عن فكرة تحويل يوميات الصف الى يوميات الكترونية  عن طريق برنامج للحاسوب اوتطبيق للهاتف مما يمكن من التواصل الدائم والحتلنة مع الاهل والاستشارة. </a:t>
            </a:r>
          </a:p>
          <a:p>
            <a:r>
              <a:rPr lang="ar-LB" sz="2800" b="1" u="sng" dirty="0">
                <a:solidFill>
                  <a:srgbClr val="FF0000"/>
                </a:solidFill>
              </a:rPr>
              <a:t>جزء كبير من المعلمين </a:t>
            </a:r>
            <a:r>
              <a:rPr lang="ar-LB" sz="2800" b="1" dirty="0"/>
              <a:t>اعترض وعدد السلبيات الكثيرة للفكرة،  </a:t>
            </a:r>
            <a:r>
              <a:rPr lang="ar-LB" sz="2800" b="1" u="sng" dirty="0">
                <a:solidFill>
                  <a:srgbClr val="FF0000"/>
                </a:solidFill>
              </a:rPr>
              <a:t>البعض الاخر </a:t>
            </a:r>
            <a:r>
              <a:rPr lang="ar-LB" sz="2800" b="1" dirty="0"/>
              <a:t>عبّرعن التزامه بالقرار. </a:t>
            </a:r>
            <a:r>
              <a:rPr lang="ar-LB" sz="2800" b="1" u="sng" dirty="0">
                <a:solidFill>
                  <a:srgbClr val="FF0000"/>
                </a:solidFill>
              </a:rPr>
              <a:t>قلة من المعلمين</a:t>
            </a:r>
            <a:r>
              <a:rPr lang="ar-LB" sz="2800" b="1" u="sng" dirty="0"/>
              <a:t> </a:t>
            </a:r>
            <a:r>
              <a:rPr lang="ar-LB" sz="2800" b="1" dirty="0"/>
              <a:t>أيدوا الفكرة وقالوا ان باستطاعتهم التاقلم معها، اما </a:t>
            </a:r>
            <a:r>
              <a:rPr lang="ar-LB" sz="3600" b="1" u="sng" dirty="0">
                <a:solidFill>
                  <a:srgbClr val="FF0000"/>
                </a:solidFill>
              </a:rPr>
              <a:t>بلال</a:t>
            </a:r>
            <a:r>
              <a:rPr lang="ar-LB" sz="2800" b="1" dirty="0"/>
              <a:t> وهو معلم جديد فأبدى الكثير من الحماس والاعجاب بهذا التغيير </a:t>
            </a:r>
            <a:endParaRPr lang="en-US" sz="2800" b="1" dirty="0"/>
          </a:p>
        </p:txBody>
      </p:sp>
      <p:cxnSp>
        <p:nvCxnSpPr>
          <p:cNvPr id="5" name="Straight Arrow Connector 4"/>
          <p:cNvCxnSpPr>
            <a:stCxn id="3" idx="3"/>
          </p:cNvCxnSpPr>
          <p:nvPr/>
        </p:nvCxnSpPr>
        <p:spPr>
          <a:xfrm flipV="1">
            <a:off x="10390909" y="2029896"/>
            <a:ext cx="698432" cy="118461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7" name="Straight Arrow Connector 6"/>
          <p:cNvCxnSpPr/>
          <p:nvPr/>
        </p:nvCxnSpPr>
        <p:spPr>
          <a:xfrm>
            <a:off x="10390909" y="3971365"/>
            <a:ext cx="1110809" cy="143435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9" name="Straight Arrow Connector 8"/>
          <p:cNvCxnSpPr>
            <a:stCxn id="3" idx="1"/>
          </p:cNvCxnSpPr>
          <p:nvPr/>
        </p:nvCxnSpPr>
        <p:spPr>
          <a:xfrm flipH="1" flipV="1">
            <a:off x="1264024" y="2029896"/>
            <a:ext cx="1137431" cy="118461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1" name="Straight Arrow Connector 10"/>
          <p:cNvCxnSpPr/>
          <p:nvPr/>
        </p:nvCxnSpPr>
        <p:spPr>
          <a:xfrm flipH="1">
            <a:off x="1541929" y="4491318"/>
            <a:ext cx="3756212" cy="6096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10739718" y="1201271"/>
            <a:ext cx="1039907" cy="461665"/>
          </a:xfrm>
          <a:prstGeom prst="rect">
            <a:avLst/>
          </a:prstGeom>
          <a:solidFill>
            <a:schemeClr val="accent6">
              <a:lumMod val="75000"/>
            </a:schemeClr>
          </a:solidFill>
        </p:spPr>
        <p:txBody>
          <a:bodyPr wrap="square" rtlCol="0">
            <a:spAutoFit/>
          </a:bodyPr>
          <a:lstStyle/>
          <a:p>
            <a:r>
              <a:rPr lang="ar-LB" sz="2400" b="1" dirty="0"/>
              <a:t>السخرية </a:t>
            </a:r>
            <a:endParaRPr lang="en-US" sz="2400" b="1" dirty="0"/>
          </a:p>
        </p:txBody>
      </p:sp>
      <p:sp>
        <p:nvSpPr>
          <p:cNvPr id="13" name="TextBox 12"/>
          <p:cNvSpPr txBox="1"/>
          <p:nvPr/>
        </p:nvSpPr>
        <p:spPr>
          <a:xfrm>
            <a:off x="10268798" y="5480809"/>
            <a:ext cx="1676401" cy="461665"/>
          </a:xfrm>
          <a:prstGeom prst="rect">
            <a:avLst/>
          </a:prstGeom>
          <a:solidFill>
            <a:schemeClr val="accent3">
              <a:lumMod val="75000"/>
            </a:schemeClr>
          </a:solidFill>
        </p:spPr>
        <p:txBody>
          <a:bodyPr wrap="square" rtlCol="0">
            <a:spAutoFit/>
          </a:bodyPr>
          <a:lstStyle/>
          <a:p>
            <a:pPr algn="ctr"/>
            <a:r>
              <a:rPr lang="ar-LB" sz="2400" b="1" dirty="0"/>
              <a:t>الالتزام </a:t>
            </a:r>
            <a:endParaRPr lang="en-US" sz="2400" b="1" dirty="0"/>
          </a:p>
        </p:txBody>
      </p:sp>
      <p:sp>
        <p:nvSpPr>
          <p:cNvPr id="14" name="TextBox 13"/>
          <p:cNvSpPr txBox="1"/>
          <p:nvPr/>
        </p:nvSpPr>
        <p:spPr>
          <a:xfrm>
            <a:off x="797859" y="1201271"/>
            <a:ext cx="1102386" cy="584775"/>
          </a:xfrm>
          <a:prstGeom prst="rect">
            <a:avLst/>
          </a:prstGeom>
          <a:solidFill>
            <a:schemeClr val="tx2">
              <a:lumMod val="60000"/>
              <a:lumOff val="40000"/>
            </a:schemeClr>
          </a:solidFill>
        </p:spPr>
        <p:txBody>
          <a:bodyPr wrap="square" rtlCol="0">
            <a:spAutoFit/>
          </a:bodyPr>
          <a:lstStyle/>
          <a:p>
            <a:r>
              <a:rPr lang="ar-LB" sz="3200" b="1" dirty="0"/>
              <a:t>التأهب</a:t>
            </a:r>
            <a:endParaRPr lang="en-US" sz="3200" b="1" dirty="0"/>
          </a:p>
        </p:txBody>
      </p:sp>
      <p:sp>
        <p:nvSpPr>
          <p:cNvPr id="16" name="TextBox 15"/>
          <p:cNvSpPr txBox="1"/>
          <p:nvPr/>
        </p:nvSpPr>
        <p:spPr>
          <a:xfrm>
            <a:off x="322729" y="4365812"/>
            <a:ext cx="1362636" cy="523220"/>
          </a:xfrm>
          <a:prstGeom prst="rect">
            <a:avLst/>
          </a:prstGeom>
          <a:solidFill>
            <a:srgbClr val="FF0000"/>
          </a:solidFill>
        </p:spPr>
        <p:txBody>
          <a:bodyPr wrap="square" rtlCol="0">
            <a:spAutoFit/>
          </a:bodyPr>
          <a:lstStyle/>
          <a:p>
            <a:pPr algn="ctr"/>
            <a:r>
              <a:rPr lang="ar-LB" sz="2800" b="1" dirty="0"/>
              <a:t>الانفتاح </a:t>
            </a:r>
            <a:endParaRPr lang="en-US" sz="2800" b="1" dirty="0"/>
          </a:p>
        </p:txBody>
      </p:sp>
    </p:spTree>
    <p:extLst>
      <p:ext uri="{BB962C8B-B14F-4D97-AF65-F5344CB8AC3E}">
        <p14:creationId xmlns:p14="http://schemas.microsoft.com/office/powerpoint/2010/main" val="265505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924" y="858553"/>
            <a:ext cx="12190412" cy="720000"/>
          </a:xfrm>
        </p:spPr>
        <p:txBody>
          <a:bodyPr/>
          <a:lstStyle/>
          <a:p>
            <a:r>
              <a:rPr lang="ar-LB" dirty="0"/>
              <a:t>تصنيف مواقف العاملين من التغيير</a:t>
            </a:r>
            <a:br>
              <a:rPr lang="ar-LB" dirty="0"/>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93876038"/>
              </p:ext>
            </p:extLst>
          </p:nvPr>
        </p:nvGraphicFramePr>
        <p:xfrm>
          <a:off x="330898" y="1388574"/>
          <a:ext cx="8636253" cy="4114740"/>
        </p:xfrm>
        <a:graphic>
          <a:graphicData uri="http://schemas.openxmlformats.org/drawingml/2006/table">
            <a:tbl>
              <a:tblPr rtl="1" firstRow="1" bandRow="1">
                <a:tableStyleId>{5940675A-B579-460E-94D1-54222C63F5DA}</a:tableStyleId>
              </a:tblPr>
              <a:tblGrid>
                <a:gridCol w="2878751">
                  <a:extLst>
                    <a:ext uri="{9D8B030D-6E8A-4147-A177-3AD203B41FA5}">
                      <a16:colId xmlns:a16="http://schemas.microsoft.com/office/drawing/2014/main" val="1421929373"/>
                    </a:ext>
                  </a:extLst>
                </a:gridCol>
                <a:gridCol w="2878751">
                  <a:extLst>
                    <a:ext uri="{9D8B030D-6E8A-4147-A177-3AD203B41FA5}">
                      <a16:colId xmlns:a16="http://schemas.microsoft.com/office/drawing/2014/main" val="1900411729"/>
                    </a:ext>
                  </a:extLst>
                </a:gridCol>
                <a:gridCol w="2878751">
                  <a:extLst>
                    <a:ext uri="{9D8B030D-6E8A-4147-A177-3AD203B41FA5}">
                      <a16:colId xmlns:a16="http://schemas.microsoft.com/office/drawing/2014/main" val="278924901"/>
                    </a:ext>
                  </a:extLst>
                </a:gridCol>
              </a:tblGrid>
              <a:tr h="500703">
                <a:tc>
                  <a:txBody>
                    <a:bodyPr/>
                    <a:lstStyle/>
                    <a:p>
                      <a:pPr algn="ctr" rtl="1"/>
                      <a:r>
                        <a:rPr lang="ar-LB" sz="2000" b="1" dirty="0">
                          <a:solidFill>
                            <a:schemeClr val="bg1"/>
                          </a:solidFill>
                        </a:rPr>
                        <a:t>المواقف</a:t>
                      </a:r>
                      <a:endParaRPr lang="he-IL" sz="2000" b="1" dirty="0">
                        <a:solidFill>
                          <a:schemeClr val="bg1"/>
                        </a:solidFill>
                      </a:endParaRPr>
                    </a:p>
                  </a:txBody>
                  <a:tcPr marL="91428" marR="91428" marT="45714" marB="45714" anchor="ctr">
                    <a:solidFill>
                      <a:srgbClr val="12B4BC"/>
                    </a:solidFill>
                  </a:tcPr>
                </a:tc>
                <a:tc>
                  <a:txBody>
                    <a:bodyPr/>
                    <a:lstStyle/>
                    <a:p>
                      <a:pPr algn="ctr" rtl="1"/>
                      <a:r>
                        <a:rPr lang="ar-LB" sz="2000" b="1" dirty="0">
                          <a:solidFill>
                            <a:schemeClr val="bg1"/>
                          </a:solidFill>
                        </a:rPr>
                        <a:t>الصفات الشخصية للعامل التي تتوافق مع</a:t>
                      </a:r>
                      <a:r>
                        <a:rPr lang="ar-LB" sz="2000" b="1" baseline="0" dirty="0">
                          <a:solidFill>
                            <a:schemeClr val="bg1"/>
                          </a:solidFill>
                        </a:rPr>
                        <a:t> هذا الموقف</a:t>
                      </a:r>
                      <a:endParaRPr lang="he-IL" sz="2000" b="1" dirty="0">
                        <a:solidFill>
                          <a:schemeClr val="bg1"/>
                        </a:solidFill>
                      </a:endParaRPr>
                    </a:p>
                  </a:txBody>
                  <a:tcPr marL="91428" marR="91428" marT="45714" marB="45714" anchor="ctr">
                    <a:solidFill>
                      <a:srgbClr val="12B4BC"/>
                    </a:solidFill>
                  </a:tcP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ar-LB" sz="2000" b="1" dirty="0">
                          <a:solidFill>
                            <a:schemeClr val="bg1"/>
                          </a:solidFill>
                        </a:rPr>
                        <a:t>الظروف التنظيمية التي تشجع هذا الموقف</a:t>
                      </a:r>
                      <a:endParaRPr lang="he-IL" sz="2000" b="1" dirty="0">
                        <a:solidFill>
                          <a:schemeClr val="bg1"/>
                        </a:solidFill>
                      </a:endParaRPr>
                    </a:p>
                  </a:txBody>
                  <a:tcPr marL="91428" marR="91428" marT="45714" marB="45714" anchor="ctr">
                    <a:solidFill>
                      <a:srgbClr val="12B4BC"/>
                    </a:solidFill>
                  </a:tcPr>
                </a:tc>
                <a:extLst>
                  <a:ext uri="{0D108BD9-81ED-4DB2-BD59-A6C34878D82A}">
                    <a16:rowId xmlns:a16="http://schemas.microsoft.com/office/drawing/2014/main" val="2344476427"/>
                  </a:ext>
                </a:extLst>
              </a:tr>
              <a:tr h="500703">
                <a:tc>
                  <a:txBody>
                    <a:bodyPr/>
                    <a:lstStyle/>
                    <a:p>
                      <a:pPr algn="ctr" rtl="1"/>
                      <a:r>
                        <a:rPr lang="ar-LB" sz="2000" b="1" dirty="0"/>
                        <a:t>الانفتاح للتغيير</a:t>
                      </a:r>
                      <a:endParaRPr lang="he-IL" sz="2000" b="1" dirty="0"/>
                    </a:p>
                  </a:txBody>
                  <a:tcPr marL="91428" marR="91428" marT="45714" marB="45714" anchor="ctr"/>
                </a:tc>
                <a:tc>
                  <a:txBody>
                    <a:bodyPr/>
                    <a:lstStyle/>
                    <a:p>
                      <a:pPr algn="ctr" rtl="1"/>
                      <a:r>
                        <a:rPr lang="ar-LB" sz="2000" b="1" dirty="0"/>
                        <a:t>الليونة،</a:t>
                      </a:r>
                      <a:r>
                        <a:rPr lang="ar-LB" sz="2000" b="1" baseline="0" dirty="0"/>
                        <a:t> تقبل التجددات، حب الاستطلاع والتغيير</a:t>
                      </a:r>
                      <a:endParaRPr lang="he-IL" sz="2000" b="1" dirty="0"/>
                    </a:p>
                  </a:txBody>
                  <a:tcPr marL="91428" marR="91428" marT="45714" marB="45714"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ar-LB" sz="2000" b="1" dirty="0"/>
                        <a:t>تنظيمات عصرية لينة وتعتبر التجدد قيمة اساسية فيها وعند اختيارها للعاملين</a:t>
                      </a:r>
                      <a:endParaRPr lang="he-IL" sz="2000" b="1" dirty="0"/>
                    </a:p>
                  </a:txBody>
                  <a:tcPr marL="91428" marR="91428" marT="45714" marB="45714" anchor="ctr"/>
                </a:tc>
                <a:extLst>
                  <a:ext uri="{0D108BD9-81ED-4DB2-BD59-A6C34878D82A}">
                    <a16:rowId xmlns:a16="http://schemas.microsoft.com/office/drawing/2014/main" val="2388095724"/>
                  </a:ext>
                </a:extLst>
              </a:tr>
              <a:tr h="500703">
                <a:tc>
                  <a:txBody>
                    <a:bodyPr/>
                    <a:lstStyle/>
                    <a:p>
                      <a:pPr algn="ctr" rtl="1"/>
                      <a:r>
                        <a:rPr lang="ar-LB" sz="2000" b="1" dirty="0"/>
                        <a:t>التأهب للتغيير</a:t>
                      </a:r>
                      <a:endParaRPr lang="he-IL" sz="2000" b="1" dirty="0"/>
                    </a:p>
                  </a:txBody>
                  <a:tcPr marL="91428" marR="91428" marT="45714" marB="45714" anchor="ctr"/>
                </a:tc>
                <a:tc>
                  <a:txBody>
                    <a:bodyPr/>
                    <a:lstStyle/>
                    <a:p>
                      <a:pPr algn="ctr" rtl="1"/>
                      <a:r>
                        <a:rPr lang="ar-LB" sz="2000" b="1" dirty="0"/>
                        <a:t>الالتزام، الاحساس بالمقدرة، الرضى عن العمل</a:t>
                      </a:r>
                      <a:endParaRPr lang="he-IL" sz="2000" b="1" dirty="0"/>
                    </a:p>
                  </a:txBody>
                  <a:tcPr marL="91428" marR="91428" marT="45714" marB="45714"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ar-LB" sz="2000" b="1" dirty="0"/>
                        <a:t>الثقة بالتنظيم، الثقة بالقادة،الحوار</a:t>
                      </a:r>
                      <a:r>
                        <a:rPr lang="ar-LB" sz="2000" b="1" baseline="0" dirty="0"/>
                        <a:t> والمشاركة</a:t>
                      </a:r>
                      <a:endParaRPr lang="he-IL" sz="2000" b="1" dirty="0"/>
                    </a:p>
                  </a:txBody>
                  <a:tcPr marL="91428" marR="91428" marT="45714" marB="45714" anchor="ctr"/>
                </a:tc>
                <a:extLst>
                  <a:ext uri="{0D108BD9-81ED-4DB2-BD59-A6C34878D82A}">
                    <a16:rowId xmlns:a16="http://schemas.microsoft.com/office/drawing/2014/main" val="3356756365"/>
                  </a:ext>
                </a:extLst>
              </a:tr>
              <a:tr h="500703">
                <a:tc>
                  <a:txBody>
                    <a:bodyPr/>
                    <a:lstStyle/>
                    <a:p>
                      <a:pPr algn="ctr" rtl="1"/>
                      <a:r>
                        <a:rPr lang="ar-LB" sz="2000" b="1" dirty="0"/>
                        <a:t>الالتزام للتغيير</a:t>
                      </a:r>
                      <a:endParaRPr lang="he-IL" sz="2000" b="1" dirty="0"/>
                    </a:p>
                  </a:txBody>
                  <a:tcPr marL="91428" marR="91428" marT="45714" marB="45714" anchor="ctr"/>
                </a:tc>
                <a:tc>
                  <a:txBody>
                    <a:bodyPr/>
                    <a:lstStyle/>
                    <a:p>
                      <a:pPr algn="ctr" rtl="1"/>
                      <a:r>
                        <a:rPr lang="ar-LB" sz="2000" b="1" dirty="0"/>
                        <a:t>الالتزام ووجود الرغبة</a:t>
                      </a:r>
                      <a:r>
                        <a:rPr lang="ar-LB" sz="2000" b="1" baseline="0" dirty="0"/>
                        <a:t> في المشاركة</a:t>
                      </a:r>
                      <a:endParaRPr lang="he-IL" sz="2000" b="1" dirty="0"/>
                    </a:p>
                  </a:txBody>
                  <a:tcPr marL="91428" marR="91428" marT="45714" marB="45714"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ar-LB" sz="2000" b="1" dirty="0"/>
                        <a:t>نجاح تجارب</a:t>
                      </a:r>
                      <a:r>
                        <a:rPr lang="ar-LB" sz="2000" b="1" baseline="0" dirty="0"/>
                        <a:t> سابقة، الثقة والمشاركة</a:t>
                      </a:r>
                      <a:endParaRPr lang="he-IL" sz="2000" b="1" dirty="0"/>
                    </a:p>
                  </a:txBody>
                  <a:tcPr marL="91428" marR="91428" marT="45714" marB="45714" anchor="ctr"/>
                </a:tc>
                <a:extLst>
                  <a:ext uri="{0D108BD9-81ED-4DB2-BD59-A6C34878D82A}">
                    <a16:rowId xmlns:a16="http://schemas.microsoft.com/office/drawing/2014/main" val="3498882177"/>
                  </a:ext>
                </a:extLst>
              </a:tr>
              <a:tr h="500703">
                <a:tc>
                  <a:txBody>
                    <a:bodyPr/>
                    <a:lstStyle/>
                    <a:p>
                      <a:pPr algn="ctr" rtl="1"/>
                      <a:r>
                        <a:rPr lang="ar-LB" sz="2000" b="1" dirty="0"/>
                        <a:t>السخرية من التغيير </a:t>
                      </a:r>
                      <a:endParaRPr lang="he-IL" sz="2000" b="1" dirty="0"/>
                    </a:p>
                  </a:txBody>
                  <a:tcPr marL="91428" marR="91428" marT="45714" marB="45714" anchor="ctr"/>
                </a:tc>
                <a:tc>
                  <a:txBody>
                    <a:bodyPr/>
                    <a:lstStyle/>
                    <a:p>
                      <a:pPr algn="ctr" rtl="1"/>
                      <a:r>
                        <a:rPr lang="ar-LB" sz="2000" b="1" dirty="0"/>
                        <a:t>شخصيات سلبية،</a:t>
                      </a:r>
                      <a:r>
                        <a:rPr lang="ar-LB" sz="2000" b="1" baseline="0" dirty="0"/>
                        <a:t> معارضة لكل تغيير وساخرة</a:t>
                      </a:r>
                      <a:endParaRPr lang="he-IL" sz="2000" b="1" dirty="0"/>
                    </a:p>
                  </a:txBody>
                  <a:tcPr marL="91428" marR="91428" marT="45714" marB="45714"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ar-LB" sz="2000" b="1" dirty="0"/>
                        <a:t>عدم الثقة بين التنظيم والعاملين،</a:t>
                      </a:r>
                      <a:r>
                        <a:rPr lang="ar-LB" sz="2000" b="1" baseline="0" dirty="0"/>
                        <a:t> تنظيمات محافظة، فشل تجارب سابقة</a:t>
                      </a:r>
                      <a:endParaRPr lang="he-IL" sz="2000" b="1" dirty="0"/>
                    </a:p>
                  </a:txBody>
                  <a:tcPr marL="91428" marR="91428" marT="45714" marB="45714" anchor="ctr"/>
                </a:tc>
                <a:extLst>
                  <a:ext uri="{0D108BD9-81ED-4DB2-BD59-A6C34878D82A}">
                    <a16:rowId xmlns:a16="http://schemas.microsoft.com/office/drawing/2014/main" val="614539012"/>
                  </a:ext>
                </a:extLst>
              </a:tr>
            </a:tbl>
          </a:graphicData>
        </a:graphic>
      </p:graphicFrame>
    </p:spTree>
    <p:extLst>
      <p:ext uri="{BB962C8B-B14F-4D97-AF65-F5344CB8AC3E}">
        <p14:creationId xmlns:p14="http://schemas.microsoft.com/office/powerpoint/2010/main" val="215265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DD9F811-C9C1-4090-BDB0-BAE4D87989B5}"/>
              </a:ext>
            </a:extLst>
          </p:cNvPr>
          <p:cNvSpPr>
            <a:spLocks noGrp="1"/>
          </p:cNvSpPr>
          <p:nvPr>
            <p:ph type="ctrTitle"/>
          </p:nvPr>
        </p:nvSpPr>
        <p:spPr>
          <a:xfrm>
            <a:off x="1733684" y="679318"/>
            <a:ext cx="10246355" cy="637353"/>
          </a:xfrm>
        </p:spPr>
        <p:txBody>
          <a:bodyPr/>
          <a:lstStyle/>
          <a:p>
            <a:r>
              <a:rPr lang="ar-LB" b="1" dirty="0"/>
              <a:t>5. مدراء التنظيم او قادة التغيير</a:t>
            </a:r>
            <a:br>
              <a:rPr lang="ar-LB" b="1" dirty="0"/>
            </a:br>
            <a:endParaRPr lang="he-IL" b="1" dirty="0"/>
          </a:p>
        </p:txBody>
      </p:sp>
      <p:pic>
        <p:nvPicPr>
          <p:cNvPr id="3" name="Picture Placeholder 2"/>
          <p:cNvPicPr>
            <a:picLocks noGrp="1" noChangeAspect="1"/>
          </p:cNvPicPr>
          <p:nvPr>
            <p:ph type="pic" idx="10"/>
          </p:nvPr>
        </p:nvPicPr>
        <p:blipFill>
          <a:blip r:embed="rId2">
            <a:extLst>
              <a:ext uri="{28A0092B-C50C-407E-A947-70E740481C1C}">
                <a14:useLocalDpi xmlns:a14="http://schemas.microsoft.com/office/drawing/2010/main" val="0"/>
              </a:ext>
            </a:extLst>
          </a:blip>
          <a:srcRect t="2721" b="2721"/>
          <a:stretch>
            <a:fillRect/>
          </a:stretch>
        </p:blipFill>
        <p:spPr>
          <a:xfrm>
            <a:off x="931000" y="1419549"/>
            <a:ext cx="4114800" cy="2946773"/>
          </a:xfrm>
        </p:spPr>
      </p:pic>
      <p:pic>
        <p:nvPicPr>
          <p:cNvPr id="4" name="Picture Placeholder 3"/>
          <p:cNvPicPr>
            <a:picLocks noGrp="1" noChangeAspect="1"/>
          </p:cNvPicPr>
          <p:nvPr>
            <p:ph type="pic" idx="12"/>
          </p:nvPr>
        </p:nvPicPr>
        <p:blipFill>
          <a:blip r:embed="rId3" cstate="print">
            <a:extLst>
              <a:ext uri="{28A0092B-C50C-407E-A947-70E740481C1C}">
                <a14:useLocalDpi xmlns:a14="http://schemas.microsoft.com/office/drawing/2010/main" val="0"/>
              </a:ext>
            </a:extLst>
          </a:blip>
          <a:srcRect t="16228" b="16228"/>
          <a:stretch>
            <a:fillRect/>
          </a:stretch>
        </p:blipFill>
        <p:spPr>
          <a:xfrm>
            <a:off x="6271238" y="1419549"/>
            <a:ext cx="4114800" cy="2946773"/>
          </a:xfrm>
        </p:spPr>
      </p:pic>
      <p:sp>
        <p:nvSpPr>
          <p:cNvPr id="5" name="Rectangle 4"/>
          <p:cNvSpPr/>
          <p:nvPr/>
        </p:nvSpPr>
        <p:spPr>
          <a:xfrm>
            <a:off x="1733684" y="4745264"/>
            <a:ext cx="6999032" cy="578882"/>
          </a:xfrm>
          <a:prstGeom prst="roundRect">
            <a:avLst/>
          </a:prstGeom>
          <a:noFill/>
          <a:ln w="38100">
            <a:solidFill>
              <a:srgbClr val="12B4BC"/>
            </a:solidFill>
          </a:ln>
        </p:spPr>
        <p:txBody>
          <a:bodyPr wrap="none">
            <a:spAutoFit/>
          </a:bodyPr>
          <a:lstStyle/>
          <a:p>
            <a:r>
              <a:rPr lang="ar-LB" sz="2800" b="1" dirty="0"/>
              <a:t>عدد الصفات الشخصية  التي تساعد المدير في نجاح التغيير</a:t>
            </a:r>
            <a:endParaRPr lang="en-US" sz="2800" b="1" dirty="0"/>
          </a:p>
        </p:txBody>
      </p:sp>
    </p:spTree>
    <p:extLst>
      <p:ext uri="{BB962C8B-B14F-4D97-AF65-F5344CB8AC3E}">
        <p14:creationId xmlns:p14="http://schemas.microsoft.com/office/powerpoint/2010/main" val="2873897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2BA832D5-5019-4D1F-9C26-A9FBB987D7D1}"/>
              </a:ext>
            </a:extLst>
          </p:cNvPr>
          <p:cNvSpPr>
            <a:spLocks noGrp="1"/>
          </p:cNvSpPr>
          <p:nvPr>
            <p:ph type="title"/>
          </p:nvPr>
        </p:nvSpPr>
        <p:spPr/>
        <p:txBody>
          <a:bodyPr/>
          <a:lstStyle/>
          <a:p>
            <a:r>
              <a:rPr lang="ar-LB" dirty="0"/>
              <a:t>الصفات الشخصية  التي تساعد المدير في نجاح التغيير</a:t>
            </a:r>
            <a:endParaRPr lang="he-IL" dirty="0"/>
          </a:p>
        </p:txBody>
      </p:sp>
      <p:sp>
        <p:nvSpPr>
          <p:cNvPr id="3" name="מלבן: פינות מעוגלות 2">
            <a:extLst>
              <a:ext uri="{FF2B5EF4-FFF2-40B4-BE49-F238E27FC236}">
                <a16:creationId xmlns:a16="http://schemas.microsoft.com/office/drawing/2014/main" id="{04A1334B-5ADC-4228-B6D1-6AAE8140F46B}"/>
              </a:ext>
            </a:extLst>
          </p:cNvPr>
          <p:cNvSpPr/>
          <p:nvPr/>
        </p:nvSpPr>
        <p:spPr>
          <a:xfrm>
            <a:off x="2114443" y="1160347"/>
            <a:ext cx="2428847" cy="1357569"/>
          </a:xfrm>
          <a:prstGeom prst="roundRect">
            <a:avLst/>
          </a:prstGeom>
          <a:solidFill>
            <a:srgbClr val="12B4BC"/>
          </a:solidFill>
          <a:ln>
            <a:solidFill>
              <a:srgbClr val="12B4B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ctr"/>
            <a:r>
              <a:rPr lang="ar-LB" sz="2800" b="1" dirty="0">
                <a:solidFill>
                  <a:schemeClr val="bg1"/>
                </a:solidFill>
                <a:latin typeface="Varela Round" panose="00000500000000000000" pitchFamily="2" charset="-79"/>
              </a:rPr>
              <a:t>اقامة التحالفات</a:t>
            </a:r>
            <a:endParaRPr lang="he-IL" sz="2800" b="1" dirty="0">
              <a:solidFill>
                <a:schemeClr val="bg1"/>
              </a:solidFill>
              <a:latin typeface="Varela Round" panose="00000500000000000000" pitchFamily="2" charset="-79"/>
            </a:endParaRPr>
          </a:p>
        </p:txBody>
      </p:sp>
      <p:sp>
        <p:nvSpPr>
          <p:cNvPr id="5" name="מלבן: פינות מעוגלות 4">
            <a:extLst>
              <a:ext uri="{FF2B5EF4-FFF2-40B4-BE49-F238E27FC236}">
                <a16:creationId xmlns:a16="http://schemas.microsoft.com/office/drawing/2014/main" id="{E0A2E224-F189-4B18-88F4-DB8D7F056451}"/>
              </a:ext>
            </a:extLst>
          </p:cNvPr>
          <p:cNvSpPr/>
          <p:nvPr/>
        </p:nvSpPr>
        <p:spPr>
          <a:xfrm>
            <a:off x="3328867" y="2855991"/>
            <a:ext cx="2428847" cy="1357569"/>
          </a:xfrm>
          <a:prstGeom prst="roundRect">
            <a:avLst/>
          </a:prstGeom>
          <a:solidFill>
            <a:srgbClr val="12B4BC"/>
          </a:solidFill>
          <a:ln>
            <a:solidFill>
              <a:srgbClr val="12B4B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ctr"/>
            <a:r>
              <a:rPr lang="ar-LB" sz="2400" b="1" dirty="0">
                <a:solidFill>
                  <a:schemeClr val="bg1"/>
                </a:solidFill>
                <a:latin typeface="Varela Round" panose="00000500000000000000" pitchFamily="2" charset="-79"/>
              </a:rPr>
              <a:t>اثارة الحماس لدى العاملين للتغيير</a:t>
            </a:r>
            <a:endParaRPr lang="he-IL" sz="2400" b="1" dirty="0">
              <a:solidFill>
                <a:schemeClr val="bg1"/>
              </a:solidFill>
              <a:latin typeface="Varela Round" panose="00000500000000000000" pitchFamily="2" charset="-79"/>
            </a:endParaRPr>
          </a:p>
        </p:txBody>
      </p:sp>
      <p:sp>
        <p:nvSpPr>
          <p:cNvPr id="6" name="מלבן: פינות מעוגלות 5">
            <a:extLst>
              <a:ext uri="{FF2B5EF4-FFF2-40B4-BE49-F238E27FC236}">
                <a16:creationId xmlns:a16="http://schemas.microsoft.com/office/drawing/2014/main" id="{65CF19B0-B50C-40AD-BC08-14E9353DC465}"/>
              </a:ext>
            </a:extLst>
          </p:cNvPr>
          <p:cNvSpPr/>
          <p:nvPr/>
        </p:nvSpPr>
        <p:spPr>
          <a:xfrm>
            <a:off x="6996981" y="1168694"/>
            <a:ext cx="2632020" cy="1246747"/>
          </a:xfrm>
          <a:prstGeom prst="roundRect">
            <a:avLst/>
          </a:prstGeom>
          <a:solidFill>
            <a:srgbClr val="12B4BC"/>
          </a:solidFill>
          <a:ln>
            <a:solidFill>
              <a:srgbClr val="12B4B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ctr"/>
            <a:r>
              <a:rPr lang="ar-LB" sz="2000" b="1" dirty="0">
                <a:solidFill>
                  <a:schemeClr val="bg1"/>
                </a:solidFill>
                <a:latin typeface="Varela Round" panose="00000500000000000000" pitchFamily="2" charset="-79"/>
              </a:rPr>
              <a:t>المقدرة على اتخاذ القرارات </a:t>
            </a:r>
          </a:p>
        </p:txBody>
      </p:sp>
      <p:sp>
        <p:nvSpPr>
          <p:cNvPr id="7" name="מלבן: פינות מעוגלות 6">
            <a:extLst>
              <a:ext uri="{FF2B5EF4-FFF2-40B4-BE49-F238E27FC236}">
                <a16:creationId xmlns:a16="http://schemas.microsoft.com/office/drawing/2014/main" id="{582F3B17-6891-4A2A-BE13-6C3615478511}"/>
              </a:ext>
            </a:extLst>
          </p:cNvPr>
          <p:cNvSpPr/>
          <p:nvPr/>
        </p:nvSpPr>
        <p:spPr>
          <a:xfrm>
            <a:off x="6273274" y="2805627"/>
            <a:ext cx="2632020" cy="1246747"/>
          </a:xfrm>
          <a:prstGeom prst="roundRect">
            <a:avLst/>
          </a:prstGeom>
          <a:solidFill>
            <a:srgbClr val="12B4BC"/>
          </a:solidFill>
          <a:ln>
            <a:solidFill>
              <a:srgbClr val="12B4B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ctr"/>
            <a:r>
              <a:rPr lang="ar-LB" sz="3200" b="1" dirty="0">
                <a:solidFill>
                  <a:schemeClr val="bg1"/>
                </a:solidFill>
                <a:latin typeface="Varela Round" panose="00000500000000000000" pitchFamily="2" charset="-79"/>
              </a:rPr>
              <a:t>المثابرة</a:t>
            </a:r>
            <a:endParaRPr lang="he-IL" sz="3200" b="1" dirty="0">
              <a:solidFill>
                <a:schemeClr val="bg1"/>
              </a:solidFill>
              <a:latin typeface="Varela Round" panose="00000500000000000000" pitchFamily="2" charset="-79"/>
            </a:endParaRPr>
          </a:p>
        </p:txBody>
      </p:sp>
      <p:sp>
        <p:nvSpPr>
          <p:cNvPr id="18" name="Oval 17"/>
          <p:cNvSpPr/>
          <p:nvPr/>
        </p:nvSpPr>
        <p:spPr>
          <a:xfrm>
            <a:off x="9351946" y="2541274"/>
            <a:ext cx="2017059" cy="1511100"/>
          </a:xfrm>
          <a:prstGeom prst="roundRect">
            <a:avLst/>
          </a:prstGeom>
          <a:solidFill>
            <a:srgbClr val="12B4BC"/>
          </a:solidFill>
          <a:ln>
            <a:solidFill>
              <a:srgbClr val="12B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2400" b="1" dirty="0">
                <a:solidFill>
                  <a:schemeClr val="bg1"/>
                </a:solidFill>
              </a:rPr>
              <a:t>المقدرة على التخطيط</a:t>
            </a:r>
            <a:endParaRPr lang="en-US" sz="2400" b="1" dirty="0">
              <a:solidFill>
                <a:schemeClr val="bg1"/>
              </a:solidFill>
            </a:endParaRPr>
          </a:p>
        </p:txBody>
      </p:sp>
      <p:sp>
        <p:nvSpPr>
          <p:cNvPr id="19" name="תרשים זרימה: מסיים 6">
            <a:extLst>
              <a:ext uri="{FF2B5EF4-FFF2-40B4-BE49-F238E27FC236}">
                <a16:creationId xmlns:a16="http://schemas.microsoft.com/office/drawing/2014/main" id="{582F3B17-6891-4A2A-BE13-6C3615478511}"/>
              </a:ext>
            </a:extLst>
          </p:cNvPr>
          <p:cNvSpPr/>
          <p:nvPr/>
        </p:nvSpPr>
        <p:spPr>
          <a:xfrm>
            <a:off x="266785" y="2966813"/>
            <a:ext cx="2632020" cy="1246747"/>
          </a:xfrm>
          <a:prstGeom prst="roundRect">
            <a:avLst/>
          </a:prstGeom>
          <a:solidFill>
            <a:srgbClr val="12B4BC"/>
          </a:solidFill>
          <a:ln>
            <a:solidFill>
              <a:srgbClr val="12B4B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ctr"/>
            <a:r>
              <a:rPr lang="ar-LB" sz="3200" b="1" dirty="0">
                <a:solidFill>
                  <a:schemeClr val="bg1"/>
                </a:solidFill>
                <a:latin typeface="Varela Round" panose="00000500000000000000" pitchFamily="2" charset="-79"/>
              </a:rPr>
              <a:t>تشكيل الاتزام </a:t>
            </a:r>
            <a:endParaRPr lang="he-IL" sz="3200" b="1" dirty="0">
              <a:solidFill>
                <a:schemeClr val="bg1"/>
              </a:solidFill>
              <a:latin typeface="Varela Round" panose="00000500000000000000" pitchFamily="2" charset="-79"/>
            </a:endParaRPr>
          </a:p>
        </p:txBody>
      </p:sp>
    </p:spTree>
    <p:extLst>
      <p:ext uri="{BB962C8B-B14F-4D97-AF65-F5344CB8AC3E}">
        <p14:creationId xmlns:p14="http://schemas.microsoft.com/office/powerpoint/2010/main" val="1718737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79131" y="2168339"/>
            <a:ext cx="12190413" cy="1054858"/>
          </a:xfrm>
        </p:spPr>
        <p:txBody>
          <a:bodyPr/>
          <a:lstStyle/>
          <a:p>
            <a:r>
              <a:rPr lang="ar-LB" dirty="0">
                <a:solidFill>
                  <a:srgbClr val="192A72"/>
                </a:solidFill>
              </a:rPr>
              <a:t>طرق مواجهة المقاومة للتغيير</a:t>
            </a:r>
            <a:endParaRPr lang="he-IL" dirty="0">
              <a:solidFill>
                <a:srgbClr val="192A7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89" y="4712676"/>
            <a:ext cx="6667500" cy="2145324"/>
          </a:xfrm>
          <a:prstGeom prst="rect">
            <a:avLst/>
          </a:prstGeom>
        </p:spPr>
      </p:pic>
    </p:spTree>
    <p:extLst>
      <p:ext uri="{BB962C8B-B14F-4D97-AF65-F5344CB8AC3E}">
        <p14:creationId xmlns:p14="http://schemas.microsoft.com/office/powerpoint/2010/main" val="686951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ar-AE" dirty="0"/>
              <a:t>اسم الدرس</a:t>
            </a:r>
            <a:endParaRPr lang="he-IL" dirty="0"/>
          </a:p>
        </p:txBody>
      </p:sp>
      <p:sp>
        <p:nvSpPr>
          <p:cNvPr id="7" name="כותרת משנה 6"/>
          <p:cNvSpPr>
            <a:spLocks noGrp="1"/>
          </p:cNvSpPr>
          <p:nvPr>
            <p:ph type="subTitle" idx="1"/>
          </p:nvPr>
        </p:nvSpPr>
        <p:spPr/>
        <p:txBody>
          <a:bodyPr/>
          <a:lstStyle/>
          <a:p>
            <a:r>
              <a:rPr lang="ar-AE" dirty="0">
                <a:sym typeface="Varela Round"/>
              </a:rPr>
              <a:t>إدارة واقتصاد لطلاب تخصص الادارة</a:t>
            </a:r>
            <a:endParaRPr lang="he-IL" dirty="0">
              <a:sym typeface="Varela Round"/>
            </a:endParaRPr>
          </a:p>
        </p:txBody>
      </p:sp>
      <p:sp>
        <p:nvSpPr>
          <p:cNvPr id="4" name="מציין מיקום תוכן 3"/>
          <p:cNvSpPr>
            <a:spLocks noGrp="1"/>
          </p:cNvSpPr>
          <p:nvPr>
            <p:ph idx="10"/>
          </p:nvPr>
        </p:nvSpPr>
        <p:spPr/>
        <p:txBody>
          <a:bodyPr/>
          <a:lstStyle/>
          <a:p>
            <a:r>
              <a:rPr lang="ar-AE" b="1" dirty="0">
                <a:sym typeface="Varela Round"/>
              </a:rPr>
              <a:t>مع المعلم/ة :</a:t>
            </a:r>
            <a:r>
              <a:rPr lang="ar-LB" b="1" dirty="0">
                <a:sym typeface="Varela Round"/>
              </a:rPr>
              <a:t> إيمان مخول</a:t>
            </a:r>
            <a:endParaRPr lang="he-IL" b="1" dirty="0">
              <a:sym typeface="Varela Rou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4"/>
          </p:nvPr>
        </p:nvPicPr>
        <p:blipFill>
          <a:blip r:embed="rId2"/>
          <a:stretch>
            <a:fillRect/>
          </a:stretch>
        </p:blipFill>
        <p:spPr>
          <a:xfrm>
            <a:off x="1648922" y="912191"/>
            <a:ext cx="7900827" cy="4152900"/>
          </a:xfrm>
          <a:prstGeom prst="rect">
            <a:avLst/>
          </a:prstGeom>
        </p:spPr>
      </p:pic>
      <p:sp>
        <p:nvSpPr>
          <p:cNvPr id="6" name="Title 5"/>
          <p:cNvSpPr txBox="1">
            <a:spLocks noGrp="1"/>
          </p:cNvSpPr>
          <p:nvPr>
            <p:ph type="title"/>
          </p:nvPr>
        </p:nvSpPr>
        <p:spPr>
          <a:xfrm>
            <a:off x="-227828" y="265860"/>
            <a:ext cx="9640976" cy="646331"/>
          </a:xfrm>
          <a:prstGeom prst="rect">
            <a:avLst/>
          </a:prstGeom>
          <a:noFill/>
        </p:spPr>
        <p:txBody>
          <a:bodyPr wrap="square" rtlCol="0">
            <a:spAutoFit/>
          </a:bodyPr>
          <a:lstStyle/>
          <a:p>
            <a:pPr algn="r"/>
            <a:r>
              <a:rPr lang="ar-LB" sz="3600" b="1" dirty="0"/>
              <a:t>كيف يمكن اقناع انسان بان يقوم بتغيير معين؟</a:t>
            </a:r>
            <a:endParaRPr lang="en-US" sz="3600" b="1" dirty="0"/>
          </a:p>
        </p:txBody>
      </p:sp>
    </p:spTree>
    <p:extLst>
      <p:ext uri="{BB962C8B-B14F-4D97-AF65-F5344CB8AC3E}">
        <p14:creationId xmlns:p14="http://schemas.microsoft.com/office/powerpoint/2010/main" val="3592115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p:nvPr>
        </p:nvSpPr>
        <p:spPr>
          <a:xfrm>
            <a:off x="2445034" y="119049"/>
            <a:ext cx="9640976" cy="646331"/>
          </a:xfrm>
          <a:prstGeom prst="rect">
            <a:avLst/>
          </a:prstGeom>
          <a:noFill/>
        </p:spPr>
        <p:txBody>
          <a:bodyPr wrap="square" rtlCol="0">
            <a:spAutoFit/>
          </a:bodyPr>
          <a:lstStyle/>
          <a:p>
            <a:pPr algn="r"/>
            <a:r>
              <a:rPr lang="ar-LB" sz="3600" b="1" dirty="0"/>
              <a:t>كيف يمكن اقناع انسان بان يقوم بتغيير معين؟</a:t>
            </a:r>
            <a:endParaRPr lang="en-US" sz="3600" b="1" dirty="0"/>
          </a:p>
        </p:txBody>
      </p:sp>
      <p:pic>
        <p:nvPicPr>
          <p:cNvPr id="2" name="מדיה מקוונת 1" title="￘ﾧ￘ﾯ￘ﾧ￘ﾱ￘ﾩ ￘ﾧ￙ﾄ￘ﾪ￘ﾺ￙ﾊ￙ﾊ￘ﾱ -&#10;￙ﾃ￙ﾊ￙ﾁ ￘ﾪ￘ﾪ￘ﾺ￙ﾄ￘ﾨ ￘ﾹ￙ﾄ￙ﾉ ￙ﾅ￙ﾂ￘ﾧ￙ﾈ￙ﾅ￘ﾩ ￘ﾧ￙ﾄ￘ﾪ￘ﾺ￙ﾊ￙ﾊ￘ﾱ">
            <a:hlinkClick r:id="" action="ppaction://media"/>
            <a:extLst>
              <a:ext uri="{FF2B5EF4-FFF2-40B4-BE49-F238E27FC236}">
                <a16:creationId xmlns:a16="http://schemas.microsoft.com/office/drawing/2014/main" id="{AD805834-46FD-4C7C-832E-A7E362D46EDD}"/>
              </a:ext>
            </a:extLst>
          </p:cNvPr>
          <p:cNvPicPr>
            <a:picLocks noRot="1" noChangeAspect="1"/>
          </p:cNvPicPr>
          <p:nvPr>
            <a:videoFile r:link="rId1"/>
          </p:nvPr>
        </p:nvPicPr>
        <p:blipFill>
          <a:blip r:embed="rId3"/>
          <a:stretch>
            <a:fillRect/>
          </a:stretch>
        </p:blipFill>
        <p:spPr>
          <a:xfrm>
            <a:off x="246002" y="1330363"/>
            <a:ext cx="11698408" cy="5377810"/>
          </a:xfrm>
          <a:prstGeom prst="rect">
            <a:avLst/>
          </a:prstGeom>
        </p:spPr>
      </p:pic>
    </p:spTree>
    <p:extLst>
      <p:ext uri="{BB962C8B-B14F-4D97-AF65-F5344CB8AC3E}">
        <p14:creationId xmlns:p14="http://schemas.microsoft.com/office/powerpoint/2010/main" val="200378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0"/>
          </a:schemeClr>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2918260"/>
              </p:ext>
            </p:extLst>
          </p:nvPr>
        </p:nvGraphicFramePr>
        <p:xfrm>
          <a:off x="1658471" y="740791"/>
          <a:ext cx="9350188" cy="5417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9900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FC3FEC3-01DC-47B1-B094-4AC3265924E2}"/>
              </a:ext>
            </a:extLst>
          </p:cNvPr>
          <p:cNvSpPr>
            <a:spLocks noGrp="1"/>
          </p:cNvSpPr>
          <p:nvPr>
            <p:ph type="ctrTitle"/>
          </p:nvPr>
        </p:nvSpPr>
        <p:spPr>
          <a:xfrm>
            <a:off x="1297234" y="386202"/>
            <a:ext cx="10246355" cy="637353"/>
          </a:xfrm>
        </p:spPr>
        <p:txBody>
          <a:bodyPr/>
          <a:lstStyle/>
          <a:p>
            <a:r>
              <a:rPr lang="ar-LB" b="1" dirty="0"/>
              <a:t>عدد الطرق التي شاهدتها في الفيلم تساعد في التغلب على المقاومة للتغيير</a:t>
            </a:r>
            <a:endParaRPr lang="he-IL" dirty="0"/>
          </a:p>
        </p:txBody>
      </p:sp>
      <p:pic>
        <p:nvPicPr>
          <p:cNvPr id="3" name="מדיה מקוונת 2" title="￙ﾅ￙ﾂ￘ﾧ￙ﾈ￙ﾅ￘ﾩ ￘ﾧ￙ﾄ￘ﾪ￘ﾺ￙ﾊ￙ﾊ￘ﾱ">
            <a:hlinkClick r:id="" action="ppaction://media"/>
            <a:extLst>
              <a:ext uri="{FF2B5EF4-FFF2-40B4-BE49-F238E27FC236}">
                <a16:creationId xmlns:a16="http://schemas.microsoft.com/office/drawing/2014/main" id="{DD43E6B5-812F-411D-857B-3A9B54158D4C}"/>
              </a:ext>
            </a:extLst>
          </p:cNvPr>
          <p:cNvPicPr>
            <a:picLocks noRot="1" noChangeAspect="1"/>
          </p:cNvPicPr>
          <p:nvPr>
            <a:videoFile r:link="rId1"/>
          </p:nvPr>
        </p:nvPicPr>
        <p:blipFill>
          <a:blip r:embed="rId3"/>
          <a:stretch>
            <a:fillRect/>
          </a:stretch>
        </p:blipFill>
        <p:spPr>
          <a:xfrm>
            <a:off x="369870" y="1438382"/>
            <a:ext cx="11609797" cy="4870550"/>
          </a:xfrm>
          <a:prstGeom prst="rect">
            <a:avLst/>
          </a:prstGeom>
        </p:spPr>
      </p:pic>
    </p:spTree>
    <p:extLst>
      <p:ext uri="{BB962C8B-B14F-4D97-AF65-F5344CB8AC3E}">
        <p14:creationId xmlns:p14="http://schemas.microsoft.com/office/powerpoint/2010/main" val="133638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2BA832D5-5019-4D1F-9C26-A9FBB987D7D1}"/>
              </a:ext>
            </a:extLst>
          </p:cNvPr>
          <p:cNvSpPr>
            <a:spLocks noGrp="1"/>
          </p:cNvSpPr>
          <p:nvPr>
            <p:ph type="title"/>
          </p:nvPr>
        </p:nvSpPr>
        <p:spPr/>
        <p:txBody>
          <a:bodyPr/>
          <a:lstStyle/>
          <a:p>
            <a:r>
              <a:rPr lang="ar-LB" dirty="0"/>
              <a:t>طرق التغلب على المقامة للتغيير </a:t>
            </a:r>
            <a:endParaRPr lang="he-IL" dirty="0"/>
          </a:p>
        </p:txBody>
      </p:sp>
      <p:graphicFrame>
        <p:nvGraphicFramePr>
          <p:cNvPr id="2" name="טבלה 18">
            <a:extLst>
              <a:ext uri="{FF2B5EF4-FFF2-40B4-BE49-F238E27FC236}">
                <a16:creationId xmlns:a16="http://schemas.microsoft.com/office/drawing/2014/main" id="{76404933-E0C9-4EB6-9FB4-EF57A5FC2A59}"/>
              </a:ext>
            </a:extLst>
          </p:cNvPr>
          <p:cNvGraphicFramePr>
            <a:graphicFrameLocks noGrp="1"/>
          </p:cNvGraphicFramePr>
          <p:nvPr>
            <p:extLst>
              <p:ext uri="{D42A27DB-BD31-4B8C-83A1-F6EECF244321}">
                <p14:modId xmlns:p14="http://schemas.microsoft.com/office/powerpoint/2010/main" val="1856906815"/>
              </p:ext>
            </p:extLst>
          </p:nvPr>
        </p:nvGraphicFramePr>
        <p:xfrm>
          <a:off x="370176" y="1041208"/>
          <a:ext cx="8268699" cy="4769290"/>
        </p:xfrm>
        <a:graphic>
          <a:graphicData uri="http://schemas.openxmlformats.org/drawingml/2006/table">
            <a:tbl>
              <a:tblPr rtl="1" firstRow="1" bandRow="1">
                <a:tableStyleId>{5940675A-B579-460E-94D1-54222C63F5DA}</a:tableStyleId>
              </a:tblPr>
              <a:tblGrid>
                <a:gridCol w="2756233">
                  <a:extLst>
                    <a:ext uri="{9D8B030D-6E8A-4147-A177-3AD203B41FA5}">
                      <a16:colId xmlns:a16="http://schemas.microsoft.com/office/drawing/2014/main" val="1456415834"/>
                    </a:ext>
                  </a:extLst>
                </a:gridCol>
                <a:gridCol w="2756233">
                  <a:extLst>
                    <a:ext uri="{9D8B030D-6E8A-4147-A177-3AD203B41FA5}">
                      <a16:colId xmlns:a16="http://schemas.microsoft.com/office/drawing/2014/main" val="3266944433"/>
                    </a:ext>
                  </a:extLst>
                </a:gridCol>
                <a:gridCol w="2756233">
                  <a:extLst>
                    <a:ext uri="{9D8B030D-6E8A-4147-A177-3AD203B41FA5}">
                      <a16:colId xmlns:a16="http://schemas.microsoft.com/office/drawing/2014/main" val="460886113"/>
                    </a:ext>
                  </a:extLst>
                </a:gridCol>
              </a:tblGrid>
              <a:tr h="654526">
                <a:tc>
                  <a:txBody>
                    <a:bodyPr/>
                    <a:lstStyle/>
                    <a:p>
                      <a:pPr algn="ctr" rtl="1"/>
                      <a:r>
                        <a:rPr lang="ar-LB" sz="2800" b="1" dirty="0">
                          <a:solidFill>
                            <a:schemeClr val="bg1"/>
                          </a:solidFill>
                        </a:rPr>
                        <a:t>الطريقة </a:t>
                      </a:r>
                      <a:endParaRPr lang="he-IL" sz="2800" b="1" dirty="0">
                        <a:solidFill>
                          <a:schemeClr val="bg1"/>
                        </a:solidFill>
                      </a:endParaRPr>
                    </a:p>
                  </a:txBody>
                  <a:tcPr marL="91428" marR="91428" marT="45714" marB="45714" anchor="ctr">
                    <a:solidFill>
                      <a:srgbClr val="12B4BC"/>
                    </a:solidFill>
                  </a:tcPr>
                </a:tc>
                <a:tc>
                  <a:txBody>
                    <a:bodyPr/>
                    <a:lstStyle/>
                    <a:p>
                      <a:pPr algn="ctr" rtl="1"/>
                      <a:r>
                        <a:rPr lang="ar-LB" sz="2800" b="1" dirty="0">
                          <a:solidFill>
                            <a:schemeClr val="bg1"/>
                          </a:solidFill>
                        </a:rPr>
                        <a:t>الحسنات </a:t>
                      </a:r>
                      <a:endParaRPr lang="he-IL" sz="2800" b="1" dirty="0">
                        <a:solidFill>
                          <a:schemeClr val="bg1"/>
                        </a:solidFill>
                      </a:endParaRPr>
                    </a:p>
                  </a:txBody>
                  <a:tcPr marL="91428" marR="91428" marT="45714" marB="45714" anchor="ctr">
                    <a:solidFill>
                      <a:srgbClr val="12B4BC"/>
                    </a:solidFill>
                  </a:tcP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ar-LB" sz="2800" b="1" dirty="0">
                          <a:solidFill>
                            <a:schemeClr val="bg1"/>
                          </a:solidFill>
                        </a:rPr>
                        <a:t>السيئات </a:t>
                      </a:r>
                      <a:endParaRPr lang="he-IL" sz="2800" b="1" dirty="0">
                        <a:solidFill>
                          <a:schemeClr val="bg1"/>
                        </a:solidFill>
                      </a:endParaRPr>
                    </a:p>
                  </a:txBody>
                  <a:tcPr marL="91428" marR="91428" marT="45714" marB="45714" anchor="ctr">
                    <a:solidFill>
                      <a:srgbClr val="12B4BC"/>
                    </a:solidFill>
                  </a:tcPr>
                </a:tc>
                <a:extLst>
                  <a:ext uri="{0D108BD9-81ED-4DB2-BD59-A6C34878D82A}">
                    <a16:rowId xmlns:a16="http://schemas.microsoft.com/office/drawing/2014/main" val="1194121837"/>
                  </a:ext>
                </a:extLst>
              </a:tr>
              <a:tr h="654526">
                <a:tc>
                  <a:txBody>
                    <a:bodyPr/>
                    <a:lstStyle/>
                    <a:p>
                      <a:pPr algn="ctr" rtl="1"/>
                      <a:r>
                        <a:rPr lang="ar-LB" sz="2800" b="1" dirty="0"/>
                        <a:t>1.الشرح</a:t>
                      </a:r>
                      <a:r>
                        <a:rPr lang="ar-LB" sz="2800" b="1" baseline="0" dirty="0"/>
                        <a:t> عن التغيير</a:t>
                      </a:r>
                      <a:endParaRPr lang="he-IL" sz="2800" b="1" dirty="0"/>
                    </a:p>
                  </a:txBody>
                  <a:tcPr marL="91428" marR="91428" marT="45714" marB="45714" anchor="ctr"/>
                </a:tc>
                <a:tc>
                  <a:txBody>
                    <a:bodyPr/>
                    <a:lstStyle/>
                    <a:p>
                      <a:pPr algn="ctr" rtl="1"/>
                      <a:r>
                        <a:rPr lang="ar-LB" sz="2800" b="1" dirty="0"/>
                        <a:t>- فهم التغيير</a:t>
                      </a:r>
                      <a:r>
                        <a:rPr lang="ar-LB" sz="2800" b="1" baseline="0" dirty="0"/>
                        <a:t> واسبابه </a:t>
                      </a:r>
                    </a:p>
                    <a:p>
                      <a:pPr algn="ctr" rtl="1"/>
                      <a:r>
                        <a:rPr lang="ar-LB" sz="2800" b="1" dirty="0"/>
                        <a:t>- اقتناع العاملين باهمية التغيير</a:t>
                      </a:r>
                      <a:endParaRPr lang="he-IL" sz="2800" b="1" dirty="0"/>
                    </a:p>
                  </a:txBody>
                  <a:tcPr marL="91428" marR="91428" marT="45714" marB="45714"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ar-LB" sz="2800" b="1" dirty="0"/>
                        <a:t>تستغرق وقتا</a:t>
                      </a:r>
                      <a:endParaRPr lang="he-IL" sz="2800" b="1" dirty="0"/>
                    </a:p>
                  </a:txBody>
                  <a:tcPr marL="91428" marR="91428" marT="45714" marB="45714" anchor="ctr">
                    <a:solidFill>
                      <a:srgbClr val="C00000"/>
                    </a:solidFill>
                  </a:tcPr>
                </a:tc>
                <a:extLst>
                  <a:ext uri="{0D108BD9-81ED-4DB2-BD59-A6C34878D82A}">
                    <a16:rowId xmlns:a16="http://schemas.microsoft.com/office/drawing/2014/main" val="3278032429"/>
                  </a:ext>
                </a:extLst>
              </a:tr>
              <a:tr h="654526">
                <a:tc>
                  <a:txBody>
                    <a:bodyPr/>
                    <a:lstStyle/>
                    <a:p>
                      <a:pPr algn="ctr" rtl="1"/>
                      <a:r>
                        <a:rPr lang="ar-LB" sz="2800" b="1" dirty="0"/>
                        <a:t>2.اشراك العاملين</a:t>
                      </a:r>
                      <a:endParaRPr lang="he-IL" sz="2800" b="1" dirty="0"/>
                    </a:p>
                  </a:txBody>
                  <a:tcPr marL="91428" marR="91428" marT="45714" marB="45714" anchor="ctr"/>
                </a:tc>
                <a:tc>
                  <a:txBody>
                    <a:bodyPr/>
                    <a:lstStyle/>
                    <a:p>
                      <a:pPr algn="ctr" rtl="1"/>
                      <a:r>
                        <a:rPr lang="ar-LB" sz="2800" b="1" dirty="0"/>
                        <a:t>التزام العاملين بالتغيير</a:t>
                      </a:r>
                      <a:endParaRPr lang="he-IL" sz="2800" b="1" dirty="0"/>
                    </a:p>
                  </a:txBody>
                  <a:tcPr marL="91428" marR="91428" marT="45714" marB="45714"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ar-LB" sz="2800" b="1" dirty="0"/>
                        <a:t>تستغرق الكثير</a:t>
                      </a:r>
                      <a:r>
                        <a:rPr lang="ar-LB" sz="2800" b="1" baseline="0" dirty="0"/>
                        <a:t> من الوقت</a:t>
                      </a:r>
                      <a:endParaRPr lang="he-IL" sz="2800" b="1" dirty="0"/>
                    </a:p>
                  </a:txBody>
                  <a:tcPr marL="91428" marR="91428" marT="45714" marB="45714" anchor="ctr">
                    <a:solidFill>
                      <a:srgbClr val="FF0000"/>
                    </a:solidFill>
                  </a:tcPr>
                </a:tc>
                <a:extLst>
                  <a:ext uri="{0D108BD9-81ED-4DB2-BD59-A6C34878D82A}">
                    <a16:rowId xmlns:a16="http://schemas.microsoft.com/office/drawing/2014/main" val="2864613043"/>
                  </a:ext>
                </a:extLst>
              </a:tr>
              <a:tr h="654526">
                <a:tc>
                  <a:txBody>
                    <a:bodyPr/>
                    <a:lstStyle/>
                    <a:p>
                      <a:pPr algn="ctr" rtl="1"/>
                      <a:r>
                        <a:rPr lang="ar-LB" sz="2800" b="1" dirty="0"/>
                        <a:t>3.الدعم والمساعدة – اي اعطاء التدريب المناسب والوقت الكافي</a:t>
                      </a:r>
                      <a:r>
                        <a:rPr lang="ar-LB" sz="2800" b="1" baseline="0" dirty="0"/>
                        <a:t> للتأقلم</a:t>
                      </a:r>
                      <a:endParaRPr lang="he-IL" sz="2800" b="1" dirty="0"/>
                    </a:p>
                  </a:txBody>
                  <a:tcPr marL="91428" marR="91428" marT="45714" marB="45714" anchor="ctr"/>
                </a:tc>
                <a:tc>
                  <a:txBody>
                    <a:bodyPr/>
                    <a:lstStyle/>
                    <a:p>
                      <a:pPr algn="ctr" rtl="1"/>
                      <a:r>
                        <a:rPr lang="ar-LB" sz="2800" b="1" dirty="0"/>
                        <a:t>- تقلص من مقاومة التغيير</a:t>
                      </a:r>
                    </a:p>
                    <a:p>
                      <a:pPr algn="ctr" rtl="1"/>
                      <a:r>
                        <a:rPr lang="ar-LB" sz="2800" b="1" dirty="0"/>
                        <a:t>- تشعر العامل بالطمأنينة</a:t>
                      </a:r>
                      <a:endParaRPr lang="he-IL" sz="2800" b="1" dirty="0"/>
                    </a:p>
                  </a:txBody>
                  <a:tcPr marL="91428" marR="91428" marT="45714" marB="45714"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ar-LB" sz="2800" b="1" dirty="0"/>
                        <a:t>- تستغرق الوقت</a:t>
                      </a:r>
                    </a:p>
                    <a:p>
                      <a:pPr marL="0" marR="0" lvl="0" indent="0" algn="ctr" defTabSz="914491" rtl="1" eaLnBrk="1" fontAlgn="auto" latinLnBrk="0" hangingPunct="1">
                        <a:lnSpc>
                          <a:spcPct val="100000"/>
                        </a:lnSpc>
                        <a:spcBef>
                          <a:spcPts val="0"/>
                        </a:spcBef>
                        <a:spcAft>
                          <a:spcPts val="0"/>
                        </a:spcAft>
                        <a:buClrTx/>
                        <a:buSzTx/>
                        <a:buFontTx/>
                        <a:buNone/>
                        <a:tabLst/>
                        <a:defRPr/>
                      </a:pPr>
                      <a:r>
                        <a:rPr lang="ar-LB" sz="2800" b="1" dirty="0"/>
                        <a:t>- تحتاج الى جهد وموارد</a:t>
                      </a:r>
                      <a:endParaRPr lang="he-IL" sz="2800" b="1" dirty="0"/>
                    </a:p>
                  </a:txBody>
                  <a:tcPr marL="91428" marR="91428" marT="45714" marB="45714" anchor="ctr">
                    <a:solidFill>
                      <a:schemeClr val="accent6">
                        <a:lumMod val="60000"/>
                        <a:lumOff val="40000"/>
                      </a:schemeClr>
                    </a:solidFill>
                  </a:tcPr>
                </a:tc>
                <a:extLst>
                  <a:ext uri="{0D108BD9-81ED-4DB2-BD59-A6C34878D82A}">
                    <a16:rowId xmlns:a16="http://schemas.microsoft.com/office/drawing/2014/main" val="2967094457"/>
                  </a:ext>
                </a:extLst>
              </a:tr>
            </a:tbl>
          </a:graphicData>
        </a:graphic>
      </p:graphicFrame>
    </p:spTree>
    <p:extLst>
      <p:ext uri="{BB962C8B-B14F-4D97-AF65-F5344CB8AC3E}">
        <p14:creationId xmlns:p14="http://schemas.microsoft.com/office/powerpoint/2010/main" val="2120748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342402"/>
            <a:ext cx="12190412" cy="720000"/>
          </a:xfrm>
        </p:spPr>
        <p:txBody>
          <a:bodyPr/>
          <a:lstStyle/>
          <a:p>
            <a:r>
              <a:rPr lang="ar-LB" dirty="0"/>
              <a:t>طرق التغلب على المقامة للتغيير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931844973"/>
              </p:ext>
            </p:extLst>
          </p:nvPr>
        </p:nvGraphicFramePr>
        <p:xfrm>
          <a:off x="432933" y="1155241"/>
          <a:ext cx="8268699" cy="654526"/>
        </p:xfrm>
        <a:graphic>
          <a:graphicData uri="http://schemas.openxmlformats.org/drawingml/2006/table">
            <a:tbl>
              <a:tblPr rtl="1" firstRow="1" bandRow="1">
                <a:tableStyleId>{5940675A-B579-460E-94D1-54222C63F5DA}</a:tableStyleId>
              </a:tblPr>
              <a:tblGrid>
                <a:gridCol w="2756233">
                  <a:extLst>
                    <a:ext uri="{9D8B030D-6E8A-4147-A177-3AD203B41FA5}">
                      <a16:colId xmlns:a16="http://schemas.microsoft.com/office/drawing/2014/main" val="4124378718"/>
                    </a:ext>
                  </a:extLst>
                </a:gridCol>
                <a:gridCol w="2756233">
                  <a:extLst>
                    <a:ext uri="{9D8B030D-6E8A-4147-A177-3AD203B41FA5}">
                      <a16:colId xmlns:a16="http://schemas.microsoft.com/office/drawing/2014/main" val="1558970338"/>
                    </a:ext>
                  </a:extLst>
                </a:gridCol>
                <a:gridCol w="2756233">
                  <a:extLst>
                    <a:ext uri="{9D8B030D-6E8A-4147-A177-3AD203B41FA5}">
                      <a16:colId xmlns:a16="http://schemas.microsoft.com/office/drawing/2014/main" val="4236963426"/>
                    </a:ext>
                  </a:extLst>
                </a:gridCol>
              </a:tblGrid>
              <a:tr h="654526">
                <a:tc>
                  <a:txBody>
                    <a:bodyPr/>
                    <a:lstStyle/>
                    <a:p>
                      <a:pPr algn="ctr" rtl="1"/>
                      <a:r>
                        <a:rPr lang="ar-LB" sz="2800" b="1" dirty="0">
                          <a:solidFill>
                            <a:schemeClr val="bg1"/>
                          </a:solidFill>
                        </a:rPr>
                        <a:t>الطريقة </a:t>
                      </a:r>
                      <a:endParaRPr lang="he-IL" sz="2800" b="1" dirty="0">
                        <a:solidFill>
                          <a:schemeClr val="bg1"/>
                        </a:solidFill>
                      </a:endParaRPr>
                    </a:p>
                  </a:txBody>
                  <a:tcPr marL="91428" marR="91428" marT="45714" marB="45714" anchor="ctr">
                    <a:solidFill>
                      <a:srgbClr val="12B4BC"/>
                    </a:solidFill>
                  </a:tcPr>
                </a:tc>
                <a:tc>
                  <a:txBody>
                    <a:bodyPr/>
                    <a:lstStyle/>
                    <a:p>
                      <a:pPr algn="ctr" rtl="1"/>
                      <a:r>
                        <a:rPr lang="ar-LB" sz="2800" b="1" dirty="0">
                          <a:solidFill>
                            <a:schemeClr val="bg1"/>
                          </a:solidFill>
                        </a:rPr>
                        <a:t>الحسنات </a:t>
                      </a:r>
                      <a:endParaRPr lang="he-IL" sz="2800" b="1" dirty="0">
                        <a:solidFill>
                          <a:schemeClr val="bg1"/>
                        </a:solidFill>
                      </a:endParaRPr>
                    </a:p>
                  </a:txBody>
                  <a:tcPr marL="91428" marR="91428" marT="45714" marB="45714" anchor="ctr">
                    <a:solidFill>
                      <a:srgbClr val="12B4BC"/>
                    </a:solidFill>
                  </a:tcP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ar-LB" sz="2800" b="1" dirty="0">
                          <a:solidFill>
                            <a:schemeClr val="bg1"/>
                          </a:solidFill>
                        </a:rPr>
                        <a:t>السيئات </a:t>
                      </a:r>
                      <a:endParaRPr lang="he-IL" sz="2800" b="1" dirty="0">
                        <a:solidFill>
                          <a:schemeClr val="bg1"/>
                        </a:solidFill>
                      </a:endParaRPr>
                    </a:p>
                  </a:txBody>
                  <a:tcPr marL="91428" marR="91428" marT="45714" marB="45714" anchor="ctr">
                    <a:solidFill>
                      <a:srgbClr val="12B4BC"/>
                    </a:solidFill>
                  </a:tcPr>
                </a:tc>
                <a:extLst>
                  <a:ext uri="{0D108BD9-81ED-4DB2-BD59-A6C34878D82A}">
                    <a16:rowId xmlns:a16="http://schemas.microsoft.com/office/drawing/2014/main" val="2962677513"/>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972251141"/>
              </p:ext>
            </p:extLst>
          </p:nvPr>
        </p:nvGraphicFramePr>
        <p:xfrm>
          <a:off x="432932" y="1823214"/>
          <a:ext cx="8268699" cy="2743176"/>
        </p:xfrm>
        <a:graphic>
          <a:graphicData uri="http://schemas.openxmlformats.org/drawingml/2006/table">
            <a:tbl>
              <a:tblPr rtl="1" firstRow="1" bandRow="1">
                <a:tableStyleId>{5940675A-B579-460E-94D1-54222C63F5DA}</a:tableStyleId>
              </a:tblPr>
              <a:tblGrid>
                <a:gridCol w="2756233">
                  <a:extLst>
                    <a:ext uri="{9D8B030D-6E8A-4147-A177-3AD203B41FA5}">
                      <a16:colId xmlns:a16="http://schemas.microsoft.com/office/drawing/2014/main" val="26392482"/>
                    </a:ext>
                  </a:extLst>
                </a:gridCol>
                <a:gridCol w="2756233">
                  <a:extLst>
                    <a:ext uri="{9D8B030D-6E8A-4147-A177-3AD203B41FA5}">
                      <a16:colId xmlns:a16="http://schemas.microsoft.com/office/drawing/2014/main" val="188343933"/>
                    </a:ext>
                  </a:extLst>
                </a:gridCol>
                <a:gridCol w="2756233">
                  <a:extLst>
                    <a:ext uri="{9D8B030D-6E8A-4147-A177-3AD203B41FA5}">
                      <a16:colId xmlns:a16="http://schemas.microsoft.com/office/drawing/2014/main" val="1429512106"/>
                    </a:ext>
                  </a:extLst>
                </a:gridCol>
              </a:tblGrid>
              <a:tr h="654526">
                <a:tc>
                  <a:txBody>
                    <a:bodyPr/>
                    <a:lstStyle/>
                    <a:p>
                      <a:pPr algn="ctr" rtl="1"/>
                      <a:r>
                        <a:rPr lang="ar-LB" sz="2400" b="1" dirty="0"/>
                        <a:t>5.ارضاء قادة المعارضة</a:t>
                      </a:r>
                      <a:endParaRPr lang="he-IL" sz="2400" b="1" dirty="0"/>
                    </a:p>
                  </a:txBody>
                  <a:tcPr marL="91428" marR="91428" marT="45714" marB="45714" anchor="ctr"/>
                </a:tc>
                <a:tc>
                  <a:txBody>
                    <a:bodyPr/>
                    <a:lstStyle/>
                    <a:p>
                      <a:pPr algn="ctr" rtl="1"/>
                      <a:r>
                        <a:rPr lang="ar-LB" sz="2400" b="1" dirty="0"/>
                        <a:t>سريعة وسهلة</a:t>
                      </a:r>
                      <a:endParaRPr lang="he-IL" sz="2400" b="1" dirty="0"/>
                    </a:p>
                  </a:txBody>
                  <a:tcPr marL="91428" marR="91428" marT="45714" marB="45714"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ar-LB" sz="2400" b="1" dirty="0"/>
                        <a:t>- تشكل قاعدة</a:t>
                      </a:r>
                      <a:r>
                        <a:rPr lang="ar-LB" sz="2400" b="1" baseline="0" dirty="0"/>
                        <a:t> للفساد خاصة فيما يتعلق بموضوع التقدم</a:t>
                      </a:r>
                    </a:p>
                    <a:p>
                      <a:pPr marL="0" marR="0" lvl="0" indent="0" algn="ctr" defTabSz="914491" rtl="1" eaLnBrk="1" fontAlgn="auto" latinLnBrk="0" hangingPunct="1">
                        <a:lnSpc>
                          <a:spcPct val="100000"/>
                        </a:lnSpc>
                        <a:spcBef>
                          <a:spcPts val="0"/>
                        </a:spcBef>
                        <a:spcAft>
                          <a:spcPts val="0"/>
                        </a:spcAft>
                        <a:buClrTx/>
                        <a:buSzTx/>
                        <a:buFontTx/>
                        <a:buNone/>
                        <a:tabLst/>
                        <a:defRPr/>
                      </a:pPr>
                      <a:r>
                        <a:rPr lang="ar-LB" sz="2400" b="1" baseline="0" dirty="0"/>
                        <a:t>- غير اخلاقية</a:t>
                      </a:r>
                      <a:endParaRPr lang="he-IL" sz="2400" b="1" dirty="0"/>
                    </a:p>
                  </a:txBody>
                  <a:tcPr marL="91428" marR="91428" marT="45714" marB="45714" anchor="ctr"/>
                </a:tc>
                <a:extLst>
                  <a:ext uri="{0D108BD9-81ED-4DB2-BD59-A6C34878D82A}">
                    <a16:rowId xmlns:a16="http://schemas.microsoft.com/office/drawing/2014/main" val="1960212555"/>
                  </a:ext>
                </a:extLst>
              </a:tr>
              <a:tr h="654526">
                <a:tc>
                  <a:txBody>
                    <a:bodyPr/>
                    <a:lstStyle/>
                    <a:p>
                      <a:pPr algn="ctr" rtl="1"/>
                      <a:r>
                        <a:rPr lang="ar-LB" sz="2400" b="1" dirty="0"/>
                        <a:t>6.التلاعب بالمعلومات </a:t>
                      </a:r>
                    </a:p>
                    <a:p>
                      <a:pPr algn="ctr" rtl="1"/>
                      <a:r>
                        <a:rPr lang="ar-LB" sz="2400" b="1" dirty="0"/>
                        <a:t>اخفاء جزء من المعلومات عن العاملين</a:t>
                      </a:r>
                      <a:endParaRPr lang="he-IL" sz="2400" b="1" dirty="0"/>
                    </a:p>
                  </a:txBody>
                  <a:tcPr marL="91428" marR="91428" marT="45714" marB="45714" anchor="ctr"/>
                </a:tc>
                <a:tc>
                  <a:txBody>
                    <a:bodyPr/>
                    <a:lstStyle/>
                    <a:p>
                      <a:pPr algn="ctr" rtl="1"/>
                      <a:r>
                        <a:rPr lang="ar-LB" sz="2400" b="1" dirty="0"/>
                        <a:t>سريعة وسهلة</a:t>
                      </a:r>
                      <a:endParaRPr lang="he-IL" sz="2400" b="1" dirty="0"/>
                    </a:p>
                  </a:txBody>
                  <a:tcPr marL="91428" marR="91428" marT="45714" marB="45714"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ar-LB" sz="2400" b="1" dirty="0"/>
                        <a:t>-غير اخلاقية</a:t>
                      </a:r>
                    </a:p>
                    <a:p>
                      <a:pPr marL="0" marR="0" lvl="0" indent="0" algn="ctr" defTabSz="914491" rtl="1" eaLnBrk="1" fontAlgn="auto" latinLnBrk="0" hangingPunct="1">
                        <a:lnSpc>
                          <a:spcPct val="100000"/>
                        </a:lnSpc>
                        <a:spcBef>
                          <a:spcPts val="0"/>
                        </a:spcBef>
                        <a:spcAft>
                          <a:spcPts val="0"/>
                        </a:spcAft>
                        <a:buClrTx/>
                        <a:buSzTx/>
                        <a:buFontTx/>
                        <a:buNone/>
                        <a:tabLst/>
                        <a:defRPr/>
                      </a:pPr>
                      <a:r>
                        <a:rPr lang="ar-LB" sz="2400" b="1" dirty="0"/>
                        <a:t>-نتائجها</a:t>
                      </a:r>
                      <a:r>
                        <a:rPr lang="ar-LB" sz="2400" b="1" baseline="0" dirty="0"/>
                        <a:t> سلبية للمدى البعيد</a:t>
                      </a:r>
                      <a:endParaRPr lang="he-IL" sz="2400" b="1" dirty="0"/>
                    </a:p>
                  </a:txBody>
                  <a:tcPr marL="91428" marR="91428" marT="45714" marB="45714" anchor="ctr"/>
                </a:tc>
                <a:extLst>
                  <a:ext uri="{0D108BD9-81ED-4DB2-BD59-A6C34878D82A}">
                    <a16:rowId xmlns:a16="http://schemas.microsoft.com/office/drawing/2014/main" val="279581539"/>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14283714"/>
              </p:ext>
            </p:extLst>
          </p:nvPr>
        </p:nvGraphicFramePr>
        <p:xfrm>
          <a:off x="432931" y="4578743"/>
          <a:ext cx="8268699" cy="1188708"/>
        </p:xfrm>
        <a:graphic>
          <a:graphicData uri="http://schemas.openxmlformats.org/drawingml/2006/table">
            <a:tbl>
              <a:tblPr rtl="1" firstRow="1" bandRow="1">
                <a:tableStyleId>{5940675A-B579-460E-94D1-54222C63F5DA}</a:tableStyleId>
              </a:tblPr>
              <a:tblGrid>
                <a:gridCol w="2756233">
                  <a:extLst>
                    <a:ext uri="{9D8B030D-6E8A-4147-A177-3AD203B41FA5}">
                      <a16:colId xmlns:a16="http://schemas.microsoft.com/office/drawing/2014/main" val="26392482"/>
                    </a:ext>
                  </a:extLst>
                </a:gridCol>
                <a:gridCol w="2756233">
                  <a:extLst>
                    <a:ext uri="{9D8B030D-6E8A-4147-A177-3AD203B41FA5}">
                      <a16:colId xmlns:a16="http://schemas.microsoft.com/office/drawing/2014/main" val="188343933"/>
                    </a:ext>
                  </a:extLst>
                </a:gridCol>
                <a:gridCol w="2756233">
                  <a:extLst>
                    <a:ext uri="{9D8B030D-6E8A-4147-A177-3AD203B41FA5}">
                      <a16:colId xmlns:a16="http://schemas.microsoft.com/office/drawing/2014/main" val="1429512106"/>
                    </a:ext>
                  </a:extLst>
                </a:gridCol>
              </a:tblGrid>
              <a:tr h="411595">
                <a:tc>
                  <a:txBody>
                    <a:bodyPr/>
                    <a:lstStyle/>
                    <a:p>
                      <a:pPr algn="ctr" rtl="1"/>
                      <a:r>
                        <a:rPr lang="ar-LB" sz="2400" b="1" dirty="0"/>
                        <a:t>7.الاكراه الصريح</a:t>
                      </a:r>
                      <a:endParaRPr lang="he-IL" sz="2400" b="1" dirty="0"/>
                    </a:p>
                  </a:txBody>
                  <a:tcPr marL="91428" marR="91428" marT="45714" marB="45714" anchor="ctr"/>
                </a:tc>
                <a:tc>
                  <a:txBody>
                    <a:bodyPr/>
                    <a:lstStyle/>
                    <a:p>
                      <a:pPr algn="ctr" rtl="1"/>
                      <a:r>
                        <a:rPr lang="ar-LB" sz="2400" b="1" dirty="0"/>
                        <a:t>سريعة </a:t>
                      </a:r>
                      <a:endParaRPr lang="he-IL" sz="2400" b="1" dirty="0"/>
                    </a:p>
                  </a:txBody>
                  <a:tcPr marL="91428" marR="91428" marT="45714" marB="45714"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ar-LB" sz="2400" b="1" dirty="0"/>
                        <a:t>-استياء العاملين</a:t>
                      </a:r>
                    </a:p>
                    <a:p>
                      <a:pPr marL="0" marR="0" lvl="0" indent="0" algn="ctr" defTabSz="914491" rtl="1" eaLnBrk="1" fontAlgn="auto" latinLnBrk="0" hangingPunct="1">
                        <a:lnSpc>
                          <a:spcPct val="100000"/>
                        </a:lnSpc>
                        <a:spcBef>
                          <a:spcPts val="0"/>
                        </a:spcBef>
                        <a:spcAft>
                          <a:spcPts val="0"/>
                        </a:spcAft>
                        <a:buClrTx/>
                        <a:buSzTx/>
                        <a:buFontTx/>
                        <a:buNone/>
                        <a:tabLst/>
                        <a:defRPr/>
                      </a:pPr>
                      <a:r>
                        <a:rPr lang="ar-LB" sz="2400" b="1" dirty="0"/>
                        <a:t>-تمس في رغبة العامل على العمل </a:t>
                      </a:r>
                      <a:endParaRPr lang="he-IL" sz="2400" b="1" dirty="0"/>
                    </a:p>
                  </a:txBody>
                  <a:tcPr marL="91428" marR="91428" marT="45714" marB="45714" anchor="ctr"/>
                </a:tc>
                <a:extLst>
                  <a:ext uri="{0D108BD9-81ED-4DB2-BD59-A6C34878D82A}">
                    <a16:rowId xmlns:a16="http://schemas.microsoft.com/office/drawing/2014/main" val="1960212555"/>
                  </a:ext>
                </a:extLst>
              </a:tr>
            </a:tbl>
          </a:graphicData>
        </a:graphic>
      </p:graphicFrame>
    </p:spTree>
    <p:extLst>
      <p:ext uri="{BB962C8B-B14F-4D97-AF65-F5344CB8AC3E}">
        <p14:creationId xmlns:p14="http://schemas.microsoft.com/office/powerpoint/2010/main" val="2906910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dirty="0"/>
              <a:t>متى مفضل استعمال كل طريقة </a:t>
            </a:r>
            <a:endParaRPr lang="en-US" dirty="0"/>
          </a:p>
        </p:txBody>
      </p:sp>
      <p:pic>
        <p:nvPicPr>
          <p:cNvPr id="4" name="Picture 3"/>
          <p:cNvPicPr>
            <a:picLocks noChangeAspect="1"/>
          </p:cNvPicPr>
          <p:nvPr/>
        </p:nvPicPr>
        <p:blipFill>
          <a:blip r:embed="rId3"/>
          <a:stretch>
            <a:fillRect/>
          </a:stretch>
        </p:blipFill>
        <p:spPr>
          <a:xfrm>
            <a:off x="7223569" y="2472392"/>
            <a:ext cx="554784" cy="1835055"/>
          </a:xfrm>
          <a:prstGeom prst="rect">
            <a:avLst/>
          </a:prstGeom>
        </p:spPr>
      </p:pic>
      <p:sp>
        <p:nvSpPr>
          <p:cNvPr id="10" name="תרשים זרימה: תהליך חלופי 4">
            <a:extLst>
              <a:ext uri="{FF2B5EF4-FFF2-40B4-BE49-F238E27FC236}">
                <a16:creationId xmlns:a16="http://schemas.microsoft.com/office/drawing/2014/main" id="{E0A2E224-F189-4B18-88F4-DB8D7F056451}"/>
              </a:ext>
            </a:extLst>
          </p:cNvPr>
          <p:cNvSpPr/>
          <p:nvPr/>
        </p:nvSpPr>
        <p:spPr>
          <a:xfrm>
            <a:off x="5861215" y="4307447"/>
            <a:ext cx="3227294" cy="1357569"/>
          </a:xfrm>
          <a:prstGeom prst="flowChartAlternateProcess">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LB" sz="2800" b="1" i="0" u="none" strike="noStrike" kern="1200" cap="none" spc="0" normalizeH="0" baseline="0" noProof="0" dirty="0">
                <a:ln>
                  <a:noFill/>
                </a:ln>
                <a:solidFill>
                  <a:srgbClr val="4F81BD">
                    <a:lumMod val="50000"/>
                  </a:srgbClr>
                </a:solidFill>
                <a:effectLst/>
                <a:uLnTx/>
                <a:uFillTx/>
                <a:latin typeface="Varela Round" panose="00000500000000000000" pitchFamily="2" charset="-79"/>
                <a:ea typeface="+mn-ea"/>
                <a:cs typeface="Arial" panose="020B0604020202020204" pitchFamily="34" charset="0"/>
              </a:rPr>
              <a:t>الطرق التي تتميز بالسرعة</a:t>
            </a:r>
            <a:endParaRPr kumimoji="0" lang="he-IL" sz="2800" b="1" i="0" u="none" strike="noStrike" kern="1200" cap="none" spc="0" normalizeH="0" baseline="0" noProof="0" dirty="0">
              <a:ln>
                <a:noFill/>
              </a:ln>
              <a:solidFill>
                <a:srgbClr val="4F81BD">
                  <a:lumMod val="50000"/>
                </a:srgbClr>
              </a:solidFill>
              <a:effectLst/>
              <a:uLnTx/>
              <a:uFillTx/>
              <a:latin typeface="Varela Round" panose="00000500000000000000" pitchFamily="2" charset="-79"/>
              <a:ea typeface="+mn-ea"/>
              <a:cs typeface="Arial" panose="020B0604020202020204" pitchFamily="34" charset="0"/>
            </a:endParaRPr>
          </a:p>
        </p:txBody>
      </p:sp>
      <p:pic>
        <p:nvPicPr>
          <p:cNvPr id="11" name="Picture 10"/>
          <p:cNvPicPr>
            <a:picLocks noChangeAspect="1"/>
          </p:cNvPicPr>
          <p:nvPr/>
        </p:nvPicPr>
        <p:blipFill>
          <a:blip r:embed="rId3"/>
          <a:stretch>
            <a:fillRect/>
          </a:stretch>
        </p:blipFill>
        <p:spPr>
          <a:xfrm>
            <a:off x="8017599" y="2519340"/>
            <a:ext cx="554784" cy="1835055"/>
          </a:xfrm>
          <a:prstGeom prst="rect">
            <a:avLst/>
          </a:prstGeom>
        </p:spPr>
      </p:pic>
      <p:pic>
        <p:nvPicPr>
          <p:cNvPr id="12" name="Picture 11"/>
          <p:cNvPicPr>
            <a:picLocks noChangeAspect="1"/>
          </p:cNvPicPr>
          <p:nvPr/>
        </p:nvPicPr>
        <p:blipFill>
          <a:blip r:embed="rId3"/>
          <a:stretch>
            <a:fillRect/>
          </a:stretch>
        </p:blipFill>
        <p:spPr>
          <a:xfrm>
            <a:off x="6429539" y="2566287"/>
            <a:ext cx="554784" cy="1788107"/>
          </a:xfrm>
          <a:prstGeom prst="rect">
            <a:avLst/>
          </a:prstGeom>
        </p:spPr>
      </p:pic>
      <p:pic>
        <p:nvPicPr>
          <p:cNvPr id="13" name="Picture 12"/>
          <p:cNvPicPr>
            <a:picLocks noChangeAspect="1"/>
          </p:cNvPicPr>
          <p:nvPr/>
        </p:nvPicPr>
        <p:blipFill>
          <a:blip r:embed="rId3"/>
          <a:stretch>
            <a:fillRect/>
          </a:stretch>
        </p:blipFill>
        <p:spPr>
          <a:xfrm>
            <a:off x="2457668" y="2519339"/>
            <a:ext cx="554784" cy="1590885"/>
          </a:xfrm>
          <a:prstGeom prst="rect">
            <a:avLst/>
          </a:prstGeom>
        </p:spPr>
      </p:pic>
      <p:pic>
        <p:nvPicPr>
          <p:cNvPr id="14" name="Picture 13"/>
          <p:cNvPicPr>
            <a:picLocks noChangeAspect="1"/>
          </p:cNvPicPr>
          <p:nvPr/>
        </p:nvPicPr>
        <p:blipFill>
          <a:blip r:embed="rId3"/>
          <a:stretch>
            <a:fillRect/>
          </a:stretch>
        </p:blipFill>
        <p:spPr>
          <a:xfrm>
            <a:off x="1618722" y="2519339"/>
            <a:ext cx="554784" cy="1577436"/>
          </a:xfrm>
          <a:prstGeom prst="rect">
            <a:avLst/>
          </a:prstGeom>
        </p:spPr>
      </p:pic>
      <p:pic>
        <p:nvPicPr>
          <p:cNvPr id="15" name="Picture 14"/>
          <p:cNvPicPr>
            <a:picLocks noChangeAspect="1"/>
          </p:cNvPicPr>
          <p:nvPr/>
        </p:nvPicPr>
        <p:blipFill>
          <a:blip r:embed="rId3"/>
          <a:stretch>
            <a:fillRect/>
          </a:stretch>
        </p:blipFill>
        <p:spPr>
          <a:xfrm>
            <a:off x="824692" y="2519340"/>
            <a:ext cx="554784" cy="1577434"/>
          </a:xfrm>
          <a:prstGeom prst="rect">
            <a:avLst/>
          </a:prstGeom>
        </p:spPr>
      </p:pic>
      <p:pic>
        <p:nvPicPr>
          <p:cNvPr id="16" name="Picture 15"/>
          <p:cNvPicPr>
            <a:picLocks noChangeAspect="1"/>
          </p:cNvPicPr>
          <p:nvPr/>
        </p:nvPicPr>
        <p:blipFill>
          <a:blip r:embed="rId4"/>
          <a:stretch>
            <a:fillRect/>
          </a:stretch>
        </p:blipFill>
        <p:spPr>
          <a:xfrm>
            <a:off x="234702" y="3968703"/>
            <a:ext cx="3164540" cy="1609483"/>
          </a:xfrm>
          <a:prstGeom prst="rect">
            <a:avLst/>
          </a:prstGeom>
        </p:spPr>
      </p:pic>
      <p:sp>
        <p:nvSpPr>
          <p:cNvPr id="7" name="תרשים זרימה: מסיים 5">
            <a:extLst>
              <a:ext uri="{FF2B5EF4-FFF2-40B4-BE49-F238E27FC236}">
                <a16:creationId xmlns:a16="http://schemas.microsoft.com/office/drawing/2014/main" id="{65CF19B0-B50C-40AD-BC08-14E9353DC465}"/>
              </a:ext>
            </a:extLst>
          </p:cNvPr>
          <p:cNvSpPr/>
          <p:nvPr/>
        </p:nvSpPr>
        <p:spPr>
          <a:xfrm>
            <a:off x="44521" y="991983"/>
            <a:ext cx="3720352" cy="1739033"/>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LB" sz="2800" b="1" i="0" u="none" strike="noStrike" kern="1200" cap="none" spc="0" normalizeH="0" baseline="0" noProof="0" dirty="0">
                <a:ln>
                  <a:noFill/>
                </a:ln>
                <a:solidFill>
                  <a:srgbClr val="4F81BD">
                    <a:lumMod val="50000"/>
                  </a:srgbClr>
                </a:solidFill>
                <a:effectLst/>
                <a:uLnTx/>
                <a:uFillTx/>
                <a:latin typeface="Varela Round" panose="00000500000000000000" pitchFamily="2" charset="-79"/>
                <a:ea typeface="+mn-ea"/>
                <a:cs typeface="Arial" panose="020B0604020202020204" pitchFamily="34" charset="0"/>
              </a:rPr>
              <a:t>تغييرات بطيئة ومخططة</a:t>
            </a:r>
            <a:endParaRPr kumimoji="0" lang="he-IL" sz="2800" b="1" i="0" u="none" strike="noStrike" kern="1200" cap="none" spc="0" normalizeH="0" baseline="0" noProof="0" dirty="0">
              <a:ln>
                <a:noFill/>
              </a:ln>
              <a:solidFill>
                <a:srgbClr val="4F81BD">
                  <a:lumMod val="50000"/>
                </a:srgbClr>
              </a:solidFill>
              <a:effectLst/>
              <a:uLnTx/>
              <a:uFillTx/>
              <a:latin typeface="Varela Round" panose="00000500000000000000" pitchFamily="2" charset="-79"/>
              <a:ea typeface="+mn-ea"/>
              <a:cs typeface="Arial" panose="020B0604020202020204" pitchFamily="34" charset="0"/>
            </a:endParaRPr>
          </a:p>
        </p:txBody>
      </p:sp>
      <p:sp>
        <p:nvSpPr>
          <p:cNvPr id="8" name="תרשים זרימה: מסיים 5">
            <a:extLst>
              <a:ext uri="{FF2B5EF4-FFF2-40B4-BE49-F238E27FC236}">
                <a16:creationId xmlns:a16="http://schemas.microsoft.com/office/drawing/2014/main" id="{65CF19B0-B50C-40AD-BC08-14E9353DC465}"/>
              </a:ext>
            </a:extLst>
          </p:cNvPr>
          <p:cNvSpPr/>
          <p:nvPr/>
        </p:nvSpPr>
        <p:spPr>
          <a:xfrm>
            <a:off x="5744672" y="991983"/>
            <a:ext cx="3621741" cy="1574304"/>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LB" sz="2800" b="1" i="0" u="none" strike="noStrike" kern="1200" cap="none" spc="0" normalizeH="0" baseline="0" noProof="0" dirty="0">
                <a:ln>
                  <a:noFill/>
                </a:ln>
                <a:solidFill>
                  <a:srgbClr val="4F81BD">
                    <a:lumMod val="50000"/>
                  </a:srgbClr>
                </a:solidFill>
                <a:effectLst/>
                <a:uLnTx/>
                <a:uFillTx/>
                <a:latin typeface="Varela Round" panose="00000500000000000000" pitchFamily="2" charset="-79"/>
                <a:ea typeface="+mn-ea"/>
                <a:cs typeface="Arial" panose="020B0604020202020204" pitchFamily="34" charset="0"/>
              </a:rPr>
              <a:t>تغييرات سريعة وفجائية</a:t>
            </a:r>
            <a:endParaRPr kumimoji="0" lang="he-IL" sz="2800" b="1" i="0" u="none" strike="noStrike" kern="1200" cap="none" spc="0" normalizeH="0" baseline="0" noProof="0" dirty="0">
              <a:ln>
                <a:noFill/>
              </a:ln>
              <a:solidFill>
                <a:srgbClr val="4F81BD">
                  <a:lumMod val="50000"/>
                </a:srgbClr>
              </a:solidFill>
              <a:effectLst/>
              <a:uLnTx/>
              <a:uFillTx/>
              <a:latin typeface="Varela Round" panose="00000500000000000000" pitchFamily="2" charset="-79"/>
              <a:ea typeface="+mn-ea"/>
              <a:cs typeface="Arial" panose="020B0604020202020204" pitchFamily="34" charset="0"/>
            </a:endParaRPr>
          </a:p>
        </p:txBody>
      </p:sp>
    </p:spTree>
    <p:extLst>
      <p:ext uri="{BB962C8B-B14F-4D97-AF65-F5344CB8AC3E}">
        <p14:creationId xmlns:p14="http://schemas.microsoft.com/office/powerpoint/2010/main" val="254291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1000" fill="hold"/>
                                        <p:tgtEl>
                                          <p:spTgt spid="16"/>
                                        </p:tgtEl>
                                        <p:attrNameLst>
                                          <p:attrName>ppt_x</p:attrName>
                                        </p:attrNameLst>
                                      </p:cBhvr>
                                      <p:tavLst>
                                        <p:tav tm="0">
                                          <p:val>
                                            <p:strVal val="#ppt_x"/>
                                          </p:val>
                                        </p:tav>
                                        <p:tav tm="100000">
                                          <p:val>
                                            <p:strVal val="#ppt_x"/>
                                          </p:val>
                                        </p:tav>
                                      </p:tavLst>
                                    </p:anim>
                                    <p:anim calcmode="lin" valueType="num">
                                      <p:cBhvr additive="base">
                                        <p:cTn id="14"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200"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646546" y="3016112"/>
            <a:ext cx="11174412" cy="2618474"/>
          </a:xfrm>
          <a:prstGeom prst="rect">
            <a:avLst/>
          </a:prstGeom>
          <a:noFill/>
        </p:spPr>
        <p:txBody>
          <a:bodyPr wrap="square" rtlCol="1">
            <a:spAutoFit/>
          </a:bodyPr>
          <a:lstStyle/>
          <a:p>
            <a:pPr marL="895350">
              <a:lnSpc>
                <a:spcPct val="150000"/>
              </a:lnSpc>
            </a:pPr>
            <a:r>
              <a:rPr lang="he-IL" sz="2800" dirty="0">
                <a:solidFill>
                  <a:srgbClr val="192A72"/>
                </a:solidFill>
                <a:latin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rPr>
              <a:t>rights@education.gov.il</a:t>
            </a:r>
            <a:endParaRPr lang="he-IL" sz="2800" dirty="0">
              <a:solidFill>
                <a:srgbClr val="192A72"/>
              </a:solidFill>
              <a:latin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1"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rPr>
              <a:t>נוהל שימוש ביצירות מוגנות בזכויות יוצרים ואיתור בעלי זכויות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3161B5-52B3-4A08-A531-A8EDDD7BFC57}"/>
              </a:ext>
            </a:extLst>
          </p:cNvPr>
          <p:cNvSpPr>
            <a:spLocks noGrp="1"/>
          </p:cNvSpPr>
          <p:nvPr>
            <p:ph type="title"/>
          </p:nvPr>
        </p:nvSpPr>
        <p:spPr/>
        <p:txBody>
          <a:bodyPr/>
          <a:lstStyle/>
          <a:p>
            <a:r>
              <a:rPr lang="ar-AE" dirty="0"/>
              <a:t>ماذا سنتعلم اليوم ؟</a:t>
            </a:r>
            <a:endParaRPr lang="he-IL" dirty="0"/>
          </a:p>
        </p:txBody>
      </p:sp>
      <p:sp>
        <p:nvSpPr>
          <p:cNvPr id="3" name="מציין מיקום טקסט 2">
            <a:extLst>
              <a:ext uri="{FF2B5EF4-FFF2-40B4-BE49-F238E27FC236}">
                <a16:creationId xmlns:a16="http://schemas.microsoft.com/office/drawing/2014/main" id="{E12EB2A4-84EB-4C36-AA32-C059AD31B35B}"/>
              </a:ext>
            </a:extLst>
          </p:cNvPr>
          <p:cNvSpPr>
            <a:spLocks noGrp="1"/>
          </p:cNvSpPr>
          <p:nvPr>
            <p:ph type="body" sz="quarter" idx="3"/>
          </p:nvPr>
        </p:nvSpPr>
        <p:spPr>
          <a:xfrm>
            <a:off x="993509" y="951157"/>
            <a:ext cx="8323992" cy="540000"/>
          </a:xfrm>
        </p:spPr>
        <p:txBody>
          <a:bodyPr/>
          <a:lstStyle/>
          <a:p>
            <a:r>
              <a:rPr lang="ar-LB" sz="4400" dirty="0"/>
              <a:t>التغيير التنظيمي</a:t>
            </a:r>
            <a:endParaRPr lang="he-IL" sz="4400" dirty="0"/>
          </a:p>
        </p:txBody>
      </p:sp>
      <p:pic>
        <p:nvPicPr>
          <p:cNvPr id="5" name="Content Placeholder 4"/>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2549438" y="1674934"/>
            <a:ext cx="6568124" cy="2907814"/>
          </a:xfrm>
        </p:spPr>
      </p:pic>
    </p:spTree>
    <p:extLst>
      <p:ext uri="{BB962C8B-B14F-4D97-AF65-F5344CB8AC3E}">
        <p14:creationId xmlns:p14="http://schemas.microsoft.com/office/powerpoint/2010/main" val="4021188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a:xfrm>
            <a:off x="0" y="2224896"/>
            <a:ext cx="12190413" cy="1260000"/>
          </a:xfrm>
        </p:spPr>
        <p:txBody>
          <a:bodyPr/>
          <a:lstStyle/>
          <a:p>
            <a:r>
              <a:rPr lang="ar-LB" dirty="0">
                <a:solidFill>
                  <a:srgbClr val="192A72"/>
                </a:solidFill>
              </a:rPr>
              <a:t>الجهات الداعمة لعملية التغيير</a:t>
            </a:r>
            <a:br>
              <a:rPr lang="ar-LB" dirty="0">
                <a:solidFill>
                  <a:srgbClr val="192A72"/>
                </a:solidFill>
              </a:rPr>
            </a:br>
            <a:r>
              <a:rPr lang="ar-LB" dirty="0">
                <a:solidFill>
                  <a:srgbClr val="192A72"/>
                </a:solidFill>
              </a:rPr>
              <a:t>و</a:t>
            </a:r>
            <a:r>
              <a:rPr lang="ar-LB" dirty="0"/>
              <a:t>طرق التغلب على مقاومة التغيير </a:t>
            </a:r>
            <a:r>
              <a:rPr lang="ar-LB" dirty="0">
                <a:solidFill>
                  <a:srgbClr val="192A72"/>
                </a:solidFill>
              </a:rPr>
              <a:t> </a:t>
            </a:r>
            <a:endParaRPr lang="he-IL" dirty="0">
              <a:solidFill>
                <a:srgbClr val="192A7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4221"/>
            <a:ext cx="12190412" cy="720000"/>
          </a:xfrm>
        </p:spPr>
        <p:txBody>
          <a:bodyPr/>
          <a:lstStyle/>
          <a:p>
            <a:r>
              <a:rPr lang="ar-LB" dirty="0"/>
              <a:t>الجهات الداعمة لعملية التغيير </a:t>
            </a:r>
            <a:endParaRPr lang="en-US" dirty="0"/>
          </a:p>
        </p:txBody>
      </p:sp>
      <p:sp>
        <p:nvSpPr>
          <p:cNvPr id="3" name="Rectangle 2"/>
          <p:cNvSpPr/>
          <p:nvPr/>
        </p:nvSpPr>
        <p:spPr>
          <a:xfrm>
            <a:off x="3048000" y="1713146"/>
            <a:ext cx="6092825" cy="3739485"/>
          </a:xfrm>
          <a:prstGeom prst="rect">
            <a:avLst/>
          </a:prstGeom>
        </p:spPr>
        <p:txBody>
          <a:bodyPr>
            <a:spAutoFit/>
          </a:bodyPr>
          <a:lstStyle/>
          <a:p>
            <a:pPr marL="457200" lvl="0" indent="-457200">
              <a:spcAft>
                <a:spcPts val="600"/>
              </a:spcAft>
              <a:buSzPts val="2800"/>
              <a:buFont typeface="Arial" panose="020B0604020202020204" pitchFamily="34" charset="0"/>
              <a:buChar char="•"/>
            </a:pPr>
            <a:r>
              <a:rPr lang="ar-LB" sz="3600" b="1" dirty="0">
                <a:solidFill>
                  <a:srgbClr val="192A72"/>
                </a:solidFill>
                <a:latin typeface="Arial" pitchFamily="34" charset="0"/>
              </a:rPr>
              <a:t>التحالفات</a:t>
            </a:r>
          </a:p>
          <a:p>
            <a:pPr marL="457200" lvl="0" indent="-457200">
              <a:spcAft>
                <a:spcPts val="600"/>
              </a:spcAft>
              <a:buSzPts val="2800"/>
              <a:buFont typeface="Arial" panose="020B0604020202020204" pitchFamily="34" charset="0"/>
              <a:buChar char="•"/>
            </a:pPr>
            <a:r>
              <a:rPr lang="ar-LB" sz="3600" b="1" dirty="0">
                <a:solidFill>
                  <a:srgbClr val="192A72"/>
                </a:solidFill>
                <a:latin typeface="Arial" pitchFamily="34" charset="0"/>
              </a:rPr>
              <a:t>قادة الرأي</a:t>
            </a:r>
          </a:p>
          <a:p>
            <a:pPr marL="457200" lvl="0" indent="-457200">
              <a:spcAft>
                <a:spcPts val="600"/>
              </a:spcAft>
              <a:buSzPts val="2800"/>
              <a:buFont typeface="Arial" panose="020B0604020202020204" pitchFamily="34" charset="0"/>
              <a:buChar char="•"/>
            </a:pPr>
            <a:r>
              <a:rPr lang="ar-LB" sz="3600" b="1" dirty="0">
                <a:solidFill>
                  <a:srgbClr val="192A72"/>
                </a:solidFill>
                <a:latin typeface="Arial" pitchFamily="34" charset="0"/>
              </a:rPr>
              <a:t>الموجهون</a:t>
            </a:r>
          </a:p>
          <a:p>
            <a:pPr marL="457200" lvl="0" indent="-457200">
              <a:spcAft>
                <a:spcPts val="600"/>
              </a:spcAft>
              <a:buSzPts val="2800"/>
              <a:buFont typeface="Arial" panose="020B0604020202020204" pitchFamily="34" charset="0"/>
              <a:buChar char="•"/>
            </a:pPr>
            <a:r>
              <a:rPr lang="ar-LB" sz="3600" b="1" dirty="0">
                <a:solidFill>
                  <a:srgbClr val="192A72"/>
                </a:solidFill>
                <a:latin typeface="Arial" pitchFamily="34" charset="0"/>
              </a:rPr>
              <a:t>العاملون</a:t>
            </a:r>
          </a:p>
          <a:p>
            <a:pPr marL="457200" lvl="0" indent="-457200">
              <a:spcAft>
                <a:spcPts val="600"/>
              </a:spcAft>
              <a:buSzPts val="2800"/>
              <a:buFont typeface="Arial" panose="020B0604020202020204" pitchFamily="34" charset="0"/>
              <a:buChar char="•"/>
            </a:pPr>
            <a:r>
              <a:rPr lang="ar-LB" sz="3600" b="1" dirty="0">
                <a:solidFill>
                  <a:srgbClr val="192A72"/>
                </a:solidFill>
                <a:latin typeface="Arial" pitchFamily="34" charset="0"/>
              </a:rPr>
              <a:t>المدراء او قادة التغيير </a:t>
            </a:r>
            <a:r>
              <a:rPr lang="ar-LB" sz="3200" b="1" dirty="0">
                <a:solidFill>
                  <a:srgbClr val="192A72"/>
                </a:solidFill>
                <a:latin typeface="Arial" pitchFamily="34" charset="0"/>
              </a:rPr>
              <a:t> </a:t>
            </a:r>
            <a:endParaRPr lang="he-IL" sz="3200" b="1" dirty="0">
              <a:solidFill>
                <a:srgbClr val="192A72"/>
              </a:solidFill>
              <a:latin typeface="Arial" pitchFamily="34" charset="0"/>
            </a:endParaRPr>
          </a:p>
          <a:p>
            <a:pPr marL="342900" lvl="0" indent="-342900" algn="ctr">
              <a:spcAft>
                <a:spcPts val="600"/>
              </a:spcAft>
              <a:buSzPts val="2800"/>
            </a:pPr>
            <a:endParaRPr lang="ar-LB" sz="3200" b="1" dirty="0">
              <a:solidFill>
                <a:srgbClr val="192A72"/>
              </a:solidFill>
              <a:latin typeface="Arial" pitchFamily="34" charset="0"/>
            </a:endParaRPr>
          </a:p>
        </p:txBody>
      </p:sp>
    </p:spTree>
    <p:extLst>
      <p:ext uri="{BB962C8B-B14F-4D97-AF65-F5344CB8AC3E}">
        <p14:creationId xmlns:p14="http://schemas.microsoft.com/office/powerpoint/2010/main" val="1576254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p:txBody>
          <a:bodyPr/>
          <a:lstStyle/>
          <a:p>
            <a:r>
              <a:rPr lang="ar-LB" dirty="0"/>
              <a:t>1. التحالفات </a:t>
            </a:r>
            <a:endParaRPr lang="he-IL" dirty="0"/>
          </a:p>
        </p:txBody>
      </p:sp>
      <p:sp>
        <p:nvSpPr>
          <p:cNvPr id="3" name="מציין מיקום טקסט 2">
            <a:extLst>
              <a:ext uri="{FF2B5EF4-FFF2-40B4-BE49-F238E27FC236}">
                <a16:creationId xmlns:a16="http://schemas.microsoft.com/office/drawing/2014/main" id="{2F1A5776-B847-4A43-95BA-54EFE540BFD5}"/>
              </a:ext>
            </a:extLst>
          </p:cNvPr>
          <p:cNvSpPr>
            <a:spLocks noGrp="1"/>
          </p:cNvSpPr>
          <p:nvPr>
            <p:ph type="body" sz="quarter" idx="3"/>
          </p:nvPr>
        </p:nvSpPr>
        <p:spPr>
          <a:xfrm>
            <a:off x="416734" y="1065109"/>
            <a:ext cx="8256259" cy="540000"/>
          </a:xfrm>
        </p:spPr>
        <p:txBody>
          <a:bodyPr/>
          <a:lstStyle/>
          <a:p>
            <a:r>
              <a:rPr lang="ar-LB" dirty="0"/>
              <a:t>وهي مجموعات داعمة لفكرة معينة او لشخص معين</a:t>
            </a:r>
            <a:endParaRPr lang="he-IL" dirty="0"/>
          </a:p>
        </p:txBody>
      </p:sp>
      <p:pic>
        <p:nvPicPr>
          <p:cNvPr id="11" name="Content Placeholder 10"/>
          <p:cNvPicPr>
            <a:picLocks noGrp="1" noChangeAspect="1"/>
          </p:cNvPicPr>
          <p:nvPr>
            <p:ph sz="quarter" idx="4"/>
          </p:nvPr>
        </p:nvPicPr>
        <p:blipFill>
          <a:blip r:embed="rId2"/>
          <a:stretch>
            <a:fillRect/>
          </a:stretch>
        </p:blipFill>
        <p:spPr>
          <a:xfrm>
            <a:off x="2549438" y="1737124"/>
            <a:ext cx="5880846" cy="3395196"/>
          </a:xfrm>
          <a:prstGeom prst="rect">
            <a:avLst/>
          </a:prstGeom>
        </p:spPr>
      </p:pic>
    </p:spTree>
    <p:extLst>
      <p:ext uri="{BB962C8B-B14F-4D97-AF65-F5344CB8AC3E}">
        <p14:creationId xmlns:p14="http://schemas.microsoft.com/office/powerpoint/2010/main" val="2818429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19A9CF00-E415-4B7C-9BB7-4397B29947CF}"/>
              </a:ext>
            </a:extLst>
          </p:cNvPr>
          <p:cNvSpPr>
            <a:spLocks noGrp="1"/>
          </p:cNvSpPr>
          <p:nvPr>
            <p:ph sz="quarter" idx="14"/>
          </p:nvPr>
        </p:nvSpPr>
        <p:spPr>
          <a:xfrm>
            <a:off x="142761" y="705052"/>
            <a:ext cx="8073828" cy="400050"/>
          </a:xfrm>
        </p:spPr>
        <p:txBody>
          <a:bodyPr/>
          <a:lstStyle/>
          <a:p>
            <a:r>
              <a:rPr lang="ar-LB" sz="4400" b="1" dirty="0"/>
              <a:t>أنواع التحالفات</a:t>
            </a:r>
            <a:endParaRPr lang="he-IL" sz="4400" b="1" dirty="0"/>
          </a:p>
        </p:txBody>
      </p:sp>
      <p:graphicFrame>
        <p:nvGraphicFramePr>
          <p:cNvPr id="4" name="Table 3"/>
          <p:cNvGraphicFramePr>
            <a:graphicFrameLocks noGrp="1"/>
          </p:cNvGraphicFramePr>
          <p:nvPr>
            <p:extLst>
              <p:ext uri="{D42A27DB-BD31-4B8C-83A1-F6EECF244321}">
                <p14:modId xmlns:p14="http://schemas.microsoft.com/office/powerpoint/2010/main" val="1323354967"/>
              </p:ext>
            </p:extLst>
          </p:nvPr>
        </p:nvGraphicFramePr>
        <p:xfrm>
          <a:off x="89647" y="1310636"/>
          <a:ext cx="8126942" cy="4022765"/>
        </p:xfrm>
        <a:graphic>
          <a:graphicData uri="http://schemas.openxmlformats.org/drawingml/2006/table">
            <a:tbl>
              <a:tblPr firstRow="1" bandRow="1">
                <a:tableStyleId>{F5AB1C69-6EDB-4FF4-983F-18BD219EF322}</a:tableStyleId>
              </a:tblPr>
              <a:tblGrid>
                <a:gridCol w="4063471">
                  <a:extLst>
                    <a:ext uri="{9D8B030D-6E8A-4147-A177-3AD203B41FA5}">
                      <a16:colId xmlns:a16="http://schemas.microsoft.com/office/drawing/2014/main" val="402670432"/>
                    </a:ext>
                  </a:extLst>
                </a:gridCol>
                <a:gridCol w="4063471">
                  <a:extLst>
                    <a:ext uri="{9D8B030D-6E8A-4147-A177-3AD203B41FA5}">
                      <a16:colId xmlns:a16="http://schemas.microsoft.com/office/drawing/2014/main" val="2726325570"/>
                    </a:ext>
                  </a:extLst>
                </a:gridCol>
              </a:tblGrid>
              <a:tr h="615577">
                <a:tc>
                  <a:txBody>
                    <a:bodyPr/>
                    <a:lstStyle/>
                    <a:p>
                      <a:pPr algn="r"/>
                      <a:r>
                        <a:rPr lang="ar-LB" sz="2800" b="1" dirty="0">
                          <a:solidFill>
                            <a:schemeClr val="bg1"/>
                          </a:solidFill>
                        </a:rPr>
                        <a:t>الخارجية ( تحالفات من خارج التنظيم)</a:t>
                      </a:r>
                      <a:endParaRPr lang="en-US" sz="28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B4BC"/>
                    </a:solidFill>
                  </a:tcPr>
                </a:tc>
                <a:tc>
                  <a:txBody>
                    <a:bodyPr/>
                    <a:lstStyle/>
                    <a:p>
                      <a:pPr algn="r"/>
                      <a:r>
                        <a:rPr lang="ar-LB" sz="2800" b="1" dirty="0">
                          <a:solidFill>
                            <a:schemeClr val="bg1"/>
                          </a:solidFill>
                        </a:rPr>
                        <a:t>الداخلية</a:t>
                      </a:r>
                      <a:r>
                        <a:rPr lang="ar-LB" sz="2800" b="1" baseline="0" dirty="0">
                          <a:solidFill>
                            <a:schemeClr val="bg1"/>
                          </a:solidFill>
                        </a:rPr>
                        <a:t> (تحالفات من داخل التنظيم)</a:t>
                      </a:r>
                      <a:endParaRPr lang="en-US" sz="28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B4BC"/>
                    </a:solidFill>
                  </a:tcPr>
                </a:tc>
                <a:extLst>
                  <a:ext uri="{0D108BD9-81ED-4DB2-BD59-A6C34878D82A}">
                    <a16:rowId xmlns:a16="http://schemas.microsoft.com/office/drawing/2014/main" val="3139143200"/>
                  </a:ext>
                </a:extLst>
              </a:tr>
              <a:tr h="615577">
                <a:tc>
                  <a:txBody>
                    <a:bodyPr/>
                    <a:lstStyle/>
                    <a:p>
                      <a:pPr algn="ctr"/>
                      <a:r>
                        <a:rPr lang="ar-LB" sz="2800" b="1" dirty="0">
                          <a:solidFill>
                            <a:schemeClr val="tx2">
                              <a:lumMod val="50000"/>
                            </a:schemeClr>
                          </a:solidFill>
                        </a:rPr>
                        <a:t>الزبائن</a:t>
                      </a:r>
                      <a:endParaRPr lang="en-US" sz="28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LB" sz="2800" b="1" dirty="0">
                          <a:solidFill>
                            <a:schemeClr val="tx2">
                              <a:lumMod val="50000"/>
                            </a:schemeClr>
                          </a:solidFill>
                        </a:rPr>
                        <a:t>التحالف البيروقراطي</a:t>
                      </a:r>
                      <a:endParaRPr lang="en-US" sz="28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1115297"/>
                  </a:ext>
                </a:extLst>
              </a:tr>
              <a:tr h="615577">
                <a:tc>
                  <a:txBody>
                    <a:bodyPr/>
                    <a:lstStyle/>
                    <a:p>
                      <a:pPr algn="ctr"/>
                      <a:r>
                        <a:rPr lang="ar-LB" sz="2800" b="1" dirty="0">
                          <a:solidFill>
                            <a:schemeClr val="tx2">
                              <a:lumMod val="50000"/>
                            </a:schemeClr>
                          </a:solidFill>
                        </a:rPr>
                        <a:t>المزودون</a:t>
                      </a:r>
                      <a:endParaRPr lang="en-US" sz="28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LB" sz="2800" b="1" dirty="0">
                          <a:solidFill>
                            <a:schemeClr val="tx2">
                              <a:lumMod val="50000"/>
                            </a:schemeClr>
                          </a:solidFill>
                        </a:rPr>
                        <a:t>التحالف</a:t>
                      </a:r>
                      <a:r>
                        <a:rPr lang="ar-LB" sz="2800" b="1" baseline="0" dirty="0">
                          <a:solidFill>
                            <a:schemeClr val="tx2">
                              <a:lumMod val="50000"/>
                            </a:schemeClr>
                          </a:solidFill>
                        </a:rPr>
                        <a:t> الشخصي</a:t>
                      </a:r>
                      <a:endParaRPr lang="en-US" sz="28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9210865"/>
                  </a:ext>
                </a:extLst>
              </a:tr>
              <a:tr h="615577">
                <a:tc>
                  <a:txBody>
                    <a:bodyPr/>
                    <a:lstStyle/>
                    <a:p>
                      <a:pPr algn="ctr"/>
                      <a:r>
                        <a:rPr lang="ar-LB" sz="2800" b="1" dirty="0">
                          <a:solidFill>
                            <a:schemeClr val="tx2">
                              <a:lumMod val="50000"/>
                            </a:schemeClr>
                          </a:solidFill>
                        </a:rPr>
                        <a:t>اصحاب الاسهم </a:t>
                      </a:r>
                      <a:endParaRPr lang="en-US" sz="28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LB" sz="2800" b="1" dirty="0">
                          <a:solidFill>
                            <a:schemeClr val="tx2">
                              <a:lumMod val="50000"/>
                            </a:schemeClr>
                          </a:solidFill>
                        </a:rPr>
                        <a:t>التحالف العقائدي</a:t>
                      </a:r>
                      <a:endParaRPr lang="en-US" sz="28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514326"/>
                  </a:ext>
                </a:extLst>
              </a:tr>
              <a:tr h="615577">
                <a:tc>
                  <a:txBody>
                    <a:bodyPr/>
                    <a:lstStyle/>
                    <a:p>
                      <a:pPr algn="ctr"/>
                      <a:endParaRPr lang="en-US" sz="2800" b="1">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LB" sz="2800" b="1" dirty="0">
                          <a:solidFill>
                            <a:schemeClr val="tx2">
                              <a:lumMod val="50000"/>
                            </a:schemeClr>
                          </a:solidFill>
                        </a:rPr>
                        <a:t>التحالف المهني</a:t>
                      </a:r>
                      <a:endParaRPr lang="en-US" sz="28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459840"/>
                  </a:ext>
                </a:extLst>
              </a:tr>
              <a:tr h="615577">
                <a:tc>
                  <a:txBody>
                    <a:bodyPr/>
                    <a:lstStyle/>
                    <a:p>
                      <a:pPr algn="ctr"/>
                      <a:endParaRPr lang="en-US" sz="28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LB" sz="2800" b="1" dirty="0">
                          <a:solidFill>
                            <a:schemeClr val="tx2">
                              <a:lumMod val="50000"/>
                            </a:schemeClr>
                          </a:solidFill>
                        </a:rPr>
                        <a:t>التحالف السياسي </a:t>
                      </a:r>
                      <a:endParaRPr lang="en-US" sz="28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897224"/>
                  </a:ext>
                </a:extLst>
              </a:tr>
            </a:tbl>
          </a:graphicData>
        </a:graphic>
      </p:graphicFrame>
    </p:spTree>
    <p:extLst>
      <p:ext uri="{BB962C8B-B14F-4D97-AF65-F5344CB8AC3E}">
        <p14:creationId xmlns:p14="http://schemas.microsoft.com/office/powerpoint/2010/main" val="3873813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FC3FEC3-01DC-47B1-B094-4AC3265924E2}"/>
              </a:ext>
            </a:extLst>
          </p:cNvPr>
          <p:cNvSpPr>
            <a:spLocks noGrp="1"/>
          </p:cNvSpPr>
          <p:nvPr>
            <p:ph type="ctrTitle"/>
          </p:nvPr>
        </p:nvSpPr>
        <p:spPr>
          <a:xfrm>
            <a:off x="1733684" y="233737"/>
            <a:ext cx="10246355" cy="637353"/>
          </a:xfrm>
        </p:spPr>
        <p:txBody>
          <a:bodyPr/>
          <a:lstStyle/>
          <a:p>
            <a:r>
              <a:rPr lang="ar-LB" sz="4800" dirty="0"/>
              <a:t>2</a:t>
            </a:r>
            <a:r>
              <a:rPr lang="ar-LB" sz="5400" b="1" dirty="0"/>
              <a:t>. قادة الرأي </a:t>
            </a:r>
            <a:endParaRPr lang="he-IL" sz="5400" b="1" dirty="0"/>
          </a:p>
        </p:txBody>
      </p:sp>
      <p:pic>
        <p:nvPicPr>
          <p:cNvPr id="4" name="Picture Placeholder 3"/>
          <p:cNvPicPr>
            <a:picLocks noGrp="1" noChangeAspect="1"/>
          </p:cNvPicPr>
          <p:nvPr>
            <p:ph type="pic" idx="1"/>
          </p:nvPr>
        </p:nvPicPr>
        <p:blipFill>
          <a:blip r:embed="rId2"/>
          <a:srcRect l="6503" r="6503"/>
          <a:stretch>
            <a:fillRect/>
          </a:stretch>
        </p:blipFill>
        <p:spPr>
          <a:xfrm>
            <a:off x="351692" y="2759154"/>
            <a:ext cx="5743513" cy="3873763"/>
          </a:xfrm>
          <a:prstGeom prst="rect">
            <a:avLst/>
          </a:prstGeom>
        </p:spPr>
      </p:pic>
      <p:sp>
        <p:nvSpPr>
          <p:cNvPr id="5" name="Rectangle 4"/>
          <p:cNvSpPr/>
          <p:nvPr/>
        </p:nvSpPr>
        <p:spPr>
          <a:xfrm>
            <a:off x="-1195754" y="1131205"/>
            <a:ext cx="9654513" cy="1569660"/>
          </a:xfrm>
          <a:prstGeom prst="rect">
            <a:avLst/>
          </a:prstGeom>
        </p:spPr>
        <p:txBody>
          <a:bodyPr wrap="square">
            <a:spAutoFit/>
          </a:bodyPr>
          <a:lstStyle/>
          <a:p>
            <a:r>
              <a:rPr lang="ar-LB" sz="3200" dirty="0"/>
              <a:t>شخصيات قيادية اجتماعية لها وزنها في اماكن العمل او داخل المجموعات. وهم غالبا شخصيات مهيمنة جذبت حولها الكثير من الاشخاص ويتميزون بالكريزما.</a:t>
            </a:r>
            <a:endParaRPr lang="en-US" sz="3200" dirty="0"/>
          </a:p>
        </p:txBody>
      </p:sp>
    </p:spTree>
    <p:extLst>
      <p:ext uri="{BB962C8B-B14F-4D97-AF65-F5344CB8AC3E}">
        <p14:creationId xmlns:p14="http://schemas.microsoft.com/office/powerpoint/2010/main" val="2149519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B117BFC3-6750-4F55-A172-C5D262F3BCBC}"/>
              </a:ext>
            </a:extLst>
          </p:cNvPr>
          <p:cNvSpPr>
            <a:spLocks noGrp="1"/>
          </p:cNvSpPr>
          <p:nvPr>
            <p:ph type="ctrTitle"/>
          </p:nvPr>
        </p:nvSpPr>
        <p:spPr>
          <a:xfrm>
            <a:off x="-1051719" y="186259"/>
            <a:ext cx="10246355" cy="637353"/>
          </a:xfrm>
          <a:noFill/>
        </p:spPr>
        <p:txBody>
          <a:bodyPr/>
          <a:lstStyle/>
          <a:p>
            <a:pPr algn="r"/>
            <a:r>
              <a:rPr lang="ar-LB" sz="5400" dirty="0"/>
              <a:t>3. </a:t>
            </a:r>
            <a:r>
              <a:rPr lang="ar-LB" sz="5400" b="1" dirty="0"/>
              <a:t>الموجهون </a:t>
            </a:r>
            <a:br>
              <a:rPr lang="ar-LB" dirty="0"/>
            </a:br>
            <a:br>
              <a:rPr lang="ar-LB" dirty="0"/>
            </a:br>
            <a:endParaRPr lang="he-IL" b="1" dirty="0"/>
          </a:p>
        </p:txBody>
      </p:sp>
      <p:pic>
        <p:nvPicPr>
          <p:cNvPr id="2" name="Picture 1"/>
          <p:cNvPicPr>
            <a:picLocks noChangeAspect="1"/>
          </p:cNvPicPr>
          <p:nvPr/>
        </p:nvPicPr>
        <p:blipFill>
          <a:blip r:embed="rId2"/>
          <a:stretch>
            <a:fillRect/>
          </a:stretch>
        </p:blipFill>
        <p:spPr>
          <a:xfrm>
            <a:off x="492371" y="3123027"/>
            <a:ext cx="6259700" cy="2212283"/>
          </a:xfrm>
          <a:prstGeom prst="rect">
            <a:avLst/>
          </a:prstGeom>
        </p:spPr>
      </p:pic>
      <p:sp>
        <p:nvSpPr>
          <p:cNvPr id="4" name="מלבן 3">
            <a:extLst>
              <a:ext uri="{FF2B5EF4-FFF2-40B4-BE49-F238E27FC236}">
                <a16:creationId xmlns:a16="http://schemas.microsoft.com/office/drawing/2014/main" id="{3B034A39-CD2B-433F-AAEB-BF875776384D}"/>
              </a:ext>
            </a:extLst>
          </p:cNvPr>
          <p:cNvSpPr/>
          <p:nvPr/>
        </p:nvSpPr>
        <p:spPr>
          <a:xfrm>
            <a:off x="323557" y="1277035"/>
            <a:ext cx="8871079" cy="1569660"/>
          </a:xfrm>
          <a:prstGeom prst="rect">
            <a:avLst/>
          </a:prstGeom>
        </p:spPr>
        <p:txBody>
          <a:bodyPr wrap="square">
            <a:spAutoFit/>
          </a:bodyPr>
          <a:lstStyle/>
          <a:p>
            <a:r>
              <a:rPr lang="ar-LB" sz="3200" dirty="0"/>
              <a:t>وهم مرشدون يعملون من اجل اتاحة الوسائل  المناسبة للتغيير وتوضيح الغايات من التغيير. ويساهمون في تحفيز العاملين واثارة الدافعية لمواصلة التغيير.</a:t>
            </a:r>
            <a:endParaRPr lang="he-IL" sz="3200" dirty="0"/>
          </a:p>
        </p:txBody>
      </p:sp>
    </p:spTree>
    <p:extLst>
      <p:ext uri="{BB962C8B-B14F-4D97-AF65-F5344CB8AC3E}">
        <p14:creationId xmlns:p14="http://schemas.microsoft.com/office/powerpoint/2010/main" val="941857540"/>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997</TotalTime>
  <Words>913</Words>
  <Application>Microsoft Office PowerPoint</Application>
  <PresentationFormat>מותאם אישית</PresentationFormat>
  <Paragraphs>142</Paragraphs>
  <Slides>27</Slides>
  <Notes>4</Notes>
  <HiddenSlides>0</HiddenSlides>
  <MMClips>2</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27</vt:i4>
      </vt:variant>
    </vt:vector>
  </HeadingPairs>
  <TitlesOfParts>
    <vt:vector size="31" baseType="lpstr">
      <vt:lpstr>Arial</vt:lpstr>
      <vt:lpstr>Calibri</vt:lpstr>
      <vt:lpstr>Varela Round</vt:lpstr>
      <vt:lpstr>ערכת נושא Office</vt:lpstr>
      <vt:lpstr>מערכת שידורים לאומית</vt:lpstr>
      <vt:lpstr>اسم الدرس</vt:lpstr>
      <vt:lpstr>ماذا سنتعلم اليوم ؟</vt:lpstr>
      <vt:lpstr>الجهات الداعمة لعملية التغيير وطرق التغلب على مقاومة التغيير  </vt:lpstr>
      <vt:lpstr>الجهات الداعمة لعملية التغيير </vt:lpstr>
      <vt:lpstr>1. التحالفات </vt:lpstr>
      <vt:lpstr>מצגת של PowerPoint‏</vt:lpstr>
      <vt:lpstr>2. قادة الرأي </vt:lpstr>
      <vt:lpstr>3. الموجهون   </vt:lpstr>
      <vt:lpstr>حدث – أحمد والبيئة </vt:lpstr>
      <vt:lpstr>تحاف داخلي – خارجي، قادة الرأي، موجهون ؟؟!!</vt:lpstr>
      <vt:lpstr>4. العاملين</vt:lpstr>
      <vt:lpstr>تصنيف مواقف العاملين من التغيير</vt:lpstr>
      <vt:lpstr>حدث – بلال وبس </vt:lpstr>
      <vt:lpstr>حدث – بلال وبس </vt:lpstr>
      <vt:lpstr>تصنيف مواقف العاملين من التغيير </vt:lpstr>
      <vt:lpstr>5. مدراء التنظيم او قادة التغيير </vt:lpstr>
      <vt:lpstr>الصفات الشخصية  التي تساعد المدير في نجاح التغيير</vt:lpstr>
      <vt:lpstr>طرق مواجهة المقاومة للتغيير</vt:lpstr>
      <vt:lpstr>كيف يمكن اقناع انسان بان يقوم بتغيير معين؟</vt:lpstr>
      <vt:lpstr>كيف يمكن اقناع انسان بان يقوم بتغيير معين؟</vt:lpstr>
      <vt:lpstr>מצגת של PowerPoint‏</vt:lpstr>
      <vt:lpstr>عدد الطرق التي شاهدتها في الفيلم تساعد في التغلب على المقاومة للتغيير</vt:lpstr>
      <vt:lpstr>طرق التغلب على المقامة للتغيير </vt:lpstr>
      <vt:lpstr>طرق التغلب على المقامة للتغيير </vt:lpstr>
      <vt:lpstr>متى مفضل استعمال كل طريقة </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Shir Keren</cp:lastModifiedBy>
  <cp:revision>96</cp:revision>
  <dcterms:created xsi:type="dcterms:W3CDTF">2020-03-15T19:13:03Z</dcterms:created>
  <dcterms:modified xsi:type="dcterms:W3CDTF">2020-04-05T15:57:54Z</dcterms:modified>
</cp:coreProperties>
</file>