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7" r:id="rId2"/>
    <p:sldId id="262" r:id="rId3"/>
    <p:sldId id="263" r:id="rId4"/>
    <p:sldId id="264" r:id="rId5"/>
    <p:sldId id="277" r:id="rId6"/>
    <p:sldId id="273" r:id="rId7"/>
    <p:sldId id="274" r:id="rId8"/>
    <p:sldId id="276" r:id="rId9"/>
    <p:sldId id="275" r:id="rId10"/>
    <p:sldId id="278" r:id="rId11"/>
    <p:sldId id="279" r:id="rId12"/>
    <p:sldId id="265" r:id="rId13"/>
    <p:sldId id="266" r:id="rId14"/>
    <p:sldId id="267" r:id="rId15"/>
    <p:sldId id="268" r:id="rId16"/>
    <p:sldId id="280" r:id="rId17"/>
    <p:sldId id="269" r:id="rId18"/>
    <p:sldId id="270" r:id="rId19"/>
    <p:sldId id="271" r:id="rId20"/>
    <p:sldId id="272" r:id="rId21"/>
    <p:sldId id="291" r:id="rId22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כ"ח/ניסן/תש"פ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066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כ"ח/ניסן/תש"פ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288473"/>
            <a:ext cx="10871177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8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39" y="81721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3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192531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כ"ח/ניסן/תש"פ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66" r:id="rId6"/>
    <p:sldLayoutId id="2147483667" r:id="rId7"/>
    <p:sldLayoutId id="2147483665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bbv_WleRyo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-cGtxQP30E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r4LK88YCRc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86A063-BC71-4A27-BCF4-AF02DEB1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9" y="576716"/>
            <a:ext cx="10971372" cy="2014083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אילו עוד ימי זיכרון ואבל לאומי יש לנו בלוח השנה?</a:t>
            </a:r>
            <a:br>
              <a:rPr lang="he-I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מה זוכרים בהם ועל מה מתאבלים בהם?</a:t>
            </a:r>
            <a:br>
              <a:rPr lang="he-I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מה חשיבותם של ימים כאלו בלוח השנה?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תוספת 2" title="Slice Timer">
                <a:extLst>
                  <a:ext uri="{FF2B5EF4-FFF2-40B4-BE49-F238E27FC236}">
                    <a16:creationId xmlns:a16="http://schemas.microsoft.com/office/drawing/2014/main" id="{5A9063CD-5600-4C80-AA43-EB40860628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451761"/>
                  </p:ext>
                </p:extLst>
              </p:nvPr>
            </p:nvGraphicFramePr>
            <p:xfrm>
              <a:off x="1551707" y="2637270"/>
              <a:ext cx="1649629" cy="158346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תוספת 2" title="Slice Timer">
                <a:extLst>
                  <a:ext uri="{FF2B5EF4-FFF2-40B4-BE49-F238E27FC236}">
                    <a16:creationId xmlns:a16="http://schemas.microsoft.com/office/drawing/2014/main" id="{5A9063CD-5600-4C80-AA43-EB40860628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1551707" y="2637270"/>
                <a:ext cx="1649629" cy="15834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039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86A063-BC71-4A27-BCF4-AF02DEB1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35" y="342310"/>
            <a:ext cx="10577671" cy="793873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אילו עוד ימים ודרכי זיכרון ואבל לאומי יש לנו בלוח השנה?</a:t>
            </a:r>
            <a:br>
              <a:rPr lang="he-IL" dirty="0">
                <a:solidFill>
                  <a:schemeClr val="accent2">
                    <a:lumMod val="75000"/>
                  </a:schemeClr>
                </a:solidFill>
              </a:rPr>
            </a:br>
            <a:endParaRPr lang="he-I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5FBB819-9093-4F8A-91E9-057085DF2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71"/>
          <a:stretch/>
        </p:blipFill>
        <p:spPr>
          <a:xfrm>
            <a:off x="1095735" y="880951"/>
            <a:ext cx="2725704" cy="211078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4F4C6E6-F888-43E9-A83B-5346FA8D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10" y="2991740"/>
            <a:ext cx="4570527" cy="262550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35609DD-E1F7-49D0-81EB-CB4D1C2D4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936" y="918145"/>
            <a:ext cx="2370235" cy="203639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9558957-680B-4910-92D6-8CBF69557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456" y="1014064"/>
            <a:ext cx="3633663" cy="203134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7C12EF1-9691-4CFA-91C1-F2C1AE3DD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7" y="3805717"/>
            <a:ext cx="3799643" cy="18115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7CD61BA-9216-4A30-8843-9196D8547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5982" y="2708001"/>
            <a:ext cx="2976808" cy="2226653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043A00FE-16B1-47E3-81AE-E63A85759009}"/>
              </a:ext>
            </a:extLst>
          </p:cNvPr>
          <p:cNvSpPr/>
          <p:nvPr/>
        </p:nvSpPr>
        <p:spPr>
          <a:xfrm>
            <a:off x="162594" y="4286577"/>
            <a:ext cx="1248739" cy="2062103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יום הזיכרון לציון היציאה והגירוש של היהודים מארצות ערב ומאיראן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849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AB78C5-0868-4299-B04F-8A762EF5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7" y="123035"/>
            <a:ext cx="11160000" cy="720000"/>
          </a:xfrm>
        </p:spPr>
        <p:txBody>
          <a:bodyPr/>
          <a:lstStyle/>
          <a:p>
            <a:r>
              <a:rPr lang="he-IL" sz="3200" dirty="0" err="1"/>
              <a:t>תוספתא</a:t>
            </a:r>
            <a:r>
              <a:rPr lang="he-IL" sz="3200" dirty="0"/>
              <a:t>, מסכת סוטה, ט"ו, 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F834AED-99E3-4FE5-9CBD-CDEF279F7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7" y="764705"/>
            <a:ext cx="11159999" cy="540000"/>
          </a:xfrm>
        </p:spPr>
        <p:txBody>
          <a:bodyPr/>
          <a:lstStyle/>
          <a:p>
            <a:r>
              <a:rPr lang="he-IL" sz="2400" dirty="0" err="1"/>
              <a:t>התוספתא</a:t>
            </a:r>
            <a:r>
              <a:rPr lang="he-IL" sz="2400" dirty="0"/>
              <a:t> (=תוספת) מורכבת </a:t>
            </a:r>
            <a:r>
              <a:rPr lang="he-IL" sz="2400" dirty="0" err="1"/>
              <a:t>מברייתות</a:t>
            </a:r>
            <a:r>
              <a:rPr lang="he-IL" sz="2400" dirty="0"/>
              <a:t> (משניות חיצוניות) שלא הוכנסו לספר המשנה.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C1B2F60-6963-4618-BA58-356E7F35B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35294" y="1277331"/>
            <a:ext cx="10525789" cy="4970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sz="2200" dirty="0"/>
              <a:t>משחרב הבית האחרון רבו פרושין בישראל, שלא היו אוכלין בשר ולא שותין יין.</a:t>
            </a:r>
          </a:p>
          <a:p>
            <a:pPr marL="0" indent="0">
              <a:buNone/>
            </a:pPr>
            <a:r>
              <a:rPr lang="he-IL" sz="2200" dirty="0"/>
              <a:t>נטפל להן ר' יהושע, אמר להן: בניי, מפני מה אין אתם אוכלים בשר?</a:t>
            </a:r>
          </a:p>
          <a:p>
            <a:pPr marL="0" indent="0">
              <a:buNone/>
            </a:pPr>
            <a:r>
              <a:rPr lang="he-IL" sz="2200" dirty="0"/>
              <a:t>אמרו לו: נאכל בשר, שבכל יום היה תמיד קרב לגבי מזבח, ועכשיו בטל?!</a:t>
            </a:r>
          </a:p>
          <a:p>
            <a:pPr marL="0" indent="0">
              <a:buNone/>
            </a:pPr>
            <a:r>
              <a:rPr lang="he-IL" sz="2200" dirty="0"/>
              <a:t>אמר להן: לא נאכל. </a:t>
            </a:r>
          </a:p>
          <a:p>
            <a:pPr marL="0" indent="0">
              <a:buNone/>
            </a:pPr>
            <a:r>
              <a:rPr lang="he-IL" sz="2200" dirty="0"/>
              <a:t>ומפני מה אין אתם שותים יין?</a:t>
            </a:r>
          </a:p>
          <a:p>
            <a:pPr marL="0" indent="0">
              <a:buNone/>
            </a:pPr>
            <a:r>
              <a:rPr lang="he-IL" sz="2200" dirty="0"/>
              <a:t>אמרו לו: יין נשתה, שבכל יום היה מתנסך על גבי המזבח, </a:t>
            </a:r>
          </a:p>
          <a:p>
            <a:pPr marL="0" indent="0">
              <a:buNone/>
            </a:pPr>
            <a:r>
              <a:rPr lang="he-IL" sz="2200" dirty="0"/>
              <a:t>ועכשיו בטל?!  </a:t>
            </a:r>
          </a:p>
          <a:p>
            <a:pPr marL="0" indent="0">
              <a:buNone/>
            </a:pPr>
            <a:r>
              <a:rPr lang="he-IL" sz="2200" dirty="0"/>
              <a:t>אמר להם: לא נשתה.</a:t>
            </a:r>
          </a:p>
          <a:p>
            <a:pPr marL="0" indent="0">
              <a:buNone/>
            </a:pPr>
            <a:r>
              <a:rPr lang="he-IL" sz="2200" dirty="0"/>
              <a:t>אמר להם: אם כן – </a:t>
            </a:r>
          </a:p>
          <a:p>
            <a:pPr marL="0" indent="0">
              <a:buNone/>
            </a:pPr>
            <a:r>
              <a:rPr lang="he-IL" sz="2200" dirty="0"/>
              <a:t>לחם לא נאכל, שממנו היו </a:t>
            </a:r>
            <a:r>
              <a:rPr lang="he-IL" sz="2200" dirty="0" err="1"/>
              <a:t>מביאין</a:t>
            </a:r>
            <a:r>
              <a:rPr lang="he-IL" sz="2200" dirty="0"/>
              <a:t> שתי הלחם ולחם הפנים;</a:t>
            </a:r>
          </a:p>
          <a:p>
            <a:pPr marL="0" indent="0">
              <a:buNone/>
            </a:pPr>
            <a:r>
              <a:rPr lang="he-IL" sz="2200" dirty="0"/>
              <a:t>מים לא נשתה, שמהן היו מנסכין מים בחג;</a:t>
            </a:r>
          </a:p>
          <a:p>
            <a:pPr marL="0" indent="0">
              <a:buNone/>
            </a:pPr>
            <a:r>
              <a:rPr lang="he-IL" sz="2200" dirty="0"/>
              <a:t>תאנים וענבים לא נאכל, שמהן מביאין בכורים בעצרת!</a:t>
            </a:r>
          </a:p>
          <a:p>
            <a:pPr marL="0" indent="0">
              <a:buNone/>
            </a:pPr>
            <a:r>
              <a:rPr lang="he-IL" sz="2200" dirty="0"/>
              <a:t>שתקו.  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D9FA464-4E45-4DF1-AD8D-7B4C011FF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81"/>
          <a:stretch/>
        </p:blipFill>
        <p:spPr>
          <a:xfrm>
            <a:off x="43592" y="3000441"/>
            <a:ext cx="4969359" cy="258022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47B02502-B244-4ADF-9855-B7F11AFE9DD1}"/>
              </a:ext>
            </a:extLst>
          </p:cNvPr>
          <p:cNvSpPr/>
          <p:nvPr/>
        </p:nvSpPr>
        <p:spPr>
          <a:xfrm>
            <a:off x="8896913" y="109917"/>
            <a:ext cx="2517036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sz="4400" dirty="0">
                <a:solidFill>
                  <a:srgbClr val="C0504D">
                    <a:lumMod val="75000"/>
                  </a:srgbClr>
                </a:solidFill>
                <a:ea typeface="+mj-ea"/>
                <a:cs typeface="Times New Roman" panose="02020603050405020304" pitchFamily="18" charset="0"/>
              </a:rPr>
              <a:t>איך זוכרים?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4026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511627-B527-4496-95CE-404B82A4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5622"/>
            <a:ext cx="11160000" cy="720000"/>
          </a:xfrm>
        </p:spPr>
        <p:txBody>
          <a:bodyPr/>
          <a:lstStyle/>
          <a:p>
            <a:r>
              <a:rPr lang="he-IL" sz="3200" dirty="0" err="1"/>
              <a:t>תוספתא</a:t>
            </a:r>
            <a:r>
              <a:rPr lang="he-IL" sz="3200" dirty="0"/>
              <a:t>, סוטה, ט"ו, ה - המשך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FE457A-18C1-42FD-A458-52CB5F01D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2193" y="664176"/>
            <a:ext cx="11276732" cy="50470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e-IL" sz="3100" dirty="0"/>
              <a:t>אמר להם: בניי, להתאבל יותר מדיי אי אפשר, </a:t>
            </a:r>
          </a:p>
          <a:p>
            <a:pPr marL="0" indent="0">
              <a:buNone/>
            </a:pPr>
            <a:r>
              <a:rPr lang="he-IL" sz="3100" dirty="0"/>
              <a:t>ושלא להתאבל כלל אי אפשר.  </a:t>
            </a:r>
          </a:p>
          <a:p>
            <a:pPr marL="0" indent="0">
              <a:buNone/>
            </a:pPr>
            <a:r>
              <a:rPr lang="he-IL" sz="3100" dirty="0"/>
              <a:t>אלא כך אמרו חכמים: סד אדם את ביתו בסיד ומשייר דבר מועט, </a:t>
            </a:r>
          </a:p>
          <a:p>
            <a:pPr marL="0" indent="0">
              <a:buNone/>
            </a:pPr>
            <a:r>
              <a:rPr lang="he-IL" sz="3100" dirty="0"/>
              <a:t>זכר לירושלם;</a:t>
            </a:r>
          </a:p>
          <a:p>
            <a:pPr marL="0" indent="0">
              <a:buNone/>
            </a:pPr>
            <a:r>
              <a:rPr lang="he-IL" sz="3100" dirty="0"/>
              <a:t>עושה אדם צרכי סעודה ומשייר דבר מועט, </a:t>
            </a:r>
          </a:p>
          <a:p>
            <a:pPr marL="0" indent="0">
              <a:buNone/>
            </a:pPr>
            <a:r>
              <a:rPr lang="he-IL" sz="3100" dirty="0"/>
              <a:t>זכר לירושלם;</a:t>
            </a:r>
          </a:p>
          <a:p>
            <a:pPr marL="0" indent="0">
              <a:buNone/>
            </a:pPr>
            <a:r>
              <a:rPr lang="he-IL" sz="3100" dirty="0"/>
              <a:t>עושה אשה תכשיטין ומשיירת דבר מועט, </a:t>
            </a:r>
          </a:p>
          <a:p>
            <a:pPr marL="0" indent="0">
              <a:buNone/>
            </a:pPr>
            <a:r>
              <a:rPr lang="he-IL" sz="3100" dirty="0"/>
              <a:t>זכר לירושלם.</a:t>
            </a:r>
          </a:p>
          <a:p>
            <a:pPr marL="0" indent="0">
              <a:buNone/>
            </a:pPr>
            <a:r>
              <a:rPr lang="he-IL" sz="3100" dirty="0"/>
              <a:t>שנאמר (תהילים קל"ז ה): 'אם אשכחך ירושלם תשכח ימיני, </a:t>
            </a:r>
          </a:p>
          <a:p>
            <a:pPr marL="0" indent="0">
              <a:buNone/>
            </a:pPr>
            <a:r>
              <a:rPr lang="he-IL" sz="3100" dirty="0"/>
              <a:t>תדבק לשוני לחכי אם לא אזכרכי', וגו'.  </a:t>
            </a:r>
          </a:p>
          <a:p>
            <a:pPr marL="0" indent="0">
              <a:buNone/>
            </a:pPr>
            <a:r>
              <a:rPr lang="he-IL" sz="3100" dirty="0"/>
              <a:t>וכל המתאבלים עליה בעולם הזה שמחים עמה לעולם הבא, </a:t>
            </a:r>
          </a:p>
          <a:p>
            <a:pPr marL="0" indent="0">
              <a:buNone/>
            </a:pPr>
            <a:r>
              <a:rPr lang="he-IL" sz="3100" dirty="0"/>
              <a:t>שנאמר (ישעיהו ס"ו י): 'שמחו את ירושלים וגילו בה כל אוהביה' וגו'.</a:t>
            </a:r>
          </a:p>
          <a:p>
            <a:pPr marL="0" indent="0">
              <a:buNone/>
            </a:pPr>
            <a:endParaRPr lang="he-IL" sz="3400" dirty="0"/>
          </a:p>
          <a:p>
            <a:pPr marL="0" indent="0">
              <a:buNone/>
            </a:pPr>
            <a:r>
              <a:rPr lang="he-IL" sz="3400" b="1" dirty="0">
                <a:solidFill>
                  <a:schemeClr val="accent2">
                    <a:lumMod val="75000"/>
                  </a:schemeClr>
                </a:solidFill>
              </a:rPr>
              <a:t>הציעו דוגמאות אישיות לדרכים לשימור זיכרון פרטי או זיכרון לאומי.</a:t>
            </a:r>
            <a:endParaRPr lang="he-IL" sz="3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BBC51F4-0EE4-4031-A4AB-812B5714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77" y="1146816"/>
            <a:ext cx="2994995" cy="3991900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תוספת 7" title="Slice Timer">
                <a:extLst>
                  <a:ext uri="{FF2B5EF4-FFF2-40B4-BE49-F238E27FC236}">
                    <a16:creationId xmlns:a16="http://schemas.microsoft.com/office/drawing/2014/main" id="{9F2C690E-850A-4984-A03C-66B42F3F2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447"/>
                  </p:ext>
                </p:extLst>
              </p:nvPr>
            </p:nvGraphicFramePr>
            <p:xfrm>
              <a:off x="1137777" y="5255993"/>
              <a:ext cx="1612682" cy="171276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תוספת 7" title="Slice Timer">
                <a:extLst>
                  <a:ext uri="{FF2B5EF4-FFF2-40B4-BE49-F238E27FC236}">
                    <a16:creationId xmlns:a16="http://schemas.microsoft.com/office/drawing/2014/main" id="{9F2C690E-850A-4984-A03C-66B42F3F2E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1137777" y="5255993"/>
                <a:ext cx="1612682" cy="17127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6851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6107AA-033B-454E-9CF3-AA290B1E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5" y="84704"/>
            <a:ext cx="11160000" cy="720000"/>
          </a:xfrm>
        </p:spPr>
        <p:txBody>
          <a:bodyPr/>
          <a:lstStyle/>
          <a:p>
            <a:r>
              <a:rPr lang="he-IL" sz="3600" dirty="0"/>
              <a:t>איכה א' פסוקים א'-ב'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D2F4E0-33CB-4F9A-A157-44F3AA156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5" y="828132"/>
            <a:ext cx="11159999" cy="540000"/>
          </a:xfrm>
        </p:spPr>
        <p:txBody>
          <a:bodyPr/>
          <a:lstStyle/>
          <a:p>
            <a:r>
              <a:rPr lang="he-IL" sz="2800" dirty="0"/>
              <a:t>איכה היא מגילת קינות על חורבן בית המקדש ונמצאת בתנ"ך.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21F35AA-9E99-4829-B310-998C19D5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733473" y="1466669"/>
            <a:ext cx="9166222" cy="4152517"/>
          </a:xfrm>
        </p:spPr>
        <p:txBody>
          <a:bodyPr/>
          <a:lstStyle/>
          <a:p>
            <a:pPr marL="0" indent="0">
              <a:buNone/>
            </a:pPr>
            <a:r>
              <a:rPr lang="he-IL" sz="2800" b="1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אֵיכָה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יָשְׁבָה בָדָד הָעִיר רַבָּתִי עָם, </a:t>
            </a:r>
            <a:r>
              <a:rPr lang="he-IL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הָיְתָה</a:t>
            </a: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כְּאַלְמָנָה?</a:t>
            </a:r>
          </a:p>
          <a:p>
            <a:pPr marL="0" indent="0">
              <a:buNone/>
            </a:pP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רַבָּתִי בַגּוֹיִם, שָׂרָתִי בַּמְּדִינוֹת, הָיְתָה לָמַס. </a:t>
            </a:r>
          </a:p>
          <a:p>
            <a:pPr marL="0" indent="0">
              <a:buNone/>
            </a:pP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בָּכוֹ תִבְכֶּה בַּלַּיְלָה וְדִמְעָתָהּ עַל לֶחֱיָהּ,</a:t>
            </a:r>
          </a:p>
          <a:p>
            <a:pPr marL="0" indent="0">
              <a:buNone/>
            </a:pP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אֵין לָהּ מְנַחֵם מִכָּל אֹהֲבֶיהָ.</a:t>
            </a:r>
          </a:p>
          <a:p>
            <a:pPr marL="0" indent="0">
              <a:buNone/>
            </a:pPr>
            <a:r>
              <a:rPr lang="he-IL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כָּל רֵעֶיהָ בָּגְדוּ בָהּ, הָיוּ לָהּ לְאֹיְבִים. </a:t>
            </a:r>
          </a:p>
          <a:p>
            <a:pPr marL="0" indent="0">
              <a:buNone/>
            </a:pPr>
            <a:endParaRPr lang="he-IL" dirty="0">
              <a:latin typeface="Guttman Drogolin" panose="02010401010101010101" pitchFamily="2" charset="-79"/>
              <a:cs typeface="Guttman Drogolin" panose="02010401010101010101" pitchFamily="2" charset="-79"/>
            </a:endParaRPr>
          </a:p>
          <a:p>
            <a:pPr marL="0" indent="0">
              <a:buNone/>
            </a:pPr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בפסוקים אלה ירושלים משולה לאלמנה ועם ישראל ליתומים. </a:t>
            </a:r>
          </a:p>
          <a:p>
            <a:pPr marL="0" indent="0">
              <a:buNone/>
            </a:pPr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מיהו האב הנפטר?</a:t>
            </a:r>
            <a:br>
              <a:rPr lang="he-I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e-IL" b="1" dirty="0">
                <a:solidFill>
                  <a:schemeClr val="accent2">
                    <a:lumMod val="75000"/>
                  </a:schemeClr>
                </a:solidFill>
              </a:rPr>
              <a:t>מה יכול להיות הקשר בין חורבן דתי לאומי למוות במשפחה?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843E644-8508-4B7A-BED4-9A0E5A46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7" y="1725681"/>
            <a:ext cx="3083276" cy="41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C7812F-31FD-4968-B1D5-1FD2AAC3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04" y="213094"/>
            <a:ext cx="11160000" cy="720000"/>
          </a:xfrm>
        </p:spPr>
        <p:txBody>
          <a:bodyPr/>
          <a:lstStyle/>
          <a:p>
            <a:r>
              <a:rPr lang="he-IL" dirty="0"/>
              <a:t>המחשה של חורבן בית המקדש</a:t>
            </a:r>
          </a:p>
        </p:txBody>
      </p:sp>
      <p:pic>
        <p:nvPicPr>
          <p:cNvPr id="5" name="מדיה מקוונת 4" title="ￗﾔￗﾞￗﾗￗﾩￗﾪ ￗﾗￗﾕￗﾨￗﾑￗﾟ ￗﾑￗﾙￗﾪ ￗﾔￗﾞￗﾧￗﾓￗﾩ ￗﾕￗﾐￗﾙￗﾟ ￗﾙￗﾨￗﾐￗﾔ ￗﾑￗﾑￗﾠￗﾙￗﾙￗﾠￗﾕ">
            <a:hlinkClick r:id="" action="ppaction://media"/>
            <a:extLst>
              <a:ext uri="{FF2B5EF4-FFF2-40B4-BE49-F238E27FC236}">
                <a16:creationId xmlns:a16="http://schemas.microsoft.com/office/drawing/2014/main" id="{853EEF75-0B81-42EE-93D6-140D3430B6BD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03705" y="1274852"/>
            <a:ext cx="5983001" cy="44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D870FF-281A-4106-9261-A93F5F67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65" y="764628"/>
            <a:ext cx="4030255" cy="1143000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למה לזכור </a:t>
            </a:r>
            <a:br>
              <a:rPr lang="he-IL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את משברי העבר?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8AB571B-2D30-4BEF-8E93-DA62F92778F6}"/>
              </a:ext>
            </a:extLst>
          </p:cNvPr>
          <p:cNvSpPr/>
          <p:nvPr/>
        </p:nvSpPr>
        <p:spPr>
          <a:xfrm>
            <a:off x="4819863" y="232300"/>
            <a:ext cx="7249285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מסופר על נפוליאון בונפרטה קיסר צרפת שעבר ממקום למקום במסעות כיבושיו.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באחת הפעמים הוא הסתובב ברחובות העיר, רכוב על סוסו, ונקלע לשכונת היהודים בערב תשעה באב. 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לתדהמתו הוא ראה אותם יושבים בבית הכנסת על הרצפה בחשיכה, נרות בידם, והם יושבים ובוכים. 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הוא שאל לפשר הדבר, והשיבו לו שהם בוכים ומקוננים על בית המקדש שנחרב.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נפוליאון התפלא, כיוון שלא שמע על שום מקדש יהודי שחרב בזמנו...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כשהשיבו לו שהם מתאבלים על מקדש שחרב לפני אלפי שנים, הוא התפעל ואמר: </a:t>
            </a:r>
          </a:p>
          <a:p>
            <a:r>
              <a:rPr lang="he-IL" sz="2400" dirty="0">
                <a:solidFill>
                  <a:srgbClr val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"עם שיש לו כזה זיכרון ויחס לעבר שלו, אני בטוח שעוד נכון לו עתיד" ...</a:t>
            </a: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B2BFECC-A6B5-4E3B-94B9-410940E49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3590240"/>
            <a:ext cx="3884678" cy="31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098B0F-9574-48BD-A0F9-599D78D0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7" y="186522"/>
            <a:ext cx="11160000" cy="720000"/>
          </a:xfrm>
        </p:spPr>
        <p:txBody>
          <a:bodyPr/>
          <a:lstStyle/>
          <a:p>
            <a:r>
              <a:rPr lang="he-IL" sz="3600" dirty="0"/>
              <a:t>תהלים קכ"ב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A870CBA-F604-4694-84F2-18C03E37E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8" y="722599"/>
            <a:ext cx="11159999" cy="540000"/>
          </a:xfrm>
        </p:spPr>
        <p:txBody>
          <a:bodyPr/>
          <a:lstStyle/>
          <a:p>
            <a:r>
              <a:rPr lang="he-IL" sz="2400" dirty="0"/>
              <a:t>ספר תהלים – ספר מזמורים שאותו מייחסת המסורת לדוד המלך.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77A404E-87AA-4B05-BAB9-19B6CD2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2824" y="1262599"/>
            <a:ext cx="11160000" cy="48516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שִׁיר הַמַּעֲלוֹת לְדָוִד: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שָׂמַחְתִּי בְּאֹמְרִים לִי: בֵּית ה' נֵלֵךְ!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עֹמְדוֹת הָיוּ רַגְלֵינוּ בִּשְׁעָרַיִךְ יְרוּשָׁלִָם.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יְרוּשָׁלִַם הַבְּנוּיָה כְּעִיר שֶׁחֻבְּרָה לָּהּ יַחְדָּו.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שֶׁשָּׁם עָלוּ שְׁבָטִים, שִׁבְטֵי יָהּ, עֵדוּת לְיִשְׂרָאֵל, </a:t>
            </a:r>
            <a:r>
              <a:rPr lang="he-IL" sz="2800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לְהֹדוֹת</a:t>
            </a: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 לְשֵׁם ה'.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כִּי שָׁמָּה יָשְׁבוּ כִסְאוֹת לְמִשְׁפָּט – כִּסְאוֹת לְבֵית דָּוִד.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שַׁאֲלוּ שְׁלוֹם יְרוּשָׁלִָם, </a:t>
            </a:r>
            <a:r>
              <a:rPr lang="he-IL" sz="2800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יִשְׁלָיו</a:t>
            </a: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ּ אֹהֲבָיִךְ.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יְהִי שָׁלוֹם בְּחֵילֵךְ, שַׁלְוָה </a:t>
            </a:r>
            <a:r>
              <a:rPr lang="he-IL" sz="2800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בְּאַרְמְנוֹתָיִך</a:t>
            </a: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ְ.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לְמַעַן אַחַי וְרֵעָי אֲדַבְּרָה נָּא שָׁלוֹם בָּךְ.</a:t>
            </a:r>
          </a:p>
          <a:p>
            <a:pPr marL="0" indent="0">
              <a:buNone/>
            </a:pP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לְמַעַן בֵּית ה' </a:t>
            </a:r>
            <a:r>
              <a:rPr lang="he-IL" sz="2800" dirty="0" err="1">
                <a:latin typeface="Guttman Drogolin" panose="02010401010101010101" pitchFamily="2" charset="-79"/>
                <a:cs typeface="Guttman Drogolin" panose="02010401010101010101" pitchFamily="2" charset="-79"/>
              </a:rPr>
              <a:t>אֱלֹהֵינו</a:t>
            </a:r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ּ אֲבַקְשָׁה טוֹב לָךְ.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sz="3100" b="1" dirty="0">
                <a:solidFill>
                  <a:schemeClr val="accent2">
                    <a:lumMod val="75000"/>
                  </a:schemeClr>
                </a:solidFill>
              </a:rPr>
              <a:t>מאילו היבטים מוצגת בקטע זה ירושלים בתפארתה? 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E23FA4E7-67A7-4830-A249-9DD591B2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8" y="1509946"/>
            <a:ext cx="3905250" cy="4743450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תוספת 4" title="Slice Timer">
                <a:extLst>
                  <a:ext uri="{FF2B5EF4-FFF2-40B4-BE49-F238E27FC236}">
                    <a16:creationId xmlns:a16="http://schemas.microsoft.com/office/drawing/2014/main" id="{9328FBDA-4304-4159-9A03-D402919B68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0593132"/>
                  </p:ext>
                </p:extLst>
              </p:nvPr>
            </p:nvGraphicFramePr>
            <p:xfrm>
              <a:off x="4755933" y="3546763"/>
              <a:ext cx="1201522" cy="142240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תוספת 4" title="Slice Timer">
                <a:extLst>
                  <a:ext uri="{FF2B5EF4-FFF2-40B4-BE49-F238E27FC236}">
                    <a16:creationId xmlns:a16="http://schemas.microsoft.com/office/drawing/2014/main" id="{9328FBDA-4304-4159-9A03-D402919B68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4755933" y="3546763"/>
                <a:ext cx="1201522" cy="14224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34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0BBC87-9986-4E42-BD9A-DD1D09C6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7111279" cy="720000"/>
          </a:xfrm>
        </p:spPr>
        <p:txBody>
          <a:bodyPr/>
          <a:lstStyle/>
          <a:p>
            <a:r>
              <a:rPr lang="he-IL" sz="3600" dirty="0"/>
              <a:t>צמד רעים – "אין דבר"</a:t>
            </a:r>
          </a:p>
        </p:txBody>
      </p:sp>
      <p:pic>
        <p:nvPicPr>
          <p:cNvPr id="5" name="מדיה מקוונת 4" title="ￗﾦￗﾞￗﾓ ￗﾨￗﾢￗﾙￗﾝ - ￗﾐￗﾙￗﾟ ￗﾓￗﾑￗﾨ.">
            <a:hlinkClick r:id="" action="ppaction://media"/>
            <a:extLst>
              <a:ext uri="{FF2B5EF4-FFF2-40B4-BE49-F238E27FC236}">
                <a16:creationId xmlns:a16="http://schemas.microsoft.com/office/drawing/2014/main" id="{61E69DCE-960D-45D5-B683-171CDB4E3E30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4004" y="933094"/>
            <a:ext cx="6495644" cy="4867546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57D35D67-61E2-4F42-9594-B054F1C8098A}"/>
              </a:ext>
            </a:extLst>
          </p:cNvPr>
          <p:cNvSpPr/>
          <p:nvPr/>
        </p:nvSpPr>
        <p:spPr>
          <a:xfrm>
            <a:off x="7378756" y="3051459"/>
            <a:ext cx="42964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השיר (מלים ולחן: נעמי שמר) 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מבוסס על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אימרה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חסידית 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שמיוחסת למנהיגים חסידיים אחדים, בהם: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רבי מנחם-מנדל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מקוצק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רבי שמחה-בונם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מפשיסחה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רבי נחמן מברסלב,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ואחרים.</a:t>
            </a: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66DD224E-1BDC-4DFD-B45D-F09361EB4AC6}"/>
              </a:ext>
            </a:extLst>
          </p:cNvPr>
          <p:cNvSpPr/>
          <p:nvPr/>
        </p:nvSpPr>
        <p:spPr>
          <a:xfrm>
            <a:off x="7908587" y="1302211"/>
            <a:ext cx="369333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אֵין דָּבָר אֵין דָּבָר </a:t>
            </a:r>
          </a:p>
          <a:p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שָׁלֵם יוֹתֵר מִלֵּב שָׁבוּר </a:t>
            </a:r>
          </a:p>
          <a:p>
            <a:r>
              <a:rPr lang="he-IL" sz="28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וְזוֹעֵק יוֹתֵר מִן הַדְּמָמָה</a:t>
            </a:r>
          </a:p>
        </p:txBody>
      </p:sp>
    </p:spTree>
    <p:extLst>
      <p:ext uri="{BB962C8B-B14F-4D97-AF65-F5344CB8AC3E}">
        <p14:creationId xmlns:p14="http://schemas.microsoft.com/office/powerpoint/2010/main" val="42399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AF673A-B6F0-4199-BDFB-05E5641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אין דבר / נעמי שמר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550243A-C1B4-46B0-8BB7-681567450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7" y="788900"/>
            <a:ext cx="11159999" cy="540000"/>
          </a:xfrm>
        </p:spPr>
        <p:txBody>
          <a:bodyPr/>
          <a:lstStyle/>
          <a:p>
            <a:r>
              <a:rPr lang="he-IL" sz="2400" dirty="0"/>
              <a:t>נעמי שמר הייתה משוררת ופזמונאית ישראלית (2004-1930)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BB60DCF-8071-4F57-91A2-0F9051F9D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7" y="1357855"/>
            <a:ext cx="11160000" cy="415251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e-IL" dirty="0"/>
              <a:t>אם אני תועה בדרך מאבד את הצפון</a:t>
            </a:r>
            <a:br>
              <a:rPr lang="he-IL" dirty="0"/>
            </a:br>
            <a:r>
              <a:rPr lang="he-IL" dirty="0"/>
              <a:t>וסופה גדולה עוברת מבשרת שיטפון</a:t>
            </a:r>
            <a:br>
              <a:rPr lang="he-IL" dirty="0"/>
            </a:br>
            <a:r>
              <a:rPr lang="he-IL" dirty="0"/>
              <a:t>ואני איני יודע מה יביא לי מחר</a:t>
            </a:r>
            <a:br>
              <a:rPr lang="he-IL" dirty="0"/>
            </a:br>
            <a:r>
              <a:rPr lang="he-IL" dirty="0"/>
              <a:t>משהו בתוך החושך מנחם אותי ושר</a:t>
            </a:r>
            <a:br>
              <a:rPr lang="he-IL" dirty="0"/>
            </a:br>
            <a:br>
              <a:rPr lang="he-IL" dirty="0"/>
            </a:br>
            <a:r>
              <a:rPr lang="he-IL" dirty="0"/>
              <a:t>אין דבר אין דבר</a:t>
            </a:r>
            <a:br>
              <a:rPr lang="he-IL" dirty="0"/>
            </a:br>
            <a:r>
              <a:rPr lang="he-IL" dirty="0"/>
              <a:t>שלם יותר מלב שבור</a:t>
            </a:r>
            <a:br>
              <a:rPr lang="he-IL" dirty="0"/>
            </a:br>
            <a:r>
              <a:rPr lang="he-IL" dirty="0"/>
              <a:t>ויותר זועק מן הדממה</a:t>
            </a:r>
            <a:br>
              <a:rPr lang="he-IL" dirty="0"/>
            </a:br>
            <a:br>
              <a:rPr lang="he-IL" dirty="0"/>
            </a:br>
            <a:r>
              <a:rPr lang="he-IL" dirty="0"/>
              <a:t>לב שבור ולב פצוע</a:t>
            </a:r>
            <a:br>
              <a:rPr lang="he-IL" dirty="0"/>
            </a:br>
            <a:r>
              <a:rPr lang="he-IL" dirty="0"/>
              <a:t>לב עייף מדיבורים</a:t>
            </a:r>
            <a:br>
              <a:rPr lang="he-IL" dirty="0"/>
            </a:br>
            <a:r>
              <a:rPr lang="he-IL" dirty="0"/>
              <a:t>הוא יודע אהבה</a:t>
            </a:r>
            <a:br>
              <a:rPr lang="he-IL" dirty="0"/>
            </a:br>
            <a:r>
              <a:rPr lang="he-IL" dirty="0"/>
              <a:t>שנקנתה בייסורים</a:t>
            </a:r>
            <a:br>
              <a:rPr lang="he-IL" dirty="0"/>
            </a:br>
            <a:r>
              <a:rPr lang="he-IL" dirty="0"/>
              <a:t>וכשהוא כמעט שוקע</a:t>
            </a:r>
            <a:br>
              <a:rPr lang="he-IL" dirty="0"/>
            </a:br>
            <a:r>
              <a:rPr lang="he-IL" dirty="0"/>
              <a:t>והמים עד צוואר</a:t>
            </a:r>
            <a:br>
              <a:rPr lang="he-IL" dirty="0"/>
            </a:br>
            <a:r>
              <a:rPr lang="he-IL" dirty="0"/>
              <a:t>משהו בתוך החושך</a:t>
            </a:r>
            <a:br>
              <a:rPr lang="he-IL" dirty="0"/>
            </a:br>
            <a:r>
              <a:rPr lang="he-IL" dirty="0"/>
              <a:t>מנחם אותו ושר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9CE07DA-762F-4308-9849-340C7161AF37}"/>
              </a:ext>
            </a:extLst>
          </p:cNvPr>
          <p:cNvSpPr txBox="1"/>
          <p:nvPr/>
        </p:nvSpPr>
        <p:spPr>
          <a:xfrm>
            <a:off x="1807028" y="3273042"/>
            <a:ext cx="563154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chemeClr val="accent2">
                    <a:lumMod val="75000"/>
                  </a:schemeClr>
                </a:solidFill>
              </a:rPr>
              <a:t>מטלה לסיכום: </a:t>
            </a:r>
          </a:p>
          <a:p>
            <a:pPr marL="342900" indent="-342900">
              <a:buAutoNum type="arabicPeriod"/>
            </a:pPr>
            <a:r>
              <a:rPr lang="he-IL" sz="2400" dirty="0">
                <a:solidFill>
                  <a:schemeClr val="accent2">
                    <a:lumMod val="75000"/>
                  </a:schemeClr>
                </a:solidFill>
              </a:rPr>
              <a:t>בחרו שורה שאיתה אתם מזדהים במיוחד והסבירו מה עורר בכם הזדהות. </a:t>
            </a:r>
          </a:p>
          <a:p>
            <a:pPr marL="342900" indent="-342900">
              <a:buAutoNum type="arabicPeriod"/>
            </a:pPr>
            <a:r>
              <a:rPr lang="he-IL" sz="2400" dirty="0">
                <a:solidFill>
                  <a:schemeClr val="accent2">
                    <a:lumMod val="75000"/>
                  </a:schemeClr>
                </a:solidFill>
              </a:rPr>
              <a:t>האמנם – "אין דבר יותר שלם מלב שבור"? הסבירו.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CB0F995-E892-4A4B-A8D2-D371089A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68" y="488352"/>
            <a:ext cx="1880739" cy="24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6000" dirty="0">
                <a:solidFill>
                  <a:srgbClr val="192A72"/>
                </a:solidFill>
              </a:rPr>
              <a:t>זיכרון חורבן הבית השני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תרבות יהודית-ישראלית (כיתה ט')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שם המורה: אביתר גוזנר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4F6160-7E15-4FFA-B49C-6DE4B8AD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189215"/>
            <a:ext cx="11160000" cy="720000"/>
          </a:xfrm>
        </p:spPr>
        <p:txBody>
          <a:bodyPr/>
          <a:lstStyle/>
          <a:p>
            <a:r>
              <a:rPr lang="he-IL" sz="3600" dirty="0"/>
              <a:t>אז – מה היה לנו?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602FE93-2B46-4CBD-A3A9-A99A6CAC8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4335" y="909215"/>
            <a:ext cx="11441742" cy="5276659"/>
          </a:xfrm>
        </p:spPr>
        <p:txBody>
          <a:bodyPr>
            <a:normAutofit fontScale="85000" lnSpcReduction="20000"/>
          </a:bodyPr>
          <a:lstStyle/>
          <a:p>
            <a:r>
              <a:rPr lang="he-IL" dirty="0"/>
              <a:t>הזכרנו את מקומם וחשיבותם של ירושלים והמקדש בחיי העם היהודי בתקופות קדומות ועד היום.</a:t>
            </a:r>
          </a:p>
          <a:p>
            <a:endParaRPr lang="he-IL" dirty="0"/>
          </a:p>
          <a:p>
            <a:r>
              <a:rPr lang="he-IL" dirty="0"/>
              <a:t>הבנו את הרקע ההיסטורי לחורבן בית המקדש ואת השלכותיו.</a:t>
            </a:r>
          </a:p>
          <a:p>
            <a:endParaRPr lang="he-IL" sz="2000" dirty="0">
              <a:solidFill>
                <a:prstClr val="black"/>
              </a:solidFill>
            </a:endParaRPr>
          </a:p>
          <a:p>
            <a:r>
              <a:rPr lang="he-IL" sz="2600" dirty="0">
                <a:solidFill>
                  <a:schemeClr val="tx2">
                    <a:lumMod val="50000"/>
                  </a:schemeClr>
                </a:solidFill>
              </a:rPr>
              <a:t>שאלנו, מה החשיבות והמשמעות של ימי זיכרון ואבל לאומיים בכלל.</a:t>
            </a:r>
            <a:endParaRPr lang="he-IL" dirty="0"/>
          </a:p>
          <a:p>
            <a:endParaRPr lang="he-IL" dirty="0"/>
          </a:p>
          <a:p>
            <a:r>
              <a:rPr lang="he-IL" dirty="0"/>
              <a:t>למדנו מקור </a:t>
            </a:r>
            <a:r>
              <a:rPr lang="he-IL" dirty="0" err="1"/>
              <a:t>מהתוספתא</a:t>
            </a:r>
            <a:r>
              <a:rPr lang="he-IL" dirty="0"/>
              <a:t> שבו ראינו מתח בין שתי גישות של זיכרון ואבל על חורבן הבית. </a:t>
            </a:r>
          </a:p>
          <a:p>
            <a:endParaRPr lang="he-IL" dirty="0"/>
          </a:p>
          <a:p>
            <a:r>
              <a:rPr lang="he-IL" dirty="0"/>
              <a:t>הכרנו את מגילת איכה העוסקת בחורבן הבית הראשון, ולמדנו את פסוקי הפתיחה שלה.</a:t>
            </a:r>
          </a:p>
          <a:p>
            <a:endParaRPr lang="he-IL" dirty="0"/>
          </a:p>
          <a:p>
            <a:r>
              <a:rPr lang="he-IL" dirty="0"/>
              <a:t>סיפרנו אגדה עממית על נפוליאון, המסבירה את חשיבות הזיכרון. </a:t>
            </a:r>
          </a:p>
          <a:p>
            <a:endParaRPr lang="he-IL" dirty="0"/>
          </a:p>
          <a:p>
            <a:r>
              <a:rPr lang="he-IL" dirty="0"/>
              <a:t>ראינו מזמר תהלים שבה מוצגת ירושלים בשיא תפארתה. </a:t>
            </a:r>
          </a:p>
          <a:p>
            <a:endParaRPr lang="he-IL" dirty="0"/>
          </a:p>
          <a:p>
            <a:r>
              <a:rPr lang="he-IL" dirty="0"/>
              <a:t>למדנו שיר של נעמי שמר, המבוסס על רעיון חסידי, ולפיו גם בכאב אפשר למצוא הרבה נחמה. 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17687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446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48333" y="3016166"/>
            <a:ext cx="10471879" cy="1815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4" y="1838683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6253214" y="1352741"/>
            <a:ext cx="5345792" cy="415251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מהו בית המקדש השני ומה הוביל לחורבנו?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מה המשמעות של ימי זיכרון ואבל לאומיים?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מקור (</a:t>
            </a:r>
            <a:r>
              <a:rPr lang="he-IL" dirty="0" err="1">
                <a:solidFill>
                  <a:schemeClr val="tx1"/>
                </a:solidFill>
              </a:rPr>
              <a:t>מהתוספתא</a:t>
            </a:r>
            <a:r>
              <a:rPr lang="he-IL" dirty="0">
                <a:solidFill>
                  <a:schemeClr val="tx1"/>
                </a:solidFill>
              </a:rPr>
              <a:t>) המתאר את המחלוקת שהייתה אחרי חורבן הבית על דרך הזיכרון והאבל הרצוי 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פסוקים ממגילת איכה המתארת את החורבן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המחשה של חורבן בית המקדש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שיר של נעמי שמר העוסק בתחושת כאב וחורבן</a:t>
            </a:r>
          </a:p>
          <a:p>
            <a:pPr>
              <a:lnSpc>
                <a:spcPct val="2000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FA2552A-9914-463E-B3CF-0D7302DC0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4"/>
          <a:stretch/>
        </p:blipFill>
        <p:spPr>
          <a:xfrm>
            <a:off x="350196" y="1261107"/>
            <a:ext cx="5676174" cy="4299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90FF5E-1099-4115-B64E-43A383FC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חורבן הבית השני – על מה אנחנו מדברים? </a:t>
            </a:r>
          </a:p>
        </p:txBody>
      </p:sp>
      <p:pic>
        <p:nvPicPr>
          <p:cNvPr id="5" name="מדיה מקוונת 4" title="ￗﾗￗﾕￗﾨￗﾑￗﾟ ￗﾑￗﾙￗﾪ ￗﾔￗﾞￗﾧￗﾓￗﾩ, ￗﾐￗﾙￗﾚ ￗﾖￗﾔ ￗﾠￗﾨￗﾐￗﾔ?">
            <a:hlinkClick r:id="" action="ppaction://media"/>
            <a:extLst>
              <a:ext uri="{FF2B5EF4-FFF2-40B4-BE49-F238E27FC236}">
                <a16:creationId xmlns:a16="http://schemas.microsoft.com/office/drawing/2014/main" id="{897AA335-8BA8-429B-8D36-0D2DEC35C71F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6647" y="1110862"/>
            <a:ext cx="8242860" cy="46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6F2167-1466-4DA4-85EC-03E0581A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13" y="192881"/>
            <a:ext cx="10971372" cy="11430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מלכים א', ח: תפילת שלמה בזמן חנוכת המקדש הראשון:</a:t>
            </a:r>
            <a:endParaRPr lang="he-I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155CDD9-A842-42A1-BC43-7B65ABDA173F}"/>
              </a:ext>
            </a:extLst>
          </p:cNvPr>
          <p:cNvSpPr/>
          <p:nvPr/>
        </p:nvSpPr>
        <p:spPr>
          <a:xfrm>
            <a:off x="6168999" y="1043575"/>
            <a:ext cx="54608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... כָּל-תְּפִלָּה כָל-תְּחִנָּה, אֲשֶׁר תִהְיֶה לְכָל-הָאָדָם, לְכֹל עַמְּךָ יִשְׂרָאֵל –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וּפָרַשׂ כַּפָּיו אֶל-הַבַּיִת הַזֶּה. 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וְאַתָּה תִּשְׁמַע [מן] הַשָּׁמַיִם, מְכוֹן שִׁבְתֶּךָ,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וְסָלַחְתָּ וְעָשִׂיתָ,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וְנָתַתָּ לָאִישׁ כְּכָל-דְּרָכָיו, אֲשֶׁר תֵּדַע אֶת-לְבָבוֹ ...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וְגַם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אֶל-הַנָּכְרִי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אֲשֶׁר לֹא-מֵעַמְּךָ יִשְׂרָאֵל הוּא,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וּבָא מֵאֶרֶץ רְחוֹקָה ...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וּבָא וְהִתְפַּלֵּל, אֶל-הַבַּיִת הַזֶּה –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אַתָּה תִּשְׁמַע הַשָּׁמַיִם, מְכוֹן שִׁבְתֶּךָ, 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וְעָשִׂיתָ כְּכֹל אֲשֶׁר-יִקְרָא אֵלֶיךָ ...</a:t>
            </a:r>
          </a:p>
          <a:p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לָדַעַת, כִּי-שִׁמְךָ נִקְרָא עַל-הַבַּיִת הַזֶּה אֲשֶׁר בָּנִיתִי.</a:t>
            </a:r>
            <a:endParaRPr lang="he-IL" sz="2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BCF8127-34E5-460E-8593-8E5DEF98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0" y="1335881"/>
            <a:ext cx="5814121" cy="47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E53430-F013-4B12-837D-C9E57F35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CE53000-CFEB-4483-840D-B793AE2F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6"/>
            <a:ext cx="12190413" cy="6857107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E0EF7D49-F04F-4510-B311-3A1F75A0AE76}"/>
              </a:ext>
            </a:extLst>
          </p:cNvPr>
          <p:cNvSpPr/>
          <p:nvPr/>
        </p:nvSpPr>
        <p:spPr>
          <a:xfrm>
            <a:off x="7905750" y="3314702"/>
            <a:ext cx="25424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prstClr val="black"/>
                </a:solidFill>
                <a:cs typeface="Varela Round" pitchFamily="2" charset="-79"/>
              </a:rPr>
              <a:t>דגם של ירושלים העתיקה ובית המקדש השני (במוזיאון ישראל בירושלים)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3891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E53430-F013-4B12-837D-C9E57F35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CE53000-CFEB-4483-840D-B793AE2F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"/>
            <a:ext cx="12190413" cy="6857107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8DA44479-4384-4B1C-9A07-4E0C71067527}"/>
              </a:ext>
            </a:extLst>
          </p:cNvPr>
          <p:cNvSpPr/>
          <p:nvPr/>
        </p:nvSpPr>
        <p:spPr>
          <a:xfrm>
            <a:off x="7772400" y="3491264"/>
            <a:ext cx="28067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... כִּי בֵיתִי בֵּית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תְּפִלָּה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יִקָּרֵא לְכָל הָעַמִּים. </a:t>
            </a:r>
            <a:r>
              <a:rPr lang="he-IL" sz="1400" dirty="0">
                <a:solidFill>
                  <a:srgbClr val="3C4043"/>
                </a:solidFill>
                <a:latin typeface="arial" panose="020B0604020202020204" pitchFamily="34" charset="0"/>
              </a:rPr>
              <a:t>(ישעיהו נו,7)</a:t>
            </a: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1457164-7585-4DF4-BB3F-8A4B9798CDE4}"/>
              </a:ext>
            </a:extLst>
          </p:cNvPr>
          <p:cNvSpPr/>
          <p:nvPr/>
        </p:nvSpPr>
        <p:spPr>
          <a:xfrm>
            <a:off x="1381125" y="3491263"/>
            <a:ext cx="28765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כִּי מִצִּיּוֹן תֵּצֵא תוֹרָה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וּדְבַר ה' מִירוּשָׁלִָם.</a:t>
            </a:r>
            <a:r>
              <a:rPr lang="he-IL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e-IL" sz="1400" dirty="0">
                <a:solidFill>
                  <a:srgbClr val="3C4043"/>
                </a:solidFill>
                <a:latin typeface="arial" panose="020B0604020202020204" pitchFamily="34" charset="0"/>
              </a:rPr>
              <a:t>(ישעיהו ב,3)</a:t>
            </a: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E737E85A-F437-4215-9A1F-478DA270E6F8}"/>
              </a:ext>
            </a:extLst>
          </p:cNvPr>
          <p:cNvSpPr/>
          <p:nvPr/>
        </p:nvSpPr>
        <p:spPr>
          <a:xfrm>
            <a:off x="7600950" y="4391710"/>
            <a:ext cx="36734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מִי יַעֲלֶה בְהַר ה' וּמִי יָקוּם בִּ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מְקוֹם קָדְשׁוֹ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?</a:t>
            </a:r>
          </a:p>
          <a:p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נְקִי כַפַּיִם וּבַר לֵבָב 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... </a:t>
            </a:r>
            <a:r>
              <a:rPr lang="he-IL" sz="1400" dirty="0">
                <a:solidFill>
                  <a:srgbClr val="222222"/>
                </a:solidFill>
                <a:latin typeface="David" panose="020E0502060401010101" pitchFamily="34" charset="-79"/>
              </a:rPr>
              <a:t>(תהילים כד,3-4)</a:t>
            </a:r>
            <a:endParaRPr lang="he-IL" sz="14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D67B4AA-3128-4E90-9D5F-3BBB9F41D38B}"/>
              </a:ext>
            </a:extLst>
          </p:cNvPr>
          <p:cNvSpPr/>
          <p:nvPr/>
        </p:nvSpPr>
        <p:spPr>
          <a:xfrm>
            <a:off x="863797" y="4301431"/>
            <a:ext cx="339387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3C4043"/>
                </a:solidFill>
                <a:latin typeface="arial" panose="020B0604020202020204" pitchFamily="34" charset="0"/>
              </a:rPr>
              <a:t> 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צִיּ֖וֹן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בְּמִשְׁפָּ֣ט תִּפָּדֶ֑ה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 וְשָׁבֶ֖יהָ בִּצְדָקָֽה. </a:t>
            </a:r>
          </a:p>
          <a:p>
            <a:r>
              <a:rPr lang="he-IL" sz="1400" dirty="0">
                <a:solidFill>
                  <a:srgbClr val="3C4043"/>
                </a:solidFill>
                <a:latin typeface="arial" panose="020B0604020202020204" pitchFamily="34" charset="0"/>
              </a:rPr>
              <a:t>(ישעיהו א,27)</a:t>
            </a:r>
            <a:endParaRPr lang="he-IL" sz="1400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9529E66-0100-4670-85F1-58EF0C375B19}"/>
              </a:ext>
            </a:extLst>
          </p:cNvPr>
          <p:cNvSpPr/>
          <p:nvPr/>
        </p:nvSpPr>
        <p:spPr>
          <a:xfrm>
            <a:off x="821872" y="604247"/>
            <a:ext cx="1083341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מה סימלו ירושלים ובית המקדש עבור עם ישראל בתקופה הקדומה?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1898ED0-4CCF-4D67-8AF4-73EB9D9C067D}"/>
              </a:ext>
            </a:extLst>
          </p:cNvPr>
          <p:cNvSpPr/>
          <p:nvPr/>
        </p:nvSpPr>
        <p:spPr>
          <a:xfrm>
            <a:off x="2886075" y="5319146"/>
            <a:ext cx="609282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he-IL" dirty="0">
                <a:solidFill>
                  <a:srgbClr val="22222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וְשָׂמַחְתָּ לִפְנֵי ה' </a:t>
            </a:r>
            <a:r>
              <a:rPr lang="he-IL" b="1" dirty="0" err="1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אֱלֹהֶיך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ָ 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אַתָּה וּבִנְךָ וּבִתֶּךָ וְעַבְדְּךָ וַאֲמָתֶךָ וְהַלֵּוִי אֲשֶׁר בִּשְׁעָרֶיךָ וְהַגֵּר וְהַיָּתוֹם וְהָאַלְמָנָה אֲשֶׁר בְּקִרְבֶּךָ – </a:t>
            </a:r>
          </a:p>
          <a:p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בַּמָּקוֹם אֲשֶׁר יִבְחַר 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ה' </a:t>
            </a:r>
            <a:r>
              <a:rPr lang="he-IL" b="1" dirty="0" err="1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אֱלֹהֶיך</a:t>
            </a:r>
            <a:r>
              <a:rPr lang="he-IL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ָ לְשַׁכֵּן שְׁמוֹ שָׁם</a:t>
            </a: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</a:rPr>
              <a:t>. </a:t>
            </a:r>
            <a:r>
              <a:rPr lang="he-IL" sz="1400" dirty="0">
                <a:solidFill>
                  <a:srgbClr val="222222"/>
                </a:solidFill>
                <a:latin typeface="David" panose="020E0502060401010101" pitchFamily="34" charset="-79"/>
              </a:rPr>
              <a:t>(דברים טז,11 )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343673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E439D4-A663-48E7-AE46-6A5778D0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-314277"/>
            <a:ext cx="5351543" cy="1143000"/>
          </a:xfrm>
        </p:spPr>
        <p:txBody>
          <a:bodyPr/>
          <a:lstStyle/>
          <a:p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חורבן הבית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8F2292E-4E3B-4633-BE59-9D349742A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1" y="177559"/>
            <a:ext cx="5361733" cy="3288529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0491C73-2CC2-4CE9-B50B-B9FE74777871}"/>
              </a:ext>
            </a:extLst>
          </p:cNvPr>
          <p:cNvSpPr/>
          <p:nvPr/>
        </p:nvSpPr>
        <p:spPr>
          <a:xfrm>
            <a:off x="5961857" y="698935"/>
            <a:ext cx="55325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כך מכונה חורבן ירושלים והמקדש: </a:t>
            </a:r>
          </a:p>
          <a:p>
            <a:r>
              <a:rPr lang="he-IL" sz="2400" b="1" dirty="0">
                <a:solidFill>
                  <a:srgbClr val="002060"/>
                </a:solidFill>
                <a:cs typeface="Varela Round" pitchFamily="2" charset="-79"/>
              </a:rPr>
              <a:t>הבית הראשון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נחרב בידי הבבלים – 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בשנת 586 לפני הספירה.</a:t>
            </a:r>
          </a:p>
          <a:p>
            <a:r>
              <a:rPr lang="he-IL" sz="2400" b="1" dirty="0">
                <a:solidFill>
                  <a:srgbClr val="002060"/>
                </a:solidFill>
                <a:cs typeface="Varela Round" pitchFamily="2" charset="-79"/>
              </a:rPr>
              <a:t>הבית השני 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נחרב בידי הרומאים – 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בשנת 70 לספירה.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אחרי שני </a:t>
            </a:r>
            <a:r>
              <a:rPr lang="he-IL" sz="2400" dirty="0" err="1">
                <a:solidFill>
                  <a:srgbClr val="002060"/>
                </a:solidFill>
                <a:cs typeface="Varela Round" pitchFamily="2" charset="-79"/>
              </a:rPr>
              <a:t>החורבנים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 יצא רוב העם ל</a:t>
            </a:r>
            <a:r>
              <a:rPr lang="he-IL" sz="2400" b="1" dirty="0">
                <a:solidFill>
                  <a:srgbClr val="002060"/>
                </a:solidFill>
                <a:cs typeface="Varela Round" pitchFamily="2" charset="-79"/>
              </a:rPr>
              <a:t>גלות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.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 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זכר החורבן מצוין כבר אלפי שנים מדי שנה בארבעה ימי צום לאורך השנה, המציינים שלבים שונים עד לחורבן.</a:t>
            </a:r>
          </a:p>
          <a:p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שיאם במועד החורבן עצמו – ט' באב (</a:t>
            </a:r>
            <a:r>
              <a:rPr lang="he-IL" sz="2400" b="1" dirty="0">
                <a:solidFill>
                  <a:srgbClr val="002060"/>
                </a:solidFill>
                <a:cs typeface="Varela Round" pitchFamily="2" charset="-79"/>
              </a:rPr>
              <a:t>צום תשעה באב</a:t>
            </a:r>
            <a:r>
              <a:rPr lang="he-IL" sz="2400" dirty="0">
                <a:solidFill>
                  <a:srgbClr val="002060"/>
                </a:solidFill>
                <a:cs typeface="Varela Round" pitchFamily="2" charset="-79"/>
              </a:rPr>
              <a:t>), שבו לפי המסורת נחרבו שני בתי המקדש – הראשון והשני. </a:t>
            </a:r>
            <a:endParaRPr lang="he-IL" dirty="0"/>
          </a:p>
        </p:txBody>
      </p:sp>
      <p:pic>
        <p:nvPicPr>
          <p:cNvPr id="1026" name="Picture 2" descr="ט' באב (יום בשנה) – ויקיפדיה">
            <a:extLst>
              <a:ext uri="{FF2B5EF4-FFF2-40B4-BE49-F238E27FC236}">
                <a16:creationId xmlns:a16="http://schemas.microsoft.com/office/drawing/2014/main" id="{197DBA71-4F2E-43A5-8488-2891F6B0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626725"/>
            <a:ext cx="4362450" cy="30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2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72ED752C-D398-453D-B19E-E7A51CC4CEDB}"/>
              </a:ext>
            </a:extLst>
          </p:cNvPr>
          <p:cNvSpPr/>
          <p:nvPr/>
        </p:nvSpPr>
        <p:spPr>
          <a:xfrm>
            <a:off x="2114550" y="372547"/>
            <a:ext cx="8579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מכאן אפשר להבין עד כמה חורבן ירושלים והמקדש היו מכה קשה ושבר עמוק לעם מאז ובמשך מאות ואלפי שנים, </a:t>
            </a:r>
          </a:p>
          <a:p>
            <a:r>
              <a:rPr lang="he-IL" sz="2400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שבהן יהודים בכל העולם זכרו את ירושלים והתפללו לבניינה המחודש.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C91F86F-4A82-40D1-ACA3-CF719646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7" t="6948" r="29049" b="5464"/>
          <a:stretch/>
        </p:blipFill>
        <p:spPr>
          <a:xfrm>
            <a:off x="9383714" y="1786819"/>
            <a:ext cx="2452686" cy="334703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08315612-3B6B-4731-8D06-FF9FE211D565}"/>
              </a:ext>
            </a:extLst>
          </p:cNvPr>
          <p:cNvSpPr/>
          <p:nvPr/>
        </p:nvSpPr>
        <p:spPr>
          <a:xfrm>
            <a:off x="3290889" y="5640772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b="1" dirty="0">
                <a:solidFill>
                  <a:srgbClr val="52565A"/>
                </a:solidFill>
                <a:latin typeface="arial" panose="020B0604020202020204" pitchFamily="34" charset="0"/>
              </a:rPr>
              <a:t>אִם אֶשְׁכָּחֵךְ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 </a:t>
            </a:r>
            <a:r>
              <a:rPr lang="he-IL" b="1" dirty="0">
                <a:solidFill>
                  <a:srgbClr val="3C4043"/>
                </a:solidFill>
                <a:latin typeface="arial" panose="020B0604020202020204" pitchFamily="34" charset="0"/>
              </a:rPr>
              <a:t>יְרוּשָׁלַיִם תִּשְׁכַּח יְמִינִי, 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תִּדְבַּק לְשׁוֹנִי לְחִכִּי </a:t>
            </a:r>
            <a:r>
              <a:rPr lang="he-IL" dirty="0">
                <a:solidFill>
                  <a:srgbClr val="52565A"/>
                </a:solidFill>
                <a:latin typeface="arial" panose="020B0604020202020204" pitchFamily="34" charset="0"/>
              </a:rPr>
              <a:t>אִם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 לֹא </a:t>
            </a:r>
            <a:r>
              <a:rPr lang="he-IL" dirty="0" err="1">
                <a:solidFill>
                  <a:srgbClr val="3C4043"/>
                </a:solidFill>
                <a:latin typeface="arial" panose="020B0604020202020204" pitchFamily="34" charset="0"/>
              </a:rPr>
              <a:t>אֶזְכְּרֵכִי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, </a:t>
            </a:r>
            <a:r>
              <a:rPr lang="he-IL" b="1" dirty="0">
                <a:solidFill>
                  <a:srgbClr val="52565A"/>
                </a:solidFill>
                <a:latin typeface="arial" panose="020B0604020202020204" pitchFamily="34" charset="0"/>
              </a:rPr>
              <a:t>אִם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 לֹא אַעֲלֶה אֶת יְרוּשָׁלַיִם עַל רֹאשׁ שִׂמְחָתִי ... </a:t>
            </a:r>
            <a:r>
              <a:rPr lang="he-IL" sz="1400" dirty="0">
                <a:solidFill>
                  <a:srgbClr val="3C4043"/>
                </a:solidFill>
                <a:latin typeface="arial" panose="020B0604020202020204" pitchFamily="34" charset="0"/>
              </a:rPr>
              <a:t>(תהילים קלז,5)</a:t>
            </a:r>
            <a:endParaRPr lang="he-IL" sz="1400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655C811-BE79-42F4-BF0F-CA66C3CE9750}"/>
              </a:ext>
            </a:extLst>
          </p:cNvPr>
          <p:cNvSpPr/>
          <p:nvPr/>
        </p:nvSpPr>
        <p:spPr>
          <a:xfrm>
            <a:off x="3432092" y="5057497"/>
            <a:ext cx="4908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52565A"/>
                </a:solidFill>
                <a:latin typeface="arial" panose="020B0604020202020204" pitchFamily="34" charset="0"/>
              </a:rPr>
              <a:t>וּבְנֵה יְרוּשָׁלַיִם </a:t>
            </a:r>
            <a:r>
              <a:rPr lang="he-IL" b="1" dirty="0">
                <a:solidFill>
                  <a:srgbClr val="3C4043"/>
                </a:solidFill>
                <a:latin typeface="arial" panose="020B0604020202020204" pitchFamily="34" charset="0"/>
              </a:rPr>
              <a:t>עִיר הַקֹּדֶשׁ 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בִּמְהֵרָה </a:t>
            </a:r>
            <a:r>
              <a:rPr lang="he-IL" dirty="0">
                <a:solidFill>
                  <a:srgbClr val="444444"/>
                </a:solidFill>
                <a:latin typeface="Work Sans"/>
              </a:rPr>
              <a:t>בְיָמֵינוּ... </a:t>
            </a:r>
            <a:r>
              <a:rPr lang="he-IL" sz="1400" dirty="0">
                <a:solidFill>
                  <a:srgbClr val="444444"/>
                </a:solidFill>
                <a:latin typeface="Work Sans"/>
              </a:rPr>
              <a:t>(מן התפילה)</a:t>
            </a:r>
            <a:r>
              <a:rPr lang="he-IL" dirty="0">
                <a:solidFill>
                  <a:srgbClr val="3C4043"/>
                </a:solidFill>
                <a:latin typeface="arial" panose="020B0604020202020204" pitchFamily="34" charset="0"/>
              </a:rPr>
              <a:t> 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FA22854-25DC-4B69-A2FC-E8EC7FC97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322" y="1837070"/>
            <a:ext cx="4099417" cy="295623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3BD3FCD-812C-4A1B-AE1A-3979A10F3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41" y="2435323"/>
            <a:ext cx="3353594" cy="24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774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webextension1.xml><?xml version="1.0" encoding="utf-8"?>
<we:webextension xmlns:we="http://schemas.microsoft.com/office/webextensions/webextension/2010/11" id="{A2DE5CA7-DD22-4A28-8362-7D967F708A21}">
  <we:reference id="wa104218071" version="1.0.0.0" store="en-US" storeType="OMEX"/>
  <we:alternateReferences>
    <we:reference id="wa104218071" version="1.0.0.0" store="wa104218071" storeType="OMEX"/>
  </we:alternateReferences>
  <we:properties>
    <we:property name="countdown" value="60"/>
    <we:property name="autostart" value="false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7F20CAE-BE9C-40E6-B4FB-2A96F43BBB42}">
  <we:reference id="wa104218071" version="1.0.0.0" store="en-US" storeType="OMEX"/>
  <we:alternateReferences>
    <we:reference id="wa104218071" version="1.0.0.0" store="wa104218071" storeType="OMEX"/>
  </we:alternateReferences>
  <we:properties>
    <we:property name="countdown" value="90"/>
    <we:property name="autostart" value="false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00D3259-9684-4A19-86CA-890D658F6D82}">
  <we:reference id="wa104218071" version="1.0.0.0" store="en-US" storeType="OMEX"/>
  <we:alternateReferences>
    <we:reference id="wa104218071" version="1.0.0.0" store="wa104218071" storeType="OMEX"/>
  </we:alternateReferences>
  <we:properties>
    <we:property name="countdown" value="60"/>
    <we:property name="autostart" value="false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966</Words>
  <Application>Microsoft Office PowerPoint</Application>
  <PresentationFormat>מותאם אישית</PresentationFormat>
  <Paragraphs>157</Paragraphs>
  <Slides>21</Slides>
  <Notes>3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9" baseType="lpstr">
      <vt:lpstr>Arial</vt:lpstr>
      <vt:lpstr>Arial</vt:lpstr>
      <vt:lpstr>Calibri</vt:lpstr>
      <vt:lpstr>David</vt:lpstr>
      <vt:lpstr>Guttman Drogolin</vt:lpstr>
      <vt:lpstr>Varela Round</vt:lpstr>
      <vt:lpstr>Work Sans</vt:lpstr>
      <vt:lpstr>ערכת נושא Office</vt:lpstr>
      <vt:lpstr>מערכת שידורים לאומית</vt:lpstr>
      <vt:lpstr>זיכרון חורבן הבית השני</vt:lpstr>
      <vt:lpstr>מה נלמד היום </vt:lpstr>
      <vt:lpstr>חורבן הבית השני – על מה אנחנו מדברים? </vt:lpstr>
      <vt:lpstr>מלכים א', ח: תפילת שלמה בזמן חנוכת המקדש הראשון:</vt:lpstr>
      <vt:lpstr>מצגת של PowerPoint‏</vt:lpstr>
      <vt:lpstr>מצגת של PowerPoint‏</vt:lpstr>
      <vt:lpstr>חורבן הבית</vt:lpstr>
      <vt:lpstr>מצגת של PowerPoint‏</vt:lpstr>
      <vt:lpstr>אילו עוד ימי זיכרון ואבל לאומי יש לנו בלוח השנה? מה זוכרים בהם ועל מה מתאבלים בהם? מה חשיבותם של ימים כאלו בלוח השנה?</vt:lpstr>
      <vt:lpstr>אילו עוד ימים ודרכי זיכרון ואבל לאומי יש לנו בלוח השנה? </vt:lpstr>
      <vt:lpstr>תוספתא, מסכת סוטה, ט"ו, ה</vt:lpstr>
      <vt:lpstr>תוספתא, סוטה, ט"ו, ה - המשך</vt:lpstr>
      <vt:lpstr>איכה א' פסוקים א'-ב' </vt:lpstr>
      <vt:lpstr>המחשה של חורבן בית המקדש</vt:lpstr>
      <vt:lpstr>למה לזכור  את משברי העבר?</vt:lpstr>
      <vt:lpstr>תהלים קכ"ב</vt:lpstr>
      <vt:lpstr>צמד רעים – "אין דבר"</vt:lpstr>
      <vt:lpstr>אין דבר / נעמי שמר</vt:lpstr>
      <vt:lpstr>אז – מה היה לנו?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Tali Mano</cp:lastModifiedBy>
  <cp:revision>90</cp:revision>
  <dcterms:created xsi:type="dcterms:W3CDTF">2020-03-15T19:13:03Z</dcterms:created>
  <dcterms:modified xsi:type="dcterms:W3CDTF">2020-04-22T12:49:06Z</dcterms:modified>
</cp:coreProperties>
</file>