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0" r:id="rId1"/>
  </p:sldMasterIdLst>
  <p:notesMasterIdLst>
    <p:notesMasterId r:id="rId128"/>
  </p:notesMasterIdLst>
  <p:sldIdLst>
    <p:sldId id="609" r:id="rId2"/>
    <p:sldId id="639" r:id="rId3"/>
    <p:sldId id="256" r:id="rId4"/>
    <p:sldId id="468" r:id="rId5"/>
    <p:sldId id="469" r:id="rId6"/>
    <p:sldId id="470" r:id="rId7"/>
    <p:sldId id="505" r:id="rId8"/>
    <p:sldId id="473" r:id="rId9"/>
    <p:sldId id="474" r:id="rId10"/>
    <p:sldId id="475" r:id="rId11"/>
    <p:sldId id="476" r:id="rId12"/>
    <p:sldId id="599" r:id="rId13"/>
    <p:sldId id="481" r:id="rId14"/>
    <p:sldId id="479" r:id="rId15"/>
    <p:sldId id="480" r:id="rId16"/>
    <p:sldId id="471" r:id="rId17"/>
    <p:sldId id="477" r:id="rId18"/>
    <p:sldId id="482" r:id="rId19"/>
    <p:sldId id="483" r:id="rId20"/>
    <p:sldId id="601" r:id="rId21"/>
    <p:sldId id="484" r:id="rId22"/>
    <p:sldId id="485" r:id="rId23"/>
    <p:sldId id="508" r:id="rId24"/>
    <p:sldId id="486" r:id="rId25"/>
    <p:sldId id="602" r:id="rId26"/>
    <p:sldId id="596" r:id="rId27"/>
    <p:sldId id="493" r:id="rId28"/>
    <p:sldId id="597" r:id="rId29"/>
    <p:sldId id="492" r:id="rId30"/>
    <p:sldId id="611" r:id="rId31"/>
    <p:sldId id="495" r:id="rId32"/>
    <p:sldId id="496" r:id="rId33"/>
    <p:sldId id="497" r:id="rId34"/>
    <p:sldId id="598" r:id="rId35"/>
    <p:sldId id="499" r:id="rId36"/>
    <p:sldId id="500" r:id="rId37"/>
    <p:sldId id="501" r:id="rId38"/>
    <p:sldId id="510" r:id="rId39"/>
    <p:sldId id="502" r:id="rId40"/>
    <p:sldId id="504" r:id="rId41"/>
    <p:sldId id="605" r:id="rId42"/>
    <p:sldId id="603" r:id="rId43"/>
    <p:sldId id="606" r:id="rId44"/>
    <p:sldId id="604" r:id="rId45"/>
    <p:sldId id="511" r:id="rId46"/>
    <p:sldId id="512" r:id="rId47"/>
    <p:sldId id="580" r:id="rId48"/>
    <p:sldId id="583" r:id="rId49"/>
    <p:sldId id="582" r:id="rId50"/>
    <p:sldId id="585" r:id="rId51"/>
    <p:sldId id="588" r:id="rId52"/>
    <p:sldId id="589" r:id="rId53"/>
    <p:sldId id="590" r:id="rId54"/>
    <p:sldId id="591" r:id="rId55"/>
    <p:sldId id="586" r:id="rId56"/>
    <p:sldId id="516" r:id="rId57"/>
    <p:sldId id="518" r:id="rId58"/>
    <p:sldId id="519" r:id="rId59"/>
    <p:sldId id="520" r:id="rId60"/>
    <p:sldId id="521" r:id="rId61"/>
    <p:sldId id="522" r:id="rId62"/>
    <p:sldId id="523" r:id="rId63"/>
    <p:sldId id="524" r:id="rId64"/>
    <p:sldId id="545" r:id="rId65"/>
    <p:sldId id="546" r:id="rId66"/>
    <p:sldId id="525" r:id="rId67"/>
    <p:sldId id="527" r:id="rId68"/>
    <p:sldId id="528" r:id="rId69"/>
    <p:sldId id="592" r:id="rId70"/>
    <p:sldId id="547" r:id="rId71"/>
    <p:sldId id="549" r:id="rId72"/>
    <p:sldId id="550" r:id="rId73"/>
    <p:sldId id="552" r:id="rId74"/>
    <p:sldId id="553" r:id="rId75"/>
    <p:sldId id="554" r:id="rId76"/>
    <p:sldId id="555" r:id="rId77"/>
    <p:sldId id="556" r:id="rId78"/>
    <p:sldId id="557" r:id="rId79"/>
    <p:sldId id="558" r:id="rId80"/>
    <p:sldId id="559" r:id="rId81"/>
    <p:sldId id="560" r:id="rId82"/>
    <p:sldId id="561" r:id="rId83"/>
    <p:sldId id="562" r:id="rId84"/>
    <p:sldId id="563" r:id="rId85"/>
    <p:sldId id="564" r:id="rId86"/>
    <p:sldId id="565" r:id="rId87"/>
    <p:sldId id="566" r:id="rId88"/>
    <p:sldId id="567" r:id="rId89"/>
    <p:sldId id="568" r:id="rId90"/>
    <p:sldId id="569" r:id="rId91"/>
    <p:sldId id="570" r:id="rId92"/>
    <p:sldId id="571" r:id="rId93"/>
    <p:sldId id="572" r:id="rId94"/>
    <p:sldId id="573" r:id="rId95"/>
    <p:sldId id="574" r:id="rId96"/>
    <p:sldId id="575" r:id="rId97"/>
    <p:sldId id="576" r:id="rId98"/>
    <p:sldId id="577" r:id="rId99"/>
    <p:sldId id="578" r:id="rId100"/>
    <p:sldId id="530" r:id="rId101"/>
    <p:sldId id="579" r:id="rId102"/>
    <p:sldId id="593" r:id="rId103"/>
    <p:sldId id="517" r:id="rId104"/>
    <p:sldId id="610" r:id="rId105"/>
    <p:sldId id="594" r:id="rId106"/>
    <p:sldId id="607" r:id="rId107"/>
    <p:sldId id="612" r:id="rId108"/>
    <p:sldId id="613" r:id="rId109"/>
    <p:sldId id="614" r:id="rId110"/>
    <p:sldId id="615" r:id="rId111"/>
    <p:sldId id="616" r:id="rId112"/>
    <p:sldId id="617" r:id="rId113"/>
    <p:sldId id="618" r:id="rId114"/>
    <p:sldId id="619" r:id="rId115"/>
    <p:sldId id="620" r:id="rId116"/>
    <p:sldId id="621" r:id="rId117"/>
    <p:sldId id="622" r:id="rId118"/>
    <p:sldId id="623" r:id="rId119"/>
    <p:sldId id="624" r:id="rId120"/>
    <p:sldId id="625" r:id="rId121"/>
    <p:sldId id="626" r:id="rId122"/>
    <p:sldId id="627" r:id="rId123"/>
    <p:sldId id="628" r:id="rId124"/>
    <p:sldId id="629" r:id="rId125"/>
    <p:sldId id="638" r:id="rId126"/>
    <p:sldId id="608" r:id="rId12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E1EC"/>
    <a:srgbClr val="3366FF"/>
    <a:srgbClr val="0000FF"/>
    <a:srgbClr val="0066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60" autoAdjust="0"/>
    <p:restoredTop sz="94660"/>
  </p:normalViewPr>
  <p:slideViewPr>
    <p:cSldViewPr>
      <p:cViewPr>
        <p:scale>
          <a:sx n="50" d="100"/>
          <a:sy n="50" d="100"/>
        </p:scale>
        <p:origin x="1781" y="5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3CE4E2A-AB9D-433C-AF9B-9A947D6D4CAD}" type="datetimeFigureOut">
              <a:rPr lang="he-IL" smtClean="0"/>
              <a:t>כ"ח/ניסן/תש"ף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E1B4A3B-F7E4-4230-9A2F-277315E0400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273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4A3B-F7E4-4230-9A2F-277315E0400F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7152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531FA-2775-490F-9991-ABFBEE3E6B94}" type="slidenum">
              <a:rPr lang="he-IL" smtClean="0"/>
              <a:t>114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0167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531FA-2775-490F-9991-ABFBEE3E6B94}" type="slidenum">
              <a:rPr lang="he-IL" smtClean="0"/>
              <a:t>115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7710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531FA-2775-490F-9991-ABFBEE3E6B94}" type="slidenum">
              <a:rPr lang="he-IL" smtClean="0"/>
              <a:t>116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9345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531FA-2775-490F-9991-ABFBEE3E6B94}" type="slidenum">
              <a:rPr lang="he-IL" smtClean="0"/>
              <a:t>117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5813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531FA-2775-490F-9991-ABFBEE3E6B94}" type="slidenum">
              <a:rPr lang="he-IL" smtClean="0"/>
              <a:t>118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995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531FA-2775-490F-9991-ABFBEE3E6B94}" type="slidenum">
              <a:rPr lang="he-IL" smtClean="0"/>
              <a:t>119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7392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531FA-2775-490F-9991-ABFBEE3E6B94}" type="slidenum">
              <a:rPr lang="he-IL" smtClean="0"/>
              <a:t>120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7038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4A3B-F7E4-4230-9A2F-277315E0400F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2027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4A3B-F7E4-4230-9A2F-277315E0400F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1358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531FA-2775-490F-9991-ABFBEE3E6B94}" type="slidenum">
              <a:rPr lang="he-IL" smtClean="0"/>
              <a:t>108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0057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531FA-2775-490F-9991-ABFBEE3E6B94}" type="slidenum">
              <a:rPr lang="he-IL" smtClean="0"/>
              <a:t>109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2324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531FA-2775-490F-9991-ABFBEE3E6B94}" type="slidenum">
              <a:rPr lang="he-IL" smtClean="0"/>
              <a:t>110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193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531FA-2775-490F-9991-ABFBEE3E6B94}" type="slidenum">
              <a:rPr lang="he-IL" smtClean="0"/>
              <a:t>111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1903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531FA-2775-490F-9991-ABFBEE3E6B94}" type="slidenum">
              <a:rPr lang="he-IL" smtClean="0"/>
              <a:t>112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3518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531FA-2775-490F-9991-ABFBEE3E6B94}" type="slidenum">
              <a:rPr lang="he-IL" smtClean="0"/>
              <a:t>113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8689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  <a:prstGeom prst="rect">
            <a:avLst/>
          </a:prstGeom>
        </p:spPr>
        <p:txBody>
          <a:bodyPr/>
          <a:lstStyle/>
          <a:p>
            <a:fld id="{BF27ED9B-1280-4EEC-92B9-82E5D9E56F45}" type="datetime8">
              <a:rPr lang="he-IL" smtClean="0"/>
              <a:t>22 אפריל 20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/>
          <a:lstStyle/>
          <a:p>
            <a:fld id="{B20CCBED-A69A-489C-8853-8DD002E182D6}" type="datetime8">
              <a:rPr lang="he-IL" smtClean="0"/>
              <a:t>22 אפריל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/>
          <a:lstStyle/>
          <a:p>
            <a:fld id="{2F0E1229-B66E-4BC2-A856-99B41C62222A}" type="datetime8">
              <a:rPr lang="he-IL" smtClean="0"/>
              <a:t>22 אפריל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D4E47C-59C5-4044-AEB3-F799ACC274F1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11" name="מלבן מעוגל 6">
            <a:extLst>
              <a:ext uri="{FF2B5EF4-FFF2-40B4-BE49-F238E27FC236}">
                <a16:creationId xmlns:a16="http://schemas.microsoft.com/office/drawing/2014/main" id="{2A805A04-AEA3-4656-B83B-C28DD28BB18E}"/>
              </a:ext>
            </a:extLst>
          </p:cNvPr>
          <p:cNvSpPr/>
          <p:nvPr userDrawn="1"/>
        </p:nvSpPr>
        <p:spPr>
          <a:xfrm>
            <a:off x="-3985120" y="6167677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7">
            <a:extLst>
              <a:ext uri="{FF2B5EF4-FFF2-40B4-BE49-F238E27FC236}">
                <a16:creationId xmlns:a16="http://schemas.microsoft.com/office/drawing/2014/main" id="{039581DB-AF82-4C64-BC23-CDD2E126C585}"/>
              </a:ext>
            </a:extLst>
          </p:cNvPr>
          <p:cNvSpPr/>
          <p:nvPr userDrawn="1"/>
        </p:nvSpPr>
        <p:spPr>
          <a:xfrm>
            <a:off x="9001428" y="-119263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6B87FC06-382B-4AC1-9005-486948B7D4FC}"/>
              </a:ext>
            </a:extLst>
          </p:cNvPr>
          <p:cNvSpPr/>
          <p:nvPr userDrawn="1"/>
        </p:nvSpPr>
        <p:spPr>
          <a:xfrm>
            <a:off x="-5569296" y="6570883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  <a:prstGeom prst="rect">
            <a:avLst/>
          </a:prstGeom>
        </p:spPr>
        <p:txBody>
          <a:bodyPr/>
          <a:lstStyle/>
          <a:p>
            <a:fld id="{18554452-A6FB-4DAC-A142-44159A87BD6D}" type="datetime8">
              <a:rPr lang="he-IL" smtClean="0"/>
              <a:t>22 אפריל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9" name="מלבן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מלבן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מלבן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מלבן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מחבר ישר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מלבן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אליפסה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אליפסה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אליפסה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אליפסה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אליפסה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מחבר ישר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03D4E47C-59C5-4044-AEB3-F799ACC274F1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/>
          <a:lstStyle/>
          <a:p>
            <a:fld id="{AF0F5B45-F378-4B3C-A96B-90FBD3260698}" type="datetime8">
              <a:rPr lang="he-IL" smtClean="0"/>
              <a:t>22 אפריל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‹#›</a:t>
            </a:fld>
            <a:endParaRPr lang="he-IL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/>
          <a:lstStyle/>
          <a:p>
            <a:fld id="{EFE27366-1AAE-4E90-A77D-EFC7E1740944}" type="datetime8">
              <a:rPr lang="he-IL" smtClean="0"/>
              <a:t>22 אפריל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rtlCol="0"/>
          <a:lstStyle/>
          <a:p>
            <a:fld id="{0A973DDC-AF69-46B9-A58C-7FDE27FF54F2}" type="datetime8">
              <a:rPr lang="he-IL" smtClean="0"/>
              <a:t>22 אפריל 20</a:t>
            </a:fld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D4E47C-59C5-4044-AEB3-F799ACC274F1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/>
          <a:lstStyle/>
          <a:p>
            <a:fld id="{1AD74C86-DB69-4ABD-88FF-F9801AD5B189}" type="datetime8">
              <a:rPr lang="he-IL" smtClean="0"/>
              <a:t>22 אפריל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מלבן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אליפסה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מציין מיקום תוכן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4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rtlCol="0"/>
          <a:lstStyle/>
          <a:p>
            <a:fld id="{D948D905-5D89-4FD3-8682-055B9CD5404F}" type="datetime8">
              <a:rPr lang="he-IL" smtClean="0"/>
              <a:t>22 אפריל 20</a:t>
            </a:fld>
            <a:endParaRPr lang="he-IL"/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D4E47C-59C5-4044-AEB3-F799ACC274F1}" type="slidenum">
              <a:rPr lang="he-IL" smtClean="0"/>
              <a:t>‹#›</a:t>
            </a:fld>
            <a:endParaRPr lang="he-IL"/>
          </a:p>
        </p:txBody>
      </p:sp>
      <p:sp>
        <p:nvSpPr>
          <p:cNvPr id="23" name="מציין מיקום של כותרת תחתונה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אליפסה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e-IL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מלבן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מחבר ישר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מציין מיקום של תאריך 16"/>
          <p:cNvSpPr>
            <a:spLocks noGrp="1"/>
          </p:cNvSpPr>
          <p:nvPr>
            <p:ph type="dt" sz="half" idx="10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rtlCol="0"/>
          <a:lstStyle/>
          <a:p>
            <a:fld id="{0F602157-996F-4443-BBD0-56498B465DDA}" type="datetime8">
              <a:rPr lang="he-IL" smtClean="0"/>
              <a:t>22 אפריל 20</a:t>
            </a:fld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D4E47C-59C5-4044-AEB3-F799ACC274F1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/>
              <a:t>רמה שנייה</a:t>
            </a:r>
          </a:p>
          <a:p>
            <a:pPr lvl="2" eaLnBrk="1" latinLnBrk="0" hangingPunct="1"/>
            <a:r>
              <a:rPr kumimoji="0" lang="he-IL"/>
              <a:t>רמה שלישית</a:t>
            </a:r>
          </a:p>
          <a:p>
            <a:pPr lvl="3" eaLnBrk="1" latinLnBrk="0" hangingPunct="1"/>
            <a:r>
              <a:rPr kumimoji="0" lang="he-IL"/>
              <a:t>רמה רביעית</a:t>
            </a:r>
          </a:p>
          <a:p>
            <a:pPr lvl="4" eaLnBrk="1" latinLnBrk="0" hangingPunct="1"/>
            <a:r>
              <a:rPr kumimoji="0" lang="he-IL"/>
              <a:t>רמה חמישית</a:t>
            </a:r>
            <a:endParaRPr kumimoji="0"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12" name="אליפסה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solidFill>
            <a:srgbClr val="AAE1EC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D4E47C-59C5-4044-AEB3-F799ACC274F1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hyperlink" Target="http://blog.csit.org.il/MyBlog.aspx?BlogID=33" TargetMode="Externa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csit.org.il/MyBlog.aspx?BlogID=3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csit.org.il/MyBlog.aspx?BlogID=3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0" y="0"/>
            <a:ext cx="12167739" cy="686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2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8"/>
    </mc:Choice>
    <mc:Fallback xmlns="">
      <p:transition spd="slow" advTm="450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479376" y="1600200"/>
            <a:ext cx="8496944" cy="3629000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2000" b="1" dirty="0">
                <a:solidFill>
                  <a:srgbClr val="0000FF"/>
                </a:solidFill>
              </a:rPr>
              <a:t>public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0000FF"/>
                </a:solidFill>
              </a:rPr>
              <a:t>static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Node</a:t>
            </a:r>
            <a:r>
              <a:rPr lang="en-US" sz="2000" dirty="0"/>
              <a:t>&lt;</a:t>
            </a:r>
            <a:r>
              <a:rPr lang="en-US" sz="2000" dirty="0">
                <a:solidFill>
                  <a:srgbClr val="0070C0"/>
                </a:solidFill>
              </a:rPr>
              <a:t>Integer</a:t>
            </a:r>
            <a:r>
              <a:rPr lang="en-US" sz="2000" dirty="0"/>
              <a:t>&gt;insert (</a:t>
            </a:r>
            <a:r>
              <a:rPr lang="en-US" sz="2000" dirty="0">
                <a:solidFill>
                  <a:srgbClr val="0070C0"/>
                </a:solidFill>
              </a:rPr>
              <a:t>Node</a:t>
            </a:r>
            <a:r>
              <a:rPr lang="en-US" sz="2000" dirty="0"/>
              <a:t>&lt;</a:t>
            </a:r>
            <a:r>
              <a:rPr lang="en-US" sz="2000" dirty="0">
                <a:solidFill>
                  <a:srgbClr val="0070C0"/>
                </a:solidFill>
              </a:rPr>
              <a:t>Integer</a:t>
            </a:r>
            <a:r>
              <a:rPr lang="en-US" sz="2000" dirty="0"/>
              <a:t>&gt;lst, </a:t>
            </a:r>
            <a:br>
              <a:rPr lang="en-US" sz="2000" dirty="0"/>
            </a:br>
            <a:r>
              <a:rPr lang="en-US" sz="2000" dirty="0"/>
              <a:t>						         </a:t>
            </a:r>
            <a:r>
              <a:rPr lang="en-US" sz="2000" dirty="0">
                <a:solidFill>
                  <a:srgbClr val="0070C0"/>
                </a:solidFill>
              </a:rPr>
              <a:t>Node</a:t>
            </a:r>
            <a:r>
              <a:rPr lang="en-US" sz="2000" dirty="0"/>
              <a:t>&lt;</a:t>
            </a:r>
            <a:r>
              <a:rPr lang="en-US" sz="2000" dirty="0">
                <a:solidFill>
                  <a:srgbClr val="0070C0"/>
                </a:solidFill>
              </a:rPr>
              <a:t>Integer</a:t>
            </a:r>
            <a:r>
              <a:rPr lang="en-US" sz="2000" dirty="0"/>
              <a:t>&gt;pos, </a:t>
            </a:r>
            <a:r>
              <a:rPr lang="en-US" sz="2000" b="1" dirty="0">
                <a:solidFill>
                  <a:srgbClr val="0000FF"/>
                </a:solidFill>
              </a:rPr>
              <a:t>int</a:t>
            </a:r>
            <a:r>
              <a:rPr lang="en-US" sz="2000" dirty="0"/>
              <a:t> x)</a:t>
            </a:r>
            <a:br>
              <a:rPr lang="en-US" sz="2000" dirty="0"/>
            </a:br>
            <a:r>
              <a:rPr lang="en-US" sz="2000" dirty="0"/>
              <a:t>{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b="1" dirty="0">
                <a:solidFill>
                  <a:srgbClr val="0000FF"/>
                </a:solidFill>
              </a:rPr>
              <a:t>if</a:t>
            </a:r>
            <a:r>
              <a:rPr lang="en-US" sz="2000" dirty="0"/>
              <a:t> (pos == </a:t>
            </a:r>
            <a:r>
              <a:rPr lang="en-US" sz="2000" b="1" dirty="0">
                <a:solidFill>
                  <a:srgbClr val="0000FF"/>
                </a:solidFill>
              </a:rPr>
              <a:t>null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/>
              <a:t>		lst = </a:t>
            </a:r>
            <a:r>
              <a:rPr lang="en-US" sz="2000" b="1" dirty="0">
                <a:solidFill>
                  <a:srgbClr val="0000FF"/>
                </a:solidFill>
              </a:rPr>
              <a:t>new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Node</a:t>
            </a:r>
            <a:r>
              <a:rPr lang="en-US" sz="2000" dirty="0"/>
              <a:t>&lt;</a:t>
            </a:r>
            <a:r>
              <a:rPr lang="en-US" sz="2000" dirty="0">
                <a:solidFill>
                  <a:srgbClr val="0070C0"/>
                </a:solidFill>
              </a:rPr>
              <a:t>Integer</a:t>
            </a:r>
            <a:r>
              <a:rPr lang="en-US" sz="2000" dirty="0"/>
              <a:t>&gt; (x, lst);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b="1" dirty="0">
                <a:solidFill>
                  <a:srgbClr val="0000FF"/>
                </a:solidFill>
              </a:rPr>
              <a:t>else</a:t>
            </a:r>
            <a:br>
              <a:rPr lang="en-US" sz="2000" dirty="0"/>
            </a:br>
            <a:r>
              <a:rPr lang="en-US" sz="2000" dirty="0"/>
              <a:t>	{</a:t>
            </a:r>
            <a:br>
              <a:rPr lang="en-US" sz="2000" dirty="0"/>
            </a:br>
            <a:r>
              <a:rPr lang="en-US" sz="2000" dirty="0"/>
              <a:t>		</a:t>
            </a:r>
            <a:r>
              <a:rPr lang="en-US" sz="2000" dirty="0">
                <a:solidFill>
                  <a:srgbClr val="0070C0"/>
                </a:solidFill>
              </a:rPr>
              <a:t>Node</a:t>
            </a:r>
            <a:r>
              <a:rPr lang="en-US" sz="2000" dirty="0"/>
              <a:t>&lt;</a:t>
            </a:r>
            <a:r>
              <a:rPr lang="en-US" sz="2000" dirty="0">
                <a:solidFill>
                  <a:srgbClr val="0070C0"/>
                </a:solidFill>
              </a:rPr>
              <a:t>Integer</a:t>
            </a:r>
            <a:r>
              <a:rPr lang="en-US" sz="2000" dirty="0"/>
              <a:t>&gt;temp = </a:t>
            </a:r>
            <a:r>
              <a:rPr lang="en-US" sz="2000" b="1" dirty="0">
                <a:solidFill>
                  <a:srgbClr val="0000FF"/>
                </a:solidFill>
              </a:rPr>
              <a:t>new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Node</a:t>
            </a:r>
            <a:r>
              <a:rPr lang="en-US" sz="2000" dirty="0"/>
              <a:t>&lt;</a:t>
            </a:r>
            <a:r>
              <a:rPr lang="en-US" sz="2000" dirty="0">
                <a:solidFill>
                  <a:srgbClr val="0070C0"/>
                </a:solidFill>
              </a:rPr>
              <a:t>Integer</a:t>
            </a:r>
            <a:r>
              <a:rPr lang="en-US" sz="2000" dirty="0"/>
              <a:t>&gt; (x, </a:t>
            </a:r>
            <a:r>
              <a:rPr lang="en-US" sz="2000" dirty="0" err="1"/>
              <a:t>pos.getNext</a:t>
            </a:r>
            <a:r>
              <a:rPr lang="en-US" sz="2000" dirty="0"/>
              <a:t>());</a:t>
            </a:r>
            <a:br>
              <a:rPr lang="en-US" sz="2000" dirty="0"/>
            </a:br>
            <a:r>
              <a:rPr lang="en-US" sz="2000" dirty="0"/>
              <a:t>		</a:t>
            </a:r>
            <a:r>
              <a:rPr lang="en-US" sz="2000" dirty="0" err="1"/>
              <a:t>pos.setNext</a:t>
            </a:r>
            <a:r>
              <a:rPr lang="en-US" sz="2000" dirty="0"/>
              <a:t>(temp);</a:t>
            </a:r>
            <a:br>
              <a:rPr lang="en-US" sz="2000" dirty="0"/>
            </a:br>
            <a:r>
              <a:rPr lang="en-US" sz="2000" dirty="0"/>
              <a:t>	}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b="1" dirty="0">
                <a:solidFill>
                  <a:srgbClr val="0000FF"/>
                </a:solidFill>
              </a:rPr>
              <a:t>return</a:t>
            </a:r>
            <a:r>
              <a:rPr lang="en-US" sz="2000" dirty="0"/>
              <a:t> lst;</a:t>
            </a:r>
            <a:br>
              <a:rPr lang="en-US" sz="2000" dirty="0"/>
            </a:br>
            <a:r>
              <a:rPr lang="en-US" sz="2000" dirty="0"/>
              <a:t>}</a:t>
            </a:r>
            <a:endParaRPr lang="he-IL" sz="2000" dirty="0"/>
          </a:p>
          <a:p>
            <a:pPr marL="0" indent="0" algn="l" rtl="0">
              <a:buNone/>
              <a:tabLst>
                <a:tab pos="542925" algn="l"/>
                <a:tab pos="1073150" algn="l"/>
                <a:tab pos="1616075" algn="l"/>
              </a:tabLst>
            </a:pPr>
            <a:endParaRPr lang="he-IL" sz="2000" dirty="0"/>
          </a:p>
        </p:txBody>
      </p:sp>
      <p:sp>
        <p:nvSpPr>
          <p:cNvPr id="30" name="מלבן מעוגל 29"/>
          <p:cNvSpPr/>
          <p:nvPr/>
        </p:nvSpPr>
        <p:spPr>
          <a:xfrm>
            <a:off x="1559496" y="3506163"/>
            <a:ext cx="7344816" cy="36004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grpSp>
        <p:nvGrpSpPr>
          <p:cNvPr id="31" name="קבוצה 30"/>
          <p:cNvGrpSpPr/>
          <p:nvPr/>
        </p:nvGrpSpPr>
        <p:grpSpPr>
          <a:xfrm>
            <a:off x="5241734" y="4641618"/>
            <a:ext cx="1657932" cy="338554"/>
            <a:chOff x="226970" y="5665199"/>
            <a:chExt cx="1657932" cy="338554"/>
          </a:xfrm>
        </p:grpSpPr>
        <p:sp>
          <p:nvSpPr>
            <p:cNvPr id="32" name="מלבן מעוגל 31"/>
            <p:cNvSpPr/>
            <p:nvPr/>
          </p:nvSpPr>
          <p:spPr>
            <a:xfrm>
              <a:off x="1236830" y="5705849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6970" y="5665199"/>
              <a:ext cx="937852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dirty="0"/>
                <a:t>temp</a:t>
              </a:r>
              <a:endParaRPr lang="he-IL" sz="1600" dirty="0"/>
            </a:p>
          </p:txBody>
        </p:sp>
        <p:cxnSp>
          <p:nvCxnSpPr>
            <p:cNvPr id="34" name="מחבר חץ ישר 33"/>
            <p:cNvCxnSpPr/>
            <p:nvPr/>
          </p:nvCxnSpPr>
          <p:spPr>
            <a:xfrm>
              <a:off x="1380846" y="5849865"/>
              <a:ext cx="5040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5" name="קבוצה 34"/>
          <p:cNvGrpSpPr/>
          <p:nvPr/>
        </p:nvGrpSpPr>
        <p:grpSpPr>
          <a:xfrm>
            <a:off x="6899666" y="4509120"/>
            <a:ext cx="1233966" cy="634328"/>
            <a:chOff x="3851920" y="5676717"/>
            <a:chExt cx="1233966" cy="634328"/>
          </a:xfrm>
        </p:grpSpPr>
        <p:pic>
          <p:nvPicPr>
            <p:cNvPr id="36" name="תמונה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51920" y="5676717"/>
              <a:ext cx="1233966" cy="634328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045278" y="5953231"/>
              <a:ext cx="216024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1">
              <a:spAutoFit/>
            </a:bodyPr>
            <a:lstStyle/>
            <a:p>
              <a:r>
                <a:rPr lang="en-US" sz="1400" dirty="0"/>
                <a:t>8</a:t>
              </a:r>
              <a:endParaRPr lang="he-IL" sz="1400" dirty="0"/>
            </a:p>
          </p:txBody>
        </p:sp>
      </p:grpSp>
      <p:cxnSp>
        <p:nvCxnSpPr>
          <p:cNvPr id="42" name="מחבר חץ ישר 41"/>
          <p:cNvCxnSpPr/>
          <p:nvPr/>
        </p:nvCxnSpPr>
        <p:spPr>
          <a:xfrm>
            <a:off x="7807843" y="4965405"/>
            <a:ext cx="249601" cy="1034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מציין מיקום של כותרת תחתונה 4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grpSp>
        <p:nvGrpSpPr>
          <p:cNvPr id="45" name="קבוצה 44"/>
          <p:cNvGrpSpPr/>
          <p:nvPr/>
        </p:nvGrpSpPr>
        <p:grpSpPr>
          <a:xfrm>
            <a:off x="6293385" y="5105381"/>
            <a:ext cx="504056" cy="894983"/>
            <a:chOff x="2267744" y="4910281"/>
            <a:chExt cx="504056" cy="894983"/>
          </a:xfrm>
        </p:grpSpPr>
        <p:sp>
          <p:nvSpPr>
            <p:cNvPr id="46" name="מלבן מעוגל 45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67744" y="4910281"/>
              <a:ext cx="50405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48" name="מחבר חץ ישר 47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9" name="קבוצה 48"/>
          <p:cNvGrpSpPr/>
          <p:nvPr/>
        </p:nvGrpSpPr>
        <p:grpSpPr>
          <a:xfrm>
            <a:off x="9332914" y="4951138"/>
            <a:ext cx="697414" cy="406383"/>
            <a:chOff x="589864" y="5593980"/>
            <a:chExt cx="697414" cy="406383"/>
          </a:xfrm>
        </p:grpSpPr>
        <p:sp>
          <p:nvSpPr>
            <p:cNvPr id="50" name="TextBox 49"/>
            <p:cNvSpPr txBox="1"/>
            <p:nvPr/>
          </p:nvSpPr>
          <p:spPr>
            <a:xfrm>
              <a:off x="938571" y="5593980"/>
              <a:ext cx="348707" cy="36933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8</a:t>
              </a:r>
              <a:endParaRPr lang="he-IL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89864" y="5631031"/>
              <a:ext cx="34870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x</a:t>
              </a:r>
              <a:endParaRPr lang="he-IL" dirty="0"/>
            </a:p>
          </p:txBody>
        </p:sp>
      </p:grpSp>
      <p:grpSp>
        <p:nvGrpSpPr>
          <p:cNvPr id="52" name="קבוצה 51"/>
          <p:cNvGrpSpPr/>
          <p:nvPr/>
        </p:nvGrpSpPr>
        <p:grpSpPr>
          <a:xfrm>
            <a:off x="2783633" y="6001726"/>
            <a:ext cx="6623847" cy="667634"/>
            <a:chOff x="1259632" y="6001726"/>
            <a:chExt cx="6623847" cy="667634"/>
          </a:xfrm>
        </p:grpSpPr>
        <p:grpSp>
          <p:nvGrpSpPr>
            <p:cNvPr id="53" name="קבוצה 52"/>
            <p:cNvGrpSpPr/>
            <p:nvPr/>
          </p:nvGrpSpPr>
          <p:grpSpPr>
            <a:xfrm>
              <a:off x="1259632" y="6001726"/>
              <a:ext cx="6623847" cy="667634"/>
              <a:chOff x="1259632" y="6001726"/>
              <a:chExt cx="6623847" cy="667634"/>
            </a:xfrm>
          </p:grpSpPr>
          <p:grpSp>
            <p:nvGrpSpPr>
              <p:cNvPr id="57" name="קבוצה 56"/>
              <p:cNvGrpSpPr/>
              <p:nvPr/>
            </p:nvGrpSpPr>
            <p:grpSpPr>
              <a:xfrm>
                <a:off x="1259632" y="6167530"/>
                <a:ext cx="1224136" cy="369332"/>
                <a:chOff x="660766" y="5665199"/>
                <a:chExt cx="1224136" cy="369332"/>
              </a:xfrm>
            </p:grpSpPr>
            <p:sp>
              <p:nvSpPr>
                <p:cNvPr id="74" name="מלבן מעוגל 73"/>
                <p:cNvSpPr/>
                <p:nvPr/>
              </p:nvSpPr>
              <p:spPr>
                <a:xfrm>
                  <a:off x="1236830" y="5705849"/>
                  <a:ext cx="288032" cy="28803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660766" y="5665199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/>
                    <a:t>lst</a:t>
                  </a:r>
                  <a:endParaRPr lang="he-IL" dirty="0"/>
                </a:p>
              </p:txBody>
            </p:sp>
            <p:cxnSp>
              <p:nvCxnSpPr>
                <p:cNvPr id="76" name="מחבר חץ ישר 75"/>
                <p:cNvCxnSpPr/>
                <p:nvPr/>
              </p:nvCxnSpPr>
              <p:spPr>
                <a:xfrm>
                  <a:off x="1380846" y="5849865"/>
                  <a:ext cx="504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קבוצה 57"/>
              <p:cNvGrpSpPr/>
              <p:nvPr/>
            </p:nvGrpSpPr>
            <p:grpSpPr>
              <a:xfrm>
                <a:off x="2483768" y="6035032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72" name="תמונה 7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3" name="TextBox 72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4</a:t>
                  </a:r>
                  <a:endParaRPr lang="he-IL" sz="1400" dirty="0"/>
                </a:p>
              </p:txBody>
            </p:sp>
          </p:grpSp>
          <p:grpSp>
            <p:nvGrpSpPr>
              <p:cNvPr id="59" name="קבוצה 58"/>
              <p:cNvGrpSpPr/>
              <p:nvPr/>
            </p:nvGrpSpPr>
            <p:grpSpPr>
              <a:xfrm>
                <a:off x="4360003" y="6019563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70" name="תמונה 6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1" name="TextBox 70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7</a:t>
                  </a:r>
                  <a:endParaRPr lang="he-IL" sz="1400" dirty="0"/>
                </a:p>
              </p:txBody>
            </p:sp>
          </p:grpSp>
          <p:cxnSp>
            <p:nvCxnSpPr>
              <p:cNvPr id="60" name="מחבר חץ ישר 59"/>
              <p:cNvCxnSpPr/>
              <p:nvPr/>
            </p:nvCxnSpPr>
            <p:spPr>
              <a:xfrm>
                <a:off x="3400462" y="6412232"/>
                <a:ext cx="95954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61" name="קבוצה 60"/>
              <p:cNvGrpSpPr/>
              <p:nvPr/>
            </p:nvGrpSpPr>
            <p:grpSpPr>
              <a:xfrm>
                <a:off x="6232073" y="6001726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68" name="תמונה 6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69" name="TextBox 68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pPr algn="ctr" rtl="0"/>
                  <a:r>
                    <a:rPr lang="en-US" sz="1400" dirty="0"/>
                    <a:t>3</a:t>
                  </a:r>
                  <a:endParaRPr lang="he-IL" sz="1400" dirty="0"/>
                </a:p>
              </p:txBody>
            </p:sp>
          </p:grpSp>
          <p:grpSp>
            <p:nvGrpSpPr>
              <p:cNvPr id="62" name="קבוצה 61"/>
              <p:cNvGrpSpPr/>
              <p:nvPr/>
            </p:nvGrpSpPr>
            <p:grpSpPr>
              <a:xfrm>
                <a:off x="7109379" y="6277767"/>
                <a:ext cx="774100" cy="288032"/>
                <a:chOff x="2803678" y="6097362"/>
                <a:chExt cx="774100" cy="288032"/>
              </a:xfrm>
            </p:grpSpPr>
            <p:grpSp>
              <p:nvGrpSpPr>
                <p:cNvPr id="64" name="קבוצה 63"/>
                <p:cNvGrpSpPr/>
                <p:nvPr/>
              </p:nvGrpSpPr>
              <p:grpSpPr>
                <a:xfrm>
                  <a:off x="3384202" y="6097362"/>
                  <a:ext cx="193576" cy="288032"/>
                  <a:chOff x="2267744" y="5301208"/>
                  <a:chExt cx="193576" cy="288032"/>
                </a:xfrm>
              </p:grpSpPr>
              <p:cxnSp>
                <p:nvCxnSpPr>
                  <p:cNvPr id="66" name="מחבר ישר 65"/>
                  <p:cNvCxnSpPr/>
                  <p:nvPr/>
                </p:nvCxnSpPr>
                <p:spPr>
                  <a:xfrm flipH="1">
                    <a:off x="226774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מחבר ישר 66"/>
                  <p:cNvCxnSpPr/>
                  <p:nvPr/>
                </p:nvCxnSpPr>
                <p:spPr>
                  <a:xfrm flipH="1">
                    <a:off x="231730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5" name="מחבר חץ ישר 64"/>
                <p:cNvCxnSpPr/>
                <p:nvPr/>
              </p:nvCxnSpPr>
              <p:spPr>
                <a:xfrm flipV="1">
                  <a:off x="2803678" y="6241320"/>
                  <a:ext cx="630084" cy="35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3" name="מחבר חץ ישר 62"/>
              <p:cNvCxnSpPr/>
              <p:nvPr/>
            </p:nvCxnSpPr>
            <p:spPr>
              <a:xfrm>
                <a:off x="5260618" y="6412117"/>
                <a:ext cx="95954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54" name="תמונה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2807" y="6061644"/>
              <a:ext cx="795888" cy="139630"/>
            </a:xfrm>
            <a:prstGeom prst="rect">
              <a:avLst/>
            </a:prstGeom>
          </p:spPr>
        </p:pic>
        <p:pic>
          <p:nvPicPr>
            <p:cNvPr id="55" name="תמונה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9042" y="6054488"/>
              <a:ext cx="795888" cy="139630"/>
            </a:xfrm>
            <a:prstGeom prst="rect">
              <a:avLst/>
            </a:prstGeom>
          </p:spPr>
        </p:pic>
        <p:pic>
          <p:nvPicPr>
            <p:cNvPr id="56" name="תמונה 5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1112" y="6035032"/>
              <a:ext cx="795888" cy="139630"/>
            </a:xfrm>
            <a:prstGeom prst="rect">
              <a:avLst/>
            </a:prstGeom>
          </p:spPr>
        </p:pic>
      </p:grp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10</a:t>
            </a:fld>
            <a:endParaRPr lang="he-IL"/>
          </a:p>
        </p:txBody>
      </p:sp>
      <p:sp>
        <p:nvSpPr>
          <p:cNvPr id="77" name="כותרת 1"/>
          <p:cNvSpPr>
            <a:spLocks noGrp="1"/>
          </p:cNvSpPr>
          <p:nvPr>
            <p:ph type="title"/>
          </p:nvPr>
        </p:nvSpPr>
        <p:spPr>
          <a:xfrm>
            <a:off x="705696" y="307927"/>
            <a:ext cx="7467600" cy="1143000"/>
          </a:xfrm>
        </p:spPr>
        <p:txBody>
          <a:bodyPr>
            <a:normAutofit/>
          </a:bodyPr>
          <a:lstStyle/>
          <a:p>
            <a:r>
              <a:rPr lang="he-IL" dirty="0">
                <a:solidFill>
                  <a:srgbClr val="C00000"/>
                </a:solidFill>
              </a:rPr>
              <a:t>מחיקת איבר ממקום נתון ברשימה</a:t>
            </a:r>
            <a:endParaRPr lang="he-IL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5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19"/>
    </mc:Choice>
    <mc:Fallback xmlns="">
      <p:transition spd="slow" advTm="22019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049" y="5280548"/>
            <a:ext cx="352425" cy="752475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7052928" y="5061066"/>
            <a:ext cx="597245" cy="969165"/>
            <a:chOff x="611560" y="4725134"/>
            <a:chExt cx="597245" cy="969165"/>
          </a:xfrm>
        </p:grpSpPr>
        <p:sp>
          <p:nvSpPr>
            <p:cNvPr id="14" name="מלבן מעוגל 13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057" y="6002008"/>
            <a:ext cx="495444" cy="34681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035" y="5914596"/>
            <a:ext cx="736426" cy="424600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>
            <a:off x="3647729" y="6165305"/>
            <a:ext cx="861733" cy="194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מלבן מעוגל 23"/>
          <p:cNvSpPr/>
          <p:nvPr/>
        </p:nvSpPr>
        <p:spPr>
          <a:xfrm>
            <a:off x="6932389" y="2802394"/>
            <a:ext cx="1556509" cy="287348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996" y="5980587"/>
            <a:ext cx="607613" cy="345002"/>
          </a:xfrm>
          <a:prstGeom prst="rect">
            <a:avLst/>
          </a:prstGeom>
        </p:spPr>
      </p:pic>
      <p:cxnSp>
        <p:nvCxnSpPr>
          <p:cNvPr id="22" name="מחבר ישר 21"/>
          <p:cNvCxnSpPr/>
          <p:nvPr/>
        </p:nvCxnSpPr>
        <p:spPr>
          <a:xfrm flipH="1">
            <a:off x="5231904" y="5914597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 flipH="1">
            <a:off x="5831767" y="5951808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 flipH="1">
            <a:off x="6514613" y="5920686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504" y="5972443"/>
            <a:ext cx="1924593" cy="424600"/>
          </a:xfrm>
          <a:prstGeom prst="rect">
            <a:avLst/>
          </a:prstGeom>
        </p:spPr>
      </p:pic>
      <p:cxnSp>
        <p:nvCxnSpPr>
          <p:cNvPr id="35" name="מחבר חץ ישר 34"/>
          <p:cNvCxnSpPr/>
          <p:nvPr/>
        </p:nvCxnSpPr>
        <p:spPr>
          <a:xfrm>
            <a:off x="4925268" y="6145865"/>
            <a:ext cx="2116371" cy="3887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תמונה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0602" y="6021289"/>
            <a:ext cx="585324" cy="334471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3836" y="5924218"/>
            <a:ext cx="1314965" cy="424600"/>
          </a:xfrm>
          <a:prstGeom prst="rect">
            <a:avLst/>
          </a:prstGeom>
        </p:spPr>
      </p:pic>
      <p:cxnSp>
        <p:nvCxnSpPr>
          <p:cNvPr id="42" name="מחבר חץ ישר 41"/>
          <p:cNvCxnSpPr/>
          <p:nvPr/>
        </p:nvCxnSpPr>
        <p:spPr>
          <a:xfrm>
            <a:off x="7925348" y="6199986"/>
            <a:ext cx="1523452" cy="2798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100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870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1"/>
    </mc:Choice>
    <mc:Fallback xmlns="">
      <p:transition spd="slow" advTm="3121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grpSp>
        <p:nvGrpSpPr>
          <p:cNvPr id="13" name="קבוצה 12"/>
          <p:cNvGrpSpPr/>
          <p:nvPr/>
        </p:nvGrpSpPr>
        <p:grpSpPr>
          <a:xfrm>
            <a:off x="5043880" y="5200819"/>
            <a:ext cx="597245" cy="969165"/>
            <a:chOff x="611560" y="4725134"/>
            <a:chExt cx="597245" cy="969165"/>
          </a:xfrm>
        </p:grpSpPr>
        <p:sp>
          <p:nvSpPr>
            <p:cNvPr id="14" name="מלבן מעוגל 13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4" name="מלבן מעוגל 23"/>
          <p:cNvSpPr/>
          <p:nvPr/>
        </p:nvSpPr>
        <p:spPr>
          <a:xfrm>
            <a:off x="7737393" y="5066490"/>
            <a:ext cx="1556509" cy="360219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506" y="6164424"/>
            <a:ext cx="4192526" cy="463659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771" y="5556281"/>
            <a:ext cx="352425" cy="752475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101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614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6"/>
    </mc:Choice>
    <mc:Fallback xmlns="">
      <p:transition spd="slow" advTm="8906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מחיקת איברים ברשימה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תרגיל 1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703512" y="1600200"/>
            <a:ext cx="7745288" cy="48737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e-IL" dirty="0"/>
              <a:t>כתוב תכנית שתכלול את הפעולות הבאות: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בניית הרשימה שלהלן </a:t>
            </a:r>
            <a:r>
              <a:rPr lang="he-IL" sz="1800" dirty="0"/>
              <a:t>(הפעולה תקבל מערך שיכיל את האיברים שברשימה)</a:t>
            </a:r>
            <a:endParaRPr lang="he-IL" dirty="0"/>
          </a:p>
          <a:p>
            <a:pPr marL="457200" indent="-457200">
              <a:buFont typeface="+mj-lt"/>
              <a:buAutoNum type="arabicPeriod"/>
            </a:pPr>
            <a:endParaRPr lang="he-IL" dirty="0"/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הצגת הרשימה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פעולה שתקבל רשימה של מספרים שלמים ומספר שלם ותמחק את כל המופעים של מספר זה מהרשימה </a:t>
            </a:r>
            <a:r>
              <a:rPr lang="he-IL" sz="1800" dirty="0"/>
              <a:t>(מימוש האלגוריתם שבמצגת)</a:t>
            </a: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כתוב פעולה ראשית שתבצע: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בניית הרשימה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הצגת הרשימה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קביעת ערך </a:t>
            </a:r>
            <a:r>
              <a:rPr lang="en-US" dirty="0"/>
              <a:t>x</a:t>
            </a:r>
            <a:endParaRPr lang="he-IL" dirty="0"/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מחיקת כל המופעים של </a:t>
            </a:r>
            <a:r>
              <a:rPr lang="en-US" dirty="0"/>
              <a:t>x</a:t>
            </a:r>
            <a:r>
              <a:rPr lang="he-IL" dirty="0"/>
              <a:t> מהרשימה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הצגת הרשימה אחרי המחיקה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186" y="2420889"/>
            <a:ext cx="8684975" cy="686719"/>
          </a:xfrm>
          <a:prstGeom prst="rect">
            <a:avLst/>
          </a:prstGeom>
        </p:spPr>
      </p:pic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102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190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37"/>
    </mc:Choice>
    <mc:Fallback xmlns="">
      <p:transition spd="slow" advTm="7737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מחיקת איברים ברשימה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תרגיל 2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703512" y="1600200"/>
            <a:ext cx="7745288" cy="48737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e-IL" dirty="0"/>
              <a:t>כתוב תכנית שתכלול את הפעולות הבאות: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בניית רשימה אקראית של מספרים חד ספרתיים.</a:t>
            </a:r>
            <a:br>
              <a:rPr lang="en-US" dirty="0"/>
            </a:br>
            <a:r>
              <a:rPr lang="he-IL" dirty="0"/>
              <a:t>אורך הרשימה יהיה לפחות 15 איברים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הצגת הרשימה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פעולה שתקבל רשימה של מספרים שלמים ומספר שלם ותמחק את כל המופעים של מספר זה מהרשימה </a:t>
            </a:r>
            <a:r>
              <a:rPr lang="he-IL" sz="1800" dirty="0"/>
              <a:t>(מימוש האלגוריתם שבמצגת)</a:t>
            </a: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כתוב פעולה ראשית שתבצע: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בניית רשימה אקראית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הצגת הרשימה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קלט ערך </a:t>
            </a:r>
            <a:r>
              <a:rPr lang="en-US" dirty="0"/>
              <a:t>x</a:t>
            </a:r>
            <a:endParaRPr lang="he-IL" dirty="0"/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מחיקת כל המופעים של </a:t>
            </a:r>
            <a:r>
              <a:rPr lang="en-US" dirty="0"/>
              <a:t>x</a:t>
            </a:r>
            <a:r>
              <a:rPr lang="he-IL" dirty="0"/>
              <a:t> מהרשימה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הצגת הרשימה אחרי המחיקה</a:t>
            </a:r>
          </a:p>
        </p:txBody>
      </p:sp>
      <p:sp>
        <p:nvSpPr>
          <p:cNvPr id="6" name="הסבר מלבני מעוגל 5"/>
          <p:cNvSpPr/>
          <p:nvPr/>
        </p:nvSpPr>
        <p:spPr>
          <a:xfrm>
            <a:off x="767408" y="4013203"/>
            <a:ext cx="4176464" cy="2088232"/>
          </a:xfrm>
          <a:prstGeom prst="wedgeRoundRectCallout">
            <a:avLst>
              <a:gd name="adj1" fmla="val 87383"/>
              <a:gd name="adj2" fmla="val -34730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>
                <a:solidFill>
                  <a:schemeClr val="tx1"/>
                </a:solidFill>
              </a:rPr>
              <a:t>הרץ את התכנית לפחות 3 פעמים: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/>
                </a:solidFill>
              </a:rPr>
              <a:t>בפעם הראשונה ייקלט הערך שנמצא ראשון ברשימה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/>
                </a:solidFill>
              </a:rPr>
              <a:t>בפעם השנייה ייקלט ערך </a:t>
            </a:r>
            <a:r>
              <a:rPr lang="he-IL" u="sng" dirty="0">
                <a:solidFill>
                  <a:schemeClr val="tx1"/>
                </a:solidFill>
              </a:rPr>
              <a:t>שלא</a:t>
            </a:r>
            <a:r>
              <a:rPr lang="he-IL" dirty="0">
                <a:solidFill>
                  <a:schemeClr val="tx1"/>
                </a:solidFill>
              </a:rPr>
              <a:t> נמצא ברשימה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/>
                </a:solidFill>
              </a:rPr>
              <a:t>בפעם השלישית ייקלט ערך שאינו בראש הרשימה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103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30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5"/>
    </mc:Choice>
    <mc:Fallback xmlns="">
      <p:transition spd="slow" advTm="2785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7C7BB3-9E65-4535-B55A-BC5FD55C1BA1}"/>
              </a:ext>
            </a:extLst>
          </p:cNvPr>
          <p:cNvSpPr/>
          <p:nvPr/>
        </p:nvSpPr>
        <p:spPr>
          <a:xfrm>
            <a:off x="0" y="5520320"/>
            <a:ext cx="2927648" cy="133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תרגיל 3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e-IL" dirty="0"/>
              <a:t>כתוב מחלקה </a:t>
            </a:r>
            <a:r>
              <a:rPr lang="he-IL" b="1" dirty="0"/>
              <a:t>חפיסת קלפים </a:t>
            </a:r>
            <a:r>
              <a:rPr lang="en-US" b="1" dirty="0"/>
              <a:t>Deck</a:t>
            </a:r>
            <a:r>
              <a:rPr lang="he-IL" b="1" dirty="0"/>
              <a:t> </a:t>
            </a:r>
            <a:r>
              <a:rPr lang="he-IL" dirty="0"/>
              <a:t>שלה תכונה אחת, הפנייה לרשימה של קלפים: 		 </a:t>
            </a:r>
            <a:r>
              <a:rPr lang="en-US" dirty="0"/>
              <a:t> Node&lt;Card&gt; lst</a:t>
            </a:r>
            <a:endParaRPr lang="he-IL" dirty="0"/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ממש את ממשק המחלקה חפיסת קלפים עבור רשימת הקלפים.</a:t>
            </a:r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8" y="2852936"/>
            <a:ext cx="8162925" cy="3886200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104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98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"/>
    </mc:Choice>
    <mc:Fallback xmlns="">
      <p:transition spd="slow" advTm="607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E68F2DE-2CAD-44DB-8BEB-15786247C97B}"/>
              </a:ext>
            </a:extLst>
          </p:cNvPr>
          <p:cNvSpPr/>
          <p:nvPr/>
        </p:nvSpPr>
        <p:spPr>
          <a:xfrm>
            <a:off x="0" y="5520320"/>
            <a:ext cx="2927648" cy="133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3920120"/>
            <a:ext cx="4112256" cy="296818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2570984"/>
            <a:ext cx="4680520" cy="1129526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תרגיל 3</a:t>
            </a:r>
            <a:br>
              <a:rPr lang="he-I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מחלקה שאחת התכונות שלה היא רשימה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4367808" y="1600200"/>
            <a:ext cx="6198592" cy="4873752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מחלקה </a:t>
            </a:r>
            <a:r>
              <a:rPr lang="he-IL" b="1" dirty="0"/>
              <a:t>חפיסת קלפים </a:t>
            </a:r>
            <a:r>
              <a:rPr lang="en-US" b="1" dirty="0"/>
              <a:t>Deck</a:t>
            </a:r>
            <a:endParaRPr lang="he-IL" b="1" dirty="0"/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פעולה ההוספה לחפיסת הקלפים </a:t>
            </a:r>
            <a:br>
              <a:rPr lang="en-US" dirty="0"/>
            </a:br>
            <a:r>
              <a:rPr lang="he-IL" dirty="0"/>
              <a:t>תחזיר ערך </a:t>
            </a:r>
            <a:r>
              <a:rPr lang="en-US" dirty="0"/>
              <a:t>void</a:t>
            </a:r>
            <a:r>
              <a:rPr lang="he-IL" dirty="0"/>
              <a:t> כי כל שינוי שנעשה</a:t>
            </a:r>
            <a:br>
              <a:rPr lang="en-US" dirty="0"/>
            </a:br>
            <a:r>
              <a:rPr lang="he-IL" dirty="0"/>
              <a:t>בחפיסה ייעשה על </a:t>
            </a:r>
            <a:r>
              <a:rPr lang="en-US" dirty="0" err="1"/>
              <a:t>this.lst</a:t>
            </a:r>
            <a:endParaRPr lang="he-IL" dirty="0"/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הריצה על רשימת הקלפים תיעשה באמצעות ההפניה </a:t>
            </a:r>
            <a:r>
              <a:rPr lang="en-US" dirty="0"/>
              <a:t>pos</a:t>
            </a:r>
            <a:br>
              <a:rPr lang="en-US" dirty="0"/>
            </a:br>
            <a:r>
              <a:rPr lang="he-IL" dirty="0"/>
              <a:t>כי </a:t>
            </a:r>
            <a:r>
              <a:rPr lang="en-US" dirty="0" err="1"/>
              <a:t>this.lst</a:t>
            </a:r>
            <a:r>
              <a:rPr lang="he-IL" dirty="0"/>
              <a:t> הוא ההפנייה היחידה לקלף הראשון</a:t>
            </a:r>
            <a:br>
              <a:rPr lang="en-US" dirty="0"/>
            </a:br>
            <a:endParaRPr lang="he-IL" dirty="0"/>
          </a:p>
          <a:p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1461152"/>
            <a:ext cx="2952328" cy="940768"/>
          </a:xfrm>
          <a:prstGeom prst="rect">
            <a:avLst/>
          </a:prstGeom>
        </p:spPr>
      </p:pic>
      <p:sp>
        <p:nvSpPr>
          <p:cNvPr id="10" name="מציין מיקום של מספר שקופית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105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331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"/>
    </mc:Choice>
    <mc:Fallback xmlns="">
      <p:transition spd="slow" advTm="705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6023993" y="804780"/>
            <a:ext cx="3074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השלב הבא:</a:t>
            </a:r>
          </a:p>
        </p:txBody>
      </p:sp>
      <p:sp>
        <p:nvSpPr>
          <p:cNvPr id="5" name="מלבן 4"/>
          <p:cNvSpPr/>
          <p:nvPr/>
        </p:nvSpPr>
        <p:spPr>
          <a:xfrm>
            <a:off x="2636964" y="2348881"/>
            <a:ext cx="601959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72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פעולות נפוצות </a:t>
            </a:r>
            <a:br>
              <a:rPr lang="en-US" sz="72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72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ברשימה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106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32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6"/>
    </mc:Choice>
    <mc:Fallback xmlns="">
      <p:transition spd="slow" advTm="1406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287688" y="2286001"/>
            <a:ext cx="7007336" cy="1470025"/>
          </a:xfrm>
        </p:spPr>
        <p:txBody>
          <a:bodyPr>
            <a:normAutofit/>
          </a:bodyPr>
          <a:lstStyle/>
          <a:p>
            <a:pPr algn="r" rtl="1"/>
            <a:r>
              <a:rPr lang="he-IL" sz="6000" dirty="0"/>
              <a:t>רשימה  </a:t>
            </a:r>
            <a:r>
              <a:rPr lang="he-IL" sz="4800" dirty="0"/>
              <a:t>פעולות נפוצות</a:t>
            </a:r>
            <a:endParaRPr lang="he-IL" sz="60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486400" y="4038600"/>
            <a:ext cx="4772528" cy="990600"/>
          </a:xfrm>
        </p:spPr>
        <p:txBody>
          <a:bodyPr>
            <a:normAutofit/>
          </a:bodyPr>
          <a:lstStyle/>
          <a:p>
            <a:pPr algn="r" rtl="1"/>
            <a:r>
              <a:rPr lang="he-IL" sz="2400" dirty="0"/>
              <a:t>הילה קדמן</a:t>
            </a:r>
          </a:p>
          <a:p>
            <a:pPr algn="r" rtl="1"/>
            <a:r>
              <a:rPr lang="he-IL" sz="2400" dirty="0"/>
              <a:t>2020, </a:t>
            </a:r>
            <a:r>
              <a:rPr lang="he-IL" sz="2400" dirty="0" err="1"/>
              <a:t>תש"ף</a:t>
            </a:r>
            <a:endParaRPr lang="he-IL" sz="24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2833683" y="548680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4000" dirty="0">
                <a:solidFill>
                  <a:schemeClr val="accent1">
                    <a:lumMod val="75000"/>
                  </a:schemeClr>
                </a:solidFill>
              </a:rPr>
              <a:t>מדעי המחשב - מבני נתונים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5760" y="6237312"/>
            <a:ext cx="51845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hlinkClick r:id="rId4"/>
              </a:rPr>
              <a:t>http://</a:t>
            </a:r>
            <a:r>
              <a:rPr lang="en-US" dirty="0" err="1">
                <a:hlinkClick r:id="rId4"/>
              </a:rPr>
              <a:t>blog.csit.org.il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MyBlog.aspx?BlogID</a:t>
            </a:r>
            <a:r>
              <a:rPr lang="en-US" dirty="0">
                <a:hlinkClick r:id="rId4"/>
              </a:rPr>
              <a:t>=33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2532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6"/>
    </mc:Choice>
    <mc:Fallback xmlns="">
      <p:transition spd="slow" advTm="2186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מעוגל 5"/>
          <p:cNvSpPr/>
          <p:nvPr/>
        </p:nvSpPr>
        <p:spPr>
          <a:xfrm>
            <a:off x="4754340" y="3742658"/>
            <a:ext cx="2304256" cy="576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108</a:t>
            </a:fld>
            <a:endParaRPr lang="he-IL"/>
          </a:p>
        </p:txBody>
      </p:sp>
      <p:sp>
        <p:nvSpPr>
          <p:cNvPr id="17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7467600" cy="4873752"/>
          </a:xfrm>
        </p:spPr>
        <p:txBody>
          <a:bodyPr>
            <a:normAutofit/>
          </a:bodyPr>
          <a:lstStyle/>
          <a:p>
            <a:r>
              <a:rPr lang="he-IL" dirty="0"/>
              <a:t>איך ניגשים לפתרון שאלות בגרות?</a:t>
            </a:r>
            <a:br>
              <a:rPr lang="en-US" dirty="0"/>
            </a:br>
            <a:endParaRPr lang="he-IL" dirty="0"/>
          </a:p>
          <a:p>
            <a:r>
              <a:rPr lang="he-IL" dirty="0"/>
              <a:t>רצוי שהשלב הראשון בפתרון תרגיל בחינה יהיה </a:t>
            </a:r>
            <a:r>
              <a:rPr lang="he-IL" b="1" dirty="0"/>
              <a:t>פתרון אלגוריתמי </a:t>
            </a:r>
            <a:r>
              <a:rPr lang="he-IL" dirty="0"/>
              <a:t>שבן נתכנן את הקווים הכלליים של הפתרון תוך חלוקת הבעיה </a:t>
            </a:r>
            <a:br>
              <a:rPr lang="en-US" dirty="0"/>
            </a:br>
            <a:r>
              <a:rPr lang="he-IL" b="1" dirty="0"/>
              <a:t>לתת בעיות</a:t>
            </a:r>
            <a:br>
              <a:rPr lang="en-US" b="1" dirty="0"/>
            </a:br>
            <a:endParaRPr lang="he-IL" b="1" dirty="0"/>
          </a:p>
          <a:p>
            <a:r>
              <a:rPr lang="he-IL" dirty="0"/>
              <a:t>ברוב המקרים נגלה שהפתרון מכיל </a:t>
            </a:r>
            <a:r>
              <a:rPr lang="he-IL" b="1" dirty="0"/>
              <a:t>תבניות אלגוריתמיות</a:t>
            </a:r>
            <a:r>
              <a:rPr lang="he-IL" dirty="0"/>
              <a:t>, </a:t>
            </a:r>
            <a:br>
              <a:rPr lang="en-US" dirty="0"/>
            </a:br>
            <a:r>
              <a:rPr lang="he-IL" dirty="0"/>
              <a:t>כלומר - קטעי קוד שחוזרים על עצמם בהקשרים שונים.</a:t>
            </a:r>
          </a:p>
          <a:p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שאלת בגרות</a:t>
            </a:r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819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80"/>
    </mc:Choice>
    <mc:Fallback xmlns="">
      <p:transition spd="slow" advTm="30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מעוגל 5"/>
          <p:cNvSpPr/>
          <p:nvPr/>
        </p:nvSpPr>
        <p:spPr>
          <a:xfrm>
            <a:off x="4754340" y="3742658"/>
            <a:ext cx="2304256" cy="576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109</a:t>
            </a:fld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84" y="6392480"/>
            <a:ext cx="3741978" cy="32444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529" y="1765822"/>
            <a:ext cx="7938975" cy="3724233"/>
          </a:xfrm>
          <a:prstGeom prst="rect">
            <a:avLst/>
          </a:prstGeom>
        </p:spPr>
      </p:pic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שאלת בגרות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רשימה משולשת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0333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43"/>
    </mc:Choice>
    <mc:Fallback xmlns="">
      <p:transition spd="slow" advTm="6584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קבוצה 50"/>
          <p:cNvGrpSpPr/>
          <p:nvPr/>
        </p:nvGrpSpPr>
        <p:grpSpPr>
          <a:xfrm>
            <a:off x="2783633" y="6001726"/>
            <a:ext cx="6623847" cy="667634"/>
            <a:chOff x="1259632" y="6001726"/>
            <a:chExt cx="6623847" cy="667634"/>
          </a:xfrm>
        </p:grpSpPr>
        <p:grpSp>
          <p:nvGrpSpPr>
            <p:cNvPr id="52" name="קבוצה 51"/>
            <p:cNvGrpSpPr/>
            <p:nvPr/>
          </p:nvGrpSpPr>
          <p:grpSpPr>
            <a:xfrm>
              <a:off x="1259632" y="6001726"/>
              <a:ext cx="6623847" cy="667634"/>
              <a:chOff x="1259632" y="6001726"/>
              <a:chExt cx="6623847" cy="667634"/>
            </a:xfrm>
          </p:grpSpPr>
          <p:grpSp>
            <p:nvGrpSpPr>
              <p:cNvPr id="56" name="קבוצה 55"/>
              <p:cNvGrpSpPr/>
              <p:nvPr/>
            </p:nvGrpSpPr>
            <p:grpSpPr>
              <a:xfrm>
                <a:off x="1259632" y="6167530"/>
                <a:ext cx="1224136" cy="369332"/>
                <a:chOff x="660766" y="5665199"/>
                <a:chExt cx="1224136" cy="369332"/>
              </a:xfrm>
            </p:grpSpPr>
            <p:sp>
              <p:nvSpPr>
                <p:cNvPr id="73" name="מלבן מעוגל 72"/>
                <p:cNvSpPr/>
                <p:nvPr/>
              </p:nvSpPr>
              <p:spPr>
                <a:xfrm>
                  <a:off x="1236830" y="5705849"/>
                  <a:ext cx="288032" cy="28803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660766" y="5665199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/>
                    <a:t>lst</a:t>
                  </a:r>
                  <a:endParaRPr lang="he-IL" dirty="0"/>
                </a:p>
              </p:txBody>
            </p:sp>
            <p:cxnSp>
              <p:nvCxnSpPr>
                <p:cNvPr id="75" name="מחבר חץ ישר 74"/>
                <p:cNvCxnSpPr/>
                <p:nvPr/>
              </p:nvCxnSpPr>
              <p:spPr>
                <a:xfrm>
                  <a:off x="1380846" y="5849865"/>
                  <a:ext cx="504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קבוצה 56"/>
              <p:cNvGrpSpPr/>
              <p:nvPr/>
            </p:nvGrpSpPr>
            <p:grpSpPr>
              <a:xfrm>
                <a:off x="2483768" y="6035032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71" name="תמונה 70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2" name="TextBox 71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4</a:t>
                  </a:r>
                  <a:endParaRPr lang="he-IL" sz="1400" dirty="0"/>
                </a:p>
              </p:txBody>
            </p:sp>
          </p:grpSp>
          <p:grpSp>
            <p:nvGrpSpPr>
              <p:cNvPr id="58" name="קבוצה 57"/>
              <p:cNvGrpSpPr/>
              <p:nvPr/>
            </p:nvGrpSpPr>
            <p:grpSpPr>
              <a:xfrm>
                <a:off x="4360003" y="6019563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69" name="תמונה 68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0" name="TextBox 69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7</a:t>
                  </a:r>
                  <a:endParaRPr lang="he-IL" sz="1400" dirty="0"/>
                </a:p>
              </p:txBody>
            </p:sp>
          </p:grpSp>
          <p:cxnSp>
            <p:nvCxnSpPr>
              <p:cNvPr id="59" name="מחבר חץ ישר 58"/>
              <p:cNvCxnSpPr/>
              <p:nvPr/>
            </p:nvCxnSpPr>
            <p:spPr>
              <a:xfrm>
                <a:off x="3400462" y="6412232"/>
                <a:ext cx="95954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60" name="קבוצה 59"/>
              <p:cNvGrpSpPr/>
              <p:nvPr/>
            </p:nvGrpSpPr>
            <p:grpSpPr>
              <a:xfrm>
                <a:off x="6232073" y="6001726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67" name="תמונה 66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68" name="TextBox 67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pPr algn="ctr" rtl="0"/>
                  <a:r>
                    <a:rPr lang="en-US" sz="1400" dirty="0"/>
                    <a:t>3</a:t>
                  </a:r>
                  <a:endParaRPr lang="he-IL" sz="1400" dirty="0"/>
                </a:p>
              </p:txBody>
            </p:sp>
          </p:grpSp>
          <p:grpSp>
            <p:nvGrpSpPr>
              <p:cNvPr id="61" name="קבוצה 60"/>
              <p:cNvGrpSpPr/>
              <p:nvPr/>
            </p:nvGrpSpPr>
            <p:grpSpPr>
              <a:xfrm>
                <a:off x="7109379" y="6277767"/>
                <a:ext cx="774100" cy="288032"/>
                <a:chOff x="2803678" y="6097362"/>
                <a:chExt cx="774100" cy="288032"/>
              </a:xfrm>
            </p:grpSpPr>
            <p:grpSp>
              <p:nvGrpSpPr>
                <p:cNvPr id="63" name="קבוצה 62"/>
                <p:cNvGrpSpPr/>
                <p:nvPr/>
              </p:nvGrpSpPr>
              <p:grpSpPr>
                <a:xfrm>
                  <a:off x="3384202" y="6097362"/>
                  <a:ext cx="193576" cy="288032"/>
                  <a:chOff x="2267744" y="5301208"/>
                  <a:chExt cx="193576" cy="288032"/>
                </a:xfrm>
              </p:grpSpPr>
              <p:cxnSp>
                <p:nvCxnSpPr>
                  <p:cNvPr id="65" name="מחבר ישר 64"/>
                  <p:cNvCxnSpPr/>
                  <p:nvPr/>
                </p:nvCxnSpPr>
                <p:spPr>
                  <a:xfrm flipH="1">
                    <a:off x="226774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מחבר ישר 65"/>
                  <p:cNvCxnSpPr/>
                  <p:nvPr/>
                </p:nvCxnSpPr>
                <p:spPr>
                  <a:xfrm flipH="1">
                    <a:off x="231730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4" name="מחבר חץ ישר 63"/>
                <p:cNvCxnSpPr/>
                <p:nvPr/>
              </p:nvCxnSpPr>
              <p:spPr>
                <a:xfrm flipV="1">
                  <a:off x="2803678" y="6241320"/>
                  <a:ext cx="630084" cy="35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53" name="תמונה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2807" y="6061644"/>
              <a:ext cx="795888" cy="139630"/>
            </a:xfrm>
            <a:prstGeom prst="rect">
              <a:avLst/>
            </a:prstGeom>
          </p:spPr>
        </p:pic>
        <p:pic>
          <p:nvPicPr>
            <p:cNvPr id="54" name="תמונה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9042" y="6054488"/>
              <a:ext cx="795888" cy="139630"/>
            </a:xfrm>
            <a:prstGeom prst="rect">
              <a:avLst/>
            </a:prstGeom>
          </p:spPr>
        </p:pic>
        <p:pic>
          <p:nvPicPr>
            <p:cNvPr id="55" name="תמונה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1112" y="6035032"/>
              <a:ext cx="795888" cy="139630"/>
            </a:xfrm>
            <a:prstGeom prst="rect">
              <a:avLst/>
            </a:prstGeom>
          </p:spPr>
        </p:pic>
      </p:grpSp>
      <p:sp>
        <p:nvSpPr>
          <p:cNvPr id="4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479376" y="1600200"/>
            <a:ext cx="8496944" cy="3629000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2000" b="1" dirty="0">
                <a:solidFill>
                  <a:srgbClr val="0000FF"/>
                </a:solidFill>
              </a:rPr>
              <a:t>public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0000FF"/>
                </a:solidFill>
              </a:rPr>
              <a:t>static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Node</a:t>
            </a:r>
            <a:r>
              <a:rPr lang="en-US" sz="2000" dirty="0"/>
              <a:t>&lt;</a:t>
            </a:r>
            <a:r>
              <a:rPr lang="en-US" sz="2000" dirty="0">
                <a:solidFill>
                  <a:srgbClr val="0070C0"/>
                </a:solidFill>
              </a:rPr>
              <a:t>Integer</a:t>
            </a:r>
            <a:r>
              <a:rPr lang="en-US" sz="2000" dirty="0"/>
              <a:t>&gt;insert (</a:t>
            </a:r>
            <a:r>
              <a:rPr lang="en-US" sz="2000" dirty="0">
                <a:solidFill>
                  <a:srgbClr val="0070C0"/>
                </a:solidFill>
              </a:rPr>
              <a:t>Node</a:t>
            </a:r>
            <a:r>
              <a:rPr lang="en-US" sz="2000" dirty="0"/>
              <a:t>&lt;</a:t>
            </a:r>
            <a:r>
              <a:rPr lang="en-US" sz="2000" dirty="0">
                <a:solidFill>
                  <a:srgbClr val="0070C0"/>
                </a:solidFill>
              </a:rPr>
              <a:t>Integer</a:t>
            </a:r>
            <a:r>
              <a:rPr lang="en-US" sz="2000" dirty="0"/>
              <a:t>&gt;lst, </a:t>
            </a:r>
            <a:br>
              <a:rPr lang="en-US" sz="2000" dirty="0"/>
            </a:br>
            <a:r>
              <a:rPr lang="en-US" sz="2000" dirty="0"/>
              <a:t>						         </a:t>
            </a:r>
            <a:r>
              <a:rPr lang="en-US" sz="2000" dirty="0">
                <a:solidFill>
                  <a:srgbClr val="0070C0"/>
                </a:solidFill>
              </a:rPr>
              <a:t>Node</a:t>
            </a:r>
            <a:r>
              <a:rPr lang="en-US" sz="2000" dirty="0"/>
              <a:t>&lt;</a:t>
            </a:r>
            <a:r>
              <a:rPr lang="en-US" sz="2000" dirty="0">
                <a:solidFill>
                  <a:srgbClr val="0070C0"/>
                </a:solidFill>
              </a:rPr>
              <a:t>Integer</a:t>
            </a:r>
            <a:r>
              <a:rPr lang="en-US" sz="2000" dirty="0"/>
              <a:t>&gt;pos, </a:t>
            </a:r>
            <a:r>
              <a:rPr lang="en-US" sz="2000" b="1" dirty="0">
                <a:solidFill>
                  <a:srgbClr val="0000FF"/>
                </a:solidFill>
              </a:rPr>
              <a:t>int</a:t>
            </a:r>
            <a:r>
              <a:rPr lang="en-US" sz="2000" dirty="0"/>
              <a:t> x)</a:t>
            </a:r>
            <a:br>
              <a:rPr lang="en-US" sz="2000" dirty="0"/>
            </a:br>
            <a:r>
              <a:rPr lang="en-US" sz="2000" dirty="0"/>
              <a:t>{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b="1" dirty="0">
                <a:solidFill>
                  <a:srgbClr val="0000FF"/>
                </a:solidFill>
              </a:rPr>
              <a:t>if</a:t>
            </a:r>
            <a:r>
              <a:rPr lang="en-US" sz="2000" dirty="0"/>
              <a:t> (pos == </a:t>
            </a:r>
            <a:r>
              <a:rPr lang="en-US" sz="2000" b="1" dirty="0">
                <a:solidFill>
                  <a:srgbClr val="0000FF"/>
                </a:solidFill>
              </a:rPr>
              <a:t>null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/>
              <a:t>		lst = </a:t>
            </a:r>
            <a:r>
              <a:rPr lang="en-US" sz="2000" b="1" dirty="0">
                <a:solidFill>
                  <a:srgbClr val="0000FF"/>
                </a:solidFill>
              </a:rPr>
              <a:t>new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Node</a:t>
            </a:r>
            <a:r>
              <a:rPr lang="en-US" sz="2000" dirty="0"/>
              <a:t>&lt;</a:t>
            </a:r>
            <a:r>
              <a:rPr lang="en-US" sz="2000" dirty="0">
                <a:solidFill>
                  <a:srgbClr val="0070C0"/>
                </a:solidFill>
              </a:rPr>
              <a:t>Integer</a:t>
            </a:r>
            <a:r>
              <a:rPr lang="en-US" sz="2000" dirty="0"/>
              <a:t>&gt; (x, lst);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b="1" dirty="0">
                <a:solidFill>
                  <a:srgbClr val="0000FF"/>
                </a:solidFill>
              </a:rPr>
              <a:t>else</a:t>
            </a:r>
            <a:br>
              <a:rPr lang="en-US" sz="2000" dirty="0"/>
            </a:br>
            <a:r>
              <a:rPr lang="en-US" sz="2000" dirty="0"/>
              <a:t>	{</a:t>
            </a:r>
            <a:br>
              <a:rPr lang="en-US" sz="2000" dirty="0"/>
            </a:br>
            <a:r>
              <a:rPr lang="en-US" sz="2000" dirty="0"/>
              <a:t>		</a:t>
            </a:r>
            <a:r>
              <a:rPr lang="en-US" sz="2000" dirty="0">
                <a:solidFill>
                  <a:srgbClr val="0070C0"/>
                </a:solidFill>
              </a:rPr>
              <a:t>Node</a:t>
            </a:r>
            <a:r>
              <a:rPr lang="en-US" sz="2000" dirty="0"/>
              <a:t>&lt;</a:t>
            </a:r>
            <a:r>
              <a:rPr lang="en-US" sz="2000" dirty="0">
                <a:solidFill>
                  <a:srgbClr val="0070C0"/>
                </a:solidFill>
              </a:rPr>
              <a:t>Integer</a:t>
            </a:r>
            <a:r>
              <a:rPr lang="en-US" sz="2000" dirty="0"/>
              <a:t>&gt;temp = </a:t>
            </a:r>
            <a:r>
              <a:rPr lang="en-US" sz="2000" b="1" dirty="0">
                <a:solidFill>
                  <a:srgbClr val="0000FF"/>
                </a:solidFill>
              </a:rPr>
              <a:t>new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Node</a:t>
            </a:r>
            <a:r>
              <a:rPr lang="en-US" sz="2000" dirty="0"/>
              <a:t>&lt;</a:t>
            </a:r>
            <a:r>
              <a:rPr lang="en-US" sz="2000" dirty="0">
                <a:solidFill>
                  <a:srgbClr val="0070C0"/>
                </a:solidFill>
              </a:rPr>
              <a:t>Integer</a:t>
            </a:r>
            <a:r>
              <a:rPr lang="en-US" sz="2000" dirty="0"/>
              <a:t>&gt; (x, </a:t>
            </a:r>
            <a:r>
              <a:rPr lang="en-US" sz="2000" dirty="0" err="1"/>
              <a:t>pos.getNext</a:t>
            </a:r>
            <a:r>
              <a:rPr lang="en-US" sz="2000" dirty="0"/>
              <a:t>());</a:t>
            </a:r>
            <a:br>
              <a:rPr lang="en-US" sz="2000" dirty="0"/>
            </a:br>
            <a:r>
              <a:rPr lang="en-US" sz="2000" dirty="0"/>
              <a:t>		</a:t>
            </a:r>
            <a:r>
              <a:rPr lang="en-US" sz="2000" dirty="0" err="1"/>
              <a:t>pos.setNext</a:t>
            </a:r>
            <a:r>
              <a:rPr lang="en-US" sz="2000" dirty="0"/>
              <a:t>(temp);</a:t>
            </a:r>
            <a:br>
              <a:rPr lang="en-US" sz="2000" dirty="0"/>
            </a:br>
            <a:r>
              <a:rPr lang="en-US" sz="2000" dirty="0"/>
              <a:t>	}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b="1" dirty="0">
                <a:solidFill>
                  <a:srgbClr val="0000FF"/>
                </a:solidFill>
              </a:rPr>
              <a:t>return</a:t>
            </a:r>
            <a:r>
              <a:rPr lang="en-US" sz="2000" dirty="0"/>
              <a:t> lst;</a:t>
            </a:r>
            <a:br>
              <a:rPr lang="en-US" sz="2000" dirty="0"/>
            </a:br>
            <a:r>
              <a:rPr lang="en-US" sz="2000" dirty="0"/>
              <a:t>}</a:t>
            </a:r>
            <a:endParaRPr lang="he-IL" sz="2000" dirty="0"/>
          </a:p>
          <a:p>
            <a:pPr marL="0" indent="0" algn="l" rtl="0">
              <a:buNone/>
              <a:tabLst>
                <a:tab pos="542925" algn="l"/>
                <a:tab pos="1073150" algn="l"/>
                <a:tab pos="1616075" algn="l"/>
              </a:tabLst>
            </a:pPr>
            <a:endParaRPr lang="he-IL" sz="2000" dirty="0"/>
          </a:p>
        </p:txBody>
      </p:sp>
      <p:cxnSp>
        <p:nvCxnSpPr>
          <p:cNvPr id="24" name="מחבר חץ ישר 23"/>
          <p:cNvCxnSpPr/>
          <p:nvPr/>
        </p:nvCxnSpPr>
        <p:spPr>
          <a:xfrm flipV="1">
            <a:off x="6784618" y="5143449"/>
            <a:ext cx="416418" cy="1268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מלבן מעוגל 29"/>
          <p:cNvSpPr/>
          <p:nvPr/>
        </p:nvSpPr>
        <p:spPr>
          <a:xfrm>
            <a:off x="1555658" y="3835786"/>
            <a:ext cx="2455948" cy="36004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grpSp>
        <p:nvGrpSpPr>
          <p:cNvPr id="31" name="קבוצה 30"/>
          <p:cNvGrpSpPr/>
          <p:nvPr/>
        </p:nvGrpSpPr>
        <p:grpSpPr>
          <a:xfrm>
            <a:off x="5241734" y="4641618"/>
            <a:ext cx="1657932" cy="338554"/>
            <a:chOff x="226970" y="5665199"/>
            <a:chExt cx="1657932" cy="338554"/>
          </a:xfrm>
        </p:grpSpPr>
        <p:sp>
          <p:nvSpPr>
            <p:cNvPr id="32" name="מלבן מעוגל 31"/>
            <p:cNvSpPr/>
            <p:nvPr/>
          </p:nvSpPr>
          <p:spPr>
            <a:xfrm>
              <a:off x="1236830" y="5705849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6970" y="5665199"/>
              <a:ext cx="937852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dirty="0"/>
                <a:t>temp</a:t>
              </a:r>
              <a:endParaRPr lang="he-IL" sz="1600" dirty="0"/>
            </a:p>
          </p:txBody>
        </p:sp>
        <p:cxnSp>
          <p:nvCxnSpPr>
            <p:cNvPr id="34" name="מחבר חץ ישר 33"/>
            <p:cNvCxnSpPr/>
            <p:nvPr/>
          </p:nvCxnSpPr>
          <p:spPr>
            <a:xfrm>
              <a:off x="1380846" y="5849865"/>
              <a:ext cx="5040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5" name="קבוצה 34"/>
          <p:cNvGrpSpPr/>
          <p:nvPr/>
        </p:nvGrpSpPr>
        <p:grpSpPr>
          <a:xfrm>
            <a:off x="6899666" y="4509120"/>
            <a:ext cx="1233966" cy="634328"/>
            <a:chOff x="3851920" y="5676717"/>
            <a:chExt cx="1233966" cy="634328"/>
          </a:xfrm>
        </p:grpSpPr>
        <p:pic>
          <p:nvPicPr>
            <p:cNvPr id="36" name="תמונה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51920" y="5676717"/>
              <a:ext cx="1233966" cy="634328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045278" y="5953231"/>
              <a:ext cx="216024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1">
              <a:spAutoFit/>
            </a:bodyPr>
            <a:lstStyle/>
            <a:p>
              <a:r>
                <a:rPr lang="en-US" sz="1400" dirty="0"/>
                <a:t>8</a:t>
              </a:r>
              <a:endParaRPr lang="he-IL" sz="1400" dirty="0"/>
            </a:p>
          </p:txBody>
        </p:sp>
      </p:grpSp>
      <p:cxnSp>
        <p:nvCxnSpPr>
          <p:cNvPr id="42" name="מחבר חץ ישר 41"/>
          <p:cNvCxnSpPr/>
          <p:nvPr/>
        </p:nvCxnSpPr>
        <p:spPr>
          <a:xfrm>
            <a:off x="7807843" y="4965405"/>
            <a:ext cx="249601" cy="1034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מציין מיקום של כותרת תחתונה 2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grpSp>
        <p:nvGrpSpPr>
          <p:cNvPr id="44" name="קבוצה 43"/>
          <p:cNvGrpSpPr/>
          <p:nvPr/>
        </p:nvGrpSpPr>
        <p:grpSpPr>
          <a:xfrm>
            <a:off x="9332914" y="4951138"/>
            <a:ext cx="697414" cy="406383"/>
            <a:chOff x="589864" y="5593980"/>
            <a:chExt cx="697414" cy="406383"/>
          </a:xfrm>
        </p:grpSpPr>
        <p:sp>
          <p:nvSpPr>
            <p:cNvPr id="45" name="TextBox 44"/>
            <p:cNvSpPr txBox="1"/>
            <p:nvPr/>
          </p:nvSpPr>
          <p:spPr>
            <a:xfrm>
              <a:off x="938571" y="5593980"/>
              <a:ext cx="348707" cy="36933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8</a:t>
              </a:r>
              <a:endParaRPr lang="he-IL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9864" y="5631031"/>
              <a:ext cx="34870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x</a:t>
              </a:r>
              <a:endParaRPr lang="he-IL" dirty="0"/>
            </a:p>
          </p:txBody>
        </p:sp>
      </p:grpSp>
      <p:grpSp>
        <p:nvGrpSpPr>
          <p:cNvPr id="47" name="קבוצה 46"/>
          <p:cNvGrpSpPr/>
          <p:nvPr/>
        </p:nvGrpSpPr>
        <p:grpSpPr>
          <a:xfrm>
            <a:off x="6293385" y="5105381"/>
            <a:ext cx="504056" cy="894983"/>
            <a:chOff x="2267744" y="4910281"/>
            <a:chExt cx="504056" cy="894983"/>
          </a:xfrm>
        </p:grpSpPr>
        <p:sp>
          <p:nvSpPr>
            <p:cNvPr id="48" name="מלבן מעוגל 47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267744" y="4910281"/>
              <a:ext cx="50405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50" name="מחבר חץ ישר 49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11</a:t>
            </a:fld>
            <a:endParaRPr lang="he-IL"/>
          </a:p>
        </p:txBody>
      </p:sp>
      <p:sp>
        <p:nvSpPr>
          <p:cNvPr id="76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הוספת איבר במקום נתון ברשימה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251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5"/>
    </mc:Choice>
    <mc:Fallback xmlns="">
      <p:transition spd="slow" advTm="7775"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1419225"/>
            <a:ext cx="7277100" cy="3726864"/>
          </a:xfrm>
          <a:prstGeom prst="rect">
            <a:avLst/>
          </a:prstGeom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110</a:t>
            </a:fld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704" y="5332366"/>
            <a:ext cx="5400600" cy="1525634"/>
          </a:xfrm>
          <a:prstGeom prst="rect">
            <a:avLst/>
          </a:prstGeom>
        </p:spPr>
      </p:pic>
      <p:sp>
        <p:nvSpPr>
          <p:cNvPr id="10" name="הסבר מלבני מעוגל 9"/>
          <p:cNvSpPr/>
          <p:nvPr/>
        </p:nvSpPr>
        <p:spPr>
          <a:xfrm>
            <a:off x="3418740" y="2103896"/>
            <a:ext cx="1512168" cy="432048"/>
          </a:xfrm>
          <a:prstGeom prst="wedgeRoundRectCallout">
            <a:avLst>
              <a:gd name="adj1" fmla="val 160575"/>
              <a:gd name="adj2" fmla="val -12858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אורך רשימה</a:t>
            </a:r>
          </a:p>
        </p:txBody>
      </p:sp>
      <p:sp>
        <p:nvSpPr>
          <p:cNvPr id="13" name="הסבר מלבני מעוגל 12"/>
          <p:cNvSpPr/>
          <p:nvPr/>
        </p:nvSpPr>
        <p:spPr>
          <a:xfrm>
            <a:off x="2207568" y="3139367"/>
            <a:ext cx="1980220" cy="432048"/>
          </a:xfrm>
          <a:prstGeom prst="wedgeRoundRectCallout">
            <a:avLst>
              <a:gd name="adj1" fmla="val 121394"/>
              <a:gd name="adj2" fmla="val 14399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הצבת הפניה לאיבר במקום</a:t>
            </a: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שאלת בגרות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רשימה משולשת - פתרון אלגוריתמי</a:t>
            </a:r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725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221"/>
    </mc:Choice>
    <mc:Fallback xmlns="">
      <p:transition spd="slow" advTm="159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4"/>
          <p:cNvSpPr/>
          <p:nvPr/>
        </p:nvSpPr>
        <p:spPr>
          <a:xfrm>
            <a:off x="4754340" y="4030690"/>
            <a:ext cx="2304256" cy="576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4754340" y="3742658"/>
            <a:ext cx="2304256" cy="576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מלבן מעוגל 43"/>
          <p:cNvSpPr/>
          <p:nvPr/>
        </p:nvSpPr>
        <p:spPr>
          <a:xfrm>
            <a:off x="4731374" y="4606754"/>
            <a:ext cx="2304256" cy="576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מלבן מעוגל 44"/>
          <p:cNvSpPr/>
          <p:nvPr/>
        </p:nvSpPr>
        <p:spPr>
          <a:xfrm>
            <a:off x="4686569" y="5182818"/>
            <a:ext cx="2304256" cy="576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111</a:t>
            </a:fld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792" y="6381328"/>
            <a:ext cx="3960440" cy="308034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552" y="1593164"/>
            <a:ext cx="7589464" cy="378005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3512" y="5797311"/>
            <a:ext cx="1944216" cy="595168"/>
          </a:xfrm>
          <a:prstGeom prst="rect">
            <a:avLst/>
          </a:prstGeom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שאלות בגרות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מחיקה והעתקה מרשימה</a:t>
            </a:r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111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54"/>
    </mc:Choice>
    <mc:Fallback xmlns="">
      <p:transition spd="slow" advTm="78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4"/>
          <p:cNvSpPr/>
          <p:nvPr/>
        </p:nvSpPr>
        <p:spPr>
          <a:xfrm>
            <a:off x="4754340" y="4030690"/>
            <a:ext cx="2304256" cy="576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4754340" y="3742658"/>
            <a:ext cx="2304256" cy="576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מלבן מעוגל 43"/>
          <p:cNvSpPr/>
          <p:nvPr/>
        </p:nvSpPr>
        <p:spPr>
          <a:xfrm>
            <a:off x="4731374" y="4606754"/>
            <a:ext cx="2304256" cy="576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מלבן מעוגל 44"/>
          <p:cNvSpPr/>
          <p:nvPr/>
        </p:nvSpPr>
        <p:spPr>
          <a:xfrm>
            <a:off x="4686569" y="5182818"/>
            <a:ext cx="2304256" cy="576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112</a:t>
            </a:fld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792" y="6381328"/>
            <a:ext cx="3960440" cy="30803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9697" y="1347825"/>
            <a:ext cx="5822603" cy="4914005"/>
          </a:xfrm>
          <a:prstGeom prst="rect">
            <a:avLst/>
          </a:prstGeom>
        </p:spPr>
      </p:pic>
      <p:sp>
        <p:nvSpPr>
          <p:cNvPr id="14" name="הסבר מלבני מעוגל 13"/>
          <p:cNvSpPr/>
          <p:nvPr/>
        </p:nvSpPr>
        <p:spPr>
          <a:xfrm>
            <a:off x="884470" y="2796172"/>
            <a:ext cx="1512168" cy="432048"/>
          </a:xfrm>
          <a:prstGeom prst="wedgeRoundRectCallout">
            <a:avLst>
              <a:gd name="adj1" fmla="val 108370"/>
              <a:gd name="adj2" fmla="val 105450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 = 4</a:t>
            </a:r>
            <a:r>
              <a:rPr lang="he-IL" sz="1400" dirty="0">
                <a:solidFill>
                  <a:schemeClr val="tx1"/>
                </a:solidFill>
              </a:rPr>
              <a:t>, זוגי, מחיקה</a:t>
            </a:r>
          </a:p>
        </p:txBody>
      </p:sp>
      <p:sp>
        <p:nvSpPr>
          <p:cNvPr id="17" name="הסבר מלבני מעוגל 16"/>
          <p:cNvSpPr/>
          <p:nvPr/>
        </p:nvSpPr>
        <p:spPr>
          <a:xfrm>
            <a:off x="839416" y="3704096"/>
            <a:ext cx="1512168" cy="432048"/>
          </a:xfrm>
          <a:prstGeom prst="wedgeRoundRectCallout">
            <a:avLst>
              <a:gd name="adj1" fmla="val 115036"/>
              <a:gd name="adj2" fmla="val 95451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 = 3</a:t>
            </a:r>
            <a:r>
              <a:rPr lang="he-IL" sz="1400" dirty="0">
                <a:solidFill>
                  <a:schemeClr val="tx1"/>
                </a:solidFill>
              </a:rPr>
              <a:t>, אי-זוגי, הוספה ל-</a:t>
            </a:r>
            <a:r>
              <a:rPr lang="en-US" sz="1400" dirty="0">
                <a:solidFill>
                  <a:schemeClr val="tx1"/>
                </a:solidFill>
              </a:rPr>
              <a:t>lst3</a:t>
            </a:r>
            <a:endParaRPr lang="he-IL" sz="1400" dirty="0">
              <a:solidFill>
                <a:schemeClr val="tx1"/>
              </a:solidFill>
            </a:endParaRPr>
          </a:p>
        </p:txBody>
      </p:sp>
      <p:sp>
        <p:nvSpPr>
          <p:cNvPr id="18" name="הסבר מלבני מעוגל 17"/>
          <p:cNvSpPr/>
          <p:nvPr/>
        </p:nvSpPr>
        <p:spPr>
          <a:xfrm>
            <a:off x="919104" y="5536816"/>
            <a:ext cx="1512168" cy="432048"/>
          </a:xfrm>
          <a:prstGeom prst="wedgeRoundRectCallout">
            <a:avLst>
              <a:gd name="adj1" fmla="val 104084"/>
              <a:gd name="adj2" fmla="val 70454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 = 6</a:t>
            </a:r>
            <a:r>
              <a:rPr lang="he-IL" sz="1400" dirty="0">
                <a:solidFill>
                  <a:schemeClr val="tx1"/>
                </a:solidFill>
              </a:rPr>
              <a:t>, זוגי,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he-IL" sz="1400" dirty="0">
                <a:solidFill>
                  <a:schemeClr val="tx1"/>
                </a:solidFill>
              </a:rPr>
              <a:t>אין 6 איברים</a:t>
            </a:r>
          </a:p>
        </p:txBody>
      </p:sp>
      <p:sp>
        <p:nvSpPr>
          <p:cNvPr id="19" name="הסבר מלבני מעוגל 18"/>
          <p:cNvSpPr/>
          <p:nvPr/>
        </p:nvSpPr>
        <p:spPr>
          <a:xfrm>
            <a:off x="914720" y="4606754"/>
            <a:ext cx="1512168" cy="432048"/>
          </a:xfrm>
          <a:prstGeom prst="wedgeRoundRectCallout">
            <a:avLst>
              <a:gd name="adj1" fmla="val 105513"/>
              <a:gd name="adj2" fmla="val 78786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 = 2</a:t>
            </a:r>
            <a:r>
              <a:rPr lang="he-IL" sz="1400" dirty="0">
                <a:solidFill>
                  <a:schemeClr val="tx1"/>
                </a:solidFill>
              </a:rPr>
              <a:t>, זוגי, מחיקה</a:t>
            </a: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שאלות בגרות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מחיקה והעתקה מרשימה</a:t>
            </a:r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76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43"/>
    </mc:Choice>
    <mc:Fallback xmlns="">
      <p:transition spd="slow" advTm="25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4"/>
          <p:cNvSpPr/>
          <p:nvPr/>
        </p:nvSpPr>
        <p:spPr>
          <a:xfrm>
            <a:off x="4754340" y="4030690"/>
            <a:ext cx="2304256" cy="576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4754340" y="3742658"/>
            <a:ext cx="2304256" cy="576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מלבן מעוגל 43"/>
          <p:cNvSpPr/>
          <p:nvPr/>
        </p:nvSpPr>
        <p:spPr>
          <a:xfrm>
            <a:off x="4731374" y="4606754"/>
            <a:ext cx="2304256" cy="576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מלבן מעוגל 44"/>
          <p:cNvSpPr/>
          <p:nvPr/>
        </p:nvSpPr>
        <p:spPr>
          <a:xfrm>
            <a:off x="4686569" y="5182818"/>
            <a:ext cx="2304256" cy="576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113</a:t>
            </a:fld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801" y="1510732"/>
            <a:ext cx="5838825" cy="424815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736" y="6362553"/>
            <a:ext cx="5067300" cy="495300"/>
          </a:xfrm>
          <a:prstGeom prst="rect">
            <a:avLst/>
          </a:prstGeom>
        </p:spPr>
      </p:pic>
      <p:sp>
        <p:nvSpPr>
          <p:cNvPr id="13" name="הסבר מלבני מעוגל 12"/>
          <p:cNvSpPr/>
          <p:nvPr/>
        </p:nvSpPr>
        <p:spPr>
          <a:xfrm>
            <a:off x="1552998" y="3225829"/>
            <a:ext cx="1957803" cy="432048"/>
          </a:xfrm>
          <a:prstGeom prst="wedgeRoundRectCallout">
            <a:avLst>
              <a:gd name="adj1" fmla="val 125452"/>
              <a:gd name="adj2" fmla="val 113189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מחיקת איבר במקום</a:t>
            </a:r>
          </a:p>
        </p:txBody>
      </p:sp>
      <p:sp>
        <p:nvSpPr>
          <p:cNvPr id="14" name="הסבר מלבני מעוגל 13"/>
          <p:cNvSpPr/>
          <p:nvPr/>
        </p:nvSpPr>
        <p:spPr>
          <a:xfrm>
            <a:off x="1516642" y="4102698"/>
            <a:ext cx="1957803" cy="432048"/>
          </a:xfrm>
          <a:prstGeom prst="wedgeRoundRectCallout">
            <a:avLst>
              <a:gd name="adj1" fmla="val 131704"/>
              <a:gd name="adj2" fmla="val 71527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מצא איבר במקום</a:t>
            </a:r>
          </a:p>
        </p:txBody>
      </p:sp>
      <p:sp>
        <p:nvSpPr>
          <p:cNvPr id="15" name="הסבר מלבני מעוגל 14"/>
          <p:cNvSpPr/>
          <p:nvPr/>
        </p:nvSpPr>
        <p:spPr>
          <a:xfrm>
            <a:off x="1508193" y="5250044"/>
            <a:ext cx="1957803" cy="432048"/>
          </a:xfrm>
          <a:prstGeom prst="wedgeRoundRectCallout">
            <a:avLst>
              <a:gd name="adj1" fmla="val 150504"/>
              <a:gd name="adj2" fmla="val -73786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הוסף לרשימה</a:t>
            </a: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שאלות בגרות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מחיקה והעתקה מרשימה</a:t>
            </a:r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0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20"/>
    </mc:Choice>
    <mc:Fallback xmlns="">
      <p:transition spd="slow" advTm="27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נוכל לבנות </a:t>
            </a:r>
            <a:r>
              <a:rPr lang="he-IL" b="1" dirty="0"/>
              <a:t>ספריית שרות </a:t>
            </a:r>
            <a:r>
              <a:rPr lang="he-IL" dirty="0"/>
              <a:t>שתכיל את הפעולות שחוזרות על עצמן ברוב השאלות, ולהשתמש בפעולות אלו בפתרון התכנית</a:t>
            </a:r>
          </a:p>
          <a:p>
            <a:r>
              <a:rPr lang="he-IL" dirty="0"/>
              <a:t>היתרונות של ספריית שרות:</a:t>
            </a:r>
          </a:p>
          <a:p>
            <a:pPr lvl="1"/>
            <a:r>
              <a:rPr lang="he-IL" dirty="0" err="1"/>
              <a:t>הספריה</a:t>
            </a:r>
            <a:r>
              <a:rPr lang="he-IL" dirty="0"/>
              <a:t> כוללת אוסף פעולות שתקינותן נבדקה</a:t>
            </a:r>
          </a:p>
          <a:p>
            <a:pPr lvl="1"/>
            <a:r>
              <a:rPr lang="he-IL" dirty="0"/>
              <a:t>כותבים פעם אחת ומשתמשים הרבה פעמים</a:t>
            </a:r>
          </a:p>
          <a:p>
            <a:r>
              <a:rPr lang="he-IL" dirty="0"/>
              <a:t>דוגמה לספריית שרות הקיימת בשפה:  המחלקה </a:t>
            </a:r>
            <a:r>
              <a:rPr lang="en-US" dirty="0"/>
              <a:t>Math</a:t>
            </a:r>
            <a:r>
              <a:rPr lang="he-IL" dirty="0"/>
              <a:t> שמספקת אוסף של פעולות מתמטיות שימושיות.</a:t>
            </a:r>
          </a:p>
          <a:p>
            <a:endParaRPr lang="he-IL" dirty="0"/>
          </a:p>
          <a:p>
            <a:r>
              <a:rPr lang="he-IL" sz="2000" b="1" dirty="0"/>
              <a:t>שימו לב!</a:t>
            </a:r>
            <a:br>
              <a:rPr lang="en-US" sz="2000" dirty="0"/>
            </a:br>
            <a:r>
              <a:rPr lang="he-IL" sz="2000" dirty="0"/>
              <a:t>בכתיבת תכנית במחשב, ניתן להפעיל את הפעולה על ידי ציון שם מחלקת השרות שלה.</a:t>
            </a:r>
            <a:br>
              <a:rPr lang="en-US" sz="2000" dirty="0"/>
            </a:br>
            <a:r>
              <a:rPr lang="he-IL" sz="2000" dirty="0"/>
              <a:t>בבחינה יש להעתיק למחברת הבחינה את הפעולות המשתתפות בפתרון</a:t>
            </a:r>
          </a:p>
          <a:p>
            <a:endParaRPr lang="he-IL" dirty="0"/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114</a:t>
            </a:fld>
            <a:endParaRPr lang="he-IL"/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ספריית שרות לרשימה</a:t>
            </a:r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375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25"/>
    </mc:Choice>
    <mc:Fallback xmlns="">
      <p:transition spd="slow" advTm="282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115</a:t>
            </a:fld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5" y="1649415"/>
            <a:ext cx="7905750" cy="4572000"/>
          </a:xfrm>
          <a:prstGeom prst="rect">
            <a:avLst/>
          </a:prstGeom>
        </p:spPr>
      </p:pic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ספריית שרות לרשימה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6884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7"/>
    </mc:Choice>
    <mc:Fallback xmlns="">
      <p:transition spd="slow" advTm="4937"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116</a:t>
            </a:fld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894016"/>
            <a:ext cx="7740352" cy="4052209"/>
          </a:xfrm>
          <a:prstGeom prst="rect">
            <a:avLst/>
          </a:prstGeom>
        </p:spPr>
      </p:pic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ספריית שרות לרשימה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4789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91"/>
    </mc:Choice>
    <mc:Fallback xmlns="">
      <p:transition spd="slow" advTm="24391"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117</a:t>
            </a:fld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314" y="1931953"/>
            <a:ext cx="7791450" cy="4295775"/>
          </a:xfrm>
          <a:prstGeom prst="rect">
            <a:avLst/>
          </a:prstGeom>
        </p:spPr>
      </p:pic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ספריית שרות לרשימה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6896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63"/>
    </mc:Choice>
    <mc:Fallback xmlns="">
      <p:transition spd="slow" advTm="24263"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118</a:t>
            </a:fld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130" y="1988841"/>
            <a:ext cx="7721270" cy="3101037"/>
          </a:xfrm>
          <a:prstGeom prst="rect">
            <a:avLst/>
          </a:prstGeom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ספריית שרות לרשימה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2721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08"/>
    </mc:Choice>
    <mc:Fallback xmlns="">
      <p:transition spd="slow" advTm="14308"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119</a:t>
            </a:fld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9" y="1708898"/>
            <a:ext cx="7717795" cy="4384398"/>
          </a:xfrm>
          <a:prstGeom prst="rect">
            <a:avLst/>
          </a:prstGeom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ספריית שרות לרשימה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8337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42"/>
    </mc:Choice>
    <mc:Fallback xmlns="">
      <p:transition spd="slow" advTm="1914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קבוצה 54"/>
          <p:cNvGrpSpPr/>
          <p:nvPr/>
        </p:nvGrpSpPr>
        <p:grpSpPr>
          <a:xfrm>
            <a:off x="2783633" y="6001726"/>
            <a:ext cx="6623847" cy="667634"/>
            <a:chOff x="1259632" y="6001726"/>
            <a:chExt cx="6623847" cy="667634"/>
          </a:xfrm>
        </p:grpSpPr>
        <p:grpSp>
          <p:nvGrpSpPr>
            <p:cNvPr id="56" name="קבוצה 55"/>
            <p:cNvGrpSpPr/>
            <p:nvPr/>
          </p:nvGrpSpPr>
          <p:grpSpPr>
            <a:xfrm>
              <a:off x="1259632" y="6001726"/>
              <a:ext cx="6623847" cy="667634"/>
              <a:chOff x="1259632" y="6001726"/>
              <a:chExt cx="6623847" cy="667634"/>
            </a:xfrm>
          </p:grpSpPr>
          <p:grpSp>
            <p:nvGrpSpPr>
              <p:cNvPr id="60" name="קבוצה 59"/>
              <p:cNvGrpSpPr/>
              <p:nvPr/>
            </p:nvGrpSpPr>
            <p:grpSpPr>
              <a:xfrm>
                <a:off x="1259632" y="6167530"/>
                <a:ext cx="1224136" cy="369332"/>
                <a:chOff x="660766" y="5665199"/>
                <a:chExt cx="1224136" cy="369332"/>
              </a:xfrm>
            </p:grpSpPr>
            <p:sp>
              <p:nvSpPr>
                <p:cNvPr id="77" name="מלבן מעוגל 76"/>
                <p:cNvSpPr/>
                <p:nvPr/>
              </p:nvSpPr>
              <p:spPr>
                <a:xfrm>
                  <a:off x="1236830" y="5705849"/>
                  <a:ext cx="288032" cy="28803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660766" y="5665199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/>
                    <a:t>lst</a:t>
                  </a:r>
                  <a:endParaRPr lang="he-IL" dirty="0"/>
                </a:p>
              </p:txBody>
            </p:sp>
            <p:cxnSp>
              <p:nvCxnSpPr>
                <p:cNvPr id="79" name="מחבר חץ ישר 78"/>
                <p:cNvCxnSpPr/>
                <p:nvPr/>
              </p:nvCxnSpPr>
              <p:spPr>
                <a:xfrm>
                  <a:off x="1380846" y="5849865"/>
                  <a:ext cx="504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קבוצה 60"/>
              <p:cNvGrpSpPr/>
              <p:nvPr/>
            </p:nvGrpSpPr>
            <p:grpSpPr>
              <a:xfrm>
                <a:off x="2483768" y="6035032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75" name="תמונה 7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6" name="TextBox 75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4</a:t>
                  </a:r>
                  <a:endParaRPr lang="he-IL" sz="1400" dirty="0"/>
                </a:p>
              </p:txBody>
            </p:sp>
          </p:grpSp>
          <p:grpSp>
            <p:nvGrpSpPr>
              <p:cNvPr id="62" name="קבוצה 61"/>
              <p:cNvGrpSpPr/>
              <p:nvPr/>
            </p:nvGrpSpPr>
            <p:grpSpPr>
              <a:xfrm>
                <a:off x="4360003" y="6019563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73" name="תמונה 7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4" name="TextBox 73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7</a:t>
                  </a:r>
                  <a:endParaRPr lang="he-IL" sz="1400" dirty="0"/>
                </a:p>
              </p:txBody>
            </p:sp>
          </p:grpSp>
          <p:cxnSp>
            <p:nvCxnSpPr>
              <p:cNvPr id="63" name="מחבר חץ ישר 62"/>
              <p:cNvCxnSpPr/>
              <p:nvPr/>
            </p:nvCxnSpPr>
            <p:spPr>
              <a:xfrm>
                <a:off x="3400462" y="6412232"/>
                <a:ext cx="95954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64" name="קבוצה 63"/>
              <p:cNvGrpSpPr/>
              <p:nvPr/>
            </p:nvGrpSpPr>
            <p:grpSpPr>
              <a:xfrm>
                <a:off x="6232073" y="6001726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71" name="תמונה 70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2" name="TextBox 71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pPr algn="ctr" rtl="0"/>
                  <a:r>
                    <a:rPr lang="en-US" sz="1400" dirty="0"/>
                    <a:t>3</a:t>
                  </a:r>
                  <a:endParaRPr lang="he-IL" sz="1400" dirty="0"/>
                </a:p>
              </p:txBody>
            </p:sp>
          </p:grpSp>
          <p:grpSp>
            <p:nvGrpSpPr>
              <p:cNvPr id="65" name="קבוצה 64"/>
              <p:cNvGrpSpPr/>
              <p:nvPr/>
            </p:nvGrpSpPr>
            <p:grpSpPr>
              <a:xfrm>
                <a:off x="7109379" y="6277767"/>
                <a:ext cx="774100" cy="288032"/>
                <a:chOff x="2803678" y="6097362"/>
                <a:chExt cx="774100" cy="288032"/>
              </a:xfrm>
            </p:grpSpPr>
            <p:grpSp>
              <p:nvGrpSpPr>
                <p:cNvPr id="67" name="קבוצה 66"/>
                <p:cNvGrpSpPr/>
                <p:nvPr/>
              </p:nvGrpSpPr>
              <p:grpSpPr>
                <a:xfrm>
                  <a:off x="3384202" y="6097362"/>
                  <a:ext cx="193576" cy="288032"/>
                  <a:chOff x="2267744" y="5301208"/>
                  <a:chExt cx="193576" cy="288032"/>
                </a:xfrm>
              </p:grpSpPr>
              <p:cxnSp>
                <p:nvCxnSpPr>
                  <p:cNvPr id="69" name="מחבר ישר 68"/>
                  <p:cNvCxnSpPr/>
                  <p:nvPr/>
                </p:nvCxnSpPr>
                <p:spPr>
                  <a:xfrm flipH="1">
                    <a:off x="226774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מחבר ישר 69"/>
                  <p:cNvCxnSpPr/>
                  <p:nvPr/>
                </p:nvCxnSpPr>
                <p:spPr>
                  <a:xfrm flipH="1">
                    <a:off x="231730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8" name="מחבר חץ ישר 67"/>
                <p:cNvCxnSpPr/>
                <p:nvPr/>
              </p:nvCxnSpPr>
              <p:spPr>
                <a:xfrm flipV="1">
                  <a:off x="2803678" y="6241320"/>
                  <a:ext cx="630084" cy="35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57" name="תמונה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2807" y="6061644"/>
              <a:ext cx="795888" cy="139630"/>
            </a:xfrm>
            <a:prstGeom prst="rect">
              <a:avLst/>
            </a:prstGeom>
          </p:spPr>
        </p:pic>
        <p:pic>
          <p:nvPicPr>
            <p:cNvPr id="58" name="תמונה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9042" y="6054488"/>
              <a:ext cx="795888" cy="139630"/>
            </a:xfrm>
            <a:prstGeom prst="rect">
              <a:avLst/>
            </a:prstGeom>
          </p:spPr>
        </p:pic>
        <p:pic>
          <p:nvPicPr>
            <p:cNvPr id="59" name="תמונה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1112" y="6035032"/>
              <a:ext cx="795888" cy="139630"/>
            </a:xfrm>
            <a:prstGeom prst="rect">
              <a:avLst/>
            </a:prstGeom>
          </p:spPr>
        </p:pic>
      </p:grpSp>
      <p:sp>
        <p:nvSpPr>
          <p:cNvPr id="47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479376" y="1600200"/>
            <a:ext cx="8496944" cy="3629000"/>
          </a:xfrm>
        </p:spPr>
        <p:txBody>
          <a:bodyPr>
            <a:normAutofit/>
          </a:bodyPr>
          <a:lstStyle/>
          <a:p>
            <a:pPr marL="0" indent="0" algn="l" rtl="0"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2000" b="1" dirty="0">
                <a:solidFill>
                  <a:srgbClr val="0000FF"/>
                </a:solidFill>
              </a:rPr>
              <a:t>public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0000FF"/>
                </a:solidFill>
              </a:rPr>
              <a:t>static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Node</a:t>
            </a:r>
            <a:r>
              <a:rPr lang="en-US" sz="2000" dirty="0"/>
              <a:t>&lt;</a:t>
            </a:r>
            <a:r>
              <a:rPr lang="en-US" sz="2000" dirty="0">
                <a:solidFill>
                  <a:srgbClr val="0070C0"/>
                </a:solidFill>
              </a:rPr>
              <a:t>Integer</a:t>
            </a:r>
            <a:r>
              <a:rPr lang="en-US" sz="2000" dirty="0"/>
              <a:t>&gt;insert (</a:t>
            </a:r>
            <a:r>
              <a:rPr lang="en-US" sz="2000" dirty="0">
                <a:solidFill>
                  <a:srgbClr val="0070C0"/>
                </a:solidFill>
              </a:rPr>
              <a:t>Node</a:t>
            </a:r>
            <a:r>
              <a:rPr lang="en-US" sz="2000" dirty="0"/>
              <a:t>&lt;</a:t>
            </a:r>
            <a:r>
              <a:rPr lang="en-US" sz="2000" dirty="0">
                <a:solidFill>
                  <a:srgbClr val="0070C0"/>
                </a:solidFill>
              </a:rPr>
              <a:t>Integer</a:t>
            </a:r>
            <a:r>
              <a:rPr lang="en-US" sz="2000" dirty="0"/>
              <a:t>&gt;lst, </a:t>
            </a:r>
            <a:br>
              <a:rPr lang="en-US" sz="2000" dirty="0"/>
            </a:br>
            <a:r>
              <a:rPr lang="en-US" sz="2000" dirty="0"/>
              <a:t>						         </a:t>
            </a:r>
            <a:r>
              <a:rPr lang="en-US" sz="2000" dirty="0">
                <a:solidFill>
                  <a:srgbClr val="0070C0"/>
                </a:solidFill>
              </a:rPr>
              <a:t>Node</a:t>
            </a:r>
            <a:r>
              <a:rPr lang="en-US" sz="2000" dirty="0"/>
              <a:t>&lt;</a:t>
            </a:r>
            <a:r>
              <a:rPr lang="en-US" sz="2000" dirty="0">
                <a:solidFill>
                  <a:srgbClr val="0070C0"/>
                </a:solidFill>
              </a:rPr>
              <a:t>Integer</a:t>
            </a:r>
            <a:r>
              <a:rPr lang="en-US" sz="2000" dirty="0"/>
              <a:t>&gt;pos, </a:t>
            </a:r>
            <a:r>
              <a:rPr lang="en-US" sz="2000" b="1" dirty="0">
                <a:solidFill>
                  <a:srgbClr val="0000FF"/>
                </a:solidFill>
              </a:rPr>
              <a:t>int</a:t>
            </a:r>
            <a:r>
              <a:rPr lang="en-US" sz="2000" dirty="0"/>
              <a:t> x)</a:t>
            </a:r>
            <a:br>
              <a:rPr lang="en-US" sz="2000" dirty="0"/>
            </a:br>
            <a:r>
              <a:rPr lang="en-US" sz="2000" dirty="0"/>
              <a:t>{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b="1" dirty="0">
                <a:solidFill>
                  <a:srgbClr val="0000FF"/>
                </a:solidFill>
              </a:rPr>
              <a:t>if</a:t>
            </a:r>
            <a:r>
              <a:rPr lang="en-US" sz="2000" dirty="0"/>
              <a:t> (pos == </a:t>
            </a:r>
            <a:r>
              <a:rPr lang="en-US" sz="2000" b="1" dirty="0">
                <a:solidFill>
                  <a:srgbClr val="0000FF"/>
                </a:solidFill>
              </a:rPr>
              <a:t>null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/>
              <a:t>		lst = </a:t>
            </a:r>
            <a:r>
              <a:rPr lang="en-US" sz="2000" b="1" dirty="0">
                <a:solidFill>
                  <a:srgbClr val="0000FF"/>
                </a:solidFill>
              </a:rPr>
              <a:t>new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Node</a:t>
            </a:r>
            <a:r>
              <a:rPr lang="en-US" sz="2000" dirty="0"/>
              <a:t>&lt;</a:t>
            </a:r>
            <a:r>
              <a:rPr lang="en-US" sz="2000" dirty="0">
                <a:solidFill>
                  <a:srgbClr val="0070C0"/>
                </a:solidFill>
              </a:rPr>
              <a:t>Integer</a:t>
            </a:r>
            <a:r>
              <a:rPr lang="en-US" sz="2000" dirty="0"/>
              <a:t>&gt; (x, lst);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b="1" dirty="0">
                <a:solidFill>
                  <a:srgbClr val="0000FF"/>
                </a:solidFill>
              </a:rPr>
              <a:t>else</a:t>
            </a:r>
            <a:br>
              <a:rPr lang="en-US" sz="2000" dirty="0"/>
            </a:br>
            <a:r>
              <a:rPr lang="en-US" sz="2000" dirty="0"/>
              <a:t>	{</a:t>
            </a:r>
            <a:br>
              <a:rPr lang="en-US" sz="2000" dirty="0"/>
            </a:br>
            <a:r>
              <a:rPr lang="en-US" sz="2000" dirty="0"/>
              <a:t>		</a:t>
            </a:r>
            <a:r>
              <a:rPr lang="en-US" sz="2000" dirty="0" err="1"/>
              <a:t>pos.setNext</a:t>
            </a:r>
            <a:r>
              <a:rPr lang="en-US" sz="2000" dirty="0"/>
              <a:t> </a:t>
            </a:r>
            <a:r>
              <a:rPr lang="en-US" sz="2800" dirty="0"/>
              <a:t>(</a:t>
            </a:r>
            <a:r>
              <a:rPr lang="en-US" sz="2000" b="1" dirty="0">
                <a:solidFill>
                  <a:srgbClr val="0000FF"/>
                </a:solidFill>
              </a:rPr>
              <a:t>new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Node</a:t>
            </a:r>
            <a:r>
              <a:rPr lang="en-US" sz="2000" dirty="0"/>
              <a:t>&lt;</a:t>
            </a:r>
            <a:r>
              <a:rPr lang="en-US" sz="2000" dirty="0">
                <a:solidFill>
                  <a:srgbClr val="0070C0"/>
                </a:solidFill>
              </a:rPr>
              <a:t>Integer</a:t>
            </a:r>
            <a:r>
              <a:rPr lang="en-US" sz="2000" dirty="0"/>
              <a:t>&gt; </a:t>
            </a:r>
            <a:r>
              <a:rPr lang="en-US" dirty="0"/>
              <a:t>(</a:t>
            </a:r>
            <a:r>
              <a:rPr lang="en-US" sz="2000" dirty="0"/>
              <a:t>x, </a:t>
            </a:r>
            <a:r>
              <a:rPr lang="en-US" sz="2000" dirty="0" err="1"/>
              <a:t>pos.getNext</a:t>
            </a:r>
            <a:r>
              <a:rPr lang="en-US" sz="2000" dirty="0"/>
              <a:t>()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sz="2800" dirty="0"/>
              <a:t>)</a:t>
            </a:r>
            <a:r>
              <a:rPr lang="en-US" sz="2000" dirty="0"/>
              <a:t>;</a:t>
            </a:r>
            <a:br>
              <a:rPr lang="en-US" sz="2000" dirty="0"/>
            </a:br>
            <a:r>
              <a:rPr lang="en-US" sz="2000" dirty="0"/>
              <a:t>	}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b="1" dirty="0">
                <a:solidFill>
                  <a:srgbClr val="0000FF"/>
                </a:solidFill>
              </a:rPr>
              <a:t>return</a:t>
            </a:r>
            <a:r>
              <a:rPr lang="en-US" sz="2000" dirty="0"/>
              <a:t> lst;</a:t>
            </a:r>
            <a:br>
              <a:rPr lang="en-US" sz="2000" dirty="0"/>
            </a:br>
            <a:r>
              <a:rPr lang="en-US" sz="2000" dirty="0"/>
              <a:t>}</a:t>
            </a:r>
            <a:endParaRPr lang="he-IL" sz="2000" dirty="0"/>
          </a:p>
          <a:p>
            <a:pPr marL="0" indent="0" algn="l" rtl="0">
              <a:buNone/>
              <a:tabLst>
                <a:tab pos="542925" algn="l"/>
                <a:tab pos="1073150" algn="l"/>
                <a:tab pos="1616075" algn="l"/>
              </a:tabLst>
            </a:pPr>
            <a:endParaRPr lang="he-IL" sz="2000" dirty="0"/>
          </a:p>
        </p:txBody>
      </p:sp>
      <p:cxnSp>
        <p:nvCxnSpPr>
          <p:cNvPr id="24" name="מחבר חץ ישר 23"/>
          <p:cNvCxnSpPr/>
          <p:nvPr/>
        </p:nvCxnSpPr>
        <p:spPr>
          <a:xfrm flipV="1">
            <a:off x="6784618" y="5143449"/>
            <a:ext cx="416418" cy="1268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5" name="קבוצה 34"/>
          <p:cNvGrpSpPr/>
          <p:nvPr/>
        </p:nvGrpSpPr>
        <p:grpSpPr>
          <a:xfrm>
            <a:off x="6899666" y="4509120"/>
            <a:ext cx="1233966" cy="634328"/>
            <a:chOff x="3851920" y="5676717"/>
            <a:chExt cx="1233966" cy="634328"/>
          </a:xfrm>
        </p:grpSpPr>
        <p:pic>
          <p:nvPicPr>
            <p:cNvPr id="36" name="תמונה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51920" y="5676717"/>
              <a:ext cx="1233966" cy="634328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045278" y="5953231"/>
              <a:ext cx="216024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1">
              <a:spAutoFit/>
            </a:bodyPr>
            <a:lstStyle/>
            <a:p>
              <a:r>
                <a:rPr lang="en-US" sz="1400" dirty="0"/>
                <a:t>8</a:t>
              </a:r>
              <a:endParaRPr lang="he-IL" sz="1400" dirty="0"/>
            </a:p>
          </p:txBody>
        </p:sp>
      </p:grpSp>
      <p:cxnSp>
        <p:nvCxnSpPr>
          <p:cNvPr id="42" name="מחבר חץ ישר 41"/>
          <p:cNvCxnSpPr/>
          <p:nvPr/>
        </p:nvCxnSpPr>
        <p:spPr>
          <a:xfrm>
            <a:off x="7807843" y="4965405"/>
            <a:ext cx="249601" cy="1034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הסבר מלבני מעוגל 40"/>
          <p:cNvSpPr/>
          <p:nvPr/>
        </p:nvSpPr>
        <p:spPr>
          <a:xfrm>
            <a:off x="7608168" y="2611217"/>
            <a:ext cx="1984648" cy="504056"/>
          </a:xfrm>
          <a:prstGeom prst="wedgeRoundRectCallout">
            <a:avLst>
              <a:gd name="adj1" fmla="val -42930"/>
              <a:gd name="adj2" fmla="val 151354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ובצורה מקוצרת</a:t>
            </a:r>
          </a:p>
        </p:txBody>
      </p:sp>
      <p:sp>
        <p:nvSpPr>
          <p:cNvPr id="25" name="מציין מיקום של כותרת תחתונה 2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 dirty="0"/>
          </a:p>
        </p:txBody>
      </p:sp>
      <p:grpSp>
        <p:nvGrpSpPr>
          <p:cNvPr id="48" name="קבוצה 47"/>
          <p:cNvGrpSpPr/>
          <p:nvPr/>
        </p:nvGrpSpPr>
        <p:grpSpPr>
          <a:xfrm>
            <a:off x="9332914" y="4951138"/>
            <a:ext cx="697414" cy="406383"/>
            <a:chOff x="589864" y="5593980"/>
            <a:chExt cx="697414" cy="406383"/>
          </a:xfrm>
        </p:grpSpPr>
        <p:sp>
          <p:nvSpPr>
            <p:cNvPr id="49" name="TextBox 48"/>
            <p:cNvSpPr txBox="1"/>
            <p:nvPr/>
          </p:nvSpPr>
          <p:spPr>
            <a:xfrm>
              <a:off x="938571" y="5593980"/>
              <a:ext cx="348707" cy="36933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8</a:t>
              </a:r>
              <a:endParaRPr lang="he-IL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9864" y="5631031"/>
              <a:ext cx="34870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x</a:t>
              </a:r>
              <a:endParaRPr lang="he-IL" dirty="0"/>
            </a:p>
          </p:txBody>
        </p:sp>
      </p:grpSp>
      <p:grpSp>
        <p:nvGrpSpPr>
          <p:cNvPr id="51" name="קבוצה 50"/>
          <p:cNvGrpSpPr/>
          <p:nvPr/>
        </p:nvGrpSpPr>
        <p:grpSpPr>
          <a:xfrm>
            <a:off x="6293385" y="5105381"/>
            <a:ext cx="504056" cy="894983"/>
            <a:chOff x="2267744" y="4910281"/>
            <a:chExt cx="504056" cy="894983"/>
          </a:xfrm>
        </p:grpSpPr>
        <p:sp>
          <p:nvSpPr>
            <p:cNvPr id="52" name="מלבן מעוגל 51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267744" y="4910281"/>
              <a:ext cx="50405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54" name="מחבר חץ ישר 53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0" name="מלבן מעוגל 29"/>
          <p:cNvSpPr/>
          <p:nvPr/>
        </p:nvSpPr>
        <p:spPr>
          <a:xfrm>
            <a:off x="1541481" y="3650748"/>
            <a:ext cx="7343569" cy="770546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12</a:t>
            </a:fld>
            <a:endParaRPr lang="he-IL"/>
          </a:p>
        </p:txBody>
      </p:sp>
      <p:sp>
        <p:nvSpPr>
          <p:cNvPr id="66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הוספת איבר במקום נתון ברשימה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7702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8"/>
    </mc:Choice>
    <mc:Fallback xmlns="">
      <p:transition spd="slow" advTm="1998"/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120</a:t>
            </a:fld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2625528"/>
            <a:ext cx="7704856" cy="17611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55640" y="4941169"/>
            <a:ext cx="633670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/>
              <a:t>ניתן להוסיף למחלקה כל פעולה שנראית לכם </a:t>
            </a:r>
            <a:br>
              <a:rPr lang="en-US" sz="2400" dirty="0"/>
            </a:br>
            <a:r>
              <a:rPr lang="he-IL" sz="2400" dirty="0"/>
              <a:t>חשובה מספיק להיכלל במחלקה זו</a:t>
            </a: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ספריית שרות לרשימה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8444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1"/>
    </mc:Choice>
    <mc:Fallback xmlns="">
      <p:transition spd="slow" advTm="11101"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787950-BC8F-4CA9-9FA0-D22F466F5783}"/>
              </a:ext>
            </a:extLst>
          </p:cNvPr>
          <p:cNvSpPr/>
          <p:nvPr/>
        </p:nvSpPr>
        <p:spPr>
          <a:xfrm>
            <a:off x="0" y="5520320"/>
            <a:ext cx="3791744" cy="133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מחיקה והעתקה מרשימה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שימוש בספריית השרות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List</a:t>
            </a:r>
            <a:endParaRPr lang="he-I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121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556792"/>
            <a:ext cx="7200800" cy="507556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276873"/>
            <a:ext cx="3652401" cy="21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18"/>
    </mc:Choice>
    <mc:Fallback xmlns="">
      <p:transition spd="slow" advTm="14418"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D132430-BEB7-422C-9117-57E7C0C0FB4D}"/>
              </a:ext>
            </a:extLst>
          </p:cNvPr>
          <p:cNvSpPr/>
          <p:nvPr/>
        </p:nvSpPr>
        <p:spPr>
          <a:xfrm>
            <a:off x="0" y="5520320"/>
            <a:ext cx="3791744" cy="133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מחיקה והעתקה מרשימה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שימוש בספריית השרות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List</a:t>
            </a:r>
            <a:endParaRPr lang="he-I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122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646746"/>
            <a:ext cx="763421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3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4"/>
    </mc:Choice>
    <mc:Fallback xmlns="">
      <p:transition spd="slow" advTm="5194"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מחיקה והעתקה מרשימה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שימוש בספריית השרות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List</a:t>
            </a:r>
            <a:endParaRPr lang="he-I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123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628800"/>
            <a:ext cx="6300557" cy="490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7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6"/>
    </mc:Choice>
    <mc:Fallback xmlns="">
      <p:transition spd="slow" advTm="4346"/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מחיקה והעתקה מרשימה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 - התכנית הראשית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שימוש בספריית השרות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List</a:t>
            </a:r>
            <a:endParaRPr lang="he-I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124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773629"/>
            <a:ext cx="689610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0"/>
    </mc:Choice>
    <mc:Fallback xmlns="">
      <p:transition spd="slow" advTm="22430"/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66FA39-2350-44E9-B63A-C63C412128B9}" type="slidenum">
              <a:rPr lang="he-IL" smtClean="0"/>
              <a:t>125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5713532" y="1916832"/>
            <a:ext cx="3074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השלב הבא:</a:t>
            </a:r>
          </a:p>
        </p:txBody>
      </p:sp>
      <p:sp>
        <p:nvSpPr>
          <p:cNvPr id="7" name="מלבן 6"/>
          <p:cNvSpPr/>
          <p:nvPr/>
        </p:nvSpPr>
        <p:spPr>
          <a:xfrm>
            <a:off x="2553219" y="2924945"/>
            <a:ext cx="67040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72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רשימה דו-כיוונית</a:t>
            </a:r>
          </a:p>
        </p:txBody>
      </p:sp>
    </p:spTree>
    <p:extLst>
      <p:ext uri="{BB962C8B-B14F-4D97-AF65-F5344CB8AC3E}">
        <p14:creationId xmlns:p14="http://schemas.microsoft.com/office/powerpoint/2010/main" val="264227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10"/>
    </mc:Choice>
    <mc:Fallback xmlns="">
      <p:transition spd="slow" advTm="10610"/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126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0808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/>
              <a:t>דוגמה להוספה לרשימה - </a:t>
            </a:r>
            <a:br>
              <a:rPr lang="en-US" dirty="0"/>
            </a:br>
            <a:br>
              <a:rPr lang="en-US" dirty="0"/>
            </a:br>
            <a:r>
              <a:rPr lang="he-IL" dirty="0"/>
              <a:t>ראו </a:t>
            </a:r>
            <a:r>
              <a:rPr lang="he-IL" b="1" dirty="0"/>
              <a:t>בניית רשימה בצורה ממוינת</a:t>
            </a:r>
            <a:br>
              <a:rPr lang="en-US" b="1" dirty="0"/>
            </a:br>
            <a:br>
              <a:rPr lang="en-US" b="1" dirty="0"/>
            </a:br>
            <a:r>
              <a:rPr lang="he-IL" dirty="0"/>
              <a:t>הפעולה  </a:t>
            </a:r>
            <a:r>
              <a:rPr lang="he-IL" b="1" dirty="0"/>
              <a:t>הוספה בצורה ממוינת   </a:t>
            </a:r>
            <a:r>
              <a:rPr lang="en-US" b="1" dirty="0" err="1"/>
              <a:t>insertSorted</a:t>
            </a:r>
            <a:r>
              <a:rPr lang="en-US" b="1" dirty="0"/>
              <a:t> (lst, x)</a:t>
            </a:r>
            <a:endParaRPr lang="he-IL" b="1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13</a:t>
            </a:fld>
            <a:endParaRPr lang="he-IL"/>
          </a:p>
        </p:txBody>
      </p:sp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הוספת איבר במקום נתון ברשימה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8481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"/>
    </mc:Choice>
    <mc:Fallback xmlns="">
      <p:transition spd="slow" advTm="48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כללים במחיקה ברשימה (בשרשרת חוליות):</a:t>
            </a:r>
          </a:p>
          <a:p>
            <a:r>
              <a:rPr lang="he-IL" dirty="0"/>
              <a:t>מוחקים </a:t>
            </a:r>
            <a:r>
              <a:rPr lang="he-IL" b="1" dirty="0"/>
              <a:t>תמיד</a:t>
            </a:r>
            <a:r>
              <a:rPr lang="he-IL" dirty="0"/>
              <a:t> את האיבר עליו יש הפניה.</a:t>
            </a:r>
            <a:br>
              <a:rPr lang="en-US" dirty="0"/>
            </a:br>
            <a:r>
              <a:rPr lang="he-IL" dirty="0"/>
              <a:t>(האיבר עליו מצביע </a:t>
            </a:r>
            <a:r>
              <a:rPr lang="en-US" dirty="0"/>
              <a:t>pos</a:t>
            </a:r>
            <a:r>
              <a:rPr lang="he-IL" dirty="0"/>
              <a:t>)</a:t>
            </a:r>
          </a:p>
          <a:p>
            <a:r>
              <a:rPr lang="he-IL" dirty="0"/>
              <a:t>ההפניה לאיבר שיש למחוק לעולם לא תהיה </a:t>
            </a:r>
            <a:r>
              <a:rPr lang="en-US" dirty="0"/>
              <a:t>null</a:t>
            </a:r>
            <a:br>
              <a:rPr lang="en-US" dirty="0"/>
            </a:br>
            <a:r>
              <a:rPr lang="he-IL" dirty="0"/>
              <a:t>(ומכאן - שגם הרשימה לא תהיה ריקה).</a:t>
            </a:r>
          </a:p>
          <a:p>
            <a:r>
              <a:rPr lang="he-IL" dirty="0"/>
              <a:t>כדי למחוק איבר יש לשים הפניה על החוליה הקודמת לחוליה למחיקה </a:t>
            </a:r>
            <a:br>
              <a:rPr lang="en-US" dirty="0"/>
            </a:br>
            <a:r>
              <a:rPr lang="he-IL" dirty="0"/>
              <a:t>(לכן, בחיפוש המקום למחיקה נשתדל להתקדם עם שתי הפניות)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705696" y="307927"/>
            <a:ext cx="7467600" cy="1143000"/>
          </a:xfrm>
        </p:spPr>
        <p:txBody>
          <a:bodyPr>
            <a:normAutofit/>
          </a:bodyPr>
          <a:lstStyle/>
          <a:p>
            <a:r>
              <a:rPr lang="he-IL" dirty="0">
                <a:solidFill>
                  <a:srgbClr val="C00000"/>
                </a:solidFill>
              </a:rPr>
              <a:t>מחיקת איבר ממקום נתון ברשימה</a:t>
            </a:r>
            <a:endParaRPr lang="he-IL" sz="2400" dirty="0">
              <a:solidFill>
                <a:srgbClr val="C00000"/>
              </a:solidFill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grpSp>
        <p:nvGrpSpPr>
          <p:cNvPr id="6" name="קבוצה 5"/>
          <p:cNvGrpSpPr/>
          <p:nvPr/>
        </p:nvGrpSpPr>
        <p:grpSpPr>
          <a:xfrm>
            <a:off x="6801316" y="4756651"/>
            <a:ext cx="590828" cy="897152"/>
            <a:chOff x="2261976" y="4908112"/>
            <a:chExt cx="590828" cy="897152"/>
          </a:xfrm>
        </p:grpSpPr>
        <p:sp>
          <p:nvSpPr>
            <p:cNvPr id="8" name="מלבן מעוגל 7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61976" y="4908112"/>
              <a:ext cx="59082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10" name="מחבר חץ ישר 9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" name="קבוצה 10"/>
          <p:cNvGrpSpPr/>
          <p:nvPr/>
        </p:nvGrpSpPr>
        <p:grpSpPr>
          <a:xfrm>
            <a:off x="2063553" y="5661248"/>
            <a:ext cx="7567791" cy="667634"/>
            <a:chOff x="539552" y="5661248"/>
            <a:chExt cx="7567791" cy="667634"/>
          </a:xfrm>
        </p:grpSpPr>
        <p:grpSp>
          <p:nvGrpSpPr>
            <p:cNvPr id="12" name="קבוצה 11"/>
            <p:cNvGrpSpPr/>
            <p:nvPr/>
          </p:nvGrpSpPr>
          <p:grpSpPr>
            <a:xfrm>
              <a:off x="539552" y="5661248"/>
              <a:ext cx="7567791" cy="667634"/>
              <a:chOff x="539552" y="5661248"/>
              <a:chExt cx="7567791" cy="667634"/>
            </a:xfrm>
          </p:grpSpPr>
          <p:grpSp>
            <p:nvGrpSpPr>
              <p:cNvPr id="17" name="קבוצה 16"/>
              <p:cNvGrpSpPr/>
              <p:nvPr/>
            </p:nvGrpSpPr>
            <p:grpSpPr>
              <a:xfrm>
                <a:off x="539552" y="5827052"/>
                <a:ext cx="1224136" cy="369332"/>
                <a:chOff x="660766" y="5665199"/>
                <a:chExt cx="1224136" cy="369332"/>
              </a:xfrm>
            </p:grpSpPr>
            <p:sp>
              <p:nvSpPr>
                <p:cNvPr id="38" name="מלבן מעוגל 37"/>
                <p:cNvSpPr/>
                <p:nvPr/>
              </p:nvSpPr>
              <p:spPr>
                <a:xfrm>
                  <a:off x="1236830" y="5705849"/>
                  <a:ext cx="288032" cy="28803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660766" y="5665199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/>
                    <a:t>lst</a:t>
                  </a:r>
                  <a:endParaRPr lang="he-IL" dirty="0"/>
                </a:p>
              </p:txBody>
            </p:sp>
            <p:cxnSp>
              <p:nvCxnSpPr>
                <p:cNvPr id="40" name="מחבר חץ ישר 39"/>
                <p:cNvCxnSpPr/>
                <p:nvPr/>
              </p:nvCxnSpPr>
              <p:spPr>
                <a:xfrm>
                  <a:off x="1380846" y="5849865"/>
                  <a:ext cx="504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קבוצה 17"/>
              <p:cNvGrpSpPr/>
              <p:nvPr/>
            </p:nvGrpSpPr>
            <p:grpSpPr>
              <a:xfrm>
                <a:off x="1763688" y="5694554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36" name="תמונה 3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37" name="TextBox 36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4</a:t>
                  </a:r>
                  <a:endParaRPr lang="he-IL" sz="1400" dirty="0"/>
                </a:p>
              </p:txBody>
            </p:sp>
          </p:grpSp>
          <p:grpSp>
            <p:nvGrpSpPr>
              <p:cNvPr id="19" name="קבוצה 18"/>
              <p:cNvGrpSpPr/>
              <p:nvPr/>
            </p:nvGrpSpPr>
            <p:grpSpPr>
              <a:xfrm>
                <a:off x="3275856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34" name="תמונה 3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35" name="TextBox 34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7</a:t>
                  </a:r>
                  <a:endParaRPr lang="he-IL" sz="1400" dirty="0"/>
                </a:p>
              </p:txBody>
            </p:sp>
          </p:grpSp>
          <p:cxnSp>
            <p:nvCxnSpPr>
              <p:cNvPr id="20" name="מחבר חץ ישר 19"/>
              <p:cNvCxnSpPr/>
              <p:nvPr/>
            </p:nvCxnSpPr>
            <p:spPr>
              <a:xfrm flipV="1">
                <a:off x="2680382" y="6124804"/>
                <a:ext cx="595474" cy="1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21" name="קבוצה 20"/>
              <p:cNvGrpSpPr/>
              <p:nvPr/>
            </p:nvGrpSpPr>
            <p:grpSpPr>
              <a:xfrm>
                <a:off x="6455937" y="5661248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32" name="תמונה 3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33" name="TextBox 32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pPr algn="ctr" rtl="0"/>
                  <a:r>
                    <a:rPr lang="en-US" sz="1400" dirty="0"/>
                    <a:t>3</a:t>
                  </a:r>
                  <a:endParaRPr lang="he-IL" sz="1400" dirty="0"/>
                </a:p>
              </p:txBody>
            </p:sp>
          </p:grpSp>
          <p:grpSp>
            <p:nvGrpSpPr>
              <p:cNvPr id="22" name="קבוצה 21"/>
              <p:cNvGrpSpPr/>
              <p:nvPr/>
            </p:nvGrpSpPr>
            <p:grpSpPr>
              <a:xfrm>
                <a:off x="7333243" y="5937289"/>
                <a:ext cx="774100" cy="288032"/>
                <a:chOff x="2803678" y="6097362"/>
                <a:chExt cx="774100" cy="288032"/>
              </a:xfrm>
            </p:grpSpPr>
            <p:grpSp>
              <p:nvGrpSpPr>
                <p:cNvPr id="28" name="קבוצה 27"/>
                <p:cNvGrpSpPr/>
                <p:nvPr/>
              </p:nvGrpSpPr>
              <p:grpSpPr>
                <a:xfrm>
                  <a:off x="3384202" y="6097362"/>
                  <a:ext cx="193576" cy="288032"/>
                  <a:chOff x="2267744" y="5301208"/>
                  <a:chExt cx="193576" cy="288032"/>
                </a:xfrm>
              </p:grpSpPr>
              <p:cxnSp>
                <p:nvCxnSpPr>
                  <p:cNvPr id="30" name="מחבר ישר 29"/>
                  <p:cNvCxnSpPr/>
                  <p:nvPr/>
                </p:nvCxnSpPr>
                <p:spPr>
                  <a:xfrm flipH="1">
                    <a:off x="226774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מחבר ישר 30"/>
                  <p:cNvCxnSpPr/>
                  <p:nvPr/>
                </p:nvCxnSpPr>
                <p:spPr>
                  <a:xfrm flipH="1">
                    <a:off x="231730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" name="מחבר חץ ישר 28"/>
                <p:cNvCxnSpPr/>
                <p:nvPr/>
              </p:nvCxnSpPr>
              <p:spPr>
                <a:xfrm flipV="1">
                  <a:off x="2803678" y="6241320"/>
                  <a:ext cx="630084" cy="35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מחבר חץ ישר 22"/>
              <p:cNvCxnSpPr/>
              <p:nvPr/>
            </p:nvCxnSpPr>
            <p:spPr>
              <a:xfrm>
                <a:off x="4176471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24" name="קבוצה 23"/>
              <p:cNvGrpSpPr/>
              <p:nvPr/>
            </p:nvGrpSpPr>
            <p:grpSpPr>
              <a:xfrm>
                <a:off x="4880757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26" name="תמונה 2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27" name="TextBox 26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8</a:t>
                  </a:r>
                  <a:endParaRPr lang="he-IL" sz="1400" dirty="0"/>
                </a:p>
              </p:txBody>
            </p:sp>
          </p:grpSp>
          <p:cxnSp>
            <p:nvCxnSpPr>
              <p:cNvPr id="25" name="מחבר חץ ישר 24"/>
              <p:cNvCxnSpPr/>
              <p:nvPr/>
            </p:nvCxnSpPr>
            <p:spPr>
              <a:xfrm>
                <a:off x="5781372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13" name="תמונה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2470" y="5719686"/>
              <a:ext cx="795888" cy="139630"/>
            </a:xfrm>
            <a:prstGeom prst="rect">
              <a:avLst/>
            </a:prstGeom>
          </p:spPr>
        </p:pic>
        <p:pic>
          <p:nvPicPr>
            <p:cNvPr id="14" name="תמונה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9762" y="5706907"/>
              <a:ext cx="795888" cy="139630"/>
            </a:xfrm>
            <a:prstGeom prst="rect">
              <a:avLst/>
            </a:prstGeom>
          </p:spPr>
        </p:pic>
        <p:pic>
          <p:nvPicPr>
            <p:cNvPr id="15" name="תמונה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4881" y="5706907"/>
              <a:ext cx="795888" cy="139630"/>
            </a:xfrm>
            <a:prstGeom prst="rect">
              <a:avLst/>
            </a:prstGeom>
          </p:spPr>
        </p:pic>
        <p:pic>
          <p:nvPicPr>
            <p:cNvPr id="16" name="תמונה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74976" y="5686012"/>
              <a:ext cx="795888" cy="13963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14</a:t>
            </a:fld>
            <a:endParaRPr lang="he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0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82"/>
    </mc:Choice>
    <mc:Fallback xmlns="">
      <p:transition spd="slow" advTm="50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שלושה מקרים למחיקה: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מחיקת איבר </a:t>
            </a:r>
            <a:r>
              <a:rPr lang="he-IL" b="1" dirty="0"/>
              <a:t>באמצע</a:t>
            </a:r>
            <a:r>
              <a:rPr lang="he-IL" dirty="0"/>
              <a:t> הרשימה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מחיקת איבר </a:t>
            </a:r>
            <a:r>
              <a:rPr lang="he-IL" b="1" dirty="0"/>
              <a:t>האחרון</a:t>
            </a:r>
            <a:r>
              <a:rPr lang="he-IL" dirty="0"/>
              <a:t> ברשימה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מחיקת האיבר </a:t>
            </a:r>
            <a:r>
              <a:rPr lang="he-IL" b="1" dirty="0"/>
              <a:t>הראשון</a:t>
            </a:r>
            <a:r>
              <a:rPr lang="he-IL" dirty="0"/>
              <a:t> ברשימה</a:t>
            </a:r>
            <a:endParaRPr lang="he-IL" sz="1800" dirty="0"/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grpSp>
        <p:nvGrpSpPr>
          <p:cNvPr id="44" name="קבוצה 43"/>
          <p:cNvGrpSpPr/>
          <p:nvPr/>
        </p:nvGrpSpPr>
        <p:grpSpPr>
          <a:xfrm>
            <a:off x="2063553" y="5661248"/>
            <a:ext cx="7567791" cy="667634"/>
            <a:chOff x="539552" y="5661248"/>
            <a:chExt cx="7567791" cy="667634"/>
          </a:xfrm>
        </p:grpSpPr>
        <p:grpSp>
          <p:nvGrpSpPr>
            <p:cNvPr id="45" name="קבוצה 44"/>
            <p:cNvGrpSpPr/>
            <p:nvPr/>
          </p:nvGrpSpPr>
          <p:grpSpPr>
            <a:xfrm>
              <a:off x="539552" y="5661248"/>
              <a:ext cx="7567791" cy="667634"/>
              <a:chOff x="539552" y="5661248"/>
              <a:chExt cx="7567791" cy="667634"/>
            </a:xfrm>
          </p:grpSpPr>
          <p:grpSp>
            <p:nvGrpSpPr>
              <p:cNvPr id="50" name="קבוצה 49"/>
              <p:cNvGrpSpPr/>
              <p:nvPr/>
            </p:nvGrpSpPr>
            <p:grpSpPr>
              <a:xfrm>
                <a:off x="539552" y="5827052"/>
                <a:ext cx="1224136" cy="369332"/>
                <a:chOff x="660766" y="5665199"/>
                <a:chExt cx="1224136" cy="369332"/>
              </a:xfrm>
            </p:grpSpPr>
            <p:sp>
              <p:nvSpPr>
                <p:cNvPr id="71" name="מלבן מעוגל 70"/>
                <p:cNvSpPr/>
                <p:nvPr/>
              </p:nvSpPr>
              <p:spPr>
                <a:xfrm>
                  <a:off x="1236830" y="5705849"/>
                  <a:ext cx="288032" cy="28803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660766" y="5665199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/>
                    <a:t>lst</a:t>
                  </a:r>
                  <a:endParaRPr lang="he-IL" dirty="0"/>
                </a:p>
              </p:txBody>
            </p:sp>
            <p:cxnSp>
              <p:nvCxnSpPr>
                <p:cNvPr id="73" name="מחבר חץ ישר 72"/>
                <p:cNvCxnSpPr/>
                <p:nvPr/>
              </p:nvCxnSpPr>
              <p:spPr>
                <a:xfrm>
                  <a:off x="1380846" y="5849865"/>
                  <a:ext cx="504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קבוצה 50"/>
              <p:cNvGrpSpPr/>
              <p:nvPr/>
            </p:nvGrpSpPr>
            <p:grpSpPr>
              <a:xfrm>
                <a:off x="1763688" y="5694554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69" name="תמונה 6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0" name="TextBox 69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4</a:t>
                  </a:r>
                  <a:endParaRPr lang="he-IL" sz="1400" dirty="0"/>
                </a:p>
              </p:txBody>
            </p:sp>
          </p:grpSp>
          <p:grpSp>
            <p:nvGrpSpPr>
              <p:cNvPr id="52" name="קבוצה 51"/>
              <p:cNvGrpSpPr/>
              <p:nvPr/>
            </p:nvGrpSpPr>
            <p:grpSpPr>
              <a:xfrm>
                <a:off x="3275856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67" name="תמונה 6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68" name="TextBox 67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7</a:t>
                  </a:r>
                  <a:endParaRPr lang="he-IL" sz="1400" dirty="0"/>
                </a:p>
              </p:txBody>
            </p:sp>
          </p:grpSp>
          <p:cxnSp>
            <p:nvCxnSpPr>
              <p:cNvPr id="53" name="מחבר חץ ישר 52"/>
              <p:cNvCxnSpPr/>
              <p:nvPr/>
            </p:nvCxnSpPr>
            <p:spPr>
              <a:xfrm flipV="1">
                <a:off x="2680382" y="6124804"/>
                <a:ext cx="595474" cy="1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54" name="קבוצה 53"/>
              <p:cNvGrpSpPr/>
              <p:nvPr/>
            </p:nvGrpSpPr>
            <p:grpSpPr>
              <a:xfrm>
                <a:off x="6455937" y="5661248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65" name="תמונה 6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66" name="TextBox 65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pPr algn="ctr" rtl="0"/>
                  <a:r>
                    <a:rPr lang="en-US" sz="1400" dirty="0"/>
                    <a:t>3</a:t>
                  </a:r>
                  <a:endParaRPr lang="he-IL" sz="1400" dirty="0"/>
                </a:p>
              </p:txBody>
            </p:sp>
          </p:grpSp>
          <p:grpSp>
            <p:nvGrpSpPr>
              <p:cNvPr id="55" name="קבוצה 54"/>
              <p:cNvGrpSpPr/>
              <p:nvPr/>
            </p:nvGrpSpPr>
            <p:grpSpPr>
              <a:xfrm>
                <a:off x="7333243" y="5937289"/>
                <a:ext cx="774100" cy="288032"/>
                <a:chOff x="2803678" y="6097362"/>
                <a:chExt cx="774100" cy="288032"/>
              </a:xfrm>
            </p:grpSpPr>
            <p:grpSp>
              <p:nvGrpSpPr>
                <p:cNvPr id="61" name="קבוצה 60"/>
                <p:cNvGrpSpPr/>
                <p:nvPr/>
              </p:nvGrpSpPr>
              <p:grpSpPr>
                <a:xfrm>
                  <a:off x="3384202" y="6097362"/>
                  <a:ext cx="193576" cy="288032"/>
                  <a:chOff x="2267744" y="5301208"/>
                  <a:chExt cx="193576" cy="288032"/>
                </a:xfrm>
              </p:grpSpPr>
              <p:cxnSp>
                <p:nvCxnSpPr>
                  <p:cNvPr id="63" name="מחבר ישר 62"/>
                  <p:cNvCxnSpPr/>
                  <p:nvPr/>
                </p:nvCxnSpPr>
                <p:spPr>
                  <a:xfrm flipH="1">
                    <a:off x="226774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מחבר ישר 63"/>
                  <p:cNvCxnSpPr/>
                  <p:nvPr/>
                </p:nvCxnSpPr>
                <p:spPr>
                  <a:xfrm flipH="1">
                    <a:off x="231730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2" name="מחבר חץ ישר 61"/>
                <p:cNvCxnSpPr/>
                <p:nvPr/>
              </p:nvCxnSpPr>
              <p:spPr>
                <a:xfrm flipV="1">
                  <a:off x="2803678" y="6241320"/>
                  <a:ext cx="630084" cy="35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6" name="מחבר חץ ישר 55"/>
              <p:cNvCxnSpPr/>
              <p:nvPr/>
            </p:nvCxnSpPr>
            <p:spPr>
              <a:xfrm>
                <a:off x="4176471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57" name="קבוצה 56"/>
              <p:cNvGrpSpPr/>
              <p:nvPr/>
            </p:nvGrpSpPr>
            <p:grpSpPr>
              <a:xfrm>
                <a:off x="4880757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59" name="תמונה 5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60" name="TextBox 59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8</a:t>
                  </a:r>
                  <a:endParaRPr lang="he-IL" sz="1400" dirty="0"/>
                </a:p>
              </p:txBody>
            </p:sp>
          </p:grpSp>
          <p:cxnSp>
            <p:nvCxnSpPr>
              <p:cNvPr id="58" name="מחבר חץ ישר 57"/>
              <p:cNvCxnSpPr/>
              <p:nvPr/>
            </p:nvCxnSpPr>
            <p:spPr>
              <a:xfrm>
                <a:off x="5781372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46" name="תמונה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2470" y="5719686"/>
              <a:ext cx="795888" cy="139630"/>
            </a:xfrm>
            <a:prstGeom prst="rect">
              <a:avLst/>
            </a:prstGeom>
          </p:spPr>
        </p:pic>
        <p:pic>
          <p:nvPicPr>
            <p:cNvPr id="47" name="תמונה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9762" y="5706907"/>
              <a:ext cx="795888" cy="139630"/>
            </a:xfrm>
            <a:prstGeom prst="rect">
              <a:avLst/>
            </a:prstGeom>
          </p:spPr>
        </p:pic>
        <p:pic>
          <p:nvPicPr>
            <p:cNvPr id="48" name="תמונה 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4881" y="5706907"/>
              <a:ext cx="795888" cy="139630"/>
            </a:xfrm>
            <a:prstGeom prst="rect">
              <a:avLst/>
            </a:prstGeom>
          </p:spPr>
        </p:pic>
        <p:pic>
          <p:nvPicPr>
            <p:cNvPr id="49" name="תמונה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74976" y="5686012"/>
              <a:ext cx="795888" cy="13963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15</a:t>
            </a:fld>
            <a:endParaRPr lang="he-IL"/>
          </a:p>
        </p:txBody>
      </p:sp>
      <p:sp>
        <p:nvSpPr>
          <p:cNvPr id="37" name="כותרת 1"/>
          <p:cNvSpPr txBox="1">
            <a:spLocks/>
          </p:cNvSpPr>
          <p:nvPr/>
        </p:nvSpPr>
        <p:spPr>
          <a:xfrm>
            <a:off x="705696" y="307927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solidFill>
                  <a:srgbClr val="C00000"/>
                </a:solidFill>
              </a:rPr>
              <a:t>מחיקת איבר ממקום נתון ברשימה</a:t>
            </a:r>
            <a:endParaRPr lang="he-IL" sz="24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559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64"/>
    </mc:Choice>
    <mc:Fallback xmlns="">
      <p:transition spd="slow" advTm="16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23392" y="1600200"/>
            <a:ext cx="8075240" cy="4873752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2000" dirty="0">
                <a:solidFill>
                  <a:srgbClr val="006600"/>
                </a:solidFill>
              </a:rPr>
              <a:t>//</a:t>
            </a:r>
            <a:r>
              <a:rPr lang="he-IL" sz="2000" dirty="0">
                <a:solidFill>
                  <a:srgbClr val="006600"/>
                </a:solidFill>
              </a:rPr>
              <a:t>--- פעולה המוחקת את האיבר במקום הנתון בשרשרת              ---</a:t>
            </a:r>
            <a:br>
              <a:rPr lang="en-US" sz="2000" dirty="0">
                <a:solidFill>
                  <a:srgbClr val="006600"/>
                </a:solidFill>
              </a:rPr>
            </a:br>
            <a:r>
              <a:rPr lang="en-US" sz="2000" dirty="0">
                <a:solidFill>
                  <a:srgbClr val="006600"/>
                </a:solidFill>
              </a:rPr>
              <a:t>//</a:t>
            </a:r>
            <a:r>
              <a:rPr lang="he-IL" sz="2000" dirty="0">
                <a:solidFill>
                  <a:srgbClr val="006600"/>
                </a:solidFill>
              </a:rPr>
              <a:t>--- הפעולה מחזירה הפניה לרשימה                                       ---</a:t>
            </a:r>
            <a:br>
              <a:rPr lang="en-US" sz="2000" dirty="0">
                <a:solidFill>
                  <a:srgbClr val="006600"/>
                </a:solidFill>
              </a:rPr>
            </a:br>
            <a:r>
              <a:rPr lang="en-US" sz="2000" dirty="0">
                <a:solidFill>
                  <a:srgbClr val="006600"/>
                </a:solidFill>
              </a:rPr>
              <a:t>//</a:t>
            </a:r>
            <a:r>
              <a:rPr lang="he-IL" sz="2000" dirty="0">
                <a:solidFill>
                  <a:srgbClr val="006600"/>
                </a:solidFill>
              </a:rPr>
              <a:t>--- הנחה: הרשימה לא ריקה                                                 ---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2000" b="1" dirty="0">
                <a:solidFill>
                  <a:srgbClr val="0000FF"/>
                </a:solidFill>
              </a:rPr>
              <a:t>public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0000FF"/>
                </a:solidFill>
              </a:rPr>
              <a:t>static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Node</a:t>
            </a:r>
            <a:r>
              <a:rPr lang="en-US" sz="2000" dirty="0"/>
              <a:t>&lt;</a:t>
            </a:r>
            <a:r>
              <a:rPr lang="en-US" sz="2000" dirty="0">
                <a:solidFill>
                  <a:srgbClr val="0070C0"/>
                </a:solidFill>
              </a:rPr>
              <a:t>Integer</a:t>
            </a:r>
            <a:r>
              <a:rPr lang="en-US" sz="2000" dirty="0"/>
              <a:t>&gt; remove (</a:t>
            </a:r>
            <a:r>
              <a:rPr lang="en-US" sz="2000" dirty="0">
                <a:solidFill>
                  <a:srgbClr val="0070C0"/>
                </a:solidFill>
              </a:rPr>
              <a:t>Node</a:t>
            </a:r>
            <a:r>
              <a:rPr lang="en-US" sz="2000" dirty="0"/>
              <a:t>&lt;</a:t>
            </a:r>
            <a:r>
              <a:rPr lang="en-US" sz="2000" dirty="0">
                <a:solidFill>
                  <a:srgbClr val="0070C0"/>
                </a:solidFill>
              </a:rPr>
              <a:t>Integer</a:t>
            </a:r>
            <a:r>
              <a:rPr lang="en-US" sz="2000" dirty="0"/>
              <a:t>&gt;lst, 								</a:t>
            </a:r>
            <a:r>
              <a:rPr lang="en-US" sz="2000" dirty="0">
                <a:solidFill>
                  <a:srgbClr val="0070C0"/>
                </a:solidFill>
              </a:rPr>
              <a:t>Node</a:t>
            </a:r>
            <a:r>
              <a:rPr lang="en-US" sz="2000" dirty="0"/>
              <a:t>&lt;</a:t>
            </a:r>
            <a:r>
              <a:rPr lang="en-US" sz="2000" dirty="0">
                <a:solidFill>
                  <a:srgbClr val="0070C0"/>
                </a:solidFill>
              </a:rPr>
              <a:t>Integer</a:t>
            </a:r>
            <a:r>
              <a:rPr lang="en-US" sz="2000" dirty="0"/>
              <a:t>&gt;pos)</a:t>
            </a:r>
            <a:br>
              <a:rPr lang="en-US" sz="2000" dirty="0"/>
            </a:br>
            <a:r>
              <a:rPr lang="en-US" sz="2000" dirty="0"/>
              <a:t>{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b="1" dirty="0">
                <a:solidFill>
                  <a:srgbClr val="0000FF"/>
                </a:solidFill>
              </a:rPr>
              <a:t>if</a:t>
            </a:r>
            <a:r>
              <a:rPr lang="en-US" sz="2000" dirty="0"/>
              <a:t> (pos == lst)</a:t>
            </a:r>
            <a:br>
              <a:rPr lang="en-US" sz="2000" dirty="0"/>
            </a:br>
            <a:r>
              <a:rPr lang="en-US" sz="2000" dirty="0"/>
              <a:t>		</a:t>
            </a:r>
            <a:r>
              <a:rPr lang="en-US" sz="2000" b="1" dirty="0">
                <a:solidFill>
                  <a:srgbClr val="0000FF"/>
                </a:solidFill>
              </a:rPr>
              <a:t>return</a:t>
            </a:r>
            <a:r>
              <a:rPr lang="en-US" sz="2000" dirty="0"/>
              <a:t> </a:t>
            </a:r>
            <a:r>
              <a:rPr lang="en-US" sz="2000" dirty="0" err="1"/>
              <a:t>lst.getNext</a:t>
            </a:r>
            <a:r>
              <a:rPr lang="en-US" sz="2000" dirty="0"/>
              <a:t>(); 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0070C0"/>
                </a:solidFill>
              </a:rPr>
              <a:t>Node</a:t>
            </a:r>
            <a:r>
              <a:rPr lang="en-US" sz="2000" dirty="0"/>
              <a:t>&lt;</a:t>
            </a:r>
            <a:r>
              <a:rPr lang="en-US" sz="2000" dirty="0">
                <a:solidFill>
                  <a:srgbClr val="0070C0"/>
                </a:solidFill>
              </a:rPr>
              <a:t>Integer</a:t>
            </a:r>
            <a:r>
              <a:rPr lang="en-US" sz="2000" dirty="0"/>
              <a:t>&gt; prev = lst;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2000" dirty="0"/>
              <a:t>	</a:t>
            </a:r>
            <a:r>
              <a:rPr lang="en-US" sz="2000" b="1" dirty="0">
                <a:solidFill>
                  <a:srgbClr val="0000FF"/>
                </a:solidFill>
              </a:rPr>
              <a:t>while</a:t>
            </a:r>
            <a:r>
              <a:rPr lang="en-US" sz="2000" dirty="0"/>
              <a:t> (</a:t>
            </a:r>
            <a:r>
              <a:rPr lang="en-US" sz="2000" dirty="0" err="1"/>
              <a:t>prev.getNext</a:t>
            </a:r>
            <a:r>
              <a:rPr lang="en-US" sz="2000" dirty="0"/>
              <a:t>() != pos)</a:t>
            </a:r>
            <a:br>
              <a:rPr lang="en-US" sz="2000" dirty="0"/>
            </a:br>
            <a:r>
              <a:rPr lang="en-US" sz="2000" dirty="0"/>
              <a:t>		prev = </a:t>
            </a:r>
            <a:r>
              <a:rPr lang="en-US" sz="2000" dirty="0" err="1"/>
              <a:t>prev.getNext</a:t>
            </a:r>
            <a:r>
              <a:rPr lang="en-US" sz="2000" dirty="0"/>
              <a:t>();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2000" dirty="0"/>
              <a:t>	</a:t>
            </a:r>
            <a:r>
              <a:rPr lang="en-US" sz="2000" dirty="0" err="1"/>
              <a:t>prev.setNext</a:t>
            </a:r>
            <a:r>
              <a:rPr lang="en-US" sz="2000" dirty="0"/>
              <a:t>(pos.getNext());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2000" dirty="0"/>
              <a:t>	</a:t>
            </a:r>
            <a:r>
              <a:rPr lang="en-US" sz="2000" b="1" dirty="0">
                <a:solidFill>
                  <a:srgbClr val="0000FF"/>
                </a:solidFill>
              </a:rPr>
              <a:t>return</a:t>
            </a:r>
            <a:r>
              <a:rPr lang="en-US" sz="2000" dirty="0"/>
              <a:t> lst;</a:t>
            </a:r>
            <a:br>
              <a:rPr lang="en-US" sz="2000" dirty="0"/>
            </a:br>
            <a:r>
              <a:rPr lang="en-US" sz="2000" dirty="0"/>
              <a:t>}</a:t>
            </a:r>
          </a:p>
        </p:txBody>
      </p:sp>
      <p:grpSp>
        <p:nvGrpSpPr>
          <p:cNvPr id="10" name="קבוצה 9"/>
          <p:cNvGrpSpPr/>
          <p:nvPr/>
        </p:nvGrpSpPr>
        <p:grpSpPr>
          <a:xfrm>
            <a:off x="4780107" y="3211113"/>
            <a:ext cx="4154999" cy="898526"/>
            <a:chOff x="4369120" y="3138657"/>
            <a:chExt cx="4492779" cy="898526"/>
          </a:xfrm>
        </p:grpSpPr>
        <p:sp>
          <p:nvSpPr>
            <p:cNvPr id="5" name="הסבר מלבני מעוגל 4"/>
            <p:cNvSpPr/>
            <p:nvPr/>
          </p:nvSpPr>
          <p:spPr>
            <a:xfrm>
              <a:off x="5178279" y="3138657"/>
              <a:ext cx="3683620" cy="895078"/>
            </a:xfrm>
            <a:prstGeom prst="wedgeRoundRectCallout">
              <a:avLst>
                <a:gd name="adj1" fmla="val -67035"/>
                <a:gd name="adj2" fmla="val 17551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he-IL" dirty="0">
                  <a:solidFill>
                    <a:srgbClr val="C00000"/>
                  </a:solidFill>
                </a:rPr>
                <a:t>אם יש למחוק את האיבר הראשון</a:t>
              </a:r>
              <a:br>
                <a:rPr lang="en-US" dirty="0">
                  <a:solidFill>
                    <a:srgbClr val="C00000"/>
                  </a:solidFill>
                </a:rPr>
              </a:br>
              <a:r>
                <a:rPr lang="he-IL" dirty="0">
                  <a:solidFill>
                    <a:srgbClr val="C00000"/>
                  </a:solidFill>
                </a:rPr>
                <a:t>   החזר את הרשימה החל מהאיבר השני</a:t>
              </a:r>
            </a:p>
          </p:txBody>
        </p:sp>
        <p:sp>
          <p:nvSpPr>
            <p:cNvPr id="9" name="סוגר מסולסל ימני 8"/>
            <p:cNvSpPr/>
            <p:nvPr/>
          </p:nvSpPr>
          <p:spPr>
            <a:xfrm>
              <a:off x="4369120" y="3461119"/>
              <a:ext cx="117727" cy="57606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2" name="קבוצה 11"/>
          <p:cNvGrpSpPr/>
          <p:nvPr/>
        </p:nvGrpSpPr>
        <p:grpSpPr>
          <a:xfrm>
            <a:off x="4749810" y="4216297"/>
            <a:ext cx="3341183" cy="900226"/>
            <a:chOff x="4788024" y="3968934"/>
            <a:chExt cx="3341183" cy="900226"/>
          </a:xfrm>
        </p:grpSpPr>
        <p:sp>
          <p:nvSpPr>
            <p:cNvPr id="7" name="הסבר מלבני מעוגל 6"/>
            <p:cNvSpPr/>
            <p:nvPr/>
          </p:nvSpPr>
          <p:spPr>
            <a:xfrm>
              <a:off x="5680935" y="4095011"/>
              <a:ext cx="2448272" cy="648072"/>
            </a:xfrm>
            <a:prstGeom prst="wedgeRoundRectCallout">
              <a:avLst>
                <a:gd name="adj1" fmla="val -76827"/>
                <a:gd name="adj2" fmla="val 1770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>
                <a:spcBef>
                  <a:spcPts val="600"/>
                </a:spcBef>
              </a:pPr>
              <a:r>
                <a:rPr lang="he-IL" dirty="0">
                  <a:solidFill>
                    <a:srgbClr val="C00000"/>
                  </a:solidFill>
                </a:rPr>
                <a:t>איתור החוליה שלפני </a:t>
              </a:r>
              <a:r>
                <a:rPr lang="en-US">
                  <a:solidFill>
                    <a:srgbClr val="C00000"/>
                  </a:solidFill>
                </a:rPr>
                <a:t>pos</a:t>
              </a:r>
              <a:endParaRPr lang="he-IL" dirty="0">
                <a:solidFill>
                  <a:srgbClr val="C00000"/>
                </a:solidFill>
              </a:endParaRPr>
            </a:p>
          </p:txBody>
        </p:sp>
        <p:sp>
          <p:nvSpPr>
            <p:cNvPr id="11" name="סוגר מסולסל ימני 10"/>
            <p:cNvSpPr/>
            <p:nvPr/>
          </p:nvSpPr>
          <p:spPr>
            <a:xfrm>
              <a:off x="4788024" y="3968934"/>
              <a:ext cx="216024" cy="90022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spcBef>
                  <a:spcPts val="600"/>
                </a:spcBef>
              </a:pPr>
              <a:endParaRPr lang="he-IL"/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4760185" y="5169706"/>
            <a:ext cx="2273675" cy="1304247"/>
            <a:chOff x="4427984" y="4941168"/>
            <a:chExt cx="2273675" cy="1304247"/>
          </a:xfrm>
        </p:grpSpPr>
        <p:sp>
          <p:nvSpPr>
            <p:cNvPr id="14" name="הסבר מלבני מעוגל 13"/>
            <p:cNvSpPr/>
            <p:nvPr/>
          </p:nvSpPr>
          <p:spPr>
            <a:xfrm>
              <a:off x="5148064" y="5597343"/>
              <a:ext cx="1553595" cy="648072"/>
            </a:xfrm>
            <a:prstGeom prst="wedgeRoundRectCallout">
              <a:avLst>
                <a:gd name="adj1" fmla="val -84509"/>
                <a:gd name="adj2" fmla="val -119612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>
                <a:spcBef>
                  <a:spcPts val="600"/>
                </a:spcBef>
              </a:pPr>
              <a:r>
                <a:rPr lang="he-IL" dirty="0">
                  <a:solidFill>
                    <a:srgbClr val="C00000"/>
                  </a:solidFill>
                </a:rPr>
                <a:t>פעולת המחיקה</a:t>
              </a:r>
            </a:p>
          </p:txBody>
        </p:sp>
        <p:sp>
          <p:nvSpPr>
            <p:cNvPr id="15" name="סוגר מסולסל ימני 14"/>
            <p:cNvSpPr/>
            <p:nvPr/>
          </p:nvSpPr>
          <p:spPr>
            <a:xfrm>
              <a:off x="4427984" y="4941168"/>
              <a:ext cx="184448" cy="43204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spcBef>
                  <a:spcPts val="600"/>
                </a:spcBef>
              </a:pPr>
              <a:endParaRPr lang="he-IL"/>
            </a:p>
          </p:txBody>
        </p:sp>
      </p:grpSp>
      <p:sp>
        <p:nvSpPr>
          <p:cNvPr id="8" name="מציין מיקום של כותרת תחתונה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16</a:t>
            </a:fld>
            <a:endParaRPr lang="he-IL"/>
          </a:p>
        </p:txBody>
      </p:sp>
      <p:sp>
        <p:nvSpPr>
          <p:cNvPr id="16" name="כותרת 1"/>
          <p:cNvSpPr txBox="1">
            <a:spLocks/>
          </p:cNvSpPr>
          <p:nvPr/>
        </p:nvSpPr>
        <p:spPr>
          <a:xfrm>
            <a:off x="705696" y="307927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solidFill>
                  <a:srgbClr val="C00000"/>
                </a:solidFill>
              </a:rPr>
              <a:t>מחיקת איבר ממקום נתון ברשימה</a:t>
            </a:r>
            <a:endParaRPr lang="he-IL" sz="24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436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68"/>
    </mc:Choice>
    <mc:Fallback xmlns="">
      <p:transition spd="slow" advTm="52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23392" y="1693305"/>
            <a:ext cx="8599765" cy="4873752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b="1" dirty="0">
                <a:solidFill>
                  <a:srgbClr val="0000FF"/>
                </a:solidFill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00FF"/>
                </a:solidFill>
              </a:rPr>
              <a:t>static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remove (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&gt;lst,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&gt;pos)</a:t>
            </a:r>
            <a:br>
              <a:rPr lang="en-US" sz="1800" dirty="0"/>
            </a:br>
            <a:r>
              <a:rPr lang="en-US" sz="1800" dirty="0"/>
              <a:t>{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if</a:t>
            </a:r>
            <a:r>
              <a:rPr lang="en-US" sz="1800" dirty="0"/>
              <a:t> (pos == lst)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</a:t>
            </a:r>
            <a:r>
              <a:rPr lang="en-US" sz="1800" dirty="0" err="1"/>
              <a:t>lst.getNext</a:t>
            </a:r>
            <a:r>
              <a:rPr lang="en-US" sz="1800" dirty="0"/>
              <a:t>(); 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prev = lst;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while</a:t>
            </a:r>
            <a:r>
              <a:rPr lang="en-US" sz="1800" dirty="0"/>
              <a:t> (</a:t>
            </a:r>
            <a:r>
              <a:rPr lang="en-US" sz="1800" dirty="0" err="1"/>
              <a:t>prev.getNext</a:t>
            </a:r>
            <a:r>
              <a:rPr lang="en-US" sz="1800" dirty="0"/>
              <a:t>() != pos)</a:t>
            </a:r>
            <a:br>
              <a:rPr lang="en-US" sz="1800" dirty="0"/>
            </a:br>
            <a:r>
              <a:rPr lang="en-US" sz="1800" dirty="0"/>
              <a:t>		prev = </a:t>
            </a:r>
            <a:r>
              <a:rPr lang="en-US" sz="1800" dirty="0" err="1"/>
              <a:t>prev.getNext</a:t>
            </a:r>
            <a:r>
              <a:rPr lang="en-US" sz="1800" dirty="0"/>
              <a:t>();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 err="1"/>
              <a:t>prev.setNext</a:t>
            </a:r>
            <a:r>
              <a:rPr lang="en-US" sz="1800" dirty="0"/>
              <a:t>(pos.getNext());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lst;</a:t>
            </a:r>
            <a:br>
              <a:rPr lang="en-US" sz="1800" dirty="0"/>
            </a:br>
            <a:r>
              <a:rPr lang="en-US" sz="1800" dirty="0"/>
              <a:t>}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 ממקום נתון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sz="2400" dirty="0">
                <a:solidFill>
                  <a:srgbClr val="C00000"/>
                </a:solidFill>
              </a:rPr>
              <a:t>מקרה </a:t>
            </a:r>
            <a:r>
              <a:rPr lang="en-US" sz="2400" dirty="0">
                <a:solidFill>
                  <a:srgbClr val="C00000"/>
                </a:solidFill>
              </a:rPr>
              <a:t>I</a:t>
            </a:r>
            <a:r>
              <a:rPr lang="he-IL" sz="2400" dirty="0">
                <a:solidFill>
                  <a:srgbClr val="C00000"/>
                </a:solidFill>
              </a:rPr>
              <a:t> - מחיקת איבר באמצע הרשימה</a:t>
            </a:r>
            <a:endParaRPr lang="he-IL" dirty="0"/>
          </a:p>
        </p:txBody>
      </p:sp>
      <p:grpSp>
        <p:nvGrpSpPr>
          <p:cNvPr id="38" name="קבוצה 37"/>
          <p:cNvGrpSpPr/>
          <p:nvPr/>
        </p:nvGrpSpPr>
        <p:grpSpPr>
          <a:xfrm>
            <a:off x="6801316" y="4756651"/>
            <a:ext cx="590828" cy="897152"/>
            <a:chOff x="2261976" y="4908112"/>
            <a:chExt cx="590828" cy="897152"/>
          </a:xfrm>
        </p:grpSpPr>
        <p:sp>
          <p:nvSpPr>
            <p:cNvPr id="43" name="מלבן מעוגל 42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261976" y="4908112"/>
              <a:ext cx="59082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45" name="מחבר חץ ישר 44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grpSp>
        <p:nvGrpSpPr>
          <p:cNvPr id="8" name="קבוצה 7"/>
          <p:cNvGrpSpPr/>
          <p:nvPr/>
        </p:nvGrpSpPr>
        <p:grpSpPr>
          <a:xfrm>
            <a:off x="2063553" y="5661248"/>
            <a:ext cx="7567791" cy="667634"/>
            <a:chOff x="539552" y="5661248"/>
            <a:chExt cx="7567791" cy="667634"/>
          </a:xfrm>
        </p:grpSpPr>
        <p:grpSp>
          <p:nvGrpSpPr>
            <p:cNvPr id="5" name="קבוצה 4"/>
            <p:cNvGrpSpPr/>
            <p:nvPr/>
          </p:nvGrpSpPr>
          <p:grpSpPr>
            <a:xfrm>
              <a:off x="539552" y="5661248"/>
              <a:ext cx="7567791" cy="667634"/>
              <a:chOff x="539552" y="5661248"/>
              <a:chExt cx="7567791" cy="667634"/>
            </a:xfrm>
          </p:grpSpPr>
          <p:grpSp>
            <p:nvGrpSpPr>
              <p:cNvPr id="14" name="קבוצה 13"/>
              <p:cNvGrpSpPr/>
              <p:nvPr/>
            </p:nvGrpSpPr>
            <p:grpSpPr>
              <a:xfrm>
                <a:off x="539552" y="5827052"/>
                <a:ext cx="1224136" cy="369332"/>
                <a:chOff x="660766" y="5665199"/>
                <a:chExt cx="1224136" cy="369332"/>
              </a:xfrm>
            </p:grpSpPr>
            <p:sp>
              <p:nvSpPr>
                <p:cNvPr id="31" name="מלבן מעוגל 30"/>
                <p:cNvSpPr/>
                <p:nvPr/>
              </p:nvSpPr>
              <p:spPr>
                <a:xfrm>
                  <a:off x="1236830" y="5705849"/>
                  <a:ext cx="288032" cy="28803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660766" y="5665199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/>
                    <a:t>lst</a:t>
                  </a:r>
                  <a:endParaRPr lang="he-IL" dirty="0"/>
                </a:p>
              </p:txBody>
            </p:sp>
            <p:cxnSp>
              <p:nvCxnSpPr>
                <p:cNvPr id="33" name="מחבר חץ ישר 32"/>
                <p:cNvCxnSpPr/>
                <p:nvPr/>
              </p:nvCxnSpPr>
              <p:spPr>
                <a:xfrm>
                  <a:off x="1380846" y="5849865"/>
                  <a:ext cx="504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קבוצה 14"/>
              <p:cNvGrpSpPr/>
              <p:nvPr/>
            </p:nvGrpSpPr>
            <p:grpSpPr>
              <a:xfrm>
                <a:off x="1763688" y="5694554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29" name="תמונה 28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30" name="TextBox 29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4</a:t>
                  </a:r>
                  <a:endParaRPr lang="he-IL" sz="1400" dirty="0"/>
                </a:p>
              </p:txBody>
            </p:sp>
          </p:grpSp>
          <p:grpSp>
            <p:nvGrpSpPr>
              <p:cNvPr id="16" name="קבוצה 15"/>
              <p:cNvGrpSpPr/>
              <p:nvPr/>
            </p:nvGrpSpPr>
            <p:grpSpPr>
              <a:xfrm>
                <a:off x="3275856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27" name="תמונה 26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28" name="TextBox 27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7</a:t>
                  </a:r>
                  <a:endParaRPr lang="he-IL" sz="1400" dirty="0"/>
                </a:p>
              </p:txBody>
            </p:sp>
          </p:grpSp>
          <p:cxnSp>
            <p:nvCxnSpPr>
              <p:cNvPr id="17" name="מחבר חץ ישר 16"/>
              <p:cNvCxnSpPr/>
              <p:nvPr/>
            </p:nvCxnSpPr>
            <p:spPr>
              <a:xfrm flipV="1">
                <a:off x="2680382" y="6124804"/>
                <a:ext cx="595474" cy="1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8" name="קבוצה 17"/>
              <p:cNvGrpSpPr/>
              <p:nvPr/>
            </p:nvGrpSpPr>
            <p:grpSpPr>
              <a:xfrm>
                <a:off x="6455937" y="5661248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25" name="תמונה 2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26" name="TextBox 25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pPr algn="ctr" rtl="0"/>
                  <a:r>
                    <a:rPr lang="en-US" sz="1400" dirty="0"/>
                    <a:t>3</a:t>
                  </a:r>
                  <a:endParaRPr lang="he-IL" sz="1400" dirty="0"/>
                </a:p>
              </p:txBody>
            </p:sp>
          </p:grpSp>
          <p:grpSp>
            <p:nvGrpSpPr>
              <p:cNvPr id="19" name="קבוצה 18"/>
              <p:cNvGrpSpPr/>
              <p:nvPr/>
            </p:nvGrpSpPr>
            <p:grpSpPr>
              <a:xfrm>
                <a:off x="7333243" y="5937289"/>
                <a:ext cx="774100" cy="288032"/>
                <a:chOff x="2803678" y="6097362"/>
                <a:chExt cx="774100" cy="288032"/>
              </a:xfrm>
            </p:grpSpPr>
            <p:grpSp>
              <p:nvGrpSpPr>
                <p:cNvPr id="21" name="קבוצה 20"/>
                <p:cNvGrpSpPr/>
                <p:nvPr/>
              </p:nvGrpSpPr>
              <p:grpSpPr>
                <a:xfrm>
                  <a:off x="3384202" y="6097362"/>
                  <a:ext cx="193576" cy="288032"/>
                  <a:chOff x="2267744" y="5301208"/>
                  <a:chExt cx="193576" cy="288032"/>
                </a:xfrm>
              </p:grpSpPr>
              <p:cxnSp>
                <p:nvCxnSpPr>
                  <p:cNvPr id="23" name="מחבר ישר 22"/>
                  <p:cNvCxnSpPr/>
                  <p:nvPr/>
                </p:nvCxnSpPr>
                <p:spPr>
                  <a:xfrm flipH="1">
                    <a:off x="226774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מחבר ישר 23"/>
                  <p:cNvCxnSpPr/>
                  <p:nvPr/>
                </p:nvCxnSpPr>
                <p:spPr>
                  <a:xfrm flipH="1">
                    <a:off x="231730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2" name="מחבר חץ ישר 21"/>
                <p:cNvCxnSpPr/>
                <p:nvPr/>
              </p:nvCxnSpPr>
              <p:spPr>
                <a:xfrm flipV="1">
                  <a:off x="2803678" y="6241320"/>
                  <a:ext cx="630084" cy="35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מחבר חץ ישר 19"/>
              <p:cNvCxnSpPr/>
              <p:nvPr/>
            </p:nvCxnSpPr>
            <p:spPr>
              <a:xfrm>
                <a:off x="4176471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39" name="קבוצה 38"/>
              <p:cNvGrpSpPr/>
              <p:nvPr/>
            </p:nvGrpSpPr>
            <p:grpSpPr>
              <a:xfrm>
                <a:off x="4880757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40" name="תמונה 3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41" name="TextBox 40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8</a:t>
                  </a:r>
                  <a:endParaRPr lang="he-IL" sz="1400" dirty="0"/>
                </a:p>
              </p:txBody>
            </p:sp>
          </p:grpSp>
          <p:cxnSp>
            <p:nvCxnSpPr>
              <p:cNvPr id="42" name="מחבר חץ ישר 41"/>
              <p:cNvCxnSpPr/>
              <p:nvPr/>
            </p:nvCxnSpPr>
            <p:spPr>
              <a:xfrm>
                <a:off x="5781372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47" name="תמונה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2470" y="5719686"/>
              <a:ext cx="795888" cy="139630"/>
            </a:xfrm>
            <a:prstGeom prst="rect">
              <a:avLst/>
            </a:prstGeom>
          </p:spPr>
        </p:pic>
        <p:pic>
          <p:nvPicPr>
            <p:cNvPr id="48" name="תמונה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9762" y="5706907"/>
              <a:ext cx="795888" cy="139630"/>
            </a:xfrm>
            <a:prstGeom prst="rect">
              <a:avLst/>
            </a:prstGeom>
          </p:spPr>
        </p:pic>
        <p:pic>
          <p:nvPicPr>
            <p:cNvPr id="49" name="תמונה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4881" y="5706907"/>
              <a:ext cx="795888" cy="139630"/>
            </a:xfrm>
            <a:prstGeom prst="rect">
              <a:avLst/>
            </a:prstGeom>
          </p:spPr>
        </p:pic>
        <p:pic>
          <p:nvPicPr>
            <p:cNvPr id="50" name="תמונה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4976" y="5686012"/>
              <a:ext cx="795888" cy="139630"/>
            </a:xfrm>
            <a:prstGeom prst="rect">
              <a:avLst/>
            </a:prstGeom>
          </p:spPr>
        </p:pic>
      </p:grp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276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1"/>
    </mc:Choice>
    <mc:Fallback xmlns="">
      <p:transition spd="slow" advTm="176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23392" y="1693305"/>
            <a:ext cx="8599765" cy="4873752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b="1" dirty="0">
                <a:solidFill>
                  <a:srgbClr val="0000FF"/>
                </a:solidFill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00FF"/>
                </a:solidFill>
              </a:rPr>
              <a:t>static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remove (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&gt;lst,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&gt;pos)</a:t>
            </a:r>
            <a:br>
              <a:rPr lang="en-US" sz="1800" dirty="0"/>
            </a:br>
            <a:r>
              <a:rPr lang="en-US" sz="1800" dirty="0"/>
              <a:t>{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if</a:t>
            </a:r>
            <a:r>
              <a:rPr lang="en-US" sz="1800" dirty="0"/>
              <a:t> (pos == lst)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</a:t>
            </a:r>
            <a:r>
              <a:rPr lang="en-US" sz="1800" dirty="0" err="1"/>
              <a:t>lst.getNext</a:t>
            </a:r>
            <a:r>
              <a:rPr lang="en-US" sz="1800" dirty="0"/>
              <a:t>(); 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prev = lst;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while</a:t>
            </a:r>
            <a:r>
              <a:rPr lang="en-US" sz="1800" dirty="0"/>
              <a:t> (</a:t>
            </a:r>
            <a:r>
              <a:rPr lang="en-US" sz="1800" dirty="0" err="1"/>
              <a:t>prev.getNext</a:t>
            </a:r>
            <a:r>
              <a:rPr lang="en-US" sz="1800" dirty="0"/>
              <a:t>() != pos)</a:t>
            </a:r>
            <a:br>
              <a:rPr lang="en-US" sz="1800" dirty="0"/>
            </a:br>
            <a:r>
              <a:rPr lang="en-US" sz="1800" dirty="0"/>
              <a:t>		prev = </a:t>
            </a:r>
            <a:r>
              <a:rPr lang="en-US" sz="1800" dirty="0" err="1"/>
              <a:t>prev.getNext</a:t>
            </a:r>
            <a:r>
              <a:rPr lang="en-US" sz="1800" dirty="0"/>
              <a:t>();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 err="1"/>
              <a:t>prev.setNext</a:t>
            </a:r>
            <a:r>
              <a:rPr lang="en-US" sz="1800" dirty="0"/>
              <a:t>(pos.getNext());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lst;</a:t>
            </a:r>
            <a:br>
              <a:rPr lang="en-US" sz="1800" dirty="0"/>
            </a:br>
            <a:r>
              <a:rPr lang="en-US" sz="1800" dirty="0"/>
              <a:t>}</a:t>
            </a:r>
          </a:p>
        </p:txBody>
      </p:sp>
      <p:sp>
        <p:nvSpPr>
          <p:cNvPr id="38" name="מלבן מעוגל 37"/>
          <p:cNvSpPr/>
          <p:nvPr/>
        </p:nvSpPr>
        <p:spPr>
          <a:xfrm>
            <a:off x="1191306" y="2319920"/>
            <a:ext cx="1609791" cy="36004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grpSp>
        <p:nvGrpSpPr>
          <p:cNvPr id="45" name="קבוצה 44"/>
          <p:cNvGrpSpPr/>
          <p:nvPr/>
        </p:nvGrpSpPr>
        <p:grpSpPr>
          <a:xfrm>
            <a:off x="6801316" y="4756651"/>
            <a:ext cx="590828" cy="897152"/>
            <a:chOff x="2261976" y="4908112"/>
            <a:chExt cx="590828" cy="897152"/>
          </a:xfrm>
        </p:grpSpPr>
        <p:sp>
          <p:nvSpPr>
            <p:cNvPr id="46" name="מלבן מעוגל 45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61976" y="4908112"/>
              <a:ext cx="59082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48" name="מחבר חץ ישר 47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9" name="קבוצה 48"/>
          <p:cNvGrpSpPr/>
          <p:nvPr/>
        </p:nvGrpSpPr>
        <p:grpSpPr>
          <a:xfrm>
            <a:off x="2063553" y="5661248"/>
            <a:ext cx="7567791" cy="667634"/>
            <a:chOff x="539552" y="5661248"/>
            <a:chExt cx="7567791" cy="667634"/>
          </a:xfrm>
        </p:grpSpPr>
        <p:grpSp>
          <p:nvGrpSpPr>
            <p:cNvPr id="50" name="קבוצה 49"/>
            <p:cNvGrpSpPr/>
            <p:nvPr/>
          </p:nvGrpSpPr>
          <p:grpSpPr>
            <a:xfrm>
              <a:off x="539552" y="5661248"/>
              <a:ext cx="7567791" cy="667634"/>
              <a:chOff x="539552" y="5661248"/>
              <a:chExt cx="7567791" cy="667634"/>
            </a:xfrm>
          </p:grpSpPr>
          <p:grpSp>
            <p:nvGrpSpPr>
              <p:cNvPr id="55" name="קבוצה 54"/>
              <p:cNvGrpSpPr/>
              <p:nvPr/>
            </p:nvGrpSpPr>
            <p:grpSpPr>
              <a:xfrm>
                <a:off x="539552" y="5827052"/>
                <a:ext cx="1224136" cy="369332"/>
                <a:chOff x="660766" y="5665199"/>
                <a:chExt cx="1224136" cy="369332"/>
              </a:xfrm>
            </p:grpSpPr>
            <p:sp>
              <p:nvSpPr>
                <p:cNvPr id="76" name="מלבן מעוגל 75"/>
                <p:cNvSpPr/>
                <p:nvPr/>
              </p:nvSpPr>
              <p:spPr>
                <a:xfrm>
                  <a:off x="1236830" y="5705849"/>
                  <a:ext cx="288032" cy="28803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660766" y="5665199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/>
                    <a:t>lst</a:t>
                  </a:r>
                  <a:endParaRPr lang="he-IL" dirty="0"/>
                </a:p>
              </p:txBody>
            </p:sp>
            <p:cxnSp>
              <p:nvCxnSpPr>
                <p:cNvPr id="78" name="מחבר חץ ישר 77"/>
                <p:cNvCxnSpPr/>
                <p:nvPr/>
              </p:nvCxnSpPr>
              <p:spPr>
                <a:xfrm>
                  <a:off x="1380846" y="5849865"/>
                  <a:ext cx="504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קבוצה 55"/>
              <p:cNvGrpSpPr/>
              <p:nvPr/>
            </p:nvGrpSpPr>
            <p:grpSpPr>
              <a:xfrm>
                <a:off x="1763688" y="5694554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74" name="תמונה 7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5" name="TextBox 74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4</a:t>
                  </a:r>
                  <a:endParaRPr lang="he-IL" sz="1400" dirty="0"/>
                </a:p>
              </p:txBody>
            </p:sp>
          </p:grpSp>
          <p:grpSp>
            <p:nvGrpSpPr>
              <p:cNvPr id="57" name="קבוצה 56"/>
              <p:cNvGrpSpPr/>
              <p:nvPr/>
            </p:nvGrpSpPr>
            <p:grpSpPr>
              <a:xfrm>
                <a:off x="3275856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72" name="תמונה 7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3" name="TextBox 72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7</a:t>
                  </a:r>
                  <a:endParaRPr lang="he-IL" sz="1400" dirty="0"/>
                </a:p>
              </p:txBody>
            </p:sp>
          </p:grpSp>
          <p:cxnSp>
            <p:nvCxnSpPr>
              <p:cNvPr id="58" name="מחבר חץ ישר 57"/>
              <p:cNvCxnSpPr/>
              <p:nvPr/>
            </p:nvCxnSpPr>
            <p:spPr>
              <a:xfrm flipV="1">
                <a:off x="2680382" y="6124804"/>
                <a:ext cx="595474" cy="1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59" name="קבוצה 58"/>
              <p:cNvGrpSpPr/>
              <p:nvPr/>
            </p:nvGrpSpPr>
            <p:grpSpPr>
              <a:xfrm>
                <a:off x="6455937" y="5661248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70" name="תמונה 6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1" name="TextBox 70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pPr algn="ctr" rtl="0"/>
                  <a:r>
                    <a:rPr lang="en-US" sz="1400" dirty="0"/>
                    <a:t>3</a:t>
                  </a:r>
                  <a:endParaRPr lang="he-IL" sz="1400" dirty="0"/>
                </a:p>
              </p:txBody>
            </p:sp>
          </p:grpSp>
          <p:grpSp>
            <p:nvGrpSpPr>
              <p:cNvPr id="60" name="קבוצה 59"/>
              <p:cNvGrpSpPr/>
              <p:nvPr/>
            </p:nvGrpSpPr>
            <p:grpSpPr>
              <a:xfrm>
                <a:off x="7333243" y="5937289"/>
                <a:ext cx="774100" cy="288032"/>
                <a:chOff x="2803678" y="6097362"/>
                <a:chExt cx="774100" cy="288032"/>
              </a:xfrm>
            </p:grpSpPr>
            <p:grpSp>
              <p:nvGrpSpPr>
                <p:cNvPr id="66" name="קבוצה 65"/>
                <p:cNvGrpSpPr/>
                <p:nvPr/>
              </p:nvGrpSpPr>
              <p:grpSpPr>
                <a:xfrm>
                  <a:off x="3384202" y="6097362"/>
                  <a:ext cx="193576" cy="288032"/>
                  <a:chOff x="2267744" y="5301208"/>
                  <a:chExt cx="193576" cy="288032"/>
                </a:xfrm>
              </p:grpSpPr>
              <p:cxnSp>
                <p:nvCxnSpPr>
                  <p:cNvPr id="68" name="מחבר ישר 67"/>
                  <p:cNvCxnSpPr/>
                  <p:nvPr/>
                </p:nvCxnSpPr>
                <p:spPr>
                  <a:xfrm flipH="1">
                    <a:off x="226774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מחבר ישר 68"/>
                  <p:cNvCxnSpPr/>
                  <p:nvPr/>
                </p:nvCxnSpPr>
                <p:spPr>
                  <a:xfrm flipH="1">
                    <a:off x="231730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7" name="מחבר חץ ישר 66"/>
                <p:cNvCxnSpPr/>
                <p:nvPr/>
              </p:nvCxnSpPr>
              <p:spPr>
                <a:xfrm flipV="1">
                  <a:off x="2803678" y="6241320"/>
                  <a:ext cx="630084" cy="35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1" name="מחבר חץ ישר 60"/>
              <p:cNvCxnSpPr/>
              <p:nvPr/>
            </p:nvCxnSpPr>
            <p:spPr>
              <a:xfrm>
                <a:off x="4176471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62" name="קבוצה 61"/>
              <p:cNvGrpSpPr/>
              <p:nvPr/>
            </p:nvGrpSpPr>
            <p:grpSpPr>
              <a:xfrm>
                <a:off x="4880757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64" name="תמונה 6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65" name="TextBox 64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8</a:t>
                  </a:r>
                  <a:endParaRPr lang="he-IL" sz="1400" dirty="0"/>
                </a:p>
              </p:txBody>
            </p:sp>
          </p:grpSp>
          <p:cxnSp>
            <p:nvCxnSpPr>
              <p:cNvPr id="63" name="מחבר חץ ישר 62"/>
              <p:cNvCxnSpPr/>
              <p:nvPr/>
            </p:nvCxnSpPr>
            <p:spPr>
              <a:xfrm>
                <a:off x="5781372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51" name="תמונה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2470" y="5719686"/>
              <a:ext cx="795888" cy="139630"/>
            </a:xfrm>
            <a:prstGeom prst="rect">
              <a:avLst/>
            </a:prstGeom>
          </p:spPr>
        </p:pic>
        <p:pic>
          <p:nvPicPr>
            <p:cNvPr id="52" name="תמונה 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9762" y="5706907"/>
              <a:ext cx="795888" cy="139630"/>
            </a:xfrm>
            <a:prstGeom prst="rect">
              <a:avLst/>
            </a:prstGeom>
          </p:spPr>
        </p:pic>
        <p:pic>
          <p:nvPicPr>
            <p:cNvPr id="53" name="תמונה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4881" y="5706907"/>
              <a:ext cx="795888" cy="139630"/>
            </a:xfrm>
            <a:prstGeom prst="rect">
              <a:avLst/>
            </a:prstGeom>
          </p:spPr>
        </p:pic>
        <p:pic>
          <p:nvPicPr>
            <p:cNvPr id="54" name="תמונה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4976" y="5686012"/>
              <a:ext cx="795888" cy="139630"/>
            </a:xfrm>
            <a:prstGeom prst="rect">
              <a:avLst/>
            </a:prstGeom>
          </p:spPr>
        </p:pic>
      </p:grpSp>
      <p:sp>
        <p:nvSpPr>
          <p:cNvPr id="2" name="מציין מיקום של מספר שקופית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18</a:t>
            </a:fld>
            <a:endParaRPr lang="he-IL"/>
          </a:p>
        </p:txBody>
      </p:sp>
      <p:sp>
        <p:nvSpPr>
          <p:cNvPr id="4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 ממקום נתון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sz="2400" dirty="0">
                <a:solidFill>
                  <a:srgbClr val="C00000"/>
                </a:solidFill>
              </a:rPr>
              <a:t>מקרה </a:t>
            </a:r>
            <a:r>
              <a:rPr lang="en-US" sz="2400" dirty="0">
                <a:solidFill>
                  <a:srgbClr val="C00000"/>
                </a:solidFill>
              </a:rPr>
              <a:t>I</a:t>
            </a:r>
            <a:r>
              <a:rPr lang="he-IL" sz="2400" dirty="0">
                <a:solidFill>
                  <a:srgbClr val="C00000"/>
                </a:solidFill>
              </a:rPr>
              <a:t> - מחיקת איבר באמצע הרשימה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4361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45"/>
    </mc:Choice>
    <mc:Fallback xmlns="">
      <p:transition spd="slow" advTm="764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23392" y="1693305"/>
            <a:ext cx="8599765" cy="4873752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b="1" dirty="0">
                <a:solidFill>
                  <a:srgbClr val="0000FF"/>
                </a:solidFill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00FF"/>
                </a:solidFill>
              </a:rPr>
              <a:t>static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remove (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&gt;lst,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&gt;pos)</a:t>
            </a:r>
            <a:br>
              <a:rPr lang="en-US" sz="1800" dirty="0"/>
            </a:br>
            <a:r>
              <a:rPr lang="en-US" sz="1800" dirty="0"/>
              <a:t>{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if</a:t>
            </a:r>
            <a:r>
              <a:rPr lang="en-US" sz="1800" dirty="0"/>
              <a:t> (pos == lst)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</a:t>
            </a:r>
            <a:r>
              <a:rPr lang="en-US" sz="1800" dirty="0" err="1"/>
              <a:t>lst.getNext</a:t>
            </a:r>
            <a:r>
              <a:rPr lang="en-US" sz="1800" dirty="0"/>
              <a:t>(); 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prev = lst;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while</a:t>
            </a:r>
            <a:r>
              <a:rPr lang="en-US" sz="1800" dirty="0"/>
              <a:t> (</a:t>
            </a:r>
            <a:r>
              <a:rPr lang="en-US" sz="1800" dirty="0" err="1"/>
              <a:t>prev.getNext</a:t>
            </a:r>
            <a:r>
              <a:rPr lang="en-US" sz="1800" dirty="0"/>
              <a:t>() != pos)</a:t>
            </a:r>
            <a:br>
              <a:rPr lang="en-US" sz="1800" dirty="0"/>
            </a:br>
            <a:r>
              <a:rPr lang="en-US" sz="1800" dirty="0"/>
              <a:t>		prev = </a:t>
            </a:r>
            <a:r>
              <a:rPr lang="en-US" sz="1800" dirty="0" err="1"/>
              <a:t>prev.getNext</a:t>
            </a:r>
            <a:r>
              <a:rPr lang="en-US" sz="1800" dirty="0"/>
              <a:t>();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 err="1"/>
              <a:t>prev.setNext</a:t>
            </a:r>
            <a:r>
              <a:rPr lang="en-US" sz="1800" dirty="0"/>
              <a:t>(pos.getNext());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lst;</a:t>
            </a:r>
            <a:br>
              <a:rPr lang="en-US" sz="1800" dirty="0"/>
            </a:br>
            <a:r>
              <a:rPr lang="en-US" sz="1800" dirty="0"/>
              <a:t>}</a:t>
            </a:r>
          </a:p>
        </p:txBody>
      </p:sp>
      <p:sp>
        <p:nvSpPr>
          <p:cNvPr id="38" name="מלבן מעוגל 37"/>
          <p:cNvSpPr/>
          <p:nvPr/>
        </p:nvSpPr>
        <p:spPr>
          <a:xfrm>
            <a:off x="1204113" y="2968848"/>
            <a:ext cx="2844316" cy="36004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grpSp>
        <p:nvGrpSpPr>
          <p:cNvPr id="49" name="קבוצה 48"/>
          <p:cNvGrpSpPr/>
          <p:nvPr/>
        </p:nvGrpSpPr>
        <p:grpSpPr>
          <a:xfrm>
            <a:off x="6801316" y="4756651"/>
            <a:ext cx="590828" cy="897152"/>
            <a:chOff x="2261976" y="4908112"/>
            <a:chExt cx="590828" cy="897152"/>
          </a:xfrm>
        </p:grpSpPr>
        <p:sp>
          <p:nvSpPr>
            <p:cNvPr id="50" name="מלבן מעוגל 49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261976" y="4908112"/>
              <a:ext cx="59082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52" name="מחבר חץ ישר 51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3" name="קבוצה 52"/>
          <p:cNvGrpSpPr/>
          <p:nvPr/>
        </p:nvGrpSpPr>
        <p:grpSpPr>
          <a:xfrm>
            <a:off x="3638387" y="4758408"/>
            <a:ext cx="668588" cy="936198"/>
            <a:chOff x="2216619" y="4869066"/>
            <a:chExt cx="668588" cy="936198"/>
          </a:xfrm>
        </p:grpSpPr>
        <p:sp>
          <p:nvSpPr>
            <p:cNvPr id="54" name="מלבן מעוגל 53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216619" y="4869066"/>
              <a:ext cx="66858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dirty="0" err="1"/>
                <a:t>prev</a:t>
              </a:r>
              <a:endParaRPr lang="he-IL" dirty="0"/>
            </a:p>
          </p:txBody>
        </p:sp>
        <p:cxnSp>
          <p:nvCxnSpPr>
            <p:cNvPr id="56" name="מחבר חץ ישר 55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7" name="קבוצה 56"/>
          <p:cNvGrpSpPr/>
          <p:nvPr/>
        </p:nvGrpSpPr>
        <p:grpSpPr>
          <a:xfrm>
            <a:off x="2063553" y="5661248"/>
            <a:ext cx="7567791" cy="667634"/>
            <a:chOff x="539552" y="5661248"/>
            <a:chExt cx="7567791" cy="667634"/>
          </a:xfrm>
        </p:grpSpPr>
        <p:grpSp>
          <p:nvGrpSpPr>
            <p:cNvPr id="58" name="קבוצה 57"/>
            <p:cNvGrpSpPr/>
            <p:nvPr/>
          </p:nvGrpSpPr>
          <p:grpSpPr>
            <a:xfrm>
              <a:off x="539552" y="5661248"/>
              <a:ext cx="7567791" cy="667634"/>
              <a:chOff x="539552" y="5661248"/>
              <a:chExt cx="7567791" cy="667634"/>
            </a:xfrm>
          </p:grpSpPr>
          <p:grpSp>
            <p:nvGrpSpPr>
              <p:cNvPr id="63" name="קבוצה 62"/>
              <p:cNvGrpSpPr/>
              <p:nvPr/>
            </p:nvGrpSpPr>
            <p:grpSpPr>
              <a:xfrm>
                <a:off x="539552" y="5827052"/>
                <a:ext cx="1224136" cy="369332"/>
                <a:chOff x="660766" y="5665199"/>
                <a:chExt cx="1224136" cy="369332"/>
              </a:xfrm>
            </p:grpSpPr>
            <p:sp>
              <p:nvSpPr>
                <p:cNvPr id="84" name="מלבן מעוגל 83"/>
                <p:cNvSpPr/>
                <p:nvPr/>
              </p:nvSpPr>
              <p:spPr>
                <a:xfrm>
                  <a:off x="1236830" y="5705849"/>
                  <a:ext cx="288032" cy="28803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660766" y="5665199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/>
                    <a:t>lst</a:t>
                  </a:r>
                  <a:endParaRPr lang="he-IL" dirty="0"/>
                </a:p>
              </p:txBody>
            </p:sp>
            <p:cxnSp>
              <p:nvCxnSpPr>
                <p:cNvPr id="86" name="מחבר חץ ישר 85"/>
                <p:cNvCxnSpPr/>
                <p:nvPr/>
              </p:nvCxnSpPr>
              <p:spPr>
                <a:xfrm>
                  <a:off x="1380846" y="5849865"/>
                  <a:ext cx="504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קבוצה 63"/>
              <p:cNvGrpSpPr/>
              <p:nvPr/>
            </p:nvGrpSpPr>
            <p:grpSpPr>
              <a:xfrm>
                <a:off x="1763688" y="5694554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82" name="תמונה 8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83" name="TextBox 82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4</a:t>
                  </a:r>
                  <a:endParaRPr lang="he-IL" sz="1400" dirty="0"/>
                </a:p>
              </p:txBody>
            </p:sp>
          </p:grpSp>
          <p:grpSp>
            <p:nvGrpSpPr>
              <p:cNvPr id="65" name="קבוצה 64"/>
              <p:cNvGrpSpPr/>
              <p:nvPr/>
            </p:nvGrpSpPr>
            <p:grpSpPr>
              <a:xfrm>
                <a:off x="3275856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80" name="תמונה 7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81" name="TextBox 80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7</a:t>
                  </a:r>
                  <a:endParaRPr lang="he-IL" sz="1400" dirty="0"/>
                </a:p>
              </p:txBody>
            </p:sp>
          </p:grpSp>
          <p:cxnSp>
            <p:nvCxnSpPr>
              <p:cNvPr id="66" name="מחבר חץ ישר 65"/>
              <p:cNvCxnSpPr/>
              <p:nvPr/>
            </p:nvCxnSpPr>
            <p:spPr>
              <a:xfrm flipV="1">
                <a:off x="2680382" y="6124804"/>
                <a:ext cx="595474" cy="1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67" name="קבוצה 66"/>
              <p:cNvGrpSpPr/>
              <p:nvPr/>
            </p:nvGrpSpPr>
            <p:grpSpPr>
              <a:xfrm>
                <a:off x="6455937" y="5661248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78" name="תמונה 7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9" name="TextBox 78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pPr algn="ctr" rtl="0"/>
                  <a:r>
                    <a:rPr lang="en-US" sz="1400" dirty="0"/>
                    <a:t>3</a:t>
                  </a:r>
                  <a:endParaRPr lang="he-IL" sz="1400" dirty="0"/>
                </a:p>
              </p:txBody>
            </p:sp>
          </p:grpSp>
          <p:grpSp>
            <p:nvGrpSpPr>
              <p:cNvPr id="68" name="קבוצה 67"/>
              <p:cNvGrpSpPr/>
              <p:nvPr/>
            </p:nvGrpSpPr>
            <p:grpSpPr>
              <a:xfrm>
                <a:off x="7333243" y="5937289"/>
                <a:ext cx="774100" cy="288032"/>
                <a:chOff x="2803678" y="6097362"/>
                <a:chExt cx="774100" cy="288032"/>
              </a:xfrm>
            </p:grpSpPr>
            <p:grpSp>
              <p:nvGrpSpPr>
                <p:cNvPr id="74" name="קבוצה 73"/>
                <p:cNvGrpSpPr/>
                <p:nvPr/>
              </p:nvGrpSpPr>
              <p:grpSpPr>
                <a:xfrm>
                  <a:off x="3384202" y="6097362"/>
                  <a:ext cx="193576" cy="288032"/>
                  <a:chOff x="2267744" y="5301208"/>
                  <a:chExt cx="193576" cy="288032"/>
                </a:xfrm>
              </p:grpSpPr>
              <p:cxnSp>
                <p:nvCxnSpPr>
                  <p:cNvPr id="76" name="מחבר ישר 75"/>
                  <p:cNvCxnSpPr/>
                  <p:nvPr/>
                </p:nvCxnSpPr>
                <p:spPr>
                  <a:xfrm flipH="1">
                    <a:off x="226774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מחבר ישר 76"/>
                  <p:cNvCxnSpPr/>
                  <p:nvPr/>
                </p:nvCxnSpPr>
                <p:spPr>
                  <a:xfrm flipH="1">
                    <a:off x="231730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5" name="מחבר חץ ישר 74"/>
                <p:cNvCxnSpPr/>
                <p:nvPr/>
              </p:nvCxnSpPr>
              <p:spPr>
                <a:xfrm flipV="1">
                  <a:off x="2803678" y="6241320"/>
                  <a:ext cx="630084" cy="35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9" name="מחבר חץ ישר 68"/>
              <p:cNvCxnSpPr/>
              <p:nvPr/>
            </p:nvCxnSpPr>
            <p:spPr>
              <a:xfrm>
                <a:off x="4176471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70" name="קבוצה 69"/>
              <p:cNvGrpSpPr/>
              <p:nvPr/>
            </p:nvGrpSpPr>
            <p:grpSpPr>
              <a:xfrm>
                <a:off x="4880757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72" name="תמונה 7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3" name="TextBox 72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8</a:t>
                  </a:r>
                  <a:endParaRPr lang="he-IL" sz="1400" dirty="0"/>
                </a:p>
              </p:txBody>
            </p:sp>
          </p:grpSp>
          <p:cxnSp>
            <p:nvCxnSpPr>
              <p:cNvPr id="71" name="מחבר חץ ישר 70"/>
              <p:cNvCxnSpPr/>
              <p:nvPr/>
            </p:nvCxnSpPr>
            <p:spPr>
              <a:xfrm>
                <a:off x="5781372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59" name="תמונה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2470" y="5719686"/>
              <a:ext cx="795888" cy="139630"/>
            </a:xfrm>
            <a:prstGeom prst="rect">
              <a:avLst/>
            </a:prstGeom>
          </p:spPr>
        </p:pic>
        <p:pic>
          <p:nvPicPr>
            <p:cNvPr id="60" name="תמונה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9762" y="5706907"/>
              <a:ext cx="795888" cy="139630"/>
            </a:xfrm>
            <a:prstGeom prst="rect">
              <a:avLst/>
            </a:prstGeom>
          </p:spPr>
        </p:pic>
        <p:pic>
          <p:nvPicPr>
            <p:cNvPr id="61" name="תמונה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4881" y="5706907"/>
              <a:ext cx="795888" cy="139630"/>
            </a:xfrm>
            <a:prstGeom prst="rect">
              <a:avLst/>
            </a:prstGeom>
          </p:spPr>
        </p:pic>
        <p:pic>
          <p:nvPicPr>
            <p:cNvPr id="62" name="תמונה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4976" y="5686012"/>
              <a:ext cx="795888" cy="139630"/>
            </a:xfrm>
            <a:prstGeom prst="rect">
              <a:avLst/>
            </a:prstGeom>
          </p:spPr>
        </p:pic>
      </p:grp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19</a:t>
            </a:fld>
            <a:endParaRPr lang="he-IL"/>
          </a:p>
        </p:txBody>
      </p:sp>
      <p:sp>
        <p:nvSpPr>
          <p:cNvPr id="46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 ממקום נתון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sz="2400" dirty="0">
                <a:solidFill>
                  <a:srgbClr val="C00000"/>
                </a:solidFill>
              </a:rPr>
              <a:t>מקרה </a:t>
            </a:r>
            <a:r>
              <a:rPr lang="en-US" sz="2400" dirty="0">
                <a:solidFill>
                  <a:srgbClr val="C00000"/>
                </a:solidFill>
              </a:rPr>
              <a:t>I</a:t>
            </a:r>
            <a:r>
              <a:rPr lang="he-IL" sz="2400" dirty="0">
                <a:solidFill>
                  <a:srgbClr val="C00000"/>
                </a:solidFill>
              </a:rPr>
              <a:t> - מחיקת איבר באמצע הרשימה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506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74"/>
    </mc:Choice>
    <mc:Fallback xmlns="">
      <p:transition spd="slow" advTm="1837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839676-59B4-4CB7-BD6C-81E094856615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לבן מעוגל 9">
            <a:extLst>
              <a:ext uri="{FF2B5EF4-FFF2-40B4-BE49-F238E27FC236}">
                <a16:creationId xmlns:a16="http://schemas.microsoft.com/office/drawing/2014/main" id="{2DC98D0A-E7D8-4B67-A7C9-37522E80D709}"/>
              </a:ext>
            </a:extLst>
          </p:cNvPr>
          <p:cNvSpPr/>
          <p:nvPr/>
        </p:nvSpPr>
        <p:spPr>
          <a:xfrm>
            <a:off x="212943" y="1386141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6C999193-81E0-4BF5-A093-C5C03FFEE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664944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5400" dirty="0"/>
              <a:t>רשימה – הוספה, מחיקה </a:t>
            </a:r>
            <a:br>
              <a:rPr lang="en-US" sz="5400" dirty="0"/>
            </a:br>
            <a:r>
              <a:rPr lang="he-IL" sz="5400" dirty="0"/>
              <a:t>ופעולות נפוצות</a:t>
            </a:r>
          </a:p>
        </p:txBody>
      </p:sp>
      <p:sp>
        <p:nvSpPr>
          <p:cNvPr id="6" name="מלבן מעוגל 6">
            <a:extLst>
              <a:ext uri="{FF2B5EF4-FFF2-40B4-BE49-F238E27FC236}">
                <a16:creationId xmlns:a16="http://schemas.microsoft.com/office/drawing/2014/main" id="{EF66B6E0-13F5-4515-BB6B-63E4C90CC77E}"/>
              </a:ext>
            </a:extLst>
          </p:cNvPr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7" name="מלבן מעוגל 7">
            <a:extLst>
              <a:ext uri="{FF2B5EF4-FFF2-40B4-BE49-F238E27FC236}">
                <a16:creationId xmlns:a16="http://schemas.microsoft.com/office/drawing/2014/main" id="{5BD841ED-9A4F-4F98-98D6-090C2B171820}"/>
              </a:ext>
            </a:extLst>
          </p:cNvPr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10">
            <a:extLst>
              <a:ext uri="{FF2B5EF4-FFF2-40B4-BE49-F238E27FC236}">
                <a16:creationId xmlns:a16="http://schemas.microsoft.com/office/drawing/2014/main" id="{D275BA1E-C6B2-49B8-89B5-E052E288FFD2}"/>
              </a:ext>
            </a:extLst>
          </p:cNvPr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90926779-CF1D-4208-960D-462F990B272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" y="3068960"/>
            <a:ext cx="12192000" cy="703645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r>
              <a:rPr lang="he-IL" dirty="0"/>
              <a:t>מדעי המחשב - מבני נתונים</a:t>
            </a:r>
          </a:p>
        </p:txBody>
      </p: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13A09F8A-0CA1-474F-8EE8-AB1498BC7335}"/>
              </a:ext>
            </a:extLst>
          </p:cNvPr>
          <p:cNvSpPr txBox="1">
            <a:spLocks/>
          </p:cNvSpPr>
          <p:nvPr/>
        </p:nvSpPr>
        <p:spPr bwMode="auto">
          <a:xfrm>
            <a:off x="0" y="3573096"/>
            <a:ext cx="12191999" cy="7200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he-IL"/>
            </a:defPPr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kumimoji="0"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914400" algn="r" defTabSz="914400" rtl="1" eaLnBrk="1" latinLnBrk="0" hangingPunct="1">
              <a:lnSpc>
                <a:spcPct val="150000"/>
              </a:lnSpc>
              <a:defRPr sz="18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3pPr>
            <a:lvl4pPr marL="1371600" algn="r" defTabSz="914400" rtl="1" eaLnBrk="1" latinLnBrk="0" hangingPunct="1">
              <a:lnSpc>
                <a:spcPct val="150000"/>
              </a:lnSpc>
              <a:defRPr sz="18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4pPr>
            <a:lvl5pPr marL="1828800" algn="r" defTabSz="914400" rtl="1" eaLnBrk="1" latinLnBrk="0" hangingPunct="1">
              <a:lnSpc>
                <a:spcPct val="150000"/>
              </a:lnSpc>
              <a:defRPr sz="18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שם המורה:</a:t>
            </a:r>
            <a:r>
              <a:rPr lang="en-US" dirty="0"/>
              <a:t> </a:t>
            </a:r>
            <a:r>
              <a:rPr lang="he-IL" dirty="0"/>
              <a:t>הילה קדמן </a:t>
            </a:r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5F20E7BC-6B1E-4056-9094-706DDE7BCCC3}"/>
              </a:ext>
            </a:extLst>
          </p:cNvPr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56E52F-A1F5-4608-977D-F7B331D9DBE3}"/>
              </a:ext>
            </a:extLst>
          </p:cNvPr>
          <p:cNvSpPr txBox="1"/>
          <p:nvPr/>
        </p:nvSpPr>
        <p:spPr>
          <a:xfrm>
            <a:off x="452049" y="6316882"/>
            <a:ext cx="51845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lang="en-US" dirty="0" err="1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blog.csit.org.il</a:t>
            </a:r>
            <a:r>
              <a:rPr lang="en-US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dirty="0" err="1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MyBlog.aspx?BlogID</a:t>
            </a:r>
            <a:r>
              <a:rPr lang="en-US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=33</a:t>
            </a:r>
            <a:endParaRPr lang="he-I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7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8"/>
    </mc:Choice>
    <mc:Fallback xmlns="">
      <p:transition spd="slow" advTm="450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23392" y="1693305"/>
            <a:ext cx="8599765" cy="4873752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b="1" dirty="0">
                <a:solidFill>
                  <a:srgbClr val="0000FF"/>
                </a:solidFill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00FF"/>
                </a:solidFill>
              </a:rPr>
              <a:t>static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remove (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&gt;lst,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&gt;pos)</a:t>
            </a:r>
            <a:br>
              <a:rPr lang="en-US" sz="1800" dirty="0"/>
            </a:br>
            <a:r>
              <a:rPr lang="en-US" sz="1800" dirty="0"/>
              <a:t>{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if</a:t>
            </a:r>
            <a:r>
              <a:rPr lang="en-US" sz="1800" dirty="0"/>
              <a:t> (pos == lst)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</a:t>
            </a:r>
            <a:r>
              <a:rPr lang="en-US" sz="1800" dirty="0" err="1"/>
              <a:t>lst.getNext</a:t>
            </a:r>
            <a:r>
              <a:rPr lang="en-US" sz="1800" dirty="0"/>
              <a:t>(); 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prev = lst;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while</a:t>
            </a:r>
            <a:r>
              <a:rPr lang="en-US" sz="1800" dirty="0"/>
              <a:t> (</a:t>
            </a:r>
            <a:r>
              <a:rPr lang="en-US" sz="1800" dirty="0" err="1"/>
              <a:t>prev.getNext</a:t>
            </a:r>
            <a:r>
              <a:rPr lang="en-US" sz="1800" dirty="0"/>
              <a:t>() != pos)</a:t>
            </a:r>
            <a:br>
              <a:rPr lang="en-US" sz="1800" dirty="0"/>
            </a:br>
            <a:r>
              <a:rPr lang="en-US" sz="1800" dirty="0"/>
              <a:t>		prev = </a:t>
            </a:r>
            <a:r>
              <a:rPr lang="en-US" sz="1800" dirty="0" err="1"/>
              <a:t>prev.getNext</a:t>
            </a:r>
            <a:r>
              <a:rPr lang="en-US" sz="1800" dirty="0"/>
              <a:t>();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 err="1"/>
              <a:t>prev.setNext</a:t>
            </a:r>
            <a:r>
              <a:rPr lang="en-US" sz="1800" dirty="0"/>
              <a:t>(pos.getNext());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lst;</a:t>
            </a:r>
            <a:br>
              <a:rPr lang="en-US" sz="1800" dirty="0"/>
            </a:br>
            <a:r>
              <a:rPr lang="en-US" sz="1800" dirty="0"/>
              <a:t>}</a:t>
            </a:r>
          </a:p>
        </p:txBody>
      </p:sp>
      <p:sp>
        <p:nvSpPr>
          <p:cNvPr id="38" name="מלבן מעוגל 37"/>
          <p:cNvSpPr/>
          <p:nvPr/>
        </p:nvSpPr>
        <p:spPr>
          <a:xfrm>
            <a:off x="1209142" y="3385979"/>
            <a:ext cx="3240360" cy="331054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grpSp>
        <p:nvGrpSpPr>
          <p:cNvPr id="54" name="קבוצה 53"/>
          <p:cNvGrpSpPr/>
          <p:nvPr/>
        </p:nvGrpSpPr>
        <p:grpSpPr>
          <a:xfrm>
            <a:off x="6801316" y="4756651"/>
            <a:ext cx="590828" cy="897152"/>
            <a:chOff x="2261976" y="4908112"/>
            <a:chExt cx="590828" cy="897152"/>
          </a:xfrm>
        </p:grpSpPr>
        <p:sp>
          <p:nvSpPr>
            <p:cNvPr id="55" name="מלבן מעוגל 54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61976" y="4908112"/>
              <a:ext cx="59082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57" name="מחבר חץ ישר 56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קבוצה 42"/>
          <p:cNvGrpSpPr/>
          <p:nvPr/>
        </p:nvGrpSpPr>
        <p:grpSpPr>
          <a:xfrm>
            <a:off x="3638387" y="4758408"/>
            <a:ext cx="668588" cy="936198"/>
            <a:chOff x="2216619" y="4869066"/>
            <a:chExt cx="668588" cy="936198"/>
          </a:xfrm>
        </p:grpSpPr>
        <p:sp>
          <p:nvSpPr>
            <p:cNvPr id="45" name="מלבן מעוגל 44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16619" y="4869066"/>
              <a:ext cx="66858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dirty="0" err="1"/>
                <a:t>prev</a:t>
              </a:r>
              <a:endParaRPr lang="he-IL" dirty="0"/>
            </a:p>
          </p:txBody>
        </p:sp>
        <p:cxnSp>
          <p:nvCxnSpPr>
            <p:cNvPr id="47" name="מחבר חץ ישר 46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8" name="קבוצה 47"/>
          <p:cNvGrpSpPr/>
          <p:nvPr/>
        </p:nvGrpSpPr>
        <p:grpSpPr>
          <a:xfrm>
            <a:off x="2063553" y="5661248"/>
            <a:ext cx="7567791" cy="667634"/>
            <a:chOff x="539552" y="5661248"/>
            <a:chExt cx="7567791" cy="667634"/>
          </a:xfrm>
        </p:grpSpPr>
        <p:grpSp>
          <p:nvGrpSpPr>
            <p:cNvPr id="49" name="קבוצה 48"/>
            <p:cNvGrpSpPr/>
            <p:nvPr/>
          </p:nvGrpSpPr>
          <p:grpSpPr>
            <a:xfrm>
              <a:off x="539552" y="5661248"/>
              <a:ext cx="7567791" cy="667634"/>
              <a:chOff x="539552" y="5661248"/>
              <a:chExt cx="7567791" cy="667634"/>
            </a:xfrm>
          </p:grpSpPr>
          <p:grpSp>
            <p:nvGrpSpPr>
              <p:cNvPr id="63" name="קבוצה 62"/>
              <p:cNvGrpSpPr/>
              <p:nvPr/>
            </p:nvGrpSpPr>
            <p:grpSpPr>
              <a:xfrm>
                <a:off x="539552" y="5827052"/>
                <a:ext cx="1224136" cy="369332"/>
                <a:chOff x="660766" y="5665199"/>
                <a:chExt cx="1224136" cy="369332"/>
              </a:xfrm>
            </p:grpSpPr>
            <p:sp>
              <p:nvSpPr>
                <p:cNvPr id="84" name="מלבן מעוגל 83"/>
                <p:cNvSpPr/>
                <p:nvPr/>
              </p:nvSpPr>
              <p:spPr>
                <a:xfrm>
                  <a:off x="1236830" y="5705849"/>
                  <a:ext cx="288032" cy="28803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660766" y="5665199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/>
                    <a:t>lst</a:t>
                  </a:r>
                  <a:endParaRPr lang="he-IL" dirty="0"/>
                </a:p>
              </p:txBody>
            </p:sp>
            <p:cxnSp>
              <p:nvCxnSpPr>
                <p:cNvPr id="86" name="מחבר חץ ישר 85"/>
                <p:cNvCxnSpPr/>
                <p:nvPr/>
              </p:nvCxnSpPr>
              <p:spPr>
                <a:xfrm>
                  <a:off x="1380846" y="5849865"/>
                  <a:ext cx="504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קבוצה 63"/>
              <p:cNvGrpSpPr/>
              <p:nvPr/>
            </p:nvGrpSpPr>
            <p:grpSpPr>
              <a:xfrm>
                <a:off x="1763688" y="5694554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82" name="תמונה 8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83" name="TextBox 82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4</a:t>
                  </a:r>
                  <a:endParaRPr lang="he-IL" sz="1400" dirty="0"/>
                </a:p>
              </p:txBody>
            </p:sp>
          </p:grpSp>
          <p:grpSp>
            <p:nvGrpSpPr>
              <p:cNvPr id="65" name="קבוצה 64"/>
              <p:cNvGrpSpPr/>
              <p:nvPr/>
            </p:nvGrpSpPr>
            <p:grpSpPr>
              <a:xfrm>
                <a:off x="3275856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80" name="תמונה 7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81" name="TextBox 80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7</a:t>
                  </a:r>
                  <a:endParaRPr lang="he-IL" sz="1400" dirty="0"/>
                </a:p>
              </p:txBody>
            </p:sp>
          </p:grpSp>
          <p:cxnSp>
            <p:nvCxnSpPr>
              <p:cNvPr id="66" name="מחבר חץ ישר 65"/>
              <p:cNvCxnSpPr/>
              <p:nvPr/>
            </p:nvCxnSpPr>
            <p:spPr>
              <a:xfrm flipV="1">
                <a:off x="2680382" y="6124804"/>
                <a:ext cx="595474" cy="1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67" name="קבוצה 66"/>
              <p:cNvGrpSpPr/>
              <p:nvPr/>
            </p:nvGrpSpPr>
            <p:grpSpPr>
              <a:xfrm>
                <a:off x="6455937" y="5661248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78" name="תמונה 7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9" name="TextBox 78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pPr algn="ctr" rtl="0"/>
                  <a:r>
                    <a:rPr lang="en-US" sz="1400" dirty="0"/>
                    <a:t>3</a:t>
                  </a:r>
                  <a:endParaRPr lang="he-IL" sz="1400" dirty="0"/>
                </a:p>
              </p:txBody>
            </p:sp>
          </p:grpSp>
          <p:grpSp>
            <p:nvGrpSpPr>
              <p:cNvPr id="68" name="קבוצה 67"/>
              <p:cNvGrpSpPr/>
              <p:nvPr/>
            </p:nvGrpSpPr>
            <p:grpSpPr>
              <a:xfrm>
                <a:off x="7333243" y="5937289"/>
                <a:ext cx="774100" cy="288032"/>
                <a:chOff x="2803678" y="6097362"/>
                <a:chExt cx="774100" cy="288032"/>
              </a:xfrm>
            </p:grpSpPr>
            <p:grpSp>
              <p:nvGrpSpPr>
                <p:cNvPr id="74" name="קבוצה 73"/>
                <p:cNvGrpSpPr/>
                <p:nvPr/>
              </p:nvGrpSpPr>
              <p:grpSpPr>
                <a:xfrm>
                  <a:off x="3384202" y="6097362"/>
                  <a:ext cx="193576" cy="288032"/>
                  <a:chOff x="2267744" y="5301208"/>
                  <a:chExt cx="193576" cy="288032"/>
                </a:xfrm>
              </p:grpSpPr>
              <p:cxnSp>
                <p:nvCxnSpPr>
                  <p:cNvPr id="76" name="מחבר ישר 75"/>
                  <p:cNvCxnSpPr/>
                  <p:nvPr/>
                </p:nvCxnSpPr>
                <p:spPr>
                  <a:xfrm flipH="1">
                    <a:off x="226774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מחבר ישר 76"/>
                  <p:cNvCxnSpPr/>
                  <p:nvPr/>
                </p:nvCxnSpPr>
                <p:spPr>
                  <a:xfrm flipH="1">
                    <a:off x="231730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5" name="מחבר חץ ישר 74"/>
                <p:cNvCxnSpPr/>
                <p:nvPr/>
              </p:nvCxnSpPr>
              <p:spPr>
                <a:xfrm flipV="1">
                  <a:off x="2803678" y="6241320"/>
                  <a:ext cx="630084" cy="35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9" name="מחבר חץ ישר 68"/>
              <p:cNvCxnSpPr/>
              <p:nvPr/>
            </p:nvCxnSpPr>
            <p:spPr>
              <a:xfrm>
                <a:off x="4176471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70" name="קבוצה 69"/>
              <p:cNvGrpSpPr/>
              <p:nvPr/>
            </p:nvGrpSpPr>
            <p:grpSpPr>
              <a:xfrm>
                <a:off x="4880757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72" name="תמונה 7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3" name="TextBox 72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8</a:t>
                  </a:r>
                  <a:endParaRPr lang="he-IL" sz="1400" dirty="0"/>
                </a:p>
              </p:txBody>
            </p:sp>
          </p:grpSp>
          <p:cxnSp>
            <p:nvCxnSpPr>
              <p:cNvPr id="71" name="מחבר חץ ישר 70"/>
              <p:cNvCxnSpPr/>
              <p:nvPr/>
            </p:nvCxnSpPr>
            <p:spPr>
              <a:xfrm>
                <a:off x="5781372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50" name="תמונה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2470" y="5719686"/>
              <a:ext cx="795888" cy="139630"/>
            </a:xfrm>
            <a:prstGeom prst="rect">
              <a:avLst/>
            </a:prstGeom>
          </p:spPr>
        </p:pic>
        <p:pic>
          <p:nvPicPr>
            <p:cNvPr id="51" name="תמונה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9762" y="5706907"/>
              <a:ext cx="795888" cy="139630"/>
            </a:xfrm>
            <a:prstGeom prst="rect">
              <a:avLst/>
            </a:prstGeom>
          </p:spPr>
        </p:pic>
        <p:pic>
          <p:nvPicPr>
            <p:cNvPr id="52" name="תמונה 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4881" y="5706907"/>
              <a:ext cx="795888" cy="139630"/>
            </a:xfrm>
            <a:prstGeom prst="rect">
              <a:avLst/>
            </a:prstGeom>
          </p:spPr>
        </p:pic>
        <p:pic>
          <p:nvPicPr>
            <p:cNvPr id="62" name="תמונה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4976" y="5686012"/>
              <a:ext cx="795888" cy="139630"/>
            </a:xfrm>
            <a:prstGeom prst="rect">
              <a:avLst/>
            </a:prstGeom>
          </p:spPr>
        </p:pic>
      </p:grp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20</a:t>
            </a:fld>
            <a:endParaRPr lang="he-IL"/>
          </a:p>
        </p:txBody>
      </p:sp>
      <p:sp>
        <p:nvSpPr>
          <p:cNvPr id="58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 ממקום נתון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sz="2400" dirty="0">
                <a:solidFill>
                  <a:srgbClr val="C00000"/>
                </a:solidFill>
              </a:rPr>
              <a:t>מקרה </a:t>
            </a:r>
            <a:r>
              <a:rPr lang="en-US" sz="2400" dirty="0">
                <a:solidFill>
                  <a:srgbClr val="C00000"/>
                </a:solidFill>
              </a:rPr>
              <a:t>I</a:t>
            </a:r>
            <a:r>
              <a:rPr lang="he-IL" sz="2400" dirty="0">
                <a:solidFill>
                  <a:srgbClr val="C00000"/>
                </a:solidFill>
              </a:rPr>
              <a:t> - מחיקת איבר באמצע הרשימה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865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3"/>
    </mc:Choice>
    <mc:Fallback xmlns="">
      <p:transition spd="slow" advTm="1153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23392" y="1693305"/>
            <a:ext cx="8599765" cy="4873752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b="1" dirty="0">
                <a:solidFill>
                  <a:srgbClr val="0000FF"/>
                </a:solidFill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00FF"/>
                </a:solidFill>
              </a:rPr>
              <a:t>static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remove (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&gt;lst,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&gt;pos)</a:t>
            </a:r>
            <a:br>
              <a:rPr lang="en-US" sz="1800" dirty="0"/>
            </a:br>
            <a:r>
              <a:rPr lang="en-US" sz="1800" dirty="0"/>
              <a:t>{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if</a:t>
            </a:r>
            <a:r>
              <a:rPr lang="en-US" sz="1800" dirty="0"/>
              <a:t> (pos == lst)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</a:t>
            </a:r>
            <a:r>
              <a:rPr lang="en-US" sz="1800" dirty="0" err="1"/>
              <a:t>lst.getNext</a:t>
            </a:r>
            <a:r>
              <a:rPr lang="en-US" sz="1800" dirty="0"/>
              <a:t>(); 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prev = lst;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while</a:t>
            </a:r>
            <a:r>
              <a:rPr lang="en-US" sz="1800" dirty="0"/>
              <a:t> (</a:t>
            </a:r>
            <a:r>
              <a:rPr lang="en-US" sz="1800" dirty="0" err="1"/>
              <a:t>prev.getNext</a:t>
            </a:r>
            <a:r>
              <a:rPr lang="en-US" sz="1800" dirty="0"/>
              <a:t>() != pos)</a:t>
            </a:r>
            <a:br>
              <a:rPr lang="en-US" sz="1800" dirty="0"/>
            </a:br>
            <a:r>
              <a:rPr lang="en-US" sz="1800" dirty="0"/>
              <a:t>		prev = </a:t>
            </a:r>
            <a:r>
              <a:rPr lang="en-US" sz="1800" dirty="0" err="1"/>
              <a:t>prev.getNext</a:t>
            </a:r>
            <a:r>
              <a:rPr lang="en-US" sz="1800" dirty="0"/>
              <a:t>();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 err="1"/>
              <a:t>prev.setNext</a:t>
            </a:r>
            <a:r>
              <a:rPr lang="en-US" sz="1800" dirty="0"/>
              <a:t>(pos.getNext());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lst;</a:t>
            </a:r>
            <a:br>
              <a:rPr lang="en-US" sz="1800" dirty="0"/>
            </a:br>
            <a:r>
              <a:rPr lang="en-US" sz="1800" dirty="0"/>
              <a:t>}</a:t>
            </a:r>
          </a:p>
        </p:txBody>
      </p:sp>
      <p:sp>
        <p:nvSpPr>
          <p:cNvPr id="38" name="מלבן מעוגל 37"/>
          <p:cNvSpPr/>
          <p:nvPr/>
        </p:nvSpPr>
        <p:spPr>
          <a:xfrm>
            <a:off x="1682913" y="3699536"/>
            <a:ext cx="2581540" cy="320725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grpSp>
        <p:nvGrpSpPr>
          <p:cNvPr id="54" name="קבוצה 53"/>
          <p:cNvGrpSpPr/>
          <p:nvPr/>
        </p:nvGrpSpPr>
        <p:grpSpPr>
          <a:xfrm>
            <a:off x="6801316" y="4756651"/>
            <a:ext cx="590828" cy="897152"/>
            <a:chOff x="2261976" y="4908112"/>
            <a:chExt cx="590828" cy="897152"/>
          </a:xfrm>
        </p:grpSpPr>
        <p:sp>
          <p:nvSpPr>
            <p:cNvPr id="55" name="מלבן מעוגל 54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61976" y="4908112"/>
              <a:ext cx="59082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57" name="מחבר חץ ישר 56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8" name="קבוצה 57"/>
          <p:cNvGrpSpPr/>
          <p:nvPr/>
        </p:nvGrpSpPr>
        <p:grpSpPr>
          <a:xfrm>
            <a:off x="5190899" y="4771475"/>
            <a:ext cx="668588" cy="936198"/>
            <a:chOff x="2216619" y="4869066"/>
            <a:chExt cx="668588" cy="936198"/>
          </a:xfrm>
        </p:grpSpPr>
        <p:sp>
          <p:nvSpPr>
            <p:cNvPr id="59" name="מלבן מעוגל 58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216619" y="4869066"/>
              <a:ext cx="66858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dirty="0" err="1"/>
                <a:t>prev</a:t>
              </a:r>
              <a:endParaRPr lang="he-IL" dirty="0"/>
            </a:p>
          </p:txBody>
        </p:sp>
        <p:cxnSp>
          <p:nvCxnSpPr>
            <p:cNvPr id="61" name="מחבר חץ ישר 60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2" name="קבוצה 61"/>
          <p:cNvGrpSpPr/>
          <p:nvPr/>
        </p:nvGrpSpPr>
        <p:grpSpPr>
          <a:xfrm>
            <a:off x="2063553" y="5661248"/>
            <a:ext cx="7567791" cy="667634"/>
            <a:chOff x="539552" y="5661248"/>
            <a:chExt cx="7567791" cy="667634"/>
          </a:xfrm>
        </p:grpSpPr>
        <p:grpSp>
          <p:nvGrpSpPr>
            <p:cNvPr id="63" name="קבוצה 62"/>
            <p:cNvGrpSpPr/>
            <p:nvPr/>
          </p:nvGrpSpPr>
          <p:grpSpPr>
            <a:xfrm>
              <a:off x="539552" y="5661248"/>
              <a:ext cx="7567791" cy="667634"/>
              <a:chOff x="539552" y="5661248"/>
              <a:chExt cx="7567791" cy="667634"/>
            </a:xfrm>
          </p:grpSpPr>
          <p:grpSp>
            <p:nvGrpSpPr>
              <p:cNvPr id="68" name="קבוצה 67"/>
              <p:cNvGrpSpPr/>
              <p:nvPr/>
            </p:nvGrpSpPr>
            <p:grpSpPr>
              <a:xfrm>
                <a:off x="539552" y="5827052"/>
                <a:ext cx="1224136" cy="369332"/>
                <a:chOff x="660766" y="5665199"/>
                <a:chExt cx="1224136" cy="369332"/>
              </a:xfrm>
            </p:grpSpPr>
            <p:sp>
              <p:nvSpPr>
                <p:cNvPr id="89" name="מלבן מעוגל 88"/>
                <p:cNvSpPr/>
                <p:nvPr/>
              </p:nvSpPr>
              <p:spPr>
                <a:xfrm>
                  <a:off x="1236830" y="5705849"/>
                  <a:ext cx="288032" cy="28803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660766" y="5665199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/>
                    <a:t>lst</a:t>
                  </a:r>
                  <a:endParaRPr lang="he-IL" dirty="0"/>
                </a:p>
              </p:txBody>
            </p:sp>
            <p:cxnSp>
              <p:nvCxnSpPr>
                <p:cNvPr id="91" name="מחבר חץ ישר 90"/>
                <p:cNvCxnSpPr/>
                <p:nvPr/>
              </p:nvCxnSpPr>
              <p:spPr>
                <a:xfrm>
                  <a:off x="1380846" y="5849865"/>
                  <a:ext cx="504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קבוצה 68"/>
              <p:cNvGrpSpPr/>
              <p:nvPr/>
            </p:nvGrpSpPr>
            <p:grpSpPr>
              <a:xfrm>
                <a:off x="1763688" y="5694554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87" name="תמונה 86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88" name="TextBox 87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4</a:t>
                  </a:r>
                  <a:endParaRPr lang="he-IL" sz="1400" dirty="0"/>
                </a:p>
              </p:txBody>
            </p:sp>
          </p:grpSp>
          <p:grpSp>
            <p:nvGrpSpPr>
              <p:cNvPr id="70" name="קבוצה 69"/>
              <p:cNvGrpSpPr/>
              <p:nvPr/>
            </p:nvGrpSpPr>
            <p:grpSpPr>
              <a:xfrm>
                <a:off x="3275856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85" name="תמונה 8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86" name="TextBox 85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7</a:t>
                  </a:r>
                  <a:endParaRPr lang="he-IL" sz="1400" dirty="0"/>
                </a:p>
              </p:txBody>
            </p:sp>
          </p:grpSp>
          <p:cxnSp>
            <p:nvCxnSpPr>
              <p:cNvPr id="71" name="מחבר חץ ישר 70"/>
              <p:cNvCxnSpPr/>
              <p:nvPr/>
            </p:nvCxnSpPr>
            <p:spPr>
              <a:xfrm flipV="1">
                <a:off x="2680382" y="6124804"/>
                <a:ext cx="595474" cy="1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72" name="קבוצה 71"/>
              <p:cNvGrpSpPr/>
              <p:nvPr/>
            </p:nvGrpSpPr>
            <p:grpSpPr>
              <a:xfrm>
                <a:off x="6455937" y="5661248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83" name="תמונה 8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84" name="TextBox 83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pPr algn="ctr" rtl="0"/>
                  <a:r>
                    <a:rPr lang="en-US" sz="1400" dirty="0"/>
                    <a:t>3</a:t>
                  </a:r>
                  <a:endParaRPr lang="he-IL" sz="1400" dirty="0"/>
                </a:p>
              </p:txBody>
            </p:sp>
          </p:grpSp>
          <p:grpSp>
            <p:nvGrpSpPr>
              <p:cNvPr id="73" name="קבוצה 72"/>
              <p:cNvGrpSpPr/>
              <p:nvPr/>
            </p:nvGrpSpPr>
            <p:grpSpPr>
              <a:xfrm>
                <a:off x="7333243" y="5937289"/>
                <a:ext cx="774100" cy="288032"/>
                <a:chOff x="2803678" y="6097362"/>
                <a:chExt cx="774100" cy="288032"/>
              </a:xfrm>
            </p:grpSpPr>
            <p:grpSp>
              <p:nvGrpSpPr>
                <p:cNvPr id="79" name="קבוצה 78"/>
                <p:cNvGrpSpPr/>
                <p:nvPr/>
              </p:nvGrpSpPr>
              <p:grpSpPr>
                <a:xfrm>
                  <a:off x="3384202" y="6097362"/>
                  <a:ext cx="193576" cy="288032"/>
                  <a:chOff x="2267744" y="5301208"/>
                  <a:chExt cx="193576" cy="288032"/>
                </a:xfrm>
              </p:grpSpPr>
              <p:cxnSp>
                <p:nvCxnSpPr>
                  <p:cNvPr id="81" name="מחבר ישר 80"/>
                  <p:cNvCxnSpPr/>
                  <p:nvPr/>
                </p:nvCxnSpPr>
                <p:spPr>
                  <a:xfrm flipH="1">
                    <a:off x="226774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מחבר ישר 81"/>
                  <p:cNvCxnSpPr/>
                  <p:nvPr/>
                </p:nvCxnSpPr>
                <p:spPr>
                  <a:xfrm flipH="1">
                    <a:off x="231730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0" name="מחבר חץ ישר 79"/>
                <p:cNvCxnSpPr/>
                <p:nvPr/>
              </p:nvCxnSpPr>
              <p:spPr>
                <a:xfrm flipV="1">
                  <a:off x="2803678" y="6241320"/>
                  <a:ext cx="630084" cy="35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4" name="מחבר חץ ישר 73"/>
              <p:cNvCxnSpPr/>
              <p:nvPr/>
            </p:nvCxnSpPr>
            <p:spPr>
              <a:xfrm>
                <a:off x="4176471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75" name="קבוצה 74"/>
              <p:cNvGrpSpPr/>
              <p:nvPr/>
            </p:nvGrpSpPr>
            <p:grpSpPr>
              <a:xfrm>
                <a:off x="4880757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77" name="תמונה 76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8" name="TextBox 77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8</a:t>
                  </a:r>
                  <a:endParaRPr lang="he-IL" sz="1400" dirty="0"/>
                </a:p>
              </p:txBody>
            </p:sp>
          </p:grpSp>
          <p:cxnSp>
            <p:nvCxnSpPr>
              <p:cNvPr id="76" name="מחבר חץ ישר 75"/>
              <p:cNvCxnSpPr/>
              <p:nvPr/>
            </p:nvCxnSpPr>
            <p:spPr>
              <a:xfrm>
                <a:off x="5781372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64" name="תמונה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2470" y="5719686"/>
              <a:ext cx="795888" cy="139630"/>
            </a:xfrm>
            <a:prstGeom prst="rect">
              <a:avLst/>
            </a:prstGeom>
          </p:spPr>
        </p:pic>
        <p:pic>
          <p:nvPicPr>
            <p:cNvPr id="65" name="תמונה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9762" y="5706907"/>
              <a:ext cx="795888" cy="139630"/>
            </a:xfrm>
            <a:prstGeom prst="rect">
              <a:avLst/>
            </a:prstGeom>
          </p:spPr>
        </p:pic>
        <p:pic>
          <p:nvPicPr>
            <p:cNvPr id="66" name="תמונה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4881" y="5706907"/>
              <a:ext cx="795888" cy="139630"/>
            </a:xfrm>
            <a:prstGeom prst="rect">
              <a:avLst/>
            </a:prstGeom>
          </p:spPr>
        </p:pic>
        <p:pic>
          <p:nvPicPr>
            <p:cNvPr id="67" name="תמונה 6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4976" y="5686012"/>
              <a:ext cx="795888" cy="139630"/>
            </a:xfrm>
            <a:prstGeom prst="rect">
              <a:avLst/>
            </a:prstGeom>
          </p:spPr>
        </p:pic>
      </p:grp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21</a:t>
            </a:fld>
            <a:endParaRPr lang="he-IL"/>
          </a:p>
        </p:txBody>
      </p:sp>
      <p:sp>
        <p:nvSpPr>
          <p:cNvPr id="46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 ממקום נתון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sz="2400" dirty="0">
                <a:solidFill>
                  <a:srgbClr val="C00000"/>
                </a:solidFill>
              </a:rPr>
              <a:t>מקרה </a:t>
            </a:r>
            <a:r>
              <a:rPr lang="en-US" sz="2400" dirty="0">
                <a:solidFill>
                  <a:srgbClr val="C00000"/>
                </a:solidFill>
              </a:rPr>
              <a:t>I</a:t>
            </a:r>
            <a:r>
              <a:rPr lang="he-IL" sz="2400" dirty="0">
                <a:solidFill>
                  <a:srgbClr val="C00000"/>
                </a:solidFill>
              </a:rPr>
              <a:t> - מחיקת איבר באמצע הרשימה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963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8"/>
    </mc:Choice>
    <mc:Fallback xmlns="">
      <p:transition spd="slow" advTm="348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23392" y="1693305"/>
            <a:ext cx="8599765" cy="4873752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b="1" dirty="0">
                <a:solidFill>
                  <a:srgbClr val="0000FF"/>
                </a:solidFill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00FF"/>
                </a:solidFill>
              </a:rPr>
              <a:t>static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remove (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&gt;lst,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&gt;pos)</a:t>
            </a:r>
            <a:br>
              <a:rPr lang="en-US" sz="1800" dirty="0"/>
            </a:br>
            <a:r>
              <a:rPr lang="en-US" sz="1800" dirty="0"/>
              <a:t>{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if</a:t>
            </a:r>
            <a:r>
              <a:rPr lang="en-US" sz="1800" dirty="0"/>
              <a:t> (pos == lst)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</a:t>
            </a:r>
            <a:r>
              <a:rPr lang="en-US" sz="1800" dirty="0" err="1"/>
              <a:t>lst.getNext</a:t>
            </a:r>
            <a:r>
              <a:rPr lang="en-US" sz="1800" dirty="0"/>
              <a:t>(); 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prev = lst;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while</a:t>
            </a:r>
            <a:r>
              <a:rPr lang="en-US" sz="1800" dirty="0"/>
              <a:t> (</a:t>
            </a:r>
            <a:r>
              <a:rPr lang="en-US" sz="1800" dirty="0" err="1"/>
              <a:t>prev.getNext</a:t>
            </a:r>
            <a:r>
              <a:rPr lang="en-US" sz="1800" dirty="0"/>
              <a:t>() != pos)</a:t>
            </a:r>
            <a:br>
              <a:rPr lang="en-US" sz="1800" dirty="0"/>
            </a:br>
            <a:r>
              <a:rPr lang="en-US" sz="1800" dirty="0"/>
              <a:t>		prev = </a:t>
            </a:r>
            <a:r>
              <a:rPr lang="en-US" sz="1800" dirty="0" err="1"/>
              <a:t>prev.getNext</a:t>
            </a:r>
            <a:r>
              <a:rPr lang="en-US" sz="1800" dirty="0"/>
              <a:t>();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 err="1"/>
              <a:t>prev.setNext</a:t>
            </a:r>
            <a:r>
              <a:rPr lang="en-US" sz="1800" dirty="0"/>
              <a:t>(pos.getNext());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lst;</a:t>
            </a:r>
            <a:br>
              <a:rPr lang="en-US" sz="1800" dirty="0"/>
            </a:br>
            <a:r>
              <a:rPr lang="en-US" sz="1800" dirty="0"/>
              <a:t>}</a:t>
            </a:r>
          </a:p>
        </p:txBody>
      </p:sp>
      <p:sp>
        <p:nvSpPr>
          <p:cNvPr id="38" name="מלבן מעוגל 37"/>
          <p:cNvSpPr/>
          <p:nvPr/>
        </p:nvSpPr>
        <p:spPr>
          <a:xfrm>
            <a:off x="1207324" y="3379473"/>
            <a:ext cx="3240360" cy="363748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grpSp>
        <p:nvGrpSpPr>
          <p:cNvPr id="45" name="קבוצה 44"/>
          <p:cNvGrpSpPr/>
          <p:nvPr/>
        </p:nvGrpSpPr>
        <p:grpSpPr>
          <a:xfrm>
            <a:off x="6801316" y="4756651"/>
            <a:ext cx="590828" cy="897152"/>
            <a:chOff x="2261976" y="4908112"/>
            <a:chExt cx="590828" cy="897152"/>
          </a:xfrm>
        </p:grpSpPr>
        <p:sp>
          <p:nvSpPr>
            <p:cNvPr id="46" name="מלבן מעוגל 45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61976" y="4908112"/>
              <a:ext cx="59082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48" name="מחבר חץ ישר 47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3" name="קבוצה 52"/>
          <p:cNvGrpSpPr/>
          <p:nvPr/>
        </p:nvGrpSpPr>
        <p:grpSpPr>
          <a:xfrm>
            <a:off x="5190899" y="4771475"/>
            <a:ext cx="668588" cy="936198"/>
            <a:chOff x="2216619" y="4869066"/>
            <a:chExt cx="668588" cy="936198"/>
          </a:xfrm>
        </p:grpSpPr>
        <p:sp>
          <p:nvSpPr>
            <p:cNvPr id="54" name="מלבן מעוגל 53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216619" y="4869066"/>
              <a:ext cx="66858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dirty="0" err="1"/>
                <a:t>prev</a:t>
              </a:r>
              <a:endParaRPr lang="he-IL" dirty="0"/>
            </a:p>
          </p:txBody>
        </p:sp>
        <p:cxnSp>
          <p:nvCxnSpPr>
            <p:cNvPr id="56" name="מחבר חץ ישר 55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7" name="קבוצה 56"/>
          <p:cNvGrpSpPr/>
          <p:nvPr/>
        </p:nvGrpSpPr>
        <p:grpSpPr>
          <a:xfrm>
            <a:off x="2063553" y="5661248"/>
            <a:ext cx="7567791" cy="667634"/>
            <a:chOff x="539552" y="5661248"/>
            <a:chExt cx="7567791" cy="667634"/>
          </a:xfrm>
        </p:grpSpPr>
        <p:grpSp>
          <p:nvGrpSpPr>
            <p:cNvPr id="58" name="קבוצה 57"/>
            <p:cNvGrpSpPr/>
            <p:nvPr/>
          </p:nvGrpSpPr>
          <p:grpSpPr>
            <a:xfrm>
              <a:off x="539552" y="5661248"/>
              <a:ext cx="7567791" cy="667634"/>
              <a:chOff x="539552" y="5661248"/>
              <a:chExt cx="7567791" cy="667634"/>
            </a:xfrm>
          </p:grpSpPr>
          <p:grpSp>
            <p:nvGrpSpPr>
              <p:cNvPr id="63" name="קבוצה 62"/>
              <p:cNvGrpSpPr/>
              <p:nvPr/>
            </p:nvGrpSpPr>
            <p:grpSpPr>
              <a:xfrm>
                <a:off x="539552" y="5827052"/>
                <a:ext cx="1224136" cy="369332"/>
                <a:chOff x="660766" y="5665199"/>
                <a:chExt cx="1224136" cy="369332"/>
              </a:xfrm>
            </p:grpSpPr>
            <p:sp>
              <p:nvSpPr>
                <p:cNvPr id="84" name="מלבן מעוגל 83"/>
                <p:cNvSpPr/>
                <p:nvPr/>
              </p:nvSpPr>
              <p:spPr>
                <a:xfrm>
                  <a:off x="1236830" y="5705849"/>
                  <a:ext cx="288032" cy="28803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660766" y="5665199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/>
                    <a:t>lst</a:t>
                  </a:r>
                  <a:endParaRPr lang="he-IL" dirty="0"/>
                </a:p>
              </p:txBody>
            </p:sp>
            <p:cxnSp>
              <p:nvCxnSpPr>
                <p:cNvPr id="86" name="מחבר חץ ישר 85"/>
                <p:cNvCxnSpPr/>
                <p:nvPr/>
              </p:nvCxnSpPr>
              <p:spPr>
                <a:xfrm>
                  <a:off x="1380846" y="5849865"/>
                  <a:ext cx="504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קבוצה 63"/>
              <p:cNvGrpSpPr/>
              <p:nvPr/>
            </p:nvGrpSpPr>
            <p:grpSpPr>
              <a:xfrm>
                <a:off x="1763688" y="5694554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82" name="תמונה 8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83" name="TextBox 82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4</a:t>
                  </a:r>
                  <a:endParaRPr lang="he-IL" sz="1400" dirty="0"/>
                </a:p>
              </p:txBody>
            </p:sp>
          </p:grpSp>
          <p:grpSp>
            <p:nvGrpSpPr>
              <p:cNvPr id="65" name="קבוצה 64"/>
              <p:cNvGrpSpPr/>
              <p:nvPr/>
            </p:nvGrpSpPr>
            <p:grpSpPr>
              <a:xfrm>
                <a:off x="3275856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80" name="תמונה 7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81" name="TextBox 80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7</a:t>
                  </a:r>
                  <a:endParaRPr lang="he-IL" sz="1400" dirty="0"/>
                </a:p>
              </p:txBody>
            </p:sp>
          </p:grpSp>
          <p:cxnSp>
            <p:nvCxnSpPr>
              <p:cNvPr id="66" name="מחבר חץ ישר 65"/>
              <p:cNvCxnSpPr/>
              <p:nvPr/>
            </p:nvCxnSpPr>
            <p:spPr>
              <a:xfrm flipV="1">
                <a:off x="2680382" y="6124804"/>
                <a:ext cx="595474" cy="1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67" name="קבוצה 66"/>
              <p:cNvGrpSpPr/>
              <p:nvPr/>
            </p:nvGrpSpPr>
            <p:grpSpPr>
              <a:xfrm>
                <a:off x="6455937" y="5661248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78" name="תמונה 7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9" name="TextBox 78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pPr algn="ctr" rtl="0"/>
                  <a:r>
                    <a:rPr lang="en-US" sz="1400" dirty="0"/>
                    <a:t>3</a:t>
                  </a:r>
                  <a:endParaRPr lang="he-IL" sz="1400" dirty="0"/>
                </a:p>
              </p:txBody>
            </p:sp>
          </p:grpSp>
          <p:grpSp>
            <p:nvGrpSpPr>
              <p:cNvPr id="68" name="קבוצה 67"/>
              <p:cNvGrpSpPr/>
              <p:nvPr/>
            </p:nvGrpSpPr>
            <p:grpSpPr>
              <a:xfrm>
                <a:off x="7333243" y="5937289"/>
                <a:ext cx="774100" cy="288032"/>
                <a:chOff x="2803678" y="6097362"/>
                <a:chExt cx="774100" cy="288032"/>
              </a:xfrm>
            </p:grpSpPr>
            <p:grpSp>
              <p:nvGrpSpPr>
                <p:cNvPr id="74" name="קבוצה 73"/>
                <p:cNvGrpSpPr/>
                <p:nvPr/>
              </p:nvGrpSpPr>
              <p:grpSpPr>
                <a:xfrm>
                  <a:off x="3384202" y="6097362"/>
                  <a:ext cx="193576" cy="288032"/>
                  <a:chOff x="2267744" y="5301208"/>
                  <a:chExt cx="193576" cy="288032"/>
                </a:xfrm>
              </p:grpSpPr>
              <p:cxnSp>
                <p:nvCxnSpPr>
                  <p:cNvPr id="76" name="מחבר ישר 75"/>
                  <p:cNvCxnSpPr/>
                  <p:nvPr/>
                </p:nvCxnSpPr>
                <p:spPr>
                  <a:xfrm flipH="1">
                    <a:off x="226774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מחבר ישר 76"/>
                  <p:cNvCxnSpPr/>
                  <p:nvPr/>
                </p:nvCxnSpPr>
                <p:spPr>
                  <a:xfrm flipH="1">
                    <a:off x="231730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5" name="מחבר חץ ישר 74"/>
                <p:cNvCxnSpPr/>
                <p:nvPr/>
              </p:nvCxnSpPr>
              <p:spPr>
                <a:xfrm flipV="1">
                  <a:off x="2803678" y="6241320"/>
                  <a:ext cx="630084" cy="35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9" name="מחבר חץ ישר 68"/>
              <p:cNvCxnSpPr/>
              <p:nvPr/>
            </p:nvCxnSpPr>
            <p:spPr>
              <a:xfrm>
                <a:off x="4176471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70" name="קבוצה 69"/>
              <p:cNvGrpSpPr/>
              <p:nvPr/>
            </p:nvGrpSpPr>
            <p:grpSpPr>
              <a:xfrm>
                <a:off x="4880757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72" name="תמונה 7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3" name="TextBox 72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8</a:t>
                  </a:r>
                  <a:endParaRPr lang="he-IL" sz="1400" dirty="0"/>
                </a:p>
              </p:txBody>
            </p:sp>
          </p:grpSp>
          <p:cxnSp>
            <p:nvCxnSpPr>
              <p:cNvPr id="71" name="מחבר חץ ישר 70"/>
              <p:cNvCxnSpPr/>
              <p:nvPr/>
            </p:nvCxnSpPr>
            <p:spPr>
              <a:xfrm>
                <a:off x="5781372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59" name="תמונה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2470" y="5719686"/>
              <a:ext cx="795888" cy="139630"/>
            </a:xfrm>
            <a:prstGeom prst="rect">
              <a:avLst/>
            </a:prstGeom>
          </p:spPr>
        </p:pic>
        <p:pic>
          <p:nvPicPr>
            <p:cNvPr id="60" name="תמונה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9762" y="5706907"/>
              <a:ext cx="795888" cy="139630"/>
            </a:xfrm>
            <a:prstGeom prst="rect">
              <a:avLst/>
            </a:prstGeom>
          </p:spPr>
        </p:pic>
        <p:pic>
          <p:nvPicPr>
            <p:cNvPr id="61" name="תמונה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4881" y="5706907"/>
              <a:ext cx="795888" cy="139630"/>
            </a:xfrm>
            <a:prstGeom prst="rect">
              <a:avLst/>
            </a:prstGeom>
          </p:spPr>
        </p:pic>
        <p:pic>
          <p:nvPicPr>
            <p:cNvPr id="62" name="תמונה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4976" y="5686012"/>
              <a:ext cx="795888" cy="139630"/>
            </a:xfrm>
            <a:prstGeom prst="rect">
              <a:avLst/>
            </a:prstGeom>
          </p:spPr>
        </p:pic>
      </p:grp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22</a:t>
            </a:fld>
            <a:endParaRPr lang="he-IL"/>
          </a:p>
        </p:txBody>
      </p:sp>
      <p:sp>
        <p:nvSpPr>
          <p:cNvPr id="49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 ממקום נתון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sz="2400" dirty="0">
                <a:solidFill>
                  <a:srgbClr val="C00000"/>
                </a:solidFill>
              </a:rPr>
              <a:t>מקרה </a:t>
            </a:r>
            <a:r>
              <a:rPr lang="en-US" sz="2400" dirty="0">
                <a:solidFill>
                  <a:srgbClr val="C00000"/>
                </a:solidFill>
              </a:rPr>
              <a:t>I</a:t>
            </a:r>
            <a:r>
              <a:rPr lang="he-IL" sz="2400" dirty="0">
                <a:solidFill>
                  <a:srgbClr val="C00000"/>
                </a:solidFill>
              </a:rPr>
              <a:t> - מחיקת איבר באמצע הרשימה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0599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3"/>
    </mc:Choice>
    <mc:Fallback xmlns="">
      <p:transition spd="slow" advTm="5033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23392" y="1693305"/>
            <a:ext cx="8599765" cy="4873752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b="1" dirty="0">
                <a:solidFill>
                  <a:srgbClr val="0000FF"/>
                </a:solidFill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00FF"/>
                </a:solidFill>
              </a:rPr>
              <a:t>static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remove (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&gt;lst,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&gt;pos)</a:t>
            </a:r>
            <a:br>
              <a:rPr lang="en-US" sz="1800" dirty="0"/>
            </a:br>
            <a:r>
              <a:rPr lang="en-US" sz="1800" dirty="0"/>
              <a:t>{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if</a:t>
            </a:r>
            <a:r>
              <a:rPr lang="en-US" sz="1800" dirty="0"/>
              <a:t> (pos == lst)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</a:t>
            </a:r>
            <a:r>
              <a:rPr lang="en-US" sz="1800" dirty="0" err="1"/>
              <a:t>lst.getNext</a:t>
            </a:r>
            <a:r>
              <a:rPr lang="en-US" sz="1800" dirty="0"/>
              <a:t>(); 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prev = lst;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while</a:t>
            </a:r>
            <a:r>
              <a:rPr lang="en-US" sz="1800" dirty="0"/>
              <a:t> (</a:t>
            </a:r>
            <a:r>
              <a:rPr lang="en-US" sz="1800" dirty="0" err="1"/>
              <a:t>prev.getNext</a:t>
            </a:r>
            <a:r>
              <a:rPr lang="en-US" sz="1800" dirty="0"/>
              <a:t>() != pos)</a:t>
            </a:r>
            <a:br>
              <a:rPr lang="en-US" sz="1800" dirty="0"/>
            </a:br>
            <a:r>
              <a:rPr lang="en-US" sz="1800" dirty="0"/>
              <a:t>		prev = </a:t>
            </a:r>
            <a:r>
              <a:rPr lang="en-US" sz="1800" dirty="0" err="1"/>
              <a:t>prev.getNext</a:t>
            </a:r>
            <a:r>
              <a:rPr lang="en-US" sz="1800" dirty="0"/>
              <a:t>();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 err="1"/>
              <a:t>prev.setNext</a:t>
            </a:r>
            <a:r>
              <a:rPr lang="en-US" sz="1800" dirty="0"/>
              <a:t>(pos.getNext());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lst;</a:t>
            </a:r>
            <a:br>
              <a:rPr lang="en-US" sz="1800" dirty="0"/>
            </a:br>
            <a:r>
              <a:rPr lang="en-US" sz="1800" dirty="0"/>
              <a:t>}</a:t>
            </a:r>
          </a:p>
        </p:txBody>
      </p:sp>
      <p:sp>
        <p:nvSpPr>
          <p:cNvPr id="38" name="מלבן מעוגל 37"/>
          <p:cNvSpPr/>
          <p:nvPr/>
        </p:nvSpPr>
        <p:spPr>
          <a:xfrm>
            <a:off x="1168835" y="4110034"/>
            <a:ext cx="3240360" cy="363748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grpSp>
        <p:nvGrpSpPr>
          <p:cNvPr id="7" name="קבוצה 6"/>
          <p:cNvGrpSpPr/>
          <p:nvPr/>
        </p:nvGrpSpPr>
        <p:grpSpPr>
          <a:xfrm>
            <a:off x="2063553" y="5661248"/>
            <a:ext cx="7567791" cy="823962"/>
            <a:chOff x="539552" y="5661248"/>
            <a:chExt cx="7567791" cy="823962"/>
          </a:xfrm>
        </p:grpSpPr>
        <p:grpSp>
          <p:nvGrpSpPr>
            <p:cNvPr id="58" name="קבוצה 57"/>
            <p:cNvGrpSpPr/>
            <p:nvPr/>
          </p:nvGrpSpPr>
          <p:grpSpPr>
            <a:xfrm>
              <a:off x="539552" y="5661248"/>
              <a:ext cx="7567791" cy="667634"/>
              <a:chOff x="539552" y="5661248"/>
              <a:chExt cx="7567791" cy="667634"/>
            </a:xfrm>
          </p:grpSpPr>
          <p:grpSp>
            <p:nvGrpSpPr>
              <p:cNvPr id="59" name="קבוצה 58"/>
              <p:cNvGrpSpPr/>
              <p:nvPr/>
            </p:nvGrpSpPr>
            <p:grpSpPr>
              <a:xfrm>
                <a:off x="539552" y="5661248"/>
                <a:ext cx="7567791" cy="667634"/>
                <a:chOff x="539552" y="5661248"/>
                <a:chExt cx="7567791" cy="667634"/>
              </a:xfrm>
            </p:grpSpPr>
            <p:grpSp>
              <p:nvGrpSpPr>
                <p:cNvPr id="64" name="קבוצה 63"/>
                <p:cNvGrpSpPr/>
                <p:nvPr/>
              </p:nvGrpSpPr>
              <p:grpSpPr>
                <a:xfrm>
                  <a:off x="539552" y="5827052"/>
                  <a:ext cx="1224136" cy="369332"/>
                  <a:chOff x="660766" y="5665199"/>
                  <a:chExt cx="1224136" cy="369332"/>
                </a:xfrm>
              </p:grpSpPr>
              <p:sp>
                <p:nvSpPr>
                  <p:cNvPr id="85" name="מלבן מעוגל 84"/>
                  <p:cNvSpPr/>
                  <p:nvPr/>
                </p:nvSpPr>
                <p:spPr>
                  <a:xfrm>
                    <a:off x="1236830" y="5705849"/>
                    <a:ext cx="288032" cy="288032"/>
                  </a:xfrm>
                  <a:prstGeom prst="roundRect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660766" y="5665199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dirty="0"/>
                      <a:t>lst</a:t>
                    </a:r>
                    <a:endParaRPr lang="he-IL" dirty="0"/>
                  </a:p>
                </p:txBody>
              </p:sp>
              <p:cxnSp>
                <p:nvCxnSpPr>
                  <p:cNvPr id="87" name="מחבר חץ ישר 86"/>
                  <p:cNvCxnSpPr/>
                  <p:nvPr/>
                </p:nvCxnSpPr>
                <p:spPr>
                  <a:xfrm>
                    <a:off x="1380846" y="5849865"/>
                    <a:ext cx="504056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5" name="קבוצה 64"/>
                <p:cNvGrpSpPr/>
                <p:nvPr/>
              </p:nvGrpSpPr>
              <p:grpSpPr>
                <a:xfrm>
                  <a:off x="1763688" y="5694554"/>
                  <a:ext cx="1233966" cy="634328"/>
                  <a:chOff x="3851920" y="5676717"/>
                  <a:chExt cx="1233966" cy="634328"/>
                </a:xfrm>
              </p:grpSpPr>
              <p:pic>
                <p:nvPicPr>
                  <p:cNvPr id="83" name="תמונה 8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851920" y="5676717"/>
                    <a:ext cx="1233966" cy="634328"/>
                  </a:xfrm>
                  <a:prstGeom prst="rect">
                    <a:avLst/>
                  </a:prstGeom>
                </p:spPr>
              </p:pic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4045278" y="5953231"/>
                    <a:ext cx="216024" cy="28814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1">
                    <a:spAutoFit/>
                  </a:bodyPr>
                  <a:lstStyle/>
                  <a:p>
                    <a:r>
                      <a:rPr lang="en-US" sz="1400" dirty="0"/>
                      <a:t>4</a:t>
                    </a:r>
                    <a:endParaRPr lang="he-IL" sz="1400" dirty="0"/>
                  </a:p>
                </p:txBody>
              </p:sp>
            </p:grpSp>
            <p:grpSp>
              <p:nvGrpSpPr>
                <p:cNvPr id="66" name="קבוצה 65"/>
                <p:cNvGrpSpPr/>
                <p:nvPr/>
              </p:nvGrpSpPr>
              <p:grpSpPr>
                <a:xfrm>
                  <a:off x="3275856" y="5679085"/>
                  <a:ext cx="1233966" cy="634328"/>
                  <a:chOff x="3851920" y="5676717"/>
                  <a:chExt cx="1233966" cy="634328"/>
                </a:xfrm>
              </p:grpSpPr>
              <p:pic>
                <p:nvPicPr>
                  <p:cNvPr id="81" name="תמונה 80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851920" y="5676717"/>
                    <a:ext cx="1233966" cy="634328"/>
                  </a:xfrm>
                  <a:prstGeom prst="rect">
                    <a:avLst/>
                  </a:prstGeom>
                </p:spPr>
              </p:pic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4045278" y="5953231"/>
                    <a:ext cx="216024" cy="28814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1">
                    <a:spAutoFit/>
                  </a:bodyPr>
                  <a:lstStyle/>
                  <a:p>
                    <a:r>
                      <a:rPr lang="en-US" sz="1400" dirty="0"/>
                      <a:t>7</a:t>
                    </a:r>
                    <a:endParaRPr lang="he-IL" sz="1400" dirty="0"/>
                  </a:p>
                </p:txBody>
              </p:sp>
            </p:grpSp>
            <p:cxnSp>
              <p:nvCxnSpPr>
                <p:cNvPr id="67" name="מחבר חץ ישר 66"/>
                <p:cNvCxnSpPr/>
                <p:nvPr/>
              </p:nvCxnSpPr>
              <p:spPr>
                <a:xfrm flipV="1">
                  <a:off x="2680382" y="6124804"/>
                  <a:ext cx="595474" cy="11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קבוצה 67"/>
                <p:cNvGrpSpPr/>
                <p:nvPr/>
              </p:nvGrpSpPr>
              <p:grpSpPr>
                <a:xfrm>
                  <a:off x="6455937" y="5661248"/>
                  <a:ext cx="1233966" cy="634328"/>
                  <a:chOff x="3851920" y="5676717"/>
                  <a:chExt cx="1233966" cy="634328"/>
                </a:xfrm>
              </p:grpSpPr>
              <p:pic>
                <p:nvPicPr>
                  <p:cNvPr id="79" name="תמונה 78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851920" y="5676717"/>
                    <a:ext cx="1233966" cy="634328"/>
                  </a:xfrm>
                  <a:prstGeom prst="rect">
                    <a:avLst/>
                  </a:prstGeom>
                </p:spPr>
              </p:pic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4045278" y="5953231"/>
                    <a:ext cx="216024" cy="28814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1">
                    <a:spAutoFit/>
                  </a:bodyPr>
                  <a:lstStyle/>
                  <a:p>
                    <a:pPr algn="ctr" rtl="0"/>
                    <a:r>
                      <a:rPr lang="en-US" sz="1400" dirty="0"/>
                      <a:t>3</a:t>
                    </a:r>
                    <a:endParaRPr lang="he-IL" sz="1400" dirty="0"/>
                  </a:p>
                </p:txBody>
              </p:sp>
            </p:grpSp>
            <p:grpSp>
              <p:nvGrpSpPr>
                <p:cNvPr id="69" name="קבוצה 68"/>
                <p:cNvGrpSpPr/>
                <p:nvPr/>
              </p:nvGrpSpPr>
              <p:grpSpPr>
                <a:xfrm>
                  <a:off x="7333243" y="5937289"/>
                  <a:ext cx="774100" cy="288032"/>
                  <a:chOff x="2803678" y="6097362"/>
                  <a:chExt cx="774100" cy="288032"/>
                </a:xfrm>
              </p:grpSpPr>
              <p:grpSp>
                <p:nvGrpSpPr>
                  <p:cNvPr id="75" name="קבוצה 74"/>
                  <p:cNvGrpSpPr/>
                  <p:nvPr/>
                </p:nvGrpSpPr>
                <p:grpSpPr>
                  <a:xfrm>
                    <a:off x="3384202" y="6097362"/>
                    <a:ext cx="193576" cy="288032"/>
                    <a:chOff x="2267744" y="5301208"/>
                    <a:chExt cx="193576" cy="288032"/>
                  </a:xfrm>
                </p:grpSpPr>
                <p:cxnSp>
                  <p:nvCxnSpPr>
                    <p:cNvPr id="77" name="מחבר ישר 76"/>
                    <p:cNvCxnSpPr/>
                    <p:nvPr/>
                  </p:nvCxnSpPr>
                  <p:spPr>
                    <a:xfrm flipH="1">
                      <a:off x="2267744" y="5301208"/>
                      <a:ext cx="144016" cy="28803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מחבר ישר 77"/>
                    <p:cNvCxnSpPr/>
                    <p:nvPr/>
                  </p:nvCxnSpPr>
                  <p:spPr>
                    <a:xfrm flipH="1">
                      <a:off x="2317304" y="5301208"/>
                      <a:ext cx="144016" cy="28803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6" name="מחבר חץ ישר 75"/>
                  <p:cNvCxnSpPr/>
                  <p:nvPr/>
                </p:nvCxnSpPr>
                <p:spPr>
                  <a:xfrm flipV="1">
                    <a:off x="2803678" y="6241320"/>
                    <a:ext cx="630084" cy="350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1" name="קבוצה 70"/>
                <p:cNvGrpSpPr/>
                <p:nvPr/>
              </p:nvGrpSpPr>
              <p:grpSpPr>
                <a:xfrm>
                  <a:off x="4880757" y="5679085"/>
                  <a:ext cx="1233966" cy="634328"/>
                  <a:chOff x="3851920" y="5676717"/>
                  <a:chExt cx="1233966" cy="634328"/>
                </a:xfrm>
              </p:grpSpPr>
              <p:pic>
                <p:nvPicPr>
                  <p:cNvPr id="73" name="תמונה 7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851920" y="5676717"/>
                    <a:ext cx="1233966" cy="634328"/>
                  </a:xfrm>
                  <a:prstGeom prst="rect">
                    <a:avLst/>
                  </a:prstGeom>
                </p:spPr>
              </p:pic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4045278" y="5953231"/>
                    <a:ext cx="216024" cy="28814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1">
                    <a:spAutoFit/>
                  </a:bodyPr>
                  <a:lstStyle/>
                  <a:p>
                    <a:r>
                      <a:rPr lang="en-US" sz="1400" dirty="0"/>
                      <a:t>8</a:t>
                    </a:r>
                    <a:endParaRPr lang="he-IL" sz="1400" dirty="0"/>
                  </a:p>
                </p:txBody>
              </p:sp>
            </p:grpSp>
            <p:cxnSp>
              <p:nvCxnSpPr>
                <p:cNvPr id="72" name="מחבר חץ ישר 71"/>
                <p:cNvCxnSpPr/>
                <p:nvPr/>
              </p:nvCxnSpPr>
              <p:spPr>
                <a:xfrm>
                  <a:off x="5781372" y="6124804"/>
                  <a:ext cx="66089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60" name="תמונה 5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2470" y="5719686"/>
                <a:ext cx="795888" cy="139630"/>
              </a:xfrm>
              <a:prstGeom prst="rect">
                <a:avLst/>
              </a:prstGeom>
            </p:spPr>
          </p:pic>
          <p:pic>
            <p:nvPicPr>
              <p:cNvPr id="61" name="תמונה 6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9762" y="5706907"/>
                <a:ext cx="795888" cy="139630"/>
              </a:xfrm>
              <a:prstGeom prst="rect">
                <a:avLst/>
              </a:prstGeom>
            </p:spPr>
          </p:pic>
          <p:pic>
            <p:nvPicPr>
              <p:cNvPr id="62" name="תמונה 6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04881" y="5706907"/>
                <a:ext cx="795888" cy="139630"/>
              </a:xfrm>
              <a:prstGeom prst="rect">
                <a:avLst/>
              </a:prstGeom>
            </p:spPr>
          </p:pic>
          <p:pic>
            <p:nvPicPr>
              <p:cNvPr id="63" name="תמונה 6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74976" y="5686012"/>
                <a:ext cx="795888" cy="139630"/>
              </a:xfrm>
              <a:prstGeom prst="rect">
                <a:avLst/>
              </a:prstGeom>
            </p:spPr>
          </p:pic>
        </p:grpSp>
        <p:sp>
          <p:nvSpPr>
            <p:cNvPr id="6" name="צורה חופשית 5"/>
            <p:cNvSpPr/>
            <p:nvPr/>
          </p:nvSpPr>
          <p:spPr>
            <a:xfrm>
              <a:off x="4218709" y="6122719"/>
              <a:ext cx="2286000" cy="362491"/>
            </a:xfrm>
            <a:custGeom>
              <a:avLst/>
              <a:gdLst>
                <a:gd name="connsiteX0" fmla="*/ 0 w 2286000"/>
                <a:gd name="connsiteY0" fmla="*/ 0 h 362491"/>
                <a:gd name="connsiteX1" fmla="*/ 1191491 w 2286000"/>
                <a:gd name="connsiteY1" fmla="*/ 360219 h 362491"/>
                <a:gd name="connsiteX2" fmla="*/ 2286000 w 2286000"/>
                <a:gd name="connsiteY2" fmla="*/ 152400 h 36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0" h="362491">
                  <a:moveTo>
                    <a:pt x="0" y="0"/>
                  </a:moveTo>
                  <a:cubicBezTo>
                    <a:pt x="405245" y="167409"/>
                    <a:pt x="810491" y="334819"/>
                    <a:pt x="1191491" y="360219"/>
                  </a:cubicBezTo>
                  <a:cubicBezTo>
                    <a:pt x="1572491" y="385619"/>
                    <a:pt x="2102427" y="190500"/>
                    <a:pt x="2286000" y="152400"/>
                  </a:cubicBezTo>
                </a:path>
              </a:pathLst>
            </a:custGeom>
            <a:ln>
              <a:tailEnd type="triangle" w="lg" len="sm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מציין מיקום של כותרת תחתונה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45" name="פיצוץ 1 44"/>
          <p:cNvSpPr/>
          <p:nvPr/>
        </p:nvSpPr>
        <p:spPr>
          <a:xfrm>
            <a:off x="7248128" y="274638"/>
            <a:ext cx="2664296" cy="1426170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מחיקת איבר </a:t>
            </a:r>
            <a:r>
              <a:rPr lang="he-IL" b="1" dirty="0">
                <a:solidFill>
                  <a:schemeClr val="tx1"/>
                </a:solidFill>
              </a:rPr>
              <a:t>באמצע</a:t>
            </a:r>
            <a:r>
              <a:rPr lang="he-IL" dirty="0">
                <a:solidFill>
                  <a:schemeClr val="tx1"/>
                </a:solidFill>
              </a:rPr>
              <a:t> הרשימה</a:t>
            </a:r>
          </a:p>
        </p:txBody>
      </p:sp>
      <p:grpSp>
        <p:nvGrpSpPr>
          <p:cNvPr id="46" name="קבוצה 45"/>
          <p:cNvGrpSpPr/>
          <p:nvPr/>
        </p:nvGrpSpPr>
        <p:grpSpPr>
          <a:xfrm>
            <a:off x="6801316" y="4756651"/>
            <a:ext cx="590828" cy="897152"/>
            <a:chOff x="2261976" y="4908112"/>
            <a:chExt cx="590828" cy="897152"/>
          </a:xfrm>
        </p:grpSpPr>
        <p:sp>
          <p:nvSpPr>
            <p:cNvPr id="47" name="מלבן מעוגל 46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61976" y="4908112"/>
              <a:ext cx="59082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53" name="מחבר חץ ישר 52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4" name="קבוצה 53"/>
          <p:cNvGrpSpPr/>
          <p:nvPr/>
        </p:nvGrpSpPr>
        <p:grpSpPr>
          <a:xfrm>
            <a:off x="5190899" y="4771475"/>
            <a:ext cx="668588" cy="936198"/>
            <a:chOff x="2216619" y="4869066"/>
            <a:chExt cx="668588" cy="936198"/>
          </a:xfrm>
        </p:grpSpPr>
        <p:sp>
          <p:nvSpPr>
            <p:cNvPr id="55" name="מלבן מעוגל 54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16619" y="4869066"/>
              <a:ext cx="66858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dirty="0" err="1"/>
                <a:t>prev</a:t>
              </a:r>
              <a:endParaRPr lang="he-IL" dirty="0"/>
            </a:p>
          </p:txBody>
        </p:sp>
        <p:cxnSp>
          <p:nvCxnSpPr>
            <p:cNvPr id="57" name="מחבר חץ ישר 56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23</a:t>
            </a:fld>
            <a:endParaRPr lang="he-IL"/>
          </a:p>
        </p:txBody>
      </p:sp>
      <p:sp>
        <p:nvSpPr>
          <p:cNvPr id="49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 ממקום נתון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sz="2400" dirty="0">
                <a:solidFill>
                  <a:srgbClr val="C00000"/>
                </a:solidFill>
              </a:rPr>
              <a:t>מקרה </a:t>
            </a:r>
            <a:r>
              <a:rPr lang="en-US" sz="2400" dirty="0">
                <a:solidFill>
                  <a:srgbClr val="C00000"/>
                </a:solidFill>
              </a:rPr>
              <a:t>I</a:t>
            </a:r>
            <a:r>
              <a:rPr lang="he-IL" sz="2400" dirty="0">
                <a:solidFill>
                  <a:srgbClr val="C00000"/>
                </a:solidFill>
              </a:rPr>
              <a:t> - מחיקת איבר באמצע הרשימה</a:t>
            </a:r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53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5"/>
    </mc:Choice>
    <mc:Fallback xmlns="">
      <p:transition spd="slow" advTm="8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23392" y="1693305"/>
            <a:ext cx="8599765" cy="4873752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b="1" dirty="0">
                <a:solidFill>
                  <a:srgbClr val="0000FF"/>
                </a:solidFill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00FF"/>
                </a:solidFill>
              </a:rPr>
              <a:t>static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remove (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&gt;lst,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&gt;pos)</a:t>
            </a:r>
            <a:br>
              <a:rPr lang="en-US" sz="1800" dirty="0"/>
            </a:br>
            <a:r>
              <a:rPr lang="en-US" sz="1800" dirty="0"/>
              <a:t>{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if</a:t>
            </a:r>
            <a:r>
              <a:rPr lang="en-US" sz="1800" dirty="0"/>
              <a:t> (pos == lst)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</a:t>
            </a:r>
            <a:r>
              <a:rPr lang="en-US" sz="1800" dirty="0" err="1"/>
              <a:t>lst.getNext</a:t>
            </a:r>
            <a:r>
              <a:rPr lang="en-US" sz="1800" dirty="0"/>
              <a:t>(); 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prev = lst;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while</a:t>
            </a:r>
            <a:r>
              <a:rPr lang="en-US" sz="1800" dirty="0"/>
              <a:t> (</a:t>
            </a:r>
            <a:r>
              <a:rPr lang="en-US" sz="1800" dirty="0" err="1"/>
              <a:t>prev.getNext</a:t>
            </a:r>
            <a:r>
              <a:rPr lang="en-US" sz="1800" dirty="0"/>
              <a:t>() != pos)</a:t>
            </a:r>
            <a:br>
              <a:rPr lang="en-US" sz="1800" dirty="0"/>
            </a:br>
            <a:r>
              <a:rPr lang="en-US" sz="1800" dirty="0"/>
              <a:t>		prev = </a:t>
            </a:r>
            <a:r>
              <a:rPr lang="en-US" sz="1800" dirty="0" err="1"/>
              <a:t>prev.getNext</a:t>
            </a:r>
            <a:r>
              <a:rPr lang="en-US" sz="1800" dirty="0"/>
              <a:t>();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 err="1"/>
              <a:t>prev.setNext</a:t>
            </a:r>
            <a:r>
              <a:rPr lang="en-US" sz="1800" dirty="0"/>
              <a:t>(pos.getNext());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lst;</a:t>
            </a:r>
            <a:br>
              <a:rPr lang="en-US" sz="1800" dirty="0"/>
            </a:br>
            <a:r>
              <a:rPr lang="en-US" sz="1800" dirty="0"/>
              <a:t>}</a:t>
            </a:r>
          </a:p>
        </p:txBody>
      </p:sp>
      <p:sp>
        <p:nvSpPr>
          <p:cNvPr id="38" name="מלבן מעוגל 37"/>
          <p:cNvSpPr/>
          <p:nvPr/>
        </p:nvSpPr>
        <p:spPr>
          <a:xfrm>
            <a:off x="1206884" y="4437112"/>
            <a:ext cx="1389112" cy="363748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grpSp>
        <p:nvGrpSpPr>
          <p:cNvPr id="49" name="קבוצה 48"/>
          <p:cNvGrpSpPr/>
          <p:nvPr/>
        </p:nvGrpSpPr>
        <p:grpSpPr>
          <a:xfrm>
            <a:off x="5190899" y="4771475"/>
            <a:ext cx="668588" cy="936198"/>
            <a:chOff x="2216619" y="4869066"/>
            <a:chExt cx="668588" cy="936198"/>
          </a:xfrm>
        </p:grpSpPr>
        <p:sp>
          <p:nvSpPr>
            <p:cNvPr id="50" name="מלבן מעוגל 49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216619" y="4869066"/>
              <a:ext cx="66858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dirty="0" err="1"/>
                <a:t>prev</a:t>
              </a:r>
              <a:endParaRPr lang="he-IL" dirty="0"/>
            </a:p>
          </p:txBody>
        </p:sp>
        <p:cxnSp>
          <p:nvCxnSpPr>
            <p:cNvPr id="52" name="מחבר חץ ישר 51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3" name="הסבר מלבני מעוגל 42"/>
          <p:cNvSpPr/>
          <p:nvPr/>
        </p:nvSpPr>
        <p:spPr>
          <a:xfrm>
            <a:off x="7870207" y="3354322"/>
            <a:ext cx="2920511" cy="814087"/>
          </a:xfrm>
          <a:prstGeom prst="wedgeRoundRectCallout">
            <a:avLst>
              <a:gd name="adj1" fmla="val -67124"/>
              <a:gd name="adj2" fmla="val 153056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הפעולה מסתיימת,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pos</a:t>
            </a:r>
            <a:r>
              <a:rPr lang="he-IL" dirty="0">
                <a:solidFill>
                  <a:schemeClr val="tx1"/>
                </a:solidFill>
              </a:rPr>
              <a:t> של הפעולה מתבטל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he-IL" dirty="0">
                <a:solidFill>
                  <a:schemeClr val="tx1"/>
                </a:solidFill>
              </a:rPr>
              <a:t>אבל ... (החוליה עדיין לא נמחקה)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grpSp>
        <p:nvGrpSpPr>
          <p:cNvPr id="46" name="קבוצה 45"/>
          <p:cNvGrpSpPr/>
          <p:nvPr/>
        </p:nvGrpSpPr>
        <p:grpSpPr>
          <a:xfrm>
            <a:off x="6801316" y="4756651"/>
            <a:ext cx="590828" cy="897152"/>
            <a:chOff x="2261976" y="4908112"/>
            <a:chExt cx="590828" cy="897152"/>
          </a:xfrm>
        </p:grpSpPr>
        <p:sp>
          <p:nvSpPr>
            <p:cNvPr id="47" name="מלבן מעוגל 46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61976" y="4908112"/>
              <a:ext cx="59082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53" name="מחבר חץ ישר 52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4" name="קבוצה 83"/>
          <p:cNvGrpSpPr/>
          <p:nvPr/>
        </p:nvGrpSpPr>
        <p:grpSpPr>
          <a:xfrm>
            <a:off x="2063553" y="5661248"/>
            <a:ext cx="7567791" cy="823962"/>
            <a:chOff x="539552" y="5661248"/>
            <a:chExt cx="7567791" cy="823962"/>
          </a:xfrm>
        </p:grpSpPr>
        <p:grpSp>
          <p:nvGrpSpPr>
            <p:cNvPr id="85" name="קבוצה 84"/>
            <p:cNvGrpSpPr/>
            <p:nvPr/>
          </p:nvGrpSpPr>
          <p:grpSpPr>
            <a:xfrm>
              <a:off x="539552" y="5661248"/>
              <a:ext cx="7567791" cy="667634"/>
              <a:chOff x="539552" y="5661248"/>
              <a:chExt cx="7567791" cy="667634"/>
            </a:xfrm>
          </p:grpSpPr>
          <p:grpSp>
            <p:nvGrpSpPr>
              <p:cNvPr id="87" name="קבוצה 86"/>
              <p:cNvGrpSpPr/>
              <p:nvPr/>
            </p:nvGrpSpPr>
            <p:grpSpPr>
              <a:xfrm>
                <a:off x="539552" y="5661248"/>
                <a:ext cx="7567791" cy="667634"/>
                <a:chOff x="539552" y="5661248"/>
                <a:chExt cx="7567791" cy="667634"/>
              </a:xfrm>
            </p:grpSpPr>
            <p:grpSp>
              <p:nvGrpSpPr>
                <p:cNvPr id="92" name="קבוצה 91"/>
                <p:cNvGrpSpPr/>
                <p:nvPr/>
              </p:nvGrpSpPr>
              <p:grpSpPr>
                <a:xfrm>
                  <a:off x="539552" y="5827052"/>
                  <a:ext cx="1224136" cy="369332"/>
                  <a:chOff x="660766" y="5665199"/>
                  <a:chExt cx="1224136" cy="369332"/>
                </a:xfrm>
              </p:grpSpPr>
              <p:sp>
                <p:nvSpPr>
                  <p:cNvPr id="112" name="מלבן מעוגל 111"/>
                  <p:cNvSpPr/>
                  <p:nvPr/>
                </p:nvSpPr>
                <p:spPr>
                  <a:xfrm>
                    <a:off x="1236830" y="5705849"/>
                    <a:ext cx="288032" cy="288032"/>
                  </a:xfrm>
                  <a:prstGeom prst="roundRect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660766" y="5665199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dirty="0"/>
                      <a:t>lst</a:t>
                    </a:r>
                    <a:endParaRPr lang="he-IL" dirty="0"/>
                  </a:p>
                </p:txBody>
              </p:sp>
              <p:cxnSp>
                <p:nvCxnSpPr>
                  <p:cNvPr id="114" name="מחבר חץ ישר 113"/>
                  <p:cNvCxnSpPr/>
                  <p:nvPr/>
                </p:nvCxnSpPr>
                <p:spPr>
                  <a:xfrm>
                    <a:off x="1380846" y="5849865"/>
                    <a:ext cx="504056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3" name="קבוצה 92"/>
                <p:cNvGrpSpPr/>
                <p:nvPr/>
              </p:nvGrpSpPr>
              <p:grpSpPr>
                <a:xfrm>
                  <a:off x="1763688" y="5694554"/>
                  <a:ext cx="1233966" cy="634328"/>
                  <a:chOff x="3851920" y="5676717"/>
                  <a:chExt cx="1233966" cy="634328"/>
                </a:xfrm>
              </p:grpSpPr>
              <p:pic>
                <p:nvPicPr>
                  <p:cNvPr id="110" name="תמונה 109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851920" y="5676717"/>
                    <a:ext cx="1233966" cy="634328"/>
                  </a:xfrm>
                  <a:prstGeom prst="rect">
                    <a:avLst/>
                  </a:prstGeom>
                </p:spPr>
              </p:pic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4045278" y="5953231"/>
                    <a:ext cx="216024" cy="28814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1">
                    <a:spAutoFit/>
                  </a:bodyPr>
                  <a:lstStyle/>
                  <a:p>
                    <a:r>
                      <a:rPr lang="en-US" sz="1400" dirty="0"/>
                      <a:t>4</a:t>
                    </a:r>
                    <a:endParaRPr lang="he-IL" sz="1400" dirty="0"/>
                  </a:p>
                </p:txBody>
              </p:sp>
            </p:grpSp>
            <p:grpSp>
              <p:nvGrpSpPr>
                <p:cNvPr id="94" name="קבוצה 93"/>
                <p:cNvGrpSpPr/>
                <p:nvPr/>
              </p:nvGrpSpPr>
              <p:grpSpPr>
                <a:xfrm>
                  <a:off x="3275856" y="5679085"/>
                  <a:ext cx="1233966" cy="634328"/>
                  <a:chOff x="3851920" y="5676717"/>
                  <a:chExt cx="1233966" cy="634328"/>
                </a:xfrm>
              </p:grpSpPr>
              <p:pic>
                <p:nvPicPr>
                  <p:cNvPr id="108" name="תמונה 107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851920" y="5676717"/>
                    <a:ext cx="1233966" cy="634328"/>
                  </a:xfrm>
                  <a:prstGeom prst="rect">
                    <a:avLst/>
                  </a:prstGeom>
                </p:spPr>
              </p:pic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4045278" y="5953231"/>
                    <a:ext cx="216024" cy="28814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1">
                    <a:spAutoFit/>
                  </a:bodyPr>
                  <a:lstStyle/>
                  <a:p>
                    <a:r>
                      <a:rPr lang="en-US" sz="1400" dirty="0"/>
                      <a:t>7</a:t>
                    </a:r>
                    <a:endParaRPr lang="he-IL" sz="1400" dirty="0"/>
                  </a:p>
                </p:txBody>
              </p:sp>
            </p:grpSp>
            <p:cxnSp>
              <p:nvCxnSpPr>
                <p:cNvPr id="95" name="מחבר חץ ישר 94"/>
                <p:cNvCxnSpPr/>
                <p:nvPr/>
              </p:nvCxnSpPr>
              <p:spPr>
                <a:xfrm flipV="1">
                  <a:off x="2680382" y="6124804"/>
                  <a:ext cx="595474" cy="11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96" name="קבוצה 95"/>
                <p:cNvGrpSpPr/>
                <p:nvPr/>
              </p:nvGrpSpPr>
              <p:grpSpPr>
                <a:xfrm>
                  <a:off x="6455937" y="5661248"/>
                  <a:ext cx="1233966" cy="634328"/>
                  <a:chOff x="3851920" y="5676717"/>
                  <a:chExt cx="1233966" cy="634328"/>
                </a:xfrm>
              </p:grpSpPr>
              <p:pic>
                <p:nvPicPr>
                  <p:cNvPr id="106" name="תמונה 105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851920" y="5676717"/>
                    <a:ext cx="1233966" cy="634328"/>
                  </a:xfrm>
                  <a:prstGeom prst="rect">
                    <a:avLst/>
                  </a:prstGeom>
                </p:spPr>
              </p:pic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4045278" y="5953231"/>
                    <a:ext cx="216024" cy="28814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1">
                    <a:spAutoFit/>
                  </a:bodyPr>
                  <a:lstStyle/>
                  <a:p>
                    <a:pPr algn="ctr" rtl="0"/>
                    <a:r>
                      <a:rPr lang="en-US" sz="1400" dirty="0"/>
                      <a:t>3</a:t>
                    </a:r>
                    <a:endParaRPr lang="he-IL" sz="1400" dirty="0"/>
                  </a:p>
                </p:txBody>
              </p:sp>
            </p:grpSp>
            <p:grpSp>
              <p:nvGrpSpPr>
                <p:cNvPr id="97" name="קבוצה 96"/>
                <p:cNvGrpSpPr/>
                <p:nvPr/>
              </p:nvGrpSpPr>
              <p:grpSpPr>
                <a:xfrm>
                  <a:off x="7333243" y="5937289"/>
                  <a:ext cx="774100" cy="288032"/>
                  <a:chOff x="2803678" y="6097362"/>
                  <a:chExt cx="774100" cy="288032"/>
                </a:xfrm>
              </p:grpSpPr>
              <p:grpSp>
                <p:nvGrpSpPr>
                  <p:cNvPr id="102" name="קבוצה 101"/>
                  <p:cNvGrpSpPr/>
                  <p:nvPr/>
                </p:nvGrpSpPr>
                <p:grpSpPr>
                  <a:xfrm>
                    <a:off x="3384202" y="6097362"/>
                    <a:ext cx="193576" cy="288032"/>
                    <a:chOff x="2267744" y="5301208"/>
                    <a:chExt cx="193576" cy="288032"/>
                  </a:xfrm>
                </p:grpSpPr>
                <p:cxnSp>
                  <p:nvCxnSpPr>
                    <p:cNvPr id="104" name="מחבר ישר 103"/>
                    <p:cNvCxnSpPr/>
                    <p:nvPr/>
                  </p:nvCxnSpPr>
                  <p:spPr>
                    <a:xfrm flipH="1">
                      <a:off x="2267744" y="5301208"/>
                      <a:ext cx="144016" cy="28803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מחבר ישר 104"/>
                    <p:cNvCxnSpPr/>
                    <p:nvPr/>
                  </p:nvCxnSpPr>
                  <p:spPr>
                    <a:xfrm flipH="1">
                      <a:off x="2317304" y="5301208"/>
                      <a:ext cx="144016" cy="28803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3" name="מחבר חץ ישר 102"/>
                  <p:cNvCxnSpPr/>
                  <p:nvPr/>
                </p:nvCxnSpPr>
                <p:spPr>
                  <a:xfrm flipV="1">
                    <a:off x="2803678" y="6241320"/>
                    <a:ext cx="630084" cy="350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8" name="קבוצה 97"/>
                <p:cNvGrpSpPr/>
                <p:nvPr/>
              </p:nvGrpSpPr>
              <p:grpSpPr>
                <a:xfrm>
                  <a:off x="4880757" y="5679085"/>
                  <a:ext cx="1233966" cy="634328"/>
                  <a:chOff x="3851920" y="5676717"/>
                  <a:chExt cx="1233966" cy="634328"/>
                </a:xfrm>
              </p:grpSpPr>
              <p:pic>
                <p:nvPicPr>
                  <p:cNvPr id="100" name="תמונה 99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851920" y="5676717"/>
                    <a:ext cx="1233966" cy="634328"/>
                  </a:xfrm>
                  <a:prstGeom prst="rect">
                    <a:avLst/>
                  </a:prstGeom>
                </p:spPr>
              </p:pic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4045278" y="5953231"/>
                    <a:ext cx="216024" cy="28814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1">
                    <a:spAutoFit/>
                  </a:bodyPr>
                  <a:lstStyle/>
                  <a:p>
                    <a:r>
                      <a:rPr lang="en-US" sz="1400" dirty="0"/>
                      <a:t>8</a:t>
                    </a:r>
                    <a:endParaRPr lang="he-IL" sz="1400" dirty="0"/>
                  </a:p>
                </p:txBody>
              </p:sp>
            </p:grpSp>
            <p:cxnSp>
              <p:nvCxnSpPr>
                <p:cNvPr id="99" name="מחבר חץ ישר 98"/>
                <p:cNvCxnSpPr/>
                <p:nvPr/>
              </p:nvCxnSpPr>
              <p:spPr>
                <a:xfrm>
                  <a:off x="5781372" y="6124804"/>
                  <a:ext cx="66089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88" name="תמונה 8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2470" y="5719686"/>
                <a:ext cx="795888" cy="139630"/>
              </a:xfrm>
              <a:prstGeom prst="rect">
                <a:avLst/>
              </a:prstGeom>
            </p:spPr>
          </p:pic>
          <p:pic>
            <p:nvPicPr>
              <p:cNvPr id="89" name="תמונה 8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9762" y="5706907"/>
                <a:ext cx="795888" cy="139630"/>
              </a:xfrm>
              <a:prstGeom prst="rect">
                <a:avLst/>
              </a:prstGeom>
            </p:spPr>
          </p:pic>
          <p:pic>
            <p:nvPicPr>
              <p:cNvPr id="90" name="תמונה 8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04881" y="5706907"/>
                <a:ext cx="795888" cy="139630"/>
              </a:xfrm>
              <a:prstGeom prst="rect">
                <a:avLst/>
              </a:prstGeom>
            </p:spPr>
          </p:pic>
          <p:pic>
            <p:nvPicPr>
              <p:cNvPr id="91" name="תמונה 9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74976" y="5686012"/>
                <a:ext cx="795888" cy="139630"/>
              </a:xfrm>
              <a:prstGeom prst="rect">
                <a:avLst/>
              </a:prstGeom>
            </p:spPr>
          </p:pic>
        </p:grpSp>
        <p:sp>
          <p:nvSpPr>
            <p:cNvPr id="86" name="צורה חופשית 85"/>
            <p:cNvSpPr/>
            <p:nvPr/>
          </p:nvSpPr>
          <p:spPr>
            <a:xfrm>
              <a:off x="4218709" y="6122719"/>
              <a:ext cx="2286000" cy="362491"/>
            </a:xfrm>
            <a:custGeom>
              <a:avLst/>
              <a:gdLst>
                <a:gd name="connsiteX0" fmla="*/ 0 w 2286000"/>
                <a:gd name="connsiteY0" fmla="*/ 0 h 362491"/>
                <a:gd name="connsiteX1" fmla="*/ 1191491 w 2286000"/>
                <a:gd name="connsiteY1" fmla="*/ 360219 h 362491"/>
                <a:gd name="connsiteX2" fmla="*/ 2286000 w 2286000"/>
                <a:gd name="connsiteY2" fmla="*/ 152400 h 36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0" h="362491">
                  <a:moveTo>
                    <a:pt x="0" y="0"/>
                  </a:moveTo>
                  <a:cubicBezTo>
                    <a:pt x="405245" y="167409"/>
                    <a:pt x="810491" y="334819"/>
                    <a:pt x="1191491" y="360219"/>
                  </a:cubicBezTo>
                  <a:cubicBezTo>
                    <a:pt x="1572491" y="385619"/>
                    <a:pt x="2102427" y="190500"/>
                    <a:pt x="2286000" y="152400"/>
                  </a:cubicBezTo>
                </a:path>
              </a:pathLst>
            </a:custGeom>
            <a:ln>
              <a:tailEnd type="triangle" w="lg" len="sm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מציין מיקום של מספר שקופית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24</a:t>
            </a:fld>
            <a:endParaRPr lang="he-IL"/>
          </a:p>
        </p:txBody>
      </p:sp>
      <p:sp>
        <p:nvSpPr>
          <p:cNvPr id="54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 ממקום נתון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sz="2400" dirty="0">
                <a:solidFill>
                  <a:srgbClr val="C00000"/>
                </a:solidFill>
              </a:rPr>
              <a:t>מקרה </a:t>
            </a:r>
            <a:r>
              <a:rPr lang="en-US" sz="2400" dirty="0">
                <a:solidFill>
                  <a:srgbClr val="C00000"/>
                </a:solidFill>
              </a:rPr>
              <a:t>I</a:t>
            </a:r>
            <a:r>
              <a:rPr lang="he-IL" sz="2400" dirty="0">
                <a:solidFill>
                  <a:srgbClr val="C00000"/>
                </a:solidFill>
              </a:rPr>
              <a:t> - מחיקת איבר באמצע הרשימה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9633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05"/>
    </mc:Choice>
    <mc:Fallback xmlns="">
      <p:transition spd="slow" advTm="15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8147248" cy="49971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tabLst>
                <a:tab pos="542925" algn="l"/>
                <a:tab pos="1073150" algn="l"/>
                <a:tab pos="1616075" algn="l"/>
              </a:tabLst>
            </a:pPr>
            <a:r>
              <a:rPr lang="he-IL" dirty="0"/>
              <a:t>הרשימה שנשלחה:</a:t>
            </a:r>
          </a:p>
          <a:p>
            <a:pPr>
              <a:lnSpc>
                <a:spcPct val="110000"/>
              </a:lnSpc>
              <a:tabLst>
                <a:tab pos="542925" algn="l"/>
                <a:tab pos="1073150" algn="l"/>
                <a:tab pos="1616075" algn="l"/>
              </a:tabLst>
            </a:pPr>
            <a:endParaRPr lang="he-IL" dirty="0"/>
          </a:p>
          <a:p>
            <a:pPr>
              <a:lnSpc>
                <a:spcPct val="110000"/>
              </a:lnSpc>
              <a:tabLst>
                <a:tab pos="542925" algn="l"/>
                <a:tab pos="1073150" algn="l"/>
                <a:tab pos="1616075" algn="l"/>
              </a:tabLst>
            </a:pPr>
            <a:endParaRPr lang="he-IL" dirty="0"/>
          </a:p>
          <a:p>
            <a:pPr>
              <a:lnSpc>
                <a:spcPct val="110000"/>
              </a:lnSpc>
              <a:tabLst>
                <a:tab pos="542925" algn="l"/>
                <a:tab pos="1073150" algn="l"/>
                <a:tab pos="1616075" algn="l"/>
              </a:tabLst>
            </a:pPr>
            <a:endParaRPr lang="he-IL" dirty="0"/>
          </a:p>
          <a:p>
            <a:pPr>
              <a:lnSpc>
                <a:spcPct val="110000"/>
              </a:lnSpc>
              <a:tabLst>
                <a:tab pos="542925" algn="l"/>
                <a:tab pos="1073150" algn="l"/>
                <a:tab pos="1616075" algn="l"/>
              </a:tabLst>
            </a:pPr>
            <a:r>
              <a:rPr lang="he-IL" dirty="0"/>
              <a:t>הרשימה המוחזרת</a:t>
            </a:r>
            <a:endParaRPr lang="en-US" dirty="0"/>
          </a:p>
        </p:txBody>
      </p:sp>
      <p:sp>
        <p:nvSpPr>
          <p:cNvPr id="67" name="הסבר מלבני מעוגל 66"/>
          <p:cNvSpPr/>
          <p:nvPr/>
        </p:nvSpPr>
        <p:spPr>
          <a:xfrm>
            <a:off x="1377163" y="3587868"/>
            <a:ext cx="2920511" cy="1040993"/>
          </a:xfrm>
          <a:prstGeom prst="wedgeRoundRectCallout">
            <a:avLst>
              <a:gd name="adj1" fmla="val 91254"/>
              <a:gd name="adj2" fmla="val 23751"/>
              <a:gd name="adj3" fmla="val 16667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כל עוד </a:t>
            </a:r>
            <a:r>
              <a:rPr lang="en-US" dirty="0">
                <a:solidFill>
                  <a:schemeClr val="tx1"/>
                </a:solidFill>
              </a:rPr>
              <a:t>pos</a:t>
            </a:r>
            <a:r>
              <a:rPr lang="he-IL" dirty="0">
                <a:solidFill>
                  <a:schemeClr val="tx1"/>
                </a:solidFill>
              </a:rPr>
              <a:t> של הפעולה המזמנת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he-IL" dirty="0">
                <a:solidFill>
                  <a:schemeClr val="tx1"/>
                </a:solidFill>
              </a:rPr>
              <a:t>מפנה לחוליה, היא עדיין קיימת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he-IL" sz="1600" dirty="0">
                <a:solidFill>
                  <a:schemeClr val="tx1"/>
                </a:solidFill>
              </a:rPr>
              <a:t>(עד אשר </a:t>
            </a:r>
            <a:r>
              <a:rPr lang="en-US" sz="1600" dirty="0">
                <a:solidFill>
                  <a:schemeClr val="tx1"/>
                </a:solidFill>
              </a:rPr>
              <a:t>pos</a:t>
            </a:r>
            <a:r>
              <a:rPr lang="he-IL" sz="1600" dirty="0">
                <a:solidFill>
                  <a:schemeClr val="tx1"/>
                </a:solidFill>
              </a:rPr>
              <a:t> יפנה לחוליה אחרת)</a:t>
            </a: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 dirty="0"/>
          </a:p>
        </p:txBody>
      </p:sp>
      <p:grpSp>
        <p:nvGrpSpPr>
          <p:cNvPr id="135" name="קבוצה 134"/>
          <p:cNvGrpSpPr/>
          <p:nvPr/>
        </p:nvGrpSpPr>
        <p:grpSpPr>
          <a:xfrm>
            <a:off x="5282639" y="1414496"/>
            <a:ext cx="590828" cy="897152"/>
            <a:chOff x="2261976" y="4908112"/>
            <a:chExt cx="590828" cy="897152"/>
          </a:xfrm>
        </p:grpSpPr>
        <p:sp>
          <p:nvSpPr>
            <p:cNvPr id="136" name="מלבן מעוגל 135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261976" y="4908112"/>
              <a:ext cx="59082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138" name="מחבר חץ ישר 137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קבוצה 4"/>
          <p:cNvGrpSpPr/>
          <p:nvPr/>
        </p:nvGrpSpPr>
        <p:grpSpPr>
          <a:xfrm>
            <a:off x="661657" y="4055052"/>
            <a:ext cx="7567791" cy="1709084"/>
            <a:chOff x="584992" y="4055052"/>
            <a:chExt cx="7567791" cy="1709084"/>
          </a:xfrm>
        </p:grpSpPr>
        <p:grpSp>
          <p:nvGrpSpPr>
            <p:cNvPr id="74" name="קבוצה 73"/>
            <p:cNvGrpSpPr/>
            <p:nvPr/>
          </p:nvGrpSpPr>
          <p:grpSpPr>
            <a:xfrm>
              <a:off x="5306709" y="4055052"/>
              <a:ext cx="590828" cy="897152"/>
              <a:chOff x="2261976" y="4908112"/>
              <a:chExt cx="590828" cy="897152"/>
            </a:xfrm>
          </p:grpSpPr>
          <p:sp>
            <p:nvSpPr>
              <p:cNvPr id="75" name="מלבן מעוגל 74"/>
              <p:cNvSpPr/>
              <p:nvPr/>
            </p:nvSpPr>
            <p:spPr>
              <a:xfrm>
                <a:off x="2411760" y="5217815"/>
                <a:ext cx="288032" cy="28803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261976" y="4908112"/>
                <a:ext cx="590828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600" dirty="0"/>
                  <a:t>pos</a:t>
                </a:r>
                <a:endParaRPr lang="he-IL" dirty="0"/>
              </a:p>
            </p:txBody>
          </p:sp>
          <p:cxnSp>
            <p:nvCxnSpPr>
              <p:cNvPr id="77" name="מחבר חץ ישר 76"/>
              <p:cNvCxnSpPr/>
              <p:nvPr/>
            </p:nvCxnSpPr>
            <p:spPr>
              <a:xfrm>
                <a:off x="2555776" y="5361831"/>
                <a:ext cx="0" cy="44343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קבוצה 138"/>
            <p:cNvGrpSpPr/>
            <p:nvPr/>
          </p:nvGrpSpPr>
          <p:grpSpPr>
            <a:xfrm>
              <a:off x="584992" y="4940174"/>
              <a:ext cx="7567791" cy="823962"/>
              <a:chOff x="539552" y="5661248"/>
              <a:chExt cx="7567791" cy="823962"/>
            </a:xfrm>
          </p:grpSpPr>
          <p:grpSp>
            <p:nvGrpSpPr>
              <p:cNvPr id="140" name="קבוצה 139"/>
              <p:cNvGrpSpPr/>
              <p:nvPr/>
            </p:nvGrpSpPr>
            <p:grpSpPr>
              <a:xfrm>
                <a:off x="539552" y="5661248"/>
                <a:ext cx="7567791" cy="667634"/>
                <a:chOff x="539552" y="5661248"/>
                <a:chExt cx="7567791" cy="667634"/>
              </a:xfrm>
            </p:grpSpPr>
            <p:grpSp>
              <p:nvGrpSpPr>
                <p:cNvPr id="142" name="קבוצה 141"/>
                <p:cNvGrpSpPr/>
                <p:nvPr/>
              </p:nvGrpSpPr>
              <p:grpSpPr>
                <a:xfrm>
                  <a:off x="539552" y="5661248"/>
                  <a:ext cx="7567791" cy="667634"/>
                  <a:chOff x="539552" y="5661248"/>
                  <a:chExt cx="7567791" cy="667634"/>
                </a:xfrm>
              </p:grpSpPr>
              <p:grpSp>
                <p:nvGrpSpPr>
                  <p:cNvPr id="147" name="קבוצה 146"/>
                  <p:cNvGrpSpPr/>
                  <p:nvPr/>
                </p:nvGrpSpPr>
                <p:grpSpPr>
                  <a:xfrm>
                    <a:off x="539552" y="5827052"/>
                    <a:ext cx="1224136" cy="369332"/>
                    <a:chOff x="660766" y="5665199"/>
                    <a:chExt cx="1224136" cy="369332"/>
                  </a:xfrm>
                </p:grpSpPr>
                <p:sp>
                  <p:nvSpPr>
                    <p:cNvPr id="167" name="מלבן מעוגל 166"/>
                    <p:cNvSpPr/>
                    <p:nvPr/>
                  </p:nvSpPr>
                  <p:spPr>
                    <a:xfrm>
                      <a:off x="1236830" y="5705849"/>
                      <a:ext cx="288032" cy="288032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168" name="TextBox 167"/>
                    <p:cNvSpPr txBox="1"/>
                    <p:nvPr/>
                  </p:nvSpPr>
                  <p:spPr>
                    <a:xfrm>
                      <a:off x="660766" y="5665199"/>
                      <a:ext cx="50405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r>
                        <a:rPr lang="en-US" dirty="0"/>
                        <a:t>lst</a:t>
                      </a:r>
                      <a:endParaRPr lang="he-IL" dirty="0"/>
                    </a:p>
                  </p:txBody>
                </p:sp>
                <p:cxnSp>
                  <p:nvCxnSpPr>
                    <p:cNvPr id="169" name="מחבר חץ ישר 168"/>
                    <p:cNvCxnSpPr/>
                    <p:nvPr/>
                  </p:nvCxnSpPr>
                  <p:spPr>
                    <a:xfrm>
                      <a:off x="1380846" y="5849865"/>
                      <a:ext cx="504056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8" name="קבוצה 147"/>
                  <p:cNvGrpSpPr/>
                  <p:nvPr/>
                </p:nvGrpSpPr>
                <p:grpSpPr>
                  <a:xfrm>
                    <a:off x="1763688" y="5694554"/>
                    <a:ext cx="1233966" cy="634328"/>
                    <a:chOff x="3851920" y="5676717"/>
                    <a:chExt cx="1233966" cy="634328"/>
                  </a:xfrm>
                </p:grpSpPr>
                <p:pic>
                  <p:nvPicPr>
                    <p:cNvPr id="165" name="תמונה 164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3851920" y="5676717"/>
                      <a:ext cx="1233966" cy="63432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66" name="TextBox 165"/>
                    <p:cNvSpPr txBox="1"/>
                    <p:nvPr/>
                  </p:nvSpPr>
                  <p:spPr>
                    <a:xfrm>
                      <a:off x="4045278" y="5953231"/>
                      <a:ext cx="216024" cy="2881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36000" tIns="36000" rIns="36000" bIns="36000" rtlCol="1">
                      <a:spAutoFit/>
                    </a:bodyPr>
                    <a:lstStyle/>
                    <a:p>
                      <a:r>
                        <a:rPr lang="en-US" sz="1400" dirty="0"/>
                        <a:t>4</a:t>
                      </a:r>
                      <a:endParaRPr lang="he-IL" sz="1400" dirty="0"/>
                    </a:p>
                  </p:txBody>
                </p:sp>
              </p:grpSp>
              <p:grpSp>
                <p:nvGrpSpPr>
                  <p:cNvPr id="149" name="קבוצה 148"/>
                  <p:cNvGrpSpPr/>
                  <p:nvPr/>
                </p:nvGrpSpPr>
                <p:grpSpPr>
                  <a:xfrm>
                    <a:off x="3275856" y="5679085"/>
                    <a:ext cx="1233966" cy="634328"/>
                    <a:chOff x="3851920" y="5676717"/>
                    <a:chExt cx="1233966" cy="634328"/>
                  </a:xfrm>
                </p:grpSpPr>
                <p:pic>
                  <p:nvPicPr>
                    <p:cNvPr id="163" name="תמונה 162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3851920" y="5676717"/>
                      <a:ext cx="1233966" cy="63432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64" name="TextBox 163"/>
                    <p:cNvSpPr txBox="1"/>
                    <p:nvPr/>
                  </p:nvSpPr>
                  <p:spPr>
                    <a:xfrm>
                      <a:off x="4045278" y="5953231"/>
                      <a:ext cx="216024" cy="2881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36000" tIns="36000" rIns="36000" bIns="36000" rtlCol="1">
                      <a:spAutoFit/>
                    </a:bodyPr>
                    <a:lstStyle/>
                    <a:p>
                      <a:r>
                        <a:rPr lang="en-US" sz="1400" dirty="0"/>
                        <a:t>7</a:t>
                      </a:r>
                      <a:endParaRPr lang="he-IL" sz="1400" dirty="0"/>
                    </a:p>
                  </p:txBody>
                </p:sp>
              </p:grpSp>
              <p:cxnSp>
                <p:nvCxnSpPr>
                  <p:cNvPr id="150" name="מחבר חץ ישר 149"/>
                  <p:cNvCxnSpPr/>
                  <p:nvPr/>
                </p:nvCxnSpPr>
                <p:spPr>
                  <a:xfrm flipV="1">
                    <a:off x="2680382" y="6124804"/>
                    <a:ext cx="595474" cy="115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1" name="קבוצה 150"/>
                  <p:cNvGrpSpPr/>
                  <p:nvPr/>
                </p:nvGrpSpPr>
                <p:grpSpPr>
                  <a:xfrm>
                    <a:off x="6455937" y="5661248"/>
                    <a:ext cx="1233966" cy="634328"/>
                    <a:chOff x="3851920" y="5676717"/>
                    <a:chExt cx="1233966" cy="634328"/>
                  </a:xfrm>
                </p:grpSpPr>
                <p:pic>
                  <p:nvPicPr>
                    <p:cNvPr id="161" name="תמונה 160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3851920" y="5676717"/>
                      <a:ext cx="1233966" cy="63432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62" name="TextBox 161"/>
                    <p:cNvSpPr txBox="1"/>
                    <p:nvPr/>
                  </p:nvSpPr>
                  <p:spPr>
                    <a:xfrm>
                      <a:off x="4045278" y="5953231"/>
                      <a:ext cx="216024" cy="2881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36000" tIns="36000" rIns="36000" bIns="36000" rtlCol="1">
                      <a:spAutoFit/>
                    </a:bodyPr>
                    <a:lstStyle/>
                    <a:p>
                      <a:pPr algn="ctr" rtl="0"/>
                      <a:r>
                        <a:rPr lang="en-US" sz="1400" dirty="0"/>
                        <a:t>3</a:t>
                      </a:r>
                      <a:endParaRPr lang="he-IL" sz="1400" dirty="0"/>
                    </a:p>
                  </p:txBody>
                </p:sp>
              </p:grpSp>
              <p:grpSp>
                <p:nvGrpSpPr>
                  <p:cNvPr id="152" name="קבוצה 151"/>
                  <p:cNvGrpSpPr/>
                  <p:nvPr/>
                </p:nvGrpSpPr>
                <p:grpSpPr>
                  <a:xfrm>
                    <a:off x="7333243" y="5937289"/>
                    <a:ext cx="774100" cy="288032"/>
                    <a:chOff x="2803678" y="6097362"/>
                    <a:chExt cx="774100" cy="288032"/>
                  </a:xfrm>
                </p:grpSpPr>
                <p:grpSp>
                  <p:nvGrpSpPr>
                    <p:cNvPr id="157" name="קבוצה 156"/>
                    <p:cNvGrpSpPr/>
                    <p:nvPr/>
                  </p:nvGrpSpPr>
                  <p:grpSpPr>
                    <a:xfrm>
                      <a:off x="3384202" y="6097362"/>
                      <a:ext cx="193576" cy="288032"/>
                      <a:chOff x="2267744" y="5301208"/>
                      <a:chExt cx="193576" cy="288032"/>
                    </a:xfrm>
                  </p:grpSpPr>
                  <p:cxnSp>
                    <p:nvCxnSpPr>
                      <p:cNvPr id="159" name="מחבר ישר 158"/>
                      <p:cNvCxnSpPr/>
                      <p:nvPr/>
                    </p:nvCxnSpPr>
                    <p:spPr>
                      <a:xfrm flipH="1">
                        <a:off x="2267744" y="5301208"/>
                        <a:ext cx="144016" cy="28803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0" name="מחבר ישר 159"/>
                      <p:cNvCxnSpPr/>
                      <p:nvPr/>
                    </p:nvCxnSpPr>
                    <p:spPr>
                      <a:xfrm flipH="1">
                        <a:off x="2317304" y="5301208"/>
                        <a:ext cx="144016" cy="28803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58" name="מחבר חץ ישר 157"/>
                    <p:cNvCxnSpPr/>
                    <p:nvPr/>
                  </p:nvCxnSpPr>
                  <p:spPr>
                    <a:xfrm flipV="1">
                      <a:off x="2803678" y="6241320"/>
                      <a:ext cx="630084" cy="350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3" name="קבוצה 152"/>
                  <p:cNvGrpSpPr/>
                  <p:nvPr/>
                </p:nvGrpSpPr>
                <p:grpSpPr>
                  <a:xfrm>
                    <a:off x="4880757" y="5679085"/>
                    <a:ext cx="1233966" cy="634328"/>
                    <a:chOff x="3851920" y="5676717"/>
                    <a:chExt cx="1233966" cy="634328"/>
                  </a:xfrm>
                </p:grpSpPr>
                <p:pic>
                  <p:nvPicPr>
                    <p:cNvPr id="155" name="תמונה 154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3851920" y="5676717"/>
                      <a:ext cx="1233966" cy="63432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56" name="TextBox 155"/>
                    <p:cNvSpPr txBox="1"/>
                    <p:nvPr/>
                  </p:nvSpPr>
                  <p:spPr>
                    <a:xfrm>
                      <a:off x="4045278" y="5953231"/>
                      <a:ext cx="216024" cy="2881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36000" tIns="36000" rIns="36000" bIns="36000" rtlCol="1">
                      <a:spAutoFit/>
                    </a:bodyPr>
                    <a:lstStyle/>
                    <a:p>
                      <a:r>
                        <a:rPr lang="en-US" sz="1400" dirty="0"/>
                        <a:t>8</a:t>
                      </a:r>
                      <a:endParaRPr lang="he-IL" sz="1400" dirty="0"/>
                    </a:p>
                  </p:txBody>
                </p:sp>
              </p:grpSp>
              <p:cxnSp>
                <p:nvCxnSpPr>
                  <p:cNvPr id="154" name="מחבר חץ ישר 153"/>
                  <p:cNvCxnSpPr/>
                  <p:nvPr/>
                </p:nvCxnSpPr>
                <p:spPr>
                  <a:xfrm>
                    <a:off x="5781372" y="6124804"/>
                    <a:ext cx="660895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43" name="תמונה 14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12470" y="5719686"/>
                  <a:ext cx="795888" cy="139630"/>
                </a:xfrm>
                <a:prstGeom prst="rect">
                  <a:avLst/>
                </a:prstGeom>
              </p:spPr>
            </p:pic>
            <p:pic>
              <p:nvPicPr>
                <p:cNvPr id="144" name="תמונה 14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79762" y="5706907"/>
                  <a:ext cx="795888" cy="139630"/>
                </a:xfrm>
                <a:prstGeom prst="rect">
                  <a:avLst/>
                </a:prstGeom>
              </p:spPr>
            </p:pic>
            <p:pic>
              <p:nvPicPr>
                <p:cNvPr id="145" name="תמונה 14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04881" y="5706907"/>
                  <a:ext cx="795888" cy="139630"/>
                </a:xfrm>
                <a:prstGeom prst="rect">
                  <a:avLst/>
                </a:prstGeom>
              </p:spPr>
            </p:pic>
            <p:pic>
              <p:nvPicPr>
                <p:cNvPr id="146" name="תמונה 145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74976" y="5686012"/>
                  <a:ext cx="795888" cy="139630"/>
                </a:xfrm>
                <a:prstGeom prst="rect">
                  <a:avLst/>
                </a:prstGeom>
              </p:spPr>
            </p:pic>
          </p:grpSp>
          <p:sp>
            <p:nvSpPr>
              <p:cNvPr id="141" name="צורה חופשית 140"/>
              <p:cNvSpPr/>
              <p:nvPr/>
            </p:nvSpPr>
            <p:spPr>
              <a:xfrm>
                <a:off x="4218709" y="6122719"/>
                <a:ext cx="2286000" cy="362491"/>
              </a:xfrm>
              <a:custGeom>
                <a:avLst/>
                <a:gdLst>
                  <a:gd name="connsiteX0" fmla="*/ 0 w 2286000"/>
                  <a:gd name="connsiteY0" fmla="*/ 0 h 362491"/>
                  <a:gd name="connsiteX1" fmla="*/ 1191491 w 2286000"/>
                  <a:gd name="connsiteY1" fmla="*/ 360219 h 362491"/>
                  <a:gd name="connsiteX2" fmla="*/ 2286000 w 2286000"/>
                  <a:gd name="connsiteY2" fmla="*/ 152400 h 362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0" h="362491">
                    <a:moveTo>
                      <a:pt x="0" y="0"/>
                    </a:moveTo>
                    <a:cubicBezTo>
                      <a:pt x="405245" y="167409"/>
                      <a:pt x="810491" y="334819"/>
                      <a:pt x="1191491" y="360219"/>
                    </a:cubicBezTo>
                    <a:cubicBezTo>
                      <a:pt x="1572491" y="385619"/>
                      <a:pt x="2102427" y="190500"/>
                      <a:pt x="2286000" y="152400"/>
                    </a:cubicBezTo>
                  </a:path>
                </a:pathLst>
              </a:custGeom>
              <a:ln>
                <a:tailEnd type="triangle" w="lg" len="sm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p:grpSp>
        <p:nvGrpSpPr>
          <p:cNvPr id="170" name="קבוצה 169"/>
          <p:cNvGrpSpPr/>
          <p:nvPr/>
        </p:nvGrpSpPr>
        <p:grpSpPr>
          <a:xfrm>
            <a:off x="623392" y="2311648"/>
            <a:ext cx="7567791" cy="667634"/>
            <a:chOff x="539552" y="5661248"/>
            <a:chExt cx="7567791" cy="667634"/>
          </a:xfrm>
        </p:grpSpPr>
        <p:grpSp>
          <p:nvGrpSpPr>
            <p:cNvPr id="171" name="קבוצה 170"/>
            <p:cNvGrpSpPr/>
            <p:nvPr/>
          </p:nvGrpSpPr>
          <p:grpSpPr>
            <a:xfrm>
              <a:off x="539552" y="5661248"/>
              <a:ext cx="7567791" cy="667634"/>
              <a:chOff x="539552" y="5661248"/>
              <a:chExt cx="7567791" cy="667634"/>
            </a:xfrm>
          </p:grpSpPr>
          <p:grpSp>
            <p:nvGrpSpPr>
              <p:cNvPr id="176" name="קבוצה 175"/>
              <p:cNvGrpSpPr/>
              <p:nvPr/>
            </p:nvGrpSpPr>
            <p:grpSpPr>
              <a:xfrm>
                <a:off x="539552" y="5827052"/>
                <a:ext cx="1224136" cy="369332"/>
                <a:chOff x="660766" y="5665199"/>
                <a:chExt cx="1224136" cy="369332"/>
              </a:xfrm>
            </p:grpSpPr>
            <p:sp>
              <p:nvSpPr>
                <p:cNvPr id="197" name="מלבן מעוגל 196"/>
                <p:cNvSpPr/>
                <p:nvPr/>
              </p:nvSpPr>
              <p:spPr>
                <a:xfrm>
                  <a:off x="1236830" y="5705849"/>
                  <a:ext cx="288032" cy="28803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98" name="TextBox 197"/>
                <p:cNvSpPr txBox="1"/>
                <p:nvPr/>
              </p:nvSpPr>
              <p:spPr>
                <a:xfrm>
                  <a:off x="660766" y="5665199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/>
                    <a:t>lst</a:t>
                  </a:r>
                  <a:endParaRPr lang="he-IL" dirty="0"/>
                </a:p>
              </p:txBody>
            </p:sp>
            <p:cxnSp>
              <p:nvCxnSpPr>
                <p:cNvPr id="199" name="מחבר חץ ישר 198"/>
                <p:cNvCxnSpPr/>
                <p:nvPr/>
              </p:nvCxnSpPr>
              <p:spPr>
                <a:xfrm>
                  <a:off x="1380846" y="5849865"/>
                  <a:ext cx="504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" name="קבוצה 176"/>
              <p:cNvGrpSpPr/>
              <p:nvPr/>
            </p:nvGrpSpPr>
            <p:grpSpPr>
              <a:xfrm>
                <a:off x="1763688" y="5694554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195" name="תמונה 19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196" name="TextBox 195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4</a:t>
                  </a:r>
                  <a:endParaRPr lang="he-IL" sz="1400" dirty="0"/>
                </a:p>
              </p:txBody>
            </p:sp>
          </p:grpSp>
          <p:grpSp>
            <p:nvGrpSpPr>
              <p:cNvPr id="178" name="קבוצה 177"/>
              <p:cNvGrpSpPr/>
              <p:nvPr/>
            </p:nvGrpSpPr>
            <p:grpSpPr>
              <a:xfrm>
                <a:off x="3275856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193" name="תמונה 19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194" name="TextBox 193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7</a:t>
                  </a:r>
                  <a:endParaRPr lang="he-IL" sz="1400" dirty="0"/>
                </a:p>
              </p:txBody>
            </p:sp>
          </p:grpSp>
          <p:cxnSp>
            <p:nvCxnSpPr>
              <p:cNvPr id="179" name="מחבר חץ ישר 178"/>
              <p:cNvCxnSpPr/>
              <p:nvPr/>
            </p:nvCxnSpPr>
            <p:spPr>
              <a:xfrm flipV="1">
                <a:off x="2680382" y="6124804"/>
                <a:ext cx="595474" cy="1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80" name="קבוצה 179"/>
              <p:cNvGrpSpPr/>
              <p:nvPr/>
            </p:nvGrpSpPr>
            <p:grpSpPr>
              <a:xfrm>
                <a:off x="6455937" y="5661248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191" name="תמונה 19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192" name="TextBox 191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pPr algn="ctr" rtl="0"/>
                  <a:r>
                    <a:rPr lang="en-US" sz="1400" dirty="0"/>
                    <a:t>3</a:t>
                  </a:r>
                  <a:endParaRPr lang="he-IL" sz="1400" dirty="0"/>
                </a:p>
              </p:txBody>
            </p:sp>
          </p:grpSp>
          <p:grpSp>
            <p:nvGrpSpPr>
              <p:cNvPr id="181" name="קבוצה 180"/>
              <p:cNvGrpSpPr/>
              <p:nvPr/>
            </p:nvGrpSpPr>
            <p:grpSpPr>
              <a:xfrm>
                <a:off x="7333243" y="5937289"/>
                <a:ext cx="774100" cy="288032"/>
                <a:chOff x="2803678" y="6097362"/>
                <a:chExt cx="774100" cy="288032"/>
              </a:xfrm>
            </p:grpSpPr>
            <p:grpSp>
              <p:nvGrpSpPr>
                <p:cNvPr id="187" name="קבוצה 186"/>
                <p:cNvGrpSpPr/>
                <p:nvPr/>
              </p:nvGrpSpPr>
              <p:grpSpPr>
                <a:xfrm>
                  <a:off x="3384202" y="6097362"/>
                  <a:ext cx="193576" cy="288032"/>
                  <a:chOff x="2267744" y="5301208"/>
                  <a:chExt cx="193576" cy="288032"/>
                </a:xfrm>
              </p:grpSpPr>
              <p:cxnSp>
                <p:nvCxnSpPr>
                  <p:cNvPr id="189" name="מחבר ישר 188"/>
                  <p:cNvCxnSpPr/>
                  <p:nvPr/>
                </p:nvCxnSpPr>
                <p:spPr>
                  <a:xfrm flipH="1">
                    <a:off x="226774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מחבר ישר 189"/>
                  <p:cNvCxnSpPr/>
                  <p:nvPr/>
                </p:nvCxnSpPr>
                <p:spPr>
                  <a:xfrm flipH="1">
                    <a:off x="231730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8" name="מחבר חץ ישר 187"/>
                <p:cNvCxnSpPr/>
                <p:nvPr/>
              </p:nvCxnSpPr>
              <p:spPr>
                <a:xfrm flipV="1">
                  <a:off x="2803678" y="6241320"/>
                  <a:ext cx="630084" cy="35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2" name="מחבר חץ ישר 181"/>
              <p:cNvCxnSpPr/>
              <p:nvPr/>
            </p:nvCxnSpPr>
            <p:spPr>
              <a:xfrm>
                <a:off x="4176471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83" name="קבוצה 182"/>
              <p:cNvGrpSpPr/>
              <p:nvPr/>
            </p:nvGrpSpPr>
            <p:grpSpPr>
              <a:xfrm>
                <a:off x="4880757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185" name="תמונה 18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186" name="TextBox 185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8</a:t>
                  </a:r>
                  <a:endParaRPr lang="he-IL" sz="1400" dirty="0"/>
                </a:p>
              </p:txBody>
            </p:sp>
          </p:grpSp>
          <p:cxnSp>
            <p:nvCxnSpPr>
              <p:cNvPr id="184" name="מחבר חץ ישר 183"/>
              <p:cNvCxnSpPr/>
              <p:nvPr/>
            </p:nvCxnSpPr>
            <p:spPr>
              <a:xfrm>
                <a:off x="5781372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172" name="תמונה 17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2470" y="5719686"/>
              <a:ext cx="795888" cy="139630"/>
            </a:xfrm>
            <a:prstGeom prst="rect">
              <a:avLst/>
            </a:prstGeom>
          </p:spPr>
        </p:pic>
        <p:pic>
          <p:nvPicPr>
            <p:cNvPr id="173" name="תמונה 1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9762" y="5706907"/>
              <a:ext cx="795888" cy="139630"/>
            </a:xfrm>
            <a:prstGeom prst="rect">
              <a:avLst/>
            </a:prstGeom>
          </p:spPr>
        </p:pic>
        <p:pic>
          <p:nvPicPr>
            <p:cNvPr id="174" name="תמונה 1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4881" y="5706907"/>
              <a:ext cx="795888" cy="139630"/>
            </a:xfrm>
            <a:prstGeom prst="rect">
              <a:avLst/>
            </a:prstGeom>
          </p:spPr>
        </p:pic>
        <p:pic>
          <p:nvPicPr>
            <p:cNvPr id="175" name="תמונה 17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74976" y="5686012"/>
              <a:ext cx="795888" cy="13963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25</a:t>
            </a:fld>
            <a:endParaRPr lang="he-IL"/>
          </a:p>
        </p:txBody>
      </p:sp>
      <p:sp>
        <p:nvSpPr>
          <p:cNvPr id="78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 ממקום נתון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sz="2400" dirty="0">
                <a:solidFill>
                  <a:srgbClr val="C00000"/>
                </a:solidFill>
              </a:rPr>
              <a:t>מקרה </a:t>
            </a:r>
            <a:r>
              <a:rPr lang="en-US" sz="2400" dirty="0">
                <a:solidFill>
                  <a:srgbClr val="C00000"/>
                </a:solidFill>
              </a:rPr>
              <a:t>I</a:t>
            </a:r>
            <a:r>
              <a:rPr lang="he-IL" sz="2400" dirty="0">
                <a:solidFill>
                  <a:srgbClr val="C00000"/>
                </a:solidFill>
              </a:rPr>
              <a:t> - מחיקת איבר באמצע הרשימה</a:t>
            </a:r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184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76"/>
    </mc:Choice>
    <mc:Fallback xmlns="">
      <p:transition spd="slow" advTm="128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8147248" cy="49971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tabLst>
                <a:tab pos="542925" algn="l"/>
                <a:tab pos="1073150" algn="l"/>
                <a:tab pos="1616075" algn="l"/>
              </a:tabLst>
            </a:pPr>
            <a:r>
              <a:rPr lang="he-IL" dirty="0"/>
              <a:t>הרשימה שנשלחה:</a:t>
            </a:r>
          </a:p>
          <a:p>
            <a:pPr>
              <a:lnSpc>
                <a:spcPct val="110000"/>
              </a:lnSpc>
              <a:tabLst>
                <a:tab pos="542925" algn="l"/>
                <a:tab pos="1073150" algn="l"/>
                <a:tab pos="1616075" algn="l"/>
              </a:tabLst>
            </a:pPr>
            <a:endParaRPr lang="he-IL" dirty="0"/>
          </a:p>
          <a:p>
            <a:pPr>
              <a:lnSpc>
                <a:spcPct val="110000"/>
              </a:lnSpc>
              <a:tabLst>
                <a:tab pos="542925" algn="l"/>
                <a:tab pos="1073150" algn="l"/>
                <a:tab pos="1616075" algn="l"/>
              </a:tabLst>
            </a:pPr>
            <a:endParaRPr lang="he-IL" dirty="0"/>
          </a:p>
          <a:p>
            <a:pPr>
              <a:lnSpc>
                <a:spcPct val="110000"/>
              </a:lnSpc>
              <a:tabLst>
                <a:tab pos="542925" algn="l"/>
                <a:tab pos="1073150" algn="l"/>
                <a:tab pos="1616075" algn="l"/>
              </a:tabLst>
            </a:pPr>
            <a:endParaRPr lang="he-IL" dirty="0"/>
          </a:p>
          <a:p>
            <a:pPr>
              <a:lnSpc>
                <a:spcPct val="110000"/>
              </a:lnSpc>
              <a:tabLst>
                <a:tab pos="542925" algn="l"/>
                <a:tab pos="1073150" algn="l"/>
                <a:tab pos="1616075" algn="l"/>
              </a:tabLst>
            </a:pPr>
            <a:r>
              <a:rPr lang="he-IL" dirty="0"/>
              <a:t>הרשימה המוחזרת</a:t>
            </a:r>
            <a:endParaRPr lang="en-US" dirty="0"/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grpSp>
        <p:nvGrpSpPr>
          <p:cNvPr id="74" name="קבוצה 73"/>
          <p:cNvGrpSpPr/>
          <p:nvPr/>
        </p:nvGrpSpPr>
        <p:grpSpPr>
          <a:xfrm>
            <a:off x="6866148" y="4055052"/>
            <a:ext cx="590828" cy="897152"/>
            <a:chOff x="2261976" y="4908112"/>
            <a:chExt cx="590828" cy="897152"/>
          </a:xfrm>
        </p:grpSpPr>
        <p:sp>
          <p:nvSpPr>
            <p:cNvPr id="75" name="מלבן מעוגל 74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261976" y="4908112"/>
              <a:ext cx="59082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77" name="מחבר חץ ישר 76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5" name="קבוצה 134"/>
          <p:cNvGrpSpPr/>
          <p:nvPr/>
        </p:nvGrpSpPr>
        <p:grpSpPr>
          <a:xfrm>
            <a:off x="5282639" y="1414496"/>
            <a:ext cx="590828" cy="897152"/>
            <a:chOff x="2261976" y="4908112"/>
            <a:chExt cx="590828" cy="897152"/>
          </a:xfrm>
        </p:grpSpPr>
        <p:sp>
          <p:nvSpPr>
            <p:cNvPr id="136" name="מלבן מעוגל 135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261976" y="4908112"/>
              <a:ext cx="59082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138" name="מחבר חץ ישר 137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" name="קבוצה 8"/>
          <p:cNvGrpSpPr/>
          <p:nvPr/>
        </p:nvGrpSpPr>
        <p:grpSpPr>
          <a:xfrm>
            <a:off x="661657" y="4940174"/>
            <a:ext cx="7567791" cy="823962"/>
            <a:chOff x="584992" y="4940174"/>
            <a:chExt cx="7567791" cy="823962"/>
          </a:xfrm>
        </p:grpSpPr>
        <p:grpSp>
          <p:nvGrpSpPr>
            <p:cNvPr id="147" name="קבוצה 146"/>
            <p:cNvGrpSpPr/>
            <p:nvPr/>
          </p:nvGrpSpPr>
          <p:grpSpPr>
            <a:xfrm>
              <a:off x="584992" y="5105978"/>
              <a:ext cx="1224136" cy="369332"/>
              <a:chOff x="660766" y="5665199"/>
              <a:chExt cx="1224136" cy="369332"/>
            </a:xfrm>
          </p:grpSpPr>
          <p:sp>
            <p:nvSpPr>
              <p:cNvPr id="167" name="מלבן מעוגל 166"/>
              <p:cNvSpPr/>
              <p:nvPr/>
            </p:nvSpPr>
            <p:spPr>
              <a:xfrm>
                <a:off x="1236830" y="5705849"/>
                <a:ext cx="288032" cy="28803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660766" y="5665199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lst</a:t>
                </a:r>
                <a:endParaRPr lang="he-IL" dirty="0"/>
              </a:p>
            </p:txBody>
          </p:sp>
          <p:cxnSp>
            <p:nvCxnSpPr>
              <p:cNvPr id="169" name="מחבר חץ ישר 168"/>
              <p:cNvCxnSpPr/>
              <p:nvPr/>
            </p:nvCxnSpPr>
            <p:spPr>
              <a:xfrm>
                <a:off x="1380846" y="5849865"/>
                <a:ext cx="50405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" name="קבוצה 7"/>
            <p:cNvGrpSpPr/>
            <p:nvPr/>
          </p:nvGrpSpPr>
          <p:grpSpPr>
            <a:xfrm>
              <a:off x="1809128" y="4973480"/>
              <a:ext cx="1512168" cy="634328"/>
              <a:chOff x="1809128" y="4973480"/>
              <a:chExt cx="1512168" cy="634328"/>
            </a:xfrm>
          </p:grpSpPr>
          <p:grpSp>
            <p:nvGrpSpPr>
              <p:cNvPr id="148" name="קבוצה 147"/>
              <p:cNvGrpSpPr/>
              <p:nvPr/>
            </p:nvGrpSpPr>
            <p:grpSpPr>
              <a:xfrm>
                <a:off x="1809128" y="4973480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165" name="תמונה 16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166" name="TextBox 165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4</a:t>
                  </a:r>
                  <a:endParaRPr lang="he-IL" sz="1400" dirty="0"/>
                </a:p>
              </p:txBody>
            </p:sp>
          </p:grpSp>
          <p:cxnSp>
            <p:nvCxnSpPr>
              <p:cNvPr id="150" name="מחבר חץ ישר 149"/>
              <p:cNvCxnSpPr/>
              <p:nvPr/>
            </p:nvCxnSpPr>
            <p:spPr>
              <a:xfrm flipV="1">
                <a:off x="2725822" y="5403730"/>
                <a:ext cx="595474" cy="1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143" name="תמונה 14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7910" y="4998612"/>
                <a:ext cx="795888" cy="139630"/>
              </a:xfrm>
              <a:prstGeom prst="rect">
                <a:avLst/>
              </a:prstGeom>
            </p:spPr>
          </p:pic>
        </p:grpSp>
        <p:grpSp>
          <p:nvGrpSpPr>
            <p:cNvPr id="6" name="קבוצה 5"/>
            <p:cNvGrpSpPr/>
            <p:nvPr/>
          </p:nvGrpSpPr>
          <p:grpSpPr>
            <a:xfrm>
              <a:off x="6501377" y="4940174"/>
              <a:ext cx="1651406" cy="634328"/>
              <a:chOff x="6501377" y="4940174"/>
              <a:chExt cx="1651406" cy="634328"/>
            </a:xfrm>
          </p:grpSpPr>
          <p:grpSp>
            <p:nvGrpSpPr>
              <p:cNvPr id="151" name="קבוצה 150"/>
              <p:cNvGrpSpPr/>
              <p:nvPr/>
            </p:nvGrpSpPr>
            <p:grpSpPr>
              <a:xfrm>
                <a:off x="6501377" y="4940174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161" name="תמונה 16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162" name="TextBox 161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pPr algn="ctr" rtl="0"/>
                  <a:r>
                    <a:rPr lang="en-US" sz="1400" dirty="0"/>
                    <a:t>3</a:t>
                  </a:r>
                  <a:endParaRPr lang="he-IL" sz="1400" dirty="0"/>
                </a:p>
              </p:txBody>
            </p:sp>
          </p:grpSp>
          <p:grpSp>
            <p:nvGrpSpPr>
              <p:cNvPr id="152" name="קבוצה 151"/>
              <p:cNvGrpSpPr/>
              <p:nvPr/>
            </p:nvGrpSpPr>
            <p:grpSpPr>
              <a:xfrm>
                <a:off x="7378683" y="5216215"/>
                <a:ext cx="774100" cy="288032"/>
                <a:chOff x="2803678" y="6097362"/>
                <a:chExt cx="774100" cy="288032"/>
              </a:xfrm>
            </p:grpSpPr>
            <p:grpSp>
              <p:nvGrpSpPr>
                <p:cNvPr id="157" name="קבוצה 156"/>
                <p:cNvGrpSpPr/>
                <p:nvPr/>
              </p:nvGrpSpPr>
              <p:grpSpPr>
                <a:xfrm>
                  <a:off x="3384202" y="6097362"/>
                  <a:ext cx="193576" cy="288032"/>
                  <a:chOff x="2267744" y="5301208"/>
                  <a:chExt cx="193576" cy="288032"/>
                </a:xfrm>
              </p:grpSpPr>
              <p:cxnSp>
                <p:nvCxnSpPr>
                  <p:cNvPr id="159" name="מחבר ישר 158"/>
                  <p:cNvCxnSpPr/>
                  <p:nvPr/>
                </p:nvCxnSpPr>
                <p:spPr>
                  <a:xfrm flipH="1">
                    <a:off x="226774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מחבר ישר 159"/>
                  <p:cNvCxnSpPr/>
                  <p:nvPr/>
                </p:nvCxnSpPr>
                <p:spPr>
                  <a:xfrm flipH="1">
                    <a:off x="231730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8" name="מחבר חץ ישר 157"/>
                <p:cNvCxnSpPr/>
                <p:nvPr/>
              </p:nvCxnSpPr>
              <p:spPr>
                <a:xfrm flipV="1">
                  <a:off x="2803678" y="6241320"/>
                  <a:ext cx="630084" cy="35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46" name="תמונה 14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0416" y="4964938"/>
                <a:ext cx="795888" cy="139630"/>
              </a:xfrm>
              <a:prstGeom prst="rect">
                <a:avLst/>
              </a:prstGeom>
            </p:spPr>
          </p:pic>
        </p:grpSp>
        <p:grpSp>
          <p:nvGrpSpPr>
            <p:cNvPr id="7" name="קבוצה 6"/>
            <p:cNvGrpSpPr/>
            <p:nvPr/>
          </p:nvGrpSpPr>
          <p:grpSpPr>
            <a:xfrm>
              <a:off x="3321296" y="4958011"/>
              <a:ext cx="3228853" cy="806125"/>
              <a:chOff x="3321296" y="4958011"/>
              <a:chExt cx="3228853" cy="806125"/>
            </a:xfrm>
          </p:grpSpPr>
          <p:grpSp>
            <p:nvGrpSpPr>
              <p:cNvPr id="149" name="קבוצה 148"/>
              <p:cNvGrpSpPr/>
              <p:nvPr/>
            </p:nvGrpSpPr>
            <p:grpSpPr>
              <a:xfrm>
                <a:off x="3321296" y="4958011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163" name="תמונה 16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164" name="TextBox 163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7</a:t>
                  </a:r>
                  <a:endParaRPr lang="he-IL" sz="1400" dirty="0"/>
                </a:p>
              </p:txBody>
            </p:sp>
          </p:grpSp>
          <p:pic>
            <p:nvPicPr>
              <p:cNvPr id="144" name="תמונה 14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5202" y="4985833"/>
                <a:ext cx="795888" cy="139630"/>
              </a:xfrm>
              <a:prstGeom prst="rect">
                <a:avLst/>
              </a:prstGeom>
            </p:spPr>
          </p:pic>
          <p:sp>
            <p:nvSpPr>
              <p:cNvPr id="141" name="צורה חופשית 140"/>
              <p:cNvSpPr/>
              <p:nvPr/>
            </p:nvSpPr>
            <p:spPr>
              <a:xfrm>
                <a:off x="4264149" y="5401645"/>
                <a:ext cx="2286000" cy="362491"/>
              </a:xfrm>
              <a:custGeom>
                <a:avLst/>
                <a:gdLst>
                  <a:gd name="connsiteX0" fmla="*/ 0 w 2286000"/>
                  <a:gd name="connsiteY0" fmla="*/ 0 h 362491"/>
                  <a:gd name="connsiteX1" fmla="*/ 1191491 w 2286000"/>
                  <a:gd name="connsiteY1" fmla="*/ 360219 h 362491"/>
                  <a:gd name="connsiteX2" fmla="*/ 2286000 w 2286000"/>
                  <a:gd name="connsiteY2" fmla="*/ 152400 h 362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0" h="362491">
                    <a:moveTo>
                      <a:pt x="0" y="0"/>
                    </a:moveTo>
                    <a:cubicBezTo>
                      <a:pt x="405245" y="167409"/>
                      <a:pt x="810491" y="334819"/>
                      <a:pt x="1191491" y="360219"/>
                    </a:cubicBezTo>
                    <a:cubicBezTo>
                      <a:pt x="1572491" y="385619"/>
                      <a:pt x="2102427" y="190500"/>
                      <a:pt x="2286000" y="152400"/>
                    </a:cubicBezTo>
                  </a:path>
                </a:pathLst>
              </a:custGeom>
              <a:ln>
                <a:tailEnd type="triangle" w="lg" len="sm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p:grpSp>
        <p:nvGrpSpPr>
          <p:cNvPr id="170" name="קבוצה 169"/>
          <p:cNvGrpSpPr/>
          <p:nvPr/>
        </p:nvGrpSpPr>
        <p:grpSpPr>
          <a:xfrm>
            <a:off x="623392" y="2311648"/>
            <a:ext cx="7567791" cy="667634"/>
            <a:chOff x="539552" y="5661248"/>
            <a:chExt cx="7567791" cy="667634"/>
          </a:xfrm>
        </p:grpSpPr>
        <p:grpSp>
          <p:nvGrpSpPr>
            <p:cNvPr id="171" name="קבוצה 170"/>
            <p:cNvGrpSpPr/>
            <p:nvPr/>
          </p:nvGrpSpPr>
          <p:grpSpPr>
            <a:xfrm>
              <a:off x="539552" y="5661248"/>
              <a:ext cx="7567791" cy="667634"/>
              <a:chOff x="539552" y="5661248"/>
              <a:chExt cx="7567791" cy="667634"/>
            </a:xfrm>
          </p:grpSpPr>
          <p:grpSp>
            <p:nvGrpSpPr>
              <p:cNvPr id="176" name="קבוצה 175"/>
              <p:cNvGrpSpPr/>
              <p:nvPr/>
            </p:nvGrpSpPr>
            <p:grpSpPr>
              <a:xfrm>
                <a:off x="539552" y="5827052"/>
                <a:ext cx="1224136" cy="369332"/>
                <a:chOff x="660766" y="5665199"/>
                <a:chExt cx="1224136" cy="369332"/>
              </a:xfrm>
            </p:grpSpPr>
            <p:sp>
              <p:nvSpPr>
                <p:cNvPr id="197" name="מלבן מעוגל 196"/>
                <p:cNvSpPr/>
                <p:nvPr/>
              </p:nvSpPr>
              <p:spPr>
                <a:xfrm>
                  <a:off x="1236830" y="5705849"/>
                  <a:ext cx="288032" cy="28803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98" name="TextBox 197"/>
                <p:cNvSpPr txBox="1"/>
                <p:nvPr/>
              </p:nvSpPr>
              <p:spPr>
                <a:xfrm>
                  <a:off x="660766" y="5665199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/>
                    <a:t>lst</a:t>
                  </a:r>
                  <a:endParaRPr lang="he-IL" dirty="0"/>
                </a:p>
              </p:txBody>
            </p:sp>
            <p:cxnSp>
              <p:nvCxnSpPr>
                <p:cNvPr id="199" name="מחבר חץ ישר 198"/>
                <p:cNvCxnSpPr/>
                <p:nvPr/>
              </p:nvCxnSpPr>
              <p:spPr>
                <a:xfrm>
                  <a:off x="1380846" y="5849865"/>
                  <a:ext cx="504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" name="קבוצה 176"/>
              <p:cNvGrpSpPr/>
              <p:nvPr/>
            </p:nvGrpSpPr>
            <p:grpSpPr>
              <a:xfrm>
                <a:off x="1763688" y="5694554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195" name="תמונה 19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196" name="TextBox 195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4</a:t>
                  </a:r>
                  <a:endParaRPr lang="he-IL" sz="1400" dirty="0"/>
                </a:p>
              </p:txBody>
            </p:sp>
          </p:grpSp>
          <p:grpSp>
            <p:nvGrpSpPr>
              <p:cNvPr id="178" name="קבוצה 177"/>
              <p:cNvGrpSpPr/>
              <p:nvPr/>
            </p:nvGrpSpPr>
            <p:grpSpPr>
              <a:xfrm>
                <a:off x="3275856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193" name="תמונה 19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194" name="TextBox 193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7</a:t>
                  </a:r>
                  <a:endParaRPr lang="he-IL" sz="1400" dirty="0"/>
                </a:p>
              </p:txBody>
            </p:sp>
          </p:grpSp>
          <p:cxnSp>
            <p:nvCxnSpPr>
              <p:cNvPr id="179" name="מחבר חץ ישר 178"/>
              <p:cNvCxnSpPr/>
              <p:nvPr/>
            </p:nvCxnSpPr>
            <p:spPr>
              <a:xfrm flipV="1">
                <a:off x="2680382" y="6124804"/>
                <a:ext cx="595474" cy="1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80" name="קבוצה 179"/>
              <p:cNvGrpSpPr/>
              <p:nvPr/>
            </p:nvGrpSpPr>
            <p:grpSpPr>
              <a:xfrm>
                <a:off x="6455937" y="5661248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191" name="תמונה 19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192" name="TextBox 191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pPr algn="ctr" rtl="0"/>
                  <a:r>
                    <a:rPr lang="en-US" sz="1400" dirty="0"/>
                    <a:t>3</a:t>
                  </a:r>
                  <a:endParaRPr lang="he-IL" sz="1400" dirty="0"/>
                </a:p>
              </p:txBody>
            </p:sp>
          </p:grpSp>
          <p:grpSp>
            <p:nvGrpSpPr>
              <p:cNvPr id="181" name="קבוצה 180"/>
              <p:cNvGrpSpPr/>
              <p:nvPr/>
            </p:nvGrpSpPr>
            <p:grpSpPr>
              <a:xfrm>
                <a:off x="7333243" y="5937289"/>
                <a:ext cx="774100" cy="288032"/>
                <a:chOff x="2803678" y="6097362"/>
                <a:chExt cx="774100" cy="288032"/>
              </a:xfrm>
            </p:grpSpPr>
            <p:grpSp>
              <p:nvGrpSpPr>
                <p:cNvPr id="187" name="קבוצה 186"/>
                <p:cNvGrpSpPr/>
                <p:nvPr/>
              </p:nvGrpSpPr>
              <p:grpSpPr>
                <a:xfrm>
                  <a:off x="3384202" y="6097362"/>
                  <a:ext cx="193576" cy="288032"/>
                  <a:chOff x="2267744" y="5301208"/>
                  <a:chExt cx="193576" cy="288032"/>
                </a:xfrm>
              </p:grpSpPr>
              <p:cxnSp>
                <p:nvCxnSpPr>
                  <p:cNvPr id="189" name="מחבר ישר 188"/>
                  <p:cNvCxnSpPr/>
                  <p:nvPr/>
                </p:nvCxnSpPr>
                <p:spPr>
                  <a:xfrm flipH="1">
                    <a:off x="226774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מחבר ישר 189"/>
                  <p:cNvCxnSpPr/>
                  <p:nvPr/>
                </p:nvCxnSpPr>
                <p:spPr>
                  <a:xfrm flipH="1">
                    <a:off x="231730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8" name="מחבר חץ ישר 187"/>
                <p:cNvCxnSpPr/>
                <p:nvPr/>
              </p:nvCxnSpPr>
              <p:spPr>
                <a:xfrm flipV="1">
                  <a:off x="2803678" y="6241320"/>
                  <a:ext cx="630084" cy="35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2" name="מחבר חץ ישר 181"/>
              <p:cNvCxnSpPr/>
              <p:nvPr/>
            </p:nvCxnSpPr>
            <p:spPr>
              <a:xfrm>
                <a:off x="4176471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83" name="קבוצה 182"/>
              <p:cNvGrpSpPr/>
              <p:nvPr/>
            </p:nvGrpSpPr>
            <p:grpSpPr>
              <a:xfrm>
                <a:off x="4880757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185" name="תמונה 18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186" name="TextBox 185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8</a:t>
                  </a:r>
                  <a:endParaRPr lang="he-IL" sz="1400" dirty="0"/>
                </a:p>
              </p:txBody>
            </p:sp>
          </p:grpSp>
          <p:cxnSp>
            <p:nvCxnSpPr>
              <p:cNvPr id="184" name="מחבר חץ ישר 183"/>
              <p:cNvCxnSpPr/>
              <p:nvPr/>
            </p:nvCxnSpPr>
            <p:spPr>
              <a:xfrm>
                <a:off x="5781372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172" name="תמונה 17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2470" y="5719686"/>
              <a:ext cx="795888" cy="139630"/>
            </a:xfrm>
            <a:prstGeom prst="rect">
              <a:avLst/>
            </a:prstGeom>
          </p:spPr>
        </p:pic>
        <p:pic>
          <p:nvPicPr>
            <p:cNvPr id="173" name="תמונה 1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9762" y="5706907"/>
              <a:ext cx="795888" cy="139630"/>
            </a:xfrm>
            <a:prstGeom prst="rect">
              <a:avLst/>
            </a:prstGeom>
          </p:spPr>
        </p:pic>
        <p:pic>
          <p:nvPicPr>
            <p:cNvPr id="174" name="תמונה 1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4881" y="5706907"/>
              <a:ext cx="795888" cy="139630"/>
            </a:xfrm>
            <a:prstGeom prst="rect">
              <a:avLst/>
            </a:prstGeom>
          </p:spPr>
        </p:pic>
        <p:pic>
          <p:nvPicPr>
            <p:cNvPr id="175" name="תמונה 17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74976" y="5686012"/>
              <a:ext cx="795888" cy="139630"/>
            </a:xfrm>
            <a:prstGeom prst="rect">
              <a:avLst/>
            </a:prstGeom>
          </p:spPr>
        </p:pic>
      </p:grpSp>
      <p:grpSp>
        <p:nvGrpSpPr>
          <p:cNvPr id="12" name="קבוצה 11"/>
          <p:cNvGrpSpPr/>
          <p:nvPr/>
        </p:nvGrpSpPr>
        <p:grpSpPr>
          <a:xfrm>
            <a:off x="5002861" y="4958011"/>
            <a:ext cx="1561510" cy="634328"/>
            <a:chOff x="4926197" y="4958011"/>
            <a:chExt cx="1561510" cy="634328"/>
          </a:xfrm>
        </p:grpSpPr>
        <p:grpSp>
          <p:nvGrpSpPr>
            <p:cNvPr id="10" name="קבוצה 9"/>
            <p:cNvGrpSpPr/>
            <p:nvPr/>
          </p:nvGrpSpPr>
          <p:grpSpPr>
            <a:xfrm>
              <a:off x="4926197" y="4958011"/>
              <a:ext cx="1233966" cy="634328"/>
              <a:chOff x="4926197" y="4958011"/>
              <a:chExt cx="1233966" cy="634328"/>
            </a:xfrm>
          </p:grpSpPr>
          <p:grpSp>
            <p:nvGrpSpPr>
              <p:cNvPr id="153" name="קבוצה 152"/>
              <p:cNvGrpSpPr/>
              <p:nvPr/>
            </p:nvGrpSpPr>
            <p:grpSpPr>
              <a:xfrm>
                <a:off x="4926197" y="4958011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155" name="תמונה 15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156" name="TextBox 155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8</a:t>
                  </a:r>
                  <a:endParaRPr lang="he-IL" sz="1400" dirty="0"/>
                </a:p>
              </p:txBody>
            </p:sp>
          </p:grpSp>
          <p:pic>
            <p:nvPicPr>
              <p:cNvPr id="145" name="תמונה 14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0321" y="4985833"/>
                <a:ext cx="795888" cy="139630"/>
              </a:xfrm>
              <a:prstGeom prst="rect">
                <a:avLst/>
              </a:prstGeom>
            </p:spPr>
          </p:pic>
        </p:grpSp>
        <p:cxnSp>
          <p:nvCxnSpPr>
            <p:cNvPr id="154" name="מחבר חץ ישר 153"/>
            <p:cNvCxnSpPr/>
            <p:nvPr/>
          </p:nvCxnSpPr>
          <p:spPr>
            <a:xfrm>
              <a:off x="5826812" y="5403730"/>
              <a:ext cx="660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26</a:t>
            </a:fld>
            <a:endParaRPr lang="he-IL"/>
          </a:p>
        </p:txBody>
      </p:sp>
      <p:sp>
        <p:nvSpPr>
          <p:cNvPr id="79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 ממקום נתון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sz="2400" dirty="0">
                <a:solidFill>
                  <a:srgbClr val="C00000"/>
                </a:solidFill>
              </a:rPr>
              <a:t>מקרה </a:t>
            </a:r>
            <a:r>
              <a:rPr lang="en-US" sz="2400" dirty="0">
                <a:solidFill>
                  <a:srgbClr val="C00000"/>
                </a:solidFill>
              </a:rPr>
              <a:t>I</a:t>
            </a:r>
            <a:r>
              <a:rPr lang="he-IL" sz="2400" dirty="0">
                <a:solidFill>
                  <a:srgbClr val="C00000"/>
                </a:solidFill>
              </a:rPr>
              <a:t> - מחיקת איבר באמצע הרשימה</a:t>
            </a:r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374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4"/>
    </mc:Choice>
    <mc:Fallback xmlns="">
      <p:transition spd="slow" advTm="5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 ממקום נתון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sz="2400" dirty="0">
                <a:solidFill>
                  <a:srgbClr val="C00000"/>
                </a:solidFill>
              </a:rPr>
              <a:t>מקרה </a:t>
            </a:r>
            <a:r>
              <a:rPr lang="en-US" sz="2400" dirty="0">
                <a:solidFill>
                  <a:srgbClr val="C00000"/>
                </a:solidFill>
              </a:rPr>
              <a:t>II</a:t>
            </a:r>
            <a:r>
              <a:rPr lang="he-IL" sz="2400" dirty="0">
                <a:solidFill>
                  <a:srgbClr val="C00000"/>
                </a:solidFill>
              </a:rPr>
              <a:t> - מחיקת איבר ראשון ברשימה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4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23392" y="1693305"/>
            <a:ext cx="8599765" cy="4873752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b="1" dirty="0">
                <a:solidFill>
                  <a:srgbClr val="0000FF"/>
                </a:solidFill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00FF"/>
                </a:solidFill>
              </a:rPr>
              <a:t>static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remove (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&gt;lst,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&gt;pos)</a:t>
            </a:r>
            <a:br>
              <a:rPr lang="en-US" sz="1800" dirty="0"/>
            </a:br>
            <a:r>
              <a:rPr lang="en-US" sz="1800" dirty="0"/>
              <a:t>{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if</a:t>
            </a:r>
            <a:r>
              <a:rPr lang="en-US" sz="1800" dirty="0"/>
              <a:t> (pos == lst)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</a:t>
            </a:r>
            <a:r>
              <a:rPr lang="en-US" sz="1800" dirty="0" err="1"/>
              <a:t>lst.getNext</a:t>
            </a:r>
            <a:r>
              <a:rPr lang="en-US" sz="1800" dirty="0"/>
              <a:t>(); 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prev = lst;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while</a:t>
            </a:r>
            <a:r>
              <a:rPr lang="en-US" sz="1800" dirty="0"/>
              <a:t> (</a:t>
            </a:r>
            <a:r>
              <a:rPr lang="en-US" sz="1800" dirty="0" err="1"/>
              <a:t>prev.getNext</a:t>
            </a:r>
            <a:r>
              <a:rPr lang="en-US" sz="1800" dirty="0"/>
              <a:t>() != pos)</a:t>
            </a:r>
            <a:br>
              <a:rPr lang="en-US" sz="1800" dirty="0"/>
            </a:br>
            <a:r>
              <a:rPr lang="en-US" sz="1800" dirty="0"/>
              <a:t>		prev = </a:t>
            </a:r>
            <a:r>
              <a:rPr lang="en-US" sz="1800" dirty="0" err="1"/>
              <a:t>prev.getNext</a:t>
            </a:r>
            <a:r>
              <a:rPr lang="en-US" sz="1800" dirty="0"/>
              <a:t>();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 err="1"/>
              <a:t>prev.setNext</a:t>
            </a:r>
            <a:r>
              <a:rPr lang="en-US" sz="1800" dirty="0"/>
              <a:t>(pos.getNext());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lst;</a:t>
            </a:r>
            <a:br>
              <a:rPr lang="en-US" sz="1800" dirty="0"/>
            </a:br>
            <a:r>
              <a:rPr lang="en-US" sz="1800" dirty="0"/>
              <a:t>}</a:t>
            </a:r>
          </a:p>
        </p:txBody>
      </p:sp>
      <p:grpSp>
        <p:nvGrpSpPr>
          <p:cNvPr id="44" name="קבוצה 43"/>
          <p:cNvGrpSpPr/>
          <p:nvPr/>
        </p:nvGrpSpPr>
        <p:grpSpPr>
          <a:xfrm>
            <a:off x="3635413" y="4809933"/>
            <a:ext cx="590828" cy="897152"/>
            <a:chOff x="2261976" y="4908112"/>
            <a:chExt cx="590828" cy="897152"/>
          </a:xfrm>
        </p:grpSpPr>
        <p:sp>
          <p:nvSpPr>
            <p:cNvPr id="45" name="מלבן מעוגל 44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61976" y="4908112"/>
              <a:ext cx="59082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47" name="מחבר חץ ישר 46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8" name="קבוצה 47"/>
          <p:cNvGrpSpPr/>
          <p:nvPr/>
        </p:nvGrpSpPr>
        <p:grpSpPr>
          <a:xfrm>
            <a:off x="2063553" y="5661248"/>
            <a:ext cx="7567791" cy="667634"/>
            <a:chOff x="539552" y="5661248"/>
            <a:chExt cx="7567791" cy="667634"/>
          </a:xfrm>
        </p:grpSpPr>
        <p:grpSp>
          <p:nvGrpSpPr>
            <p:cNvPr id="49" name="קבוצה 48"/>
            <p:cNvGrpSpPr/>
            <p:nvPr/>
          </p:nvGrpSpPr>
          <p:grpSpPr>
            <a:xfrm>
              <a:off x="539552" y="5661248"/>
              <a:ext cx="7567791" cy="667634"/>
              <a:chOff x="539552" y="5661248"/>
              <a:chExt cx="7567791" cy="667634"/>
            </a:xfrm>
          </p:grpSpPr>
          <p:grpSp>
            <p:nvGrpSpPr>
              <p:cNvPr id="54" name="קבוצה 53"/>
              <p:cNvGrpSpPr/>
              <p:nvPr/>
            </p:nvGrpSpPr>
            <p:grpSpPr>
              <a:xfrm>
                <a:off x="539552" y="5827052"/>
                <a:ext cx="1224136" cy="369332"/>
                <a:chOff x="660766" y="5665199"/>
                <a:chExt cx="1224136" cy="369332"/>
              </a:xfrm>
            </p:grpSpPr>
            <p:sp>
              <p:nvSpPr>
                <p:cNvPr id="75" name="מלבן מעוגל 74"/>
                <p:cNvSpPr/>
                <p:nvPr/>
              </p:nvSpPr>
              <p:spPr>
                <a:xfrm>
                  <a:off x="1236830" y="5705849"/>
                  <a:ext cx="288032" cy="28803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660766" y="5665199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/>
                    <a:t>lst</a:t>
                  </a:r>
                  <a:endParaRPr lang="he-IL" dirty="0"/>
                </a:p>
              </p:txBody>
            </p:sp>
            <p:cxnSp>
              <p:nvCxnSpPr>
                <p:cNvPr id="77" name="מחבר חץ ישר 76"/>
                <p:cNvCxnSpPr/>
                <p:nvPr/>
              </p:nvCxnSpPr>
              <p:spPr>
                <a:xfrm>
                  <a:off x="1380846" y="5849865"/>
                  <a:ext cx="504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קבוצה 54"/>
              <p:cNvGrpSpPr/>
              <p:nvPr/>
            </p:nvGrpSpPr>
            <p:grpSpPr>
              <a:xfrm>
                <a:off x="1763688" y="5694554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73" name="תמונה 7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4" name="TextBox 73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4</a:t>
                  </a:r>
                  <a:endParaRPr lang="he-IL" sz="1400" dirty="0"/>
                </a:p>
              </p:txBody>
            </p:sp>
          </p:grpSp>
          <p:grpSp>
            <p:nvGrpSpPr>
              <p:cNvPr id="56" name="קבוצה 55"/>
              <p:cNvGrpSpPr/>
              <p:nvPr/>
            </p:nvGrpSpPr>
            <p:grpSpPr>
              <a:xfrm>
                <a:off x="3275856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71" name="תמונה 70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2" name="TextBox 71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7</a:t>
                  </a:r>
                  <a:endParaRPr lang="he-IL" sz="1400" dirty="0"/>
                </a:p>
              </p:txBody>
            </p:sp>
          </p:grpSp>
          <p:cxnSp>
            <p:nvCxnSpPr>
              <p:cNvPr id="57" name="מחבר חץ ישר 56"/>
              <p:cNvCxnSpPr/>
              <p:nvPr/>
            </p:nvCxnSpPr>
            <p:spPr>
              <a:xfrm flipV="1">
                <a:off x="2680382" y="6124804"/>
                <a:ext cx="595474" cy="1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58" name="קבוצה 57"/>
              <p:cNvGrpSpPr/>
              <p:nvPr/>
            </p:nvGrpSpPr>
            <p:grpSpPr>
              <a:xfrm>
                <a:off x="6455937" y="5661248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69" name="תמונה 68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0" name="TextBox 69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pPr algn="ctr" rtl="0"/>
                  <a:r>
                    <a:rPr lang="en-US" sz="1400" dirty="0"/>
                    <a:t>3</a:t>
                  </a:r>
                  <a:endParaRPr lang="he-IL" sz="1400" dirty="0"/>
                </a:p>
              </p:txBody>
            </p:sp>
          </p:grpSp>
          <p:grpSp>
            <p:nvGrpSpPr>
              <p:cNvPr id="59" name="קבוצה 58"/>
              <p:cNvGrpSpPr/>
              <p:nvPr/>
            </p:nvGrpSpPr>
            <p:grpSpPr>
              <a:xfrm>
                <a:off x="7333243" y="5937289"/>
                <a:ext cx="774100" cy="288032"/>
                <a:chOff x="2803678" y="6097362"/>
                <a:chExt cx="774100" cy="288032"/>
              </a:xfrm>
            </p:grpSpPr>
            <p:grpSp>
              <p:nvGrpSpPr>
                <p:cNvPr id="65" name="קבוצה 64"/>
                <p:cNvGrpSpPr/>
                <p:nvPr/>
              </p:nvGrpSpPr>
              <p:grpSpPr>
                <a:xfrm>
                  <a:off x="3384202" y="6097362"/>
                  <a:ext cx="193576" cy="288032"/>
                  <a:chOff x="2267744" y="5301208"/>
                  <a:chExt cx="193576" cy="288032"/>
                </a:xfrm>
              </p:grpSpPr>
              <p:cxnSp>
                <p:nvCxnSpPr>
                  <p:cNvPr id="67" name="מחבר ישר 66"/>
                  <p:cNvCxnSpPr/>
                  <p:nvPr/>
                </p:nvCxnSpPr>
                <p:spPr>
                  <a:xfrm flipH="1">
                    <a:off x="226774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מחבר ישר 67"/>
                  <p:cNvCxnSpPr/>
                  <p:nvPr/>
                </p:nvCxnSpPr>
                <p:spPr>
                  <a:xfrm flipH="1">
                    <a:off x="231730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6" name="מחבר חץ ישר 65"/>
                <p:cNvCxnSpPr/>
                <p:nvPr/>
              </p:nvCxnSpPr>
              <p:spPr>
                <a:xfrm flipV="1">
                  <a:off x="2803678" y="6241320"/>
                  <a:ext cx="630084" cy="35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מחבר חץ ישר 59"/>
              <p:cNvCxnSpPr/>
              <p:nvPr/>
            </p:nvCxnSpPr>
            <p:spPr>
              <a:xfrm>
                <a:off x="4176471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61" name="קבוצה 60"/>
              <p:cNvGrpSpPr/>
              <p:nvPr/>
            </p:nvGrpSpPr>
            <p:grpSpPr>
              <a:xfrm>
                <a:off x="4880757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63" name="תמונה 6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64" name="TextBox 63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8</a:t>
                  </a:r>
                  <a:endParaRPr lang="he-IL" sz="1400" dirty="0"/>
                </a:p>
              </p:txBody>
            </p:sp>
          </p:grpSp>
          <p:cxnSp>
            <p:nvCxnSpPr>
              <p:cNvPr id="62" name="מחבר חץ ישר 61"/>
              <p:cNvCxnSpPr/>
              <p:nvPr/>
            </p:nvCxnSpPr>
            <p:spPr>
              <a:xfrm>
                <a:off x="5781372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50" name="תמונה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2470" y="5719686"/>
              <a:ext cx="795888" cy="139630"/>
            </a:xfrm>
            <a:prstGeom prst="rect">
              <a:avLst/>
            </a:prstGeom>
          </p:spPr>
        </p:pic>
        <p:pic>
          <p:nvPicPr>
            <p:cNvPr id="51" name="תמונה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9762" y="5706907"/>
              <a:ext cx="795888" cy="139630"/>
            </a:xfrm>
            <a:prstGeom prst="rect">
              <a:avLst/>
            </a:prstGeom>
          </p:spPr>
        </p:pic>
        <p:pic>
          <p:nvPicPr>
            <p:cNvPr id="52" name="תמונה 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4881" y="5706907"/>
              <a:ext cx="795888" cy="139630"/>
            </a:xfrm>
            <a:prstGeom prst="rect">
              <a:avLst/>
            </a:prstGeom>
          </p:spPr>
        </p:pic>
        <p:pic>
          <p:nvPicPr>
            <p:cNvPr id="53" name="תמונה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4976" y="5686012"/>
              <a:ext cx="795888" cy="139630"/>
            </a:xfrm>
            <a:prstGeom prst="rect">
              <a:avLst/>
            </a:prstGeom>
          </p:spPr>
        </p:pic>
      </p:grp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105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3"/>
    </mc:Choice>
    <mc:Fallback xmlns="">
      <p:transition spd="slow" advTm="5633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23392" y="1693305"/>
            <a:ext cx="8599765" cy="4873752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b="1" dirty="0">
                <a:solidFill>
                  <a:srgbClr val="0000FF"/>
                </a:solidFill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00FF"/>
                </a:solidFill>
              </a:rPr>
              <a:t>static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remove (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&gt;lst,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&gt;pos)</a:t>
            </a:r>
            <a:br>
              <a:rPr lang="en-US" sz="1800" dirty="0"/>
            </a:br>
            <a:r>
              <a:rPr lang="en-US" sz="1800" dirty="0"/>
              <a:t>{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if</a:t>
            </a:r>
            <a:r>
              <a:rPr lang="en-US" sz="1800" dirty="0"/>
              <a:t> (pos == lst)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</a:t>
            </a:r>
            <a:r>
              <a:rPr lang="en-US" sz="1800" dirty="0" err="1"/>
              <a:t>lst.getNext</a:t>
            </a:r>
            <a:r>
              <a:rPr lang="en-US" sz="1800" dirty="0"/>
              <a:t>(); 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prev = lst;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while</a:t>
            </a:r>
            <a:r>
              <a:rPr lang="en-US" sz="1800" dirty="0"/>
              <a:t> (</a:t>
            </a:r>
            <a:r>
              <a:rPr lang="en-US" sz="1800" dirty="0" err="1"/>
              <a:t>prev.getNext</a:t>
            </a:r>
            <a:r>
              <a:rPr lang="en-US" sz="1800" dirty="0"/>
              <a:t>() != pos)</a:t>
            </a:r>
            <a:br>
              <a:rPr lang="en-US" sz="1800" dirty="0"/>
            </a:br>
            <a:r>
              <a:rPr lang="en-US" sz="1800" dirty="0"/>
              <a:t>		prev = </a:t>
            </a:r>
            <a:r>
              <a:rPr lang="en-US" sz="1800" dirty="0" err="1"/>
              <a:t>prev.getNext</a:t>
            </a:r>
            <a:r>
              <a:rPr lang="en-US" sz="1800" dirty="0"/>
              <a:t>();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 err="1"/>
              <a:t>prev.setNext</a:t>
            </a:r>
            <a:r>
              <a:rPr lang="en-US" sz="1800" dirty="0"/>
              <a:t>(pos.getNext());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lst;</a:t>
            </a:r>
            <a:br>
              <a:rPr lang="en-US" sz="1800" dirty="0"/>
            </a:br>
            <a:r>
              <a:rPr lang="en-US" sz="1800" dirty="0"/>
              <a:t>}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 ממקום נתון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sz="2400" dirty="0">
                <a:solidFill>
                  <a:srgbClr val="C00000"/>
                </a:solidFill>
              </a:rPr>
              <a:t>מקרה </a:t>
            </a:r>
            <a:r>
              <a:rPr lang="en-US" sz="2400" dirty="0">
                <a:solidFill>
                  <a:srgbClr val="C00000"/>
                </a:solidFill>
              </a:rPr>
              <a:t>II</a:t>
            </a:r>
            <a:r>
              <a:rPr lang="he-IL" sz="2400" dirty="0">
                <a:solidFill>
                  <a:srgbClr val="C00000"/>
                </a:solidFill>
              </a:rPr>
              <a:t> - מחיקת איבר ראשון ברשימה</a:t>
            </a:r>
            <a:endParaRPr lang="he-IL" dirty="0"/>
          </a:p>
        </p:txBody>
      </p:sp>
      <p:sp>
        <p:nvSpPr>
          <p:cNvPr id="38" name="מלבן מעוגל 37"/>
          <p:cNvSpPr/>
          <p:nvPr/>
        </p:nvSpPr>
        <p:spPr>
          <a:xfrm>
            <a:off x="1197813" y="2293238"/>
            <a:ext cx="1747831" cy="38431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grpSp>
        <p:nvGrpSpPr>
          <p:cNvPr id="47" name="קבוצה 46"/>
          <p:cNvGrpSpPr/>
          <p:nvPr/>
        </p:nvGrpSpPr>
        <p:grpSpPr>
          <a:xfrm>
            <a:off x="3635413" y="4809933"/>
            <a:ext cx="590828" cy="897152"/>
            <a:chOff x="2261976" y="4908112"/>
            <a:chExt cx="590828" cy="897152"/>
          </a:xfrm>
        </p:grpSpPr>
        <p:sp>
          <p:nvSpPr>
            <p:cNvPr id="48" name="מלבן מעוגל 47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261976" y="4908112"/>
              <a:ext cx="59082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50" name="מחבר חץ ישר 49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1" name="קבוצה 50"/>
          <p:cNvGrpSpPr/>
          <p:nvPr/>
        </p:nvGrpSpPr>
        <p:grpSpPr>
          <a:xfrm>
            <a:off x="2063553" y="5661248"/>
            <a:ext cx="7567791" cy="667634"/>
            <a:chOff x="539552" y="5661248"/>
            <a:chExt cx="7567791" cy="667634"/>
          </a:xfrm>
        </p:grpSpPr>
        <p:grpSp>
          <p:nvGrpSpPr>
            <p:cNvPr id="52" name="קבוצה 51"/>
            <p:cNvGrpSpPr/>
            <p:nvPr/>
          </p:nvGrpSpPr>
          <p:grpSpPr>
            <a:xfrm>
              <a:off x="539552" y="5661248"/>
              <a:ext cx="7567791" cy="667634"/>
              <a:chOff x="539552" y="5661248"/>
              <a:chExt cx="7567791" cy="667634"/>
            </a:xfrm>
          </p:grpSpPr>
          <p:grpSp>
            <p:nvGrpSpPr>
              <p:cNvPr id="57" name="קבוצה 56"/>
              <p:cNvGrpSpPr/>
              <p:nvPr/>
            </p:nvGrpSpPr>
            <p:grpSpPr>
              <a:xfrm>
                <a:off x="539552" y="5827052"/>
                <a:ext cx="1224136" cy="369332"/>
                <a:chOff x="660766" y="5665199"/>
                <a:chExt cx="1224136" cy="369332"/>
              </a:xfrm>
            </p:grpSpPr>
            <p:sp>
              <p:nvSpPr>
                <p:cNvPr id="78" name="מלבן מעוגל 77"/>
                <p:cNvSpPr/>
                <p:nvPr/>
              </p:nvSpPr>
              <p:spPr>
                <a:xfrm>
                  <a:off x="1236830" y="5705849"/>
                  <a:ext cx="288032" cy="28803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660766" y="5665199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/>
                    <a:t>lst</a:t>
                  </a:r>
                  <a:endParaRPr lang="he-IL" dirty="0"/>
                </a:p>
              </p:txBody>
            </p:sp>
            <p:cxnSp>
              <p:nvCxnSpPr>
                <p:cNvPr id="80" name="מחבר חץ ישר 79"/>
                <p:cNvCxnSpPr/>
                <p:nvPr/>
              </p:nvCxnSpPr>
              <p:spPr>
                <a:xfrm>
                  <a:off x="1380846" y="5849865"/>
                  <a:ext cx="504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קבוצה 57"/>
              <p:cNvGrpSpPr/>
              <p:nvPr/>
            </p:nvGrpSpPr>
            <p:grpSpPr>
              <a:xfrm>
                <a:off x="1763688" y="5694554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76" name="תמונה 7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7" name="TextBox 76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4</a:t>
                  </a:r>
                  <a:endParaRPr lang="he-IL" sz="1400" dirty="0"/>
                </a:p>
              </p:txBody>
            </p:sp>
          </p:grpSp>
          <p:grpSp>
            <p:nvGrpSpPr>
              <p:cNvPr id="59" name="קבוצה 58"/>
              <p:cNvGrpSpPr/>
              <p:nvPr/>
            </p:nvGrpSpPr>
            <p:grpSpPr>
              <a:xfrm>
                <a:off x="3275856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74" name="תמונה 7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5" name="TextBox 74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7</a:t>
                  </a:r>
                  <a:endParaRPr lang="he-IL" sz="1400" dirty="0"/>
                </a:p>
              </p:txBody>
            </p:sp>
          </p:grpSp>
          <p:cxnSp>
            <p:nvCxnSpPr>
              <p:cNvPr id="60" name="מחבר חץ ישר 59"/>
              <p:cNvCxnSpPr/>
              <p:nvPr/>
            </p:nvCxnSpPr>
            <p:spPr>
              <a:xfrm flipV="1">
                <a:off x="2680382" y="6124804"/>
                <a:ext cx="595474" cy="1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61" name="קבוצה 60"/>
              <p:cNvGrpSpPr/>
              <p:nvPr/>
            </p:nvGrpSpPr>
            <p:grpSpPr>
              <a:xfrm>
                <a:off x="6455937" y="5661248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72" name="תמונה 7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3" name="TextBox 72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pPr algn="ctr" rtl="0"/>
                  <a:r>
                    <a:rPr lang="en-US" sz="1400" dirty="0"/>
                    <a:t>3</a:t>
                  </a:r>
                  <a:endParaRPr lang="he-IL" sz="1400" dirty="0"/>
                </a:p>
              </p:txBody>
            </p:sp>
          </p:grpSp>
          <p:grpSp>
            <p:nvGrpSpPr>
              <p:cNvPr id="62" name="קבוצה 61"/>
              <p:cNvGrpSpPr/>
              <p:nvPr/>
            </p:nvGrpSpPr>
            <p:grpSpPr>
              <a:xfrm>
                <a:off x="7333243" y="5937289"/>
                <a:ext cx="774100" cy="288032"/>
                <a:chOff x="2803678" y="6097362"/>
                <a:chExt cx="774100" cy="288032"/>
              </a:xfrm>
            </p:grpSpPr>
            <p:grpSp>
              <p:nvGrpSpPr>
                <p:cNvPr id="68" name="קבוצה 67"/>
                <p:cNvGrpSpPr/>
                <p:nvPr/>
              </p:nvGrpSpPr>
              <p:grpSpPr>
                <a:xfrm>
                  <a:off x="3384202" y="6097362"/>
                  <a:ext cx="193576" cy="288032"/>
                  <a:chOff x="2267744" y="5301208"/>
                  <a:chExt cx="193576" cy="288032"/>
                </a:xfrm>
              </p:grpSpPr>
              <p:cxnSp>
                <p:nvCxnSpPr>
                  <p:cNvPr id="70" name="מחבר ישר 69"/>
                  <p:cNvCxnSpPr/>
                  <p:nvPr/>
                </p:nvCxnSpPr>
                <p:spPr>
                  <a:xfrm flipH="1">
                    <a:off x="226774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מחבר ישר 70"/>
                  <p:cNvCxnSpPr/>
                  <p:nvPr/>
                </p:nvCxnSpPr>
                <p:spPr>
                  <a:xfrm flipH="1">
                    <a:off x="231730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9" name="מחבר חץ ישר 68"/>
                <p:cNvCxnSpPr/>
                <p:nvPr/>
              </p:nvCxnSpPr>
              <p:spPr>
                <a:xfrm flipV="1">
                  <a:off x="2803678" y="6241320"/>
                  <a:ext cx="630084" cy="35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3" name="מחבר חץ ישר 62"/>
              <p:cNvCxnSpPr/>
              <p:nvPr/>
            </p:nvCxnSpPr>
            <p:spPr>
              <a:xfrm>
                <a:off x="4176471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64" name="קבוצה 63"/>
              <p:cNvGrpSpPr/>
              <p:nvPr/>
            </p:nvGrpSpPr>
            <p:grpSpPr>
              <a:xfrm>
                <a:off x="4880757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66" name="תמונה 6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67" name="TextBox 66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8</a:t>
                  </a:r>
                  <a:endParaRPr lang="he-IL" sz="1400" dirty="0"/>
                </a:p>
              </p:txBody>
            </p:sp>
          </p:grpSp>
          <p:cxnSp>
            <p:nvCxnSpPr>
              <p:cNvPr id="65" name="מחבר חץ ישר 64"/>
              <p:cNvCxnSpPr/>
              <p:nvPr/>
            </p:nvCxnSpPr>
            <p:spPr>
              <a:xfrm>
                <a:off x="5781372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53" name="תמונה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2470" y="5719686"/>
              <a:ext cx="795888" cy="139630"/>
            </a:xfrm>
            <a:prstGeom prst="rect">
              <a:avLst/>
            </a:prstGeom>
          </p:spPr>
        </p:pic>
        <p:pic>
          <p:nvPicPr>
            <p:cNvPr id="54" name="תמונה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9762" y="5706907"/>
              <a:ext cx="795888" cy="139630"/>
            </a:xfrm>
            <a:prstGeom prst="rect">
              <a:avLst/>
            </a:prstGeom>
          </p:spPr>
        </p:pic>
        <p:pic>
          <p:nvPicPr>
            <p:cNvPr id="55" name="תמונה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4881" y="5706907"/>
              <a:ext cx="795888" cy="139630"/>
            </a:xfrm>
            <a:prstGeom prst="rect">
              <a:avLst/>
            </a:prstGeom>
          </p:spPr>
        </p:pic>
        <p:pic>
          <p:nvPicPr>
            <p:cNvPr id="56" name="תמונה 5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4976" y="5686012"/>
              <a:ext cx="795888" cy="139630"/>
            </a:xfrm>
            <a:prstGeom prst="rect">
              <a:avLst/>
            </a:prstGeom>
          </p:spPr>
        </p:pic>
      </p:grp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016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6"/>
    </mc:Choice>
    <mc:Fallback xmlns="">
      <p:transition spd="slow" advTm="5386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23392" y="1693305"/>
            <a:ext cx="8599765" cy="4873752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b="1" dirty="0">
                <a:solidFill>
                  <a:srgbClr val="0000FF"/>
                </a:solidFill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00FF"/>
                </a:solidFill>
              </a:rPr>
              <a:t>static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remove (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&gt;lst,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&gt;pos)</a:t>
            </a:r>
            <a:br>
              <a:rPr lang="en-US" sz="1800" dirty="0"/>
            </a:br>
            <a:r>
              <a:rPr lang="en-US" sz="1800" dirty="0"/>
              <a:t>{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if</a:t>
            </a:r>
            <a:r>
              <a:rPr lang="en-US" sz="1800" dirty="0"/>
              <a:t> (pos == lst)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</a:t>
            </a:r>
            <a:r>
              <a:rPr lang="en-US" sz="1800" dirty="0" err="1"/>
              <a:t>lst.getNext</a:t>
            </a:r>
            <a:r>
              <a:rPr lang="en-US" sz="1800" dirty="0"/>
              <a:t>(); 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prev = lst;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while</a:t>
            </a:r>
            <a:r>
              <a:rPr lang="en-US" sz="1800" dirty="0"/>
              <a:t> (</a:t>
            </a:r>
            <a:r>
              <a:rPr lang="en-US" sz="1800" dirty="0" err="1"/>
              <a:t>prev.getNext</a:t>
            </a:r>
            <a:r>
              <a:rPr lang="en-US" sz="1800" dirty="0"/>
              <a:t>() != pos)</a:t>
            </a:r>
            <a:br>
              <a:rPr lang="en-US" sz="1800" dirty="0"/>
            </a:br>
            <a:r>
              <a:rPr lang="en-US" sz="1800" dirty="0"/>
              <a:t>		prev = </a:t>
            </a:r>
            <a:r>
              <a:rPr lang="en-US" sz="1800" dirty="0" err="1"/>
              <a:t>prev.getNext</a:t>
            </a:r>
            <a:r>
              <a:rPr lang="en-US" sz="1800" dirty="0"/>
              <a:t>();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 err="1"/>
              <a:t>prev.setNext</a:t>
            </a:r>
            <a:r>
              <a:rPr lang="en-US" sz="1800" dirty="0"/>
              <a:t>(pos.getNext());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lst;</a:t>
            </a:r>
            <a:br>
              <a:rPr lang="en-US" sz="1800" dirty="0"/>
            </a:br>
            <a:r>
              <a:rPr lang="en-US" sz="1800" dirty="0"/>
              <a:t>}</a:t>
            </a:r>
          </a:p>
        </p:txBody>
      </p:sp>
      <p:sp>
        <p:nvSpPr>
          <p:cNvPr id="38" name="מלבן מעוגל 37"/>
          <p:cNvSpPr/>
          <p:nvPr/>
        </p:nvSpPr>
        <p:spPr>
          <a:xfrm>
            <a:off x="1197813" y="2250898"/>
            <a:ext cx="3063613" cy="74435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44" name="פיצוץ 1 43"/>
          <p:cNvSpPr/>
          <p:nvPr/>
        </p:nvSpPr>
        <p:spPr>
          <a:xfrm>
            <a:off x="7248128" y="274638"/>
            <a:ext cx="2664296" cy="1426170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מחיקת איבר </a:t>
            </a:r>
            <a:r>
              <a:rPr lang="he-IL" b="1" dirty="0">
                <a:solidFill>
                  <a:schemeClr val="tx1"/>
                </a:solidFill>
              </a:rPr>
              <a:t>ראשון</a:t>
            </a:r>
            <a:r>
              <a:rPr lang="he-IL" dirty="0">
                <a:solidFill>
                  <a:schemeClr val="tx1"/>
                </a:solidFill>
              </a:rPr>
              <a:t> ברשימה</a:t>
            </a:r>
          </a:p>
        </p:txBody>
      </p:sp>
      <p:grpSp>
        <p:nvGrpSpPr>
          <p:cNvPr id="45" name="קבוצה 44"/>
          <p:cNvGrpSpPr/>
          <p:nvPr/>
        </p:nvGrpSpPr>
        <p:grpSpPr>
          <a:xfrm>
            <a:off x="3635413" y="4809933"/>
            <a:ext cx="590828" cy="897152"/>
            <a:chOff x="2261976" y="4908112"/>
            <a:chExt cx="590828" cy="897152"/>
          </a:xfrm>
        </p:grpSpPr>
        <p:sp>
          <p:nvSpPr>
            <p:cNvPr id="46" name="מלבן מעוגל 45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61976" y="4908112"/>
              <a:ext cx="59082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48" name="מחבר חץ ישר 47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" name="קבוצה 7"/>
          <p:cNvGrpSpPr/>
          <p:nvPr/>
        </p:nvGrpSpPr>
        <p:grpSpPr>
          <a:xfrm>
            <a:off x="2063553" y="5661249"/>
            <a:ext cx="7567791" cy="837967"/>
            <a:chOff x="539552" y="5661248"/>
            <a:chExt cx="7567791" cy="837967"/>
          </a:xfrm>
        </p:grpSpPr>
        <p:grpSp>
          <p:nvGrpSpPr>
            <p:cNvPr id="79" name="קבוצה 78"/>
            <p:cNvGrpSpPr/>
            <p:nvPr/>
          </p:nvGrpSpPr>
          <p:grpSpPr>
            <a:xfrm>
              <a:off x="539552" y="5661248"/>
              <a:ext cx="7567791" cy="667634"/>
              <a:chOff x="539552" y="5661248"/>
              <a:chExt cx="7567791" cy="667634"/>
            </a:xfrm>
          </p:grpSpPr>
          <p:grpSp>
            <p:nvGrpSpPr>
              <p:cNvPr id="80" name="קבוצה 79"/>
              <p:cNvGrpSpPr/>
              <p:nvPr/>
            </p:nvGrpSpPr>
            <p:grpSpPr>
              <a:xfrm>
                <a:off x="539552" y="5661248"/>
                <a:ext cx="7567791" cy="667634"/>
                <a:chOff x="539552" y="5661248"/>
                <a:chExt cx="7567791" cy="667634"/>
              </a:xfrm>
            </p:grpSpPr>
            <p:grpSp>
              <p:nvGrpSpPr>
                <p:cNvPr id="85" name="קבוצה 84"/>
                <p:cNvGrpSpPr/>
                <p:nvPr/>
              </p:nvGrpSpPr>
              <p:grpSpPr>
                <a:xfrm>
                  <a:off x="539552" y="5827052"/>
                  <a:ext cx="864096" cy="369332"/>
                  <a:chOff x="660766" y="5665199"/>
                  <a:chExt cx="864096" cy="369332"/>
                </a:xfrm>
              </p:grpSpPr>
              <p:sp>
                <p:nvSpPr>
                  <p:cNvPr id="106" name="מלבן מעוגל 105"/>
                  <p:cNvSpPr/>
                  <p:nvPr/>
                </p:nvSpPr>
                <p:spPr>
                  <a:xfrm>
                    <a:off x="1236830" y="5705849"/>
                    <a:ext cx="288032" cy="288032"/>
                  </a:xfrm>
                  <a:prstGeom prst="roundRect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660766" y="5665199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dirty="0"/>
                      <a:t>lst</a:t>
                    </a:r>
                    <a:endParaRPr lang="he-IL" dirty="0"/>
                  </a:p>
                </p:txBody>
              </p:sp>
            </p:grpSp>
            <p:grpSp>
              <p:nvGrpSpPr>
                <p:cNvPr id="86" name="קבוצה 85"/>
                <p:cNvGrpSpPr/>
                <p:nvPr/>
              </p:nvGrpSpPr>
              <p:grpSpPr>
                <a:xfrm>
                  <a:off x="1763688" y="5694554"/>
                  <a:ext cx="1233966" cy="634328"/>
                  <a:chOff x="3851920" y="5676717"/>
                  <a:chExt cx="1233966" cy="634328"/>
                </a:xfrm>
              </p:grpSpPr>
              <p:pic>
                <p:nvPicPr>
                  <p:cNvPr id="104" name="תמונה 103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851920" y="5676717"/>
                    <a:ext cx="1233966" cy="634328"/>
                  </a:xfrm>
                  <a:prstGeom prst="rect">
                    <a:avLst/>
                  </a:prstGeom>
                </p:spPr>
              </p:pic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4045278" y="5953231"/>
                    <a:ext cx="216024" cy="28814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1">
                    <a:spAutoFit/>
                  </a:bodyPr>
                  <a:lstStyle/>
                  <a:p>
                    <a:r>
                      <a:rPr lang="en-US" sz="1400" dirty="0"/>
                      <a:t>4</a:t>
                    </a:r>
                    <a:endParaRPr lang="he-IL" sz="1400" dirty="0"/>
                  </a:p>
                </p:txBody>
              </p:sp>
            </p:grpSp>
            <p:grpSp>
              <p:nvGrpSpPr>
                <p:cNvPr id="87" name="קבוצה 86"/>
                <p:cNvGrpSpPr/>
                <p:nvPr/>
              </p:nvGrpSpPr>
              <p:grpSpPr>
                <a:xfrm>
                  <a:off x="3275856" y="5679085"/>
                  <a:ext cx="1233966" cy="634328"/>
                  <a:chOff x="3851920" y="5676717"/>
                  <a:chExt cx="1233966" cy="634328"/>
                </a:xfrm>
              </p:grpSpPr>
              <p:pic>
                <p:nvPicPr>
                  <p:cNvPr id="102" name="תמונה 101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851920" y="5676717"/>
                    <a:ext cx="1233966" cy="634328"/>
                  </a:xfrm>
                  <a:prstGeom prst="rect">
                    <a:avLst/>
                  </a:prstGeom>
                </p:spPr>
              </p:pic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4045278" y="5953231"/>
                    <a:ext cx="216024" cy="28814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1">
                    <a:spAutoFit/>
                  </a:bodyPr>
                  <a:lstStyle/>
                  <a:p>
                    <a:r>
                      <a:rPr lang="en-US" sz="1400" dirty="0"/>
                      <a:t>7</a:t>
                    </a:r>
                    <a:endParaRPr lang="he-IL" sz="1400" dirty="0"/>
                  </a:p>
                </p:txBody>
              </p:sp>
            </p:grpSp>
            <p:cxnSp>
              <p:nvCxnSpPr>
                <p:cNvPr id="88" name="מחבר חץ ישר 87"/>
                <p:cNvCxnSpPr/>
                <p:nvPr/>
              </p:nvCxnSpPr>
              <p:spPr>
                <a:xfrm flipV="1">
                  <a:off x="2680382" y="6124804"/>
                  <a:ext cx="595474" cy="11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89" name="קבוצה 88"/>
                <p:cNvGrpSpPr/>
                <p:nvPr/>
              </p:nvGrpSpPr>
              <p:grpSpPr>
                <a:xfrm>
                  <a:off x="6455937" y="5661248"/>
                  <a:ext cx="1233966" cy="634328"/>
                  <a:chOff x="3851920" y="5676717"/>
                  <a:chExt cx="1233966" cy="634328"/>
                </a:xfrm>
              </p:grpSpPr>
              <p:pic>
                <p:nvPicPr>
                  <p:cNvPr id="100" name="תמונה 99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851920" y="5676717"/>
                    <a:ext cx="1233966" cy="634328"/>
                  </a:xfrm>
                  <a:prstGeom prst="rect">
                    <a:avLst/>
                  </a:prstGeom>
                </p:spPr>
              </p:pic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4045278" y="5953231"/>
                    <a:ext cx="216024" cy="28814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1">
                    <a:spAutoFit/>
                  </a:bodyPr>
                  <a:lstStyle/>
                  <a:p>
                    <a:pPr algn="ctr" rtl="0"/>
                    <a:r>
                      <a:rPr lang="en-US" sz="1400" dirty="0"/>
                      <a:t>3</a:t>
                    </a:r>
                    <a:endParaRPr lang="he-IL" sz="1400" dirty="0"/>
                  </a:p>
                </p:txBody>
              </p:sp>
            </p:grpSp>
            <p:grpSp>
              <p:nvGrpSpPr>
                <p:cNvPr id="90" name="קבוצה 89"/>
                <p:cNvGrpSpPr/>
                <p:nvPr/>
              </p:nvGrpSpPr>
              <p:grpSpPr>
                <a:xfrm>
                  <a:off x="7333243" y="5937289"/>
                  <a:ext cx="774100" cy="288032"/>
                  <a:chOff x="2803678" y="6097362"/>
                  <a:chExt cx="774100" cy="288032"/>
                </a:xfrm>
              </p:grpSpPr>
              <p:grpSp>
                <p:nvGrpSpPr>
                  <p:cNvPr id="96" name="קבוצה 95"/>
                  <p:cNvGrpSpPr/>
                  <p:nvPr/>
                </p:nvGrpSpPr>
                <p:grpSpPr>
                  <a:xfrm>
                    <a:off x="3384202" y="6097362"/>
                    <a:ext cx="193576" cy="288032"/>
                    <a:chOff x="2267744" y="5301208"/>
                    <a:chExt cx="193576" cy="288032"/>
                  </a:xfrm>
                </p:grpSpPr>
                <p:cxnSp>
                  <p:nvCxnSpPr>
                    <p:cNvPr id="98" name="מחבר ישר 97"/>
                    <p:cNvCxnSpPr/>
                    <p:nvPr/>
                  </p:nvCxnSpPr>
                  <p:spPr>
                    <a:xfrm flipH="1">
                      <a:off x="2267744" y="5301208"/>
                      <a:ext cx="144016" cy="28803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מחבר ישר 98"/>
                    <p:cNvCxnSpPr/>
                    <p:nvPr/>
                  </p:nvCxnSpPr>
                  <p:spPr>
                    <a:xfrm flipH="1">
                      <a:off x="2317304" y="5301208"/>
                      <a:ext cx="144016" cy="28803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7" name="מחבר חץ ישר 96"/>
                  <p:cNvCxnSpPr/>
                  <p:nvPr/>
                </p:nvCxnSpPr>
                <p:spPr>
                  <a:xfrm flipV="1">
                    <a:off x="2803678" y="6241320"/>
                    <a:ext cx="630084" cy="350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1" name="מחבר חץ ישר 90"/>
                <p:cNvCxnSpPr/>
                <p:nvPr/>
              </p:nvCxnSpPr>
              <p:spPr>
                <a:xfrm>
                  <a:off x="4176471" y="6124804"/>
                  <a:ext cx="66089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92" name="קבוצה 91"/>
                <p:cNvGrpSpPr/>
                <p:nvPr/>
              </p:nvGrpSpPr>
              <p:grpSpPr>
                <a:xfrm>
                  <a:off x="4880757" y="5679085"/>
                  <a:ext cx="1233966" cy="634328"/>
                  <a:chOff x="3851920" y="5676717"/>
                  <a:chExt cx="1233966" cy="634328"/>
                </a:xfrm>
              </p:grpSpPr>
              <p:pic>
                <p:nvPicPr>
                  <p:cNvPr id="94" name="תמונה 93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851920" y="5676717"/>
                    <a:ext cx="1233966" cy="634328"/>
                  </a:xfrm>
                  <a:prstGeom prst="rect">
                    <a:avLst/>
                  </a:prstGeom>
                </p:spPr>
              </p:pic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4045278" y="5953231"/>
                    <a:ext cx="216024" cy="28814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1">
                    <a:spAutoFit/>
                  </a:bodyPr>
                  <a:lstStyle/>
                  <a:p>
                    <a:r>
                      <a:rPr lang="en-US" sz="1400" dirty="0"/>
                      <a:t>8</a:t>
                    </a:r>
                    <a:endParaRPr lang="he-IL" sz="1400" dirty="0"/>
                  </a:p>
                </p:txBody>
              </p:sp>
            </p:grpSp>
            <p:cxnSp>
              <p:nvCxnSpPr>
                <p:cNvPr id="93" name="מחבר חץ ישר 92"/>
                <p:cNvCxnSpPr/>
                <p:nvPr/>
              </p:nvCxnSpPr>
              <p:spPr>
                <a:xfrm>
                  <a:off x="5781372" y="6124804"/>
                  <a:ext cx="66089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81" name="תמונה 8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2470" y="5719686"/>
                <a:ext cx="795888" cy="139630"/>
              </a:xfrm>
              <a:prstGeom prst="rect">
                <a:avLst/>
              </a:prstGeom>
            </p:spPr>
          </p:pic>
          <p:pic>
            <p:nvPicPr>
              <p:cNvPr id="82" name="תמונה 8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9762" y="5706907"/>
                <a:ext cx="795888" cy="139630"/>
              </a:xfrm>
              <a:prstGeom prst="rect">
                <a:avLst/>
              </a:prstGeom>
            </p:spPr>
          </p:pic>
          <p:pic>
            <p:nvPicPr>
              <p:cNvPr id="83" name="תמונה 8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04881" y="5706907"/>
                <a:ext cx="795888" cy="139630"/>
              </a:xfrm>
              <a:prstGeom prst="rect">
                <a:avLst/>
              </a:prstGeom>
            </p:spPr>
          </p:pic>
          <p:pic>
            <p:nvPicPr>
              <p:cNvPr id="84" name="תמונה 8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74976" y="5686012"/>
                <a:ext cx="795888" cy="139630"/>
              </a:xfrm>
              <a:prstGeom prst="rect">
                <a:avLst/>
              </a:prstGeom>
            </p:spPr>
          </p:pic>
        </p:grpSp>
        <p:sp>
          <p:nvSpPr>
            <p:cNvPr id="5" name="צורה חופשית 4"/>
            <p:cNvSpPr/>
            <p:nvPr/>
          </p:nvSpPr>
          <p:spPr>
            <a:xfrm>
              <a:off x="1288473" y="6077573"/>
              <a:ext cx="2015836" cy="421642"/>
            </a:xfrm>
            <a:custGeom>
              <a:avLst/>
              <a:gdLst>
                <a:gd name="connsiteX0" fmla="*/ 0 w 2015836"/>
                <a:gd name="connsiteY0" fmla="*/ 0 h 421642"/>
                <a:gd name="connsiteX1" fmla="*/ 969818 w 2015836"/>
                <a:gd name="connsiteY1" fmla="*/ 415636 h 421642"/>
                <a:gd name="connsiteX2" fmla="*/ 2015836 w 2015836"/>
                <a:gd name="connsiteY2" fmla="*/ 207818 h 42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5836" h="421642">
                  <a:moveTo>
                    <a:pt x="0" y="0"/>
                  </a:moveTo>
                  <a:cubicBezTo>
                    <a:pt x="316922" y="190500"/>
                    <a:pt x="633845" y="381000"/>
                    <a:pt x="969818" y="415636"/>
                  </a:cubicBezTo>
                  <a:cubicBezTo>
                    <a:pt x="1305791" y="450272"/>
                    <a:pt x="1660813" y="329045"/>
                    <a:pt x="2015836" y="207818"/>
                  </a:cubicBezTo>
                </a:path>
              </a:pathLst>
            </a:custGeom>
            <a:noFill/>
            <a:ln w="15875">
              <a:solidFill>
                <a:srgbClr val="0070C0"/>
              </a:solidFill>
              <a:prstDash val="dash"/>
              <a:tailEnd type="triangle" w="lg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29</a:t>
            </a:fld>
            <a:endParaRPr lang="he-IL"/>
          </a:p>
        </p:txBody>
      </p:sp>
      <p:sp>
        <p:nvSpPr>
          <p:cNvPr id="50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 ממקום נתון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sz="2400" dirty="0">
                <a:solidFill>
                  <a:srgbClr val="C00000"/>
                </a:solidFill>
              </a:rPr>
              <a:t>מקרה </a:t>
            </a:r>
            <a:r>
              <a:rPr lang="en-US" sz="2400" dirty="0">
                <a:solidFill>
                  <a:srgbClr val="C00000"/>
                </a:solidFill>
              </a:rPr>
              <a:t>II</a:t>
            </a:r>
            <a:r>
              <a:rPr lang="he-IL" sz="2400" dirty="0">
                <a:solidFill>
                  <a:srgbClr val="C00000"/>
                </a:solidFill>
              </a:rPr>
              <a:t> - מחיקת איבר ראשון ברשימה</a:t>
            </a:r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04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6"/>
    </mc:Choice>
    <mc:Fallback xmlns="">
      <p:transition spd="slow" advTm="7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החוליה </a:t>
            </a:r>
            <a:r>
              <a:rPr lang="en-US" dirty="0"/>
              <a:t>Node &lt;T&gt; </a:t>
            </a:r>
            <a:br>
              <a:rPr lang="en-US" dirty="0"/>
            </a:br>
            <a:r>
              <a:rPr lang="he-IL" dirty="0"/>
              <a:t>רשימה (שרשרת חוליות)</a:t>
            </a:r>
            <a:br>
              <a:rPr lang="he-IL" dirty="0"/>
            </a:br>
            <a:r>
              <a:rPr lang="he-IL" dirty="0">
                <a:solidFill>
                  <a:srgbClr val="0000FF"/>
                </a:solidFill>
              </a:rPr>
              <a:t>הוספת</a:t>
            </a:r>
            <a:r>
              <a:rPr lang="he-IL" dirty="0"/>
              <a:t> חוליה</a:t>
            </a:r>
            <a:br>
              <a:rPr lang="he-IL" dirty="0"/>
            </a:br>
            <a:r>
              <a:rPr lang="he-IL" dirty="0">
                <a:solidFill>
                  <a:srgbClr val="0000FF"/>
                </a:solidFill>
              </a:rPr>
              <a:t>מחיקת</a:t>
            </a:r>
            <a:r>
              <a:rPr lang="he-IL" dirty="0"/>
              <a:t> חוליה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048000" y="5259042"/>
            <a:ext cx="1895872" cy="474214"/>
          </a:xfrm>
        </p:spPr>
        <p:txBody>
          <a:bodyPr>
            <a:noAutofit/>
          </a:bodyPr>
          <a:lstStyle/>
          <a:p>
            <a:pPr algn="l" rtl="0"/>
            <a:r>
              <a:rPr lang="he-IL" sz="2000" dirty="0"/>
              <a:t>הילה קדמן</a:t>
            </a:r>
          </a:p>
          <a:p>
            <a:pPr algn="r" rtl="0"/>
            <a:r>
              <a:rPr lang="he-IL" sz="2000" dirty="0"/>
              <a:t>		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28248" y="404664"/>
            <a:ext cx="16539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Java</a:t>
            </a:r>
            <a:endParaRPr lang="he-IL" sz="2800" dirty="0">
              <a:solidFill>
                <a:srgbClr val="0070C0"/>
              </a:solidFill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2532525" y="927884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4000" dirty="0">
                <a:solidFill>
                  <a:schemeClr val="accent1">
                    <a:lumMod val="75000"/>
                  </a:schemeClr>
                </a:solidFill>
              </a:rPr>
              <a:t>מדעי המחשב - מבני נתונים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5760" y="6237312"/>
            <a:ext cx="51845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blog.csit.org.il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MyBlog.aspx?BlogID</a:t>
            </a:r>
            <a:r>
              <a:rPr lang="en-US" dirty="0">
                <a:hlinkClick r:id="rId3"/>
              </a:rPr>
              <a:t>=33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0417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8"/>
    </mc:Choice>
    <mc:Fallback xmlns="">
      <p:transition spd="slow" advTm="9328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8147248" cy="49971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tabLst>
                <a:tab pos="542925" algn="l"/>
                <a:tab pos="1073150" algn="l"/>
                <a:tab pos="1616075" algn="l"/>
              </a:tabLst>
            </a:pPr>
            <a:r>
              <a:rPr lang="he-IL" dirty="0"/>
              <a:t>הרשימה שנשלחה:</a:t>
            </a:r>
          </a:p>
          <a:p>
            <a:pPr>
              <a:lnSpc>
                <a:spcPct val="110000"/>
              </a:lnSpc>
              <a:tabLst>
                <a:tab pos="542925" algn="l"/>
                <a:tab pos="1073150" algn="l"/>
                <a:tab pos="1616075" algn="l"/>
              </a:tabLst>
            </a:pPr>
            <a:endParaRPr lang="he-IL" sz="3200" dirty="0"/>
          </a:p>
          <a:p>
            <a:pPr>
              <a:lnSpc>
                <a:spcPct val="110000"/>
              </a:lnSpc>
              <a:tabLst>
                <a:tab pos="542925" algn="l"/>
                <a:tab pos="1073150" algn="l"/>
                <a:tab pos="1616075" algn="l"/>
              </a:tabLst>
            </a:pPr>
            <a:endParaRPr lang="he-IL" sz="3200" dirty="0"/>
          </a:p>
          <a:p>
            <a:pPr>
              <a:lnSpc>
                <a:spcPct val="110000"/>
              </a:lnSpc>
              <a:tabLst>
                <a:tab pos="542925" algn="l"/>
                <a:tab pos="1073150" algn="l"/>
                <a:tab pos="1616075" algn="l"/>
              </a:tabLst>
            </a:pPr>
            <a:endParaRPr lang="he-IL" sz="3200" dirty="0"/>
          </a:p>
          <a:p>
            <a:pPr>
              <a:lnSpc>
                <a:spcPct val="110000"/>
              </a:lnSpc>
              <a:tabLst>
                <a:tab pos="542925" algn="l"/>
                <a:tab pos="1073150" algn="l"/>
                <a:tab pos="1616075" algn="l"/>
              </a:tabLst>
            </a:pPr>
            <a:r>
              <a:rPr lang="he-IL" dirty="0"/>
              <a:t>הרשימה המוחזרת לאחר ביצוע הפעולה:  	   </a:t>
            </a:r>
            <a:r>
              <a:rPr lang="en-US" dirty="0" err="1"/>
              <a:t>lst</a:t>
            </a:r>
            <a:r>
              <a:rPr lang="en-US" dirty="0"/>
              <a:t> = remove(</a:t>
            </a:r>
            <a:r>
              <a:rPr lang="en-US" dirty="0" err="1"/>
              <a:t>lst</a:t>
            </a:r>
            <a:r>
              <a:rPr lang="en-US" dirty="0"/>
              <a:t>, </a:t>
            </a:r>
            <a:r>
              <a:rPr lang="en-US" dirty="0" err="1"/>
              <a:t>pos</a:t>
            </a:r>
            <a:r>
              <a:rPr lang="en-US" dirty="0"/>
              <a:t>);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grpSp>
        <p:nvGrpSpPr>
          <p:cNvPr id="61" name="קבוצה 60"/>
          <p:cNvGrpSpPr/>
          <p:nvPr/>
        </p:nvGrpSpPr>
        <p:grpSpPr>
          <a:xfrm>
            <a:off x="2063551" y="1340768"/>
            <a:ext cx="590828" cy="897152"/>
            <a:chOff x="2261976" y="4908112"/>
            <a:chExt cx="590828" cy="897152"/>
          </a:xfrm>
        </p:grpSpPr>
        <p:sp>
          <p:nvSpPr>
            <p:cNvPr id="65" name="מלבן מעוגל 64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261976" y="4908112"/>
              <a:ext cx="59082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71" name="מחבר חץ ישר 70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2" name="קבוצה 71"/>
          <p:cNvGrpSpPr/>
          <p:nvPr/>
        </p:nvGrpSpPr>
        <p:grpSpPr>
          <a:xfrm>
            <a:off x="558559" y="2311648"/>
            <a:ext cx="7567791" cy="667634"/>
            <a:chOff x="539552" y="5661248"/>
            <a:chExt cx="7567791" cy="667634"/>
          </a:xfrm>
        </p:grpSpPr>
        <p:grpSp>
          <p:nvGrpSpPr>
            <p:cNvPr id="79" name="קבוצה 78"/>
            <p:cNvGrpSpPr/>
            <p:nvPr/>
          </p:nvGrpSpPr>
          <p:grpSpPr>
            <a:xfrm>
              <a:off x="539552" y="5661248"/>
              <a:ext cx="7567791" cy="667634"/>
              <a:chOff x="539552" y="5661248"/>
              <a:chExt cx="7567791" cy="667634"/>
            </a:xfrm>
          </p:grpSpPr>
          <p:grpSp>
            <p:nvGrpSpPr>
              <p:cNvPr id="114" name="קבוצה 113"/>
              <p:cNvGrpSpPr/>
              <p:nvPr/>
            </p:nvGrpSpPr>
            <p:grpSpPr>
              <a:xfrm>
                <a:off x="539552" y="5827052"/>
                <a:ext cx="1224136" cy="369332"/>
                <a:chOff x="660766" y="5665199"/>
                <a:chExt cx="1224136" cy="369332"/>
              </a:xfrm>
            </p:grpSpPr>
            <p:sp>
              <p:nvSpPr>
                <p:cNvPr id="138" name="מלבן מעוגל 137"/>
                <p:cNvSpPr/>
                <p:nvPr/>
              </p:nvSpPr>
              <p:spPr>
                <a:xfrm>
                  <a:off x="1236830" y="5705849"/>
                  <a:ext cx="288032" cy="28803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660766" y="5665199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/>
                    <a:t>lst</a:t>
                  </a:r>
                  <a:endParaRPr lang="he-IL" dirty="0"/>
                </a:p>
              </p:txBody>
            </p:sp>
            <p:cxnSp>
              <p:nvCxnSpPr>
                <p:cNvPr id="140" name="מחבר חץ ישר 139"/>
                <p:cNvCxnSpPr/>
                <p:nvPr/>
              </p:nvCxnSpPr>
              <p:spPr>
                <a:xfrm>
                  <a:off x="1380846" y="5849865"/>
                  <a:ext cx="504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5" name="קבוצה 114"/>
              <p:cNvGrpSpPr/>
              <p:nvPr/>
            </p:nvGrpSpPr>
            <p:grpSpPr>
              <a:xfrm>
                <a:off x="1763688" y="5694554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136" name="תמונה 13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137" name="TextBox 136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4</a:t>
                  </a:r>
                  <a:endParaRPr lang="he-IL" sz="1400" dirty="0"/>
                </a:p>
              </p:txBody>
            </p:sp>
          </p:grpSp>
          <p:grpSp>
            <p:nvGrpSpPr>
              <p:cNvPr id="116" name="קבוצה 115"/>
              <p:cNvGrpSpPr/>
              <p:nvPr/>
            </p:nvGrpSpPr>
            <p:grpSpPr>
              <a:xfrm>
                <a:off x="3275856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134" name="תמונה 13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135" name="TextBox 134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7</a:t>
                  </a:r>
                  <a:endParaRPr lang="he-IL" sz="1400" dirty="0"/>
                </a:p>
              </p:txBody>
            </p:sp>
          </p:grpSp>
          <p:cxnSp>
            <p:nvCxnSpPr>
              <p:cNvPr id="117" name="מחבר חץ ישר 116"/>
              <p:cNvCxnSpPr/>
              <p:nvPr/>
            </p:nvCxnSpPr>
            <p:spPr>
              <a:xfrm flipV="1">
                <a:off x="2680382" y="6124804"/>
                <a:ext cx="595474" cy="1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18" name="קבוצה 117"/>
              <p:cNvGrpSpPr/>
              <p:nvPr/>
            </p:nvGrpSpPr>
            <p:grpSpPr>
              <a:xfrm>
                <a:off x="6455937" y="5661248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132" name="תמונה 13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133" name="TextBox 132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pPr algn="ctr" rtl="0"/>
                  <a:r>
                    <a:rPr lang="en-US" sz="1400" dirty="0"/>
                    <a:t>3</a:t>
                  </a:r>
                  <a:endParaRPr lang="he-IL" sz="1400" dirty="0"/>
                </a:p>
              </p:txBody>
            </p:sp>
          </p:grpSp>
          <p:grpSp>
            <p:nvGrpSpPr>
              <p:cNvPr id="119" name="קבוצה 118"/>
              <p:cNvGrpSpPr/>
              <p:nvPr/>
            </p:nvGrpSpPr>
            <p:grpSpPr>
              <a:xfrm>
                <a:off x="7333243" y="5937289"/>
                <a:ext cx="774100" cy="288032"/>
                <a:chOff x="2803678" y="6097362"/>
                <a:chExt cx="774100" cy="288032"/>
              </a:xfrm>
            </p:grpSpPr>
            <p:grpSp>
              <p:nvGrpSpPr>
                <p:cNvPr id="127" name="קבוצה 126"/>
                <p:cNvGrpSpPr/>
                <p:nvPr/>
              </p:nvGrpSpPr>
              <p:grpSpPr>
                <a:xfrm>
                  <a:off x="3384202" y="6097362"/>
                  <a:ext cx="193576" cy="288032"/>
                  <a:chOff x="2267744" y="5301208"/>
                  <a:chExt cx="193576" cy="288032"/>
                </a:xfrm>
              </p:grpSpPr>
              <p:cxnSp>
                <p:nvCxnSpPr>
                  <p:cNvPr id="129" name="מחבר ישר 128"/>
                  <p:cNvCxnSpPr/>
                  <p:nvPr/>
                </p:nvCxnSpPr>
                <p:spPr>
                  <a:xfrm flipH="1">
                    <a:off x="226774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מחבר ישר 130"/>
                  <p:cNvCxnSpPr/>
                  <p:nvPr/>
                </p:nvCxnSpPr>
                <p:spPr>
                  <a:xfrm flipH="1">
                    <a:off x="231730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8" name="מחבר חץ ישר 127"/>
                <p:cNvCxnSpPr/>
                <p:nvPr/>
              </p:nvCxnSpPr>
              <p:spPr>
                <a:xfrm flipV="1">
                  <a:off x="2803678" y="6241320"/>
                  <a:ext cx="630084" cy="35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2" name="מחבר חץ ישר 121"/>
              <p:cNvCxnSpPr/>
              <p:nvPr/>
            </p:nvCxnSpPr>
            <p:spPr>
              <a:xfrm>
                <a:off x="4176471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23" name="קבוצה 122"/>
              <p:cNvGrpSpPr/>
              <p:nvPr/>
            </p:nvGrpSpPr>
            <p:grpSpPr>
              <a:xfrm>
                <a:off x="4880757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125" name="תמונה 12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126" name="TextBox 125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8</a:t>
                  </a:r>
                  <a:endParaRPr lang="he-IL" sz="1400" dirty="0"/>
                </a:p>
              </p:txBody>
            </p:sp>
          </p:grpSp>
          <p:cxnSp>
            <p:nvCxnSpPr>
              <p:cNvPr id="124" name="מחבר חץ ישר 123"/>
              <p:cNvCxnSpPr/>
              <p:nvPr/>
            </p:nvCxnSpPr>
            <p:spPr>
              <a:xfrm>
                <a:off x="5781372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81" name="תמונה 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2470" y="5719686"/>
              <a:ext cx="795888" cy="139630"/>
            </a:xfrm>
            <a:prstGeom prst="rect">
              <a:avLst/>
            </a:prstGeom>
          </p:spPr>
        </p:pic>
        <p:pic>
          <p:nvPicPr>
            <p:cNvPr id="111" name="תמונה 1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9762" y="5706907"/>
              <a:ext cx="795888" cy="139630"/>
            </a:xfrm>
            <a:prstGeom prst="rect">
              <a:avLst/>
            </a:prstGeom>
          </p:spPr>
        </p:pic>
        <p:pic>
          <p:nvPicPr>
            <p:cNvPr id="112" name="תמונה 1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4881" y="5706907"/>
              <a:ext cx="795888" cy="139630"/>
            </a:xfrm>
            <a:prstGeom prst="rect">
              <a:avLst/>
            </a:prstGeom>
          </p:spPr>
        </p:pic>
        <p:pic>
          <p:nvPicPr>
            <p:cNvPr id="113" name="תמונה 1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4976" y="5686012"/>
              <a:ext cx="795888" cy="139630"/>
            </a:xfrm>
            <a:prstGeom prst="rect">
              <a:avLst/>
            </a:prstGeom>
          </p:spPr>
        </p:pic>
      </p:grpSp>
      <p:grpSp>
        <p:nvGrpSpPr>
          <p:cNvPr id="6" name="קבוצה 5"/>
          <p:cNvGrpSpPr/>
          <p:nvPr/>
        </p:nvGrpSpPr>
        <p:grpSpPr>
          <a:xfrm>
            <a:off x="551384" y="4899324"/>
            <a:ext cx="7567791" cy="652165"/>
            <a:chOff x="528968" y="5670962"/>
            <a:chExt cx="7567791" cy="652165"/>
          </a:xfrm>
        </p:grpSpPr>
        <p:grpSp>
          <p:nvGrpSpPr>
            <p:cNvPr id="141" name="קבוצה 140"/>
            <p:cNvGrpSpPr/>
            <p:nvPr/>
          </p:nvGrpSpPr>
          <p:grpSpPr>
            <a:xfrm>
              <a:off x="528968" y="5670962"/>
              <a:ext cx="7567791" cy="652165"/>
              <a:chOff x="539552" y="5661248"/>
              <a:chExt cx="7567791" cy="652165"/>
            </a:xfrm>
          </p:grpSpPr>
          <p:grpSp>
            <p:nvGrpSpPr>
              <p:cNvPr id="142" name="קבוצה 141"/>
              <p:cNvGrpSpPr/>
              <p:nvPr/>
            </p:nvGrpSpPr>
            <p:grpSpPr>
              <a:xfrm>
                <a:off x="539552" y="5661248"/>
                <a:ext cx="7567791" cy="652165"/>
                <a:chOff x="539552" y="5661248"/>
                <a:chExt cx="7567791" cy="652165"/>
              </a:xfrm>
            </p:grpSpPr>
            <p:grpSp>
              <p:nvGrpSpPr>
                <p:cNvPr id="147" name="קבוצה 146"/>
                <p:cNvGrpSpPr/>
                <p:nvPr/>
              </p:nvGrpSpPr>
              <p:grpSpPr>
                <a:xfrm>
                  <a:off x="539552" y="5827052"/>
                  <a:ext cx="864096" cy="369332"/>
                  <a:chOff x="660766" y="5665199"/>
                  <a:chExt cx="864096" cy="369332"/>
                </a:xfrm>
              </p:grpSpPr>
              <p:sp>
                <p:nvSpPr>
                  <p:cNvPr id="168" name="מלבן מעוגל 167"/>
                  <p:cNvSpPr/>
                  <p:nvPr/>
                </p:nvSpPr>
                <p:spPr>
                  <a:xfrm>
                    <a:off x="1236830" y="5705849"/>
                    <a:ext cx="288032" cy="288032"/>
                  </a:xfrm>
                  <a:prstGeom prst="roundRect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69" name="TextBox 168"/>
                  <p:cNvSpPr txBox="1"/>
                  <p:nvPr/>
                </p:nvSpPr>
                <p:spPr>
                  <a:xfrm>
                    <a:off x="660766" y="5665199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dirty="0"/>
                      <a:t>lst</a:t>
                    </a:r>
                    <a:endParaRPr lang="he-IL" dirty="0"/>
                  </a:p>
                </p:txBody>
              </p:sp>
            </p:grpSp>
            <p:grpSp>
              <p:nvGrpSpPr>
                <p:cNvPr id="149" name="קבוצה 148"/>
                <p:cNvGrpSpPr/>
                <p:nvPr/>
              </p:nvGrpSpPr>
              <p:grpSpPr>
                <a:xfrm>
                  <a:off x="3275856" y="5679085"/>
                  <a:ext cx="1233966" cy="634328"/>
                  <a:chOff x="3851920" y="5676717"/>
                  <a:chExt cx="1233966" cy="634328"/>
                </a:xfrm>
              </p:grpSpPr>
              <p:pic>
                <p:nvPicPr>
                  <p:cNvPr id="164" name="תמונה 163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851920" y="5676717"/>
                    <a:ext cx="1233966" cy="634328"/>
                  </a:xfrm>
                  <a:prstGeom prst="rect">
                    <a:avLst/>
                  </a:prstGeom>
                </p:spPr>
              </p:pic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4045278" y="5953231"/>
                    <a:ext cx="216024" cy="28814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1">
                    <a:spAutoFit/>
                  </a:bodyPr>
                  <a:lstStyle/>
                  <a:p>
                    <a:r>
                      <a:rPr lang="en-US" sz="1400" dirty="0"/>
                      <a:t>7</a:t>
                    </a:r>
                    <a:endParaRPr lang="he-IL" sz="1400" dirty="0"/>
                  </a:p>
                </p:txBody>
              </p:sp>
            </p:grpSp>
            <p:grpSp>
              <p:nvGrpSpPr>
                <p:cNvPr id="151" name="קבוצה 150"/>
                <p:cNvGrpSpPr/>
                <p:nvPr/>
              </p:nvGrpSpPr>
              <p:grpSpPr>
                <a:xfrm>
                  <a:off x="6455937" y="5661248"/>
                  <a:ext cx="1233966" cy="634328"/>
                  <a:chOff x="3851920" y="5676717"/>
                  <a:chExt cx="1233966" cy="634328"/>
                </a:xfrm>
              </p:grpSpPr>
              <p:pic>
                <p:nvPicPr>
                  <p:cNvPr id="162" name="תמונה 161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851920" y="5676717"/>
                    <a:ext cx="1233966" cy="634328"/>
                  </a:xfrm>
                  <a:prstGeom prst="rect">
                    <a:avLst/>
                  </a:prstGeom>
                </p:spPr>
              </p:pic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4045278" y="5953231"/>
                    <a:ext cx="216024" cy="28814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1">
                    <a:spAutoFit/>
                  </a:bodyPr>
                  <a:lstStyle/>
                  <a:p>
                    <a:pPr algn="ctr" rtl="0"/>
                    <a:r>
                      <a:rPr lang="en-US" sz="1400" dirty="0"/>
                      <a:t>3</a:t>
                    </a:r>
                    <a:endParaRPr lang="he-IL" sz="1400" dirty="0"/>
                  </a:p>
                </p:txBody>
              </p:sp>
            </p:grpSp>
            <p:grpSp>
              <p:nvGrpSpPr>
                <p:cNvPr id="152" name="קבוצה 151"/>
                <p:cNvGrpSpPr/>
                <p:nvPr/>
              </p:nvGrpSpPr>
              <p:grpSpPr>
                <a:xfrm>
                  <a:off x="7333243" y="5937289"/>
                  <a:ext cx="774100" cy="288032"/>
                  <a:chOff x="2803678" y="6097362"/>
                  <a:chExt cx="774100" cy="288032"/>
                </a:xfrm>
              </p:grpSpPr>
              <p:grpSp>
                <p:nvGrpSpPr>
                  <p:cNvPr id="158" name="קבוצה 157"/>
                  <p:cNvGrpSpPr/>
                  <p:nvPr/>
                </p:nvGrpSpPr>
                <p:grpSpPr>
                  <a:xfrm>
                    <a:off x="3384202" y="6097362"/>
                    <a:ext cx="193576" cy="288032"/>
                    <a:chOff x="2267744" y="5301208"/>
                    <a:chExt cx="193576" cy="288032"/>
                  </a:xfrm>
                </p:grpSpPr>
                <p:cxnSp>
                  <p:nvCxnSpPr>
                    <p:cNvPr id="160" name="מחבר ישר 159"/>
                    <p:cNvCxnSpPr/>
                    <p:nvPr/>
                  </p:nvCxnSpPr>
                  <p:spPr>
                    <a:xfrm flipH="1">
                      <a:off x="2267744" y="5301208"/>
                      <a:ext cx="144016" cy="28803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מחבר ישר 160"/>
                    <p:cNvCxnSpPr/>
                    <p:nvPr/>
                  </p:nvCxnSpPr>
                  <p:spPr>
                    <a:xfrm flipH="1">
                      <a:off x="2317304" y="5301208"/>
                      <a:ext cx="144016" cy="28803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59" name="מחבר חץ ישר 158"/>
                  <p:cNvCxnSpPr/>
                  <p:nvPr/>
                </p:nvCxnSpPr>
                <p:spPr>
                  <a:xfrm flipV="1">
                    <a:off x="2803678" y="6241320"/>
                    <a:ext cx="630084" cy="350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3" name="מחבר חץ ישר 152"/>
                <p:cNvCxnSpPr/>
                <p:nvPr/>
              </p:nvCxnSpPr>
              <p:spPr>
                <a:xfrm>
                  <a:off x="4176471" y="6124804"/>
                  <a:ext cx="66089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154" name="קבוצה 153"/>
                <p:cNvGrpSpPr/>
                <p:nvPr/>
              </p:nvGrpSpPr>
              <p:grpSpPr>
                <a:xfrm>
                  <a:off x="4880757" y="5679085"/>
                  <a:ext cx="1233966" cy="634328"/>
                  <a:chOff x="3851920" y="5676717"/>
                  <a:chExt cx="1233966" cy="634328"/>
                </a:xfrm>
              </p:grpSpPr>
              <p:pic>
                <p:nvPicPr>
                  <p:cNvPr id="156" name="תמונה 155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851920" y="5676717"/>
                    <a:ext cx="1233966" cy="634328"/>
                  </a:xfrm>
                  <a:prstGeom prst="rect">
                    <a:avLst/>
                  </a:prstGeom>
                </p:spPr>
              </p:pic>
              <p:sp>
                <p:nvSpPr>
                  <p:cNvPr id="157" name="TextBox 156"/>
                  <p:cNvSpPr txBox="1"/>
                  <p:nvPr/>
                </p:nvSpPr>
                <p:spPr>
                  <a:xfrm>
                    <a:off x="4045278" y="5953231"/>
                    <a:ext cx="216024" cy="28814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1">
                    <a:spAutoFit/>
                  </a:bodyPr>
                  <a:lstStyle/>
                  <a:p>
                    <a:r>
                      <a:rPr lang="en-US" sz="1400" dirty="0"/>
                      <a:t>8</a:t>
                    </a:r>
                    <a:endParaRPr lang="he-IL" sz="1400" dirty="0"/>
                  </a:p>
                </p:txBody>
              </p:sp>
            </p:grpSp>
            <p:cxnSp>
              <p:nvCxnSpPr>
                <p:cNvPr id="155" name="מחבר חץ ישר 154"/>
                <p:cNvCxnSpPr/>
                <p:nvPr/>
              </p:nvCxnSpPr>
              <p:spPr>
                <a:xfrm>
                  <a:off x="5781372" y="6124804"/>
                  <a:ext cx="66089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44" name="תמונה 14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9762" y="5706907"/>
                <a:ext cx="795888" cy="139630"/>
              </a:xfrm>
              <a:prstGeom prst="rect">
                <a:avLst/>
              </a:prstGeom>
            </p:spPr>
          </p:pic>
          <p:pic>
            <p:nvPicPr>
              <p:cNvPr id="145" name="תמונה 14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04881" y="5706907"/>
                <a:ext cx="795888" cy="139630"/>
              </a:xfrm>
              <a:prstGeom prst="rect">
                <a:avLst/>
              </a:prstGeom>
            </p:spPr>
          </p:pic>
          <p:pic>
            <p:nvPicPr>
              <p:cNvPr id="146" name="תמונה 14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74976" y="5686012"/>
                <a:ext cx="795888" cy="139630"/>
              </a:xfrm>
              <a:prstGeom prst="rect">
                <a:avLst/>
              </a:prstGeom>
            </p:spPr>
          </p:pic>
        </p:grpSp>
        <p:cxnSp>
          <p:nvCxnSpPr>
            <p:cNvPr id="171" name="מחבר חץ ישר 170"/>
            <p:cNvCxnSpPr/>
            <p:nvPr/>
          </p:nvCxnSpPr>
          <p:spPr>
            <a:xfrm flipV="1">
              <a:off x="1242508" y="6021432"/>
              <a:ext cx="2016224" cy="154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מציין מיקום של מספר שקופית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30</a:t>
            </a:fld>
            <a:endParaRPr lang="he-IL"/>
          </a:p>
        </p:txBody>
      </p:sp>
      <p:sp>
        <p:nvSpPr>
          <p:cNvPr id="68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 ממקום נתון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sz="2400" dirty="0">
                <a:solidFill>
                  <a:srgbClr val="C00000"/>
                </a:solidFill>
              </a:rPr>
              <a:t>מקרה </a:t>
            </a:r>
            <a:r>
              <a:rPr lang="en-US" sz="2400" dirty="0">
                <a:solidFill>
                  <a:srgbClr val="C00000"/>
                </a:solidFill>
              </a:rPr>
              <a:t>II</a:t>
            </a:r>
            <a:r>
              <a:rPr lang="he-IL" sz="2400" dirty="0">
                <a:solidFill>
                  <a:srgbClr val="C00000"/>
                </a:solidFill>
              </a:rPr>
              <a:t> - מחיקת איבר ראשון ברשימה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5873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8"/>
    </mc:Choice>
    <mc:Fallback xmlns="">
      <p:transition spd="slow" advTm="8578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 ממקום נתון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sz="2400" dirty="0">
                <a:solidFill>
                  <a:srgbClr val="C00000"/>
                </a:solidFill>
              </a:rPr>
              <a:t>מקרה </a:t>
            </a:r>
            <a:r>
              <a:rPr lang="en-US" sz="2400" dirty="0">
                <a:solidFill>
                  <a:srgbClr val="C00000"/>
                </a:solidFill>
              </a:rPr>
              <a:t>III</a:t>
            </a:r>
            <a:r>
              <a:rPr lang="he-IL" sz="2400" dirty="0">
                <a:solidFill>
                  <a:srgbClr val="C00000"/>
                </a:solidFill>
              </a:rPr>
              <a:t> - מחיקת איבר אחרון ברשימה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4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23392" y="1693305"/>
            <a:ext cx="8599765" cy="4873752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b="1" dirty="0">
                <a:solidFill>
                  <a:srgbClr val="0000FF"/>
                </a:solidFill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00FF"/>
                </a:solidFill>
              </a:rPr>
              <a:t>static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remove (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&gt;lst,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&gt;pos)</a:t>
            </a:r>
            <a:br>
              <a:rPr lang="en-US" sz="1800" dirty="0"/>
            </a:br>
            <a:r>
              <a:rPr lang="en-US" sz="1800" dirty="0"/>
              <a:t>{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if</a:t>
            </a:r>
            <a:r>
              <a:rPr lang="en-US" sz="1800" dirty="0"/>
              <a:t> (pos == lst)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</a:t>
            </a:r>
            <a:r>
              <a:rPr lang="en-US" sz="1800" dirty="0" err="1"/>
              <a:t>lst.getNext</a:t>
            </a:r>
            <a:r>
              <a:rPr lang="en-US" sz="1800" dirty="0"/>
              <a:t>(); 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prev = lst;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while</a:t>
            </a:r>
            <a:r>
              <a:rPr lang="en-US" sz="1800" dirty="0"/>
              <a:t> (</a:t>
            </a:r>
            <a:r>
              <a:rPr lang="en-US" sz="1800" dirty="0" err="1"/>
              <a:t>prev.getNext</a:t>
            </a:r>
            <a:r>
              <a:rPr lang="en-US" sz="1800" dirty="0"/>
              <a:t>() != pos)</a:t>
            </a:r>
            <a:br>
              <a:rPr lang="en-US" sz="1800" dirty="0"/>
            </a:br>
            <a:r>
              <a:rPr lang="en-US" sz="1800" dirty="0"/>
              <a:t>		prev = </a:t>
            </a:r>
            <a:r>
              <a:rPr lang="en-US" sz="1800" dirty="0" err="1"/>
              <a:t>prev.getNext</a:t>
            </a:r>
            <a:r>
              <a:rPr lang="en-US" sz="1800" dirty="0"/>
              <a:t>();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 err="1"/>
              <a:t>prev.setNext</a:t>
            </a:r>
            <a:r>
              <a:rPr lang="en-US" sz="1800" dirty="0"/>
              <a:t>(pos.getNext());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lst;</a:t>
            </a:r>
            <a:br>
              <a:rPr lang="en-US" sz="1800" dirty="0"/>
            </a:br>
            <a:r>
              <a:rPr lang="en-US" sz="1800" dirty="0"/>
              <a:t>}</a:t>
            </a:r>
          </a:p>
        </p:txBody>
      </p:sp>
      <p:grpSp>
        <p:nvGrpSpPr>
          <p:cNvPr id="44" name="קבוצה 43"/>
          <p:cNvGrpSpPr/>
          <p:nvPr/>
        </p:nvGrpSpPr>
        <p:grpSpPr>
          <a:xfrm>
            <a:off x="8281307" y="4755960"/>
            <a:ext cx="590828" cy="897152"/>
            <a:chOff x="2261976" y="4908112"/>
            <a:chExt cx="590828" cy="897152"/>
          </a:xfrm>
        </p:grpSpPr>
        <p:sp>
          <p:nvSpPr>
            <p:cNvPr id="45" name="מלבן מעוגל 44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61976" y="4908112"/>
              <a:ext cx="59082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47" name="מחבר חץ ישר 46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8" name="קבוצה 47"/>
          <p:cNvGrpSpPr/>
          <p:nvPr/>
        </p:nvGrpSpPr>
        <p:grpSpPr>
          <a:xfrm>
            <a:off x="2063553" y="5661248"/>
            <a:ext cx="7567791" cy="667634"/>
            <a:chOff x="539552" y="5661248"/>
            <a:chExt cx="7567791" cy="667634"/>
          </a:xfrm>
        </p:grpSpPr>
        <p:grpSp>
          <p:nvGrpSpPr>
            <p:cNvPr id="49" name="קבוצה 48"/>
            <p:cNvGrpSpPr/>
            <p:nvPr/>
          </p:nvGrpSpPr>
          <p:grpSpPr>
            <a:xfrm>
              <a:off x="539552" y="5661248"/>
              <a:ext cx="7567791" cy="667634"/>
              <a:chOff x="539552" y="5661248"/>
              <a:chExt cx="7567791" cy="667634"/>
            </a:xfrm>
          </p:grpSpPr>
          <p:grpSp>
            <p:nvGrpSpPr>
              <p:cNvPr id="54" name="קבוצה 53"/>
              <p:cNvGrpSpPr/>
              <p:nvPr/>
            </p:nvGrpSpPr>
            <p:grpSpPr>
              <a:xfrm>
                <a:off x="539552" y="5827052"/>
                <a:ext cx="1224136" cy="369332"/>
                <a:chOff x="660766" y="5665199"/>
                <a:chExt cx="1224136" cy="369332"/>
              </a:xfrm>
            </p:grpSpPr>
            <p:sp>
              <p:nvSpPr>
                <p:cNvPr id="75" name="מלבן מעוגל 74"/>
                <p:cNvSpPr/>
                <p:nvPr/>
              </p:nvSpPr>
              <p:spPr>
                <a:xfrm>
                  <a:off x="1236830" y="5705849"/>
                  <a:ext cx="288032" cy="28803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660766" y="5665199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/>
                    <a:t>lst</a:t>
                  </a:r>
                  <a:endParaRPr lang="he-IL" dirty="0"/>
                </a:p>
              </p:txBody>
            </p:sp>
            <p:cxnSp>
              <p:nvCxnSpPr>
                <p:cNvPr id="77" name="מחבר חץ ישר 76"/>
                <p:cNvCxnSpPr/>
                <p:nvPr/>
              </p:nvCxnSpPr>
              <p:spPr>
                <a:xfrm>
                  <a:off x="1380846" y="5849865"/>
                  <a:ext cx="504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קבוצה 54"/>
              <p:cNvGrpSpPr/>
              <p:nvPr/>
            </p:nvGrpSpPr>
            <p:grpSpPr>
              <a:xfrm>
                <a:off x="1763688" y="5694554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73" name="תמונה 7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4" name="TextBox 73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4</a:t>
                  </a:r>
                  <a:endParaRPr lang="he-IL" sz="1400" dirty="0"/>
                </a:p>
              </p:txBody>
            </p:sp>
          </p:grpSp>
          <p:grpSp>
            <p:nvGrpSpPr>
              <p:cNvPr id="56" name="קבוצה 55"/>
              <p:cNvGrpSpPr/>
              <p:nvPr/>
            </p:nvGrpSpPr>
            <p:grpSpPr>
              <a:xfrm>
                <a:off x="3275856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71" name="תמונה 70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2" name="TextBox 71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7</a:t>
                  </a:r>
                  <a:endParaRPr lang="he-IL" sz="1400" dirty="0"/>
                </a:p>
              </p:txBody>
            </p:sp>
          </p:grpSp>
          <p:cxnSp>
            <p:nvCxnSpPr>
              <p:cNvPr id="57" name="מחבר חץ ישר 56"/>
              <p:cNvCxnSpPr/>
              <p:nvPr/>
            </p:nvCxnSpPr>
            <p:spPr>
              <a:xfrm flipV="1">
                <a:off x="2680382" y="6124804"/>
                <a:ext cx="595474" cy="1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58" name="קבוצה 57"/>
              <p:cNvGrpSpPr/>
              <p:nvPr/>
            </p:nvGrpSpPr>
            <p:grpSpPr>
              <a:xfrm>
                <a:off x="6455937" y="5661248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69" name="תמונה 68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0" name="TextBox 69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pPr algn="ctr" rtl="0"/>
                  <a:r>
                    <a:rPr lang="en-US" sz="1400" dirty="0"/>
                    <a:t>3</a:t>
                  </a:r>
                  <a:endParaRPr lang="he-IL" sz="1400" dirty="0"/>
                </a:p>
              </p:txBody>
            </p:sp>
          </p:grpSp>
          <p:grpSp>
            <p:nvGrpSpPr>
              <p:cNvPr id="59" name="קבוצה 58"/>
              <p:cNvGrpSpPr/>
              <p:nvPr/>
            </p:nvGrpSpPr>
            <p:grpSpPr>
              <a:xfrm>
                <a:off x="7333243" y="5937289"/>
                <a:ext cx="774100" cy="288032"/>
                <a:chOff x="2803678" y="6097362"/>
                <a:chExt cx="774100" cy="288032"/>
              </a:xfrm>
            </p:grpSpPr>
            <p:grpSp>
              <p:nvGrpSpPr>
                <p:cNvPr id="65" name="קבוצה 64"/>
                <p:cNvGrpSpPr/>
                <p:nvPr/>
              </p:nvGrpSpPr>
              <p:grpSpPr>
                <a:xfrm>
                  <a:off x="3384202" y="6097362"/>
                  <a:ext cx="193576" cy="288032"/>
                  <a:chOff x="2267744" y="5301208"/>
                  <a:chExt cx="193576" cy="288032"/>
                </a:xfrm>
              </p:grpSpPr>
              <p:cxnSp>
                <p:nvCxnSpPr>
                  <p:cNvPr id="67" name="מחבר ישר 66"/>
                  <p:cNvCxnSpPr/>
                  <p:nvPr/>
                </p:nvCxnSpPr>
                <p:spPr>
                  <a:xfrm flipH="1">
                    <a:off x="226774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מחבר ישר 67"/>
                  <p:cNvCxnSpPr/>
                  <p:nvPr/>
                </p:nvCxnSpPr>
                <p:spPr>
                  <a:xfrm flipH="1">
                    <a:off x="231730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6" name="מחבר חץ ישר 65"/>
                <p:cNvCxnSpPr/>
                <p:nvPr/>
              </p:nvCxnSpPr>
              <p:spPr>
                <a:xfrm flipV="1">
                  <a:off x="2803678" y="6241320"/>
                  <a:ext cx="630084" cy="35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מחבר חץ ישר 59"/>
              <p:cNvCxnSpPr/>
              <p:nvPr/>
            </p:nvCxnSpPr>
            <p:spPr>
              <a:xfrm>
                <a:off x="4176471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61" name="קבוצה 60"/>
              <p:cNvGrpSpPr/>
              <p:nvPr/>
            </p:nvGrpSpPr>
            <p:grpSpPr>
              <a:xfrm>
                <a:off x="4880757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63" name="תמונה 6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64" name="TextBox 63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8</a:t>
                  </a:r>
                  <a:endParaRPr lang="he-IL" sz="1400" dirty="0"/>
                </a:p>
              </p:txBody>
            </p:sp>
          </p:grpSp>
          <p:cxnSp>
            <p:nvCxnSpPr>
              <p:cNvPr id="62" name="מחבר חץ ישר 61"/>
              <p:cNvCxnSpPr/>
              <p:nvPr/>
            </p:nvCxnSpPr>
            <p:spPr>
              <a:xfrm>
                <a:off x="5781372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50" name="תמונה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2470" y="5719686"/>
              <a:ext cx="795888" cy="139630"/>
            </a:xfrm>
            <a:prstGeom prst="rect">
              <a:avLst/>
            </a:prstGeom>
          </p:spPr>
        </p:pic>
        <p:pic>
          <p:nvPicPr>
            <p:cNvPr id="51" name="תמונה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9762" y="5706907"/>
              <a:ext cx="795888" cy="139630"/>
            </a:xfrm>
            <a:prstGeom prst="rect">
              <a:avLst/>
            </a:prstGeom>
          </p:spPr>
        </p:pic>
        <p:pic>
          <p:nvPicPr>
            <p:cNvPr id="52" name="תמונה 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4881" y="5706907"/>
              <a:ext cx="795888" cy="139630"/>
            </a:xfrm>
            <a:prstGeom prst="rect">
              <a:avLst/>
            </a:prstGeom>
          </p:spPr>
        </p:pic>
        <p:pic>
          <p:nvPicPr>
            <p:cNvPr id="53" name="תמונה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4976" y="5686012"/>
              <a:ext cx="795888" cy="139630"/>
            </a:xfrm>
            <a:prstGeom prst="rect">
              <a:avLst/>
            </a:prstGeom>
          </p:spPr>
        </p:pic>
      </p:grp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59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08"/>
    </mc:Choice>
    <mc:Fallback xmlns="">
      <p:transition spd="slow" advTm="12508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23392" y="1693305"/>
            <a:ext cx="8599765" cy="4873752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b="1" dirty="0">
                <a:solidFill>
                  <a:srgbClr val="0000FF"/>
                </a:solidFill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00FF"/>
                </a:solidFill>
              </a:rPr>
              <a:t>static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remove (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&gt;lst,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&gt;pos)</a:t>
            </a:r>
            <a:br>
              <a:rPr lang="en-US" sz="1800" dirty="0"/>
            </a:br>
            <a:r>
              <a:rPr lang="en-US" sz="1800" dirty="0"/>
              <a:t>{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if</a:t>
            </a:r>
            <a:r>
              <a:rPr lang="en-US" sz="1800" dirty="0"/>
              <a:t> (pos == lst)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</a:t>
            </a:r>
            <a:r>
              <a:rPr lang="en-US" sz="1800" dirty="0" err="1"/>
              <a:t>lst.getNext</a:t>
            </a:r>
            <a:r>
              <a:rPr lang="en-US" sz="1800" dirty="0"/>
              <a:t>(); 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prev = lst;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while</a:t>
            </a:r>
            <a:r>
              <a:rPr lang="en-US" sz="1800" dirty="0"/>
              <a:t> (</a:t>
            </a:r>
            <a:r>
              <a:rPr lang="en-US" sz="1800" dirty="0" err="1"/>
              <a:t>prev.getNext</a:t>
            </a:r>
            <a:r>
              <a:rPr lang="en-US" sz="1800" dirty="0"/>
              <a:t>() != pos)</a:t>
            </a:r>
            <a:br>
              <a:rPr lang="en-US" sz="1800" dirty="0"/>
            </a:br>
            <a:r>
              <a:rPr lang="en-US" sz="1800" dirty="0"/>
              <a:t>		prev = </a:t>
            </a:r>
            <a:r>
              <a:rPr lang="en-US" sz="1800" dirty="0" err="1"/>
              <a:t>prev.getNext</a:t>
            </a:r>
            <a:r>
              <a:rPr lang="en-US" sz="1800" dirty="0"/>
              <a:t>();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 err="1"/>
              <a:t>prev.setNext</a:t>
            </a:r>
            <a:r>
              <a:rPr lang="en-US" sz="1800" dirty="0"/>
              <a:t>(pos.getNext());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lst;</a:t>
            </a:r>
            <a:br>
              <a:rPr lang="en-US" sz="1800" dirty="0"/>
            </a:br>
            <a:r>
              <a:rPr lang="en-US" sz="1800" dirty="0"/>
              <a:t>}</a:t>
            </a:r>
          </a:p>
        </p:txBody>
      </p:sp>
      <p:sp>
        <p:nvSpPr>
          <p:cNvPr id="38" name="מלבן מעוגל 37"/>
          <p:cNvSpPr/>
          <p:nvPr/>
        </p:nvSpPr>
        <p:spPr>
          <a:xfrm>
            <a:off x="1191306" y="2319920"/>
            <a:ext cx="1609791" cy="36004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grpSp>
        <p:nvGrpSpPr>
          <p:cNvPr id="48" name="קבוצה 47"/>
          <p:cNvGrpSpPr/>
          <p:nvPr/>
        </p:nvGrpSpPr>
        <p:grpSpPr>
          <a:xfrm>
            <a:off x="8281307" y="4755960"/>
            <a:ext cx="590828" cy="897152"/>
            <a:chOff x="2261976" y="4908112"/>
            <a:chExt cx="590828" cy="897152"/>
          </a:xfrm>
        </p:grpSpPr>
        <p:sp>
          <p:nvSpPr>
            <p:cNvPr id="49" name="מלבן מעוגל 48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61976" y="4908112"/>
              <a:ext cx="59082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51" name="מחבר חץ ישר 50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2" name="קבוצה 51"/>
          <p:cNvGrpSpPr/>
          <p:nvPr/>
        </p:nvGrpSpPr>
        <p:grpSpPr>
          <a:xfrm>
            <a:off x="2063553" y="5661248"/>
            <a:ext cx="7567791" cy="667634"/>
            <a:chOff x="539552" y="5661248"/>
            <a:chExt cx="7567791" cy="667634"/>
          </a:xfrm>
        </p:grpSpPr>
        <p:grpSp>
          <p:nvGrpSpPr>
            <p:cNvPr id="53" name="קבוצה 52"/>
            <p:cNvGrpSpPr/>
            <p:nvPr/>
          </p:nvGrpSpPr>
          <p:grpSpPr>
            <a:xfrm>
              <a:off x="539552" y="5661248"/>
              <a:ext cx="7567791" cy="667634"/>
              <a:chOff x="539552" y="5661248"/>
              <a:chExt cx="7567791" cy="667634"/>
            </a:xfrm>
          </p:grpSpPr>
          <p:grpSp>
            <p:nvGrpSpPr>
              <p:cNvPr id="58" name="קבוצה 57"/>
              <p:cNvGrpSpPr/>
              <p:nvPr/>
            </p:nvGrpSpPr>
            <p:grpSpPr>
              <a:xfrm>
                <a:off x="539552" y="5827052"/>
                <a:ext cx="1224136" cy="369332"/>
                <a:chOff x="660766" y="5665199"/>
                <a:chExt cx="1224136" cy="369332"/>
              </a:xfrm>
            </p:grpSpPr>
            <p:sp>
              <p:nvSpPr>
                <p:cNvPr id="79" name="מלבן מעוגל 78"/>
                <p:cNvSpPr/>
                <p:nvPr/>
              </p:nvSpPr>
              <p:spPr>
                <a:xfrm>
                  <a:off x="1236830" y="5705849"/>
                  <a:ext cx="288032" cy="28803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660766" y="5665199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/>
                    <a:t>lst</a:t>
                  </a:r>
                  <a:endParaRPr lang="he-IL" dirty="0"/>
                </a:p>
              </p:txBody>
            </p:sp>
            <p:cxnSp>
              <p:nvCxnSpPr>
                <p:cNvPr id="81" name="מחבר חץ ישר 80"/>
                <p:cNvCxnSpPr/>
                <p:nvPr/>
              </p:nvCxnSpPr>
              <p:spPr>
                <a:xfrm>
                  <a:off x="1380846" y="5849865"/>
                  <a:ext cx="504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קבוצה 58"/>
              <p:cNvGrpSpPr/>
              <p:nvPr/>
            </p:nvGrpSpPr>
            <p:grpSpPr>
              <a:xfrm>
                <a:off x="1763688" y="5694554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77" name="תמונה 76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8" name="TextBox 77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4</a:t>
                  </a:r>
                  <a:endParaRPr lang="he-IL" sz="1400" dirty="0"/>
                </a:p>
              </p:txBody>
            </p:sp>
          </p:grpSp>
          <p:grpSp>
            <p:nvGrpSpPr>
              <p:cNvPr id="60" name="קבוצה 59"/>
              <p:cNvGrpSpPr/>
              <p:nvPr/>
            </p:nvGrpSpPr>
            <p:grpSpPr>
              <a:xfrm>
                <a:off x="3275856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75" name="תמונה 7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6" name="TextBox 75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7</a:t>
                  </a:r>
                  <a:endParaRPr lang="he-IL" sz="1400" dirty="0"/>
                </a:p>
              </p:txBody>
            </p:sp>
          </p:grpSp>
          <p:cxnSp>
            <p:nvCxnSpPr>
              <p:cNvPr id="61" name="מחבר חץ ישר 60"/>
              <p:cNvCxnSpPr/>
              <p:nvPr/>
            </p:nvCxnSpPr>
            <p:spPr>
              <a:xfrm flipV="1">
                <a:off x="2680382" y="6124804"/>
                <a:ext cx="595474" cy="1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62" name="קבוצה 61"/>
              <p:cNvGrpSpPr/>
              <p:nvPr/>
            </p:nvGrpSpPr>
            <p:grpSpPr>
              <a:xfrm>
                <a:off x="6455937" y="5661248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73" name="תמונה 7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4" name="TextBox 73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pPr algn="ctr" rtl="0"/>
                  <a:r>
                    <a:rPr lang="en-US" sz="1400" dirty="0"/>
                    <a:t>3</a:t>
                  </a:r>
                  <a:endParaRPr lang="he-IL" sz="1400" dirty="0"/>
                </a:p>
              </p:txBody>
            </p:sp>
          </p:grpSp>
          <p:grpSp>
            <p:nvGrpSpPr>
              <p:cNvPr id="63" name="קבוצה 62"/>
              <p:cNvGrpSpPr/>
              <p:nvPr/>
            </p:nvGrpSpPr>
            <p:grpSpPr>
              <a:xfrm>
                <a:off x="7333243" y="5937289"/>
                <a:ext cx="774100" cy="288032"/>
                <a:chOff x="2803678" y="6097362"/>
                <a:chExt cx="774100" cy="288032"/>
              </a:xfrm>
            </p:grpSpPr>
            <p:grpSp>
              <p:nvGrpSpPr>
                <p:cNvPr id="69" name="קבוצה 68"/>
                <p:cNvGrpSpPr/>
                <p:nvPr/>
              </p:nvGrpSpPr>
              <p:grpSpPr>
                <a:xfrm>
                  <a:off x="3384202" y="6097362"/>
                  <a:ext cx="193576" cy="288032"/>
                  <a:chOff x="2267744" y="5301208"/>
                  <a:chExt cx="193576" cy="288032"/>
                </a:xfrm>
              </p:grpSpPr>
              <p:cxnSp>
                <p:nvCxnSpPr>
                  <p:cNvPr id="71" name="מחבר ישר 70"/>
                  <p:cNvCxnSpPr/>
                  <p:nvPr/>
                </p:nvCxnSpPr>
                <p:spPr>
                  <a:xfrm flipH="1">
                    <a:off x="226774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מחבר ישר 71"/>
                  <p:cNvCxnSpPr/>
                  <p:nvPr/>
                </p:nvCxnSpPr>
                <p:spPr>
                  <a:xfrm flipH="1">
                    <a:off x="231730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0" name="מחבר חץ ישר 69"/>
                <p:cNvCxnSpPr/>
                <p:nvPr/>
              </p:nvCxnSpPr>
              <p:spPr>
                <a:xfrm flipV="1">
                  <a:off x="2803678" y="6241320"/>
                  <a:ext cx="630084" cy="35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4" name="מחבר חץ ישר 63"/>
              <p:cNvCxnSpPr/>
              <p:nvPr/>
            </p:nvCxnSpPr>
            <p:spPr>
              <a:xfrm>
                <a:off x="4176471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65" name="קבוצה 64"/>
              <p:cNvGrpSpPr/>
              <p:nvPr/>
            </p:nvGrpSpPr>
            <p:grpSpPr>
              <a:xfrm>
                <a:off x="4880757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67" name="תמונה 66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68" name="TextBox 67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8</a:t>
                  </a:r>
                  <a:endParaRPr lang="he-IL" sz="1400" dirty="0"/>
                </a:p>
              </p:txBody>
            </p:sp>
          </p:grpSp>
          <p:cxnSp>
            <p:nvCxnSpPr>
              <p:cNvPr id="66" name="מחבר חץ ישר 65"/>
              <p:cNvCxnSpPr/>
              <p:nvPr/>
            </p:nvCxnSpPr>
            <p:spPr>
              <a:xfrm>
                <a:off x="5781372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54" name="תמונה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2470" y="5719686"/>
              <a:ext cx="795888" cy="139630"/>
            </a:xfrm>
            <a:prstGeom prst="rect">
              <a:avLst/>
            </a:prstGeom>
          </p:spPr>
        </p:pic>
        <p:pic>
          <p:nvPicPr>
            <p:cNvPr id="55" name="תמונה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9762" y="5706907"/>
              <a:ext cx="795888" cy="139630"/>
            </a:xfrm>
            <a:prstGeom prst="rect">
              <a:avLst/>
            </a:prstGeom>
          </p:spPr>
        </p:pic>
        <p:pic>
          <p:nvPicPr>
            <p:cNvPr id="56" name="תמונה 5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4881" y="5706907"/>
              <a:ext cx="795888" cy="139630"/>
            </a:xfrm>
            <a:prstGeom prst="rect">
              <a:avLst/>
            </a:prstGeom>
          </p:spPr>
        </p:pic>
        <p:pic>
          <p:nvPicPr>
            <p:cNvPr id="57" name="תמונה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4976" y="5686012"/>
              <a:ext cx="795888" cy="139630"/>
            </a:xfrm>
            <a:prstGeom prst="rect">
              <a:avLst/>
            </a:prstGeom>
          </p:spPr>
        </p:pic>
      </p:grpSp>
      <p:sp>
        <p:nvSpPr>
          <p:cNvPr id="2" name="מציין מיקום של מספר שקופית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32</a:t>
            </a:fld>
            <a:endParaRPr lang="he-IL"/>
          </a:p>
        </p:txBody>
      </p:sp>
      <p:sp>
        <p:nvSpPr>
          <p:cNvPr id="4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 ממקום נתון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sz="2400" dirty="0">
                <a:solidFill>
                  <a:srgbClr val="C00000"/>
                </a:solidFill>
              </a:rPr>
              <a:t>מקרה </a:t>
            </a:r>
            <a:r>
              <a:rPr lang="en-US" sz="2400" dirty="0">
                <a:solidFill>
                  <a:srgbClr val="C00000"/>
                </a:solidFill>
              </a:rPr>
              <a:t>III</a:t>
            </a:r>
            <a:r>
              <a:rPr lang="he-IL" sz="2400" dirty="0">
                <a:solidFill>
                  <a:srgbClr val="C00000"/>
                </a:solidFill>
              </a:rPr>
              <a:t> - מחיקת איבר אחרון ברשימה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559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2"/>
    </mc:Choice>
    <mc:Fallback xmlns="">
      <p:transition spd="slow" advTm="2632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23392" y="1693305"/>
            <a:ext cx="8599765" cy="4873752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b="1" dirty="0">
                <a:solidFill>
                  <a:srgbClr val="0000FF"/>
                </a:solidFill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00FF"/>
                </a:solidFill>
              </a:rPr>
              <a:t>static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remove (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&gt;lst,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&gt;pos)</a:t>
            </a:r>
            <a:br>
              <a:rPr lang="en-US" sz="1800" dirty="0"/>
            </a:br>
            <a:r>
              <a:rPr lang="en-US" sz="1800" dirty="0"/>
              <a:t>{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if</a:t>
            </a:r>
            <a:r>
              <a:rPr lang="en-US" sz="1800" dirty="0"/>
              <a:t> (pos == lst)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</a:t>
            </a:r>
            <a:r>
              <a:rPr lang="en-US" sz="1800" dirty="0" err="1"/>
              <a:t>lst.getNext</a:t>
            </a:r>
            <a:r>
              <a:rPr lang="en-US" sz="1800" dirty="0"/>
              <a:t>(); 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prev = lst;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while</a:t>
            </a:r>
            <a:r>
              <a:rPr lang="en-US" sz="1800" dirty="0"/>
              <a:t> (</a:t>
            </a:r>
            <a:r>
              <a:rPr lang="en-US" sz="1800" dirty="0" err="1"/>
              <a:t>prev.getNext</a:t>
            </a:r>
            <a:r>
              <a:rPr lang="en-US" sz="1800" dirty="0"/>
              <a:t>() != pos)</a:t>
            </a:r>
            <a:br>
              <a:rPr lang="en-US" sz="1800" dirty="0"/>
            </a:br>
            <a:r>
              <a:rPr lang="en-US" sz="1800" dirty="0"/>
              <a:t>		prev = </a:t>
            </a:r>
            <a:r>
              <a:rPr lang="en-US" sz="1800" dirty="0" err="1"/>
              <a:t>prev.getNext</a:t>
            </a:r>
            <a:r>
              <a:rPr lang="en-US" sz="1800" dirty="0"/>
              <a:t>();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 err="1"/>
              <a:t>prev.setNext</a:t>
            </a:r>
            <a:r>
              <a:rPr lang="en-US" sz="1800" dirty="0"/>
              <a:t>(pos.getNext());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lst;</a:t>
            </a:r>
            <a:br>
              <a:rPr lang="en-US" sz="1800" dirty="0"/>
            </a:br>
            <a:r>
              <a:rPr lang="en-US" sz="1800" dirty="0"/>
              <a:t>}</a:t>
            </a:r>
          </a:p>
        </p:txBody>
      </p:sp>
      <p:sp>
        <p:nvSpPr>
          <p:cNvPr id="38" name="מלבן מעוגל 37"/>
          <p:cNvSpPr/>
          <p:nvPr/>
        </p:nvSpPr>
        <p:spPr>
          <a:xfrm>
            <a:off x="1204113" y="2976013"/>
            <a:ext cx="2844316" cy="36004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grpSp>
        <p:nvGrpSpPr>
          <p:cNvPr id="42" name="קבוצה 41"/>
          <p:cNvGrpSpPr/>
          <p:nvPr/>
        </p:nvGrpSpPr>
        <p:grpSpPr>
          <a:xfrm>
            <a:off x="3638387" y="4758408"/>
            <a:ext cx="668588" cy="936198"/>
            <a:chOff x="2216619" y="4869066"/>
            <a:chExt cx="668588" cy="936198"/>
          </a:xfrm>
        </p:grpSpPr>
        <p:sp>
          <p:nvSpPr>
            <p:cNvPr id="43" name="מלבן מעוגל 42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216619" y="4869066"/>
              <a:ext cx="66858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dirty="0" err="1"/>
                <a:t>prev</a:t>
              </a:r>
              <a:endParaRPr lang="he-IL" dirty="0"/>
            </a:p>
          </p:txBody>
        </p:sp>
        <p:cxnSp>
          <p:nvCxnSpPr>
            <p:cNvPr id="50" name="מחבר חץ ישר 49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1" name="קבוצה 50"/>
          <p:cNvGrpSpPr/>
          <p:nvPr/>
        </p:nvGrpSpPr>
        <p:grpSpPr>
          <a:xfrm>
            <a:off x="8281307" y="4755960"/>
            <a:ext cx="590828" cy="897152"/>
            <a:chOff x="2261976" y="4908112"/>
            <a:chExt cx="590828" cy="897152"/>
          </a:xfrm>
        </p:grpSpPr>
        <p:sp>
          <p:nvSpPr>
            <p:cNvPr id="52" name="מלבן מעוגל 51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261976" y="4908112"/>
              <a:ext cx="59082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54" name="מחבר חץ ישר 53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5" name="קבוצה 54"/>
          <p:cNvGrpSpPr/>
          <p:nvPr/>
        </p:nvGrpSpPr>
        <p:grpSpPr>
          <a:xfrm>
            <a:off x="2063553" y="5661248"/>
            <a:ext cx="7567791" cy="667634"/>
            <a:chOff x="539552" y="5661248"/>
            <a:chExt cx="7567791" cy="667634"/>
          </a:xfrm>
        </p:grpSpPr>
        <p:grpSp>
          <p:nvGrpSpPr>
            <p:cNvPr id="56" name="קבוצה 55"/>
            <p:cNvGrpSpPr/>
            <p:nvPr/>
          </p:nvGrpSpPr>
          <p:grpSpPr>
            <a:xfrm>
              <a:off x="539552" y="5661248"/>
              <a:ext cx="7567791" cy="667634"/>
              <a:chOff x="539552" y="5661248"/>
              <a:chExt cx="7567791" cy="667634"/>
            </a:xfrm>
          </p:grpSpPr>
          <p:grpSp>
            <p:nvGrpSpPr>
              <p:cNvPr id="61" name="קבוצה 60"/>
              <p:cNvGrpSpPr/>
              <p:nvPr/>
            </p:nvGrpSpPr>
            <p:grpSpPr>
              <a:xfrm>
                <a:off x="539552" y="5827052"/>
                <a:ext cx="1224136" cy="369332"/>
                <a:chOff x="660766" y="5665199"/>
                <a:chExt cx="1224136" cy="369332"/>
              </a:xfrm>
            </p:grpSpPr>
            <p:sp>
              <p:nvSpPr>
                <p:cNvPr id="111" name="מלבן מעוגל 110"/>
                <p:cNvSpPr/>
                <p:nvPr/>
              </p:nvSpPr>
              <p:spPr>
                <a:xfrm>
                  <a:off x="1236830" y="5705849"/>
                  <a:ext cx="288032" cy="28803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660766" y="5665199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/>
                    <a:t>lst</a:t>
                  </a:r>
                  <a:endParaRPr lang="he-IL" dirty="0"/>
                </a:p>
              </p:txBody>
            </p:sp>
            <p:cxnSp>
              <p:nvCxnSpPr>
                <p:cNvPr id="113" name="מחבר חץ ישר 112"/>
                <p:cNvCxnSpPr/>
                <p:nvPr/>
              </p:nvCxnSpPr>
              <p:spPr>
                <a:xfrm>
                  <a:off x="1380846" y="5849865"/>
                  <a:ext cx="504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קבוצה 61"/>
              <p:cNvGrpSpPr/>
              <p:nvPr/>
            </p:nvGrpSpPr>
            <p:grpSpPr>
              <a:xfrm>
                <a:off x="1763688" y="5694554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80" name="תמונה 7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110" name="TextBox 109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4</a:t>
                  </a:r>
                  <a:endParaRPr lang="he-IL" sz="1400" dirty="0"/>
                </a:p>
              </p:txBody>
            </p:sp>
          </p:grpSp>
          <p:grpSp>
            <p:nvGrpSpPr>
              <p:cNvPr id="63" name="קבוצה 62"/>
              <p:cNvGrpSpPr/>
              <p:nvPr/>
            </p:nvGrpSpPr>
            <p:grpSpPr>
              <a:xfrm>
                <a:off x="3275856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78" name="תמונה 7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9" name="TextBox 78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7</a:t>
                  </a:r>
                  <a:endParaRPr lang="he-IL" sz="1400" dirty="0"/>
                </a:p>
              </p:txBody>
            </p:sp>
          </p:grpSp>
          <p:cxnSp>
            <p:nvCxnSpPr>
              <p:cNvPr id="64" name="מחבר חץ ישר 63"/>
              <p:cNvCxnSpPr/>
              <p:nvPr/>
            </p:nvCxnSpPr>
            <p:spPr>
              <a:xfrm flipV="1">
                <a:off x="2680382" y="6124804"/>
                <a:ext cx="595474" cy="1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65" name="קבוצה 64"/>
              <p:cNvGrpSpPr/>
              <p:nvPr/>
            </p:nvGrpSpPr>
            <p:grpSpPr>
              <a:xfrm>
                <a:off x="6455937" y="5661248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76" name="תמונה 7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7" name="TextBox 76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pPr algn="ctr" rtl="0"/>
                  <a:r>
                    <a:rPr lang="en-US" sz="1400" dirty="0"/>
                    <a:t>3</a:t>
                  </a:r>
                  <a:endParaRPr lang="he-IL" sz="1400" dirty="0"/>
                </a:p>
              </p:txBody>
            </p:sp>
          </p:grpSp>
          <p:grpSp>
            <p:nvGrpSpPr>
              <p:cNvPr id="66" name="קבוצה 65"/>
              <p:cNvGrpSpPr/>
              <p:nvPr/>
            </p:nvGrpSpPr>
            <p:grpSpPr>
              <a:xfrm>
                <a:off x="7333243" y="5937289"/>
                <a:ext cx="774100" cy="288032"/>
                <a:chOff x="2803678" y="6097362"/>
                <a:chExt cx="774100" cy="288032"/>
              </a:xfrm>
            </p:grpSpPr>
            <p:grpSp>
              <p:nvGrpSpPr>
                <p:cNvPr id="72" name="קבוצה 71"/>
                <p:cNvGrpSpPr/>
                <p:nvPr/>
              </p:nvGrpSpPr>
              <p:grpSpPr>
                <a:xfrm>
                  <a:off x="3384202" y="6097362"/>
                  <a:ext cx="193576" cy="288032"/>
                  <a:chOff x="2267744" y="5301208"/>
                  <a:chExt cx="193576" cy="288032"/>
                </a:xfrm>
              </p:grpSpPr>
              <p:cxnSp>
                <p:nvCxnSpPr>
                  <p:cNvPr id="74" name="מחבר ישר 73"/>
                  <p:cNvCxnSpPr/>
                  <p:nvPr/>
                </p:nvCxnSpPr>
                <p:spPr>
                  <a:xfrm flipH="1">
                    <a:off x="226774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מחבר ישר 74"/>
                  <p:cNvCxnSpPr/>
                  <p:nvPr/>
                </p:nvCxnSpPr>
                <p:spPr>
                  <a:xfrm flipH="1">
                    <a:off x="231730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3" name="מחבר חץ ישר 72"/>
                <p:cNvCxnSpPr/>
                <p:nvPr/>
              </p:nvCxnSpPr>
              <p:spPr>
                <a:xfrm flipV="1">
                  <a:off x="2803678" y="6241320"/>
                  <a:ext cx="630084" cy="35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7" name="מחבר חץ ישר 66"/>
              <p:cNvCxnSpPr/>
              <p:nvPr/>
            </p:nvCxnSpPr>
            <p:spPr>
              <a:xfrm>
                <a:off x="4176471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68" name="קבוצה 67"/>
              <p:cNvGrpSpPr/>
              <p:nvPr/>
            </p:nvGrpSpPr>
            <p:grpSpPr>
              <a:xfrm>
                <a:off x="4880757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70" name="תמונה 6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1" name="TextBox 70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8</a:t>
                  </a:r>
                  <a:endParaRPr lang="he-IL" sz="1400" dirty="0"/>
                </a:p>
              </p:txBody>
            </p:sp>
          </p:grpSp>
          <p:cxnSp>
            <p:nvCxnSpPr>
              <p:cNvPr id="69" name="מחבר חץ ישר 68"/>
              <p:cNvCxnSpPr/>
              <p:nvPr/>
            </p:nvCxnSpPr>
            <p:spPr>
              <a:xfrm>
                <a:off x="5781372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57" name="תמונה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2470" y="5719686"/>
              <a:ext cx="795888" cy="139630"/>
            </a:xfrm>
            <a:prstGeom prst="rect">
              <a:avLst/>
            </a:prstGeom>
          </p:spPr>
        </p:pic>
        <p:pic>
          <p:nvPicPr>
            <p:cNvPr id="58" name="תמונה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9762" y="5706907"/>
              <a:ext cx="795888" cy="139630"/>
            </a:xfrm>
            <a:prstGeom prst="rect">
              <a:avLst/>
            </a:prstGeom>
          </p:spPr>
        </p:pic>
        <p:pic>
          <p:nvPicPr>
            <p:cNvPr id="59" name="תמונה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4881" y="5706907"/>
              <a:ext cx="795888" cy="139630"/>
            </a:xfrm>
            <a:prstGeom prst="rect">
              <a:avLst/>
            </a:prstGeom>
          </p:spPr>
        </p:pic>
        <p:pic>
          <p:nvPicPr>
            <p:cNvPr id="60" name="תמונה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4976" y="5686012"/>
              <a:ext cx="795888" cy="139630"/>
            </a:xfrm>
            <a:prstGeom prst="rect">
              <a:avLst/>
            </a:prstGeom>
          </p:spPr>
        </p:pic>
      </p:grp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33</a:t>
            </a:fld>
            <a:endParaRPr lang="he-IL"/>
          </a:p>
        </p:txBody>
      </p:sp>
      <p:sp>
        <p:nvSpPr>
          <p:cNvPr id="46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 ממקום נתון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sz="2400" dirty="0">
                <a:solidFill>
                  <a:srgbClr val="C00000"/>
                </a:solidFill>
              </a:rPr>
              <a:t>מקרה </a:t>
            </a:r>
            <a:r>
              <a:rPr lang="en-US" sz="2400" dirty="0">
                <a:solidFill>
                  <a:srgbClr val="C00000"/>
                </a:solidFill>
              </a:rPr>
              <a:t>III</a:t>
            </a:r>
            <a:r>
              <a:rPr lang="he-IL" sz="2400" dirty="0">
                <a:solidFill>
                  <a:srgbClr val="C00000"/>
                </a:solidFill>
              </a:rPr>
              <a:t> - מחיקת איבר אחרון ברשימה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4138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2"/>
    </mc:Choice>
    <mc:Fallback xmlns="">
      <p:transition spd="slow" advTm="2112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23392" y="1693305"/>
            <a:ext cx="8599765" cy="4873752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b="1" dirty="0">
                <a:solidFill>
                  <a:srgbClr val="0000FF"/>
                </a:solidFill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00FF"/>
                </a:solidFill>
              </a:rPr>
              <a:t>static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remove (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&gt;lst,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&gt;pos)</a:t>
            </a:r>
            <a:br>
              <a:rPr lang="en-US" sz="1800" dirty="0"/>
            </a:br>
            <a:r>
              <a:rPr lang="en-US" sz="1800" dirty="0"/>
              <a:t>{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if</a:t>
            </a:r>
            <a:r>
              <a:rPr lang="en-US" sz="1800" dirty="0"/>
              <a:t> (pos == lst)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</a:t>
            </a:r>
            <a:r>
              <a:rPr lang="en-US" sz="1800" dirty="0" err="1"/>
              <a:t>lst.getNext</a:t>
            </a:r>
            <a:r>
              <a:rPr lang="en-US" sz="1800" dirty="0"/>
              <a:t>(); 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prev = lst;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while</a:t>
            </a:r>
            <a:r>
              <a:rPr lang="en-US" sz="1800" dirty="0"/>
              <a:t> (</a:t>
            </a:r>
            <a:r>
              <a:rPr lang="en-US" sz="1800" dirty="0" err="1"/>
              <a:t>prev.getNext</a:t>
            </a:r>
            <a:r>
              <a:rPr lang="en-US" sz="1800" dirty="0"/>
              <a:t>() != pos)</a:t>
            </a:r>
            <a:br>
              <a:rPr lang="en-US" sz="1800" dirty="0"/>
            </a:br>
            <a:r>
              <a:rPr lang="en-US" sz="1800" dirty="0"/>
              <a:t>		prev = </a:t>
            </a:r>
            <a:r>
              <a:rPr lang="en-US" sz="1800" dirty="0" err="1"/>
              <a:t>prev.getNext</a:t>
            </a:r>
            <a:r>
              <a:rPr lang="en-US" sz="1800" dirty="0"/>
              <a:t>();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 err="1"/>
              <a:t>prev.setNext</a:t>
            </a:r>
            <a:r>
              <a:rPr lang="en-US" sz="1800" dirty="0"/>
              <a:t>(pos.getNext());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lst;</a:t>
            </a:r>
            <a:br>
              <a:rPr lang="en-US" sz="1800" dirty="0"/>
            </a:br>
            <a:r>
              <a:rPr lang="en-US" sz="1800" dirty="0"/>
              <a:t>}</a:t>
            </a:r>
          </a:p>
        </p:txBody>
      </p:sp>
      <p:sp>
        <p:nvSpPr>
          <p:cNvPr id="38" name="מלבן מעוגל 37"/>
          <p:cNvSpPr/>
          <p:nvPr/>
        </p:nvSpPr>
        <p:spPr>
          <a:xfrm>
            <a:off x="1160893" y="3357495"/>
            <a:ext cx="3240360" cy="363748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grpSp>
        <p:nvGrpSpPr>
          <p:cNvPr id="50" name="קבוצה 49"/>
          <p:cNvGrpSpPr/>
          <p:nvPr/>
        </p:nvGrpSpPr>
        <p:grpSpPr>
          <a:xfrm>
            <a:off x="3638387" y="4758408"/>
            <a:ext cx="668588" cy="936198"/>
            <a:chOff x="2216619" y="4869066"/>
            <a:chExt cx="668588" cy="936198"/>
          </a:xfrm>
        </p:grpSpPr>
        <p:sp>
          <p:nvSpPr>
            <p:cNvPr id="51" name="מלבן מעוגל 50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216619" y="4869066"/>
              <a:ext cx="66858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dirty="0" err="1"/>
                <a:t>prev</a:t>
              </a:r>
              <a:endParaRPr lang="he-IL" dirty="0"/>
            </a:p>
          </p:txBody>
        </p:sp>
        <p:cxnSp>
          <p:nvCxnSpPr>
            <p:cNvPr id="56" name="מחבר חץ ישר 55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7" name="קבוצה 56"/>
          <p:cNvGrpSpPr/>
          <p:nvPr/>
        </p:nvGrpSpPr>
        <p:grpSpPr>
          <a:xfrm>
            <a:off x="8281307" y="4755960"/>
            <a:ext cx="590828" cy="897152"/>
            <a:chOff x="2261976" y="4908112"/>
            <a:chExt cx="590828" cy="897152"/>
          </a:xfrm>
        </p:grpSpPr>
        <p:sp>
          <p:nvSpPr>
            <p:cNvPr id="58" name="מלבן מעוגל 57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261976" y="4908112"/>
              <a:ext cx="59082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60" name="מחבר חץ ישר 59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1" name="קבוצה 60"/>
          <p:cNvGrpSpPr/>
          <p:nvPr/>
        </p:nvGrpSpPr>
        <p:grpSpPr>
          <a:xfrm>
            <a:off x="2063553" y="5661248"/>
            <a:ext cx="7567791" cy="667634"/>
            <a:chOff x="539552" y="5661248"/>
            <a:chExt cx="7567791" cy="667634"/>
          </a:xfrm>
        </p:grpSpPr>
        <p:grpSp>
          <p:nvGrpSpPr>
            <p:cNvPr id="62" name="קבוצה 61"/>
            <p:cNvGrpSpPr/>
            <p:nvPr/>
          </p:nvGrpSpPr>
          <p:grpSpPr>
            <a:xfrm>
              <a:off x="539552" y="5661248"/>
              <a:ext cx="7567791" cy="667634"/>
              <a:chOff x="539552" y="5661248"/>
              <a:chExt cx="7567791" cy="667634"/>
            </a:xfrm>
          </p:grpSpPr>
          <p:grpSp>
            <p:nvGrpSpPr>
              <p:cNvPr id="67" name="קבוצה 66"/>
              <p:cNvGrpSpPr/>
              <p:nvPr/>
            </p:nvGrpSpPr>
            <p:grpSpPr>
              <a:xfrm>
                <a:off x="539552" y="5827052"/>
                <a:ext cx="1224136" cy="369332"/>
                <a:chOff x="660766" y="5665199"/>
                <a:chExt cx="1224136" cy="369332"/>
              </a:xfrm>
            </p:grpSpPr>
            <p:sp>
              <p:nvSpPr>
                <p:cNvPr id="88" name="מלבן מעוגל 87"/>
                <p:cNvSpPr/>
                <p:nvPr/>
              </p:nvSpPr>
              <p:spPr>
                <a:xfrm>
                  <a:off x="1236830" y="5705849"/>
                  <a:ext cx="288032" cy="28803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660766" y="5665199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/>
                    <a:t>lst</a:t>
                  </a:r>
                  <a:endParaRPr lang="he-IL" dirty="0"/>
                </a:p>
              </p:txBody>
            </p:sp>
            <p:cxnSp>
              <p:nvCxnSpPr>
                <p:cNvPr id="90" name="מחבר חץ ישר 89"/>
                <p:cNvCxnSpPr/>
                <p:nvPr/>
              </p:nvCxnSpPr>
              <p:spPr>
                <a:xfrm>
                  <a:off x="1380846" y="5849865"/>
                  <a:ext cx="504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קבוצה 67"/>
              <p:cNvGrpSpPr/>
              <p:nvPr/>
            </p:nvGrpSpPr>
            <p:grpSpPr>
              <a:xfrm>
                <a:off x="1763688" y="5694554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86" name="תמונה 8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87" name="TextBox 86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4</a:t>
                  </a:r>
                  <a:endParaRPr lang="he-IL" sz="1400" dirty="0"/>
                </a:p>
              </p:txBody>
            </p:sp>
          </p:grpSp>
          <p:grpSp>
            <p:nvGrpSpPr>
              <p:cNvPr id="69" name="קבוצה 68"/>
              <p:cNvGrpSpPr/>
              <p:nvPr/>
            </p:nvGrpSpPr>
            <p:grpSpPr>
              <a:xfrm>
                <a:off x="3275856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84" name="תמונה 8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85" name="TextBox 84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7</a:t>
                  </a:r>
                  <a:endParaRPr lang="he-IL" sz="1400" dirty="0"/>
                </a:p>
              </p:txBody>
            </p:sp>
          </p:grpSp>
          <p:cxnSp>
            <p:nvCxnSpPr>
              <p:cNvPr id="70" name="מחבר חץ ישר 69"/>
              <p:cNvCxnSpPr/>
              <p:nvPr/>
            </p:nvCxnSpPr>
            <p:spPr>
              <a:xfrm flipV="1">
                <a:off x="2680382" y="6124804"/>
                <a:ext cx="595474" cy="1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71" name="קבוצה 70"/>
              <p:cNvGrpSpPr/>
              <p:nvPr/>
            </p:nvGrpSpPr>
            <p:grpSpPr>
              <a:xfrm>
                <a:off x="6455937" y="5661248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82" name="תמונה 8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83" name="TextBox 82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pPr algn="ctr" rtl="0"/>
                  <a:r>
                    <a:rPr lang="en-US" sz="1400" dirty="0"/>
                    <a:t>3</a:t>
                  </a:r>
                  <a:endParaRPr lang="he-IL" sz="1400" dirty="0"/>
                </a:p>
              </p:txBody>
            </p:sp>
          </p:grpSp>
          <p:grpSp>
            <p:nvGrpSpPr>
              <p:cNvPr id="72" name="קבוצה 71"/>
              <p:cNvGrpSpPr/>
              <p:nvPr/>
            </p:nvGrpSpPr>
            <p:grpSpPr>
              <a:xfrm>
                <a:off x="7333243" y="5937289"/>
                <a:ext cx="774100" cy="288032"/>
                <a:chOff x="2803678" y="6097362"/>
                <a:chExt cx="774100" cy="288032"/>
              </a:xfrm>
            </p:grpSpPr>
            <p:grpSp>
              <p:nvGrpSpPr>
                <p:cNvPr id="78" name="קבוצה 77"/>
                <p:cNvGrpSpPr/>
                <p:nvPr/>
              </p:nvGrpSpPr>
              <p:grpSpPr>
                <a:xfrm>
                  <a:off x="3384202" y="6097362"/>
                  <a:ext cx="193576" cy="288032"/>
                  <a:chOff x="2267744" y="5301208"/>
                  <a:chExt cx="193576" cy="288032"/>
                </a:xfrm>
              </p:grpSpPr>
              <p:cxnSp>
                <p:nvCxnSpPr>
                  <p:cNvPr id="80" name="מחבר ישר 79"/>
                  <p:cNvCxnSpPr/>
                  <p:nvPr/>
                </p:nvCxnSpPr>
                <p:spPr>
                  <a:xfrm flipH="1">
                    <a:off x="226774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מחבר ישר 80"/>
                  <p:cNvCxnSpPr/>
                  <p:nvPr/>
                </p:nvCxnSpPr>
                <p:spPr>
                  <a:xfrm flipH="1">
                    <a:off x="231730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9" name="מחבר חץ ישר 78"/>
                <p:cNvCxnSpPr/>
                <p:nvPr/>
              </p:nvCxnSpPr>
              <p:spPr>
                <a:xfrm flipV="1">
                  <a:off x="2803678" y="6241320"/>
                  <a:ext cx="630084" cy="35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3" name="מחבר חץ ישר 72"/>
              <p:cNvCxnSpPr/>
              <p:nvPr/>
            </p:nvCxnSpPr>
            <p:spPr>
              <a:xfrm>
                <a:off x="4176471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74" name="קבוצה 73"/>
              <p:cNvGrpSpPr/>
              <p:nvPr/>
            </p:nvGrpSpPr>
            <p:grpSpPr>
              <a:xfrm>
                <a:off x="4880757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76" name="תמונה 7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77" name="TextBox 76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8</a:t>
                  </a:r>
                  <a:endParaRPr lang="he-IL" sz="1400" dirty="0"/>
                </a:p>
              </p:txBody>
            </p:sp>
          </p:grpSp>
          <p:cxnSp>
            <p:nvCxnSpPr>
              <p:cNvPr id="75" name="מחבר חץ ישר 74"/>
              <p:cNvCxnSpPr/>
              <p:nvPr/>
            </p:nvCxnSpPr>
            <p:spPr>
              <a:xfrm>
                <a:off x="5781372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63" name="תמונה 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2470" y="5719686"/>
              <a:ext cx="795888" cy="139630"/>
            </a:xfrm>
            <a:prstGeom prst="rect">
              <a:avLst/>
            </a:prstGeom>
          </p:spPr>
        </p:pic>
        <p:pic>
          <p:nvPicPr>
            <p:cNvPr id="64" name="תמונה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9762" y="5706907"/>
              <a:ext cx="795888" cy="139630"/>
            </a:xfrm>
            <a:prstGeom prst="rect">
              <a:avLst/>
            </a:prstGeom>
          </p:spPr>
        </p:pic>
        <p:pic>
          <p:nvPicPr>
            <p:cNvPr id="65" name="תמונה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4881" y="5706907"/>
              <a:ext cx="795888" cy="139630"/>
            </a:xfrm>
            <a:prstGeom prst="rect">
              <a:avLst/>
            </a:prstGeom>
          </p:spPr>
        </p:pic>
        <p:pic>
          <p:nvPicPr>
            <p:cNvPr id="66" name="תמונה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4976" y="5686012"/>
              <a:ext cx="795888" cy="139630"/>
            </a:xfrm>
            <a:prstGeom prst="rect">
              <a:avLst/>
            </a:prstGeom>
          </p:spPr>
        </p:pic>
      </p:grp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34</a:t>
            </a:fld>
            <a:endParaRPr lang="he-IL"/>
          </a:p>
        </p:txBody>
      </p:sp>
      <p:sp>
        <p:nvSpPr>
          <p:cNvPr id="46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 ממקום נתון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sz="2400" dirty="0">
                <a:solidFill>
                  <a:srgbClr val="C00000"/>
                </a:solidFill>
              </a:rPr>
              <a:t>מקרה </a:t>
            </a:r>
            <a:r>
              <a:rPr lang="en-US" sz="2400" dirty="0">
                <a:solidFill>
                  <a:srgbClr val="C00000"/>
                </a:solidFill>
              </a:rPr>
              <a:t>III</a:t>
            </a:r>
            <a:r>
              <a:rPr lang="he-IL" sz="2400" dirty="0">
                <a:solidFill>
                  <a:srgbClr val="C00000"/>
                </a:solidFill>
              </a:rPr>
              <a:t> - מחיקת איבר אחרון ברשימה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837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7"/>
    </mc:Choice>
    <mc:Fallback xmlns="">
      <p:transition spd="slow" advTm="6187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23392" y="1651592"/>
            <a:ext cx="8599765" cy="4873752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b="1" dirty="0">
                <a:solidFill>
                  <a:srgbClr val="0000FF"/>
                </a:solidFill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00FF"/>
                </a:solidFill>
              </a:rPr>
              <a:t>static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remove (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&gt;lst,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&gt;pos)</a:t>
            </a:r>
            <a:br>
              <a:rPr lang="en-US" sz="1800" dirty="0"/>
            </a:br>
            <a:r>
              <a:rPr lang="en-US" sz="1800" dirty="0"/>
              <a:t>{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if</a:t>
            </a:r>
            <a:r>
              <a:rPr lang="en-US" sz="1800" dirty="0"/>
              <a:t> (pos == lst)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</a:t>
            </a:r>
            <a:r>
              <a:rPr lang="en-US" sz="1800" dirty="0" err="1"/>
              <a:t>lst.getNext</a:t>
            </a:r>
            <a:r>
              <a:rPr lang="en-US" sz="1800" dirty="0"/>
              <a:t>(); 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prev = lst;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while</a:t>
            </a:r>
            <a:r>
              <a:rPr lang="en-US" sz="1800" dirty="0"/>
              <a:t> (</a:t>
            </a:r>
            <a:r>
              <a:rPr lang="en-US" sz="1800" dirty="0" err="1"/>
              <a:t>prev.getNext</a:t>
            </a:r>
            <a:r>
              <a:rPr lang="en-US" sz="1800" dirty="0"/>
              <a:t>() != pos)</a:t>
            </a:r>
            <a:br>
              <a:rPr lang="en-US" sz="1800" dirty="0"/>
            </a:br>
            <a:r>
              <a:rPr lang="en-US" sz="1800" dirty="0"/>
              <a:t>		prev = </a:t>
            </a:r>
            <a:r>
              <a:rPr lang="en-US" sz="1800" dirty="0" err="1"/>
              <a:t>prev.getNext</a:t>
            </a:r>
            <a:r>
              <a:rPr lang="en-US" sz="1800" dirty="0"/>
              <a:t>();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 err="1"/>
              <a:t>prev.setNext</a:t>
            </a:r>
            <a:r>
              <a:rPr lang="en-US" sz="1800" dirty="0"/>
              <a:t>(pos.getNext());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lst;</a:t>
            </a:r>
            <a:br>
              <a:rPr lang="en-US" sz="1800" dirty="0"/>
            </a:br>
            <a:r>
              <a:rPr lang="en-US" sz="1800" dirty="0"/>
              <a:t>}</a:t>
            </a:r>
          </a:p>
        </p:txBody>
      </p:sp>
      <p:sp>
        <p:nvSpPr>
          <p:cNvPr id="38" name="מלבן מעוגל 37"/>
          <p:cNvSpPr/>
          <p:nvPr/>
        </p:nvSpPr>
        <p:spPr>
          <a:xfrm>
            <a:off x="1154144" y="3314880"/>
            <a:ext cx="3254325" cy="651779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grpSp>
        <p:nvGrpSpPr>
          <p:cNvPr id="57" name="קבוצה 56"/>
          <p:cNvGrpSpPr/>
          <p:nvPr/>
        </p:nvGrpSpPr>
        <p:grpSpPr>
          <a:xfrm>
            <a:off x="5128590" y="4735460"/>
            <a:ext cx="668588" cy="936198"/>
            <a:chOff x="2216619" y="4869066"/>
            <a:chExt cx="668588" cy="936198"/>
          </a:xfrm>
        </p:grpSpPr>
        <p:sp>
          <p:nvSpPr>
            <p:cNvPr id="58" name="מלבן מעוגל 57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216619" y="4869066"/>
              <a:ext cx="66858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dirty="0" err="1"/>
                <a:t>prev</a:t>
              </a:r>
              <a:endParaRPr lang="he-IL" dirty="0"/>
            </a:p>
          </p:txBody>
        </p:sp>
        <p:cxnSp>
          <p:nvCxnSpPr>
            <p:cNvPr id="60" name="מחבר חץ ישר 59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1" name="קבוצה 60"/>
          <p:cNvGrpSpPr/>
          <p:nvPr/>
        </p:nvGrpSpPr>
        <p:grpSpPr>
          <a:xfrm>
            <a:off x="8281307" y="4755960"/>
            <a:ext cx="590828" cy="897152"/>
            <a:chOff x="2261976" y="4908112"/>
            <a:chExt cx="590828" cy="897152"/>
          </a:xfrm>
        </p:grpSpPr>
        <p:sp>
          <p:nvSpPr>
            <p:cNvPr id="62" name="מלבן מעוגל 61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261976" y="4908112"/>
              <a:ext cx="59082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64" name="מחבר חץ ישר 63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5" name="קבוצה 64"/>
          <p:cNvGrpSpPr/>
          <p:nvPr/>
        </p:nvGrpSpPr>
        <p:grpSpPr>
          <a:xfrm>
            <a:off x="2063553" y="5661248"/>
            <a:ext cx="7567791" cy="667634"/>
            <a:chOff x="539552" y="5661248"/>
            <a:chExt cx="7567791" cy="667634"/>
          </a:xfrm>
        </p:grpSpPr>
        <p:grpSp>
          <p:nvGrpSpPr>
            <p:cNvPr id="66" name="קבוצה 65"/>
            <p:cNvGrpSpPr/>
            <p:nvPr/>
          </p:nvGrpSpPr>
          <p:grpSpPr>
            <a:xfrm>
              <a:off x="539552" y="5661248"/>
              <a:ext cx="7567791" cy="667634"/>
              <a:chOff x="539552" y="5661248"/>
              <a:chExt cx="7567791" cy="667634"/>
            </a:xfrm>
          </p:grpSpPr>
          <p:grpSp>
            <p:nvGrpSpPr>
              <p:cNvPr id="71" name="קבוצה 70"/>
              <p:cNvGrpSpPr/>
              <p:nvPr/>
            </p:nvGrpSpPr>
            <p:grpSpPr>
              <a:xfrm>
                <a:off x="539552" y="5827052"/>
                <a:ext cx="1224136" cy="369332"/>
                <a:chOff x="660766" y="5665199"/>
                <a:chExt cx="1224136" cy="369332"/>
              </a:xfrm>
            </p:grpSpPr>
            <p:sp>
              <p:nvSpPr>
                <p:cNvPr id="92" name="מלבן מעוגל 91"/>
                <p:cNvSpPr/>
                <p:nvPr/>
              </p:nvSpPr>
              <p:spPr>
                <a:xfrm>
                  <a:off x="1236830" y="5705849"/>
                  <a:ext cx="288032" cy="28803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660766" y="5665199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/>
                    <a:t>lst</a:t>
                  </a:r>
                  <a:endParaRPr lang="he-IL" dirty="0"/>
                </a:p>
              </p:txBody>
            </p:sp>
            <p:cxnSp>
              <p:nvCxnSpPr>
                <p:cNvPr id="94" name="מחבר חץ ישר 93"/>
                <p:cNvCxnSpPr/>
                <p:nvPr/>
              </p:nvCxnSpPr>
              <p:spPr>
                <a:xfrm>
                  <a:off x="1380846" y="5849865"/>
                  <a:ext cx="504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קבוצה 71"/>
              <p:cNvGrpSpPr/>
              <p:nvPr/>
            </p:nvGrpSpPr>
            <p:grpSpPr>
              <a:xfrm>
                <a:off x="1763688" y="5694554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90" name="תמונה 8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91" name="TextBox 90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4</a:t>
                  </a:r>
                  <a:endParaRPr lang="he-IL" sz="1400" dirty="0"/>
                </a:p>
              </p:txBody>
            </p:sp>
          </p:grpSp>
          <p:grpSp>
            <p:nvGrpSpPr>
              <p:cNvPr id="73" name="קבוצה 72"/>
              <p:cNvGrpSpPr/>
              <p:nvPr/>
            </p:nvGrpSpPr>
            <p:grpSpPr>
              <a:xfrm>
                <a:off x="3275856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88" name="תמונה 8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89" name="TextBox 88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7</a:t>
                  </a:r>
                  <a:endParaRPr lang="he-IL" sz="1400" dirty="0"/>
                </a:p>
              </p:txBody>
            </p:sp>
          </p:grpSp>
          <p:cxnSp>
            <p:nvCxnSpPr>
              <p:cNvPr id="74" name="מחבר חץ ישר 73"/>
              <p:cNvCxnSpPr/>
              <p:nvPr/>
            </p:nvCxnSpPr>
            <p:spPr>
              <a:xfrm flipV="1">
                <a:off x="2680382" y="6124804"/>
                <a:ext cx="595474" cy="1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75" name="קבוצה 74"/>
              <p:cNvGrpSpPr/>
              <p:nvPr/>
            </p:nvGrpSpPr>
            <p:grpSpPr>
              <a:xfrm>
                <a:off x="6455937" y="5661248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86" name="תמונה 8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87" name="TextBox 86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pPr algn="ctr" rtl="0"/>
                  <a:r>
                    <a:rPr lang="en-US" sz="1400" dirty="0"/>
                    <a:t>3</a:t>
                  </a:r>
                  <a:endParaRPr lang="he-IL" sz="1400" dirty="0"/>
                </a:p>
              </p:txBody>
            </p:sp>
          </p:grpSp>
          <p:grpSp>
            <p:nvGrpSpPr>
              <p:cNvPr id="76" name="קבוצה 75"/>
              <p:cNvGrpSpPr/>
              <p:nvPr/>
            </p:nvGrpSpPr>
            <p:grpSpPr>
              <a:xfrm>
                <a:off x="7333243" y="5937289"/>
                <a:ext cx="774100" cy="288032"/>
                <a:chOff x="2803678" y="6097362"/>
                <a:chExt cx="774100" cy="288032"/>
              </a:xfrm>
            </p:grpSpPr>
            <p:grpSp>
              <p:nvGrpSpPr>
                <p:cNvPr id="82" name="קבוצה 81"/>
                <p:cNvGrpSpPr/>
                <p:nvPr/>
              </p:nvGrpSpPr>
              <p:grpSpPr>
                <a:xfrm>
                  <a:off x="3384202" y="6097362"/>
                  <a:ext cx="193576" cy="288032"/>
                  <a:chOff x="2267744" y="5301208"/>
                  <a:chExt cx="193576" cy="288032"/>
                </a:xfrm>
              </p:grpSpPr>
              <p:cxnSp>
                <p:nvCxnSpPr>
                  <p:cNvPr id="84" name="מחבר ישר 83"/>
                  <p:cNvCxnSpPr/>
                  <p:nvPr/>
                </p:nvCxnSpPr>
                <p:spPr>
                  <a:xfrm flipH="1">
                    <a:off x="226774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מחבר ישר 84"/>
                  <p:cNvCxnSpPr/>
                  <p:nvPr/>
                </p:nvCxnSpPr>
                <p:spPr>
                  <a:xfrm flipH="1">
                    <a:off x="231730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3" name="מחבר חץ ישר 82"/>
                <p:cNvCxnSpPr/>
                <p:nvPr/>
              </p:nvCxnSpPr>
              <p:spPr>
                <a:xfrm flipV="1">
                  <a:off x="2803678" y="6241320"/>
                  <a:ext cx="630084" cy="35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מחבר חץ ישר 76"/>
              <p:cNvCxnSpPr/>
              <p:nvPr/>
            </p:nvCxnSpPr>
            <p:spPr>
              <a:xfrm>
                <a:off x="4176471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78" name="קבוצה 77"/>
              <p:cNvGrpSpPr/>
              <p:nvPr/>
            </p:nvGrpSpPr>
            <p:grpSpPr>
              <a:xfrm>
                <a:off x="4880757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80" name="תמונה 7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81" name="TextBox 80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8</a:t>
                  </a:r>
                  <a:endParaRPr lang="he-IL" sz="1400" dirty="0"/>
                </a:p>
              </p:txBody>
            </p:sp>
          </p:grpSp>
          <p:cxnSp>
            <p:nvCxnSpPr>
              <p:cNvPr id="79" name="מחבר חץ ישר 78"/>
              <p:cNvCxnSpPr/>
              <p:nvPr/>
            </p:nvCxnSpPr>
            <p:spPr>
              <a:xfrm>
                <a:off x="5781372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67" name="תמונה 6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2470" y="5719686"/>
              <a:ext cx="795888" cy="139630"/>
            </a:xfrm>
            <a:prstGeom prst="rect">
              <a:avLst/>
            </a:prstGeom>
          </p:spPr>
        </p:pic>
        <p:pic>
          <p:nvPicPr>
            <p:cNvPr id="68" name="תמונה 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9762" y="5706907"/>
              <a:ext cx="795888" cy="139630"/>
            </a:xfrm>
            <a:prstGeom prst="rect">
              <a:avLst/>
            </a:prstGeom>
          </p:spPr>
        </p:pic>
        <p:pic>
          <p:nvPicPr>
            <p:cNvPr id="69" name="תמונה 6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4881" y="5706907"/>
              <a:ext cx="795888" cy="139630"/>
            </a:xfrm>
            <a:prstGeom prst="rect">
              <a:avLst/>
            </a:prstGeom>
          </p:spPr>
        </p:pic>
        <p:pic>
          <p:nvPicPr>
            <p:cNvPr id="70" name="תמונה 6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4976" y="5686012"/>
              <a:ext cx="795888" cy="139630"/>
            </a:xfrm>
            <a:prstGeom prst="rect">
              <a:avLst/>
            </a:prstGeom>
          </p:spPr>
        </p:pic>
      </p:grp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35</a:t>
            </a:fld>
            <a:endParaRPr lang="he-IL"/>
          </a:p>
        </p:txBody>
      </p:sp>
      <p:sp>
        <p:nvSpPr>
          <p:cNvPr id="46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 ממקום נתון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sz="2400" dirty="0">
                <a:solidFill>
                  <a:srgbClr val="C00000"/>
                </a:solidFill>
              </a:rPr>
              <a:t>מקרה </a:t>
            </a:r>
            <a:r>
              <a:rPr lang="en-US" sz="2400" dirty="0">
                <a:solidFill>
                  <a:srgbClr val="C00000"/>
                </a:solidFill>
              </a:rPr>
              <a:t>III</a:t>
            </a:r>
            <a:r>
              <a:rPr lang="he-IL" sz="2400" dirty="0">
                <a:solidFill>
                  <a:srgbClr val="C00000"/>
                </a:solidFill>
              </a:rPr>
              <a:t> - מחיקת איבר אחרון ברשימה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8712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3"/>
    </mc:Choice>
    <mc:Fallback xmlns="">
      <p:transition spd="slow" advTm="6153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23392" y="1693305"/>
            <a:ext cx="8599765" cy="4873752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b="1" dirty="0">
                <a:solidFill>
                  <a:srgbClr val="0000FF"/>
                </a:solidFill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00FF"/>
                </a:solidFill>
              </a:rPr>
              <a:t>static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remove (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&gt;lst,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&gt;pos)</a:t>
            </a:r>
            <a:br>
              <a:rPr lang="en-US" sz="1800" dirty="0"/>
            </a:br>
            <a:r>
              <a:rPr lang="en-US" sz="1800" dirty="0"/>
              <a:t>{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if</a:t>
            </a:r>
            <a:r>
              <a:rPr lang="en-US" sz="1800" dirty="0"/>
              <a:t> (pos == lst)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</a:t>
            </a:r>
            <a:r>
              <a:rPr lang="en-US" sz="1800" dirty="0" err="1"/>
              <a:t>lst.getNext</a:t>
            </a:r>
            <a:r>
              <a:rPr lang="en-US" sz="1800" dirty="0"/>
              <a:t>(); 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prev = lst;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while</a:t>
            </a:r>
            <a:r>
              <a:rPr lang="en-US" sz="1800" dirty="0"/>
              <a:t> (</a:t>
            </a:r>
            <a:r>
              <a:rPr lang="en-US" sz="1800" dirty="0" err="1"/>
              <a:t>prev.getNext</a:t>
            </a:r>
            <a:r>
              <a:rPr lang="en-US" sz="1800" dirty="0"/>
              <a:t>() != pos)</a:t>
            </a:r>
            <a:br>
              <a:rPr lang="en-US" sz="1800" dirty="0"/>
            </a:br>
            <a:r>
              <a:rPr lang="en-US" sz="1800" dirty="0"/>
              <a:t>		prev = </a:t>
            </a:r>
            <a:r>
              <a:rPr lang="en-US" sz="1800" dirty="0" err="1"/>
              <a:t>prev.getNext</a:t>
            </a:r>
            <a:r>
              <a:rPr lang="en-US" sz="1800" dirty="0"/>
              <a:t>();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 err="1"/>
              <a:t>prev.setNext</a:t>
            </a:r>
            <a:r>
              <a:rPr lang="en-US" sz="1800" dirty="0"/>
              <a:t>(pos.getNext());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lst;</a:t>
            </a:r>
            <a:br>
              <a:rPr lang="en-US" sz="1800" dirty="0"/>
            </a:br>
            <a:r>
              <a:rPr lang="en-US" sz="1800" dirty="0"/>
              <a:t>}</a:t>
            </a:r>
          </a:p>
        </p:txBody>
      </p:sp>
      <p:sp>
        <p:nvSpPr>
          <p:cNvPr id="38" name="מלבן מעוגל 37"/>
          <p:cNvSpPr/>
          <p:nvPr/>
        </p:nvSpPr>
        <p:spPr>
          <a:xfrm>
            <a:off x="1219249" y="3380296"/>
            <a:ext cx="3240360" cy="651779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grpSp>
        <p:nvGrpSpPr>
          <p:cNvPr id="57" name="קבוצה 56"/>
          <p:cNvGrpSpPr/>
          <p:nvPr/>
        </p:nvGrpSpPr>
        <p:grpSpPr>
          <a:xfrm>
            <a:off x="6702826" y="4742767"/>
            <a:ext cx="668588" cy="936198"/>
            <a:chOff x="2216619" y="4869066"/>
            <a:chExt cx="668588" cy="936198"/>
          </a:xfrm>
        </p:grpSpPr>
        <p:sp>
          <p:nvSpPr>
            <p:cNvPr id="58" name="מלבן מעוגל 57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216619" y="4869066"/>
              <a:ext cx="66858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dirty="0" err="1"/>
                <a:t>prev</a:t>
              </a:r>
              <a:endParaRPr lang="he-IL" dirty="0"/>
            </a:p>
          </p:txBody>
        </p:sp>
        <p:cxnSp>
          <p:nvCxnSpPr>
            <p:cNvPr id="60" name="מחבר חץ ישר 59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1" name="קבוצה 60"/>
          <p:cNvGrpSpPr/>
          <p:nvPr/>
        </p:nvGrpSpPr>
        <p:grpSpPr>
          <a:xfrm>
            <a:off x="8281307" y="4755960"/>
            <a:ext cx="590828" cy="897152"/>
            <a:chOff x="2261976" y="4908112"/>
            <a:chExt cx="590828" cy="897152"/>
          </a:xfrm>
        </p:grpSpPr>
        <p:sp>
          <p:nvSpPr>
            <p:cNvPr id="62" name="מלבן מעוגל 61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261976" y="4908112"/>
              <a:ext cx="59082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64" name="מחבר חץ ישר 63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5" name="קבוצה 64"/>
          <p:cNvGrpSpPr/>
          <p:nvPr/>
        </p:nvGrpSpPr>
        <p:grpSpPr>
          <a:xfrm>
            <a:off x="2063553" y="5661248"/>
            <a:ext cx="7567791" cy="667634"/>
            <a:chOff x="539552" y="5661248"/>
            <a:chExt cx="7567791" cy="667634"/>
          </a:xfrm>
        </p:grpSpPr>
        <p:grpSp>
          <p:nvGrpSpPr>
            <p:cNvPr id="66" name="קבוצה 65"/>
            <p:cNvGrpSpPr/>
            <p:nvPr/>
          </p:nvGrpSpPr>
          <p:grpSpPr>
            <a:xfrm>
              <a:off x="539552" y="5661248"/>
              <a:ext cx="7567791" cy="667634"/>
              <a:chOff x="539552" y="5661248"/>
              <a:chExt cx="7567791" cy="667634"/>
            </a:xfrm>
          </p:grpSpPr>
          <p:grpSp>
            <p:nvGrpSpPr>
              <p:cNvPr id="71" name="קבוצה 70"/>
              <p:cNvGrpSpPr/>
              <p:nvPr/>
            </p:nvGrpSpPr>
            <p:grpSpPr>
              <a:xfrm>
                <a:off x="539552" y="5827052"/>
                <a:ext cx="1224136" cy="369332"/>
                <a:chOff x="660766" y="5665199"/>
                <a:chExt cx="1224136" cy="369332"/>
              </a:xfrm>
            </p:grpSpPr>
            <p:sp>
              <p:nvSpPr>
                <p:cNvPr id="92" name="מלבן מעוגל 91"/>
                <p:cNvSpPr/>
                <p:nvPr/>
              </p:nvSpPr>
              <p:spPr>
                <a:xfrm>
                  <a:off x="1236830" y="5705849"/>
                  <a:ext cx="288032" cy="28803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660766" y="5665199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/>
                    <a:t>lst</a:t>
                  </a:r>
                  <a:endParaRPr lang="he-IL" dirty="0"/>
                </a:p>
              </p:txBody>
            </p:sp>
            <p:cxnSp>
              <p:nvCxnSpPr>
                <p:cNvPr id="94" name="מחבר חץ ישר 93"/>
                <p:cNvCxnSpPr/>
                <p:nvPr/>
              </p:nvCxnSpPr>
              <p:spPr>
                <a:xfrm>
                  <a:off x="1380846" y="5849865"/>
                  <a:ext cx="504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קבוצה 71"/>
              <p:cNvGrpSpPr/>
              <p:nvPr/>
            </p:nvGrpSpPr>
            <p:grpSpPr>
              <a:xfrm>
                <a:off x="1763688" y="5694554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90" name="תמונה 8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91" name="TextBox 90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4</a:t>
                  </a:r>
                  <a:endParaRPr lang="he-IL" sz="1400" dirty="0"/>
                </a:p>
              </p:txBody>
            </p:sp>
          </p:grpSp>
          <p:grpSp>
            <p:nvGrpSpPr>
              <p:cNvPr id="73" name="קבוצה 72"/>
              <p:cNvGrpSpPr/>
              <p:nvPr/>
            </p:nvGrpSpPr>
            <p:grpSpPr>
              <a:xfrm>
                <a:off x="3275856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88" name="תמונה 8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89" name="TextBox 88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7</a:t>
                  </a:r>
                  <a:endParaRPr lang="he-IL" sz="1400" dirty="0"/>
                </a:p>
              </p:txBody>
            </p:sp>
          </p:grpSp>
          <p:cxnSp>
            <p:nvCxnSpPr>
              <p:cNvPr id="74" name="מחבר חץ ישר 73"/>
              <p:cNvCxnSpPr/>
              <p:nvPr/>
            </p:nvCxnSpPr>
            <p:spPr>
              <a:xfrm flipV="1">
                <a:off x="2680382" y="6124804"/>
                <a:ext cx="595474" cy="1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75" name="קבוצה 74"/>
              <p:cNvGrpSpPr/>
              <p:nvPr/>
            </p:nvGrpSpPr>
            <p:grpSpPr>
              <a:xfrm>
                <a:off x="6455937" y="5661248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86" name="תמונה 8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87" name="TextBox 86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pPr algn="ctr" rtl="0"/>
                  <a:r>
                    <a:rPr lang="en-US" sz="1400" dirty="0"/>
                    <a:t>3</a:t>
                  </a:r>
                  <a:endParaRPr lang="he-IL" sz="1400" dirty="0"/>
                </a:p>
              </p:txBody>
            </p:sp>
          </p:grpSp>
          <p:grpSp>
            <p:nvGrpSpPr>
              <p:cNvPr id="76" name="קבוצה 75"/>
              <p:cNvGrpSpPr/>
              <p:nvPr/>
            </p:nvGrpSpPr>
            <p:grpSpPr>
              <a:xfrm>
                <a:off x="7333243" y="5937289"/>
                <a:ext cx="774100" cy="288032"/>
                <a:chOff x="2803678" y="6097362"/>
                <a:chExt cx="774100" cy="288032"/>
              </a:xfrm>
            </p:grpSpPr>
            <p:grpSp>
              <p:nvGrpSpPr>
                <p:cNvPr id="82" name="קבוצה 81"/>
                <p:cNvGrpSpPr/>
                <p:nvPr/>
              </p:nvGrpSpPr>
              <p:grpSpPr>
                <a:xfrm>
                  <a:off x="3384202" y="6097362"/>
                  <a:ext cx="193576" cy="288032"/>
                  <a:chOff x="2267744" y="5301208"/>
                  <a:chExt cx="193576" cy="288032"/>
                </a:xfrm>
              </p:grpSpPr>
              <p:cxnSp>
                <p:nvCxnSpPr>
                  <p:cNvPr id="84" name="מחבר ישר 83"/>
                  <p:cNvCxnSpPr/>
                  <p:nvPr/>
                </p:nvCxnSpPr>
                <p:spPr>
                  <a:xfrm flipH="1">
                    <a:off x="226774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מחבר ישר 84"/>
                  <p:cNvCxnSpPr/>
                  <p:nvPr/>
                </p:nvCxnSpPr>
                <p:spPr>
                  <a:xfrm flipH="1">
                    <a:off x="231730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3" name="מחבר חץ ישר 82"/>
                <p:cNvCxnSpPr/>
                <p:nvPr/>
              </p:nvCxnSpPr>
              <p:spPr>
                <a:xfrm flipV="1">
                  <a:off x="2803678" y="6241320"/>
                  <a:ext cx="630084" cy="35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מחבר חץ ישר 76"/>
              <p:cNvCxnSpPr/>
              <p:nvPr/>
            </p:nvCxnSpPr>
            <p:spPr>
              <a:xfrm>
                <a:off x="4176471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78" name="קבוצה 77"/>
              <p:cNvGrpSpPr/>
              <p:nvPr/>
            </p:nvGrpSpPr>
            <p:grpSpPr>
              <a:xfrm>
                <a:off x="4880757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80" name="תמונה 7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81" name="TextBox 80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8</a:t>
                  </a:r>
                  <a:endParaRPr lang="he-IL" sz="1400" dirty="0"/>
                </a:p>
              </p:txBody>
            </p:sp>
          </p:grpSp>
          <p:cxnSp>
            <p:nvCxnSpPr>
              <p:cNvPr id="79" name="מחבר חץ ישר 78"/>
              <p:cNvCxnSpPr/>
              <p:nvPr/>
            </p:nvCxnSpPr>
            <p:spPr>
              <a:xfrm>
                <a:off x="5781372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67" name="תמונה 6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2470" y="5719686"/>
              <a:ext cx="795888" cy="139630"/>
            </a:xfrm>
            <a:prstGeom prst="rect">
              <a:avLst/>
            </a:prstGeom>
          </p:spPr>
        </p:pic>
        <p:pic>
          <p:nvPicPr>
            <p:cNvPr id="68" name="תמונה 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9762" y="5706907"/>
              <a:ext cx="795888" cy="139630"/>
            </a:xfrm>
            <a:prstGeom prst="rect">
              <a:avLst/>
            </a:prstGeom>
          </p:spPr>
        </p:pic>
        <p:pic>
          <p:nvPicPr>
            <p:cNvPr id="69" name="תמונה 6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4881" y="5706907"/>
              <a:ext cx="795888" cy="139630"/>
            </a:xfrm>
            <a:prstGeom prst="rect">
              <a:avLst/>
            </a:prstGeom>
          </p:spPr>
        </p:pic>
        <p:pic>
          <p:nvPicPr>
            <p:cNvPr id="70" name="תמונה 6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4976" y="5686012"/>
              <a:ext cx="795888" cy="139630"/>
            </a:xfrm>
            <a:prstGeom prst="rect">
              <a:avLst/>
            </a:prstGeom>
          </p:spPr>
        </p:pic>
      </p:grp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36</a:t>
            </a:fld>
            <a:endParaRPr lang="he-IL"/>
          </a:p>
        </p:txBody>
      </p:sp>
      <p:sp>
        <p:nvSpPr>
          <p:cNvPr id="46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 ממקום נתון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sz="2400" dirty="0">
                <a:solidFill>
                  <a:srgbClr val="C00000"/>
                </a:solidFill>
              </a:rPr>
              <a:t>מקרה </a:t>
            </a:r>
            <a:r>
              <a:rPr lang="en-US" sz="2400" dirty="0">
                <a:solidFill>
                  <a:srgbClr val="C00000"/>
                </a:solidFill>
              </a:rPr>
              <a:t>III</a:t>
            </a:r>
            <a:r>
              <a:rPr lang="he-IL" sz="2400" dirty="0">
                <a:solidFill>
                  <a:srgbClr val="C00000"/>
                </a:solidFill>
              </a:rPr>
              <a:t> - מחיקת איבר אחרון ברשימה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5939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67"/>
    </mc:Choice>
    <mc:Fallback xmlns="">
      <p:transition spd="slow" advTm="24967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23392" y="1693305"/>
            <a:ext cx="8599765" cy="4873752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b="1" dirty="0">
                <a:solidFill>
                  <a:srgbClr val="0000FF"/>
                </a:solidFill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00FF"/>
                </a:solidFill>
              </a:rPr>
              <a:t>static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remove (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&gt;lst,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&gt;pos)</a:t>
            </a:r>
            <a:br>
              <a:rPr lang="en-US" sz="1800" dirty="0"/>
            </a:br>
            <a:r>
              <a:rPr lang="en-US" sz="1800" dirty="0"/>
              <a:t>{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if</a:t>
            </a:r>
            <a:r>
              <a:rPr lang="en-US" sz="1800" dirty="0"/>
              <a:t> (pos == lst)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</a:t>
            </a:r>
            <a:r>
              <a:rPr lang="en-US" sz="1800" dirty="0" err="1"/>
              <a:t>lst.getNext</a:t>
            </a:r>
            <a:r>
              <a:rPr lang="en-US" sz="1800" dirty="0"/>
              <a:t>(); 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prev = lst;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while</a:t>
            </a:r>
            <a:r>
              <a:rPr lang="en-US" sz="1800" dirty="0"/>
              <a:t> (</a:t>
            </a:r>
            <a:r>
              <a:rPr lang="en-US" sz="1800" dirty="0" err="1"/>
              <a:t>prev.getNext</a:t>
            </a:r>
            <a:r>
              <a:rPr lang="en-US" sz="1800" dirty="0"/>
              <a:t>() != pos)</a:t>
            </a:r>
            <a:br>
              <a:rPr lang="en-US" sz="1800" dirty="0"/>
            </a:br>
            <a:r>
              <a:rPr lang="en-US" sz="1800" dirty="0"/>
              <a:t>		prev = </a:t>
            </a:r>
            <a:r>
              <a:rPr lang="en-US" sz="1800" dirty="0" err="1"/>
              <a:t>prev.getNext</a:t>
            </a:r>
            <a:r>
              <a:rPr lang="en-US" sz="1800" dirty="0"/>
              <a:t>();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 err="1"/>
              <a:t>prev.setNext</a:t>
            </a:r>
            <a:r>
              <a:rPr lang="en-US" sz="1800" dirty="0"/>
              <a:t>(pos.getNext());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lst;</a:t>
            </a:r>
            <a:br>
              <a:rPr lang="en-US" sz="1800" dirty="0"/>
            </a:br>
            <a:r>
              <a:rPr lang="en-US" sz="1800" dirty="0"/>
              <a:t>}</a:t>
            </a:r>
          </a:p>
        </p:txBody>
      </p:sp>
      <p:sp>
        <p:nvSpPr>
          <p:cNvPr id="38" name="מלבן מעוגל 37"/>
          <p:cNvSpPr/>
          <p:nvPr/>
        </p:nvSpPr>
        <p:spPr>
          <a:xfrm>
            <a:off x="1156880" y="3360449"/>
            <a:ext cx="3240360" cy="363748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grpSp>
        <p:nvGrpSpPr>
          <p:cNvPr id="57" name="קבוצה 56"/>
          <p:cNvGrpSpPr/>
          <p:nvPr/>
        </p:nvGrpSpPr>
        <p:grpSpPr>
          <a:xfrm>
            <a:off x="6702826" y="4742767"/>
            <a:ext cx="668588" cy="936198"/>
            <a:chOff x="2216619" y="4869066"/>
            <a:chExt cx="668588" cy="936198"/>
          </a:xfrm>
        </p:grpSpPr>
        <p:sp>
          <p:nvSpPr>
            <p:cNvPr id="58" name="מלבן מעוגל 57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216619" y="4869066"/>
              <a:ext cx="66858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dirty="0" err="1"/>
                <a:t>prev</a:t>
              </a:r>
              <a:endParaRPr lang="he-IL" dirty="0"/>
            </a:p>
          </p:txBody>
        </p:sp>
        <p:cxnSp>
          <p:nvCxnSpPr>
            <p:cNvPr id="60" name="מחבר חץ ישר 59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1" name="קבוצה 60"/>
          <p:cNvGrpSpPr/>
          <p:nvPr/>
        </p:nvGrpSpPr>
        <p:grpSpPr>
          <a:xfrm>
            <a:off x="8281307" y="4755960"/>
            <a:ext cx="590828" cy="897152"/>
            <a:chOff x="2261976" y="4908112"/>
            <a:chExt cx="590828" cy="897152"/>
          </a:xfrm>
        </p:grpSpPr>
        <p:sp>
          <p:nvSpPr>
            <p:cNvPr id="62" name="מלבן מעוגל 61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261976" y="4908112"/>
              <a:ext cx="59082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64" name="מחבר חץ ישר 63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5" name="קבוצה 64"/>
          <p:cNvGrpSpPr/>
          <p:nvPr/>
        </p:nvGrpSpPr>
        <p:grpSpPr>
          <a:xfrm>
            <a:off x="2063553" y="5661248"/>
            <a:ext cx="7567791" cy="667634"/>
            <a:chOff x="539552" y="5661248"/>
            <a:chExt cx="7567791" cy="667634"/>
          </a:xfrm>
        </p:grpSpPr>
        <p:grpSp>
          <p:nvGrpSpPr>
            <p:cNvPr id="66" name="קבוצה 65"/>
            <p:cNvGrpSpPr/>
            <p:nvPr/>
          </p:nvGrpSpPr>
          <p:grpSpPr>
            <a:xfrm>
              <a:off x="539552" y="5661248"/>
              <a:ext cx="7567791" cy="667634"/>
              <a:chOff x="539552" y="5661248"/>
              <a:chExt cx="7567791" cy="667634"/>
            </a:xfrm>
          </p:grpSpPr>
          <p:grpSp>
            <p:nvGrpSpPr>
              <p:cNvPr id="71" name="קבוצה 70"/>
              <p:cNvGrpSpPr/>
              <p:nvPr/>
            </p:nvGrpSpPr>
            <p:grpSpPr>
              <a:xfrm>
                <a:off x="539552" y="5827052"/>
                <a:ext cx="1224136" cy="369332"/>
                <a:chOff x="660766" y="5665199"/>
                <a:chExt cx="1224136" cy="369332"/>
              </a:xfrm>
            </p:grpSpPr>
            <p:sp>
              <p:nvSpPr>
                <p:cNvPr id="92" name="מלבן מעוגל 91"/>
                <p:cNvSpPr/>
                <p:nvPr/>
              </p:nvSpPr>
              <p:spPr>
                <a:xfrm>
                  <a:off x="1236830" y="5705849"/>
                  <a:ext cx="288032" cy="28803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660766" y="5665199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/>
                    <a:t>lst</a:t>
                  </a:r>
                  <a:endParaRPr lang="he-IL" dirty="0"/>
                </a:p>
              </p:txBody>
            </p:sp>
            <p:cxnSp>
              <p:nvCxnSpPr>
                <p:cNvPr id="94" name="מחבר חץ ישר 93"/>
                <p:cNvCxnSpPr/>
                <p:nvPr/>
              </p:nvCxnSpPr>
              <p:spPr>
                <a:xfrm>
                  <a:off x="1380846" y="5849865"/>
                  <a:ext cx="504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קבוצה 71"/>
              <p:cNvGrpSpPr/>
              <p:nvPr/>
            </p:nvGrpSpPr>
            <p:grpSpPr>
              <a:xfrm>
                <a:off x="1763688" y="5694554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90" name="תמונה 8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91" name="TextBox 90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4</a:t>
                  </a:r>
                  <a:endParaRPr lang="he-IL" sz="1400" dirty="0"/>
                </a:p>
              </p:txBody>
            </p:sp>
          </p:grpSp>
          <p:grpSp>
            <p:nvGrpSpPr>
              <p:cNvPr id="73" name="קבוצה 72"/>
              <p:cNvGrpSpPr/>
              <p:nvPr/>
            </p:nvGrpSpPr>
            <p:grpSpPr>
              <a:xfrm>
                <a:off x="3275856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88" name="תמונה 8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89" name="TextBox 88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7</a:t>
                  </a:r>
                  <a:endParaRPr lang="he-IL" sz="1400" dirty="0"/>
                </a:p>
              </p:txBody>
            </p:sp>
          </p:grpSp>
          <p:cxnSp>
            <p:nvCxnSpPr>
              <p:cNvPr id="74" name="מחבר חץ ישר 73"/>
              <p:cNvCxnSpPr/>
              <p:nvPr/>
            </p:nvCxnSpPr>
            <p:spPr>
              <a:xfrm flipV="1">
                <a:off x="2680382" y="6124804"/>
                <a:ext cx="595474" cy="1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75" name="קבוצה 74"/>
              <p:cNvGrpSpPr/>
              <p:nvPr/>
            </p:nvGrpSpPr>
            <p:grpSpPr>
              <a:xfrm>
                <a:off x="6455937" y="5661248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86" name="תמונה 8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87" name="TextBox 86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pPr algn="ctr" rtl="0"/>
                  <a:r>
                    <a:rPr lang="en-US" sz="1400" dirty="0"/>
                    <a:t>3</a:t>
                  </a:r>
                  <a:endParaRPr lang="he-IL" sz="1400" dirty="0"/>
                </a:p>
              </p:txBody>
            </p:sp>
          </p:grpSp>
          <p:grpSp>
            <p:nvGrpSpPr>
              <p:cNvPr id="76" name="קבוצה 75"/>
              <p:cNvGrpSpPr/>
              <p:nvPr/>
            </p:nvGrpSpPr>
            <p:grpSpPr>
              <a:xfrm>
                <a:off x="7333243" y="5937289"/>
                <a:ext cx="774100" cy="288032"/>
                <a:chOff x="2803678" y="6097362"/>
                <a:chExt cx="774100" cy="288032"/>
              </a:xfrm>
            </p:grpSpPr>
            <p:grpSp>
              <p:nvGrpSpPr>
                <p:cNvPr id="82" name="קבוצה 81"/>
                <p:cNvGrpSpPr/>
                <p:nvPr/>
              </p:nvGrpSpPr>
              <p:grpSpPr>
                <a:xfrm>
                  <a:off x="3384202" y="6097362"/>
                  <a:ext cx="193576" cy="288032"/>
                  <a:chOff x="2267744" y="5301208"/>
                  <a:chExt cx="193576" cy="288032"/>
                </a:xfrm>
              </p:grpSpPr>
              <p:cxnSp>
                <p:nvCxnSpPr>
                  <p:cNvPr id="84" name="מחבר ישר 83"/>
                  <p:cNvCxnSpPr/>
                  <p:nvPr/>
                </p:nvCxnSpPr>
                <p:spPr>
                  <a:xfrm flipH="1">
                    <a:off x="226774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מחבר ישר 84"/>
                  <p:cNvCxnSpPr/>
                  <p:nvPr/>
                </p:nvCxnSpPr>
                <p:spPr>
                  <a:xfrm flipH="1">
                    <a:off x="231730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3" name="מחבר חץ ישר 82"/>
                <p:cNvCxnSpPr/>
                <p:nvPr/>
              </p:nvCxnSpPr>
              <p:spPr>
                <a:xfrm flipV="1">
                  <a:off x="2803678" y="6241320"/>
                  <a:ext cx="630084" cy="35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מחבר חץ ישר 76"/>
              <p:cNvCxnSpPr/>
              <p:nvPr/>
            </p:nvCxnSpPr>
            <p:spPr>
              <a:xfrm>
                <a:off x="4176471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78" name="קבוצה 77"/>
              <p:cNvGrpSpPr/>
              <p:nvPr/>
            </p:nvGrpSpPr>
            <p:grpSpPr>
              <a:xfrm>
                <a:off x="4880757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80" name="תמונה 7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81" name="TextBox 80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8</a:t>
                  </a:r>
                  <a:endParaRPr lang="he-IL" sz="1400" dirty="0"/>
                </a:p>
              </p:txBody>
            </p:sp>
          </p:grpSp>
          <p:cxnSp>
            <p:nvCxnSpPr>
              <p:cNvPr id="79" name="מחבר חץ ישר 78"/>
              <p:cNvCxnSpPr/>
              <p:nvPr/>
            </p:nvCxnSpPr>
            <p:spPr>
              <a:xfrm>
                <a:off x="5781372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67" name="תמונה 6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2470" y="5719686"/>
              <a:ext cx="795888" cy="139630"/>
            </a:xfrm>
            <a:prstGeom prst="rect">
              <a:avLst/>
            </a:prstGeom>
          </p:spPr>
        </p:pic>
        <p:pic>
          <p:nvPicPr>
            <p:cNvPr id="68" name="תמונה 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9762" y="5706907"/>
              <a:ext cx="795888" cy="139630"/>
            </a:xfrm>
            <a:prstGeom prst="rect">
              <a:avLst/>
            </a:prstGeom>
          </p:spPr>
        </p:pic>
        <p:pic>
          <p:nvPicPr>
            <p:cNvPr id="69" name="תמונה 6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4881" y="5706907"/>
              <a:ext cx="795888" cy="139630"/>
            </a:xfrm>
            <a:prstGeom prst="rect">
              <a:avLst/>
            </a:prstGeom>
          </p:spPr>
        </p:pic>
        <p:pic>
          <p:nvPicPr>
            <p:cNvPr id="70" name="תמונה 6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4976" y="5686012"/>
              <a:ext cx="795888" cy="139630"/>
            </a:xfrm>
            <a:prstGeom prst="rect">
              <a:avLst/>
            </a:prstGeom>
          </p:spPr>
        </p:pic>
      </p:grp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37</a:t>
            </a:fld>
            <a:endParaRPr lang="he-IL"/>
          </a:p>
        </p:txBody>
      </p:sp>
      <p:sp>
        <p:nvSpPr>
          <p:cNvPr id="46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 ממקום נתון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sz="2400" dirty="0">
                <a:solidFill>
                  <a:srgbClr val="C00000"/>
                </a:solidFill>
              </a:rPr>
              <a:t>מקרה </a:t>
            </a:r>
            <a:r>
              <a:rPr lang="en-US" sz="2400" dirty="0">
                <a:solidFill>
                  <a:srgbClr val="C00000"/>
                </a:solidFill>
              </a:rPr>
              <a:t>III</a:t>
            </a:r>
            <a:r>
              <a:rPr lang="he-IL" sz="2400" dirty="0">
                <a:solidFill>
                  <a:srgbClr val="C00000"/>
                </a:solidFill>
              </a:rPr>
              <a:t> - מחיקת איבר אחרון ברשימה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5682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"/>
    </mc:Choice>
    <mc:Fallback xmlns="">
      <p:transition spd="slow" advTm="34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23392" y="1693305"/>
            <a:ext cx="8599765" cy="4873752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b="1" dirty="0">
                <a:solidFill>
                  <a:srgbClr val="0000FF"/>
                </a:solidFill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00FF"/>
                </a:solidFill>
              </a:rPr>
              <a:t>static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remove (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&gt;lst,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&gt;pos)</a:t>
            </a:r>
            <a:br>
              <a:rPr lang="en-US" sz="1800" dirty="0"/>
            </a:br>
            <a:r>
              <a:rPr lang="en-US" sz="1800" dirty="0"/>
              <a:t>{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if</a:t>
            </a:r>
            <a:r>
              <a:rPr lang="en-US" sz="1800" dirty="0"/>
              <a:t> (pos == lst)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</a:t>
            </a:r>
            <a:r>
              <a:rPr lang="en-US" sz="1800" dirty="0" err="1"/>
              <a:t>lst.getNext</a:t>
            </a:r>
            <a:r>
              <a:rPr lang="en-US" sz="1800" dirty="0"/>
              <a:t>(); 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prev = lst;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while</a:t>
            </a:r>
            <a:r>
              <a:rPr lang="en-US" sz="1800" dirty="0"/>
              <a:t> (</a:t>
            </a:r>
            <a:r>
              <a:rPr lang="en-US" sz="1800" dirty="0" err="1"/>
              <a:t>prev.getNext</a:t>
            </a:r>
            <a:r>
              <a:rPr lang="en-US" sz="1800" dirty="0"/>
              <a:t>() != pos)</a:t>
            </a:r>
            <a:br>
              <a:rPr lang="en-US" sz="1800" dirty="0"/>
            </a:br>
            <a:r>
              <a:rPr lang="en-US" sz="1800" dirty="0"/>
              <a:t>		prev = </a:t>
            </a:r>
            <a:r>
              <a:rPr lang="en-US" sz="1800" dirty="0" err="1"/>
              <a:t>prev.getNext</a:t>
            </a:r>
            <a:r>
              <a:rPr lang="en-US" sz="1800" dirty="0"/>
              <a:t>();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 err="1"/>
              <a:t>prev.setNext</a:t>
            </a:r>
            <a:r>
              <a:rPr lang="en-US" sz="1800" dirty="0"/>
              <a:t>(pos.getNext());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lst;</a:t>
            </a:r>
            <a:br>
              <a:rPr lang="en-US" sz="1800" dirty="0"/>
            </a:br>
            <a:r>
              <a:rPr lang="en-US" sz="1800" dirty="0"/>
              <a:t>}</a:t>
            </a:r>
          </a:p>
        </p:txBody>
      </p:sp>
      <p:sp>
        <p:nvSpPr>
          <p:cNvPr id="38" name="מלבן מעוגל 37"/>
          <p:cNvSpPr/>
          <p:nvPr/>
        </p:nvSpPr>
        <p:spPr>
          <a:xfrm>
            <a:off x="1170556" y="4077072"/>
            <a:ext cx="3240360" cy="363748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45" name="פיצוץ 1 44"/>
          <p:cNvSpPr/>
          <p:nvPr/>
        </p:nvSpPr>
        <p:spPr>
          <a:xfrm>
            <a:off x="7248128" y="274638"/>
            <a:ext cx="2664296" cy="1426170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מחיקת איבר </a:t>
            </a:r>
            <a:r>
              <a:rPr lang="he-IL" b="1" dirty="0">
                <a:solidFill>
                  <a:schemeClr val="tx1"/>
                </a:solidFill>
              </a:rPr>
              <a:t>אחרון</a:t>
            </a:r>
            <a:r>
              <a:rPr lang="he-IL" dirty="0">
                <a:solidFill>
                  <a:schemeClr val="tx1"/>
                </a:solidFill>
              </a:rPr>
              <a:t> ברשימה</a:t>
            </a:r>
          </a:p>
        </p:txBody>
      </p:sp>
      <p:grpSp>
        <p:nvGrpSpPr>
          <p:cNvPr id="46" name="קבוצה 45"/>
          <p:cNvGrpSpPr/>
          <p:nvPr/>
        </p:nvGrpSpPr>
        <p:grpSpPr>
          <a:xfrm>
            <a:off x="6702826" y="4742767"/>
            <a:ext cx="668588" cy="936198"/>
            <a:chOff x="2216619" y="4869066"/>
            <a:chExt cx="668588" cy="936198"/>
          </a:xfrm>
        </p:grpSpPr>
        <p:sp>
          <p:nvSpPr>
            <p:cNvPr id="47" name="מלבן מעוגל 46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16619" y="4869066"/>
              <a:ext cx="66858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dirty="0" err="1"/>
                <a:t>prev</a:t>
              </a:r>
              <a:endParaRPr lang="he-IL" dirty="0"/>
            </a:p>
          </p:txBody>
        </p:sp>
        <p:cxnSp>
          <p:nvCxnSpPr>
            <p:cNvPr id="56" name="מחבר חץ ישר 55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7" name="קבוצה 56"/>
          <p:cNvGrpSpPr/>
          <p:nvPr/>
        </p:nvGrpSpPr>
        <p:grpSpPr>
          <a:xfrm>
            <a:off x="8281307" y="4755960"/>
            <a:ext cx="590828" cy="897152"/>
            <a:chOff x="2261976" y="4908112"/>
            <a:chExt cx="590828" cy="897152"/>
          </a:xfrm>
        </p:grpSpPr>
        <p:sp>
          <p:nvSpPr>
            <p:cNvPr id="58" name="מלבן מעוגל 57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261976" y="4908112"/>
              <a:ext cx="59082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60" name="מחבר חץ ישר 59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" name="קבוצה 6"/>
          <p:cNvGrpSpPr/>
          <p:nvPr/>
        </p:nvGrpSpPr>
        <p:grpSpPr>
          <a:xfrm>
            <a:off x="2063553" y="5661248"/>
            <a:ext cx="7567791" cy="790964"/>
            <a:chOff x="539552" y="5661248"/>
            <a:chExt cx="7567791" cy="790964"/>
          </a:xfrm>
        </p:grpSpPr>
        <p:grpSp>
          <p:nvGrpSpPr>
            <p:cNvPr id="61" name="קבוצה 60"/>
            <p:cNvGrpSpPr/>
            <p:nvPr/>
          </p:nvGrpSpPr>
          <p:grpSpPr>
            <a:xfrm>
              <a:off x="539552" y="5661248"/>
              <a:ext cx="7567791" cy="667634"/>
              <a:chOff x="539552" y="5661248"/>
              <a:chExt cx="7567791" cy="667634"/>
            </a:xfrm>
          </p:grpSpPr>
          <p:grpSp>
            <p:nvGrpSpPr>
              <p:cNvPr id="62" name="קבוצה 61"/>
              <p:cNvGrpSpPr/>
              <p:nvPr/>
            </p:nvGrpSpPr>
            <p:grpSpPr>
              <a:xfrm>
                <a:off x="539552" y="5661248"/>
                <a:ext cx="7567791" cy="667634"/>
                <a:chOff x="539552" y="5661248"/>
                <a:chExt cx="7567791" cy="667634"/>
              </a:xfrm>
            </p:grpSpPr>
            <p:grpSp>
              <p:nvGrpSpPr>
                <p:cNvPr id="67" name="קבוצה 66"/>
                <p:cNvGrpSpPr/>
                <p:nvPr/>
              </p:nvGrpSpPr>
              <p:grpSpPr>
                <a:xfrm>
                  <a:off x="539552" y="5827052"/>
                  <a:ext cx="1224136" cy="369332"/>
                  <a:chOff x="660766" y="5665199"/>
                  <a:chExt cx="1224136" cy="369332"/>
                </a:xfrm>
              </p:grpSpPr>
              <p:sp>
                <p:nvSpPr>
                  <p:cNvPr id="88" name="מלבן מעוגל 87"/>
                  <p:cNvSpPr/>
                  <p:nvPr/>
                </p:nvSpPr>
                <p:spPr>
                  <a:xfrm>
                    <a:off x="1236830" y="5705849"/>
                    <a:ext cx="288032" cy="288032"/>
                  </a:xfrm>
                  <a:prstGeom prst="roundRect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660766" y="5665199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dirty="0"/>
                      <a:t>lst</a:t>
                    </a:r>
                    <a:endParaRPr lang="he-IL" dirty="0"/>
                  </a:p>
                </p:txBody>
              </p:sp>
              <p:cxnSp>
                <p:nvCxnSpPr>
                  <p:cNvPr id="90" name="מחבר חץ ישר 89"/>
                  <p:cNvCxnSpPr/>
                  <p:nvPr/>
                </p:nvCxnSpPr>
                <p:spPr>
                  <a:xfrm>
                    <a:off x="1380846" y="5849865"/>
                    <a:ext cx="504056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8" name="קבוצה 67"/>
                <p:cNvGrpSpPr/>
                <p:nvPr/>
              </p:nvGrpSpPr>
              <p:grpSpPr>
                <a:xfrm>
                  <a:off x="1763688" y="5694554"/>
                  <a:ext cx="1233966" cy="634328"/>
                  <a:chOff x="3851920" y="5676717"/>
                  <a:chExt cx="1233966" cy="634328"/>
                </a:xfrm>
              </p:grpSpPr>
              <p:pic>
                <p:nvPicPr>
                  <p:cNvPr id="86" name="תמונה 85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851920" y="5676717"/>
                    <a:ext cx="1233966" cy="634328"/>
                  </a:xfrm>
                  <a:prstGeom prst="rect">
                    <a:avLst/>
                  </a:prstGeom>
                </p:spPr>
              </p:pic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4045278" y="5953231"/>
                    <a:ext cx="216024" cy="28814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1">
                    <a:spAutoFit/>
                  </a:bodyPr>
                  <a:lstStyle/>
                  <a:p>
                    <a:r>
                      <a:rPr lang="en-US" sz="1400" dirty="0"/>
                      <a:t>4</a:t>
                    </a:r>
                    <a:endParaRPr lang="he-IL" sz="1400" dirty="0"/>
                  </a:p>
                </p:txBody>
              </p:sp>
            </p:grpSp>
            <p:grpSp>
              <p:nvGrpSpPr>
                <p:cNvPr id="69" name="קבוצה 68"/>
                <p:cNvGrpSpPr/>
                <p:nvPr/>
              </p:nvGrpSpPr>
              <p:grpSpPr>
                <a:xfrm>
                  <a:off x="3275856" y="5679085"/>
                  <a:ext cx="1233966" cy="634328"/>
                  <a:chOff x="3851920" y="5676717"/>
                  <a:chExt cx="1233966" cy="634328"/>
                </a:xfrm>
              </p:grpSpPr>
              <p:pic>
                <p:nvPicPr>
                  <p:cNvPr id="84" name="תמונה 83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851920" y="5676717"/>
                    <a:ext cx="1233966" cy="634328"/>
                  </a:xfrm>
                  <a:prstGeom prst="rect">
                    <a:avLst/>
                  </a:prstGeom>
                </p:spPr>
              </p:pic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4045278" y="5953231"/>
                    <a:ext cx="216024" cy="28814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1">
                    <a:spAutoFit/>
                  </a:bodyPr>
                  <a:lstStyle/>
                  <a:p>
                    <a:r>
                      <a:rPr lang="en-US" sz="1400" dirty="0"/>
                      <a:t>7</a:t>
                    </a:r>
                    <a:endParaRPr lang="he-IL" sz="1400" dirty="0"/>
                  </a:p>
                </p:txBody>
              </p:sp>
            </p:grpSp>
            <p:cxnSp>
              <p:nvCxnSpPr>
                <p:cNvPr id="70" name="מחבר חץ ישר 69"/>
                <p:cNvCxnSpPr/>
                <p:nvPr/>
              </p:nvCxnSpPr>
              <p:spPr>
                <a:xfrm flipV="1">
                  <a:off x="2680382" y="6124804"/>
                  <a:ext cx="595474" cy="11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71" name="קבוצה 70"/>
                <p:cNvGrpSpPr/>
                <p:nvPr/>
              </p:nvGrpSpPr>
              <p:grpSpPr>
                <a:xfrm>
                  <a:off x="6455937" y="5661248"/>
                  <a:ext cx="1233966" cy="634328"/>
                  <a:chOff x="3851920" y="5676717"/>
                  <a:chExt cx="1233966" cy="634328"/>
                </a:xfrm>
              </p:grpSpPr>
              <p:pic>
                <p:nvPicPr>
                  <p:cNvPr id="82" name="תמונה 81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851920" y="5676717"/>
                    <a:ext cx="1233966" cy="634328"/>
                  </a:xfrm>
                  <a:prstGeom prst="rect">
                    <a:avLst/>
                  </a:prstGeom>
                </p:spPr>
              </p:pic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4045278" y="5953231"/>
                    <a:ext cx="216024" cy="28814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1">
                    <a:spAutoFit/>
                  </a:bodyPr>
                  <a:lstStyle/>
                  <a:p>
                    <a:pPr algn="ctr" rtl="0"/>
                    <a:r>
                      <a:rPr lang="en-US" sz="1400" dirty="0"/>
                      <a:t>3</a:t>
                    </a:r>
                    <a:endParaRPr lang="he-IL" sz="1400" dirty="0"/>
                  </a:p>
                </p:txBody>
              </p:sp>
            </p:grpSp>
            <p:grpSp>
              <p:nvGrpSpPr>
                <p:cNvPr id="72" name="קבוצה 71"/>
                <p:cNvGrpSpPr/>
                <p:nvPr/>
              </p:nvGrpSpPr>
              <p:grpSpPr>
                <a:xfrm>
                  <a:off x="7333243" y="5937289"/>
                  <a:ext cx="774100" cy="288032"/>
                  <a:chOff x="2803678" y="6097362"/>
                  <a:chExt cx="774100" cy="288032"/>
                </a:xfrm>
              </p:grpSpPr>
              <p:grpSp>
                <p:nvGrpSpPr>
                  <p:cNvPr id="78" name="קבוצה 77"/>
                  <p:cNvGrpSpPr/>
                  <p:nvPr/>
                </p:nvGrpSpPr>
                <p:grpSpPr>
                  <a:xfrm>
                    <a:off x="3384202" y="6097362"/>
                    <a:ext cx="193576" cy="288032"/>
                    <a:chOff x="2267744" y="5301208"/>
                    <a:chExt cx="193576" cy="288032"/>
                  </a:xfrm>
                </p:grpSpPr>
                <p:cxnSp>
                  <p:nvCxnSpPr>
                    <p:cNvPr id="80" name="מחבר ישר 79"/>
                    <p:cNvCxnSpPr/>
                    <p:nvPr/>
                  </p:nvCxnSpPr>
                  <p:spPr>
                    <a:xfrm flipH="1">
                      <a:off x="2267744" y="5301208"/>
                      <a:ext cx="144016" cy="28803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מחבר ישר 80"/>
                    <p:cNvCxnSpPr/>
                    <p:nvPr/>
                  </p:nvCxnSpPr>
                  <p:spPr>
                    <a:xfrm flipH="1">
                      <a:off x="2317304" y="5301208"/>
                      <a:ext cx="144016" cy="28803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9" name="מחבר חץ ישר 78"/>
                  <p:cNvCxnSpPr/>
                  <p:nvPr/>
                </p:nvCxnSpPr>
                <p:spPr>
                  <a:xfrm flipV="1">
                    <a:off x="2803678" y="6241320"/>
                    <a:ext cx="630084" cy="350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3" name="מחבר חץ ישר 72"/>
                <p:cNvCxnSpPr/>
                <p:nvPr/>
              </p:nvCxnSpPr>
              <p:spPr>
                <a:xfrm>
                  <a:off x="4176471" y="6124804"/>
                  <a:ext cx="66089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74" name="קבוצה 73"/>
                <p:cNvGrpSpPr/>
                <p:nvPr/>
              </p:nvGrpSpPr>
              <p:grpSpPr>
                <a:xfrm>
                  <a:off x="4880757" y="5679085"/>
                  <a:ext cx="1233966" cy="634328"/>
                  <a:chOff x="3851920" y="5676717"/>
                  <a:chExt cx="1233966" cy="634328"/>
                </a:xfrm>
              </p:grpSpPr>
              <p:pic>
                <p:nvPicPr>
                  <p:cNvPr id="76" name="תמונה 75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851920" y="5676717"/>
                    <a:ext cx="1233966" cy="634328"/>
                  </a:xfrm>
                  <a:prstGeom prst="rect">
                    <a:avLst/>
                  </a:prstGeom>
                </p:spPr>
              </p:pic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4045278" y="5953231"/>
                    <a:ext cx="216024" cy="28814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1">
                    <a:spAutoFit/>
                  </a:bodyPr>
                  <a:lstStyle/>
                  <a:p>
                    <a:r>
                      <a:rPr lang="en-US" sz="1400" dirty="0"/>
                      <a:t>8</a:t>
                    </a:r>
                    <a:endParaRPr lang="he-IL" sz="1400" dirty="0"/>
                  </a:p>
                </p:txBody>
              </p:sp>
            </p:grpSp>
          </p:grpSp>
          <p:pic>
            <p:nvPicPr>
              <p:cNvPr id="63" name="תמונה 6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2470" y="5719686"/>
                <a:ext cx="795888" cy="139630"/>
              </a:xfrm>
              <a:prstGeom prst="rect">
                <a:avLst/>
              </a:prstGeom>
            </p:spPr>
          </p:pic>
          <p:pic>
            <p:nvPicPr>
              <p:cNvPr id="64" name="תמונה 6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9762" y="5706907"/>
                <a:ext cx="795888" cy="139630"/>
              </a:xfrm>
              <a:prstGeom prst="rect">
                <a:avLst/>
              </a:prstGeom>
            </p:spPr>
          </p:pic>
          <p:pic>
            <p:nvPicPr>
              <p:cNvPr id="65" name="תמונה 6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04881" y="5706907"/>
                <a:ext cx="795888" cy="139630"/>
              </a:xfrm>
              <a:prstGeom prst="rect">
                <a:avLst/>
              </a:prstGeom>
            </p:spPr>
          </p:pic>
          <p:pic>
            <p:nvPicPr>
              <p:cNvPr id="66" name="תמונה 6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74976" y="5686012"/>
                <a:ext cx="795888" cy="139630"/>
              </a:xfrm>
              <a:prstGeom prst="rect">
                <a:avLst/>
              </a:prstGeom>
            </p:spPr>
          </p:pic>
        </p:grpSp>
        <p:sp>
          <p:nvSpPr>
            <p:cNvPr id="2" name="צורה חופשית 1"/>
            <p:cNvSpPr/>
            <p:nvPr/>
          </p:nvSpPr>
          <p:spPr>
            <a:xfrm>
              <a:off x="5770418" y="6146813"/>
              <a:ext cx="2119746" cy="305399"/>
            </a:xfrm>
            <a:custGeom>
              <a:avLst/>
              <a:gdLst>
                <a:gd name="connsiteX0" fmla="*/ 0 w 2119746"/>
                <a:gd name="connsiteY0" fmla="*/ 0 h 305399"/>
                <a:gd name="connsiteX1" fmla="*/ 1170709 w 2119746"/>
                <a:gd name="connsiteY1" fmla="*/ 304800 h 305399"/>
                <a:gd name="connsiteX2" fmla="*/ 2119746 w 2119746"/>
                <a:gd name="connsiteY2" fmla="*/ 62346 h 30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9746" h="305399">
                  <a:moveTo>
                    <a:pt x="0" y="0"/>
                  </a:moveTo>
                  <a:cubicBezTo>
                    <a:pt x="408709" y="147204"/>
                    <a:pt x="817418" y="294409"/>
                    <a:pt x="1170709" y="304800"/>
                  </a:cubicBezTo>
                  <a:cubicBezTo>
                    <a:pt x="1524000" y="315191"/>
                    <a:pt x="1821873" y="188768"/>
                    <a:pt x="2119746" y="62346"/>
                  </a:cubicBezTo>
                </a:path>
              </a:pathLst>
            </a:custGeom>
            <a:ln>
              <a:tailEnd type="triangle" w="lg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38</a:t>
            </a:fld>
            <a:endParaRPr lang="he-IL"/>
          </a:p>
        </p:txBody>
      </p:sp>
      <p:sp>
        <p:nvSpPr>
          <p:cNvPr id="49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 ממקום נתון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sz="2400" dirty="0">
                <a:solidFill>
                  <a:srgbClr val="C00000"/>
                </a:solidFill>
              </a:rPr>
              <a:t>מקרה </a:t>
            </a:r>
            <a:r>
              <a:rPr lang="en-US" sz="2400" dirty="0">
                <a:solidFill>
                  <a:srgbClr val="C00000"/>
                </a:solidFill>
              </a:rPr>
              <a:t>III</a:t>
            </a:r>
            <a:r>
              <a:rPr lang="he-IL" sz="2400" dirty="0">
                <a:solidFill>
                  <a:srgbClr val="C00000"/>
                </a:solidFill>
              </a:rPr>
              <a:t> - מחיקת איבר אחרון ברשימה</a:t>
            </a:r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508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27"/>
    </mc:Choice>
    <mc:Fallback xmlns="">
      <p:transition spd="slow" advTm="13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23392" y="1693305"/>
            <a:ext cx="8599765" cy="4873752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b="1" dirty="0">
                <a:solidFill>
                  <a:srgbClr val="0000FF"/>
                </a:solidFill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00FF"/>
                </a:solidFill>
              </a:rPr>
              <a:t>static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remove (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&gt;lst,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&gt;pos)</a:t>
            </a:r>
            <a:br>
              <a:rPr lang="en-US" sz="1800" dirty="0"/>
            </a:br>
            <a:r>
              <a:rPr lang="en-US" sz="1800" dirty="0"/>
              <a:t>{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if</a:t>
            </a:r>
            <a:r>
              <a:rPr lang="en-US" sz="1800" dirty="0"/>
              <a:t> (pos == lst)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</a:t>
            </a:r>
            <a:r>
              <a:rPr lang="en-US" sz="1800" dirty="0" err="1"/>
              <a:t>lst.getNext</a:t>
            </a:r>
            <a:r>
              <a:rPr lang="en-US" sz="1800" dirty="0"/>
              <a:t>(); 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prev = lst;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while</a:t>
            </a:r>
            <a:r>
              <a:rPr lang="en-US" sz="1800" dirty="0"/>
              <a:t> (</a:t>
            </a:r>
            <a:r>
              <a:rPr lang="en-US" sz="1800" dirty="0" err="1"/>
              <a:t>prev.getNext</a:t>
            </a:r>
            <a:r>
              <a:rPr lang="en-US" sz="1800" dirty="0"/>
              <a:t>() != pos)</a:t>
            </a:r>
            <a:br>
              <a:rPr lang="en-US" sz="1800" dirty="0"/>
            </a:br>
            <a:r>
              <a:rPr lang="en-US" sz="1800" dirty="0"/>
              <a:t>		prev = </a:t>
            </a:r>
            <a:r>
              <a:rPr lang="en-US" sz="1800" dirty="0" err="1"/>
              <a:t>prev.getNext</a:t>
            </a:r>
            <a:r>
              <a:rPr lang="en-US" sz="1800" dirty="0"/>
              <a:t>();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 err="1"/>
              <a:t>prev.setNext</a:t>
            </a:r>
            <a:r>
              <a:rPr lang="en-US" sz="1800" dirty="0"/>
              <a:t>(pos.getNext());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lst;</a:t>
            </a:r>
            <a:br>
              <a:rPr lang="en-US" sz="1800" dirty="0"/>
            </a:br>
            <a:r>
              <a:rPr lang="en-US" sz="1800" dirty="0"/>
              <a:t>}</a:t>
            </a:r>
          </a:p>
        </p:txBody>
      </p:sp>
      <p:sp>
        <p:nvSpPr>
          <p:cNvPr id="38" name="מלבן מעוגל 37"/>
          <p:cNvSpPr/>
          <p:nvPr/>
        </p:nvSpPr>
        <p:spPr>
          <a:xfrm>
            <a:off x="1127448" y="4437112"/>
            <a:ext cx="1512169" cy="363748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grpSp>
        <p:nvGrpSpPr>
          <p:cNvPr id="45" name="קבוצה 44"/>
          <p:cNvGrpSpPr/>
          <p:nvPr/>
        </p:nvGrpSpPr>
        <p:grpSpPr>
          <a:xfrm>
            <a:off x="6702826" y="4742767"/>
            <a:ext cx="668588" cy="936198"/>
            <a:chOff x="2216619" y="4869066"/>
            <a:chExt cx="668588" cy="936198"/>
          </a:xfrm>
        </p:grpSpPr>
        <p:sp>
          <p:nvSpPr>
            <p:cNvPr id="46" name="מלבן מעוגל 45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16619" y="4869066"/>
              <a:ext cx="66858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dirty="0" err="1"/>
                <a:t>prev</a:t>
              </a:r>
              <a:endParaRPr lang="he-IL" dirty="0"/>
            </a:p>
          </p:txBody>
        </p:sp>
        <p:cxnSp>
          <p:nvCxnSpPr>
            <p:cNvPr id="48" name="מחבר חץ ישר 47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6" name="קבוצה 55"/>
          <p:cNvGrpSpPr/>
          <p:nvPr/>
        </p:nvGrpSpPr>
        <p:grpSpPr>
          <a:xfrm>
            <a:off x="8281307" y="4755960"/>
            <a:ext cx="590828" cy="897152"/>
            <a:chOff x="2261976" y="4908112"/>
            <a:chExt cx="590828" cy="897152"/>
          </a:xfrm>
        </p:grpSpPr>
        <p:sp>
          <p:nvSpPr>
            <p:cNvPr id="57" name="מלבן מעוגל 56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61976" y="4908112"/>
              <a:ext cx="59082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59" name="מחבר חץ ישר 58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0" name="קבוצה 59"/>
          <p:cNvGrpSpPr/>
          <p:nvPr/>
        </p:nvGrpSpPr>
        <p:grpSpPr>
          <a:xfrm>
            <a:off x="2063553" y="5661248"/>
            <a:ext cx="7567791" cy="790964"/>
            <a:chOff x="539552" y="5661248"/>
            <a:chExt cx="7567791" cy="790964"/>
          </a:xfrm>
        </p:grpSpPr>
        <p:grpSp>
          <p:nvGrpSpPr>
            <p:cNvPr id="61" name="קבוצה 60"/>
            <p:cNvGrpSpPr/>
            <p:nvPr/>
          </p:nvGrpSpPr>
          <p:grpSpPr>
            <a:xfrm>
              <a:off x="539552" y="5661248"/>
              <a:ext cx="7567791" cy="667634"/>
              <a:chOff x="539552" y="5661248"/>
              <a:chExt cx="7567791" cy="667634"/>
            </a:xfrm>
          </p:grpSpPr>
          <p:grpSp>
            <p:nvGrpSpPr>
              <p:cNvPr id="63" name="קבוצה 62"/>
              <p:cNvGrpSpPr/>
              <p:nvPr/>
            </p:nvGrpSpPr>
            <p:grpSpPr>
              <a:xfrm>
                <a:off x="539552" y="5661248"/>
                <a:ext cx="7567791" cy="667634"/>
                <a:chOff x="539552" y="5661248"/>
                <a:chExt cx="7567791" cy="667634"/>
              </a:xfrm>
            </p:grpSpPr>
            <p:grpSp>
              <p:nvGrpSpPr>
                <p:cNvPr id="68" name="קבוצה 67"/>
                <p:cNvGrpSpPr/>
                <p:nvPr/>
              </p:nvGrpSpPr>
              <p:grpSpPr>
                <a:xfrm>
                  <a:off x="539552" y="5827052"/>
                  <a:ext cx="1224136" cy="369332"/>
                  <a:chOff x="660766" y="5665199"/>
                  <a:chExt cx="1224136" cy="369332"/>
                </a:xfrm>
              </p:grpSpPr>
              <p:sp>
                <p:nvSpPr>
                  <p:cNvPr id="88" name="מלבן מעוגל 87"/>
                  <p:cNvSpPr/>
                  <p:nvPr/>
                </p:nvSpPr>
                <p:spPr>
                  <a:xfrm>
                    <a:off x="1236830" y="5705849"/>
                    <a:ext cx="288032" cy="288032"/>
                  </a:xfrm>
                  <a:prstGeom prst="roundRect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660766" y="5665199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dirty="0"/>
                      <a:t>lst</a:t>
                    </a:r>
                    <a:endParaRPr lang="he-IL" dirty="0"/>
                  </a:p>
                </p:txBody>
              </p:sp>
              <p:cxnSp>
                <p:nvCxnSpPr>
                  <p:cNvPr id="90" name="מחבר חץ ישר 89"/>
                  <p:cNvCxnSpPr/>
                  <p:nvPr/>
                </p:nvCxnSpPr>
                <p:spPr>
                  <a:xfrm>
                    <a:off x="1380846" y="5849865"/>
                    <a:ext cx="504056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9" name="קבוצה 68"/>
                <p:cNvGrpSpPr/>
                <p:nvPr/>
              </p:nvGrpSpPr>
              <p:grpSpPr>
                <a:xfrm>
                  <a:off x="1763688" y="5694554"/>
                  <a:ext cx="1233966" cy="634328"/>
                  <a:chOff x="3851920" y="5676717"/>
                  <a:chExt cx="1233966" cy="634328"/>
                </a:xfrm>
              </p:grpSpPr>
              <p:pic>
                <p:nvPicPr>
                  <p:cNvPr id="86" name="תמונה 85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851920" y="5676717"/>
                    <a:ext cx="1233966" cy="634328"/>
                  </a:xfrm>
                  <a:prstGeom prst="rect">
                    <a:avLst/>
                  </a:prstGeom>
                </p:spPr>
              </p:pic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4045278" y="5953231"/>
                    <a:ext cx="216024" cy="28814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1">
                    <a:spAutoFit/>
                  </a:bodyPr>
                  <a:lstStyle/>
                  <a:p>
                    <a:r>
                      <a:rPr lang="en-US" sz="1400" dirty="0"/>
                      <a:t>4</a:t>
                    </a:r>
                    <a:endParaRPr lang="he-IL" sz="1400" dirty="0"/>
                  </a:p>
                </p:txBody>
              </p:sp>
            </p:grpSp>
            <p:grpSp>
              <p:nvGrpSpPr>
                <p:cNvPr id="70" name="קבוצה 69"/>
                <p:cNvGrpSpPr/>
                <p:nvPr/>
              </p:nvGrpSpPr>
              <p:grpSpPr>
                <a:xfrm>
                  <a:off x="3275856" y="5679085"/>
                  <a:ext cx="1233966" cy="634328"/>
                  <a:chOff x="3851920" y="5676717"/>
                  <a:chExt cx="1233966" cy="634328"/>
                </a:xfrm>
              </p:grpSpPr>
              <p:pic>
                <p:nvPicPr>
                  <p:cNvPr id="84" name="תמונה 83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851920" y="5676717"/>
                    <a:ext cx="1233966" cy="634328"/>
                  </a:xfrm>
                  <a:prstGeom prst="rect">
                    <a:avLst/>
                  </a:prstGeom>
                </p:spPr>
              </p:pic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4045278" y="5953231"/>
                    <a:ext cx="216024" cy="28814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1">
                    <a:spAutoFit/>
                  </a:bodyPr>
                  <a:lstStyle/>
                  <a:p>
                    <a:r>
                      <a:rPr lang="en-US" sz="1400" dirty="0"/>
                      <a:t>7</a:t>
                    </a:r>
                    <a:endParaRPr lang="he-IL" sz="1400" dirty="0"/>
                  </a:p>
                </p:txBody>
              </p:sp>
            </p:grpSp>
            <p:cxnSp>
              <p:nvCxnSpPr>
                <p:cNvPr id="71" name="מחבר חץ ישר 70"/>
                <p:cNvCxnSpPr/>
                <p:nvPr/>
              </p:nvCxnSpPr>
              <p:spPr>
                <a:xfrm flipV="1">
                  <a:off x="2680382" y="6124804"/>
                  <a:ext cx="595474" cy="11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קבוצה 71"/>
                <p:cNvGrpSpPr/>
                <p:nvPr/>
              </p:nvGrpSpPr>
              <p:grpSpPr>
                <a:xfrm>
                  <a:off x="6455937" y="5661248"/>
                  <a:ext cx="1233966" cy="634328"/>
                  <a:chOff x="3851920" y="5676717"/>
                  <a:chExt cx="1233966" cy="634328"/>
                </a:xfrm>
              </p:grpSpPr>
              <p:pic>
                <p:nvPicPr>
                  <p:cNvPr id="82" name="תמונה 81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851920" y="5676717"/>
                    <a:ext cx="1233966" cy="634328"/>
                  </a:xfrm>
                  <a:prstGeom prst="rect">
                    <a:avLst/>
                  </a:prstGeom>
                </p:spPr>
              </p:pic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4045278" y="5953231"/>
                    <a:ext cx="216024" cy="28814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1">
                    <a:spAutoFit/>
                  </a:bodyPr>
                  <a:lstStyle/>
                  <a:p>
                    <a:pPr algn="ctr" rtl="0"/>
                    <a:r>
                      <a:rPr lang="en-US" sz="1400" dirty="0"/>
                      <a:t>3</a:t>
                    </a:r>
                    <a:endParaRPr lang="he-IL" sz="1400" dirty="0"/>
                  </a:p>
                </p:txBody>
              </p:sp>
            </p:grpSp>
            <p:grpSp>
              <p:nvGrpSpPr>
                <p:cNvPr id="73" name="קבוצה 72"/>
                <p:cNvGrpSpPr/>
                <p:nvPr/>
              </p:nvGrpSpPr>
              <p:grpSpPr>
                <a:xfrm>
                  <a:off x="7333243" y="5937289"/>
                  <a:ext cx="774100" cy="288032"/>
                  <a:chOff x="2803678" y="6097362"/>
                  <a:chExt cx="774100" cy="288032"/>
                </a:xfrm>
              </p:grpSpPr>
              <p:grpSp>
                <p:nvGrpSpPr>
                  <p:cNvPr id="78" name="קבוצה 77"/>
                  <p:cNvGrpSpPr/>
                  <p:nvPr/>
                </p:nvGrpSpPr>
                <p:grpSpPr>
                  <a:xfrm>
                    <a:off x="3384202" y="6097362"/>
                    <a:ext cx="193576" cy="288032"/>
                    <a:chOff x="2267744" y="5301208"/>
                    <a:chExt cx="193576" cy="288032"/>
                  </a:xfrm>
                </p:grpSpPr>
                <p:cxnSp>
                  <p:nvCxnSpPr>
                    <p:cNvPr id="80" name="מחבר ישר 79"/>
                    <p:cNvCxnSpPr/>
                    <p:nvPr/>
                  </p:nvCxnSpPr>
                  <p:spPr>
                    <a:xfrm flipH="1">
                      <a:off x="2267744" y="5301208"/>
                      <a:ext cx="144016" cy="28803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מחבר ישר 80"/>
                    <p:cNvCxnSpPr/>
                    <p:nvPr/>
                  </p:nvCxnSpPr>
                  <p:spPr>
                    <a:xfrm flipH="1">
                      <a:off x="2317304" y="5301208"/>
                      <a:ext cx="144016" cy="28803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9" name="מחבר חץ ישר 78"/>
                  <p:cNvCxnSpPr/>
                  <p:nvPr/>
                </p:nvCxnSpPr>
                <p:spPr>
                  <a:xfrm flipV="1">
                    <a:off x="2803678" y="6241320"/>
                    <a:ext cx="630084" cy="350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4" name="מחבר חץ ישר 73"/>
                <p:cNvCxnSpPr/>
                <p:nvPr/>
              </p:nvCxnSpPr>
              <p:spPr>
                <a:xfrm>
                  <a:off x="4176471" y="6124804"/>
                  <a:ext cx="66089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75" name="קבוצה 74"/>
                <p:cNvGrpSpPr/>
                <p:nvPr/>
              </p:nvGrpSpPr>
              <p:grpSpPr>
                <a:xfrm>
                  <a:off x="4880757" y="5679085"/>
                  <a:ext cx="1233966" cy="634328"/>
                  <a:chOff x="3851920" y="5676717"/>
                  <a:chExt cx="1233966" cy="634328"/>
                </a:xfrm>
              </p:grpSpPr>
              <p:pic>
                <p:nvPicPr>
                  <p:cNvPr id="76" name="תמונה 75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851920" y="5676717"/>
                    <a:ext cx="1233966" cy="634328"/>
                  </a:xfrm>
                  <a:prstGeom prst="rect">
                    <a:avLst/>
                  </a:prstGeom>
                </p:spPr>
              </p:pic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4045278" y="5953231"/>
                    <a:ext cx="216024" cy="28814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1">
                    <a:spAutoFit/>
                  </a:bodyPr>
                  <a:lstStyle/>
                  <a:p>
                    <a:r>
                      <a:rPr lang="en-US" sz="1400" dirty="0"/>
                      <a:t>8</a:t>
                    </a:r>
                    <a:endParaRPr lang="he-IL" sz="1400" dirty="0"/>
                  </a:p>
                </p:txBody>
              </p:sp>
            </p:grpSp>
          </p:grpSp>
          <p:pic>
            <p:nvPicPr>
              <p:cNvPr id="64" name="תמונה 6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2470" y="5719686"/>
                <a:ext cx="795888" cy="139630"/>
              </a:xfrm>
              <a:prstGeom prst="rect">
                <a:avLst/>
              </a:prstGeom>
            </p:spPr>
          </p:pic>
          <p:pic>
            <p:nvPicPr>
              <p:cNvPr id="65" name="תמונה 6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9762" y="5706907"/>
                <a:ext cx="795888" cy="139630"/>
              </a:xfrm>
              <a:prstGeom prst="rect">
                <a:avLst/>
              </a:prstGeom>
            </p:spPr>
          </p:pic>
          <p:pic>
            <p:nvPicPr>
              <p:cNvPr id="66" name="תמונה 6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04881" y="5706907"/>
                <a:ext cx="795888" cy="139630"/>
              </a:xfrm>
              <a:prstGeom prst="rect">
                <a:avLst/>
              </a:prstGeom>
            </p:spPr>
          </p:pic>
          <p:pic>
            <p:nvPicPr>
              <p:cNvPr id="67" name="תמונה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74976" y="5686012"/>
                <a:ext cx="795888" cy="139630"/>
              </a:xfrm>
              <a:prstGeom prst="rect">
                <a:avLst/>
              </a:prstGeom>
            </p:spPr>
          </p:pic>
        </p:grpSp>
        <p:sp>
          <p:nvSpPr>
            <p:cNvPr id="62" name="צורה חופשית 61"/>
            <p:cNvSpPr/>
            <p:nvPr/>
          </p:nvSpPr>
          <p:spPr>
            <a:xfrm>
              <a:off x="5770418" y="6146813"/>
              <a:ext cx="2119746" cy="305399"/>
            </a:xfrm>
            <a:custGeom>
              <a:avLst/>
              <a:gdLst>
                <a:gd name="connsiteX0" fmla="*/ 0 w 2119746"/>
                <a:gd name="connsiteY0" fmla="*/ 0 h 305399"/>
                <a:gd name="connsiteX1" fmla="*/ 1170709 w 2119746"/>
                <a:gd name="connsiteY1" fmla="*/ 304800 h 305399"/>
                <a:gd name="connsiteX2" fmla="*/ 2119746 w 2119746"/>
                <a:gd name="connsiteY2" fmla="*/ 62346 h 30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9746" h="305399">
                  <a:moveTo>
                    <a:pt x="0" y="0"/>
                  </a:moveTo>
                  <a:cubicBezTo>
                    <a:pt x="408709" y="147204"/>
                    <a:pt x="817418" y="294409"/>
                    <a:pt x="1170709" y="304800"/>
                  </a:cubicBezTo>
                  <a:cubicBezTo>
                    <a:pt x="1524000" y="315191"/>
                    <a:pt x="1821873" y="188768"/>
                    <a:pt x="2119746" y="62346"/>
                  </a:cubicBezTo>
                </a:path>
              </a:pathLst>
            </a:custGeom>
            <a:ln>
              <a:tailEnd type="triangle" w="lg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מציין מיקום של מספר שקופית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39</a:t>
            </a:fld>
            <a:endParaRPr lang="he-IL"/>
          </a:p>
        </p:txBody>
      </p:sp>
      <p:sp>
        <p:nvSpPr>
          <p:cNvPr id="49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 ממקום נתון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sz="2400" dirty="0">
                <a:solidFill>
                  <a:srgbClr val="C00000"/>
                </a:solidFill>
              </a:rPr>
              <a:t>מקרה </a:t>
            </a:r>
            <a:r>
              <a:rPr lang="en-US" sz="2400" dirty="0">
                <a:solidFill>
                  <a:srgbClr val="C00000"/>
                </a:solidFill>
              </a:rPr>
              <a:t>III</a:t>
            </a:r>
            <a:r>
              <a:rPr lang="he-IL" sz="2400" dirty="0">
                <a:solidFill>
                  <a:srgbClr val="C00000"/>
                </a:solidFill>
              </a:rPr>
              <a:t> - מחיקת איבר אחרון ברשימה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4271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"/>
    </mc:Choice>
    <mc:Fallback xmlns="">
      <p:transition spd="slow" advTm="122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981200" y="2177628"/>
            <a:ext cx="7467600" cy="3484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כללים בהוספה לרשימה (לשרשרת חוליות):</a:t>
            </a:r>
            <a:br>
              <a:rPr lang="en-US" dirty="0"/>
            </a:br>
            <a:endParaRPr lang="he-IL" dirty="0"/>
          </a:p>
          <a:p>
            <a:r>
              <a:rPr lang="he-IL" dirty="0"/>
              <a:t>ההוספה תיעשה תמיד </a:t>
            </a:r>
            <a:r>
              <a:rPr lang="he-IL" b="1" dirty="0"/>
              <a:t>אחרי</a:t>
            </a:r>
            <a:r>
              <a:rPr lang="he-IL" dirty="0"/>
              <a:t> המקום הנתון</a:t>
            </a:r>
            <a:br>
              <a:rPr lang="en-US" dirty="0"/>
            </a:br>
            <a:endParaRPr lang="he-IL" dirty="0"/>
          </a:p>
          <a:p>
            <a:r>
              <a:rPr lang="he-IL" dirty="0"/>
              <a:t>אם ערכו של המקום הנתון הוא </a:t>
            </a:r>
            <a:r>
              <a:rPr lang="en-US" dirty="0"/>
              <a:t>null</a:t>
            </a:r>
            <a:r>
              <a:rPr lang="he-IL" dirty="0"/>
              <a:t>, </a:t>
            </a:r>
            <a:br>
              <a:rPr lang="en-US" dirty="0"/>
            </a:br>
            <a:r>
              <a:rPr lang="he-IL" dirty="0"/>
              <a:t>ההוספה תתבצע </a:t>
            </a:r>
            <a:r>
              <a:rPr lang="he-IL" b="1" dirty="0"/>
              <a:t>בתחילת</a:t>
            </a:r>
            <a:r>
              <a:rPr lang="he-IL" dirty="0"/>
              <a:t> הרשימה (כאיבר ראשון)</a:t>
            </a:r>
          </a:p>
          <a:p>
            <a:pPr marL="0" indent="0">
              <a:buNone/>
            </a:pPr>
            <a:endParaRPr lang="he-IL" sz="1800" dirty="0"/>
          </a:p>
        </p:txBody>
      </p:sp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1143000"/>
          </a:xfrm>
        </p:spPr>
        <p:txBody>
          <a:bodyPr>
            <a:normAutofit/>
          </a:bodyPr>
          <a:lstStyle/>
          <a:p>
            <a:r>
              <a:rPr lang="he-IL" dirty="0">
                <a:solidFill>
                  <a:srgbClr val="C00000"/>
                </a:solidFill>
              </a:rPr>
              <a:t>הוספת איבר במקום נתון ברשימה</a:t>
            </a:r>
            <a:endParaRPr lang="he-IL" sz="2400" dirty="0">
              <a:solidFill>
                <a:srgbClr val="C00000"/>
              </a:solidFill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grpSp>
        <p:nvGrpSpPr>
          <p:cNvPr id="6" name="קבוצה 5"/>
          <p:cNvGrpSpPr/>
          <p:nvPr/>
        </p:nvGrpSpPr>
        <p:grpSpPr>
          <a:xfrm>
            <a:off x="6293385" y="5105381"/>
            <a:ext cx="504056" cy="894983"/>
            <a:chOff x="2267744" y="4910281"/>
            <a:chExt cx="504056" cy="894983"/>
          </a:xfrm>
        </p:grpSpPr>
        <p:sp>
          <p:nvSpPr>
            <p:cNvPr id="8" name="מלבן מעוגל 7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67744" y="4910281"/>
              <a:ext cx="50405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10" name="מחבר חץ ישר 9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" name="קבוצה 10"/>
          <p:cNvGrpSpPr/>
          <p:nvPr/>
        </p:nvGrpSpPr>
        <p:grpSpPr>
          <a:xfrm>
            <a:off x="2783633" y="6001726"/>
            <a:ext cx="6623847" cy="667634"/>
            <a:chOff x="1259632" y="6001726"/>
            <a:chExt cx="6623847" cy="667634"/>
          </a:xfrm>
        </p:grpSpPr>
        <p:grpSp>
          <p:nvGrpSpPr>
            <p:cNvPr id="12" name="קבוצה 11"/>
            <p:cNvGrpSpPr/>
            <p:nvPr/>
          </p:nvGrpSpPr>
          <p:grpSpPr>
            <a:xfrm>
              <a:off x="1259632" y="6001726"/>
              <a:ext cx="6623847" cy="667634"/>
              <a:chOff x="1259632" y="6001726"/>
              <a:chExt cx="6623847" cy="667634"/>
            </a:xfrm>
          </p:grpSpPr>
          <p:grpSp>
            <p:nvGrpSpPr>
              <p:cNvPr id="16" name="קבוצה 15"/>
              <p:cNvGrpSpPr/>
              <p:nvPr/>
            </p:nvGrpSpPr>
            <p:grpSpPr>
              <a:xfrm>
                <a:off x="1259632" y="6167530"/>
                <a:ext cx="1224136" cy="369332"/>
                <a:chOff x="660766" y="5665199"/>
                <a:chExt cx="1224136" cy="369332"/>
              </a:xfrm>
            </p:grpSpPr>
            <p:sp>
              <p:nvSpPr>
                <p:cNvPr id="33" name="מלבן מעוגל 32"/>
                <p:cNvSpPr/>
                <p:nvPr/>
              </p:nvSpPr>
              <p:spPr>
                <a:xfrm>
                  <a:off x="1236830" y="5705849"/>
                  <a:ext cx="288032" cy="28803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660766" y="5665199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/>
                    <a:t>lst</a:t>
                  </a:r>
                  <a:endParaRPr lang="he-IL" dirty="0"/>
                </a:p>
              </p:txBody>
            </p:sp>
            <p:cxnSp>
              <p:nvCxnSpPr>
                <p:cNvPr id="35" name="מחבר חץ ישר 34"/>
                <p:cNvCxnSpPr/>
                <p:nvPr/>
              </p:nvCxnSpPr>
              <p:spPr>
                <a:xfrm>
                  <a:off x="1380846" y="5849865"/>
                  <a:ext cx="504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קבוצה 16"/>
              <p:cNvGrpSpPr/>
              <p:nvPr/>
            </p:nvGrpSpPr>
            <p:grpSpPr>
              <a:xfrm>
                <a:off x="2483768" y="6035032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31" name="תמונה 3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32" name="TextBox 31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4</a:t>
                  </a:r>
                  <a:endParaRPr lang="he-IL" sz="1400" dirty="0"/>
                </a:p>
              </p:txBody>
            </p:sp>
          </p:grpSp>
          <p:grpSp>
            <p:nvGrpSpPr>
              <p:cNvPr id="18" name="קבוצה 17"/>
              <p:cNvGrpSpPr/>
              <p:nvPr/>
            </p:nvGrpSpPr>
            <p:grpSpPr>
              <a:xfrm>
                <a:off x="4360003" y="6019563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29" name="תמונה 2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30" name="TextBox 29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7</a:t>
                  </a:r>
                  <a:endParaRPr lang="he-IL" sz="1400" dirty="0"/>
                </a:p>
              </p:txBody>
            </p:sp>
          </p:grpSp>
          <p:cxnSp>
            <p:nvCxnSpPr>
              <p:cNvPr id="19" name="מחבר חץ ישר 18"/>
              <p:cNvCxnSpPr/>
              <p:nvPr/>
            </p:nvCxnSpPr>
            <p:spPr>
              <a:xfrm>
                <a:off x="3400462" y="6412232"/>
                <a:ext cx="95954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20" name="קבוצה 19"/>
              <p:cNvGrpSpPr/>
              <p:nvPr/>
            </p:nvGrpSpPr>
            <p:grpSpPr>
              <a:xfrm>
                <a:off x="6232073" y="6001726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27" name="תמונה 2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28" name="TextBox 27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pPr algn="ctr" rtl="0"/>
                  <a:r>
                    <a:rPr lang="en-US" sz="1400" dirty="0"/>
                    <a:t>3</a:t>
                  </a:r>
                  <a:endParaRPr lang="he-IL" sz="1400" dirty="0"/>
                </a:p>
              </p:txBody>
            </p:sp>
          </p:grpSp>
          <p:grpSp>
            <p:nvGrpSpPr>
              <p:cNvPr id="21" name="קבוצה 20"/>
              <p:cNvGrpSpPr/>
              <p:nvPr/>
            </p:nvGrpSpPr>
            <p:grpSpPr>
              <a:xfrm>
                <a:off x="7109379" y="6277767"/>
                <a:ext cx="774100" cy="288032"/>
                <a:chOff x="2803678" y="6097362"/>
                <a:chExt cx="774100" cy="288032"/>
              </a:xfrm>
            </p:grpSpPr>
            <p:grpSp>
              <p:nvGrpSpPr>
                <p:cNvPr id="23" name="קבוצה 22"/>
                <p:cNvGrpSpPr/>
                <p:nvPr/>
              </p:nvGrpSpPr>
              <p:grpSpPr>
                <a:xfrm>
                  <a:off x="3384202" y="6097362"/>
                  <a:ext cx="193576" cy="288032"/>
                  <a:chOff x="2267744" y="5301208"/>
                  <a:chExt cx="193576" cy="288032"/>
                </a:xfrm>
              </p:grpSpPr>
              <p:cxnSp>
                <p:nvCxnSpPr>
                  <p:cNvPr id="25" name="מחבר ישר 24"/>
                  <p:cNvCxnSpPr/>
                  <p:nvPr/>
                </p:nvCxnSpPr>
                <p:spPr>
                  <a:xfrm flipH="1">
                    <a:off x="226774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מחבר ישר 25"/>
                  <p:cNvCxnSpPr/>
                  <p:nvPr/>
                </p:nvCxnSpPr>
                <p:spPr>
                  <a:xfrm flipH="1">
                    <a:off x="231730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4" name="מחבר חץ ישר 23"/>
                <p:cNvCxnSpPr/>
                <p:nvPr/>
              </p:nvCxnSpPr>
              <p:spPr>
                <a:xfrm flipV="1">
                  <a:off x="2803678" y="6241320"/>
                  <a:ext cx="630084" cy="35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מחבר חץ ישר 21"/>
              <p:cNvCxnSpPr/>
              <p:nvPr/>
            </p:nvCxnSpPr>
            <p:spPr>
              <a:xfrm>
                <a:off x="5260618" y="6412117"/>
                <a:ext cx="95954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13" name="תמונה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2807" y="6061644"/>
              <a:ext cx="795888" cy="139630"/>
            </a:xfrm>
            <a:prstGeom prst="rect">
              <a:avLst/>
            </a:prstGeom>
          </p:spPr>
        </p:pic>
        <p:pic>
          <p:nvPicPr>
            <p:cNvPr id="14" name="תמונה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9042" y="6054488"/>
              <a:ext cx="795888" cy="139630"/>
            </a:xfrm>
            <a:prstGeom prst="rect">
              <a:avLst/>
            </a:prstGeom>
          </p:spPr>
        </p:pic>
        <p:pic>
          <p:nvPicPr>
            <p:cNvPr id="15" name="תמונה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1112" y="6035032"/>
              <a:ext cx="795888" cy="13963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4</a:t>
            </a:fld>
            <a:endParaRPr lang="he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569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24"/>
    </mc:Choice>
    <mc:Fallback xmlns="">
      <p:transition spd="slow" advTm="10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8147248" cy="49971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tabLst>
                <a:tab pos="542925" algn="l"/>
                <a:tab pos="1073150" algn="l"/>
                <a:tab pos="1616075" algn="l"/>
              </a:tabLst>
            </a:pPr>
            <a:r>
              <a:rPr lang="he-IL" dirty="0"/>
              <a:t>הרשימה שנשלחה:</a:t>
            </a:r>
            <a:br>
              <a:rPr lang="en-US" dirty="0"/>
            </a:br>
            <a:br>
              <a:rPr lang="en-US" dirty="0"/>
            </a:br>
            <a:endParaRPr lang="he-IL" dirty="0"/>
          </a:p>
          <a:p>
            <a:pPr>
              <a:lnSpc>
                <a:spcPct val="110000"/>
              </a:lnSpc>
              <a:tabLst>
                <a:tab pos="542925" algn="l"/>
                <a:tab pos="1073150" algn="l"/>
                <a:tab pos="1616075" algn="l"/>
              </a:tabLst>
            </a:pPr>
            <a:endParaRPr lang="he-IL" dirty="0"/>
          </a:p>
          <a:p>
            <a:pPr>
              <a:lnSpc>
                <a:spcPct val="110000"/>
              </a:lnSpc>
              <a:tabLst>
                <a:tab pos="542925" algn="l"/>
                <a:tab pos="1073150" algn="l"/>
                <a:tab pos="1616075" algn="l"/>
              </a:tabLst>
            </a:pPr>
            <a:endParaRPr lang="he-IL" dirty="0"/>
          </a:p>
          <a:p>
            <a:pPr>
              <a:lnSpc>
                <a:spcPct val="110000"/>
              </a:lnSpc>
              <a:tabLst>
                <a:tab pos="542925" algn="l"/>
                <a:tab pos="1073150" algn="l"/>
                <a:tab pos="1616075" algn="l"/>
              </a:tabLst>
            </a:pPr>
            <a:endParaRPr lang="he-IL" dirty="0"/>
          </a:p>
          <a:p>
            <a:pPr>
              <a:lnSpc>
                <a:spcPct val="110000"/>
              </a:lnSpc>
              <a:tabLst>
                <a:tab pos="542925" algn="l"/>
                <a:tab pos="1073150" algn="l"/>
                <a:tab pos="1616075" algn="l"/>
              </a:tabLst>
            </a:pPr>
            <a:r>
              <a:rPr lang="he-IL" dirty="0"/>
              <a:t>הרשימה המוחזרת</a:t>
            </a:r>
            <a:endParaRPr lang="en-US" dirty="0"/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 dirty="0"/>
          </a:p>
        </p:txBody>
      </p:sp>
      <p:grpSp>
        <p:nvGrpSpPr>
          <p:cNvPr id="55" name="קבוצה 54"/>
          <p:cNvGrpSpPr/>
          <p:nvPr/>
        </p:nvGrpSpPr>
        <p:grpSpPr>
          <a:xfrm>
            <a:off x="6985469" y="1979234"/>
            <a:ext cx="590828" cy="897152"/>
            <a:chOff x="2261976" y="4908112"/>
            <a:chExt cx="590828" cy="897152"/>
          </a:xfrm>
        </p:grpSpPr>
        <p:sp>
          <p:nvSpPr>
            <p:cNvPr id="56" name="מלבן מעוגל 55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261976" y="4908112"/>
              <a:ext cx="59082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58" name="מחבר חץ ישר 57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קבוצה 5"/>
          <p:cNvGrpSpPr/>
          <p:nvPr/>
        </p:nvGrpSpPr>
        <p:grpSpPr>
          <a:xfrm>
            <a:off x="695400" y="5085185"/>
            <a:ext cx="6029305" cy="649797"/>
            <a:chOff x="539552" y="5679085"/>
            <a:chExt cx="6029305" cy="649797"/>
          </a:xfrm>
        </p:grpSpPr>
        <p:grpSp>
          <p:nvGrpSpPr>
            <p:cNvPr id="60" name="קבוצה 59"/>
            <p:cNvGrpSpPr/>
            <p:nvPr/>
          </p:nvGrpSpPr>
          <p:grpSpPr>
            <a:xfrm>
              <a:off x="539552" y="5679085"/>
              <a:ext cx="5575171" cy="649797"/>
              <a:chOff x="539552" y="5679085"/>
              <a:chExt cx="5575171" cy="649797"/>
            </a:xfrm>
          </p:grpSpPr>
          <p:grpSp>
            <p:nvGrpSpPr>
              <p:cNvPr id="62" name="קבוצה 61"/>
              <p:cNvGrpSpPr/>
              <p:nvPr/>
            </p:nvGrpSpPr>
            <p:grpSpPr>
              <a:xfrm>
                <a:off x="539552" y="5679085"/>
                <a:ext cx="5575171" cy="649797"/>
                <a:chOff x="539552" y="5679085"/>
                <a:chExt cx="5575171" cy="649797"/>
              </a:xfrm>
            </p:grpSpPr>
            <p:grpSp>
              <p:nvGrpSpPr>
                <p:cNvPr id="76" name="קבוצה 75"/>
                <p:cNvGrpSpPr/>
                <p:nvPr/>
              </p:nvGrpSpPr>
              <p:grpSpPr>
                <a:xfrm>
                  <a:off x="539552" y="5827052"/>
                  <a:ext cx="1224136" cy="369332"/>
                  <a:chOff x="660766" y="5665199"/>
                  <a:chExt cx="1224136" cy="369332"/>
                </a:xfrm>
              </p:grpSpPr>
              <p:sp>
                <p:nvSpPr>
                  <p:cNvPr id="127" name="מלבן מעוגל 126"/>
                  <p:cNvSpPr/>
                  <p:nvPr/>
                </p:nvSpPr>
                <p:spPr>
                  <a:xfrm>
                    <a:off x="1236830" y="5705849"/>
                    <a:ext cx="288032" cy="288032"/>
                  </a:xfrm>
                  <a:prstGeom prst="roundRect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28" name="TextBox 127"/>
                  <p:cNvSpPr txBox="1"/>
                  <p:nvPr/>
                </p:nvSpPr>
                <p:spPr>
                  <a:xfrm>
                    <a:off x="660766" y="5665199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dirty="0"/>
                      <a:t>lst</a:t>
                    </a:r>
                    <a:endParaRPr lang="he-IL" dirty="0"/>
                  </a:p>
                </p:txBody>
              </p:sp>
              <p:cxnSp>
                <p:nvCxnSpPr>
                  <p:cNvPr id="129" name="מחבר חץ ישר 128"/>
                  <p:cNvCxnSpPr/>
                  <p:nvPr/>
                </p:nvCxnSpPr>
                <p:spPr>
                  <a:xfrm>
                    <a:off x="1380846" y="5849865"/>
                    <a:ext cx="504056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" name="קבוצה 76"/>
                <p:cNvGrpSpPr/>
                <p:nvPr/>
              </p:nvGrpSpPr>
              <p:grpSpPr>
                <a:xfrm>
                  <a:off x="1763688" y="5694554"/>
                  <a:ext cx="1233966" cy="634328"/>
                  <a:chOff x="3851920" y="5676717"/>
                  <a:chExt cx="1233966" cy="634328"/>
                </a:xfrm>
              </p:grpSpPr>
              <p:pic>
                <p:nvPicPr>
                  <p:cNvPr id="125" name="תמונה 124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851920" y="5676717"/>
                    <a:ext cx="1233966" cy="634328"/>
                  </a:xfrm>
                  <a:prstGeom prst="rect">
                    <a:avLst/>
                  </a:prstGeom>
                </p:spPr>
              </p:pic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4045278" y="5953231"/>
                    <a:ext cx="216024" cy="28814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1">
                    <a:spAutoFit/>
                  </a:bodyPr>
                  <a:lstStyle/>
                  <a:p>
                    <a:r>
                      <a:rPr lang="en-US" sz="1400" dirty="0"/>
                      <a:t>4</a:t>
                    </a:r>
                    <a:endParaRPr lang="he-IL" sz="1400" dirty="0"/>
                  </a:p>
                </p:txBody>
              </p:sp>
            </p:grpSp>
            <p:grpSp>
              <p:nvGrpSpPr>
                <p:cNvPr id="79" name="קבוצה 78"/>
                <p:cNvGrpSpPr/>
                <p:nvPr/>
              </p:nvGrpSpPr>
              <p:grpSpPr>
                <a:xfrm>
                  <a:off x="3275856" y="5679085"/>
                  <a:ext cx="1233966" cy="634328"/>
                  <a:chOff x="3851920" y="5676717"/>
                  <a:chExt cx="1233966" cy="634328"/>
                </a:xfrm>
              </p:grpSpPr>
              <p:pic>
                <p:nvPicPr>
                  <p:cNvPr id="123" name="תמונה 122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851920" y="5676717"/>
                    <a:ext cx="1233966" cy="634328"/>
                  </a:xfrm>
                  <a:prstGeom prst="rect">
                    <a:avLst/>
                  </a:prstGeom>
                </p:spPr>
              </p:pic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4045278" y="5953231"/>
                    <a:ext cx="216024" cy="28814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1">
                    <a:spAutoFit/>
                  </a:bodyPr>
                  <a:lstStyle/>
                  <a:p>
                    <a:r>
                      <a:rPr lang="en-US" sz="1400" dirty="0"/>
                      <a:t>7</a:t>
                    </a:r>
                    <a:endParaRPr lang="he-IL" sz="1400" dirty="0"/>
                  </a:p>
                </p:txBody>
              </p:sp>
            </p:grpSp>
            <p:cxnSp>
              <p:nvCxnSpPr>
                <p:cNvPr id="81" name="מחבר חץ ישר 80"/>
                <p:cNvCxnSpPr/>
                <p:nvPr/>
              </p:nvCxnSpPr>
              <p:spPr>
                <a:xfrm flipV="1">
                  <a:off x="2680382" y="6124804"/>
                  <a:ext cx="595474" cy="11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מחבר חץ ישר 112"/>
                <p:cNvCxnSpPr/>
                <p:nvPr/>
              </p:nvCxnSpPr>
              <p:spPr>
                <a:xfrm>
                  <a:off x="4176471" y="6124804"/>
                  <a:ext cx="66089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114" name="קבוצה 113"/>
                <p:cNvGrpSpPr/>
                <p:nvPr/>
              </p:nvGrpSpPr>
              <p:grpSpPr>
                <a:xfrm>
                  <a:off x="4880757" y="5679085"/>
                  <a:ext cx="1233966" cy="634328"/>
                  <a:chOff x="3851920" y="5676717"/>
                  <a:chExt cx="1233966" cy="634328"/>
                </a:xfrm>
              </p:grpSpPr>
              <p:pic>
                <p:nvPicPr>
                  <p:cNvPr id="115" name="תמונה 114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851920" y="5676717"/>
                    <a:ext cx="1233966" cy="634328"/>
                  </a:xfrm>
                  <a:prstGeom prst="rect">
                    <a:avLst/>
                  </a:prstGeom>
                </p:spPr>
              </p:pic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4045278" y="5953231"/>
                    <a:ext cx="216024" cy="28814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1">
                    <a:spAutoFit/>
                  </a:bodyPr>
                  <a:lstStyle/>
                  <a:p>
                    <a:r>
                      <a:rPr lang="en-US" sz="1400" dirty="0"/>
                      <a:t>8</a:t>
                    </a:r>
                    <a:endParaRPr lang="he-IL" sz="1400" dirty="0"/>
                  </a:p>
                </p:txBody>
              </p:sp>
            </p:grpSp>
          </p:grpSp>
          <p:pic>
            <p:nvPicPr>
              <p:cNvPr id="67" name="תמונה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2470" y="5719686"/>
                <a:ext cx="795888" cy="139630"/>
              </a:xfrm>
              <a:prstGeom prst="rect">
                <a:avLst/>
              </a:prstGeom>
            </p:spPr>
          </p:pic>
          <p:pic>
            <p:nvPicPr>
              <p:cNvPr id="70" name="תמונה 6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9762" y="5706907"/>
                <a:ext cx="795888" cy="139630"/>
              </a:xfrm>
              <a:prstGeom prst="rect">
                <a:avLst/>
              </a:prstGeom>
            </p:spPr>
          </p:pic>
          <p:pic>
            <p:nvPicPr>
              <p:cNvPr id="72" name="תמונה 7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04881" y="5706907"/>
                <a:ext cx="795888" cy="139630"/>
              </a:xfrm>
              <a:prstGeom prst="rect">
                <a:avLst/>
              </a:prstGeom>
            </p:spPr>
          </p:pic>
        </p:grpSp>
        <p:grpSp>
          <p:nvGrpSpPr>
            <p:cNvPr id="68" name="קבוצה 67"/>
            <p:cNvGrpSpPr/>
            <p:nvPr/>
          </p:nvGrpSpPr>
          <p:grpSpPr>
            <a:xfrm>
              <a:off x="5794757" y="5946558"/>
              <a:ext cx="774100" cy="288032"/>
              <a:chOff x="2803678" y="6097362"/>
              <a:chExt cx="774100" cy="288032"/>
            </a:xfrm>
          </p:grpSpPr>
          <p:grpSp>
            <p:nvGrpSpPr>
              <p:cNvPr id="78" name="קבוצה 77"/>
              <p:cNvGrpSpPr/>
              <p:nvPr/>
            </p:nvGrpSpPr>
            <p:grpSpPr>
              <a:xfrm>
                <a:off x="3384202" y="6097362"/>
                <a:ext cx="193576" cy="288032"/>
                <a:chOff x="2267744" y="5301208"/>
                <a:chExt cx="193576" cy="288032"/>
              </a:xfrm>
            </p:grpSpPr>
            <p:cxnSp>
              <p:nvCxnSpPr>
                <p:cNvPr id="110" name="מחבר ישר 109"/>
                <p:cNvCxnSpPr/>
                <p:nvPr/>
              </p:nvCxnSpPr>
              <p:spPr>
                <a:xfrm flipH="1">
                  <a:off x="2267744" y="5301208"/>
                  <a:ext cx="144016" cy="28803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מחבר ישר 129"/>
                <p:cNvCxnSpPr/>
                <p:nvPr/>
              </p:nvCxnSpPr>
              <p:spPr>
                <a:xfrm flipH="1">
                  <a:off x="2317304" y="5301208"/>
                  <a:ext cx="144016" cy="28803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מחבר חץ ישר 79"/>
              <p:cNvCxnSpPr/>
              <p:nvPr/>
            </p:nvCxnSpPr>
            <p:spPr>
              <a:xfrm flipV="1">
                <a:off x="2803678" y="6241320"/>
                <a:ext cx="630084" cy="3504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1" name="קבוצה 130"/>
          <p:cNvGrpSpPr/>
          <p:nvPr/>
        </p:nvGrpSpPr>
        <p:grpSpPr>
          <a:xfrm>
            <a:off x="717073" y="2874491"/>
            <a:ext cx="7567791" cy="667634"/>
            <a:chOff x="539552" y="5661248"/>
            <a:chExt cx="7567791" cy="667634"/>
          </a:xfrm>
        </p:grpSpPr>
        <p:grpSp>
          <p:nvGrpSpPr>
            <p:cNvPr id="132" name="קבוצה 131"/>
            <p:cNvGrpSpPr/>
            <p:nvPr/>
          </p:nvGrpSpPr>
          <p:grpSpPr>
            <a:xfrm>
              <a:off x="539552" y="5661248"/>
              <a:ext cx="7567791" cy="667634"/>
              <a:chOff x="539552" y="5661248"/>
              <a:chExt cx="7567791" cy="667634"/>
            </a:xfrm>
          </p:grpSpPr>
          <p:grpSp>
            <p:nvGrpSpPr>
              <p:cNvPr id="144" name="קבוצה 143"/>
              <p:cNvGrpSpPr/>
              <p:nvPr/>
            </p:nvGrpSpPr>
            <p:grpSpPr>
              <a:xfrm>
                <a:off x="539552" y="5827052"/>
                <a:ext cx="1224136" cy="369332"/>
                <a:chOff x="660766" y="5665199"/>
                <a:chExt cx="1224136" cy="369332"/>
              </a:xfrm>
            </p:grpSpPr>
            <p:sp>
              <p:nvSpPr>
                <p:cNvPr id="165" name="מלבן מעוגל 164"/>
                <p:cNvSpPr/>
                <p:nvPr/>
              </p:nvSpPr>
              <p:spPr>
                <a:xfrm>
                  <a:off x="1236830" y="5705849"/>
                  <a:ext cx="288032" cy="28803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66" name="TextBox 165"/>
                <p:cNvSpPr txBox="1"/>
                <p:nvPr/>
              </p:nvSpPr>
              <p:spPr>
                <a:xfrm>
                  <a:off x="660766" y="5665199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/>
                    <a:t>lst</a:t>
                  </a:r>
                  <a:endParaRPr lang="he-IL" dirty="0"/>
                </a:p>
              </p:txBody>
            </p:sp>
            <p:cxnSp>
              <p:nvCxnSpPr>
                <p:cNvPr id="167" name="מחבר חץ ישר 166"/>
                <p:cNvCxnSpPr/>
                <p:nvPr/>
              </p:nvCxnSpPr>
              <p:spPr>
                <a:xfrm>
                  <a:off x="1380846" y="5849865"/>
                  <a:ext cx="504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5" name="קבוצה 144"/>
              <p:cNvGrpSpPr/>
              <p:nvPr/>
            </p:nvGrpSpPr>
            <p:grpSpPr>
              <a:xfrm>
                <a:off x="1763688" y="5694554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163" name="תמונה 16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164" name="TextBox 163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4</a:t>
                  </a:r>
                  <a:endParaRPr lang="he-IL" sz="1400" dirty="0"/>
                </a:p>
              </p:txBody>
            </p:sp>
          </p:grpSp>
          <p:grpSp>
            <p:nvGrpSpPr>
              <p:cNvPr id="146" name="קבוצה 145"/>
              <p:cNvGrpSpPr/>
              <p:nvPr/>
            </p:nvGrpSpPr>
            <p:grpSpPr>
              <a:xfrm>
                <a:off x="3275856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161" name="תמונה 160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162" name="TextBox 161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7</a:t>
                  </a:r>
                  <a:endParaRPr lang="he-IL" sz="1400" dirty="0"/>
                </a:p>
              </p:txBody>
            </p:sp>
          </p:grpSp>
          <p:cxnSp>
            <p:nvCxnSpPr>
              <p:cNvPr id="147" name="מחבר חץ ישר 146"/>
              <p:cNvCxnSpPr/>
              <p:nvPr/>
            </p:nvCxnSpPr>
            <p:spPr>
              <a:xfrm flipV="1">
                <a:off x="2680382" y="6124804"/>
                <a:ext cx="595474" cy="1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48" name="קבוצה 147"/>
              <p:cNvGrpSpPr/>
              <p:nvPr/>
            </p:nvGrpSpPr>
            <p:grpSpPr>
              <a:xfrm>
                <a:off x="6455937" y="5661248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159" name="תמונה 158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160" name="TextBox 159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pPr algn="ctr" rtl="0"/>
                  <a:r>
                    <a:rPr lang="en-US" sz="1400" dirty="0"/>
                    <a:t>3</a:t>
                  </a:r>
                  <a:endParaRPr lang="he-IL" sz="1400" dirty="0"/>
                </a:p>
              </p:txBody>
            </p:sp>
          </p:grpSp>
          <p:grpSp>
            <p:nvGrpSpPr>
              <p:cNvPr id="149" name="קבוצה 148"/>
              <p:cNvGrpSpPr/>
              <p:nvPr/>
            </p:nvGrpSpPr>
            <p:grpSpPr>
              <a:xfrm>
                <a:off x="7333243" y="5937289"/>
                <a:ext cx="774100" cy="288032"/>
                <a:chOff x="2803678" y="6097362"/>
                <a:chExt cx="774100" cy="288032"/>
              </a:xfrm>
            </p:grpSpPr>
            <p:grpSp>
              <p:nvGrpSpPr>
                <p:cNvPr id="155" name="קבוצה 154"/>
                <p:cNvGrpSpPr/>
                <p:nvPr/>
              </p:nvGrpSpPr>
              <p:grpSpPr>
                <a:xfrm>
                  <a:off x="3384202" y="6097362"/>
                  <a:ext cx="193576" cy="288032"/>
                  <a:chOff x="2267744" y="5301208"/>
                  <a:chExt cx="193576" cy="288032"/>
                </a:xfrm>
              </p:grpSpPr>
              <p:cxnSp>
                <p:nvCxnSpPr>
                  <p:cNvPr id="157" name="מחבר ישר 156"/>
                  <p:cNvCxnSpPr/>
                  <p:nvPr/>
                </p:nvCxnSpPr>
                <p:spPr>
                  <a:xfrm flipH="1">
                    <a:off x="226774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מחבר ישר 157"/>
                  <p:cNvCxnSpPr/>
                  <p:nvPr/>
                </p:nvCxnSpPr>
                <p:spPr>
                  <a:xfrm flipH="1">
                    <a:off x="231730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6" name="מחבר חץ ישר 155"/>
                <p:cNvCxnSpPr/>
                <p:nvPr/>
              </p:nvCxnSpPr>
              <p:spPr>
                <a:xfrm flipV="1">
                  <a:off x="2803678" y="6241320"/>
                  <a:ext cx="630084" cy="35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0" name="מחבר חץ ישר 149"/>
              <p:cNvCxnSpPr/>
              <p:nvPr/>
            </p:nvCxnSpPr>
            <p:spPr>
              <a:xfrm>
                <a:off x="4176471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51" name="קבוצה 150"/>
              <p:cNvGrpSpPr/>
              <p:nvPr/>
            </p:nvGrpSpPr>
            <p:grpSpPr>
              <a:xfrm>
                <a:off x="4880757" y="5679085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153" name="תמונה 15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154" name="TextBox 153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8</a:t>
                  </a:r>
                  <a:endParaRPr lang="he-IL" sz="1400" dirty="0"/>
                </a:p>
              </p:txBody>
            </p:sp>
          </p:grpSp>
          <p:cxnSp>
            <p:nvCxnSpPr>
              <p:cNvPr id="152" name="מחבר חץ ישר 151"/>
              <p:cNvCxnSpPr/>
              <p:nvPr/>
            </p:nvCxnSpPr>
            <p:spPr>
              <a:xfrm>
                <a:off x="5781372" y="6124804"/>
                <a:ext cx="6608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133" name="תמונה 1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2470" y="5719686"/>
              <a:ext cx="795888" cy="139630"/>
            </a:xfrm>
            <a:prstGeom prst="rect">
              <a:avLst/>
            </a:prstGeom>
          </p:spPr>
        </p:pic>
        <p:pic>
          <p:nvPicPr>
            <p:cNvPr id="134" name="תמונה 1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9762" y="5706907"/>
              <a:ext cx="795888" cy="139630"/>
            </a:xfrm>
            <a:prstGeom prst="rect">
              <a:avLst/>
            </a:prstGeom>
          </p:spPr>
        </p:pic>
        <p:pic>
          <p:nvPicPr>
            <p:cNvPr id="135" name="תמונה 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4881" y="5706907"/>
              <a:ext cx="795888" cy="139630"/>
            </a:xfrm>
            <a:prstGeom prst="rect">
              <a:avLst/>
            </a:prstGeom>
          </p:spPr>
        </p:pic>
        <p:pic>
          <p:nvPicPr>
            <p:cNvPr id="143" name="תמונה 1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4976" y="5686012"/>
              <a:ext cx="795888" cy="13963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40</a:t>
            </a:fld>
            <a:endParaRPr lang="he-IL"/>
          </a:p>
        </p:txBody>
      </p:sp>
      <p:sp>
        <p:nvSpPr>
          <p:cNvPr id="69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 ממקום נתון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sz="2400" dirty="0">
                <a:solidFill>
                  <a:srgbClr val="C00000"/>
                </a:solidFill>
              </a:rPr>
              <a:t>מקרה </a:t>
            </a:r>
            <a:r>
              <a:rPr lang="en-US" sz="2400" dirty="0">
                <a:solidFill>
                  <a:srgbClr val="C00000"/>
                </a:solidFill>
              </a:rPr>
              <a:t>III</a:t>
            </a:r>
            <a:r>
              <a:rPr lang="he-IL" sz="2400" dirty="0">
                <a:solidFill>
                  <a:srgbClr val="C00000"/>
                </a:solidFill>
              </a:rPr>
              <a:t> - מחיקת איבר אחרון ברשימה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901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2"/>
    </mc:Choice>
    <mc:Fallback xmlns="">
      <p:transition spd="slow" advTm="1352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23392" y="1693305"/>
            <a:ext cx="8599765" cy="4873752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b="1" dirty="0">
                <a:solidFill>
                  <a:srgbClr val="0000FF"/>
                </a:solidFill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00FF"/>
                </a:solidFill>
              </a:rPr>
              <a:t>static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remove (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&gt;lst,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&gt;pos)</a:t>
            </a:r>
            <a:br>
              <a:rPr lang="en-US" sz="1800" dirty="0"/>
            </a:br>
            <a:r>
              <a:rPr lang="en-US" sz="1800" dirty="0"/>
              <a:t>{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if</a:t>
            </a:r>
            <a:r>
              <a:rPr lang="en-US" sz="1800" dirty="0"/>
              <a:t> (pos == lst)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</a:t>
            </a:r>
            <a:r>
              <a:rPr lang="en-US" sz="1800" dirty="0" err="1"/>
              <a:t>lst.getNext</a:t>
            </a:r>
            <a:r>
              <a:rPr lang="en-US" sz="1800" dirty="0"/>
              <a:t>(); 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prev = lst;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while</a:t>
            </a:r>
            <a:r>
              <a:rPr lang="en-US" sz="1800" dirty="0"/>
              <a:t> (</a:t>
            </a:r>
            <a:r>
              <a:rPr lang="en-US" sz="1800" dirty="0" err="1"/>
              <a:t>prev.getNext</a:t>
            </a:r>
            <a:r>
              <a:rPr lang="en-US" sz="1800" dirty="0"/>
              <a:t>() != pos)</a:t>
            </a:r>
            <a:br>
              <a:rPr lang="en-US" sz="1800" dirty="0"/>
            </a:br>
            <a:r>
              <a:rPr lang="en-US" sz="1800" dirty="0"/>
              <a:t>		prev = </a:t>
            </a:r>
            <a:r>
              <a:rPr lang="en-US" sz="1800" dirty="0" err="1"/>
              <a:t>prev.getNext</a:t>
            </a:r>
            <a:r>
              <a:rPr lang="en-US" sz="1800" dirty="0"/>
              <a:t>();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 err="1"/>
              <a:t>prev.setNext</a:t>
            </a:r>
            <a:r>
              <a:rPr lang="en-US" sz="1800" dirty="0"/>
              <a:t>(pos.getNext());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lst;</a:t>
            </a:r>
            <a:br>
              <a:rPr lang="en-US" sz="1800" dirty="0"/>
            </a:br>
            <a:r>
              <a:rPr lang="en-US" sz="1800" dirty="0"/>
              <a:t>}</a:t>
            </a:r>
          </a:p>
        </p:txBody>
      </p:sp>
      <p:sp>
        <p:nvSpPr>
          <p:cNvPr id="38" name="מלבן מעוגל 37"/>
          <p:cNvSpPr/>
          <p:nvPr/>
        </p:nvSpPr>
        <p:spPr>
          <a:xfrm>
            <a:off x="1184303" y="2309723"/>
            <a:ext cx="1623797" cy="363748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grpSp>
        <p:nvGrpSpPr>
          <p:cNvPr id="6" name="קבוצה 5"/>
          <p:cNvGrpSpPr/>
          <p:nvPr/>
        </p:nvGrpSpPr>
        <p:grpSpPr>
          <a:xfrm>
            <a:off x="2063553" y="4653136"/>
            <a:ext cx="2848569" cy="1570432"/>
            <a:chOff x="539552" y="4653136"/>
            <a:chExt cx="2848569" cy="1570432"/>
          </a:xfrm>
        </p:grpSpPr>
        <p:grpSp>
          <p:nvGrpSpPr>
            <p:cNvPr id="30" name="קבוצה 29"/>
            <p:cNvGrpSpPr/>
            <p:nvPr/>
          </p:nvGrpSpPr>
          <p:grpSpPr>
            <a:xfrm>
              <a:off x="539552" y="4653136"/>
              <a:ext cx="2848569" cy="1570432"/>
              <a:chOff x="539552" y="4653136"/>
              <a:chExt cx="2848569" cy="1570432"/>
            </a:xfrm>
          </p:grpSpPr>
          <p:grpSp>
            <p:nvGrpSpPr>
              <p:cNvPr id="31" name="קבוצה 30"/>
              <p:cNvGrpSpPr/>
              <p:nvPr/>
            </p:nvGrpSpPr>
            <p:grpSpPr>
              <a:xfrm>
                <a:off x="2100152" y="4653136"/>
                <a:ext cx="590828" cy="897152"/>
                <a:chOff x="2261976" y="4908112"/>
                <a:chExt cx="590828" cy="897152"/>
              </a:xfrm>
            </p:grpSpPr>
            <p:sp>
              <p:nvSpPr>
                <p:cNvPr id="48" name="מלבן מעוגל 47"/>
                <p:cNvSpPr/>
                <p:nvPr/>
              </p:nvSpPr>
              <p:spPr>
                <a:xfrm>
                  <a:off x="2411760" y="5217815"/>
                  <a:ext cx="288032" cy="28803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2261976" y="4908112"/>
                  <a:ext cx="590828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600" dirty="0"/>
                    <a:t>pos</a:t>
                  </a:r>
                  <a:endParaRPr lang="he-IL" dirty="0"/>
                </a:p>
              </p:txBody>
            </p:sp>
            <p:cxnSp>
              <p:nvCxnSpPr>
                <p:cNvPr id="50" name="מחבר חץ ישר 49"/>
                <p:cNvCxnSpPr/>
                <p:nvPr/>
              </p:nvCxnSpPr>
              <p:spPr>
                <a:xfrm>
                  <a:off x="2555776" y="5361831"/>
                  <a:ext cx="0" cy="44343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קבוצה 31"/>
              <p:cNvGrpSpPr/>
              <p:nvPr/>
            </p:nvGrpSpPr>
            <p:grpSpPr>
              <a:xfrm>
                <a:off x="539552" y="5827052"/>
                <a:ext cx="864096" cy="369332"/>
                <a:chOff x="660766" y="5665199"/>
                <a:chExt cx="864096" cy="369332"/>
              </a:xfrm>
            </p:grpSpPr>
            <p:sp>
              <p:nvSpPr>
                <p:cNvPr id="46" name="מלבן מעוגל 45"/>
                <p:cNvSpPr/>
                <p:nvPr/>
              </p:nvSpPr>
              <p:spPr>
                <a:xfrm>
                  <a:off x="1236830" y="5705849"/>
                  <a:ext cx="288032" cy="28803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660766" y="5665199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/>
                    <a:t>lst</a:t>
                  </a:r>
                  <a:endParaRPr lang="he-IL" dirty="0"/>
                </a:p>
              </p:txBody>
            </p:sp>
          </p:grpSp>
          <p:grpSp>
            <p:nvGrpSpPr>
              <p:cNvPr id="33" name="קבוצה 32"/>
              <p:cNvGrpSpPr/>
              <p:nvPr/>
            </p:nvGrpSpPr>
            <p:grpSpPr>
              <a:xfrm>
                <a:off x="1691680" y="5589240"/>
                <a:ext cx="1512168" cy="634328"/>
                <a:chOff x="1763688" y="5694554"/>
                <a:chExt cx="1512168" cy="634328"/>
              </a:xfrm>
            </p:grpSpPr>
            <p:grpSp>
              <p:nvGrpSpPr>
                <p:cNvPr id="37" name="קבוצה 36"/>
                <p:cNvGrpSpPr/>
                <p:nvPr/>
              </p:nvGrpSpPr>
              <p:grpSpPr>
                <a:xfrm>
                  <a:off x="1763688" y="5694554"/>
                  <a:ext cx="1233966" cy="634328"/>
                  <a:chOff x="1763688" y="5694554"/>
                  <a:chExt cx="1233966" cy="634328"/>
                </a:xfrm>
              </p:grpSpPr>
              <p:grpSp>
                <p:nvGrpSpPr>
                  <p:cNvPr id="40" name="קבוצה 39"/>
                  <p:cNvGrpSpPr/>
                  <p:nvPr/>
                </p:nvGrpSpPr>
                <p:grpSpPr>
                  <a:xfrm>
                    <a:off x="1763688" y="5694554"/>
                    <a:ext cx="1233966" cy="634328"/>
                    <a:chOff x="3851920" y="5676717"/>
                    <a:chExt cx="1233966" cy="634328"/>
                  </a:xfrm>
                </p:grpSpPr>
                <p:pic>
                  <p:nvPicPr>
                    <p:cNvPr id="43" name="תמונה 4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851920" y="5676717"/>
                      <a:ext cx="1233966" cy="63432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4045278" y="5953231"/>
                      <a:ext cx="216024" cy="2881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36000" tIns="36000" rIns="36000" bIns="36000" rtlCol="1">
                      <a:spAutoFit/>
                    </a:bodyPr>
                    <a:lstStyle/>
                    <a:p>
                      <a:r>
                        <a:rPr lang="en-US" sz="1400" dirty="0"/>
                        <a:t>4</a:t>
                      </a:r>
                      <a:endParaRPr lang="he-IL" sz="1400" dirty="0"/>
                    </a:p>
                  </p:txBody>
                </p:sp>
              </p:grpSp>
              <p:pic>
                <p:nvPicPr>
                  <p:cNvPr id="41" name="תמונה 40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012470" y="5719686"/>
                    <a:ext cx="795888" cy="13963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39" name="מחבר חץ ישר 38"/>
                <p:cNvCxnSpPr/>
                <p:nvPr/>
              </p:nvCxnSpPr>
              <p:spPr>
                <a:xfrm flipV="1">
                  <a:off x="2680382" y="6124804"/>
                  <a:ext cx="595474" cy="11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קבוצה 33"/>
              <p:cNvGrpSpPr/>
              <p:nvPr/>
            </p:nvGrpSpPr>
            <p:grpSpPr>
              <a:xfrm>
                <a:off x="3194545" y="5850638"/>
                <a:ext cx="193576" cy="288032"/>
                <a:chOff x="2267744" y="5301208"/>
                <a:chExt cx="193576" cy="288032"/>
              </a:xfrm>
            </p:grpSpPr>
            <p:cxnSp>
              <p:nvCxnSpPr>
                <p:cNvPr id="35" name="מחבר ישר 34"/>
                <p:cNvCxnSpPr/>
                <p:nvPr/>
              </p:nvCxnSpPr>
              <p:spPr>
                <a:xfrm flipH="1">
                  <a:off x="2267744" y="5301208"/>
                  <a:ext cx="144016" cy="28803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מחבר ישר 35"/>
                <p:cNvCxnSpPr/>
                <p:nvPr/>
              </p:nvCxnSpPr>
              <p:spPr>
                <a:xfrm flipH="1">
                  <a:off x="2317304" y="5301208"/>
                  <a:ext cx="144016" cy="28803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0" name="מחבר חץ ישר 89"/>
            <p:cNvCxnSpPr/>
            <p:nvPr/>
          </p:nvCxnSpPr>
          <p:spPr>
            <a:xfrm>
              <a:off x="1187624" y="6019490"/>
              <a:ext cx="5040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מציין מיקום של מספר שקופית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41</a:t>
            </a:fld>
            <a:endParaRPr lang="he-IL"/>
          </a:p>
        </p:txBody>
      </p:sp>
      <p:sp>
        <p:nvSpPr>
          <p:cNvPr id="28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 ממקום נתון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מקרה </a:t>
            </a:r>
            <a:r>
              <a:rPr lang="en-US" dirty="0">
                <a:solidFill>
                  <a:srgbClr val="C00000"/>
                </a:solidFill>
              </a:rPr>
              <a:t>II + III</a:t>
            </a:r>
            <a:r>
              <a:rPr lang="he-IL" dirty="0">
                <a:solidFill>
                  <a:srgbClr val="C00000"/>
                </a:solidFill>
              </a:rPr>
              <a:t> - מחיקת איבר יחיד ברשימה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9847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48"/>
    </mc:Choice>
    <mc:Fallback xmlns="">
      <p:transition spd="slow" advTm="17148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23392" y="1693305"/>
            <a:ext cx="8599765" cy="4873752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b="1" dirty="0">
                <a:solidFill>
                  <a:srgbClr val="0000FF"/>
                </a:solidFill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00FF"/>
                </a:solidFill>
              </a:rPr>
              <a:t>static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remove (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&gt;lst,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&gt;pos)</a:t>
            </a:r>
            <a:br>
              <a:rPr lang="en-US" sz="1800" dirty="0"/>
            </a:br>
            <a:r>
              <a:rPr lang="en-US" sz="1800" dirty="0"/>
              <a:t>{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if</a:t>
            </a:r>
            <a:r>
              <a:rPr lang="en-US" sz="1800" dirty="0"/>
              <a:t> (pos == lst)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</a:t>
            </a:r>
            <a:r>
              <a:rPr lang="en-US" sz="1800" dirty="0" err="1"/>
              <a:t>lst.getNext</a:t>
            </a:r>
            <a:r>
              <a:rPr lang="en-US" sz="1800" dirty="0"/>
              <a:t>(); 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prev = lst;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while</a:t>
            </a:r>
            <a:r>
              <a:rPr lang="en-US" sz="1800" dirty="0"/>
              <a:t> (</a:t>
            </a:r>
            <a:r>
              <a:rPr lang="en-US" sz="1800" dirty="0" err="1"/>
              <a:t>prev.getNext</a:t>
            </a:r>
            <a:r>
              <a:rPr lang="en-US" sz="1800" dirty="0"/>
              <a:t>() != pos)</a:t>
            </a:r>
            <a:br>
              <a:rPr lang="en-US" sz="1800" dirty="0"/>
            </a:br>
            <a:r>
              <a:rPr lang="en-US" sz="1800" dirty="0"/>
              <a:t>		prev = </a:t>
            </a:r>
            <a:r>
              <a:rPr lang="en-US" sz="1800" dirty="0" err="1"/>
              <a:t>prev.getNext</a:t>
            </a:r>
            <a:r>
              <a:rPr lang="en-US" sz="1800" dirty="0"/>
              <a:t>();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dirty="0" err="1"/>
              <a:t>prev.setNext</a:t>
            </a:r>
            <a:r>
              <a:rPr lang="en-US" sz="1800" dirty="0"/>
              <a:t>(pos.getNext());</a:t>
            </a:r>
          </a:p>
          <a:p>
            <a:pPr marL="0" indent="0" algn="l" rtl="0">
              <a:lnSpc>
                <a:spcPct val="110000"/>
              </a:lnSpc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lst;</a:t>
            </a:r>
            <a:br>
              <a:rPr lang="en-US" sz="1800" dirty="0"/>
            </a:br>
            <a:r>
              <a:rPr lang="en-US" sz="1800" dirty="0"/>
              <a:t>}</a:t>
            </a:r>
          </a:p>
        </p:txBody>
      </p:sp>
      <p:sp>
        <p:nvSpPr>
          <p:cNvPr id="38" name="מלבן מעוגל 37"/>
          <p:cNvSpPr/>
          <p:nvPr/>
        </p:nvSpPr>
        <p:spPr>
          <a:xfrm>
            <a:off x="1685113" y="2628280"/>
            <a:ext cx="2435325" cy="363748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49" name="צורה חופשית 48"/>
          <p:cNvSpPr/>
          <p:nvPr/>
        </p:nvSpPr>
        <p:spPr>
          <a:xfrm>
            <a:off x="2677541" y="6027550"/>
            <a:ext cx="2016224" cy="434875"/>
          </a:xfrm>
          <a:custGeom>
            <a:avLst/>
            <a:gdLst>
              <a:gd name="connsiteX0" fmla="*/ 0 w 2119746"/>
              <a:gd name="connsiteY0" fmla="*/ 0 h 305399"/>
              <a:gd name="connsiteX1" fmla="*/ 1170709 w 2119746"/>
              <a:gd name="connsiteY1" fmla="*/ 304800 h 305399"/>
              <a:gd name="connsiteX2" fmla="*/ 2119746 w 2119746"/>
              <a:gd name="connsiteY2" fmla="*/ 62346 h 30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9746" h="305399">
                <a:moveTo>
                  <a:pt x="0" y="0"/>
                </a:moveTo>
                <a:cubicBezTo>
                  <a:pt x="408709" y="147204"/>
                  <a:pt x="817418" y="294409"/>
                  <a:pt x="1170709" y="304800"/>
                </a:cubicBezTo>
                <a:cubicBezTo>
                  <a:pt x="1524000" y="315191"/>
                  <a:pt x="1821873" y="188768"/>
                  <a:pt x="2119746" y="62346"/>
                </a:cubicBezTo>
              </a:path>
            </a:pathLst>
          </a:custGeom>
          <a:ln>
            <a:tailEnd type="triangle" w="lg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0" name="קבוצה 49"/>
          <p:cNvGrpSpPr/>
          <p:nvPr/>
        </p:nvGrpSpPr>
        <p:grpSpPr>
          <a:xfrm>
            <a:off x="2063553" y="4653136"/>
            <a:ext cx="2848569" cy="1570432"/>
            <a:chOff x="539552" y="4653136"/>
            <a:chExt cx="2848569" cy="1570432"/>
          </a:xfrm>
        </p:grpSpPr>
        <p:grpSp>
          <p:nvGrpSpPr>
            <p:cNvPr id="51" name="קבוצה 50"/>
            <p:cNvGrpSpPr/>
            <p:nvPr/>
          </p:nvGrpSpPr>
          <p:grpSpPr>
            <a:xfrm>
              <a:off x="2100152" y="4653136"/>
              <a:ext cx="590828" cy="897152"/>
              <a:chOff x="2261976" y="4908112"/>
              <a:chExt cx="590828" cy="897152"/>
            </a:xfrm>
          </p:grpSpPr>
          <p:sp>
            <p:nvSpPr>
              <p:cNvPr id="100" name="מלבן מעוגל 99"/>
              <p:cNvSpPr/>
              <p:nvPr/>
            </p:nvSpPr>
            <p:spPr>
              <a:xfrm>
                <a:off x="2411760" y="5217815"/>
                <a:ext cx="288032" cy="28803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2261976" y="4908112"/>
                <a:ext cx="590828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600" dirty="0"/>
                  <a:t>pos</a:t>
                </a:r>
                <a:endParaRPr lang="he-IL" dirty="0"/>
              </a:p>
            </p:txBody>
          </p:sp>
          <p:cxnSp>
            <p:nvCxnSpPr>
              <p:cNvPr id="102" name="מחבר חץ ישר 101"/>
              <p:cNvCxnSpPr/>
              <p:nvPr/>
            </p:nvCxnSpPr>
            <p:spPr>
              <a:xfrm>
                <a:off x="2555776" y="5361831"/>
                <a:ext cx="0" cy="44343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2" name="קבוצה 51"/>
            <p:cNvGrpSpPr/>
            <p:nvPr/>
          </p:nvGrpSpPr>
          <p:grpSpPr>
            <a:xfrm>
              <a:off x="539552" y="5827052"/>
              <a:ext cx="864096" cy="369332"/>
              <a:chOff x="660766" y="5665199"/>
              <a:chExt cx="864096" cy="369332"/>
            </a:xfrm>
          </p:grpSpPr>
          <p:sp>
            <p:nvSpPr>
              <p:cNvPr id="98" name="מלבן מעוגל 97"/>
              <p:cNvSpPr/>
              <p:nvPr/>
            </p:nvSpPr>
            <p:spPr>
              <a:xfrm>
                <a:off x="1236830" y="5705849"/>
                <a:ext cx="288032" cy="28803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60766" y="5665199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lst</a:t>
                </a:r>
                <a:endParaRPr lang="he-IL" dirty="0"/>
              </a:p>
            </p:txBody>
          </p:sp>
        </p:grpSp>
        <p:grpSp>
          <p:nvGrpSpPr>
            <p:cNvPr id="53" name="קבוצה 52"/>
            <p:cNvGrpSpPr/>
            <p:nvPr/>
          </p:nvGrpSpPr>
          <p:grpSpPr>
            <a:xfrm>
              <a:off x="1691680" y="5589240"/>
              <a:ext cx="1512168" cy="634328"/>
              <a:chOff x="1763688" y="5694554"/>
              <a:chExt cx="1512168" cy="634328"/>
            </a:xfrm>
          </p:grpSpPr>
          <p:grpSp>
            <p:nvGrpSpPr>
              <p:cNvPr id="92" name="קבוצה 91"/>
              <p:cNvGrpSpPr/>
              <p:nvPr/>
            </p:nvGrpSpPr>
            <p:grpSpPr>
              <a:xfrm>
                <a:off x="1763688" y="5694554"/>
                <a:ext cx="1233966" cy="634328"/>
                <a:chOff x="1763688" y="5694554"/>
                <a:chExt cx="1233966" cy="634328"/>
              </a:xfrm>
            </p:grpSpPr>
            <p:grpSp>
              <p:nvGrpSpPr>
                <p:cNvPr id="94" name="קבוצה 93"/>
                <p:cNvGrpSpPr/>
                <p:nvPr/>
              </p:nvGrpSpPr>
              <p:grpSpPr>
                <a:xfrm>
                  <a:off x="1763688" y="5694554"/>
                  <a:ext cx="1233966" cy="634328"/>
                  <a:chOff x="3851920" y="5676717"/>
                  <a:chExt cx="1233966" cy="634328"/>
                </a:xfrm>
              </p:grpSpPr>
              <p:pic>
                <p:nvPicPr>
                  <p:cNvPr id="96" name="תמונה 95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851920" y="5676717"/>
                    <a:ext cx="1233966" cy="634328"/>
                  </a:xfrm>
                  <a:prstGeom prst="rect">
                    <a:avLst/>
                  </a:prstGeom>
                </p:spPr>
              </p:pic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4045278" y="5953231"/>
                    <a:ext cx="216024" cy="28814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1">
                    <a:spAutoFit/>
                  </a:bodyPr>
                  <a:lstStyle/>
                  <a:p>
                    <a:r>
                      <a:rPr lang="en-US" sz="1400" dirty="0"/>
                      <a:t>4</a:t>
                    </a:r>
                    <a:endParaRPr lang="he-IL" sz="1400" dirty="0"/>
                  </a:p>
                </p:txBody>
              </p:sp>
            </p:grpSp>
            <p:pic>
              <p:nvPicPr>
                <p:cNvPr id="95" name="תמונה 9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12470" y="5719686"/>
                  <a:ext cx="795888" cy="139630"/>
                </a:xfrm>
                <a:prstGeom prst="rect">
                  <a:avLst/>
                </a:prstGeom>
              </p:spPr>
            </p:pic>
          </p:grpSp>
          <p:cxnSp>
            <p:nvCxnSpPr>
              <p:cNvPr id="93" name="מחבר חץ ישר 92"/>
              <p:cNvCxnSpPr/>
              <p:nvPr/>
            </p:nvCxnSpPr>
            <p:spPr>
              <a:xfrm flipV="1">
                <a:off x="2680382" y="6124804"/>
                <a:ext cx="595474" cy="1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4" name="קבוצה 53"/>
            <p:cNvGrpSpPr/>
            <p:nvPr/>
          </p:nvGrpSpPr>
          <p:grpSpPr>
            <a:xfrm>
              <a:off x="3194545" y="5850638"/>
              <a:ext cx="193576" cy="288032"/>
              <a:chOff x="2267744" y="5301208"/>
              <a:chExt cx="193576" cy="288032"/>
            </a:xfrm>
          </p:grpSpPr>
          <p:cxnSp>
            <p:nvCxnSpPr>
              <p:cNvPr id="55" name="מחבר ישר 54"/>
              <p:cNvCxnSpPr/>
              <p:nvPr/>
            </p:nvCxnSpPr>
            <p:spPr>
              <a:xfrm flipH="1">
                <a:off x="2267744" y="5301208"/>
                <a:ext cx="144016" cy="28803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מחבר ישר 90"/>
              <p:cNvCxnSpPr/>
              <p:nvPr/>
            </p:nvCxnSpPr>
            <p:spPr>
              <a:xfrm flipH="1">
                <a:off x="2317304" y="5301208"/>
                <a:ext cx="144016" cy="28803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מציין מיקום של מספר שקופית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42</a:t>
            </a:fld>
            <a:endParaRPr lang="he-IL"/>
          </a:p>
        </p:txBody>
      </p:sp>
      <p:sp>
        <p:nvSpPr>
          <p:cNvPr id="27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 ממקום נתון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מקרה </a:t>
            </a:r>
            <a:r>
              <a:rPr lang="en-US" dirty="0">
                <a:solidFill>
                  <a:srgbClr val="C00000"/>
                </a:solidFill>
              </a:rPr>
              <a:t>II + III</a:t>
            </a:r>
            <a:r>
              <a:rPr lang="he-IL" dirty="0">
                <a:solidFill>
                  <a:srgbClr val="C00000"/>
                </a:solidFill>
              </a:rPr>
              <a:t> - מחיקת איבר יחיד ברשימה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2097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2"/>
    </mc:Choice>
    <mc:Fallback xmlns="">
      <p:transition spd="slow" advTm="2952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8147248" cy="49971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tabLst>
                <a:tab pos="542925" algn="l"/>
                <a:tab pos="1073150" algn="l"/>
                <a:tab pos="1616075" algn="l"/>
              </a:tabLst>
            </a:pPr>
            <a:r>
              <a:rPr lang="he-IL" dirty="0"/>
              <a:t>הרשימה שנשלחה:</a:t>
            </a:r>
            <a:br>
              <a:rPr lang="en-US" dirty="0"/>
            </a:br>
            <a:br>
              <a:rPr lang="en-US" dirty="0"/>
            </a:br>
            <a:endParaRPr lang="he-IL" dirty="0"/>
          </a:p>
          <a:p>
            <a:pPr>
              <a:lnSpc>
                <a:spcPct val="110000"/>
              </a:lnSpc>
              <a:tabLst>
                <a:tab pos="542925" algn="l"/>
                <a:tab pos="1073150" algn="l"/>
                <a:tab pos="1616075" algn="l"/>
              </a:tabLst>
            </a:pPr>
            <a:endParaRPr lang="he-IL" dirty="0"/>
          </a:p>
          <a:p>
            <a:pPr>
              <a:lnSpc>
                <a:spcPct val="110000"/>
              </a:lnSpc>
              <a:tabLst>
                <a:tab pos="542925" algn="l"/>
                <a:tab pos="1073150" algn="l"/>
                <a:tab pos="1616075" algn="l"/>
              </a:tabLst>
            </a:pPr>
            <a:endParaRPr lang="he-IL" dirty="0"/>
          </a:p>
          <a:p>
            <a:pPr>
              <a:lnSpc>
                <a:spcPct val="110000"/>
              </a:lnSpc>
              <a:tabLst>
                <a:tab pos="542925" algn="l"/>
                <a:tab pos="1073150" algn="l"/>
                <a:tab pos="1616075" algn="l"/>
              </a:tabLst>
            </a:pPr>
            <a:endParaRPr lang="he-IL" dirty="0"/>
          </a:p>
          <a:p>
            <a:pPr>
              <a:lnSpc>
                <a:spcPct val="110000"/>
              </a:lnSpc>
              <a:tabLst>
                <a:tab pos="542925" algn="l"/>
                <a:tab pos="1073150" algn="l"/>
                <a:tab pos="1616075" algn="l"/>
              </a:tabLst>
            </a:pPr>
            <a:r>
              <a:rPr lang="he-IL" dirty="0"/>
              <a:t>הרשימה המוחזרת</a:t>
            </a:r>
            <a:endParaRPr lang="en-US" dirty="0"/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 dirty="0"/>
          </a:p>
        </p:txBody>
      </p:sp>
      <p:grpSp>
        <p:nvGrpSpPr>
          <p:cNvPr id="69" name="קבוצה 68"/>
          <p:cNvGrpSpPr/>
          <p:nvPr/>
        </p:nvGrpSpPr>
        <p:grpSpPr>
          <a:xfrm>
            <a:off x="2544032" y="1725625"/>
            <a:ext cx="590828" cy="897152"/>
            <a:chOff x="2261976" y="4908112"/>
            <a:chExt cx="590828" cy="897152"/>
          </a:xfrm>
        </p:grpSpPr>
        <p:sp>
          <p:nvSpPr>
            <p:cNvPr id="71" name="מלבן מעוגל 70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261976" y="4908112"/>
              <a:ext cx="59082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74" name="מחבר חץ ישר 73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5" name="קבוצה 74"/>
          <p:cNvGrpSpPr/>
          <p:nvPr/>
        </p:nvGrpSpPr>
        <p:grpSpPr>
          <a:xfrm>
            <a:off x="983432" y="2783154"/>
            <a:ext cx="1224136" cy="369332"/>
            <a:chOff x="660766" y="5665199"/>
            <a:chExt cx="1224136" cy="369332"/>
          </a:xfrm>
        </p:grpSpPr>
        <p:sp>
          <p:nvSpPr>
            <p:cNvPr id="82" name="מלבן מעוגל 81"/>
            <p:cNvSpPr/>
            <p:nvPr/>
          </p:nvSpPr>
          <p:spPr>
            <a:xfrm>
              <a:off x="1236830" y="5705849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60766" y="5665199"/>
              <a:ext cx="50405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lst</a:t>
              </a:r>
              <a:endParaRPr lang="he-IL" dirty="0"/>
            </a:p>
          </p:txBody>
        </p:sp>
        <p:cxnSp>
          <p:nvCxnSpPr>
            <p:cNvPr id="84" name="מחבר חץ ישר 83"/>
            <p:cNvCxnSpPr/>
            <p:nvPr/>
          </p:nvCxnSpPr>
          <p:spPr>
            <a:xfrm>
              <a:off x="1380846" y="5849865"/>
              <a:ext cx="5040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5" name="קבוצה 84"/>
          <p:cNvGrpSpPr/>
          <p:nvPr/>
        </p:nvGrpSpPr>
        <p:grpSpPr>
          <a:xfrm>
            <a:off x="2207568" y="2650656"/>
            <a:ext cx="1646258" cy="634328"/>
            <a:chOff x="1763688" y="5694554"/>
            <a:chExt cx="1646258" cy="634328"/>
          </a:xfrm>
        </p:grpSpPr>
        <p:grpSp>
          <p:nvGrpSpPr>
            <p:cNvPr id="86" name="קבוצה 85"/>
            <p:cNvGrpSpPr/>
            <p:nvPr/>
          </p:nvGrpSpPr>
          <p:grpSpPr>
            <a:xfrm>
              <a:off x="3216370" y="5994654"/>
              <a:ext cx="193576" cy="288032"/>
              <a:chOff x="2267744" y="5301208"/>
              <a:chExt cx="193576" cy="288032"/>
            </a:xfrm>
          </p:grpSpPr>
          <p:cxnSp>
            <p:nvCxnSpPr>
              <p:cNvPr id="93" name="מחבר ישר 92"/>
              <p:cNvCxnSpPr/>
              <p:nvPr/>
            </p:nvCxnSpPr>
            <p:spPr>
              <a:xfrm flipH="1">
                <a:off x="2267744" y="5301208"/>
                <a:ext cx="144016" cy="28803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מחבר ישר 93"/>
              <p:cNvCxnSpPr/>
              <p:nvPr/>
            </p:nvCxnSpPr>
            <p:spPr>
              <a:xfrm flipH="1">
                <a:off x="2317304" y="5301208"/>
                <a:ext cx="144016" cy="28803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קבוצה 86"/>
            <p:cNvGrpSpPr/>
            <p:nvPr/>
          </p:nvGrpSpPr>
          <p:grpSpPr>
            <a:xfrm>
              <a:off x="1763688" y="5694554"/>
              <a:ext cx="1233966" cy="634328"/>
              <a:chOff x="1763688" y="5694554"/>
              <a:chExt cx="1233966" cy="634328"/>
            </a:xfrm>
          </p:grpSpPr>
          <p:grpSp>
            <p:nvGrpSpPr>
              <p:cNvPr id="89" name="קבוצה 88"/>
              <p:cNvGrpSpPr/>
              <p:nvPr/>
            </p:nvGrpSpPr>
            <p:grpSpPr>
              <a:xfrm>
                <a:off x="1763688" y="5694554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91" name="תמונה 90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92" name="TextBox 91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4</a:t>
                  </a:r>
                  <a:endParaRPr lang="he-IL" sz="1400" dirty="0"/>
                </a:p>
              </p:txBody>
            </p:sp>
          </p:grpSp>
          <p:pic>
            <p:nvPicPr>
              <p:cNvPr id="90" name="תמונה 8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2470" y="5719686"/>
                <a:ext cx="795888" cy="139630"/>
              </a:xfrm>
              <a:prstGeom prst="rect">
                <a:avLst/>
              </a:prstGeom>
            </p:spPr>
          </p:pic>
        </p:grpSp>
        <p:cxnSp>
          <p:nvCxnSpPr>
            <p:cNvPr id="88" name="מחבר חץ ישר 87"/>
            <p:cNvCxnSpPr/>
            <p:nvPr/>
          </p:nvCxnSpPr>
          <p:spPr>
            <a:xfrm flipV="1">
              <a:off x="2680382" y="6124804"/>
              <a:ext cx="595474" cy="1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2" name="צורה חופשית 101"/>
          <p:cNvSpPr/>
          <p:nvPr/>
        </p:nvSpPr>
        <p:spPr>
          <a:xfrm>
            <a:off x="1597421" y="6027550"/>
            <a:ext cx="2016224" cy="434875"/>
          </a:xfrm>
          <a:custGeom>
            <a:avLst/>
            <a:gdLst>
              <a:gd name="connsiteX0" fmla="*/ 0 w 2119746"/>
              <a:gd name="connsiteY0" fmla="*/ 0 h 305399"/>
              <a:gd name="connsiteX1" fmla="*/ 1170709 w 2119746"/>
              <a:gd name="connsiteY1" fmla="*/ 304800 h 305399"/>
              <a:gd name="connsiteX2" fmla="*/ 2119746 w 2119746"/>
              <a:gd name="connsiteY2" fmla="*/ 62346 h 30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9746" h="305399">
                <a:moveTo>
                  <a:pt x="0" y="0"/>
                </a:moveTo>
                <a:cubicBezTo>
                  <a:pt x="408709" y="147204"/>
                  <a:pt x="817418" y="294409"/>
                  <a:pt x="1170709" y="304800"/>
                </a:cubicBezTo>
                <a:cubicBezTo>
                  <a:pt x="1524000" y="315191"/>
                  <a:pt x="1821873" y="188768"/>
                  <a:pt x="2119746" y="62346"/>
                </a:cubicBezTo>
              </a:path>
            </a:pathLst>
          </a:custGeom>
          <a:ln>
            <a:tailEnd type="triangle" w="lg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983433" y="4653136"/>
            <a:ext cx="2848569" cy="1570432"/>
            <a:chOff x="539552" y="4653136"/>
            <a:chExt cx="2848569" cy="1570432"/>
          </a:xfrm>
        </p:grpSpPr>
        <p:grpSp>
          <p:nvGrpSpPr>
            <p:cNvPr id="95" name="קבוצה 94"/>
            <p:cNvGrpSpPr/>
            <p:nvPr/>
          </p:nvGrpSpPr>
          <p:grpSpPr>
            <a:xfrm>
              <a:off x="2100152" y="4653136"/>
              <a:ext cx="590828" cy="897152"/>
              <a:chOff x="2261976" y="4908112"/>
              <a:chExt cx="590828" cy="897152"/>
            </a:xfrm>
          </p:grpSpPr>
          <p:sp>
            <p:nvSpPr>
              <p:cNvPr id="96" name="מלבן מעוגל 95"/>
              <p:cNvSpPr/>
              <p:nvPr/>
            </p:nvSpPr>
            <p:spPr>
              <a:xfrm>
                <a:off x="2411760" y="5217815"/>
                <a:ext cx="288032" cy="28803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2261976" y="4908112"/>
                <a:ext cx="590828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600" dirty="0"/>
                  <a:t>pos</a:t>
                </a:r>
                <a:endParaRPr lang="he-IL" dirty="0"/>
              </a:p>
            </p:txBody>
          </p:sp>
          <p:cxnSp>
            <p:nvCxnSpPr>
              <p:cNvPr id="98" name="מחבר חץ ישר 97"/>
              <p:cNvCxnSpPr/>
              <p:nvPr/>
            </p:nvCxnSpPr>
            <p:spPr>
              <a:xfrm>
                <a:off x="2555776" y="5361831"/>
                <a:ext cx="0" cy="44343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99" name="קבוצה 98"/>
            <p:cNvGrpSpPr/>
            <p:nvPr/>
          </p:nvGrpSpPr>
          <p:grpSpPr>
            <a:xfrm>
              <a:off x="539552" y="5827052"/>
              <a:ext cx="864096" cy="369332"/>
              <a:chOff x="660766" y="5665199"/>
              <a:chExt cx="864096" cy="369332"/>
            </a:xfrm>
          </p:grpSpPr>
          <p:sp>
            <p:nvSpPr>
              <p:cNvPr id="100" name="מלבן מעוגל 99"/>
              <p:cNvSpPr/>
              <p:nvPr/>
            </p:nvSpPr>
            <p:spPr>
              <a:xfrm>
                <a:off x="1236830" y="5705849"/>
                <a:ext cx="288032" cy="28803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660766" y="5665199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lst</a:t>
                </a:r>
                <a:endParaRPr lang="he-IL" dirty="0"/>
              </a:p>
            </p:txBody>
          </p:sp>
        </p:grpSp>
        <p:grpSp>
          <p:nvGrpSpPr>
            <p:cNvPr id="42" name="קבוצה 41"/>
            <p:cNvGrpSpPr/>
            <p:nvPr/>
          </p:nvGrpSpPr>
          <p:grpSpPr>
            <a:xfrm>
              <a:off x="1691680" y="5589240"/>
              <a:ext cx="1512168" cy="634328"/>
              <a:chOff x="1763688" y="5694554"/>
              <a:chExt cx="1512168" cy="634328"/>
            </a:xfrm>
          </p:grpSpPr>
          <p:grpSp>
            <p:nvGrpSpPr>
              <p:cNvPr id="43" name="קבוצה 42"/>
              <p:cNvGrpSpPr/>
              <p:nvPr/>
            </p:nvGrpSpPr>
            <p:grpSpPr>
              <a:xfrm>
                <a:off x="1763688" y="5694554"/>
                <a:ext cx="1233966" cy="634328"/>
                <a:chOff x="1763688" y="5694554"/>
                <a:chExt cx="1233966" cy="634328"/>
              </a:xfrm>
            </p:grpSpPr>
            <p:grpSp>
              <p:nvGrpSpPr>
                <p:cNvPr id="46" name="קבוצה 45"/>
                <p:cNvGrpSpPr/>
                <p:nvPr/>
              </p:nvGrpSpPr>
              <p:grpSpPr>
                <a:xfrm>
                  <a:off x="1763688" y="5694554"/>
                  <a:ext cx="1233966" cy="634328"/>
                  <a:chOff x="3851920" y="5676717"/>
                  <a:chExt cx="1233966" cy="634328"/>
                </a:xfrm>
              </p:grpSpPr>
              <p:pic>
                <p:nvPicPr>
                  <p:cNvPr id="48" name="תמונה 47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851920" y="5676717"/>
                    <a:ext cx="1233966" cy="634328"/>
                  </a:xfrm>
                  <a:prstGeom prst="rect">
                    <a:avLst/>
                  </a:prstGeom>
                </p:spPr>
              </p:pic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4045278" y="5953231"/>
                    <a:ext cx="216024" cy="28814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1">
                    <a:spAutoFit/>
                  </a:bodyPr>
                  <a:lstStyle/>
                  <a:p>
                    <a:r>
                      <a:rPr lang="en-US" sz="1400" dirty="0"/>
                      <a:t>4</a:t>
                    </a:r>
                    <a:endParaRPr lang="he-IL" sz="1400" dirty="0"/>
                  </a:p>
                </p:txBody>
              </p:sp>
            </p:grpSp>
            <p:pic>
              <p:nvPicPr>
                <p:cNvPr id="47" name="תמונה 4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12470" y="5719686"/>
                  <a:ext cx="795888" cy="139630"/>
                </a:xfrm>
                <a:prstGeom prst="rect">
                  <a:avLst/>
                </a:prstGeom>
              </p:spPr>
            </p:pic>
          </p:grpSp>
          <p:cxnSp>
            <p:nvCxnSpPr>
              <p:cNvPr id="45" name="מחבר חץ ישר 44"/>
              <p:cNvCxnSpPr/>
              <p:nvPr/>
            </p:nvCxnSpPr>
            <p:spPr>
              <a:xfrm flipV="1">
                <a:off x="2680382" y="6124804"/>
                <a:ext cx="595474" cy="1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0" name="קבוצה 49"/>
            <p:cNvGrpSpPr/>
            <p:nvPr/>
          </p:nvGrpSpPr>
          <p:grpSpPr>
            <a:xfrm>
              <a:off x="3194545" y="5850638"/>
              <a:ext cx="193576" cy="288032"/>
              <a:chOff x="2267744" y="5301208"/>
              <a:chExt cx="193576" cy="288032"/>
            </a:xfrm>
          </p:grpSpPr>
          <p:cxnSp>
            <p:nvCxnSpPr>
              <p:cNvPr id="51" name="מחבר ישר 50"/>
              <p:cNvCxnSpPr/>
              <p:nvPr/>
            </p:nvCxnSpPr>
            <p:spPr>
              <a:xfrm flipH="1">
                <a:off x="2267744" y="5301208"/>
                <a:ext cx="144016" cy="28803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מחבר ישר 51"/>
              <p:cNvCxnSpPr/>
              <p:nvPr/>
            </p:nvCxnSpPr>
            <p:spPr>
              <a:xfrm flipH="1">
                <a:off x="2317304" y="5301208"/>
                <a:ext cx="144016" cy="28803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43</a:t>
            </a:fld>
            <a:endParaRPr lang="he-IL"/>
          </a:p>
        </p:txBody>
      </p:sp>
      <p:sp>
        <p:nvSpPr>
          <p:cNvPr id="53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 ממקום נתון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מקרה </a:t>
            </a:r>
            <a:r>
              <a:rPr lang="en-US" dirty="0">
                <a:solidFill>
                  <a:srgbClr val="C00000"/>
                </a:solidFill>
              </a:rPr>
              <a:t>II + III</a:t>
            </a:r>
            <a:r>
              <a:rPr lang="he-IL" dirty="0">
                <a:solidFill>
                  <a:srgbClr val="C00000"/>
                </a:solidFill>
              </a:rPr>
              <a:t> - מחיקת איבר יחיד ברשימה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7408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8"/>
    </mc:Choice>
    <mc:Fallback xmlns="">
      <p:transition spd="slow" advTm="2688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8147248" cy="49971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tabLst>
                <a:tab pos="542925" algn="l"/>
                <a:tab pos="1073150" algn="l"/>
                <a:tab pos="1616075" algn="l"/>
              </a:tabLst>
            </a:pPr>
            <a:r>
              <a:rPr lang="he-IL" dirty="0"/>
              <a:t>הרשימה שנשלחה:</a:t>
            </a:r>
            <a:br>
              <a:rPr lang="en-US" dirty="0"/>
            </a:br>
            <a:br>
              <a:rPr lang="en-US" dirty="0"/>
            </a:br>
            <a:endParaRPr lang="he-IL" dirty="0"/>
          </a:p>
          <a:p>
            <a:pPr>
              <a:lnSpc>
                <a:spcPct val="110000"/>
              </a:lnSpc>
              <a:tabLst>
                <a:tab pos="542925" algn="l"/>
                <a:tab pos="1073150" algn="l"/>
                <a:tab pos="1616075" algn="l"/>
              </a:tabLst>
            </a:pPr>
            <a:endParaRPr lang="he-IL" dirty="0"/>
          </a:p>
          <a:p>
            <a:pPr>
              <a:lnSpc>
                <a:spcPct val="110000"/>
              </a:lnSpc>
              <a:tabLst>
                <a:tab pos="542925" algn="l"/>
                <a:tab pos="1073150" algn="l"/>
                <a:tab pos="1616075" algn="l"/>
              </a:tabLst>
            </a:pPr>
            <a:endParaRPr lang="he-IL" dirty="0"/>
          </a:p>
          <a:p>
            <a:pPr>
              <a:lnSpc>
                <a:spcPct val="110000"/>
              </a:lnSpc>
              <a:tabLst>
                <a:tab pos="542925" algn="l"/>
                <a:tab pos="1073150" algn="l"/>
                <a:tab pos="1616075" algn="l"/>
              </a:tabLst>
            </a:pPr>
            <a:endParaRPr lang="he-IL" dirty="0"/>
          </a:p>
          <a:p>
            <a:pPr>
              <a:lnSpc>
                <a:spcPct val="110000"/>
              </a:lnSpc>
              <a:tabLst>
                <a:tab pos="542925" algn="l"/>
                <a:tab pos="1073150" algn="l"/>
                <a:tab pos="1616075" algn="l"/>
              </a:tabLst>
            </a:pPr>
            <a:r>
              <a:rPr lang="he-IL" dirty="0"/>
              <a:t>הרשימה המוחזרת</a:t>
            </a:r>
            <a:endParaRPr lang="en-US" dirty="0"/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 dirty="0"/>
          </a:p>
        </p:txBody>
      </p:sp>
      <p:grpSp>
        <p:nvGrpSpPr>
          <p:cNvPr id="6" name="קבוצה 5"/>
          <p:cNvGrpSpPr/>
          <p:nvPr/>
        </p:nvGrpSpPr>
        <p:grpSpPr>
          <a:xfrm>
            <a:off x="767408" y="1725625"/>
            <a:ext cx="2870394" cy="1559359"/>
            <a:chOff x="2063552" y="1725625"/>
            <a:chExt cx="2870394" cy="1559359"/>
          </a:xfrm>
        </p:grpSpPr>
        <p:grpSp>
          <p:nvGrpSpPr>
            <p:cNvPr id="69" name="קבוצה 68"/>
            <p:cNvGrpSpPr/>
            <p:nvPr/>
          </p:nvGrpSpPr>
          <p:grpSpPr>
            <a:xfrm>
              <a:off x="3624152" y="1725625"/>
              <a:ext cx="590828" cy="897152"/>
              <a:chOff x="2261976" y="4908112"/>
              <a:chExt cx="590828" cy="897152"/>
            </a:xfrm>
          </p:grpSpPr>
          <p:sp>
            <p:nvSpPr>
              <p:cNvPr id="71" name="מלבן מעוגל 70"/>
              <p:cNvSpPr/>
              <p:nvPr/>
            </p:nvSpPr>
            <p:spPr>
              <a:xfrm>
                <a:off x="2411760" y="5217815"/>
                <a:ext cx="288032" cy="28803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261976" y="4908112"/>
                <a:ext cx="590828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600" dirty="0"/>
                  <a:t>pos</a:t>
                </a:r>
                <a:endParaRPr lang="he-IL" dirty="0"/>
              </a:p>
            </p:txBody>
          </p:sp>
          <p:cxnSp>
            <p:nvCxnSpPr>
              <p:cNvPr id="74" name="מחבר חץ ישר 73"/>
              <p:cNvCxnSpPr/>
              <p:nvPr/>
            </p:nvCxnSpPr>
            <p:spPr>
              <a:xfrm>
                <a:off x="2555776" y="5361831"/>
                <a:ext cx="0" cy="44343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75" name="קבוצה 74"/>
            <p:cNvGrpSpPr/>
            <p:nvPr/>
          </p:nvGrpSpPr>
          <p:grpSpPr>
            <a:xfrm>
              <a:off x="2063552" y="2783154"/>
              <a:ext cx="1224136" cy="369332"/>
              <a:chOff x="660766" y="5665199"/>
              <a:chExt cx="1224136" cy="369332"/>
            </a:xfrm>
          </p:grpSpPr>
          <p:sp>
            <p:nvSpPr>
              <p:cNvPr id="82" name="מלבן מעוגל 81"/>
              <p:cNvSpPr/>
              <p:nvPr/>
            </p:nvSpPr>
            <p:spPr>
              <a:xfrm>
                <a:off x="1236830" y="5705849"/>
                <a:ext cx="288032" cy="28803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60766" y="5665199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lst</a:t>
                </a:r>
                <a:endParaRPr lang="he-IL" dirty="0"/>
              </a:p>
            </p:txBody>
          </p:sp>
          <p:cxnSp>
            <p:nvCxnSpPr>
              <p:cNvPr id="84" name="מחבר חץ ישר 83"/>
              <p:cNvCxnSpPr/>
              <p:nvPr/>
            </p:nvCxnSpPr>
            <p:spPr>
              <a:xfrm>
                <a:off x="1380846" y="5849865"/>
                <a:ext cx="50405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5" name="קבוצה 84"/>
            <p:cNvGrpSpPr/>
            <p:nvPr/>
          </p:nvGrpSpPr>
          <p:grpSpPr>
            <a:xfrm>
              <a:off x="3287688" y="2650656"/>
              <a:ext cx="1646258" cy="634328"/>
              <a:chOff x="1763688" y="5694554"/>
              <a:chExt cx="1646258" cy="634328"/>
            </a:xfrm>
          </p:grpSpPr>
          <p:grpSp>
            <p:nvGrpSpPr>
              <p:cNvPr id="86" name="קבוצה 85"/>
              <p:cNvGrpSpPr/>
              <p:nvPr/>
            </p:nvGrpSpPr>
            <p:grpSpPr>
              <a:xfrm>
                <a:off x="3216370" y="5994654"/>
                <a:ext cx="193576" cy="288032"/>
                <a:chOff x="2267744" y="5301208"/>
                <a:chExt cx="193576" cy="288032"/>
              </a:xfrm>
            </p:grpSpPr>
            <p:cxnSp>
              <p:nvCxnSpPr>
                <p:cNvPr id="93" name="מחבר ישר 92"/>
                <p:cNvCxnSpPr/>
                <p:nvPr/>
              </p:nvCxnSpPr>
              <p:spPr>
                <a:xfrm flipH="1">
                  <a:off x="2267744" y="5301208"/>
                  <a:ext cx="144016" cy="28803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מחבר ישר 93"/>
                <p:cNvCxnSpPr/>
                <p:nvPr/>
              </p:nvCxnSpPr>
              <p:spPr>
                <a:xfrm flipH="1">
                  <a:off x="2317304" y="5301208"/>
                  <a:ext cx="144016" cy="28803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קבוצה 86"/>
              <p:cNvGrpSpPr/>
              <p:nvPr/>
            </p:nvGrpSpPr>
            <p:grpSpPr>
              <a:xfrm>
                <a:off x="1763688" y="5694554"/>
                <a:ext cx="1233966" cy="634328"/>
                <a:chOff x="1763688" y="5694554"/>
                <a:chExt cx="1233966" cy="634328"/>
              </a:xfrm>
            </p:grpSpPr>
            <p:grpSp>
              <p:nvGrpSpPr>
                <p:cNvPr id="89" name="קבוצה 88"/>
                <p:cNvGrpSpPr/>
                <p:nvPr/>
              </p:nvGrpSpPr>
              <p:grpSpPr>
                <a:xfrm>
                  <a:off x="1763688" y="5694554"/>
                  <a:ext cx="1233966" cy="634328"/>
                  <a:chOff x="3851920" y="5676717"/>
                  <a:chExt cx="1233966" cy="634328"/>
                </a:xfrm>
              </p:grpSpPr>
              <p:pic>
                <p:nvPicPr>
                  <p:cNvPr id="91" name="תמונה 90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851920" y="5676717"/>
                    <a:ext cx="1233966" cy="634328"/>
                  </a:xfrm>
                  <a:prstGeom prst="rect">
                    <a:avLst/>
                  </a:prstGeom>
                </p:spPr>
              </p:pic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4045278" y="5953231"/>
                    <a:ext cx="216024" cy="288147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1">
                    <a:spAutoFit/>
                  </a:bodyPr>
                  <a:lstStyle/>
                  <a:p>
                    <a:r>
                      <a:rPr lang="en-US" sz="1400" dirty="0"/>
                      <a:t>4</a:t>
                    </a:r>
                    <a:endParaRPr lang="he-IL" sz="1400" dirty="0"/>
                  </a:p>
                </p:txBody>
              </p:sp>
            </p:grpSp>
            <p:pic>
              <p:nvPicPr>
                <p:cNvPr id="90" name="תמונה 8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12470" y="5719686"/>
                  <a:ext cx="795888" cy="139630"/>
                </a:xfrm>
                <a:prstGeom prst="rect">
                  <a:avLst/>
                </a:prstGeom>
              </p:spPr>
            </p:pic>
          </p:grpSp>
          <p:cxnSp>
            <p:nvCxnSpPr>
              <p:cNvPr id="88" name="מחבר חץ ישר 87"/>
              <p:cNvCxnSpPr/>
              <p:nvPr/>
            </p:nvCxnSpPr>
            <p:spPr>
              <a:xfrm flipV="1">
                <a:off x="2680382" y="6124804"/>
                <a:ext cx="595474" cy="1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קבוצה 6"/>
          <p:cNvGrpSpPr/>
          <p:nvPr/>
        </p:nvGrpSpPr>
        <p:grpSpPr>
          <a:xfrm>
            <a:off x="767408" y="4991719"/>
            <a:ext cx="3021792" cy="1204665"/>
            <a:chOff x="2063552" y="4991719"/>
            <a:chExt cx="3021792" cy="1204665"/>
          </a:xfrm>
        </p:grpSpPr>
        <p:grpSp>
          <p:nvGrpSpPr>
            <p:cNvPr id="95" name="קבוצה 94"/>
            <p:cNvGrpSpPr/>
            <p:nvPr/>
          </p:nvGrpSpPr>
          <p:grpSpPr>
            <a:xfrm>
              <a:off x="4494516" y="4991719"/>
              <a:ext cx="590828" cy="897152"/>
              <a:chOff x="2261976" y="4908112"/>
              <a:chExt cx="590828" cy="897152"/>
            </a:xfrm>
          </p:grpSpPr>
          <p:sp>
            <p:nvSpPr>
              <p:cNvPr id="96" name="מלבן מעוגל 95"/>
              <p:cNvSpPr/>
              <p:nvPr/>
            </p:nvSpPr>
            <p:spPr>
              <a:xfrm>
                <a:off x="2411760" y="5217815"/>
                <a:ext cx="288032" cy="28803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2261976" y="4908112"/>
                <a:ext cx="590828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600" dirty="0"/>
                  <a:t>pos</a:t>
                </a:r>
                <a:endParaRPr lang="he-IL" dirty="0"/>
              </a:p>
            </p:txBody>
          </p:sp>
          <p:cxnSp>
            <p:nvCxnSpPr>
              <p:cNvPr id="98" name="מחבר חץ ישר 97"/>
              <p:cNvCxnSpPr/>
              <p:nvPr/>
            </p:nvCxnSpPr>
            <p:spPr>
              <a:xfrm>
                <a:off x="2555776" y="5361831"/>
                <a:ext cx="0" cy="44343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99" name="קבוצה 98"/>
            <p:cNvGrpSpPr/>
            <p:nvPr/>
          </p:nvGrpSpPr>
          <p:grpSpPr>
            <a:xfrm>
              <a:off x="2063552" y="5827052"/>
              <a:ext cx="864096" cy="369332"/>
              <a:chOff x="660766" y="5665199"/>
              <a:chExt cx="864096" cy="369332"/>
            </a:xfrm>
          </p:grpSpPr>
          <p:sp>
            <p:nvSpPr>
              <p:cNvPr id="100" name="מלבן מעוגל 99"/>
              <p:cNvSpPr/>
              <p:nvPr/>
            </p:nvSpPr>
            <p:spPr>
              <a:xfrm>
                <a:off x="1236830" y="5705849"/>
                <a:ext cx="288032" cy="28803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660766" y="5665199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lst</a:t>
                </a:r>
                <a:endParaRPr lang="he-IL" dirty="0"/>
              </a:p>
            </p:txBody>
          </p:sp>
        </p:grpSp>
        <p:grpSp>
          <p:nvGrpSpPr>
            <p:cNvPr id="104" name="קבוצה 103"/>
            <p:cNvGrpSpPr/>
            <p:nvPr/>
          </p:nvGrpSpPr>
          <p:grpSpPr>
            <a:xfrm>
              <a:off x="4718545" y="5850638"/>
              <a:ext cx="193576" cy="288032"/>
              <a:chOff x="2267744" y="5301208"/>
              <a:chExt cx="193576" cy="288032"/>
            </a:xfrm>
          </p:grpSpPr>
          <p:cxnSp>
            <p:nvCxnSpPr>
              <p:cNvPr id="112" name="מחבר ישר 111"/>
              <p:cNvCxnSpPr/>
              <p:nvPr/>
            </p:nvCxnSpPr>
            <p:spPr>
              <a:xfrm flipH="1">
                <a:off x="2267744" y="5301208"/>
                <a:ext cx="144016" cy="28803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מחבר ישר 116"/>
              <p:cNvCxnSpPr/>
              <p:nvPr/>
            </p:nvCxnSpPr>
            <p:spPr>
              <a:xfrm flipH="1">
                <a:off x="2317304" y="5301208"/>
                <a:ext cx="144016" cy="28803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" name="מחבר חץ ישר 7"/>
            <p:cNvCxnSpPr/>
            <p:nvPr/>
          </p:nvCxnSpPr>
          <p:spPr>
            <a:xfrm>
              <a:off x="2783632" y="5994654"/>
              <a:ext cx="19472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44</a:t>
            </a:fld>
            <a:endParaRPr lang="he-IL"/>
          </a:p>
        </p:txBody>
      </p:sp>
      <p:sp>
        <p:nvSpPr>
          <p:cNvPr id="36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 ממקום נתון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מקרה </a:t>
            </a:r>
            <a:r>
              <a:rPr lang="en-US" dirty="0">
                <a:solidFill>
                  <a:srgbClr val="C00000"/>
                </a:solidFill>
              </a:rPr>
              <a:t>II + III</a:t>
            </a:r>
            <a:r>
              <a:rPr lang="he-IL" dirty="0">
                <a:solidFill>
                  <a:srgbClr val="C00000"/>
                </a:solidFill>
              </a:rPr>
              <a:t> - מחיקת איבר יחיד ברשימה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019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83"/>
    </mc:Choice>
    <mc:Fallback xmlns="">
      <p:transition spd="slow" advTm="5483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7715200" cy="4873752"/>
          </a:xfrm>
        </p:spPr>
        <p:txBody>
          <a:bodyPr/>
          <a:lstStyle/>
          <a:p>
            <a:r>
              <a:rPr lang="he-IL" dirty="0"/>
              <a:t>נתונה רשימה </a:t>
            </a:r>
            <a:r>
              <a:rPr lang="en-US" dirty="0"/>
              <a:t>lst</a:t>
            </a:r>
            <a:r>
              <a:rPr lang="he-IL" dirty="0"/>
              <a:t>  המכילה מספרים שלמים.</a:t>
            </a:r>
            <a:br>
              <a:rPr lang="en-US" dirty="0"/>
            </a:br>
            <a:r>
              <a:rPr lang="he-IL" dirty="0"/>
              <a:t>כתוב פעולה המקבלת כפרמטר את הרשימה </a:t>
            </a:r>
            <a:r>
              <a:rPr lang="en-US" dirty="0"/>
              <a:t>lst</a:t>
            </a:r>
            <a:r>
              <a:rPr lang="he-IL" dirty="0"/>
              <a:t> ומספר שלם </a:t>
            </a:r>
            <a:r>
              <a:rPr lang="en-US" dirty="0"/>
              <a:t>x</a:t>
            </a:r>
            <a:br>
              <a:rPr lang="en-US" dirty="0"/>
            </a:br>
            <a:r>
              <a:rPr lang="he-IL" dirty="0"/>
              <a:t>ומוחקת את כל המופעים של </a:t>
            </a:r>
            <a:r>
              <a:rPr lang="en-US" dirty="0"/>
              <a:t>x</a:t>
            </a:r>
            <a:r>
              <a:rPr lang="he-IL" dirty="0"/>
              <a:t> מהרשימה.</a:t>
            </a:r>
          </a:p>
          <a:p>
            <a:r>
              <a:rPr lang="he-IL" dirty="0"/>
              <a:t>לדוגמה:</a:t>
            </a:r>
            <a:br>
              <a:rPr lang="en-US" dirty="0"/>
            </a:br>
            <a:r>
              <a:rPr lang="he-IL" dirty="0"/>
              <a:t>	עבור הרשימה:  </a:t>
            </a:r>
            <a:r>
              <a:rPr lang="en-US" dirty="0"/>
              <a:t>[3, 3, 3, 4, 5, 3, 7, 3, 3, 3, 8, 9, 3, 3] </a:t>
            </a:r>
            <a:br>
              <a:rPr lang="en-US" dirty="0"/>
            </a:br>
            <a:r>
              <a:rPr lang="he-IL" dirty="0"/>
              <a:t>	והמספר  3</a:t>
            </a:r>
            <a:br>
              <a:rPr lang="en-US" dirty="0"/>
            </a:br>
            <a:r>
              <a:rPr lang="he-IL" dirty="0"/>
              <a:t>	תוחזר הרשימה:  </a:t>
            </a:r>
            <a:r>
              <a:rPr lang="en-US" dirty="0"/>
              <a:t>[4, 5, 7, 8, 9]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45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689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39"/>
    </mc:Choice>
    <mc:Fallback xmlns="">
      <p:transition spd="slow" advTm="32039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7715200" cy="4873752"/>
          </a:xfrm>
        </p:spPr>
        <p:txBody>
          <a:bodyPr/>
          <a:lstStyle/>
          <a:p>
            <a:r>
              <a:rPr lang="he-IL" dirty="0"/>
              <a:t>נכתוב פעולה שתרוץ פעם אחת על כל הרשימה </a:t>
            </a:r>
            <a:r>
              <a:rPr lang="he-IL" sz="2000" dirty="0"/>
              <a:t>(בכל </a:t>
            </a:r>
            <a:r>
              <a:rPr lang="he-IL" sz="2000" dirty="0" err="1"/>
              <a:t>איטרציה</a:t>
            </a:r>
            <a:r>
              <a:rPr lang="he-IL" sz="2000" dirty="0"/>
              <a:t> תטפל באיבר הנוכחי בלבד)</a:t>
            </a:r>
            <a:endParaRPr lang="he-IL" dirty="0"/>
          </a:p>
          <a:p>
            <a:r>
              <a:rPr lang="he-IL" dirty="0"/>
              <a:t>לפעולה שני חלקים:</a:t>
            </a:r>
          </a:p>
          <a:p>
            <a:pPr marL="822960" lvl="1" indent="-457200">
              <a:buFont typeface="+mj-lt"/>
              <a:buAutoNum type="arabicPeriod"/>
            </a:pPr>
            <a:r>
              <a:rPr lang="he-IL" dirty="0"/>
              <a:t>מוחק את כל המופעים של </a:t>
            </a:r>
            <a:r>
              <a:rPr lang="en-US" dirty="0"/>
              <a:t>x</a:t>
            </a:r>
            <a:r>
              <a:rPr lang="he-IL" dirty="0"/>
              <a:t> שנמצאים בתחילת הרשימה</a:t>
            </a:r>
          </a:p>
          <a:p>
            <a:pPr marL="822960" lvl="1" indent="-457200">
              <a:buFont typeface="+mj-lt"/>
              <a:buAutoNum type="arabicPeriod"/>
            </a:pPr>
            <a:r>
              <a:rPr lang="he-IL" dirty="0"/>
              <a:t>מוחק את כל המופעים של </a:t>
            </a:r>
            <a:r>
              <a:rPr lang="en-US" dirty="0"/>
              <a:t>x</a:t>
            </a:r>
            <a:r>
              <a:rPr lang="he-IL" dirty="0"/>
              <a:t> שנמצאים בשאר הרשימה</a:t>
            </a:r>
          </a:p>
          <a:p>
            <a:pPr marL="822960" lvl="1" indent="-457200">
              <a:buFont typeface="+mj-lt"/>
              <a:buAutoNum type="arabicPeriod"/>
            </a:pPr>
            <a:endParaRPr lang="he-IL" dirty="0"/>
          </a:p>
          <a:p>
            <a:pPr marL="822960" lvl="1" indent="-457200">
              <a:buFont typeface="+mj-lt"/>
              <a:buAutoNum type="arabicPeriod"/>
            </a:pPr>
            <a:endParaRPr lang="he-IL" dirty="0"/>
          </a:p>
          <a:p>
            <a:pPr marL="822960" lvl="1" indent="-457200">
              <a:buFont typeface="+mj-lt"/>
              <a:buAutoNum type="arabicPeriod"/>
            </a:pPr>
            <a:endParaRPr lang="he-IL" dirty="0"/>
          </a:p>
          <a:p>
            <a:pPr marL="822960" lvl="1" indent="-457200">
              <a:buFont typeface="+mj-lt"/>
              <a:buAutoNum type="arabicPeriod"/>
            </a:pPr>
            <a:endParaRPr lang="he-IL" dirty="0"/>
          </a:p>
          <a:p>
            <a:pPr marL="822960" lvl="1" indent="-457200">
              <a:buFont typeface="+mj-lt"/>
              <a:buAutoNum type="arabicPeriod"/>
            </a:pPr>
            <a:endParaRPr lang="he-IL" dirty="0"/>
          </a:p>
          <a:p>
            <a:pPr marL="0" indent="0" algn="ctr">
              <a:buNone/>
            </a:pPr>
            <a:r>
              <a:rPr lang="he-IL" dirty="0" err="1">
                <a:solidFill>
                  <a:srgbClr val="0070C0"/>
                </a:solidFill>
              </a:rPr>
              <a:t>א</a:t>
            </a:r>
            <a:r>
              <a:rPr lang="he-IL" b="1" dirty="0" err="1">
                <a:solidFill>
                  <a:srgbClr val="0070C0"/>
                </a:solidFill>
              </a:rPr>
              <a:t>ִיטֶרַצְיָה</a:t>
            </a:r>
            <a:r>
              <a:rPr lang="he-IL" dirty="0">
                <a:solidFill>
                  <a:srgbClr val="0070C0"/>
                </a:solidFill>
              </a:rPr>
              <a:t> - סיבוב של לולאה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46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027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7"/>
    </mc:Choice>
    <mc:Fallback xmlns="">
      <p:transition spd="slow" advTm="17007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7715200" cy="20448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dirty="0"/>
              <a:t>מחיקת כל המופעים של </a:t>
            </a:r>
            <a:r>
              <a:rPr lang="en-US" dirty="0"/>
              <a:t>x</a:t>
            </a:r>
            <a:r>
              <a:rPr lang="he-IL" dirty="0"/>
              <a:t> שנמצאים בתחילת הרשימה:</a:t>
            </a:r>
            <a:br>
              <a:rPr lang="en-US" dirty="0"/>
            </a:br>
            <a:endParaRPr lang="he-IL" dirty="0"/>
          </a:p>
          <a:p>
            <a:endParaRPr lang="he-IL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כל עוד </a:t>
            </a:r>
            <a:r>
              <a:rPr lang="en-US" dirty="0"/>
              <a:t>lst ≠ null)</a:t>
            </a:r>
            <a:r>
              <a:rPr lang="he-IL" dirty="0"/>
              <a:t> </a:t>
            </a:r>
            <a:r>
              <a:rPr lang="he-IL" b="1" dirty="0"/>
              <a:t>וגם</a:t>
            </a:r>
            <a:r>
              <a:rPr lang="he-IL" dirty="0"/>
              <a:t> </a:t>
            </a:r>
            <a:r>
              <a:rPr lang="en-US" dirty="0"/>
              <a:t>(</a:t>
            </a:r>
            <a:r>
              <a:rPr lang="en-US" dirty="0" err="1"/>
              <a:t>lst.getValue</a:t>
            </a:r>
            <a:r>
              <a:rPr lang="en-US" dirty="0"/>
              <a:t>() == x</a:t>
            </a:r>
            <a:endParaRPr lang="he-IL" dirty="0"/>
          </a:p>
          <a:p>
            <a:pPr marL="365760" lvl="1" indent="0">
              <a:buNone/>
            </a:pPr>
            <a:r>
              <a:rPr lang="he-IL" sz="2400" dirty="0"/>
              <a:t>	</a:t>
            </a:r>
            <a:r>
              <a:rPr lang="he-IL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1.1</a:t>
            </a:r>
            <a:r>
              <a:rPr lang="he-IL" sz="2400" dirty="0"/>
              <a:t>	</a:t>
            </a:r>
            <a:r>
              <a:rPr lang="en-US" sz="2400" dirty="0" err="1"/>
              <a:t>lst.getNext</a:t>
            </a:r>
            <a:r>
              <a:rPr lang="en-US" sz="2400" dirty="0"/>
              <a:t>()</a:t>
            </a:r>
            <a:r>
              <a:rPr lang="he-IL" sz="2400" dirty="0"/>
              <a:t> </a:t>
            </a:r>
            <a:r>
              <a:rPr lang="he-IL" sz="2400" dirty="0">
                <a:sym typeface="Symbol" panose="05050102010706020507" pitchFamily="18" charset="2"/>
              </a:rPr>
              <a:t> </a:t>
            </a:r>
            <a:r>
              <a:rPr lang="en-US" sz="2400" dirty="0">
                <a:sym typeface="Symbol" panose="05050102010706020507" pitchFamily="18" charset="2"/>
              </a:rPr>
              <a:t>lst</a:t>
            </a:r>
            <a:endParaRPr lang="he-IL" sz="2400" dirty="0"/>
          </a:p>
        </p:txBody>
      </p:sp>
      <p:pic>
        <p:nvPicPr>
          <p:cNvPr id="95" name="תמונה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497" y="3979694"/>
            <a:ext cx="8684975" cy="686719"/>
          </a:xfrm>
          <a:prstGeom prst="rect">
            <a:avLst/>
          </a:prstGeom>
        </p:spPr>
      </p:pic>
      <p:sp>
        <p:nvSpPr>
          <p:cNvPr id="5" name="הסבר מלבני מעוגל 4"/>
          <p:cNvSpPr/>
          <p:nvPr/>
        </p:nvSpPr>
        <p:spPr>
          <a:xfrm>
            <a:off x="7608168" y="2244585"/>
            <a:ext cx="1008112" cy="352624"/>
          </a:xfrm>
          <a:prstGeom prst="wedgeRoundRectCallout">
            <a:avLst>
              <a:gd name="adj1" fmla="val -50840"/>
              <a:gd name="adj2" fmla="val 97054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>
                <a:solidFill>
                  <a:schemeClr val="accent1">
                    <a:lumMod val="75000"/>
                  </a:schemeClr>
                </a:solidFill>
              </a:rPr>
              <a:t>תנאי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endParaRPr lang="he-IL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הסבר מלבני מעוגל 9"/>
          <p:cNvSpPr/>
          <p:nvPr/>
        </p:nvSpPr>
        <p:spPr>
          <a:xfrm>
            <a:off x="4727848" y="2219281"/>
            <a:ext cx="1008112" cy="352624"/>
          </a:xfrm>
          <a:prstGeom prst="wedgeRoundRectCallout">
            <a:avLst>
              <a:gd name="adj1" fmla="val -49476"/>
              <a:gd name="adj2" fmla="val 107852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>
                <a:solidFill>
                  <a:schemeClr val="accent1">
                    <a:lumMod val="75000"/>
                  </a:schemeClr>
                </a:solidFill>
              </a:rPr>
              <a:t>תנאי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II</a:t>
            </a:r>
            <a:endParaRPr lang="he-IL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מחבר ישר 6"/>
          <p:cNvCxnSpPr/>
          <p:nvPr/>
        </p:nvCxnSpPr>
        <p:spPr>
          <a:xfrm>
            <a:off x="6888088" y="2811729"/>
            <a:ext cx="1459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 flipV="1">
            <a:off x="3791744" y="2780929"/>
            <a:ext cx="2670860" cy="30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הסבר מלבני מעוגל 12"/>
          <p:cNvSpPr/>
          <p:nvPr/>
        </p:nvSpPr>
        <p:spPr>
          <a:xfrm>
            <a:off x="3915919" y="5823210"/>
            <a:ext cx="4464496" cy="432048"/>
          </a:xfrm>
          <a:prstGeom prst="wedgeRoundRectCallout">
            <a:avLst>
              <a:gd name="adj1" fmla="val -28059"/>
              <a:gd name="adj2" fmla="val 49542"/>
              <a:gd name="adj3" fmla="val 16667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rgbClr val="C00000"/>
                </a:solidFill>
              </a:rPr>
              <a:t>שימו לב! יש חשיבות לסדר התנאים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47</a:t>
            </a:fld>
            <a:endParaRPr lang="he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84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87"/>
    </mc:Choice>
    <mc:Fallback xmlns="">
      <p:transition spd="slow" advTm="37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7715200" cy="20448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dirty="0"/>
              <a:t>מחיקת כל המופעים של </a:t>
            </a:r>
            <a:r>
              <a:rPr lang="en-US" dirty="0"/>
              <a:t>x</a:t>
            </a:r>
            <a:r>
              <a:rPr lang="he-IL" dirty="0"/>
              <a:t> שנמצאים בתחילת הרשימה:</a:t>
            </a:r>
            <a:br>
              <a:rPr lang="en-US" dirty="0"/>
            </a:br>
            <a:endParaRPr lang="he-IL" dirty="0"/>
          </a:p>
          <a:p>
            <a:endParaRPr lang="he-IL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כל עוד </a:t>
            </a:r>
            <a:r>
              <a:rPr lang="en-US" dirty="0"/>
              <a:t>lst ≠ null)</a:t>
            </a:r>
            <a:r>
              <a:rPr lang="he-IL" dirty="0"/>
              <a:t> </a:t>
            </a:r>
            <a:r>
              <a:rPr lang="he-IL" b="1" dirty="0"/>
              <a:t>וגם</a:t>
            </a:r>
            <a:r>
              <a:rPr lang="he-IL" dirty="0"/>
              <a:t> </a:t>
            </a:r>
            <a:r>
              <a:rPr lang="en-US" dirty="0"/>
              <a:t>(</a:t>
            </a:r>
            <a:r>
              <a:rPr lang="en-US" dirty="0" err="1"/>
              <a:t>lst.getValue</a:t>
            </a:r>
            <a:r>
              <a:rPr lang="en-US" dirty="0"/>
              <a:t>() == x</a:t>
            </a:r>
            <a:endParaRPr lang="he-IL" dirty="0"/>
          </a:p>
          <a:p>
            <a:pPr marL="365760" lvl="1" indent="0">
              <a:buNone/>
            </a:pPr>
            <a:r>
              <a:rPr lang="he-IL" sz="2400" dirty="0"/>
              <a:t>	</a:t>
            </a:r>
            <a:r>
              <a:rPr lang="he-IL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1.1</a:t>
            </a:r>
            <a:r>
              <a:rPr lang="he-IL" sz="2400" dirty="0"/>
              <a:t>	</a:t>
            </a:r>
            <a:r>
              <a:rPr lang="en-US" sz="2400" dirty="0" err="1"/>
              <a:t>lst.getNext</a:t>
            </a:r>
            <a:r>
              <a:rPr lang="en-US" sz="2400" dirty="0"/>
              <a:t>()</a:t>
            </a:r>
            <a:r>
              <a:rPr lang="he-IL" sz="2400" dirty="0"/>
              <a:t> </a:t>
            </a:r>
            <a:r>
              <a:rPr lang="he-IL" sz="2400" dirty="0">
                <a:sym typeface="Symbol" panose="05050102010706020507" pitchFamily="18" charset="2"/>
              </a:rPr>
              <a:t> </a:t>
            </a:r>
            <a:r>
              <a:rPr lang="en-US" sz="2400" dirty="0">
                <a:sym typeface="Symbol" panose="05050102010706020507" pitchFamily="18" charset="2"/>
              </a:rPr>
              <a:t>lst</a:t>
            </a:r>
            <a:endParaRPr lang="he-IL" sz="2400" dirty="0"/>
          </a:p>
        </p:txBody>
      </p:sp>
      <p:sp>
        <p:nvSpPr>
          <p:cNvPr id="8" name="מלבן מעוגל 7"/>
          <p:cNvSpPr/>
          <p:nvPr/>
        </p:nvSpPr>
        <p:spPr>
          <a:xfrm>
            <a:off x="6915796" y="2747083"/>
            <a:ext cx="1440160" cy="37870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497" y="3979694"/>
            <a:ext cx="8684975" cy="686719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48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232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5"/>
    </mc:Choice>
    <mc:Fallback xmlns="">
      <p:transition spd="slow" advTm="1625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7715200" cy="20448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dirty="0"/>
              <a:t>מחיקת כל המופעים של </a:t>
            </a:r>
            <a:r>
              <a:rPr lang="en-US" dirty="0"/>
              <a:t>x</a:t>
            </a:r>
            <a:r>
              <a:rPr lang="he-IL" dirty="0"/>
              <a:t> שנמצאים בתחילת הרשימה:</a:t>
            </a:r>
            <a:br>
              <a:rPr lang="en-US" dirty="0"/>
            </a:br>
            <a:endParaRPr lang="he-IL" dirty="0"/>
          </a:p>
          <a:p>
            <a:endParaRPr lang="he-IL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כל עוד </a:t>
            </a:r>
            <a:r>
              <a:rPr lang="en-US" dirty="0"/>
              <a:t>lst ≠ null)</a:t>
            </a:r>
            <a:r>
              <a:rPr lang="he-IL" dirty="0"/>
              <a:t> </a:t>
            </a:r>
            <a:r>
              <a:rPr lang="he-IL" b="1" dirty="0"/>
              <a:t>וגם</a:t>
            </a:r>
            <a:r>
              <a:rPr lang="he-IL" dirty="0"/>
              <a:t> </a:t>
            </a:r>
            <a:r>
              <a:rPr lang="en-US" dirty="0"/>
              <a:t>(</a:t>
            </a:r>
            <a:r>
              <a:rPr lang="en-US" dirty="0" err="1"/>
              <a:t>lst.getValue</a:t>
            </a:r>
            <a:r>
              <a:rPr lang="en-US" dirty="0"/>
              <a:t>() == x</a:t>
            </a:r>
            <a:endParaRPr lang="he-IL" dirty="0"/>
          </a:p>
          <a:p>
            <a:pPr marL="365760" lvl="1" indent="0">
              <a:buNone/>
            </a:pPr>
            <a:r>
              <a:rPr lang="he-IL" sz="2400" dirty="0"/>
              <a:t>	</a:t>
            </a:r>
            <a:r>
              <a:rPr lang="he-IL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1.1</a:t>
            </a:r>
            <a:r>
              <a:rPr lang="he-IL" sz="2400" dirty="0"/>
              <a:t>	</a:t>
            </a:r>
            <a:r>
              <a:rPr lang="en-US" sz="2400" dirty="0" err="1"/>
              <a:t>lst.getNext</a:t>
            </a:r>
            <a:r>
              <a:rPr lang="en-US" sz="2400" dirty="0"/>
              <a:t>()</a:t>
            </a:r>
            <a:r>
              <a:rPr lang="he-IL" sz="2400" dirty="0"/>
              <a:t> </a:t>
            </a:r>
            <a:r>
              <a:rPr lang="he-IL" sz="2400" dirty="0">
                <a:sym typeface="Symbol" panose="05050102010706020507" pitchFamily="18" charset="2"/>
              </a:rPr>
              <a:t> </a:t>
            </a:r>
            <a:r>
              <a:rPr lang="en-US" sz="2400" dirty="0">
                <a:sym typeface="Symbol" panose="05050102010706020507" pitchFamily="18" charset="2"/>
              </a:rPr>
              <a:t>lst</a:t>
            </a:r>
            <a:endParaRPr lang="he-IL" sz="2400" dirty="0"/>
          </a:p>
        </p:txBody>
      </p:sp>
      <p:sp>
        <p:nvSpPr>
          <p:cNvPr id="8" name="מלבן מעוגל 7"/>
          <p:cNvSpPr/>
          <p:nvPr/>
        </p:nvSpPr>
        <p:spPr>
          <a:xfrm>
            <a:off x="3613093" y="2771105"/>
            <a:ext cx="4747356" cy="37870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497" y="3979694"/>
            <a:ext cx="8684975" cy="686719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49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95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9"/>
    </mc:Choice>
    <mc:Fallback xmlns="">
      <p:transition spd="slow" advTm="236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63552" y="2060848"/>
            <a:ext cx="7385248" cy="3340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ארבעה מקרים של הוספה :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הוספת איבר </a:t>
            </a:r>
            <a:r>
              <a:rPr lang="he-IL" b="1" dirty="0"/>
              <a:t>לרשימה ריקה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הוספת איבר ב</a:t>
            </a:r>
            <a:r>
              <a:rPr lang="he-IL" b="1" dirty="0"/>
              <a:t>סוף</a:t>
            </a:r>
            <a:r>
              <a:rPr lang="he-IL" dirty="0"/>
              <a:t> הרשימה (כאיבר אחרון)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הוספת איבר </a:t>
            </a:r>
            <a:r>
              <a:rPr lang="he-IL" b="1" dirty="0"/>
              <a:t>בתחילת</a:t>
            </a:r>
            <a:r>
              <a:rPr lang="he-IL" dirty="0"/>
              <a:t> הרשימה (כאיבר ראשון)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הוספת איבר </a:t>
            </a:r>
            <a:r>
              <a:rPr lang="he-IL" b="1" dirty="0"/>
              <a:t>באמצע</a:t>
            </a:r>
            <a:r>
              <a:rPr lang="he-IL" dirty="0"/>
              <a:t> הרשימה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1143000"/>
          </a:xfrm>
        </p:spPr>
        <p:txBody>
          <a:bodyPr>
            <a:normAutofit/>
          </a:bodyPr>
          <a:lstStyle/>
          <a:p>
            <a:r>
              <a:rPr lang="he-IL" dirty="0">
                <a:solidFill>
                  <a:srgbClr val="C00000"/>
                </a:solidFill>
              </a:rPr>
              <a:t>הוספת איבר במקום נתון ברשימה</a:t>
            </a:r>
            <a:endParaRPr lang="he-IL" sz="2400" dirty="0">
              <a:solidFill>
                <a:srgbClr val="C00000"/>
              </a:solidFill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grpSp>
        <p:nvGrpSpPr>
          <p:cNvPr id="10" name="קבוצה 9"/>
          <p:cNvGrpSpPr/>
          <p:nvPr/>
        </p:nvGrpSpPr>
        <p:grpSpPr>
          <a:xfrm>
            <a:off x="2783633" y="6001726"/>
            <a:ext cx="6623847" cy="667634"/>
            <a:chOff x="1259632" y="6001726"/>
            <a:chExt cx="6623847" cy="667634"/>
          </a:xfrm>
        </p:grpSpPr>
        <p:grpSp>
          <p:nvGrpSpPr>
            <p:cNvPr id="11" name="קבוצה 10"/>
            <p:cNvGrpSpPr/>
            <p:nvPr/>
          </p:nvGrpSpPr>
          <p:grpSpPr>
            <a:xfrm>
              <a:off x="1259632" y="6001726"/>
              <a:ext cx="6623847" cy="667634"/>
              <a:chOff x="1259632" y="6001726"/>
              <a:chExt cx="6623847" cy="667634"/>
            </a:xfrm>
          </p:grpSpPr>
          <p:grpSp>
            <p:nvGrpSpPr>
              <p:cNvPr id="15" name="קבוצה 14"/>
              <p:cNvGrpSpPr/>
              <p:nvPr/>
            </p:nvGrpSpPr>
            <p:grpSpPr>
              <a:xfrm>
                <a:off x="1259632" y="6167530"/>
                <a:ext cx="1224136" cy="369332"/>
                <a:chOff x="660766" y="5665199"/>
                <a:chExt cx="1224136" cy="369332"/>
              </a:xfrm>
            </p:grpSpPr>
            <p:sp>
              <p:nvSpPr>
                <p:cNvPr id="32" name="מלבן מעוגל 31"/>
                <p:cNvSpPr/>
                <p:nvPr/>
              </p:nvSpPr>
              <p:spPr>
                <a:xfrm>
                  <a:off x="1236830" y="5705849"/>
                  <a:ext cx="288032" cy="28803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660766" y="5665199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/>
                    <a:t>lst</a:t>
                  </a:r>
                  <a:endParaRPr lang="he-IL" dirty="0"/>
                </a:p>
              </p:txBody>
            </p:sp>
            <p:cxnSp>
              <p:nvCxnSpPr>
                <p:cNvPr id="34" name="מחבר חץ ישר 33"/>
                <p:cNvCxnSpPr/>
                <p:nvPr/>
              </p:nvCxnSpPr>
              <p:spPr>
                <a:xfrm>
                  <a:off x="1380846" y="5849865"/>
                  <a:ext cx="504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קבוצה 15"/>
              <p:cNvGrpSpPr/>
              <p:nvPr/>
            </p:nvGrpSpPr>
            <p:grpSpPr>
              <a:xfrm>
                <a:off x="2483768" y="6035032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30" name="תמונה 2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31" name="TextBox 30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4</a:t>
                  </a:r>
                  <a:endParaRPr lang="he-IL" sz="1400" dirty="0"/>
                </a:p>
              </p:txBody>
            </p:sp>
          </p:grpSp>
          <p:grpSp>
            <p:nvGrpSpPr>
              <p:cNvPr id="17" name="קבוצה 16"/>
              <p:cNvGrpSpPr/>
              <p:nvPr/>
            </p:nvGrpSpPr>
            <p:grpSpPr>
              <a:xfrm>
                <a:off x="4360003" y="6019563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28" name="תמונה 2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29" name="TextBox 28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7</a:t>
                  </a:r>
                  <a:endParaRPr lang="he-IL" sz="1400" dirty="0"/>
                </a:p>
              </p:txBody>
            </p:sp>
          </p:grpSp>
          <p:cxnSp>
            <p:nvCxnSpPr>
              <p:cNvPr id="18" name="מחבר חץ ישר 17"/>
              <p:cNvCxnSpPr/>
              <p:nvPr/>
            </p:nvCxnSpPr>
            <p:spPr>
              <a:xfrm>
                <a:off x="3400462" y="6412232"/>
                <a:ext cx="95954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9" name="קבוצה 18"/>
              <p:cNvGrpSpPr/>
              <p:nvPr/>
            </p:nvGrpSpPr>
            <p:grpSpPr>
              <a:xfrm>
                <a:off x="6232073" y="6001726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26" name="תמונה 2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27" name="TextBox 26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pPr algn="ctr" rtl="0"/>
                  <a:r>
                    <a:rPr lang="en-US" sz="1400" dirty="0"/>
                    <a:t>3</a:t>
                  </a:r>
                  <a:endParaRPr lang="he-IL" sz="1400" dirty="0"/>
                </a:p>
              </p:txBody>
            </p:sp>
          </p:grpSp>
          <p:grpSp>
            <p:nvGrpSpPr>
              <p:cNvPr id="20" name="קבוצה 19"/>
              <p:cNvGrpSpPr/>
              <p:nvPr/>
            </p:nvGrpSpPr>
            <p:grpSpPr>
              <a:xfrm>
                <a:off x="7109379" y="6277767"/>
                <a:ext cx="774100" cy="288032"/>
                <a:chOff x="2803678" y="6097362"/>
                <a:chExt cx="774100" cy="288032"/>
              </a:xfrm>
            </p:grpSpPr>
            <p:grpSp>
              <p:nvGrpSpPr>
                <p:cNvPr id="22" name="קבוצה 21"/>
                <p:cNvGrpSpPr/>
                <p:nvPr/>
              </p:nvGrpSpPr>
              <p:grpSpPr>
                <a:xfrm>
                  <a:off x="3384202" y="6097362"/>
                  <a:ext cx="193576" cy="288032"/>
                  <a:chOff x="2267744" y="5301208"/>
                  <a:chExt cx="193576" cy="288032"/>
                </a:xfrm>
              </p:grpSpPr>
              <p:cxnSp>
                <p:nvCxnSpPr>
                  <p:cNvPr id="24" name="מחבר ישר 23"/>
                  <p:cNvCxnSpPr/>
                  <p:nvPr/>
                </p:nvCxnSpPr>
                <p:spPr>
                  <a:xfrm flipH="1">
                    <a:off x="226774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מחבר ישר 24"/>
                  <p:cNvCxnSpPr/>
                  <p:nvPr/>
                </p:nvCxnSpPr>
                <p:spPr>
                  <a:xfrm flipH="1">
                    <a:off x="231730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3" name="מחבר חץ ישר 22"/>
                <p:cNvCxnSpPr/>
                <p:nvPr/>
              </p:nvCxnSpPr>
              <p:spPr>
                <a:xfrm flipV="1">
                  <a:off x="2803678" y="6241320"/>
                  <a:ext cx="630084" cy="35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מחבר חץ ישר 20"/>
              <p:cNvCxnSpPr/>
              <p:nvPr/>
            </p:nvCxnSpPr>
            <p:spPr>
              <a:xfrm>
                <a:off x="5260618" y="6412117"/>
                <a:ext cx="95954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12" name="תמונה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2807" y="6061644"/>
              <a:ext cx="795888" cy="139630"/>
            </a:xfrm>
            <a:prstGeom prst="rect">
              <a:avLst/>
            </a:prstGeom>
          </p:spPr>
        </p:pic>
        <p:pic>
          <p:nvPicPr>
            <p:cNvPr id="13" name="תמונה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9042" y="6054488"/>
              <a:ext cx="795888" cy="139630"/>
            </a:xfrm>
            <a:prstGeom prst="rect">
              <a:avLst/>
            </a:prstGeom>
          </p:spPr>
        </p:pic>
        <p:pic>
          <p:nvPicPr>
            <p:cNvPr id="14" name="תמונה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1112" y="6035032"/>
              <a:ext cx="795888" cy="13963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5</a:t>
            </a:fld>
            <a:endParaRPr lang="he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612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59"/>
    </mc:Choice>
    <mc:Fallback xmlns="">
      <p:transition spd="slow" advTm="12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7715200" cy="20448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dirty="0"/>
              <a:t>מחיקת כל המופעים של </a:t>
            </a:r>
            <a:r>
              <a:rPr lang="en-US" dirty="0"/>
              <a:t>x</a:t>
            </a:r>
            <a:r>
              <a:rPr lang="he-IL" dirty="0"/>
              <a:t> שנמצאים בתחילת הרשימה:</a:t>
            </a:r>
            <a:br>
              <a:rPr lang="en-US" dirty="0"/>
            </a:br>
            <a:endParaRPr lang="he-IL" dirty="0"/>
          </a:p>
          <a:p>
            <a:endParaRPr lang="he-IL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כל עוד </a:t>
            </a:r>
            <a:r>
              <a:rPr lang="en-US" dirty="0"/>
              <a:t>lst ≠ null)</a:t>
            </a:r>
            <a:r>
              <a:rPr lang="he-IL" dirty="0"/>
              <a:t> </a:t>
            </a:r>
            <a:r>
              <a:rPr lang="he-IL" b="1" dirty="0"/>
              <a:t>וגם</a:t>
            </a:r>
            <a:r>
              <a:rPr lang="he-IL" dirty="0"/>
              <a:t> </a:t>
            </a:r>
            <a:r>
              <a:rPr lang="en-US" dirty="0"/>
              <a:t>(</a:t>
            </a:r>
            <a:r>
              <a:rPr lang="en-US" dirty="0" err="1"/>
              <a:t>lst.getValue</a:t>
            </a:r>
            <a:r>
              <a:rPr lang="en-US" dirty="0"/>
              <a:t>() == x</a:t>
            </a:r>
            <a:endParaRPr lang="he-IL" dirty="0"/>
          </a:p>
          <a:p>
            <a:pPr marL="365760" lvl="1" indent="0">
              <a:buNone/>
            </a:pPr>
            <a:r>
              <a:rPr lang="he-IL" sz="2400" dirty="0"/>
              <a:t>	</a:t>
            </a:r>
            <a:r>
              <a:rPr lang="he-IL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1.1</a:t>
            </a:r>
            <a:r>
              <a:rPr lang="he-IL" sz="2400" dirty="0"/>
              <a:t>	</a:t>
            </a:r>
            <a:r>
              <a:rPr lang="en-US" sz="2400" dirty="0" err="1"/>
              <a:t>lst.getNext</a:t>
            </a:r>
            <a:r>
              <a:rPr lang="en-US" sz="2400" dirty="0"/>
              <a:t>()</a:t>
            </a:r>
            <a:r>
              <a:rPr lang="he-IL" sz="2400" dirty="0"/>
              <a:t> </a:t>
            </a:r>
            <a:r>
              <a:rPr lang="he-IL" sz="2400" dirty="0">
                <a:sym typeface="Symbol" panose="05050102010706020507" pitchFamily="18" charset="2"/>
              </a:rPr>
              <a:t> </a:t>
            </a:r>
            <a:r>
              <a:rPr lang="en-US" sz="2400" dirty="0">
                <a:sym typeface="Symbol" panose="05050102010706020507" pitchFamily="18" charset="2"/>
              </a:rPr>
              <a:t>lst</a:t>
            </a:r>
            <a:endParaRPr lang="he-IL" sz="2400" dirty="0"/>
          </a:p>
        </p:txBody>
      </p:sp>
      <p:sp>
        <p:nvSpPr>
          <p:cNvPr id="8" name="מלבן מעוגל 7"/>
          <p:cNvSpPr/>
          <p:nvPr/>
        </p:nvSpPr>
        <p:spPr>
          <a:xfrm>
            <a:off x="5087889" y="3185268"/>
            <a:ext cx="2880321" cy="37870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549" y="3979825"/>
            <a:ext cx="8627831" cy="663057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50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18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4"/>
    </mc:Choice>
    <mc:Fallback xmlns="">
      <p:transition spd="slow" advTm="7754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7715200" cy="20448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dirty="0"/>
              <a:t>מחיקת כל המופעים של </a:t>
            </a:r>
            <a:r>
              <a:rPr lang="en-US" dirty="0"/>
              <a:t>x</a:t>
            </a:r>
            <a:r>
              <a:rPr lang="he-IL" dirty="0"/>
              <a:t> שנמצאים בתחילת הרשימה:</a:t>
            </a:r>
            <a:br>
              <a:rPr lang="en-US" dirty="0"/>
            </a:br>
            <a:endParaRPr lang="he-IL" dirty="0"/>
          </a:p>
          <a:p>
            <a:endParaRPr lang="he-IL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כל עוד </a:t>
            </a:r>
            <a:r>
              <a:rPr lang="en-US" dirty="0"/>
              <a:t>lst ≠ null)</a:t>
            </a:r>
            <a:r>
              <a:rPr lang="he-IL" dirty="0"/>
              <a:t> </a:t>
            </a:r>
            <a:r>
              <a:rPr lang="he-IL" b="1" dirty="0"/>
              <a:t>וגם</a:t>
            </a:r>
            <a:r>
              <a:rPr lang="he-IL" dirty="0"/>
              <a:t> </a:t>
            </a:r>
            <a:r>
              <a:rPr lang="en-US" dirty="0"/>
              <a:t>(</a:t>
            </a:r>
            <a:r>
              <a:rPr lang="en-US" dirty="0" err="1"/>
              <a:t>lst.getValue</a:t>
            </a:r>
            <a:r>
              <a:rPr lang="en-US" dirty="0"/>
              <a:t>() == x</a:t>
            </a:r>
            <a:endParaRPr lang="he-IL" dirty="0"/>
          </a:p>
          <a:p>
            <a:pPr marL="365760" lvl="1" indent="0">
              <a:buNone/>
            </a:pPr>
            <a:r>
              <a:rPr lang="he-IL" sz="2400" dirty="0"/>
              <a:t>	</a:t>
            </a:r>
            <a:r>
              <a:rPr lang="he-IL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1.1</a:t>
            </a:r>
            <a:r>
              <a:rPr lang="he-IL" sz="2400" dirty="0"/>
              <a:t>	</a:t>
            </a:r>
            <a:r>
              <a:rPr lang="en-US" sz="2400" dirty="0" err="1"/>
              <a:t>lst.getNext</a:t>
            </a:r>
            <a:r>
              <a:rPr lang="en-US" sz="2400" dirty="0"/>
              <a:t>()</a:t>
            </a:r>
            <a:r>
              <a:rPr lang="he-IL" sz="2400" dirty="0"/>
              <a:t> </a:t>
            </a:r>
            <a:r>
              <a:rPr lang="he-IL" sz="2400" dirty="0">
                <a:sym typeface="Symbol" panose="05050102010706020507" pitchFamily="18" charset="2"/>
              </a:rPr>
              <a:t> </a:t>
            </a:r>
            <a:r>
              <a:rPr lang="en-US" sz="2400" dirty="0">
                <a:sym typeface="Symbol" panose="05050102010706020507" pitchFamily="18" charset="2"/>
              </a:rPr>
              <a:t>lst</a:t>
            </a:r>
            <a:endParaRPr lang="he-IL" sz="24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549" y="4139750"/>
            <a:ext cx="8627831" cy="359493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8" name="מלבן מעוגל 7"/>
          <p:cNvSpPr/>
          <p:nvPr/>
        </p:nvSpPr>
        <p:spPr>
          <a:xfrm>
            <a:off x="6915796" y="2747083"/>
            <a:ext cx="1440160" cy="37870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51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67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2"/>
    </mc:Choice>
    <mc:Fallback xmlns="">
      <p:transition spd="slow" advTm="2962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7715200" cy="20448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dirty="0"/>
              <a:t>מחיקת כל המופעים של </a:t>
            </a:r>
            <a:r>
              <a:rPr lang="en-US" dirty="0"/>
              <a:t>x</a:t>
            </a:r>
            <a:r>
              <a:rPr lang="he-IL" dirty="0"/>
              <a:t> שנמצאים בתחילת הרשימה:</a:t>
            </a:r>
            <a:br>
              <a:rPr lang="en-US" dirty="0"/>
            </a:br>
            <a:endParaRPr lang="he-IL" dirty="0"/>
          </a:p>
          <a:p>
            <a:endParaRPr lang="he-IL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כל עוד </a:t>
            </a:r>
            <a:r>
              <a:rPr lang="en-US" dirty="0"/>
              <a:t>lst ≠ null)</a:t>
            </a:r>
            <a:r>
              <a:rPr lang="he-IL" dirty="0"/>
              <a:t> </a:t>
            </a:r>
            <a:r>
              <a:rPr lang="he-IL" b="1" dirty="0"/>
              <a:t>וגם</a:t>
            </a:r>
            <a:r>
              <a:rPr lang="he-IL" dirty="0"/>
              <a:t> </a:t>
            </a:r>
            <a:r>
              <a:rPr lang="en-US" dirty="0"/>
              <a:t>(</a:t>
            </a:r>
            <a:r>
              <a:rPr lang="en-US" dirty="0" err="1"/>
              <a:t>lst.getValue</a:t>
            </a:r>
            <a:r>
              <a:rPr lang="en-US" dirty="0"/>
              <a:t>() == x</a:t>
            </a:r>
            <a:endParaRPr lang="he-IL" dirty="0"/>
          </a:p>
          <a:p>
            <a:pPr marL="365760" lvl="1" indent="0">
              <a:buNone/>
            </a:pPr>
            <a:r>
              <a:rPr lang="he-IL" sz="2400" dirty="0"/>
              <a:t>	</a:t>
            </a:r>
            <a:r>
              <a:rPr lang="he-IL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1.1</a:t>
            </a:r>
            <a:r>
              <a:rPr lang="he-IL" sz="2400" dirty="0"/>
              <a:t>	</a:t>
            </a:r>
            <a:r>
              <a:rPr lang="en-US" sz="2400" dirty="0" err="1"/>
              <a:t>lst.getNext</a:t>
            </a:r>
            <a:r>
              <a:rPr lang="en-US" sz="2400" dirty="0"/>
              <a:t>()</a:t>
            </a:r>
            <a:r>
              <a:rPr lang="he-IL" sz="2400" dirty="0"/>
              <a:t> </a:t>
            </a:r>
            <a:r>
              <a:rPr lang="he-IL" sz="2400" dirty="0">
                <a:sym typeface="Symbol" panose="05050102010706020507" pitchFamily="18" charset="2"/>
              </a:rPr>
              <a:t> </a:t>
            </a:r>
            <a:r>
              <a:rPr lang="en-US" sz="2400" dirty="0">
                <a:sym typeface="Symbol" panose="05050102010706020507" pitchFamily="18" charset="2"/>
              </a:rPr>
              <a:t>lst</a:t>
            </a:r>
            <a:endParaRPr lang="he-IL" sz="2400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549" y="4139750"/>
            <a:ext cx="8627831" cy="359493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3613093" y="2771105"/>
            <a:ext cx="4747356" cy="37870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52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642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2"/>
    </mc:Choice>
    <mc:Fallback xmlns="">
      <p:transition spd="slow" advTm="3152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7715200" cy="20448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dirty="0"/>
              <a:t>מחיקת כל המופעים של </a:t>
            </a:r>
            <a:r>
              <a:rPr lang="en-US" dirty="0"/>
              <a:t>x</a:t>
            </a:r>
            <a:r>
              <a:rPr lang="he-IL" dirty="0"/>
              <a:t> שנמצאים בתחילת הרשימה:</a:t>
            </a:r>
            <a:br>
              <a:rPr lang="en-US" dirty="0"/>
            </a:br>
            <a:endParaRPr lang="he-IL" dirty="0"/>
          </a:p>
          <a:p>
            <a:endParaRPr lang="he-IL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כל עוד </a:t>
            </a:r>
            <a:r>
              <a:rPr lang="en-US" dirty="0"/>
              <a:t>lst ≠ null)</a:t>
            </a:r>
            <a:r>
              <a:rPr lang="he-IL" dirty="0"/>
              <a:t> </a:t>
            </a:r>
            <a:r>
              <a:rPr lang="he-IL" b="1" dirty="0"/>
              <a:t>וגם</a:t>
            </a:r>
            <a:r>
              <a:rPr lang="he-IL" dirty="0"/>
              <a:t> </a:t>
            </a:r>
            <a:r>
              <a:rPr lang="en-US" dirty="0"/>
              <a:t>(</a:t>
            </a:r>
            <a:r>
              <a:rPr lang="en-US" dirty="0" err="1"/>
              <a:t>lst.getValue</a:t>
            </a:r>
            <a:r>
              <a:rPr lang="en-US" dirty="0"/>
              <a:t>() == x</a:t>
            </a:r>
            <a:endParaRPr lang="he-IL" dirty="0"/>
          </a:p>
          <a:p>
            <a:pPr marL="365760" lvl="1" indent="0">
              <a:buNone/>
            </a:pPr>
            <a:r>
              <a:rPr lang="he-IL" sz="2400" dirty="0"/>
              <a:t>	</a:t>
            </a:r>
            <a:r>
              <a:rPr lang="he-IL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1.1</a:t>
            </a:r>
            <a:r>
              <a:rPr lang="he-IL" sz="2400" dirty="0"/>
              <a:t>	</a:t>
            </a:r>
            <a:r>
              <a:rPr lang="en-US" sz="2400" dirty="0" err="1"/>
              <a:t>lst.getNext</a:t>
            </a:r>
            <a:r>
              <a:rPr lang="en-US" sz="2400" dirty="0"/>
              <a:t>()</a:t>
            </a:r>
            <a:r>
              <a:rPr lang="he-IL" sz="2400" dirty="0"/>
              <a:t> </a:t>
            </a:r>
            <a:r>
              <a:rPr lang="he-IL" sz="2400" dirty="0">
                <a:sym typeface="Symbol" panose="05050102010706020507" pitchFamily="18" charset="2"/>
              </a:rPr>
              <a:t> </a:t>
            </a:r>
            <a:r>
              <a:rPr lang="en-US" sz="2400" dirty="0">
                <a:sym typeface="Symbol" panose="05050102010706020507" pitchFamily="18" charset="2"/>
              </a:rPr>
              <a:t>lst</a:t>
            </a:r>
            <a:endParaRPr lang="he-IL" sz="24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026" y="4049080"/>
            <a:ext cx="8598590" cy="563177"/>
          </a:xfrm>
          <a:prstGeom prst="rect">
            <a:avLst/>
          </a:prstGeom>
        </p:spPr>
      </p:pic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5087889" y="3185268"/>
            <a:ext cx="2880321" cy="37870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53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997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6"/>
    </mc:Choice>
    <mc:Fallback xmlns="">
      <p:transition spd="slow" advTm="1936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7715200" cy="20448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dirty="0"/>
              <a:t>מחיקת כל המופעים של </a:t>
            </a:r>
            <a:r>
              <a:rPr lang="en-US" dirty="0"/>
              <a:t>x</a:t>
            </a:r>
            <a:r>
              <a:rPr lang="he-IL" dirty="0"/>
              <a:t> שנמצאים בתחילת הרשימה:</a:t>
            </a:r>
            <a:br>
              <a:rPr lang="en-US" dirty="0"/>
            </a:br>
            <a:endParaRPr lang="he-IL" dirty="0"/>
          </a:p>
          <a:p>
            <a:endParaRPr lang="he-IL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כל עוד </a:t>
            </a:r>
            <a:r>
              <a:rPr lang="en-US" dirty="0"/>
              <a:t>lst ≠ null)</a:t>
            </a:r>
            <a:r>
              <a:rPr lang="he-IL" dirty="0"/>
              <a:t> </a:t>
            </a:r>
            <a:r>
              <a:rPr lang="he-IL" b="1" dirty="0"/>
              <a:t>וגם</a:t>
            </a:r>
            <a:r>
              <a:rPr lang="he-IL" dirty="0"/>
              <a:t> </a:t>
            </a:r>
            <a:r>
              <a:rPr lang="en-US" dirty="0"/>
              <a:t>(</a:t>
            </a:r>
            <a:r>
              <a:rPr lang="en-US" dirty="0" err="1"/>
              <a:t>lst.getValue</a:t>
            </a:r>
            <a:r>
              <a:rPr lang="en-US" dirty="0"/>
              <a:t>() == x</a:t>
            </a:r>
            <a:endParaRPr lang="he-IL" dirty="0"/>
          </a:p>
          <a:p>
            <a:pPr marL="365760" lvl="1" indent="0">
              <a:buNone/>
            </a:pPr>
            <a:r>
              <a:rPr lang="he-IL" sz="2400" dirty="0"/>
              <a:t>	</a:t>
            </a:r>
            <a:r>
              <a:rPr lang="he-IL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1.1</a:t>
            </a:r>
            <a:r>
              <a:rPr lang="he-IL" sz="2400" dirty="0"/>
              <a:t>	</a:t>
            </a:r>
            <a:r>
              <a:rPr lang="en-US" sz="2400" dirty="0" err="1"/>
              <a:t>lst.getNext</a:t>
            </a:r>
            <a:r>
              <a:rPr lang="en-US" sz="2400" dirty="0"/>
              <a:t>()</a:t>
            </a:r>
            <a:r>
              <a:rPr lang="he-IL" sz="2400" dirty="0"/>
              <a:t> </a:t>
            </a:r>
            <a:r>
              <a:rPr lang="he-IL" sz="2400" dirty="0">
                <a:sym typeface="Symbol" panose="05050102010706020507" pitchFamily="18" charset="2"/>
              </a:rPr>
              <a:t> </a:t>
            </a:r>
            <a:r>
              <a:rPr lang="en-US" sz="2400" dirty="0">
                <a:sym typeface="Symbol" panose="05050102010706020507" pitchFamily="18" charset="2"/>
              </a:rPr>
              <a:t>lst</a:t>
            </a:r>
            <a:endParaRPr lang="he-IL" sz="24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549" y="4121087"/>
            <a:ext cx="8627831" cy="415370"/>
          </a:xfrm>
          <a:prstGeom prst="rect">
            <a:avLst/>
          </a:prstGeom>
        </p:spPr>
      </p:pic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8" name="מלבן מעוגל 7"/>
          <p:cNvSpPr/>
          <p:nvPr/>
        </p:nvSpPr>
        <p:spPr>
          <a:xfrm>
            <a:off x="6915796" y="2747083"/>
            <a:ext cx="1440160" cy="37870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54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801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4"/>
    </mc:Choice>
    <mc:Fallback xmlns="">
      <p:transition spd="slow" advTm="2674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7715200" cy="2044824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מחיקת כל המופעים של </a:t>
            </a:r>
            <a:r>
              <a:rPr lang="en-US" dirty="0"/>
              <a:t>x</a:t>
            </a:r>
            <a:r>
              <a:rPr lang="he-IL" dirty="0"/>
              <a:t> שנמצאים בתחילת הרשימה:</a:t>
            </a:r>
            <a:br>
              <a:rPr lang="en-US" dirty="0"/>
            </a:br>
            <a:endParaRPr lang="he-IL" dirty="0"/>
          </a:p>
          <a:p>
            <a:endParaRPr lang="he-IL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כל עוד </a:t>
            </a:r>
            <a:r>
              <a:rPr lang="en-US" dirty="0"/>
              <a:t>lst ≠ null)</a:t>
            </a:r>
            <a:r>
              <a:rPr lang="he-IL" dirty="0"/>
              <a:t> </a:t>
            </a:r>
            <a:r>
              <a:rPr lang="he-IL" b="1" dirty="0"/>
              <a:t>וגם</a:t>
            </a:r>
            <a:r>
              <a:rPr lang="he-IL" dirty="0"/>
              <a:t> </a:t>
            </a:r>
            <a:r>
              <a:rPr lang="en-US" dirty="0"/>
              <a:t>(</a:t>
            </a:r>
            <a:r>
              <a:rPr lang="en-US" dirty="0" err="1"/>
              <a:t>lst.getValue</a:t>
            </a:r>
            <a:r>
              <a:rPr lang="en-US" dirty="0"/>
              <a:t>() == x</a:t>
            </a:r>
            <a:endParaRPr lang="he-IL" dirty="0"/>
          </a:p>
          <a:p>
            <a:pPr marL="365760" lvl="1" indent="0">
              <a:buNone/>
            </a:pPr>
            <a:r>
              <a:rPr lang="he-IL" sz="2400" dirty="0"/>
              <a:t>	</a:t>
            </a:r>
            <a:r>
              <a:rPr lang="he-IL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1.1</a:t>
            </a:r>
            <a:r>
              <a:rPr lang="he-IL" sz="2400" dirty="0"/>
              <a:t>	</a:t>
            </a:r>
            <a:r>
              <a:rPr lang="en-US" sz="2400" dirty="0" err="1"/>
              <a:t>lst.getNext</a:t>
            </a:r>
            <a:r>
              <a:rPr lang="en-US" sz="2400" dirty="0"/>
              <a:t>()</a:t>
            </a:r>
            <a:r>
              <a:rPr lang="he-IL" sz="2400" dirty="0"/>
              <a:t> </a:t>
            </a:r>
            <a:r>
              <a:rPr lang="he-IL" sz="2400" dirty="0">
                <a:sym typeface="Symbol" panose="05050102010706020507" pitchFamily="18" charset="2"/>
              </a:rPr>
              <a:t> </a:t>
            </a:r>
            <a:r>
              <a:rPr lang="en-US" sz="2400" dirty="0">
                <a:sym typeface="Symbol" panose="05050102010706020507" pitchFamily="18" charset="2"/>
              </a:rPr>
              <a:t>lst</a:t>
            </a:r>
            <a:endParaRPr lang="he-IL" sz="24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549" y="4121087"/>
            <a:ext cx="8627831" cy="415370"/>
          </a:xfrm>
          <a:prstGeom prst="rect">
            <a:avLst/>
          </a:prstGeom>
        </p:spPr>
      </p:pic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8" name="מלבן מעוגל 7"/>
          <p:cNvSpPr/>
          <p:nvPr/>
        </p:nvSpPr>
        <p:spPr>
          <a:xfrm>
            <a:off x="3613093" y="2771105"/>
            <a:ext cx="4747356" cy="37870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55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469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9"/>
    </mc:Choice>
    <mc:Fallback xmlns="">
      <p:transition spd="slow" advTm="3769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7715200" cy="2044824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מחיקת כל המופעים של </a:t>
            </a:r>
            <a:r>
              <a:rPr lang="en-US" dirty="0"/>
              <a:t>x</a:t>
            </a:r>
            <a:r>
              <a:rPr lang="he-IL" dirty="0"/>
              <a:t> שנמצאים בתחילת הרשימה:</a:t>
            </a:r>
          </a:p>
          <a:p>
            <a:endParaRPr lang="he-IL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כל עוד </a:t>
            </a:r>
            <a:r>
              <a:rPr lang="en-US" dirty="0"/>
              <a:t>lst ≠ null)</a:t>
            </a:r>
            <a:r>
              <a:rPr lang="he-IL" dirty="0"/>
              <a:t> </a:t>
            </a:r>
            <a:r>
              <a:rPr lang="he-IL" b="1" dirty="0"/>
              <a:t>וגם</a:t>
            </a:r>
            <a:r>
              <a:rPr lang="he-IL" dirty="0"/>
              <a:t> </a:t>
            </a:r>
            <a:r>
              <a:rPr lang="en-US" dirty="0"/>
              <a:t>(</a:t>
            </a:r>
            <a:r>
              <a:rPr lang="en-US" dirty="0" err="1"/>
              <a:t>lst.getValue</a:t>
            </a:r>
            <a:r>
              <a:rPr lang="en-US" dirty="0"/>
              <a:t>() == x</a:t>
            </a:r>
            <a:endParaRPr lang="he-IL" dirty="0"/>
          </a:p>
          <a:p>
            <a:pPr marL="365760" lvl="1" indent="0">
              <a:buNone/>
            </a:pPr>
            <a:r>
              <a:rPr lang="he-IL" sz="2400" dirty="0"/>
              <a:t>	</a:t>
            </a:r>
            <a:r>
              <a:rPr lang="he-IL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1.1</a:t>
            </a:r>
            <a:r>
              <a:rPr lang="he-IL" sz="2400" dirty="0"/>
              <a:t>	</a:t>
            </a:r>
            <a:r>
              <a:rPr lang="en-US" sz="2400" dirty="0" err="1"/>
              <a:t>lst.getNext</a:t>
            </a:r>
            <a:r>
              <a:rPr lang="en-US" sz="2400" dirty="0"/>
              <a:t>()</a:t>
            </a:r>
            <a:r>
              <a:rPr lang="he-IL" sz="2400" dirty="0"/>
              <a:t> </a:t>
            </a:r>
            <a:r>
              <a:rPr lang="he-IL" sz="2400" dirty="0">
                <a:sym typeface="Symbol" panose="05050102010706020507" pitchFamily="18" charset="2"/>
              </a:rPr>
              <a:t> </a:t>
            </a:r>
            <a:r>
              <a:rPr lang="en-US" sz="2400" dirty="0">
                <a:sym typeface="Symbol" panose="05050102010706020507" pitchFamily="18" charset="2"/>
              </a:rPr>
              <a:t>lst</a:t>
            </a:r>
            <a:endParaRPr lang="he-IL" sz="2400" dirty="0"/>
          </a:p>
        </p:txBody>
      </p:sp>
      <p:pic>
        <p:nvPicPr>
          <p:cNvPr id="97" name="תמונה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134" y="3809332"/>
            <a:ext cx="7738532" cy="508675"/>
          </a:xfrm>
          <a:prstGeom prst="rect">
            <a:avLst/>
          </a:prstGeom>
        </p:spPr>
      </p:pic>
      <p:sp>
        <p:nvSpPr>
          <p:cNvPr id="98" name="מציין מיקום תוכן 2"/>
          <p:cNvSpPr txBox="1">
            <a:spLocks/>
          </p:cNvSpPr>
          <p:nvPr/>
        </p:nvSpPr>
        <p:spPr>
          <a:xfrm>
            <a:off x="1857400" y="4653136"/>
            <a:ext cx="7983016" cy="11521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r" rtl="1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r" rtl="1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r" rtl="1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r" rtl="1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r" rtl="1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r" rtl="1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בסיום שלב זה יימחקו כל המופעים של </a:t>
            </a:r>
            <a:r>
              <a:rPr lang="en-US" dirty="0"/>
              <a:t>x</a:t>
            </a:r>
            <a:r>
              <a:rPr lang="he-IL" dirty="0"/>
              <a:t> שהיו בתחילת הרשימה, </a:t>
            </a:r>
            <a:br>
              <a:rPr lang="en-US" dirty="0"/>
            </a:br>
            <a:r>
              <a:rPr lang="en-US" dirty="0"/>
              <a:t>lst</a:t>
            </a:r>
            <a:r>
              <a:rPr lang="he-IL" dirty="0"/>
              <a:t> מפנה לחוליה הראשונה </a:t>
            </a:r>
            <a:r>
              <a:rPr lang="he-IL" b="1" dirty="0"/>
              <a:t>שאינה</a:t>
            </a:r>
            <a:r>
              <a:rPr lang="he-IL" dirty="0"/>
              <a:t> מכילה את </a:t>
            </a:r>
            <a:r>
              <a:rPr lang="en-US" dirty="0"/>
              <a:t>x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56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948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51"/>
    </mc:Choice>
    <mc:Fallback xmlns="">
      <p:transition spd="slow" advTm="10451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7715200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dirty="0"/>
              <a:t>מחיקת כל המופעים של </a:t>
            </a:r>
            <a:r>
              <a:rPr lang="en-US" dirty="0"/>
              <a:t>x</a:t>
            </a:r>
            <a:r>
              <a:rPr lang="he-IL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dirty="0">
                <a:solidFill>
                  <a:schemeClr val="bg1">
                    <a:lumMod val="75000"/>
                  </a:schemeClr>
                </a:solidFill>
              </a:rPr>
              <a:t>כל עוד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lst ≠ null</a:t>
            </a:r>
            <a:r>
              <a:rPr lang="he-IL" dirty="0">
                <a:solidFill>
                  <a:schemeClr val="bg1">
                    <a:lumMod val="75000"/>
                  </a:schemeClr>
                </a:solidFill>
              </a:rPr>
              <a:t> וגם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lst.getValue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() == x</a:t>
            </a:r>
            <a:endParaRPr lang="he-IL" dirty="0">
              <a:solidFill>
                <a:schemeClr val="bg1">
                  <a:lumMod val="7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400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he-IL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1.1</a:t>
            </a:r>
            <a:r>
              <a:rPr lang="he-IL" sz="2400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lst.getNext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()</a:t>
            </a:r>
            <a:r>
              <a:rPr lang="he-IL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he-IL" sz="2400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2400" dirty="0">
              <a:solidFill>
                <a:schemeClr val="bg1">
                  <a:lumMod val="7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400" b="1" dirty="0"/>
              <a:t>null</a:t>
            </a:r>
            <a:r>
              <a:rPr lang="he-IL" sz="2400" dirty="0"/>
              <a:t> </a:t>
            </a:r>
            <a:r>
              <a:rPr lang="he-IL" sz="2400" dirty="0">
                <a:sym typeface="Symbol" panose="05050102010706020507" pitchFamily="18" charset="2"/>
              </a:rPr>
              <a:t> </a:t>
            </a:r>
            <a:r>
              <a:rPr lang="en-US" sz="2400" dirty="0" err="1">
                <a:sym typeface="Symbol" panose="05050102010706020507" pitchFamily="18" charset="2"/>
              </a:rPr>
              <a:t>prev</a:t>
            </a:r>
            <a:r>
              <a:rPr lang="he-IL" sz="2400" dirty="0">
                <a:sym typeface="Symbol" panose="05050102010706020507" pitchFamily="18" charset="2"/>
              </a:rPr>
              <a:t>  , </a:t>
            </a:r>
            <a:r>
              <a:rPr lang="en-US" sz="2400" b="1" dirty="0" err="1">
                <a:sym typeface="Symbol" panose="05050102010706020507" pitchFamily="18" charset="2"/>
              </a:rPr>
              <a:t>lst</a:t>
            </a:r>
            <a:r>
              <a:rPr lang="he-IL" sz="2400" dirty="0">
                <a:sym typeface="Symbol" panose="05050102010706020507" pitchFamily="18" charset="2"/>
              </a:rPr>
              <a:t>  </a:t>
            </a:r>
            <a:r>
              <a:rPr lang="en-US" sz="24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400" b="1" dirty="0">
                <a:sym typeface="Symbol" panose="05050102010706020507" pitchFamily="18" charset="2"/>
              </a:rPr>
              <a:t>כל עוד </a:t>
            </a:r>
            <a:r>
              <a:rPr lang="he-IL" sz="2400" dirty="0">
                <a:sym typeface="Symbol" panose="05050102010706020507" pitchFamily="18" charset="2"/>
              </a:rPr>
              <a:t>(</a:t>
            </a:r>
            <a:r>
              <a:rPr lang="en-US" sz="2400" dirty="0">
                <a:sym typeface="Symbol" panose="05050102010706020507" pitchFamily="18" charset="2"/>
              </a:rPr>
              <a:t>pos ≠ </a:t>
            </a:r>
            <a:r>
              <a:rPr lang="en-US" sz="2400" b="1" dirty="0">
                <a:sym typeface="Symbol" panose="05050102010706020507" pitchFamily="18" charset="2"/>
              </a:rPr>
              <a:t>null</a:t>
            </a:r>
            <a:r>
              <a:rPr lang="he-IL" sz="24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400" dirty="0">
                <a:sym typeface="Symbol" panose="05050102010706020507" pitchFamily="18" charset="2"/>
              </a:rPr>
              <a:t>	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400" dirty="0">
                <a:sym typeface="Symbol" panose="05050102010706020507" pitchFamily="18" charset="2"/>
              </a:rPr>
              <a:t>	</a:t>
            </a:r>
            <a:r>
              <a:rPr lang="he-IL" sz="2400" b="1" dirty="0">
                <a:sym typeface="Symbol" panose="05050102010706020507" pitchFamily="18" charset="2"/>
              </a:rPr>
              <a:t>אם</a:t>
            </a:r>
            <a:r>
              <a:rPr lang="he-IL" sz="2400" dirty="0">
                <a:sym typeface="Symbol" panose="05050102010706020507" pitchFamily="18" charset="2"/>
              </a:rPr>
              <a:t> </a:t>
            </a:r>
            <a:r>
              <a:rPr lang="en-US" sz="2400" dirty="0">
                <a:sym typeface="Symbol" panose="05050102010706020507" pitchFamily="18" charset="2"/>
              </a:rPr>
              <a:t>(</a:t>
            </a:r>
            <a:r>
              <a:rPr lang="en-US" sz="2400" dirty="0" err="1">
                <a:sym typeface="Symbol" panose="05050102010706020507" pitchFamily="18" charset="2"/>
              </a:rPr>
              <a:t>pos.getValue</a:t>
            </a:r>
            <a:r>
              <a:rPr lang="en-US" sz="2400" dirty="0">
                <a:sym typeface="Symbol" panose="05050102010706020507" pitchFamily="18" charset="2"/>
              </a:rPr>
              <a:t>() == x)</a:t>
            </a:r>
            <a:br>
              <a:rPr lang="en-US" sz="2400" dirty="0">
                <a:sym typeface="Symbol" panose="05050102010706020507" pitchFamily="18" charset="2"/>
              </a:rPr>
            </a:br>
            <a:r>
              <a:rPr lang="he-IL" sz="2400" dirty="0">
                <a:sym typeface="Symbol" panose="05050102010706020507" pitchFamily="18" charset="2"/>
              </a:rPr>
              <a:t>		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400" dirty="0">
                <a:sym typeface="Symbol" panose="05050102010706020507" pitchFamily="18" charset="2"/>
              </a:rPr>
              <a:t>	</a:t>
            </a:r>
            <a:r>
              <a:rPr lang="en-US" sz="2400" dirty="0" err="1">
                <a:sym typeface="Symbol" panose="05050102010706020507" pitchFamily="18" charset="2"/>
              </a:rPr>
              <a:t>prev.setNext</a:t>
            </a:r>
            <a:r>
              <a:rPr lang="en-US" sz="2400" dirty="0">
                <a:sym typeface="Symbol" panose="05050102010706020507" pitchFamily="18" charset="2"/>
              </a:rPr>
              <a:t> (</a:t>
            </a:r>
            <a:r>
              <a:rPr lang="en-US" sz="2400" dirty="0" err="1">
                <a:sym typeface="Symbol" panose="05050102010706020507" pitchFamily="18" charset="2"/>
              </a:rPr>
              <a:t>pos.getNext</a:t>
            </a:r>
            <a:r>
              <a:rPr lang="en-US" sz="2400" dirty="0">
                <a:sym typeface="Symbol" panose="05050102010706020507" pitchFamily="18" charset="2"/>
              </a:rPr>
              <a:t>())</a:t>
            </a:r>
            <a:endParaRPr lang="he-IL" sz="24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400" dirty="0">
                <a:sym typeface="Symbol" panose="05050102010706020507" pitchFamily="18" charset="2"/>
              </a:rPr>
              <a:t>		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400" dirty="0">
                <a:sym typeface="Symbol" panose="05050102010706020507" pitchFamily="18" charset="2"/>
              </a:rPr>
              <a:t>	</a:t>
            </a:r>
            <a:r>
              <a:rPr lang="en-US" sz="2400" dirty="0" err="1">
                <a:sym typeface="Symbol" panose="05050102010706020507" pitchFamily="18" charset="2"/>
              </a:rPr>
              <a:t>pos.getNext</a:t>
            </a:r>
            <a:r>
              <a:rPr lang="en-US" sz="2400" dirty="0">
                <a:sym typeface="Symbol" panose="05050102010706020507" pitchFamily="18" charset="2"/>
              </a:rPr>
              <a:t>()</a:t>
            </a:r>
            <a:r>
              <a:rPr lang="he-IL" sz="2400" dirty="0">
                <a:sym typeface="Symbol" panose="05050102010706020507" pitchFamily="18" charset="2"/>
              </a:rPr>
              <a:t>  </a:t>
            </a:r>
            <a:r>
              <a:rPr lang="en-US" sz="2400" dirty="0">
                <a:sym typeface="Symbol" panose="05050102010706020507" pitchFamily="18" charset="2"/>
              </a:rPr>
              <a:t>pos</a:t>
            </a:r>
            <a:endParaRPr lang="he-IL" sz="24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400" dirty="0">
                <a:sym typeface="Symbol" panose="05050102010706020507" pitchFamily="18" charset="2"/>
              </a:rPr>
              <a:t>	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400" dirty="0">
                <a:sym typeface="Symbol" panose="05050102010706020507" pitchFamily="18" charset="2"/>
              </a:rPr>
              <a:t>	</a:t>
            </a:r>
            <a:r>
              <a:rPr lang="he-IL" sz="24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400" dirty="0">
                <a:sym typeface="Symbol" panose="05050102010706020507" pitchFamily="18" charset="2"/>
              </a:rPr>
              <a:t>		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400" dirty="0">
                <a:sym typeface="Symbol" panose="05050102010706020507" pitchFamily="18" charset="2"/>
              </a:rPr>
              <a:t>	</a:t>
            </a:r>
            <a:r>
              <a:rPr lang="en-US" sz="2400" dirty="0">
                <a:sym typeface="Symbol" panose="05050102010706020507" pitchFamily="18" charset="2"/>
              </a:rPr>
              <a:t>pos</a:t>
            </a:r>
            <a:r>
              <a:rPr lang="he-IL" sz="2400" dirty="0">
                <a:sym typeface="Symbol" panose="05050102010706020507" pitchFamily="18" charset="2"/>
              </a:rPr>
              <a:t>  </a:t>
            </a:r>
            <a:r>
              <a:rPr lang="en-US" sz="2400" dirty="0" err="1">
                <a:sym typeface="Symbol" panose="05050102010706020507" pitchFamily="18" charset="2"/>
              </a:rPr>
              <a:t>prev</a:t>
            </a:r>
            <a:endParaRPr lang="he-IL" sz="24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400" dirty="0">
                <a:sym typeface="Symbol" panose="05050102010706020507" pitchFamily="18" charset="2"/>
              </a:rPr>
              <a:t>		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400" dirty="0">
                <a:sym typeface="Symbol" panose="05050102010706020507" pitchFamily="18" charset="2"/>
              </a:rPr>
              <a:t>	</a:t>
            </a:r>
            <a:r>
              <a:rPr lang="en-US" sz="2400" dirty="0" err="1">
                <a:sym typeface="Symbol" panose="05050102010706020507" pitchFamily="18" charset="2"/>
              </a:rPr>
              <a:t>pos.getNext</a:t>
            </a:r>
            <a:r>
              <a:rPr lang="en-US" sz="2400" dirty="0">
                <a:sym typeface="Symbol" panose="05050102010706020507" pitchFamily="18" charset="2"/>
              </a:rPr>
              <a:t>()</a:t>
            </a:r>
            <a:r>
              <a:rPr lang="he-IL" sz="2400" dirty="0">
                <a:sym typeface="Symbol" panose="05050102010706020507" pitchFamily="18" charset="2"/>
              </a:rPr>
              <a:t>  </a:t>
            </a:r>
            <a:r>
              <a:rPr lang="en-US" sz="2400" dirty="0">
                <a:sym typeface="Symbol" panose="05050102010706020507" pitchFamily="18" charset="2"/>
              </a:rPr>
              <a:t>pos</a:t>
            </a:r>
            <a:endParaRPr lang="he-IL" sz="24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4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400" dirty="0"/>
              <a:t>	</a:t>
            </a:r>
            <a:r>
              <a:rPr lang="he-IL" sz="2400" b="1" dirty="0"/>
              <a:t>החזר</a:t>
            </a:r>
            <a:r>
              <a:rPr lang="he-IL" sz="2400" dirty="0"/>
              <a:t> את </a:t>
            </a:r>
            <a:r>
              <a:rPr lang="en-US" sz="2400" dirty="0"/>
              <a:t>lst</a:t>
            </a:r>
            <a:endParaRPr lang="he-IL" sz="24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40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57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954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8"/>
    </mc:Choice>
    <mc:Fallback xmlns="">
      <p:transition spd="slow" advTm="5448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grpSp>
        <p:nvGrpSpPr>
          <p:cNvPr id="100" name="קבוצה 99"/>
          <p:cNvGrpSpPr/>
          <p:nvPr/>
        </p:nvGrpSpPr>
        <p:grpSpPr>
          <a:xfrm>
            <a:off x="2413074" y="5381082"/>
            <a:ext cx="110491" cy="158114"/>
            <a:chOff x="4229203" y="2050908"/>
            <a:chExt cx="238805" cy="283716"/>
          </a:xfrm>
        </p:grpSpPr>
        <p:cxnSp>
          <p:nvCxnSpPr>
            <p:cNvPr id="105" name="מחבר ישר 104"/>
            <p:cNvCxnSpPr/>
            <p:nvPr/>
          </p:nvCxnSpPr>
          <p:spPr>
            <a:xfrm flipH="1">
              <a:off x="4229203" y="2050908"/>
              <a:ext cx="189046" cy="2432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מחבר ישר 105"/>
            <p:cNvCxnSpPr/>
            <p:nvPr/>
          </p:nvCxnSpPr>
          <p:spPr>
            <a:xfrm flipH="1">
              <a:off x="4278962" y="2091336"/>
              <a:ext cx="189046" cy="2432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קבוצה 100"/>
          <p:cNvGrpSpPr/>
          <p:nvPr/>
        </p:nvGrpSpPr>
        <p:grpSpPr>
          <a:xfrm>
            <a:off x="2135561" y="4725134"/>
            <a:ext cx="520065" cy="720090"/>
            <a:chOff x="0" y="0"/>
            <a:chExt cx="520065" cy="720437"/>
          </a:xfrm>
        </p:grpSpPr>
        <p:sp>
          <p:nvSpPr>
            <p:cNvPr id="102" name="מלבן מעוגל 101"/>
            <p:cNvSpPr/>
            <p:nvPr/>
          </p:nvSpPr>
          <p:spPr>
            <a:xfrm>
              <a:off x="166254" y="270164"/>
              <a:ext cx="240665" cy="22987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03" name="TextBox 74"/>
            <p:cNvSpPr txBox="1"/>
            <p:nvPr/>
          </p:nvSpPr>
          <p:spPr>
            <a:xfrm>
              <a:off x="0" y="0"/>
              <a:ext cx="520065" cy="368300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04" name="מחבר חץ ישר 103"/>
            <p:cNvCxnSpPr/>
            <p:nvPr/>
          </p:nvCxnSpPr>
          <p:spPr>
            <a:xfrm>
              <a:off x="284018" y="408710"/>
              <a:ext cx="23022" cy="3117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626" y="5251549"/>
            <a:ext cx="352425" cy="752475"/>
          </a:xfrm>
          <a:prstGeom prst="rect">
            <a:avLst/>
          </a:prstGeom>
        </p:spPr>
      </p:pic>
      <p:sp>
        <p:nvSpPr>
          <p:cNvPr id="108" name="מלבן מעוגל 107"/>
          <p:cNvSpPr/>
          <p:nvPr/>
        </p:nvSpPr>
        <p:spPr>
          <a:xfrm>
            <a:off x="6023993" y="2455523"/>
            <a:ext cx="3240359" cy="306694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58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629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69"/>
    </mc:Choice>
    <mc:Fallback xmlns="">
      <p:transition spd="slow" advTm="24669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grpSp>
        <p:nvGrpSpPr>
          <p:cNvPr id="100" name="קבוצה 99"/>
          <p:cNvGrpSpPr/>
          <p:nvPr/>
        </p:nvGrpSpPr>
        <p:grpSpPr>
          <a:xfrm>
            <a:off x="2413074" y="5381082"/>
            <a:ext cx="110491" cy="158114"/>
            <a:chOff x="4229203" y="2050908"/>
            <a:chExt cx="238805" cy="283716"/>
          </a:xfrm>
        </p:grpSpPr>
        <p:cxnSp>
          <p:nvCxnSpPr>
            <p:cNvPr id="105" name="מחבר ישר 104"/>
            <p:cNvCxnSpPr/>
            <p:nvPr/>
          </p:nvCxnSpPr>
          <p:spPr>
            <a:xfrm flipH="1">
              <a:off x="4229203" y="2050908"/>
              <a:ext cx="189046" cy="2432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מחבר ישר 105"/>
            <p:cNvCxnSpPr/>
            <p:nvPr/>
          </p:nvCxnSpPr>
          <p:spPr>
            <a:xfrm flipH="1">
              <a:off x="4278962" y="2091336"/>
              <a:ext cx="189046" cy="2432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קבוצה 100"/>
          <p:cNvGrpSpPr/>
          <p:nvPr/>
        </p:nvGrpSpPr>
        <p:grpSpPr>
          <a:xfrm>
            <a:off x="2135561" y="4725134"/>
            <a:ext cx="520065" cy="720090"/>
            <a:chOff x="0" y="0"/>
            <a:chExt cx="520065" cy="720437"/>
          </a:xfrm>
        </p:grpSpPr>
        <p:sp>
          <p:nvSpPr>
            <p:cNvPr id="102" name="מלבן מעוגל 101"/>
            <p:cNvSpPr/>
            <p:nvPr/>
          </p:nvSpPr>
          <p:spPr>
            <a:xfrm>
              <a:off x="166254" y="270164"/>
              <a:ext cx="240665" cy="22987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03" name="TextBox 74"/>
            <p:cNvSpPr txBox="1"/>
            <p:nvPr/>
          </p:nvSpPr>
          <p:spPr>
            <a:xfrm>
              <a:off x="0" y="0"/>
              <a:ext cx="520065" cy="368300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04" name="מחבר חץ ישר 103"/>
            <p:cNvCxnSpPr/>
            <p:nvPr/>
          </p:nvCxnSpPr>
          <p:spPr>
            <a:xfrm>
              <a:off x="284018" y="408710"/>
              <a:ext cx="23022" cy="3117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626" y="5251549"/>
            <a:ext cx="352425" cy="752475"/>
          </a:xfrm>
          <a:prstGeom prst="rect">
            <a:avLst/>
          </a:prstGeom>
        </p:spPr>
      </p:pic>
      <p:sp>
        <p:nvSpPr>
          <p:cNvPr id="108" name="מלבן מעוגל 107"/>
          <p:cNvSpPr/>
          <p:nvPr/>
        </p:nvSpPr>
        <p:spPr>
          <a:xfrm>
            <a:off x="6960097" y="2780928"/>
            <a:ext cx="1500931" cy="306694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59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074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9"/>
    </mc:Choice>
    <mc:Fallback xmlns="">
      <p:transition spd="slow" advTm="140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הוספת איבר במקום נתון ברשימה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479376" y="1556792"/>
            <a:ext cx="8496944" cy="487375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1800" dirty="0">
                <a:solidFill>
                  <a:srgbClr val="006600"/>
                </a:solidFill>
              </a:rPr>
              <a:t>//</a:t>
            </a:r>
            <a:r>
              <a:rPr lang="he-IL" sz="1800" dirty="0">
                <a:solidFill>
                  <a:srgbClr val="006600"/>
                </a:solidFill>
              </a:rPr>
              <a:t>--- פעולה המקבלת שרשרת, מקום ומספר שלם ומכניסה חוליה  ---</a:t>
            </a:r>
            <a:br>
              <a:rPr lang="en-US" sz="1800" dirty="0">
                <a:solidFill>
                  <a:srgbClr val="006600"/>
                </a:solidFill>
              </a:rPr>
            </a:br>
            <a:r>
              <a:rPr lang="en-US" sz="1800" dirty="0">
                <a:solidFill>
                  <a:srgbClr val="006600"/>
                </a:solidFill>
              </a:rPr>
              <a:t>//</a:t>
            </a:r>
            <a:r>
              <a:rPr lang="he-IL" sz="1800" dirty="0">
                <a:solidFill>
                  <a:srgbClr val="006600"/>
                </a:solidFill>
              </a:rPr>
              <a:t>--- חדשה שערכה המספר אחרי המקום הנתון                          ---</a:t>
            </a:r>
            <a:br>
              <a:rPr lang="en-US" sz="1800" dirty="0">
                <a:solidFill>
                  <a:srgbClr val="006600"/>
                </a:solidFill>
              </a:rPr>
            </a:br>
            <a:r>
              <a:rPr lang="en-US" sz="1800" dirty="0">
                <a:solidFill>
                  <a:srgbClr val="006600"/>
                </a:solidFill>
              </a:rPr>
              <a:t>//---      </a:t>
            </a:r>
            <a:r>
              <a:rPr lang="he-IL" sz="1800" dirty="0">
                <a:solidFill>
                  <a:srgbClr val="006600"/>
                </a:solidFill>
              </a:rPr>
              <a:t> תוכנס החוליה בתחילת השרשרת </a:t>
            </a:r>
            <a:r>
              <a:rPr lang="en-US" sz="1800" dirty="0">
                <a:solidFill>
                  <a:srgbClr val="006600"/>
                </a:solidFill>
              </a:rPr>
              <a:t>null </a:t>
            </a:r>
            <a:r>
              <a:rPr lang="he-IL" sz="1800" dirty="0">
                <a:solidFill>
                  <a:srgbClr val="006600"/>
                </a:solidFill>
              </a:rPr>
              <a:t>אם המקום הוא</a:t>
            </a:r>
            <a:r>
              <a:rPr lang="en-US" sz="1800" dirty="0">
                <a:solidFill>
                  <a:srgbClr val="006600"/>
                </a:solidFill>
              </a:rPr>
              <a:t> ---</a:t>
            </a:r>
            <a:endParaRPr lang="he-IL" sz="1800" dirty="0">
              <a:solidFill>
                <a:srgbClr val="006600"/>
              </a:solidFill>
            </a:endParaRPr>
          </a:p>
          <a:p>
            <a:pPr marL="0" indent="0" algn="l" rtl="0"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b="1" dirty="0">
                <a:solidFill>
                  <a:srgbClr val="0000FF"/>
                </a:solidFill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00FF"/>
                </a:solidFill>
              </a:rPr>
              <a:t>static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insert (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lst, 								    	    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pos, </a:t>
            </a:r>
            <a:r>
              <a:rPr lang="en-US" sz="1800" b="1" dirty="0">
                <a:solidFill>
                  <a:srgbClr val="0000FF"/>
                </a:solidFill>
              </a:rPr>
              <a:t>int</a:t>
            </a:r>
            <a:r>
              <a:rPr lang="en-US" sz="1800" dirty="0"/>
              <a:t> x)</a:t>
            </a:r>
            <a:br>
              <a:rPr lang="en-US" sz="1800" dirty="0"/>
            </a:br>
            <a:r>
              <a:rPr lang="en-US" sz="1800" dirty="0"/>
              <a:t>{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if</a:t>
            </a:r>
            <a:r>
              <a:rPr lang="en-US" sz="1800" dirty="0"/>
              <a:t> (pos == </a:t>
            </a:r>
            <a:r>
              <a:rPr lang="en-US" sz="1800" b="1" dirty="0">
                <a:solidFill>
                  <a:srgbClr val="0000FF"/>
                </a:solidFill>
              </a:rPr>
              <a:t>null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lst = </a:t>
            </a:r>
            <a:r>
              <a:rPr lang="en-US" sz="1800" b="1" dirty="0">
                <a:solidFill>
                  <a:srgbClr val="0000FF"/>
                </a:solidFill>
              </a:rPr>
              <a:t>new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(x, lst);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else</a:t>
            </a:r>
            <a:br>
              <a:rPr lang="en-US" sz="1800" dirty="0"/>
            </a:br>
            <a:r>
              <a:rPr lang="en-US" sz="1800" dirty="0"/>
              <a:t>	{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solidFill>
                  <a:srgbClr val="0070C0"/>
                </a:solidFill>
              </a:rPr>
              <a:t> 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temp = </a:t>
            </a:r>
            <a:r>
              <a:rPr lang="en-US" sz="1800" b="1" dirty="0">
                <a:solidFill>
                  <a:srgbClr val="0000FF"/>
                </a:solidFill>
              </a:rPr>
              <a:t>new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(x, pos.getNext());</a:t>
            </a:r>
            <a:br>
              <a:rPr lang="en-US" sz="1800" dirty="0"/>
            </a:br>
            <a:r>
              <a:rPr lang="en-US" sz="1800" dirty="0"/>
              <a:t>		pos.setNext(temp);</a:t>
            </a:r>
            <a:br>
              <a:rPr lang="en-US" sz="1800" dirty="0"/>
            </a:br>
            <a:r>
              <a:rPr lang="en-US" sz="1800" dirty="0"/>
              <a:t>	}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lst;</a:t>
            </a:r>
            <a:br>
              <a:rPr lang="en-US" sz="1800" dirty="0"/>
            </a:br>
            <a:r>
              <a:rPr lang="en-US" sz="1800" dirty="0"/>
              <a:t>}</a:t>
            </a:r>
            <a:endParaRPr lang="he-IL" sz="180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039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84"/>
    </mc:Choice>
    <mc:Fallback xmlns="">
      <p:transition spd="slow" advTm="39684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grpSp>
        <p:nvGrpSpPr>
          <p:cNvPr id="100" name="קבוצה 99"/>
          <p:cNvGrpSpPr/>
          <p:nvPr/>
        </p:nvGrpSpPr>
        <p:grpSpPr>
          <a:xfrm>
            <a:off x="2413074" y="5381082"/>
            <a:ext cx="110491" cy="158114"/>
            <a:chOff x="4229203" y="2050908"/>
            <a:chExt cx="238805" cy="283716"/>
          </a:xfrm>
        </p:grpSpPr>
        <p:cxnSp>
          <p:nvCxnSpPr>
            <p:cNvPr id="105" name="מחבר ישר 104"/>
            <p:cNvCxnSpPr/>
            <p:nvPr/>
          </p:nvCxnSpPr>
          <p:spPr>
            <a:xfrm flipH="1">
              <a:off x="4229203" y="2050908"/>
              <a:ext cx="189046" cy="2432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מחבר ישר 105"/>
            <p:cNvCxnSpPr/>
            <p:nvPr/>
          </p:nvCxnSpPr>
          <p:spPr>
            <a:xfrm flipH="1">
              <a:off x="4278962" y="2091336"/>
              <a:ext cx="189046" cy="2432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קבוצה 100"/>
          <p:cNvGrpSpPr/>
          <p:nvPr/>
        </p:nvGrpSpPr>
        <p:grpSpPr>
          <a:xfrm>
            <a:off x="2135561" y="4725134"/>
            <a:ext cx="520065" cy="720090"/>
            <a:chOff x="0" y="0"/>
            <a:chExt cx="520065" cy="720437"/>
          </a:xfrm>
        </p:grpSpPr>
        <p:sp>
          <p:nvSpPr>
            <p:cNvPr id="102" name="מלבן מעוגל 101"/>
            <p:cNvSpPr/>
            <p:nvPr/>
          </p:nvSpPr>
          <p:spPr>
            <a:xfrm>
              <a:off x="166254" y="270164"/>
              <a:ext cx="240665" cy="22987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03" name="TextBox 74"/>
            <p:cNvSpPr txBox="1"/>
            <p:nvPr/>
          </p:nvSpPr>
          <p:spPr>
            <a:xfrm>
              <a:off x="0" y="0"/>
              <a:ext cx="520065" cy="368300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04" name="מחבר חץ ישר 103"/>
            <p:cNvCxnSpPr/>
            <p:nvPr/>
          </p:nvCxnSpPr>
          <p:spPr>
            <a:xfrm>
              <a:off x="284018" y="408710"/>
              <a:ext cx="23022" cy="3117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07" name="תמונה 1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6" y="5251549"/>
            <a:ext cx="352425" cy="752475"/>
          </a:xfrm>
          <a:prstGeom prst="rect">
            <a:avLst/>
          </a:prstGeom>
        </p:spPr>
      </p:pic>
      <p:sp>
        <p:nvSpPr>
          <p:cNvPr id="108" name="מלבן מעוגל 107"/>
          <p:cNvSpPr/>
          <p:nvPr/>
        </p:nvSpPr>
        <p:spPr>
          <a:xfrm>
            <a:off x="5591944" y="3120609"/>
            <a:ext cx="2535188" cy="306694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109" name="הסבר מלבני מעוגל 108"/>
          <p:cNvSpPr/>
          <p:nvPr/>
        </p:nvSpPr>
        <p:spPr>
          <a:xfrm>
            <a:off x="1703512" y="1872961"/>
            <a:ext cx="3177845" cy="775030"/>
          </a:xfrm>
          <a:prstGeom prst="wedgeRoundRectCallout">
            <a:avLst>
              <a:gd name="adj1" fmla="val 68755"/>
              <a:gd name="adj2" fmla="val 120546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בשלב זה ברור שהתשובה לתנאי תהיה </a:t>
            </a:r>
            <a:r>
              <a:rPr lang="en-US" dirty="0">
                <a:solidFill>
                  <a:schemeClr val="tx1"/>
                </a:solidFill>
              </a:rPr>
              <a:t>false</a:t>
            </a:r>
            <a:r>
              <a:rPr lang="he-IL" dirty="0">
                <a:solidFill>
                  <a:schemeClr val="tx1"/>
                </a:solidFill>
              </a:rPr>
              <a:t> ויתבצע הקטע של </a:t>
            </a:r>
            <a:r>
              <a:rPr lang="en-US" dirty="0">
                <a:solidFill>
                  <a:schemeClr val="tx1"/>
                </a:solidFill>
              </a:rPr>
              <a:t>else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60</a:t>
            </a:fld>
            <a:endParaRPr lang="he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94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8"/>
    </mc:Choice>
    <mc:Fallback xmlns="">
      <p:transition spd="slow" advTm="1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grpSp>
        <p:nvGrpSpPr>
          <p:cNvPr id="110" name="קבוצה 109"/>
          <p:cNvGrpSpPr/>
          <p:nvPr/>
        </p:nvGrpSpPr>
        <p:grpSpPr>
          <a:xfrm>
            <a:off x="2058381" y="5020452"/>
            <a:ext cx="597245" cy="969165"/>
            <a:chOff x="611560" y="4725134"/>
            <a:chExt cx="597245" cy="969165"/>
          </a:xfrm>
        </p:grpSpPr>
        <p:sp>
          <p:nvSpPr>
            <p:cNvPr id="102" name="מלבן מעוגל 101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03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04" name="מחבר חץ ישר 103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626" y="5251549"/>
            <a:ext cx="352425" cy="752475"/>
          </a:xfrm>
          <a:prstGeom prst="rect">
            <a:avLst/>
          </a:prstGeom>
        </p:spPr>
      </p:pic>
      <p:sp>
        <p:nvSpPr>
          <p:cNvPr id="108" name="מלבן מעוגל 107"/>
          <p:cNvSpPr/>
          <p:nvPr/>
        </p:nvSpPr>
        <p:spPr>
          <a:xfrm>
            <a:off x="6168008" y="4365104"/>
            <a:ext cx="1599084" cy="36004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61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579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2"/>
    </mc:Choice>
    <mc:Fallback xmlns="">
      <p:transition spd="slow" advTm="1472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89" y="5249533"/>
            <a:ext cx="352425" cy="752475"/>
          </a:xfrm>
          <a:prstGeom prst="rect">
            <a:avLst/>
          </a:prstGeom>
        </p:spPr>
      </p:pic>
      <p:sp>
        <p:nvSpPr>
          <p:cNvPr id="108" name="מלבן מעוגל 107"/>
          <p:cNvSpPr/>
          <p:nvPr/>
        </p:nvSpPr>
        <p:spPr>
          <a:xfrm>
            <a:off x="5231905" y="4725144"/>
            <a:ext cx="2454437" cy="36004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grpSp>
        <p:nvGrpSpPr>
          <p:cNvPr id="115" name="קבוצה 114"/>
          <p:cNvGrpSpPr/>
          <p:nvPr/>
        </p:nvGrpSpPr>
        <p:grpSpPr>
          <a:xfrm>
            <a:off x="2058381" y="5020452"/>
            <a:ext cx="597245" cy="969165"/>
            <a:chOff x="611560" y="4725134"/>
            <a:chExt cx="597245" cy="969165"/>
          </a:xfrm>
        </p:grpSpPr>
        <p:sp>
          <p:nvSpPr>
            <p:cNvPr id="116" name="מלבן מעוגל 115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17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8" name="מחבר חץ ישר 117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62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118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89" y="5249533"/>
            <a:ext cx="352425" cy="752475"/>
          </a:xfrm>
          <a:prstGeom prst="rect">
            <a:avLst/>
          </a:prstGeom>
        </p:spPr>
      </p:pic>
      <p:sp>
        <p:nvSpPr>
          <p:cNvPr id="108" name="מלבן מעוגל 107"/>
          <p:cNvSpPr/>
          <p:nvPr/>
        </p:nvSpPr>
        <p:spPr>
          <a:xfrm>
            <a:off x="6960097" y="2754082"/>
            <a:ext cx="1518333" cy="36004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grpSp>
        <p:nvGrpSpPr>
          <p:cNvPr id="12" name="קבוצה 11"/>
          <p:cNvGrpSpPr/>
          <p:nvPr/>
        </p:nvGrpSpPr>
        <p:grpSpPr>
          <a:xfrm>
            <a:off x="2058381" y="5020452"/>
            <a:ext cx="597245" cy="969165"/>
            <a:chOff x="611560" y="4725134"/>
            <a:chExt cx="597245" cy="969165"/>
          </a:xfrm>
        </p:grpSpPr>
        <p:sp>
          <p:nvSpPr>
            <p:cNvPr id="13" name="מלבן מעוגל 12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4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5" name="מחבר חץ ישר 14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63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301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4"/>
    </mc:Choice>
    <mc:Fallback xmlns="">
      <p:transition spd="slow" advTm="3224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89" y="5249533"/>
            <a:ext cx="352425" cy="752475"/>
          </a:xfrm>
          <a:prstGeom prst="rect">
            <a:avLst/>
          </a:prstGeom>
        </p:spPr>
      </p:pic>
      <p:sp>
        <p:nvSpPr>
          <p:cNvPr id="108" name="מלבן מעוגל 107"/>
          <p:cNvSpPr/>
          <p:nvPr/>
        </p:nvSpPr>
        <p:spPr>
          <a:xfrm>
            <a:off x="5578090" y="3082222"/>
            <a:ext cx="2525452" cy="36004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grpSp>
        <p:nvGrpSpPr>
          <p:cNvPr id="12" name="קבוצה 11"/>
          <p:cNvGrpSpPr/>
          <p:nvPr/>
        </p:nvGrpSpPr>
        <p:grpSpPr>
          <a:xfrm>
            <a:off x="2058381" y="5020452"/>
            <a:ext cx="597245" cy="969165"/>
            <a:chOff x="611560" y="4725134"/>
            <a:chExt cx="597245" cy="969165"/>
          </a:xfrm>
        </p:grpSpPr>
        <p:sp>
          <p:nvSpPr>
            <p:cNvPr id="13" name="מלבן מעוגל 12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4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5" name="מחבר חץ ישר 14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64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804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7"/>
    </mc:Choice>
    <mc:Fallback xmlns="">
      <p:transition spd="slow" advTm="3337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89" y="5249533"/>
            <a:ext cx="352425" cy="752475"/>
          </a:xfrm>
          <a:prstGeom prst="rect">
            <a:avLst/>
          </a:prstGeom>
        </p:spPr>
      </p:pic>
      <p:sp>
        <p:nvSpPr>
          <p:cNvPr id="108" name="מלבן מעוגל 107"/>
          <p:cNvSpPr/>
          <p:nvPr/>
        </p:nvSpPr>
        <p:spPr>
          <a:xfrm>
            <a:off x="6168008" y="4365104"/>
            <a:ext cx="1588456" cy="36004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grpSp>
        <p:nvGrpSpPr>
          <p:cNvPr id="12" name="קבוצה 11"/>
          <p:cNvGrpSpPr/>
          <p:nvPr/>
        </p:nvGrpSpPr>
        <p:grpSpPr>
          <a:xfrm>
            <a:off x="2690444" y="5032843"/>
            <a:ext cx="597245" cy="969165"/>
            <a:chOff x="611560" y="4725134"/>
            <a:chExt cx="597245" cy="969165"/>
          </a:xfrm>
        </p:grpSpPr>
        <p:sp>
          <p:nvSpPr>
            <p:cNvPr id="13" name="מלבן מעוגל 12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4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5" name="מחבר חץ ישר 14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65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90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5"/>
    </mc:Choice>
    <mc:Fallback xmlns="">
      <p:transition spd="slow" advTm="1505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793" y="5184991"/>
            <a:ext cx="352425" cy="752475"/>
          </a:xfrm>
          <a:prstGeom prst="rect">
            <a:avLst/>
          </a:prstGeom>
        </p:spPr>
      </p:pic>
      <p:sp>
        <p:nvSpPr>
          <p:cNvPr id="108" name="מלבן מעוגל 107"/>
          <p:cNvSpPr/>
          <p:nvPr/>
        </p:nvSpPr>
        <p:spPr>
          <a:xfrm>
            <a:off x="5231904" y="4725144"/>
            <a:ext cx="2525452" cy="36004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grpSp>
        <p:nvGrpSpPr>
          <p:cNvPr id="12" name="קבוצה 11"/>
          <p:cNvGrpSpPr/>
          <p:nvPr/>
        </p:nvGrpSpPr>
        <p:grpSpPr>
          <a:xfrm>
            <a:off x="2690444" y="5032843"/>
            <a:ext cx="597245" cy="969165"/>
            <a:chOff x="611560" y="4725134"/>
            <a:chExt cx="597245" cy="969165"/>
          </a:xfrm>
        </p:grpSpPr>
        <p:sp>
          <p:nvSpPr>
            <p:cNvPr id="13" name="מלבן מעוגל 12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4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5" name="מחבר חץ ישר 14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66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920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3"/>
    </mc:Choice>
    <mc:Fallback xmlns="">
      <p:transition spd="slow" advTm="2353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sp>
        <p:nvSpPr>
          <p:cNvPr id="108" name="מלבן מעוגל 107"/>
          <p:cNvSpPr/>
          <p:nvPr/>
        </p:nvSpPr>
        <p:spPr>
          <a:xfrm>
            <a:off x="6895015" y="2780928"/>
            <a:ext cx="1567158" cy="36004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793" y="5184991"/>
            <a:ext cx="352425" cy="752475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67</a:t>
            </a:fld>
            <a:endParaRPr lang="he-IL"/>
          </a:p>
        </p:txBody>
      </p:sp>
      <p:grpSp>
        <p:nvGrpSpPr>
          <p:cNvPr id="16" name="קבוצה 15"/>
          <p:cNvGrpSpPr/>
          <p:nvPr/>
        </p:nvGrpSpPr>
        <p:grpSpPr>
          <a:xfrm>
            <a:off x="2690444" y="5032843"/>
            <a:ext cx="597245" cy="969165"/>
            <a:chOff x="611560" y="4725134"/>
            <a:chExt cx="597245" cy="969165"/>
          </a:xfrm>
        </p:grpSpPr>
        <p:sp>
          <p:nvSpPr>
            <p:cNvPr id="17" name="מלבן מעוגל 16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8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9" name="מחבר חץ ישר 18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300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9"/>
    </mc:Choice>
    <mc:Fallback xmlns="">
      <p:transition spd="slow" advTm="2159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sp>
        <p:nvSpPr>
          <p:cNvPr id="108" name="מלבן מעוגל 107"/>
          <p:cNvSpPr/>
          <p:nvPr/>
        </p:nvSpPr>
        <p:spPr>
          <a:xfrm>
            <a:off x="5591944" y="3068960"/>
            <a:ext cx="2539042" cy="36004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grpSp>
        <p:nvGrpSpPr>
          <p:cNvPr id="12" name="קבוצה 11"/>
          <p:cNvGrpSpPr/>
          <p:nvPr/>
        </p:nvGrpSpPr>
        <p:grpSpPr>
          <a:xfrm>
            <a:off x="2690444" y="5032843"/>
            <a:ext cx="597245" cy="969165"/>
            <a:chOff x="611560" y="4725134"/>
            <a:chExt cx="597245" cy="969165"/>
          </a:xfrm>
        </p:grpSpPr>
        <p:sp>
          <p:nvSpPr>
            <p:cNvPr id="13" name="מלבן מעוגל 12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4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5" name="מחבר חץ ישר 14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6" name="תמונה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793" y="5184991"/>
            <a:ext cx="352425" cy="752475"/>
          </a:xfrm>
          <a:prstGeom prst="rect">
            <a:avLst/>
          </a:prstGeom>
        </p:spPr>
      </p:pic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68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287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3"/>
    </mc:Choice>
    <mc:Fallback xmlns="">
      <p:transition spd="slow" advTm="9323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2690444" y="5032843"/>
            <a:ext cx="597245" cy="969165"/>
            <a:chOff x="611560" y="4725134"/>
            <a:chExt cx="597245" cy="969165"/>
          </a:xfrm>
        </p:grpSpPr>
        <p:sp>
          <p:nvSpPr>
            <p:cNvPr id="14" name="מלבן מעוגל 13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7" name="מלבן מעוגל 16"/>
          <p:cNvSpPr/>
          <p:nvPr/>
        </p:nvSpPr>
        <p:spPr>
          <a:xfrm>
            <a:off x="4263852" y="3429000"/>
            <a:ext cx="3528392" cy="28803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18" name="תמונה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793" y="5184991"/>
            <a:ext cx="352425" cy="7524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824" y="5992312"/>
            <a:ext cx="631298" cy="324499"/>
          </a:xfrm>
          <a:prstGeom prst="rect">
            <a:avLst/>
          </a:prstGeom>
        </p:spPr>
      </p:pic>
      <p:sp>
        <p:nvSpPr>
          <p:cNvPr id="7" name="צורה חופשית 6"/>
          <p:cNvSpPr/>
          <p:nvPr/>
        </p:nvSpPr>
        <p:spPr>
          <a:xfrm>
            <a:off x="3670042" y="6204858"/>
            <a:ext cx="877077" cy="305825"/>
          </a:xfrm>
          <a:custGeom>
            <a:avLst/>
            <a:gdLst>
              <a:gd name="connsiteX0" fmla="*/ 0 w 877077"/>
              <a:gd name="connsiteY0" fmla="*/ 0 h 404567"/>
              <a:gd name="connsiteX1" fmla="*/ 279918 w 877077"/>
              <a:gd name="connsiteY1" fmla="*/ 401216 h 404567"/>
              <a:gd name="connsiteX2" fmla="*/ 877077 w 877077"/>
              <a:gd name="connsiteY2" fmla="*/ 158621 h 40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077" h="404567">
                <a:moveTo>
                  <a:pt x="0" y="0"/>
                </a:moveTo>
                <a:cubicBezTo>
                  <a:pt x="66869" y="187389"/>
                  <a:pt x="133739" y="374779"/>
                  <a:pt x="279918" y="401216"/>
                </a:cubicBezTo>
                <a:cubicBezTo>
                  <a:pt x="426097" y="427653"/>
                  <a:pt x="651587" y="293137"/>
                  <a:pt x="877077" y="158621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69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343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9"/>
    </mc:Choice>
    <mc:Fallback xmlns="">
      <p:transition spd="slow" advTm="412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479376" y="1600200"/>
            <a:ext cx="8496944" cy="4873752"/>
          </a:xfrm>
        </p:spPr>
        <p:txBody>
          <a:bodyPr>
            <a:normAutofit/>
          </a:bodyPr>
          <a:lstStyle/>
          <a:p>
            <a:pPr marL="0" indent="0" algn="l" rtl="0"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>
                <a:solidFill>
                  <a:srgbClr val="FF0000"/>
                </a:solidFill>
              </a:rPr>
              <a:t>main()</a:t>
            </a:r>
          </a:p>
          <a:p>
            <a:pPr marL="0" indent="0" algn="l" rtl="0"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pos = </a:t>
            </a:r>
            <a:r>
              <a:rPr lang="en-US" sz="1800" dirty="0" err="1"/>
              <a:t>getPosition</a:t>
            </a:r>
            <a:r>
              <a:rPr lang="en-US" sz="1800" dirty="0"/>
              <a:t> (lst, 7);</a:t>
            </a:r>
            <a:br>
              <a:rPr lang="en-US" sz="1800" dirty="0"/>
            </a:br>
            <a:r>
              <a:rPr lang="en-US" sz="1800" dirty="0"/>
              <a:t>lst = insert (lst, pos, 8);</a:t>
            </a:r>
          </a:p>
          <a:p>
            <a:pPr marL="0" indent="0" algn="l" rtl="0"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b="1" dirty="0">
                <a:solidFill>
                  <a:srgbClr val="0000FF"/>
                </a:solidFill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00FF"/>
                </a:solidFill>
              </a:rPr>
              <a:t>static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&gt;insert (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&gt;lst, </a:t>
            </a:r>
            <a:br>
              <a:rPr lang="en-US" sz="1800" dirty="0"/>
            </a:br>
            <a:r>
              <a:rPr lang="en-US" sz="1800" dirty="0"/>
              <a:t>						   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&gt;pos, </a:t>
            </a:r>
            <a:r>
              <a:rPr lang="en-US" sz="1800" b="1" dirty="0">
                <a:solidFill>
                  <a:srgbClr val="0000FF"/>
                </a:solidFill>
              </a:rPr>
              <a:t>int</a:t>
            </a:r>
            <a:r>
              <a:rPr lang="en-US" sz="1800" dirty="0"/>
              <a:t> x)</a:t>
            </a:r>
            <a:br>
              <a:rPr lang="en-US" sz="1800" dirty="0"/>
            </a:br>
            <a:r>
              <a:rPr lang="en-US" sz="1800" dirty="0"/>
              <a:t>{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if</a:t>
            </a:r>
            <a:r>
              <a:rPr lang="en-US" sz="1800" dirty="0"/>
              <a:t> (pos == </a:t>
            </a:r>
            <a:r>
              <a:rPr lang="en-US" sz="1800" b="1" dirty="0">
                <a:solidFill>
                  <a:srgbClr val="0000FF"/>
                </a:solidFill>
              </a:rPr>
              <a:t>null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lst = </a:t>
            </a:r>
            <a:r>
              <a:rPr lang="en-US" sz="1800" b="1" dirty="0">
                <a:solidFill>
                  <a:srgbClr val="0000FF"/>
                </a:solidFill>
              </a:rPr>
              <a:t>new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(x, lst);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else</a:t>
            </a:r>
            <a:br>
              <a:rPr lang="en-US" sz="1800" dirty="0"/>
            </a:br>
            <a:r>
              <a:rPr lang="en-US" sz="1800" dirty="0"/>
              <a:t>	{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&gt;temp = </a:t>
            </a:r>
            <a:r>
              <a:rPr lang="en-US" sz="1800" b="1" dirty="0">
                <a:solidFill>
                  <a:srgbClr val="0000FF"/>
                </a:solidFill>
              </a:rPr>
              <a:t>new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(x, pos.getNext());</a:t>
            </a:r>
            <a:br>
              <a:rPr lang="en-US" sz="1800" dirty="0"/>
            </a:br>
            <a:r>
              <a:rPr lang="en-US" sz="1800" dirty="0"/>
              <a:t>		pos.setNext(temp);</a:t>
            </a:r>
            <a:br>
              <a:rPr lang="en-US" sz="1800" dirty="0"/>
            </a:br>
            <a:r>
              <a:rPr lang="en-US" sz="1800" dirty="0"/>
              <a:t>	}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lst;</a:t>
            </a:r>
            <a:br>
              <a:rPr lang="en-US" sz="1800" dirty="0"/>
            </a:br>
            <a:r>
              <a:rPr lang="en-US" sz="1800" dirty="0"/>
              <a:t>}</a:t>
            </a:r>
            <a:endParaRPr lang="he-IL" sz="1800" dirty="0"/>
          </a:p>
        </p:txBody>
      </p:sp>
      <p:grpSp>
        <p:nvGrpSpPr>
          <p:cNvPr id="26" name="קבוצה 25"/>
          <p:cNvGrpSpPr/>
          <p:nvPr/>
        </p:nvGrpSpPr>
        <p:grpSpPr>
          <a:xfrm>
            <a:off x="6293385" y="5105381"/>
            <a:ext cx="504056" cy="894983"/>
            <a:chOff x="2267744" y="4910281"/>
            <a:chExt cx="504056" cy="894983"/>
          </a:xfrm>
        </p:grpSpPr>
        <p:sp>
          <p:nvSpPr>
            <p:cNvPr id="27" name="מלבן מעוגל 26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67744" y="4910281"/>
              <a:ext cx="50405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29" name="מחבר חץ ישר 28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0" name="מלבן מעוגל 29"/>
          <p:cNvSpPr/>
          <p:nvPr/>
        </p:nvSpPr>
        <p:spPr>
          <a:xfrm>
            <a:off x="479376" y="1959880"/>
            <a:ext cx="4536505" cy="36004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31" name="מציין מיקום של כותרת תחתונה 3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grpSp>
        <p:nvGrpSpPr>
          <p:cNvPr id="43" name="קבוצה 42"/>
          <p:cNvGrpSpPr/>
          <p:nvPr/>
        </p:nvGrpSpPr>
        <p:grpSpPr>
          <a:xfrm>
            <a:off x="2783633" y="6001726"/>
            <a:ext cx="6623847" cy="667634"/>
            <a:chOff x="1259632" y="6001726"/>
            <a:chExt cx="6623847" cy="667634"/>
          </a:xfrm>
        </p:grpSpPr>
        <p:grpSp>
          <p:nvGrpSpPr>
            <p:cNvPr id="25" name="קבוצה 24"/>
            <p:cNvGrpSpPr/>
            <p:nvPr/>
          </p:nvGrpSpPr>
          <p:grpSpPr>
            <a:xfrm>
              <a:off x="1259632" y="6001726"/>
              <a:ext cx="6623847" cy="667634"/>
              <a:chOff x="1259632" y="6001726"/>
              <a:chExt cx="6623847" cy="667634"/>
            </a:xfrm>
          </p:grpSpPr>
          <p:grpSp>
            <p:nvGrpSpPr>
              <p:cNvPr id="5" name="קבוצה 4"/>
              <p:cNvGrpSpPr/>
              <p:nvPr/>
            </p:nvGrpSpPr>
            <p:grpSpPr>
              <a:xfrm>
                <a:off x="1259632" y="6167530"/>
                <a:ext cx="1224136" cy="369332"/>
                <a:chOff x="660766" y="5665199"/>
                <a:chExt cx="1224136" cy="369332"/>
              </a:xfrm>
            </p:grpSpPr>
            <p:sp>
              <p:nvSpPr>
                <p:cNvPr id="6" name="מלבן מעוגל 5"/>
                <p:cNvSpPr/>
                <p:nvPr/>
              </p:nvSpPr>
              <p:spPr>
                <a:xfrm>
                  <a:off x="1236830" y="5705849"/>
                  <a:ext cx="288032" cy="28803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660766" y="5665199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/>
                    <a:t>lst</a:t>
                  </a:r>
                  <a:endParaRPr lang="he-IL" dirty="0"/>
                </a:p>
              </p:txBody>
            </p:sp>
            <p:cxnSp>
              <p:nvCxnSpPr>
                <p:cNvPr id="8" name="מחבר חץ ישר 7"/>
                <p:cNvCxnSpPr/>
                <p:nvPr/>
              </p:nvCxnSpPr>
              <p:spPr>
                <a:xfrm>
                  <a:off x="1380846" y="5849865"/>
                  <a:ext cx="504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קבוצה 8"/>
              <p:cNvGrpSpPr/>
              <p:nvPr/>
            </p:nvGrpSpPr>
            <p:grpSpPr>
              <a:xfrm>
                <a:off x="2483768" y="6035032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10" name="תמונה 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4</a:t>
                  </a:r>
                  <a:endParaRPr lang="he-IL" sz="1400" dirty="0"/>
                </a:p>
              </p:txBody>
            </p:sp>
          </p:grpSp>
          <p:grpSp>
            <p:nvGrpSpPr>
              <p:cNvPr id="12" name="קבוצה 11"/>
              <p:cNvGrpSpPr/>
              <p:nvPr/>
            </p:nvGrpSpPr>
            <p:grpSpPr>
              <a:xfrm>
                <a:off x="4360003" y="6019563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13" name="תמונה 1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7</a:t>
                  </a:r>
                  <a:endParaRPr lang="he-IL" sz="1400" dirty="0"/>
                </a:p>
              </p:txBody>
            </p:sp>
          </p:grpSp>
          <p:cxnSp>
            <p:nvCxnSpPr>
              <p:cNvPr id="15" name="מחבר חץ ישר 14"/>
              <p:cNvCxnSpPr/>
              <p:nvPr/>
            </p:nvCxnSpPr>
            <p:spPr>
              <a:xfrm>
                <a:off x="3400462" y="6412232"/>
                <a:ext cx="95954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6" name="קבוצה 15"/>
              <p:cNvGrpSpPr/>
              <p:nvPr/>
            </p:nvGrpSpPr>
            <p:grpSpPr>
              <a:xfrm>
                <a:off x="6232073" y="6001726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17" name="תמונה 16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pPr algn="ctr" rtl="0"/>
                  <a:r>
                    <a:rPr lang="en-US" sz="1400" dirty="0"/>
                    <a:t>3</a:t>
                  </a:r>
                  <a:endParaRPr lang="he-IL" sz="1400" dirty="0"/>
                </a:p>
              </p:txBody>
            </p:sp>
          </p:grpSp>
          <p:grpSp>
            <p:nvGrpSpPr>
              <p:cNvPr id="19" name="קבוצה 18"/>
              <p:cNvGrpSpPr/>
              <p:nvPr/>
            </p:nvGrpSpPr>
            <p:grpSpPr>
              <a:xfrm>
                <a:off x="7109379" y="6277767"/>
                <a:ext cx="774100" cy="288032"/>
                <a:chOff x="2803678" y="6097362"/>
                <a:chExt cx="774100" cy="288032"/>
              </a:xfrm>
            </p:grpSpPr>
            <p:grpSp>
              <p:nvGrpSpPr>
                <p:cNvPr id="20" name="קבוצה 19"/>
                <p:cNvGrpSpPr/>
                <p:nvPr/>
              </p:nvGrpSpPr>
              <p:grpSpPr>
                <a:xfrm>
                  <a:off x="3384202" y="6097362"/>
                  <a:ext cx="193576" cy="288032"/>
                  <a:chOff x="2267744" y="5301208"/>
                  <a:chExt cx="193576" cy="288032"/>
                </a:xfrm>
              </p:grpSpPr>
              <p:cxnSp>
                <p:nvCxnSpPr>
                  <p:cNvPr id="22" name="מחבר ישר 21"/>
                  <p:cNvCxnSpPr/>
                  <p:nvPr/>
                </p:nvCxnSpPr>
                <p:spPr>
                  <a:xfrm flipH="1">
                    <a:off x="226774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מחבר ישר 22"/>
                  <p:cNvCxnSpPr/>
                  <p:nvPr/>
                </p:nvCxnSpPr>
                <p:spPr>
                  <a:xfrm flipH="1">
                    <a:off x="231730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1" name="מחבר חץ ישר 20"/>
                <p:cNvCxnSpPr/>
                <p:nvPr/>
              </p:nvCxnSpPr>
              <p:spPr>
                <a:xfrm flipV="1">
                  <a:off x="2803678" y="6241320"/>
                  <a:ext cx="630084" cy="35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מחבר חץ ישר 23"/>
              <p:cNvCxnSpPr/>
              <p:nvPr/>
            </p:nvCxnSpPr>
            <p:spPr>
              <a:xfrm>
                <a:off x="5260618" y="6412117"/>
                <a:ext cx="95954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34" name="תמונה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2807" y="6061644"/>
              <a:ext cx="795888" cy="139630"/>
            </a:xfrm>
            <a:prstGeom prst="rect">
              <a:avLst/>
            </a:prstGeom>
          </p:spPr>
        </p:pic>
        <p:pic>
          <p:nvPicPr>
            <p:cNvPr id="40" name="תמונה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9042" y="6054488"/>
              <a:ext cx="795888" cy="139630"/>
            </a:xfrm>
            <a:prstGeom prst="rect">
              <a:avLst/>
            </a:prstGeom>
          </p:spPr>
        </p:pic>
        <p:pic>
          <p:nvPicPr>
            <p:cNvPr id="41" name="תמונה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1112" y="6035032"/>
              <a:ext cx="795888" cy="13963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7</a:t>
            </a:fld>
            <a:endParaRPr lang="he-IL"/>
          </a:p>
        </p:txBody>
      </p:sp>
      <p:sp>
        <p:nvSpPr>
          <p:cNvPr id="39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הוספת איבר במקום נתון ברשימה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6312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37"/>
    </mc:Choice>
    <mc:Fallback xmlns="">
      <p:transition spd="slow" advTm="38837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sp>
        <p:nvSpPr>
          <p:cNvPr id="108" name="מלבן מעוגל 107"/>
          <p:cNvSpPr/>
          <p:nvPr/>
        </p:nvSpPr>
        <p:spPr>
          <a:xfrm>
            <a:off x="5231904" y="3740100"/>
            <a:ext cx="2520280" cy="36004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788" y="5256896"/>
            <a:ext cx="352425" cy="752475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2690444" y="5032843"/>
            <a:ext cx="597245" cy="969165"/>
            <a:chOff x="611560" y="4725134"/>
            <a:chExt cx="597245" cy="969165"/>
          </a:xfrm>
        </p:grpSpPr>
        <p:sp>
          <p:nvSpPr>
            <p:cNvPr id="14" name="מלבן מעוגל 13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057" y="6002008"/>
            <a:ext cx="495444" cy="346811"/>
          </a:xfrm>
          <a:prstGeom prst="rect">
            <a:avLst/>
          </a:prstGeom>
        </p:spPr>
      </p:pic>
      <p:cxnSp>
        <p:nvCxnSpPr>
          <p:cNvPr id="19" name="מחבר ישר 18"/>
          <p:cNvCxnSpPr/>
          <p:nvPr/>
        </p:nvCxnSpPr>
        <p:spPr>
          <a:xfrm flipH="1">
            <a:off x="3908113" y="5896831"/>
            <a:ext cx="345440" cy="5124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תמונה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6668" y="5999585"/>
            <a:ext cx="653455" cy="335888"/>
          </a:xfrm>
          <a:prstGeom prst="rect">
            <a:avLst/>
          </a:prstGeom>
        </p:spPr>
      </p:pic>
      <p:sp>
        <p:nvSpPr>
          <p:cNvPr id="18" name="צורה חופשית 17"/>
          <p:cNvSpPr/>
          <p:nvPr/>
        </p:nvSpPr>
        <p:spPr>
          <a:xfrm>
            <a:off x="3670042" y="6204858"/>
            <a:ext cx="877077" cy="305825"/>
          </a:xfrm>
          <a:custGeom>
            <a:avLst/>
            <a:gdLst>
              <a:gd name="connsiteX0" fmla="*/ 0 w 877077"/>
              <a:gd name="connsiteY0" fmla="*/ 0 h 404567"/>
              <a:gd name="connsiteX1" fmla="*/ 279918 w 877077"/>
              <a:gd name="connsiteY1" fmla="*/ 401216 h 404567"/>
              <a:gd name="connsiteX2" fmla="*/ 877077 w 877077"/>
              <a:gd name="connsiteY2" fmla="*/ 158621 h 40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077" h="404567">
                <a:moveTo>
                  <a:pt x="0" y="0"/>
                </a:moveTo>
                <a:cubicBezTo>
                  <a:pt x="66869" y="187389"/>
                  <a:pt x="133739" y="374779"/>
                  <a:pt x="279918" y="401216"/>
                </a:cubicBezTo>
                <a:cubicBezTo>
                  <a:pt x="426097" y="427653"/>
                  <a:pt x="651587" y="293137"/>
                  <a:pt x="877077" y="158621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70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113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8"/>
    </mc:Choice>
    <mc:Fallback xmlns="">
      <p:transition spd="slow" advTm="6658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788" y="5256896"/>
            <a:ext cx="352425" cy="752475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2690444" y="5032843"/>
            <a:ext cx="597245" cy="969165"/>
            <a:chOff x="611560" y="4725134"/>
            <a:chExt cx="597245" cy="969165"/>
          </a:xfrm>
        </p:grpSpPr>
        <p:sp>
          <p:nvSpPr>
            <p:cNvPr id="14" name="מלבן מעוגל 13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057" y="6002008"/>
            <a:ext cx="495444" cy="34681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035" y="5914596"/>
            <a:ext cx="667852" cy="424600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>
            <a:off x="3647729" y="6165305"/>
            <a:ext cx="861733" cy="194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מלבן מעוגל 23"/>
          <p:cNvSpPr/>
          <p:nvPr/>
        </p:nvSpPr>
        <p:spPr>
          <a:xfrm>
            <a:off x="6960096" y="2780928"/>
            <a:ext cx="1512168" cy="36004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71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79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0"/>
    </mc:Choice>
    <mc:Fallback xmlns="">
      <p:transition spd="slow" advTm="328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788" y="5256896"/>
            <a:ext cx="352425" cy="752475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2690444" y="5032843"/>
            <a:ext cx="597245" cy="969165"/>
            <a:chOff x="611560" y="4725134"/>
            <a:chExt cx="597245" cy="969165"/>
          </a:xfrm>
        </p:grpSpPr>
        <p:sp>
          <p:nvSpPr>
            <p:cNvPr id="14" name="מלבן מעוגל 13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057" y="6002008"/>
            <a:ext cx="495444" cy="34681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035" y="5914596"/>
            <a:ext cx="667852" cy="424600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>
            <a:off x="3647729" y="6165305"/>
            <a:ext cx="861733" cy="194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מלבן מעוגל 23"/>
          <p:cNvSpPr/>
          <p:nvPr/>
        </p:nvSpPr>
        <p:spPr>
          <a:xfrm>
            <a:off x="5591944" y="3068960"/>
            <a:ext cx="2525452" cy="36004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72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13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3"/>
    </mc:Choice>
    <mc:Fallback xmlns="">
      <p:transition spd="slow" advTm="2553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882" y="5251549"/>
            <a:ext cx="352425" cy="752475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3983304" y="5032065"/>
            <a:ext cx="597245" cy="969165"/>
            <a:chOff x="611560" y="4725134"/>
            <a:chExt cx="597245" cy="969165"/>
          </a:xfrm>
        </p:grpSpPr>
        <p:sp>
          <p:nvSpPr>
            <p:cNvPr id="14" name="מלבן מעוגל 13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057" y="6002008"/>
            <a:ext cx="495444" cy="34681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035" y="5914596"/>
            <a:ext cx="736426" cy="424600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>
            <a:off x="3647729" y="6165305"/>
            <a:ext cx="861733" cy="194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מלבן מעוגל 23"/>
          <p:cNvSpPr/>
          <p:nvPr/>
        </p:nvSpPr>
        <p:spPr>
          <a:xfrm>
            <a:off x="5240954" y="4365104"/>
            <a:ext cx="2525452" cy="782427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73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127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1"/>
    </mc:Choice>
    <mc:Fallback xmlns="">
      <p:transition spd="slow" advTm="3521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882" y="5251549"/>
            <a:ext cx="352425" cy="752475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3983304" y="5032065"/>
            <a:ext cx="597245" cy="969165"/>
            <a:chOff x="611560" y="4725134"/>
            <a:chExt cx="597245" cy="969165"/>
          </a:xfrm>
        </p:grpSpPr>
        <p:sp>
          <p:nvSpPr>
            <p:cNvPr id="14" name="מלבן מעוגל 13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057" y="6002008"/>
            <a:ext cx="495444" cy="34681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035" y="5914596"/>
            <a:ext cx="736426" cy="424600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>
            <a:off x="3647729" y="6165305"/>
            <a:ext cx="861733" cy="194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מלבן מעוגל 23"/>
          <p:cNvSpPr/>
          <p:nvPr/>
        </p:nvSpPr>
        <p:spPr>
          <a:xfrm>
            <a:off x="6993169" y="2780928"/>
            <a:ext cx="1517340" cy="36004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74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96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38"/>
    </mc:Choice>
    <mc:Fallback xmlns="">
      <p:transition spd="slow" advTm="6938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882" y="5251549"/>
            <a:ext cx="352425" cy="752475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3983304" y="5032065"/>
            <a:ext cx="597245" cy="969165"/>
            <a:chOff x="611560" y="4725134"/>
            <a:chExt cx="597245" cy="969165"/>
          </a:xfrm>
        </p:grpSpPr>
        <p:sp>
          <p:nvSpPr>
            <p:cNvPr id="14" name="מלבן מעוגל 13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057" y="6002008"/>
            <a:ext cx="495444" cy="34681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035" y="5914596"/>
            <a:ext cx="736426" cy="424600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>
            <a:off x="3647729" y="6165305"/>
            <a:ext cx="861733" cy="194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מלבן מעוגל 23"/>
          <p:cNvSpPr/>
          <p:nvPr/>
        </p:nvSpPr>
        <p:spPr>
          <a:xfrm>
            <a:off x="5594202" y="3112049"/>
            <a:ext cx="2496445" cy="36004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75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0"/>
    </mc:Choice>
    <mc:Fallback xmlns="">
      <p:transition spd="slow" advTm="128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882" y="5251549"/>
            <a:ext cx="352425" cy="752475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3983304" y="5032065"/>
            <a:ext cx="597245" cy="969165"/>
            <a:chOff x="611560" y="4725134"/>
            <a:chExt cx="597245" cy="969165"/>
          </a:xfrm>
        </p:grpSpPr>
        <p:sp>
          <p:nvSpPr>
            <p:cNvPr id="14" name="מלבן מעוגל 13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057" y="6002008"/>
            <a:ext cx="495444" cy="34681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035" y="5914596"/>
            <a:ext cx="736426" cy="424600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>
            <a:off x="3647729" y="6165305"/>
            <a:ext cx="861733" cy="194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מלבן מעוגל 23"/>
          <p:cNvSpPr/>
          <p:nvPr/>
        </p:nvSpPr>
        <p:spPr>
          <a:xfrm>
            <a:off x="4346668" y="3356992"/>
            <a:ext cx="3433439" cy="36004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996" y="5980587"/>
            <a:ext cx="607613" cy="345002"/>
          </a:xfrm>
          <a:prstGeom prst="rect">
            <a:avLst/>
          </a:prstGeom>
        </p:spPr>
      </p:pic>
      <p:sp>
        <p:nvSpPr>
          <p:cNvPr id="20" name="צורה חופשית 19"/>
          <p:cNvSpPr/>
          <p:nvPr/>
        </p:nvSpPr>
        <p:spPr>
          <a:xfrm>
            <a:off x="4929674" y="6232849"/>
            <a:ext cx="830425" cy="356038"/>
          </a:xfrm>
          <a:custGeom>
            <a:avLst/>
            <a:gdLst>
              <a:gd name="connsiteX0" fmla="*/ 0 w 830425"/>
              <a:gd name="connsiteY0" fmla="*/ 0 h 356038"/>
              <a:gd name="connsiteX1" fmla="*/ 354564 w 830425"/>
              <a:gd name="connsiteY1" fmla="*/ 354563 h 356038"/>
              <a:gd name="connsiteX2" fmla="*/ 830425 w 830425"/>
              <a:gd name="connsiteY2" fmla="*/ 102637 h 35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0425" h="356038">
                <a:moveTo>
                  <a:pt x="0" y="0"/>
                </a:moveTo>
                <a:cubicBezTo>
                  <a:pt x="108080" y="168728"/>
                  <a:pt x="216160" y="337457"/>
                  <a:pt x="354564" y="354563"/>
                </a:cubicBezTo>
                <a:cubicBezTo>
                  <a:pt x="492968" y="371669"/>
                  <a:pt x="661696" y="237153"/>
                  <a:pt x="830425" y="102637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76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700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6"/>
    </mc:Choice>
    <mc:Fallback xmlns="">
      <p:transition spd="slow" advTm="5456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576" y="5251549"/>
            <a:ext cx="352425" cy="752475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3983304" y="5032065"/>
            <a:ext cx="597245" cy="969165"/>
            <a:chOff x="611560" y="4725134"/>
            <a:chExt cx="597245" cy="969165"/>
          </a:xfrm>
        </p:grpSpPr>
        <p:sp>
          <p:nvSpPr>
            <p:cNvPr id="14" name="מלבן מעוגל 13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057" y="6002008"/>
            <a:ext cx="495444" cy="34681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035" y="5914596"/>
            <a:ext cx="736426" cy="424600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>
            <a:off x="3647729" y="6165305"/>
            <a:ext cx="861733" cy="194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מלבן מעוגל 23"/>
          <p:cNvSpPr/>
          <p:nvPr/>
        </p:nvSpPr>
        <p:spPr>
          <a:xfrm>
            <a:off x="5237553" y="3717032"/>
            <a:ext cx="2496142" cy="36004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996" y="5980587"/>
            <a:ext cx="607613" cy="345002"/>
          </a:xfrm>
          <a:prstGeom prst="rect">
            <a:avLst/>
          </a:prstGeom>
        </p:spPr>
      </p:pic>
      <p:sp>
        <p:nvSpPr>
          <p:cNvPr id="20" name="צורה חופשית 19"/>
          <p:cNvSpPr/>
          <p:nvPr/>
        </p:nvSpPr>
        <p:spPr>
          <a:xfrm>
            <a:off x="4929674" y="6232849"/>
            <a:ext cx="830425" cy="356038"/>
          </a:xfrm>
          <a:custGeom>
            <a:avLst/>
            <a:gdLst>
              <a:gd name="connsiteX0" fmla="*/ 0 w 830425"/>
              <a:gd name="connsiteY0" fmla="*/ 0 h 356038"/>
              <a:gd name="connsiteX1" fmla="*/ 354564 w 830425"/>
              <a:gd name="connsiteY1" fmla="*/ 354563 h 356038"/>
              <a:gd name="connsiteX2" fmla="*/ 830425 w 830425"/>
              <a:gd name="connsiteY2" fmla="*/ 102637 h 35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0425" h="356038">
                <a:moveTo>
                  <a:pt x="0" y="0"/>
                </a:moveTo>
                <a:cubicBezTo>
                  <a:pt x="108080" y="168728"/>
                  <a:pt x="216160" y="337457"/>
                  <a:pt x="354564" y="354563"/>
                </a:cubicBezTo>
                <a:cubicBezTo>
                  <a:pt x="492968" y="371669"/>
                  <a:pt x="661696" y="237153"/>
                  <a:pt x="830425" y="102637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2" name="מחבר ישר 21"/>
          <p:cNvCxnSpPr/>
          <p:nvPr/>
        </p:nvCxnSpPr>
        <p:spPr>
          <a:xfrm flipH="1">
            <a:off x="5231904" y="5914597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77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400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8"/>
    </mc:Choice>
    <mc:Fallback xmlns="">
      <p:transition spd="slow" advTm="2618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576" y="5251549"/>
            <a:ext cx="352425" cy="752475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3983304" y="5032065"/>
            <a:ext cx="597245" cy="969165"/>
            <a:chOff x="611560" y="4725134"/>
            <a:chExt cx="597245" cy="969165"/>
          </a:xfrm>
        </p:grpSpPr>
        <p:sp>
          <p:nvSpPr>
            <p:cNvPr id="14" name="מלבן מעוגל 13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057" y="6002008"/>
            <a:ext cx="495444" cy="34681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035" y="5914596"/>
            <a:ext cx="736426" cy="424600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>
            <a:off x="3647729" y="6165305"/>
            <a:ext cx="861733" cy="194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מלבן מעוגל 23"/>
          <p:cNvSpPr/>
          <p:nvPr/>
        </p:nvSpPr>
        <p:spPr>
          <a:xfrm>
            <a:off x="6960096" y="2780928"/>
            <a:ext cx="1560038" cy="36004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996" y="5980587"/>
            <a:ext cx="607613" cy="345002"/>
          </a:xfrm>
          <a:prstGeom prst="rect">
            <a:avLst/>
          </a:prstGeom>
        </p:spPr>
      </p:pic>
      <p:sp>
        <p:nvSpPr>
          <p:cNvPr id="20" name="צורה חופשית 19"/>
          <p:cNvSpPr/>
          <p:nvPr/>
        </p:nvSpPr>
        <p:spPr>
          <a:xfrm>
            <a:off x="4929674" y="6232849"/>
            <a:ext cx="830425" cy="356038"/>
          </a:xfrm>
          <a:custGeom>
            <a:avLst/>
            <a:gdLst>
              <a:gd name="connsiteX0" fmla="*/ 0 w 830425"/>
              <a:gd name="connsiteY0" fmla="*/ 0 h 356038"/>
              <a:gd name="connsiteX1" fmla="*/ 354564 w 830425"/>
              <a:gd name="connsiteY1" fmla="*/ 354563 h 356038"/>
              <a:gd name="connsiteX2" fmla="*/ 830425 w 830425"/>
              <a:gd name="connsiteY2" fmla="*/ 102637 h 35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0425" h="356038">
                <a:moveTo>
                  <a:pt x="0" y="0"/>
                </a:moveTo>
                <a:cubicBezTo>
                  <a:pt x="108080" y="168728"/>
                  <a:pt x="216160" y="337457"/>
                  <a:pt x="354564" y="354563"/>
                </a:cubicBezTo>
                <a:cubicBezTo>
                  <a:pt x="492968" y="371669"/>
                  <a:pt x="661696" y="237153"/>
                  <a:pt x="830425" y="102637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2" name="מחבר ישר 21"/>
          <p:cNvCxnSpPr/>
          <p:nvPr/>
        </p:nvCxnSpPr>
        <p:spPr>
          <a:xfrm flipH="1">
            <a:off x="5231904" y="5914597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78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818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8"/>
    </mc:Choice>
    <mc:Fallback xmlns="">
      <p:transition spd="slow" advTm="6658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576" y="5251549"/>
            <a:ext cx="352425" cy="752475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3983304" y="5032065"/>
            <a:ext cx="597245" cy="969165"/>
            <a:chOff x="611560" y="4725134"/>
            <a:chExt cx="597245" cy="969165"/>
          </a:xfrm>
        </p:grpSpPr>
        <p:sp>
          <p:nvSpPr>
            <p:cNvPr id="14" name="מלבן מעוגל 13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057" y="6002008"/>
            <a:ext cx="495444" cy="34681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035" y="5914596"/>
            <a:ext cx="736426" cy="424600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>
            <a:off x="3647729" y="6165305"/>
            <a:ext cx="861733" cy="194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מלבן מעוגל 23"/>
          <p:cNvSpPr/>
          <p:nvPr/>
        </p:nvSpPr>
        <p:spPr>
          <a:xfrm>
            <a:off x="5591944" y="3123500"/>
            <a:ext cx="2525452" cy="30550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996" y="5980587"/>
            <a:ext cx="607613" cy="345002"/>
          </a:xfrm>
          <a:prstGeom prst="rect">
            <a:avLst/>
          </a:prstGeom>
        </p:spPr>
      </p:pic>
      <p:sp>
        <p:nvSpPr>
          <p:cNvPr id="20" name="צורה חופשית 19"/>
          <p:cNvSpPr/>
          <p:nvPr/>
        </p:nvSpPr>
        <p:spPr>
          <a:xfrm>
            <a:off x="4929674" y="6232849"/>
            <a:ext cx="830425" cy="356038"/>
          </a:xfrm>
          <a:custGeom>
            <a:avLst/>
            <a:gdLst>
              <a:gd name="connsiteX0" fmla="*/ 0 w 830425"/>
              <a:gd name="connsiteY0" fmla="*/ 0 h 356038"/>
              <a:gd name="connsiteX1" fmla="*/ 354564 w 830425"/>
              <a:gd name="connsiteY1" fmla="*/ 354563 h 356038"/>
              <a:gd name="connsiteX2" fmla="*/ 830425 w 830425"/>
              <a:gd name="connsiteY2" fmla="*/ 102637 h 35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0425" h="356038">
                <a:moveTo>
                  <a:pt x="0" y="0"/>
                </a:moveTo>
                <a:cubicBezTo>
                  <a:pt x="108080" y="168728"/>
                  <a:pt x="216160" y="337457"/>
                  <a:pt x="354564" y="354563"/>
                </a:cubicBezTo>
                <a:cubicBezTo>
                  <a:pt x="492968" y="371669"/>
                  <a:pt x="661696" y="237153"/>
                  <a:pt x="830425" y="102637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2" name="מחבר ישר 21"/>
          <p:cNvCxnSpPr/>
          <p:nvPr/>
        </p:nvCxnSpPr>
        <p:spPr>
          <a:xfrm flipH="1">
            <a:off x="5231904" y="5914597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79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759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"/>
    </mc:Choice>
    <mc:Fallback xmlns="">
      <p:transition spd="slow" advTm="67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ציין מיקום תוכן 2"/>
          <p:cNvSpPr txBox="1">
            <a:spLocks/>
          </p:cNvSpPr>
          <p:nvPr/>
        </p:nvSpPr>
        <p:spPr>
          <a:xfrm>
            <a:off x="479376" y="1600200"/>
            <a:ext cx="8496944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r" rtl="1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r" rtl="1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r" rtl="1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r" rtl="1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r" rtl="1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r" rtl="1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>
                <a:solidFill>
                  <a:srgbClr val="FF0000"/>
                </a:solidFill>
              </a:rPr>
              <a:t>main()</a:t>
            </a:r>
          </a:p>
          <a:p>
            <a:pPr marL="0" indent="0" algn="l" rtl="0"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pos = </a:t>
            </a:r>
            <a:r>
              <a:rPr lang="en-US" sz="1800" dirty="0" err="1"/>
              <a:t>getPosition</a:t>
            </a:r>
            <a:r>
              <a:rPr lang="en-US" sz="1800" dirty="0"/>
              <a:t> (lst, 7);</a:t>
            </a:r>
            <a:br>
              <a:rPr lang="en-US" sz="1800" dirty="0"/>
            </a:br>
            <a:r>
              <a:rPr lang="en-US" sz="1800" dirty="0"/>
              <a:t>lst = insert (lst, pos, 8);</a:t>
            </a:r>
          </a:p>
          <a:p>
            <a:pPr marL="0" indent="0" algn="l" rtl="0"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1800" b="1" dirty="0">
                <a:solidFill>
                  <a:srgbClr val="0000FF"/>
                </a:solidFill>
              </a:rPr>
              <a:t>public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00FF"/>
                </a:solidFill>
              </a:rPr>
              <a:t>static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&gt;insert (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&gt;lst, </a:t>
            </a:r>
            <a:br>
              <a:rPr lang="en-US" sz="1800" dirty="0"/>
            </a:br>
            <a:r>
              <a:rPr lang="en-US" sz="1800" dirty="0"/>
              <a:t>						   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&gt;pos, </a:t>
            </a:r>
            <a:r>
              <a:rPr lang="en-US" sz="1800" b="1" dirty="0">
                <a:solidFill>
                  <a:srgbClr val="0000FF"/>
                </a:solidFill>
              </a:rPr>
              <a:t>int</a:t>
            </a:r>
            <a:r>
              <a:rPr lang="en-US" sz="1800" dirty="0"/>
              <a:t> x)</a:t>
            </a:r>
            <a:br>
              <a:rPr lang="en-US" sz="1800" dirty="0"/>
            </a:br>
            <a:r>
              <a:rPr lang="en-US" sz="1800" dirty="0"/>
              <a:t>{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if</a:t>
            </a:r>
            <a:r>
              <a:rPr lang="en-US" sz="1800" dirty="0"/>
              <a:t> (pos == </a:t>
            </a:r>
            <a:r>
              <a:rPr lang="en-US" sz="1800" b="1" dirty="0">
                <a:solidFill>
                  <a:srgbClr val="0000FF"/>
                </a:solidFill>
              </a:rPr>
              <a:t>null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lst = </a:t>
            </a:r>
            <a:r>
              <a:rPr lang="en-US" sz="1800" b="1" dirty="0">
                <a:solidFill>
                  <a:srgbClr val="0000FF"/>
                </a:solidFill>
              </a:rPr>
              <a:t>new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(x, lst);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else</a:t>
            </a:r>
            <a:br>
              <a:rPr lang="en-US" sz="1800" dirty="0"/>
            </a:br>
            <a:r>
              <a:rPr lang="en-US" sz="1800" dirty="0"/>
              <a:t>	{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&gt;temp = </a:t>
            </a:r>
            <a:r>
              <a:rPr lang="en-US" sz="1800" b="1" dirty="0">
                <a:solidFill>
                  <a:srgbClr val="0000FF"/>
                </a:solidFill>
              </a:rPr>
              <a:t>new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Node</a:t>
            </a:r>
            <a:r>
              <a:rPr lang="en-US" sz="1800" dirty="0"/>
              <a:t>&lt;</a:t>
            </a:r>
            <a:r>
              <a:rPr lang="en-US" sz="1800" dirty="0">
                <a:solidFill>
                  <a:srgbClr val="0070C0"/>
                </a:solidFill>
              </a:rPr>
              <a:t>Integer</a:t>
            </a:r>
            <a:r>
              <a:rPr lang="en-US" sz="1800" dirty="0"/>
              <a:t>&gt; (x, </a:t>
            </a:r>
            <a:r>
              <a:rPr lang="en-US" sz="1800" dirty="0" err="1"/>
              <a:t>pos.getNext</a:t>
            </a:r>
            <a:r>
              <a:rPr lang="en-US" sz="1800" dirty="0"/>
              <a:t>());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 err="1"/>
              <a:t>pos.setNext</a:t>
            </a:r>
            <a:r>
              <a:rPr lang="en-US" sz="1800" dirty="0"/>
              <a:t>(temp);</a:t>
            </a:r>
            <a:br>
              <a:rPr lang="en-US" sz="1800" dirty="0"/>
            </a:br>
            <a:r>
              <a:rPr lang="en-US" sz="1800" dirty="0"/>
              <a:t>	}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return</a:t>
            </a:r>
            <a:r>
              <a:rPr lang="en-US" sz="1800" dirty="0"/>
              <a:t> lst;</a:t>
            </a:r>
            <a:br>
              <a:rPr lang="en-US" sz="1800" dirty="0"/>
            </a:br>
            <a:r>
              <a:rPr lang="en-US" sz="1800" dirty="0"/>
              <a:t>}</a:t>
            </a:r>
            <a:endParaRPr lang="he-IL" sz="1800" dirty="0"/>
          </a:p>
        </p:txBody>
      </p:sp>
      <p:sp>
        <p:nvSpPr>
          <p:cNvPr id="30" name="מלבן מעוגל 29"/>
          <p:cNvSpPr/>
          <p:nvPr/>
        </p:nvSpPr>
        <p:spPr>
          <a:xfrm>
            <a:off x="479376" y="2276872"/>
            <a:ext cx="2952328" cy="36004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31" name="מציין מיקום של כותרת תחתונה 3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grpSp>
        <p:nvGrpSpPr>
          <p:cNvPr id="34" name="קבוצה 33"/>
          <p:cNvGrpSpPr/>
          <p:nvPr/>
        </p:nvGrpSpPr>
        <p:grpSpPr>
          <a:xfrm>
            <a:off x="6293385" y="5105381"/>
            <a:ext cx="504056" cy="894983"/>
            <a:chOff x="2267744" y="4910281"/>
            <a:chExt cx="504056" cy="894983"/>
          </a:xfrm>
        </p:grpSpPr>
        <p:sp>
          <p:nvSpPr>
            <p:cNvPr id="35" name="מלבן מעוגל 34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67744" y="4910281"/>
              <a:ext cx="50405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37" name="מחבר חץ ישר 36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8" name="קבוצה 37"/>
          <p:cNvGrpSpPr/>
          <p:nvPr/>
        </p:nvGrpSpPr>
        <p:grpSpPr>
          <a:xfrm>
            <a:off x="9332914" y="4951138"/>
            <a:ext cx="697414" cy="406383"/>
            <a:chOff x="589864" y="5593980"/>
            <a:chExt cx="697414" cy="406383"/>
          </a:xfrm>
        </p:grpSpPr>
        <p:sp>
          <p:nvSpPr>
            <p:cNvPr id="39" name="TextBox 38"/>
            <p:cNvSpPr txBox="1"/>
            <p:nvPr/>
          </p:nvSpPr>
          <p:spPr>
            <a:xfrm>
              <a:off x="938571" y="5593980"/>
              <a:ext cx="348707" cy="36933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8</a:t>
              </a:r>
              <a:endParaRPr lang="he-IL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9864" y="5631031"/>
              <a:ext cx="34870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x</a:t>
              </a:r>
              <a:endParaRPr lang="he-IL" dirty="0"/>
            </a:p>
          </p:txBody>
        </p:sp>
      </p:grpSp>
      <p:grpSp>
        <p:nvGrpSpPr>
          <p:cNvPr id="41" name="קבוצה 40"/>
          <p:cNvGrpSpPr/>
          <p:nvPr/>
        </p:nvGrpSpPr>
        <p:grpSpPr>
          <a:xfrm>
            <a:off x="2783633" y="6001726"/>
            <a:ext cx="6623847" cy="667634"/>
            <a:chOff x="1259632" y="6001726"/>
            <a:chExt cx="6623847" cy="667634"/>
          </a:xfrm>
        </p:grpSpPr>
        <p:grpSp>
          <p:nvGrpSpPr>
            <p:cNvPr id="42" name="קבוצה 41"/>
            <p:cNvGrpSpPr/>
            <p:nvPr/>
          </p:nvGrpSpPr>
          <p:grpSpPr>
            <a:xfrm>
              <a:off x="1259632" y="6001726"/>
              <a:ext cx="6623847" cy="667634"/>
              <a:chOff x="1259632" y="6001726"/>
              <a:chExt cx="6623847" cy="667634"/>
            </a:xfrm>
          </p:grpSpPr>
          <p:grpSp>
            <p:nvGrpSpPr>
              <p:cNvPr id="46" name="קבוצה 45"/>
              <p:cNvGrpSpPr/>
              <p:nvPr/>
            </p:nvGrpSpPr>
            <p:grpSpPr>
              <a:xfrm>
                <a:off x="1259632" y="6167530"/>
                <a:ext cx="1224136" cy="369332"/>
                <a:chOff x="660766" y="5665199"/>
                <a:chExt cx="1224136" cy="369332"/>
              </a:xfrm>
            </p:grpSpPr>
            <p:sp>
              <p:nvSpPr>
                <p:cNvPr id="63" name="מלבן מעוגל 62"/>
                <p:cNvSpPr/>
                <p:nvPr/>
              </p:nvSpPr>
              <p:spPr>
                <a:xfrm>
                  <a:off x="1236830" y="5705849"/>
                  <a:ext cx="288032" cy="28803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660766" y="5665199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/>
                    <a:t>lst</a:t>
                  </a:r>
                  <a:endParaRPr lang="he-IL" dirty="0"/>
                </a:p>
              </p:txBody>
            </p:sp>
            <p:cxnSp>
              <p:nvCxnSpPr>
                <p:cNvPr id="65" name="מחבר חץ ישר 64"/>
                <p:cNvCxnSpPr/>
                <p:nvPr/>
              </p:nvCxnSpPr>
              <p:spPr>
                <a:xfrm>
                  <a:off x="1380846" y="5849865"/>
                  <a:ext cx="504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קבוצה 46"/>
              <p:cNvGrpSpPr/>
              <p:nvPr/>
            </p:nvGrpSpPr>
            <p:grpSpPr>
              <a:xfrm>
                <a:off x="2483768" y="6035032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61" name="תמונה 60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62" name="TextBox 61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4</a:t>
                  </a:r>
                  <a:endParaRPr lang="he-IL" sz="1400" dirty="0"/>
                </a:p>
              </p:txBody>
            </p:sp>
          </p:grpSp>
          <p:grpSp>
            <p:nvGrpSpPr>
              <p:cNvPr id="48" name="קבוצה 47"/>
              <p:cNvGrpSpPr/>
              <p:nvPr/>
            </p:nvGrpSpPr>
            <p:grpSpPr>
              <a:xfrm>
                <a:off x="4360003" y="6019563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59" name="תמונה 58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60" name="TextBox 59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7</a:t>
                  </a:r>
                  <a:endParaRPr lang="he-IL" sz="1400" dirty="0"/>
                </a:p>
              </p:txBody>
            </p:sp>
          </p:grpSp>
          <p:cxnSp>
            <p:nvCxnSpPr>
              <p:cNvPr id="49" name="מחבר חץ ישר 48"/>
              <p:cNvCxnSpPr/>
              <p:nvPr/>
            </p:nvCxnSpPr>
            <p:spPr>
              <a:xfrm>
                <a:off x="3400462" y="6412232"/>
                <a:ext cx="95954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50" name="קבוצה 49"/>
              <p:cNvGrpSpPr/>
              <p:nvPr/>
            </p:nvGrpSpPr>
            <p:grpSpPr>
              <a:xfrm>
                <a:off x="6232073" y="6001726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57" name="תמונה 56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58" name="TextBox 57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pPr algn="ctr" rtl="0"/>
                  <a:r>
                    <a:rPr lang="en-US" sz="1400" dirty="0"/>
                    <a:t>3</a:t>
                  </a:r>
                  <a:endParaRPr lang="he-IL" sz="1400" dirty="0"/>
                </a:p>
              </p:txBody>
            </p:sp>
          </p:grpSp>
          <p:grpSp>
            <p:nvGrpSpPr>
              <p:cNvPr id="51" name="קבוצה 50"/>
              <p:cNvGrpSpPr/>
              <p:nvPr/>
            </p:nvGrpSpPr>
            <p:grpSpPr>
              <a:xfrm>
                <a:off x="7109379" y="6277767"/>
                <a:ext cx="774100" cy="288032"/>
                <a:chOff x="2803678" y="6097362"/>
                <a:chExt cx="774100" cy="288032"/>
              </a:xfrm>
            </p:grpSpPr>
            <p:grpSp>
              <p:nvGrpSpPr>
                <p:cNvPr id="53" name="קבוצה 52"/>
                <p:cNvGrpSpPr/>
                <p:nvPr/>
              </p:nvGrpSpPr>
              <p:grpSpPr>
                <a:xfrm>
                  <a:off x="3384202" y="6097362"/>
                  <a:ext cx="193576" cy="288032"/>
                  <a:chOff x="2267744" y="5301208"/>
                  <a:chExt cx="193576" cy="288032"/>
                </a:xfrm>
              </p:grpSpPr>
              <p:cxnSp>
                <p:nvCxnSpPr>
                  <p:cNvPr id="55" name="מחבר ישר 54"/>
                  <p:cNvCxnSpPr/>
                  <p:nvPr/>
                </p:nvCxnSpPr>
                <p:spPr>
                  <a:xfrm flipH="1">
                    <a:off x="226774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מחבר ישר 55"/>
                  <p:cNvCxnSpPr/>
                  <p:nvPr/>
                </p:nvCxnSpPr>
                <p:spPr>
                  <a:xfrm flipH="1">
                    <a:off x="231730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4" name="מחבר חץ ישר 53"/>
                <p:cNvCxnSpPr/>
                <p:nvPr/>
              </p:nvCxnSpPr>
              <p:spPr>
                <a:xfrm flipV="1">
                  <a:off x="2803678" y="6241320"/>
                  <a:ext cx="630084" cy="35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מחבר חץ ישר 51"/>
              <p:cNvCxnSpPr/>
              <p:nvPr/>
            </p:nvCxnSpPr>
            <p:spPr>
              <a:xfrm>
                <a:off x="5260618" y="6412117"/>
                <a:ext cx="95954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43" name="תמונה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2807" y="6061644"/>
              <a:ext cx="795888" cy="139630"/>
            </a:xfrm>
            <a:prstGeom prst="rect">
              <a:avLst/>
            </a:prstGeom>
          </p:spPr>
        </p:pic>
        <p:pic>
          <p:nvPicPr>
            <p:cNvPr id="44" name="תמונה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9042" y="6054488"/>
              <a:ext cx="795888" cy="139630"/>
            </a:xfrm>
            <a:prstGeom prst="rect">
              <a:avLst/>
            </a:prstGeom>
          </p:spPr>
        </p:pic>
        <p:pic>
          <p:nvPicPr>
            <p:cNvPr id="45" name="תמונה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1112" y="6035032"/>
              <a:ext cx="795888" cy="139630"/>
            </a:xfrm>
            <a:prstGeom prst="rect">
              <a:avLst/>
            </a:prstGeom>
          </p:spPr>
        </p:pic>
      </p:grp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8</a:t>
            </a:fld>
            <a:endParaRPr lang="he-IL"/>
          </a:p>
        </p:txBody>
      </p:sp>
      <p:sp>
        <p:nvSpPr>
          <p:cNvPr id="67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הוספת איבר במקום נתון ברשימה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4507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"/>
    </mc:Choice>
    <mc:Fallback xmlns="">
      <p:transition spd="slow" advTm="585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576" y="5251549"/>
            <a:ext cx="352425" cy="752475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3983304" y="5032065"/>
            <a:ext cx="597245" cy="969165"/>
            <a:chOff x="611560" y="4725134"/>
            <a:chExt cx="597245" cy="969165"/>
          </a:xfrm>
        </p:grpSpPr>
        <p:sp>
          <p:nvSpPr>
            <p:cNvPr id="14" name="מלבן מעוגל 13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057" y="6002008"/>
            <a:ext cx="495444" cy="34681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035" y="5914596"/>
            <a:ext cx="736426" cy="424600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>
            <a:off x="3647729" y="6165305"/>
            <a:ext cx="861733" cy="194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מלבן מעוגל 23"/>
          <p:cNvSpPr/>
          <p:nvPr/>
        </p:nvSpPr>
        <p:spPr>
          <a:xfrm>
            <a:off x="4267321" y="3429000"/>
            <a:ext cx="3428138" cy="28803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996" y="5980587"/>
            <a:ext cx="607613" cy="345002"/>
          </a:xfrm>
          <a:prstGeom prst="rect">
            <a:avLst/>
          </a:prstGeom>
        </p:spPr>
      </p:pic>
      <p:sp>
        <p:nvSpPr>
          <p:cNvPr id="20" name="צורה חופשית 19"/>
          <p:cNvSpPr/>
          <p:nvPr/>
        </p:nvSpPr>
        <p:spPr>
          <a:xfrm>
            <a:off x="4929674" y="6232849"/>
            <a:ext cx="1447873" cy="356038"/>
          </a:xfrm>
          <a:custGeom>
            <a:avLst/>
            <a:gdLst>
              <a:gd name="connsiteX0" fmla="*/ 0 w 830425"/>
              <a:gd name="connsiteY0" fmla="*/ 0 h 356038"/>
              <a:gd name="connsiteX1" fmla="*/ 354564 w 830425"/>
              <a:gd name="connsiteY1" fmla="*/ 354563 h 356038"/>
              <a:gd name="connsiteX2" fmla="*/ 830425 w 830425"/>
              <a:gd name="connsiteY2" fmla="*/ 102637 h 35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0425" h="356038">
                <a:moveTo>
                  <a:pt x="0" y="0"/>
                </a:moveTo>
                <a:cubicBezTo>
                  <a:pt x="108080" y="168728"/>
                  <a:pt x="216160" y="337457"/>
                  <a:pt x="354564" y="354563"/>
                </a:cubicBezTo>
                <a:cubicBezTo>
                  <a:pt x="492968" y="371669"/>
                  <a:pt x="661696" y="237153"/>
                  <a:pt x="830425" y="102637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2" name="מחבר ישר 21"/>
          <p:cNvCxnSpPr/>
          <p:nvPr/>
        </p:nvCxnSpPr>
        <p:spPr>
          <a:xfrm flipH="1">
            <a:off x="5231904" y="5914597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80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16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9"/>
    </mc:Choice>
    <mc:Fallback xmlns="">
      <p:transition spd="slow" advTm="2769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243" y="5274313"/>
            <a:ext cx="352425" cy="752475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3983304" y="5032065"/>
            <a:ext cx="597245" cy="969165"/>
            <a:chOff x="611560" y="4725134"/>
            <a:chExt cx="597245" cy="969165"/>
          </a:xfrm>
        </p:grpSpPr>
        <p:sp>
          <p:nvSpPr>
            <p:cNvPr id="14" name="מלבן מעוגל 13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057" y="6002008"/>
            <a:ext cx="495444" cy="34681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035" y="5914596"/>
            <a:ext cx="736426" cy="424600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>
            <a:off x="3647729" y="6165305"/>
            <a:ext cx="861733" cy="194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מלבן מעוגל 23"/>
          <p:cNvSpPr/>
          <p:nvPr/>
        </p:nvSpPr>
        <p:spPr>
          <a:xfrm>
            <a:off x="5265649" y="3740100"/>
            <a:ext cx="2507364" cy="36004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996" y="5980587"/>
            <a:ext cx="607613" cy="345002"/>
          </a:xfrm>
          <a:prstGeom prst="rect">
            <a:avLst/>
          </a:prstGeom>
        </p:spPr>
      </p:pic>
      <p:sp>
        <p:nvSpPr>
          <p:cNvPr id="20" name="צורה חופשית 19"/>
          <p:cNvSpPr/>
          <p:nvPr/>
        </p:nvSpPr>
        <p:spPr>
          <a:xfrm>
            <a:off x="4929674" y="6232849"/>
            <a:ext cx="1447873" cy="356038"/>
          </a:xfrm>
          <a:custGeom>
            <a:avLst/>
            <a:gdLst>
              <a:gd name="connsiteX0" fmla="*/ 0 w 830425"/>
              <a:gd name="connsiteY0" fmla="*/ 0 h 356038"/>
              <a:gd name="connsiteX1" fmla="*/ 354564 w 830425"/>
              <a:gd name="connsiteY1" fmla="*/ 354563 h 356038"/>
              <a:gd name="connsiteX2" fmla="*/ 830425 w 830425"/>
              <a:gd name="connsiteY2" fmla="*/ 102637 h 35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0425" h="356038">
                <a:moveTo>
                  <a:pt x="0" y="0"/>
                </a:moveTo>
                <a:cubicBezTo>
                  <a:pt x="108080" y="168728"/>
                  <a:pt x="216160" y="337457"/>
                  <a:pt x="354564" y="354563"/>
                </a:cubicBezTo>
                <a:cubicBezTo>
                  <a:pt x="492968" y="371669"/>
                  <a:pt x="661696" y="237153"/>
                  <a:pt x="830425" y="102637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2" name="מחבר ישר 21"/>
          <p:cNvCxnSpPr/>
          <p:nvPr/>
        </p:nvCxnSpPr>
        <p:spPr>
          <a:xfrm flipH="1">
            <a:off x="5231904" y="5914597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 flipH="1">
            <a:off x="5831767" y="5951808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81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727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2"/>
    </mc:Choice>
    <mc:Fallback xmlns="">
      <p:transition spd="slow" advTm="6502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243" y="5274313"/>
            <a:ext cx="352425" cy="752475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3983304" y="5032065"/>
            <a:ext cx="597245" cy="969165"/>
            <a:chOff x="611560" y="4725134"/>
            <a:chExt cx="597245" cy="969165"/>
          </a:xfrm>
        </p:grpSpPr>
        <p:sp>
          <p:nvSpPr>
            <p:cNvPr id="14" name="מלבן מעוגל 13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057" y="6002008"/>
            <a:ext cx="495444" cy="34681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035" y="5914596"/>
            <a:ext cx="736426" cy="424600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>
            <a:off x="3647729" y="6165305"/>
            <a:ext cx="861733" cy="194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מלבן מעוגל 23"/>
          <p:cNvSpPr/>
          <p:nvPr/>
        </p:nvSpPr>
        <p:spPr>
          <a:xfrm>
            <a:off x="6888088" y="2780928"/>
            <a:ext cx="1635732" cy="322667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996" y="5980587"/>
            <a:ext cx="607613" cy="345002"/>
          </a:xfrm>
          <a:prstGeom prst="rect">
            <a:avLst/>
          </a:prstGeom>
        </p:spPr>
      </p:pic>
      <p:sp>
        <p:nvSpPr>
          <p:cNvPr id="20" name="צורה חופשית 19"/>
          <p:cNvSpPr/>
          <p:nvPr/>
        </p:nvSpPr>
        <p:spPr>
          <a:xfrm>
            <a:off x="4929674" y="6232849"/>
            <a:ext cx="1447873" cy="356038"/>
          </a:xfrm>
          <a:custGeom>
            <a:avLst/>
            <a:gdLst>
              <a:gd name="connsiteX0" fmla="*/ 0 w 830425"/>
              <a:gd name="connsiteY0" fmla="*/ 0 h 356038"/>
              <a:gd name="connsiteX1" fmla="*/ 354564 w 830425"/>
              <a:gd name="connsiteY1" fmla="*/ 354563 h 356038"/>
              <a:gd name="connsiteX2" fmla="*/ 830425 w 830425"/>
              <a:gd name="connsiteY2" fmla="*/ 102637 h 35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0425" h="356038">
                <a:moveTo>
                  <a:pt x="0" y="0"/>
                </a:moveTo>
                <a:cubicBezTo>
                  <a:pt x="108080" y="168728"/>
                  <a:pt x="216160" y="337457"/>
                  <a:pt x="354564" y="354563"/>
                </a:cubicBezTo>
                <a:cubicBezTo>
                  <a:pt x="492968" y="371669"/>
                  <a:pt x="661696" y="237153"/>
                  <a:pt x="830425" y="102637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2" name="מחבר ישר 21"/>
          <p:cNvCxnSpPr/>
          <p:nvPr/>
        </p:nvCxnSpPr>
        <p:spPr>
          <a:xfrm flipH="1">
            <a:off x="5231904" y="5914597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 flipH="1">
            <a:off x="5831767" y="5951808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82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844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0"/>
    </mc:Choice>
    <mc:Fallback xmlns="">
      <p:transition spd="slow" advTm="2240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243" y="5274313"/>
            <a:ext cx="352425" cy="752475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3983304" y="5032065"/>
            <a:ext cx="597245" cy="969165"/>
            <a:chOff x="611560" y="4725134"/>
            <a:chExt cx="597245" cy="969165"/>
          </a:xfrm>
        </p:grpSpPr>
        <p:sp>
          <p:nvSpPr>
            <p:cNvPr id="14" name="מלבן מעוגל 13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057" y="6002008"/>
            <a:ext cx="495444" cy="34681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035" y="5914596"/>
            <a:ext cx="736426" cy="424600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>
            <a:off x="3647729" y="6165305"/>
            <a:ext cx="861733" cy="194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מלבן מעוגל 23"/>
          <p:cNvSpPr/>
          <p:nvPr/>
        </p:nvSpPr>
        <p:spPr>
          <a:xfrm>
            <a:off x="5591945" y="3140968"/>
            <a:ext cx="2520280" cy="287596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996" y="5980587"/>
            <a:ext cx="607613" cy="345002"/>
          </a:xfrm>
          <a:prstGeom prst="rect">
            <a:avLst/>
          </a:prstGeom>
        </p:spPr>
      </p:pic>
      <p:sp>
        <p:nvSpPr>
          <p:cNvPr id="20" name="צורה חופשית 19"/>
          <p:cNvSpPr/>
          <p:nvPr/>
        </p:nvSpPr>
        <p:spPr>
          <a:xfrm>
            <a:off x="4929674" y="6232849"/>
            <a:ext cx="1447873" cy="356038"/>
          </a:xfrm>
          <a:custGeom>
            <a:avLst/>
            <a:gdLst>
              <a:gd name="connsiteX0" fmla="*/ 0 w 830425"/>
              <a:gd name="connsiteY0" fmla="*/ 0 h 356038"/>
              <a:gd name="connsiteX1" fmla="*/ 354564 w 830425"/>
              <a:gd name="connsiteY1" fmla="*/ 354563 h 356038"/>
              <a:gd name="connsiteX2" fmla="*/ 830425 w 830425"/>
              <a:gd name="connsiteY2" fmla="*/ 102637 h 35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0425" h="356038">
                <a:moveTo>
                  <a:pt x="0" y="0"/>
                </a:moveTo>
                <a:cubicBezTo>
                  <a:pt x="108080" y="168728"/>
                  <a:pt x="216160" y="337457"/>
                  <a:pt x="354564" y="354563"/>
                </a:cubicBezTo>
                <a:cubicBezTo>
                  <a:pt x="492968" y="371669"/>
                  <a:pt x="661696" y="237153"/>
                  <a:pt x="830425" y="102637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2" name="מחבר ישר 21"/>
          <p:cNvCxnSpPr/>
          <p:nvPr/>
        </p:nvCxnSpPr>
        <p:spPr>
          <a:xfrm flipH="1">
            <a:off x="5231904" y="5914597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 flipH="1">
            <a:off x="5831767" y="5951808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83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454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7"/>
    </mc:Choice>
    <mc:Fallback xmlns="">
      <p:transition spd="slow" advTm="1377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243" y="5255651"/>
            <a:ext cx="352425" cy="752475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3983304" y="5032065"/>
            <a:ext cx="597245" cy="969165"/>
            <a:chOff x="611560" y="4725134"/>
            <a:chExt cx="597245" cy="969165"/>
          </a:xfrm>
        </p:grpSpPr>
        <p:sp>
          <p:nvSpPr>
            <p:cNvPr id="14" name="מלבן מעוגל 13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057" y="6002008"/>
            <a:ext cx="495444" cy="34681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035" y="5914596"/>
            <a:ext cx="736426" cy="424600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>
            <a:off x="3647729" y="6165305"/>
            <a:ext cx="861733" cy="194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מלבן מעוגל 23"/>
          <p:cNvSpPr/>
          <p:nvPr/>
        </p:nvSpPr>
        <p:spPr>
          <a:xfrm>
            <a:off x="4289274" y="3429000"/>
            <a:ext cx="3383228" cy="28803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996" y="5980587"/>
            <a:ext cx="607613" cy="345002"/>
          </a:xfrm>
          <a:prstGeom prst="rect">
            <a:avLst/>
          </a:prstGeom>
        </p:spPr>
      </p:pic>
      <p:sp>
        <p:nvSpPr>
          <p:cNvPr id="20" name="צורה חופשית 19"/>
          <p:cNvSpPr/>
          <p:nvPr/>
        </p:nvSpPr>
        <p:spPr>
          <a:xfrm>
            <a:off x="4929674" y="6232849"/>
            <a:ext cx="2102431" cy="356038"/>
          </a:xfrm>
          <a:custGeom>
            <a:avLst/>
            <a:gdLst>
              <a:gd name="connsiteX0" fmla="*/ 0 w 830425"/>
              <a:gd name="connsiteY0" fmla="*/ 0 h 356038"/>
              <a:gd name="connsiteX1" fmla="*/ 354564 w 830425"/>
              <a:gd name="connsiteY1" fmla="*/ 354563 h 356038"/>
              <a:gd name="connsiteX2" fmla="*/ 830425 w 830425"/>
              <a:gd name="connsiteY2" fmla="*/ 102637 h 35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0425" h="356038">
                <a:moveTo>
                  <a:pt x="0" y="0"/>
                </a:moveTo>
                <a:cubicBezTo>
                  <a:pt x="108080" y="168728"/>
                  <a:pt x="216160" y="337457"/>
                  <a:pt x="354564" y="354563"/>
                </a:cubicBezTo>
                <a:cubicBezTo>
                  <a:pt x="492968" y="371669"/>
                  <a:pt x="661696" y="237153"/>
                  <a:pt x="830425" y="102637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2" name="מחבר ישר 21"/>
          <p:cNvCxnSpPr/>
          <p:nvPr/>
        </p:nvCxnSpPr>
        <p:spPr>
          <a:xfrm flipH="1">
            <a:off x="5231904" y="5914597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 flipH="1">
            <a:off x="5831767" y="5951808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84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982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5"/>
    </mc:Choice>
    <mc:Fallback xmlns="">
      <p:transition spd="slow" advTm="7555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639" y="5261158"/>
            <a:ext cx="352425" cy="752475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3983304" y="5032065"/>
            <a:ext cx="597245" cy="969165"/>
            <a:chOff x="611560" y="4725134"/>
            <a:chExt cx="597245" cy="969165"/>
          </a:xfrm>
        </p:grpSpPr>
        <p:sp>
          <p:nvSpPr>
            <p:cNvPr id="14" name="מלבן מעוגל 13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057" y="6002008"/>
            <a:ext cx="495444" cy="34681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035" y="5914596"/>
            <a:ext cx="736426" cy="424600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>
            <a:off x="3647729" y="6165305"/>
            <a:ext cx="861733" cy="194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מלבן מעוגל 23"/>
          <p:cNvSpPr/>
          <p:nvPr/>
        </p:nvSpPr>
        <p:spPr>
          <a:xfrm>
            <a:off x="5283377" y="3717032"/>
            <a:ext cx="2462473" cy="36004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996" y="5980587"/>
            <a:ext cx="607613" cy="345002"/>
          </a:xfrm>
          <a:prstGeom prst="rect">
            <a:avLst/>
          </a:prstGeom>
        </p:spPr>
      </p:pic>
      <p:sp>
        <p:nvSpPr>
          <p:cNvPr id="20" name="צורה חופשית 19"/>
          <p:cNvSpPr/>
          <p:nvPr/>
        </p:nvSpPr>
        <p:spPr>
          <a:xfrm>
            <a:off x="4929674" y="6232849"/>
            <a:ext cx="2102431" cy="356038"/>
          </a:xfrm>
          <a:custGeom>
            <a:avLst/>
            <a:gdLst>
              <a:gd name="connsiteX0" fmla="*/ 0 w 830425"/>
              <a:gd name="connsiteY0" fmla="*/ 0 h 356038"/>
              <a:gd name="connsiteX1" fmla="*/ 354564 w 830425"/>
              <a:gd name="connsiteY1" fmla="*/ 354563 h 356038"/>
              <a:gd name="connsiteX2" fmla="*/ 830425 w 830425"/>
              <a:gd name="connsiteY2" fmla="*/ 102637 h 35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0425" h="356038">
                <a:moveTo>
                  <a:pt x="0" y="0"/>
                </a:moveTo>
                <a:cubicBezTo>
                  <a:pt x="108080" y="168728"/>
                  <a:pt x="216160" y="337457"/>
                  <a:pt x="354564" y="354563"/>
                </a:cubicBezTo>
                <a:cubicBezTo>
                  <a:pt x="492968" y="371669"/>
                  <a:pt x="661696" y="237153"/>
                  <a:pt x="830425" y="102637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2" name="מחבר ישר 21"/>
          <p:cNvCxnSpPr/>
          <p:nvPr/>
        </p:nvCxnSpPr>
        <p:spPr>
          <a:xfrm flipH="1">
            <a:off x="5231904" y="5914597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 flipH="1">
            <a:off x="5831767" y="5951808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 flipH="1">
            <a:off x="6514613" y="5920686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85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06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4"/>
    </mc:Choice>
    <mc:Fallback xmlns="">
      <p:transition spd="slow" advTm="2224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639" y="5261158"/>
            <a:ext cx="352425" cy="752475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3983304" y="5032065"/>
            <a:ext cx="597245" cy="969165"/>
            <a:chOff x="611560" y="4725134"/>
            <a:chExt cx="597245" cy="969165"/>
          </a:xfrm>
        </p:grpSpPr>
        <p:sp>
          <p:nvSpPr>
            <p:cNvPr id="14" name="מלבן מעוגל 13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057" y="6002008"/>
            <a:ext cx="495444" cy="34681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035" y="5914596"/>
            <a:ext cx="736426" cy="424600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>
            <a:off x="3647729" y="6165305"/>
            <a:ext cx="861733" cy="194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מלבן מעוגל 23"/>
          <p:cNvSpPr/>
          <p:nvPr/>
        </p:nvSpPr>
        <p:spPr>
          <a:xfrm>
            <a:off x="6960096" y="2780928"/>
            <a:ext cx="1548344" cy="36004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996" y="5980587"/>
            <a:ext cx="607613" cy="345002"/>
          </a:xfrm>
          <a:prstGeom prst="rect">
            <a:avLst/>
          </a:prstGeom>
        </p:spPr>
      </p:pic>
      <p:cxnSp>
        <p:nvCxnSpPr>
          <p:cNvPr id="22" name="מחבר ישר 21"/>
          <p:cNvCxnSpPr/>
          <p:nvPr/>
        </p:nvCxnSpPr>
        <p:spPr>
          <a:xfrm flipH="1">
            <a:off x="5231904" y="5914597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 flipH="1">
            <a:off x="5831767" y="5951808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 flipH="1">
            <a:off x="6514613" y="5920686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504" y="5972443"/>
            <a:ext cx="1924593" cy="424600"/>
          </a:xfrm>
          <a:prstGeom prst="rect">
            <a:avLst/>
          </a:prstGeom>
        </p:spPr>
      </p:pic>
      <p:cxnSp>
        <p:nvCxnSpPr>
          <p:cNvPr id="35" name="מחבר חץ ישר 34"/>
          <p:cNvCxnSpPr/>
          <p:nvPr/>
        </p:nvCxnSpPr>
        <p:spPr>
          <a:xfrm>
            <a:off x="4925268" y="6145865"/>
            <a:ext cx="2116371" cy="3887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86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225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39"/>
    </mc:Choice>
    <mc:Fallback xmlns="">
      <p:transition spd="slow" advTm="10739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639" y="5261158"/>
            <a:ext cx="352425" cy="752475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3983304" y="5032065"/>
            <a:ext cx="597245" cy="969165"/>
            <a:chOff x="611560" y="4725134"/>
            <a:chExt cx="597245" cy="969165"/>
          </a:xfrm>
        </p:grpSpPr>
        <p:sp>
          <p:nvSpPr>
            <p:cNvPr id="14" name="מלבן מעוגל 13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057" y="6002008"/>
            <a:ext cx="495444" cy="34681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035" y="5914596"/>
            <a:ext cx="736426" cy="424600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>
            <a:off x="3647729" y="6165305"/>
            <a:ext cx="861733" cy="194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מלבן מעוגל 23"/>
          <p:cNvSpPr/>
          <p:nvPr/>
        </p:nvSpPr>
        <p:spPr>
          <a:xfrm>
            <a:off x="5519936" y="3140968"/>
            <a:ext cx="2560188" cy="281019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996" y="5980587"/>
            <a:ext cx="607613" cy="345002"/>
          </a:xfrm>
          <a:prstGeom prst="rect">
            <a:avLst/>
          </a:prstGeom>
        </p:spPr>
      </p:pic>
      <p:cxnSp>
        <p:nvCxnSpPr>
          <p:cNvPr id="22" name="מחבר ישר 21"/>
          <p:cNvCxnSpPr/>
          <p:nvPr/>
        </p:nvCxnSpPr>
        <p:spPr>
          <a:xfrm flipH="1">
            <a:off x="5231904" y="5914597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 flipH="1">
            <a:off x="5831767" y="5951808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 flipH="1">
            <a:off x="6514613" y="5920686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504" y="5972443"/>
            <a:ext cx="1924593" cy="424600"/>
          </a:xfrm>
          <a:prstGeom prst="rect">
            <a:avLst/>
          </a:prstGeom>
        </p:spPr>
      </p:pic>
      <p:cxnSp>
        <p:nvCxnSpPr>
          <p:cNvPr id="35" name="מחבר חץ ישר 34"/>
          <p:cNvCxnSpPr/>
          <p:nvPr/>
        </p:nvCxnSpPr>
        <p:spPr>
          <a:xfrm>
            <a:off x="4925268" y="6145865"/>
            <a:ext cx="2116371" cy="3887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87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932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3"/>
    </mc:Choice>
    <mc:Fallback xmlns="">
      <p:transition spd="slow" advTm="3393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453" y="5255107"/>
            <a:ext cx="352425" cy="752475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6400525" y="5061066"/>
            <a:ext cx="597245" cy="969165"/>
            <a:chOff x="611560" y="4725134"/>
            <a:chExt cx="597245" cy="969165"/>
          </a:xfrm>
        </p:grpSpPr>
        <p:sp>
          <p:nvSpPr>
            <p:cNvPr id="14" name="מלבן מעוגל 13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057" y="6002008"/>
            <a:ext cx="495444" cy="34681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035" y="5914596"/>
            <a:ext cx="736426" cy="424600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>
            <a:off x="3647729" y="6165305"/>
            <a:ext cx="861733" cy="194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תמונה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996" y="5980587"/>
            <a:ext cx="607613" cy="345002"/>
          </a:xfrm>
          <a:prstGeom prst="rect">
            <a:avLst/>
          </a:prstGeom>
        </p:spPr>
      </p:pic>
      <p:cxnSp>
        <p:nvCxnSpPr>
          <p:cNvPr id="22" name="מחבר ישר 21"/>
          <p:cNvCxnSpPr/>
          <p:nvPr/>
        </p:nvCxnSpPr>
        <p:spPr>
          <a:xfrm flipH="1">
            <a:off x="5231904" y="5914597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 flipH="1">
            <a:off x="5831767" y="5951808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 flipH="1">
            <a:off x="6514613" y="5920686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504" y="5972443"/>
            <a:ext cx="1924593" cy="424600"/>
          </a:xfrm>
          <a:prstGeom prst="rect">
            <a:avLst/>
          </a:prstGeom>
        </p:spPr>
      </p:pic>
      <p:cxnSp>
        <p:nvCxnSpPr>
          <p:cNvPr id="35" name="מחבר חץ ישר 34"/>
          <p:cNvCxnSpPr/>
          <p:nvPr/>
        </p:nvCxnSpPr>
        <p:spPr>
          <a:xfrm>
            <a:off x="4925268" y="6145865"/>
            <a:ext cx="2116371" cy="3887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25" name="מלבן מעוגל 24"/>
          <p:cNvSpPr/>
          <p:nvPr/>
        </p:nvSpPr>
        <p:spPr>
          <a:xfrm>
            <a:off x="5240954" y="4365104"/>
            <a:ext cx="2525452" cy="782427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88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604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5"/>
    </mc:Choice>
    <mc:Fallback xmlns="">
      <p:transition spd="slow" advTm="2105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453" y="5255107"/>
            <a:ext cx="352425" cy="752475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6400525" y="5061066"/>
            <a:ext cx="597245" cy="969165"/>
            <a:chOff x="611560" y="4725134"/>
            <a:chExt cx="597245" cy="969165"/>
          </a:xfrm>
        </p:grpSpPr>
        <p:sp>
          <p:nvSpPr>
            <p:cNvPr id="14" name="מלבן מעוגל 13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057" y="6002008"/>
            <a:ext cx="495444" cy="34681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035" y="5914596"/>
            <a:ext cx="736426" cy="424600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>
            <a:off x="3647729" y="6165305"/>
            <a:ext cx="861733" cy="194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מלבן מעוגל 23"/>
          <p:cNvSpPr/>
          <p:nvPr/>
        </p:nvSpPr>
        <p:spPr>
          <a:xfrm>
            <a:off x="6960097" y="2780929"/>
            <a:ext cx="1502903" cy="331747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996" y="5980587"/>
            <a:ext cx="607613" cy="345002"/>
          </a:xfrm>
          <a:prstGeom prst="rect">
            <a:avLst/>
          </a:prstGeom>
        </p:spPr>
      </p:pic>
      <p:cxnSp>
        <p:nvCxnSpPr>
          <p:cNvPr id="22" name="מחבר ישר 21"/>
          <p:cNvCxnSpPr/>
          <p:nvPr/>
        </p:nvCxnSpPr>
        <p:spPr>
          <a:xfrm flipH="1">
            <a:off x="5231904" y="5914597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 flipH="1">
            <a:off x="5831767" y="5951808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 flipH="1">
            <a:off x="6514613" y="5920686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504" y="5972443"/>
            <a:ext cx="1924593" cy="424600"/>
          </a:xfrm>
          <a:prstGeom prst="rect">
            <a:avLst/>
          </a:prstGeom>
        </p:spPr>
      </p:pic>
      <p:cxnSp>
        <p:nvCxnSpPr>
          <p:cNvPr id="35" name="מחבר חץ ישר 34"/>
          <p:cNvCxnSpPr/>
          <p:nvPr/>
        </p:nvCxnSpPr>
        <p:spPr>
          <a:xfrm>
            <a:off x="4925268" y="6145865"/>
            <a:ext cx="2116371" cy="3887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89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946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5"/>
    </mc:Choice>
    <mc:Fallback xmlns="">
      <p:transition spd="slow" advTm="334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479376" y="1600200"/>
            <a:ext cx="8496944" cy="3629000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  <a:tabLst>
                <a:tab pos="542925" algn="l"/>
                <a:tab pos="1073150" algn="l"/>
                <a:tab pos="1616075" algn="l"/>
              </a:tabLst>
            </a:pPr>
            <a:r>
              <a:rPr lang="en-US" sz="2000" b="1" dirty="0">
                <a:solidFill>
                  <a:srgbClr val="0000FF"/>
                </a:solidFill>
              </a:rPr>
              <a:t>public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0000FF"/>
                </a:solidFill>
              </a:rPr>
              <a:t>static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Node</a:t>
            </a:r>
            <a:r>
              <a:rPr lang="en-US" sz="2000" dirty="0"/>
              <a:t>&lt;</a:t>
            </a:r>
            <a:r>
              <a:rPr lang="en-US" sz="2000" dirty="0">
                <a:solidFill>
                  <a:srgbClr val="0070C0"/>
                </a:solidFill>
              </a:rPr>
              <a:t>Integer</a:t>
            </a:r>
            <a:r>
              <a:rPr lang="en-US" sz="2000" dirty="0"/>
              <a:t>&gt;insert (</a:t>
            </a:r>
            <a:r>
              <a:rPr lang="en-US" sz="2000" dirty="0">
                <a:solidFill>
                  <a:srgbClr val="0070C0"/>
                </a:solidFill>
              </a:rPr>
              <a:t>Node</a:t>
            </a:r>
            <a:r>
              <a:rPr lang="en-US" sz="2000" dirty="0"/>
              <a:t>&lt;</a:t>
            </a:r>
            <a:r>
              <a:rPr lang="en-US" sz="2000" dirty="0">
                <a:solidFill>
                  <a:srgbClr val="0070C0"/>
                </a:solidFill>
              </a:rPr>
              <a:t>Integer</a:t>
            </a:r>
            <a:r>
              <a:rPr lang="en-US" sz="2000" dirty="0"/>
              <a:t>&gt;lst, </a:t>
            </a:r>
            <a:br>
              <a:rPr lang="en-US" sz="2000" dirty="0"/>
            </a:br>
            <a:r>
              <a:rPr lang="en-US" sz="2000" dirty="0"/>
              <a:t>						         </a:t>
            </a:r>
            <a:r>
              <a:rPr lang="en-US" sz="2000" dirty="0">
                <a:solidFill>
                  <a:srgbClr val="0070C0"/>
                </a:solidFill>
              </a:rPr>
              <a:t>Node</a:t>
            </a:r>
            <a:r>
              <a:rPr lang="en-US" sz="2000" dirty="0"/>
              <a:t>&lt;</a:t>
            </a:r>
            <a:r>
              <a:rPr lang="en-US" sz="2000" dirty="0">
                <a:solidFill>
                  <a:srgbClr val="0070C0"/>
                </a:solidFill>
              </a:rPr>
              <a:t>Integer</a:t>
            </a:r>
            <a:r>
              <a:rPr lang="en-US" sz="2000" dirty="0"/>
              <a:t>&gt;pos, </a:t>
            </a:r>
            <a:r>
              <a:rPr lang="en-US" sz="2000" b="1" dirty="0">
                <a:solidFill>
                  <a:srgbClr val="0000FF"/>
                </a:solidFill>
              </a:rPr>
              <a:t>int</a:t>
            </a:r>
            <a:r>
              <a:rPr lang="en-US" sz="2000" dirty="0"/>
              <a:t> x)</a:t>
            </a:r>
            <a:br>
              <a:rPr lang="en-US" sz="2000" dirty="0"/>
            </a:br>
            <a:r>
              <a:rPr lang="en-US" sz="2000" dirty="0"/>
              <a:t>{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b="1" dirty="0">
                <a:solidFill>
                  <a:srgbClr val="0000FF"/>
                </a:solidFill>
              </a:rPr>
              <a:t>if</a:t>
            </a:r>
            <a:r>
              <a:rPr lang="en-US" sz="2000" dirty="0"/>
              <a:t> (pos == </a:t>
            </a:r>
            <a:r>
              <a:rPr lang="en-US" sz="2000" b="1" dirty="0">
                <a:solidFill>
                  <a:srgbClr val="0000FF"/>
                </a:solidFill>
              </a:rPr>
              <a:t>null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/>
              <a:t>		lst = </a:t>
            </a:r>
            <a:r>
              <a:rPr lang="en-US" sz="2000" b="1" dirty="0">
                <a:solidFill>
                  <a:srgbClr val="0000FF"/>
                </a:solidFill>
              </a:rPr>
              <a:t>new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Node</a:t>
            </a:r>
            <a:r>
              <a:rPr lang="en-US" sz="2000" dirty="0"/>
              <a:t>&lt;</a:t>
            </a:r>
            <a:r>
              <a:rPr lang="en-US" sz="2000" dirty="0">
                <a:solidFill>
                  <a:srgbClr val="0070C0"/>
                </a:solidFill>
              </a:rPr>
              <a:t>Integer</a:t>
            </a:r>
            <a:r>
              <a:rPr lang="en-US" sz="2000" dirty="0"/>
              <a:t>&gt; (x, lst);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b="1" dirty="0">
                <a:solidFill>
                  <a:srgbClr val="0000FF"/>
                </a:solidFill>
              </a:rPr>
              <a:t>else</a:t>
            </a:r>
            <a:br>
              <a:rPr lang="en-US" sz="2000" dirty="0"/>
            </a:br>
            <a:r>
              <a:rPr lang="en-US" sz="2000" dirty="0"/>
              <a:t>	{</a:t>
            </a:r>
            <a:br>
              <a:rPr lang="en-US" sz="2000" dirty="0"/>
            </a:br>
            <a:r>
              <a:rPr lang="en-US" sz="2000" dirty="0"/>
              <a:t>		</a:t>
            </a:r>
            <a:r>
              <a:rPr lang="en-US" sz="2000" dirty="0">
                <a:solidFill>
                  <a:srgbClr val="0070C0"/>
                </a:solidFill>
              </a:rPr>
              <a:t>Node</a:t>
            </a:r>
            <a:r>
              <a:rPr lang="en-US" sz="2000" dirty="0"/>
              <a:t>&lt;</a:t>
            </a:r>
            <a:r>
              <a:rPr lang="en-US" sz="2000" dirty="0">
                <a:solidFill>
                  <a:srgbClr val="0070C0"/>
                </a:solidFill>
              </a:rPr>
              <a:t>Integer</a:t>
            </a:r>
            <a:r>
              <a:rPr lang="en-US" sz="2000" dirty="0"/>
              <a:t>&gt;temp = </a:t>
            </a:r>
            <a:r>
              <a:rPr lang="en-US" sz="2000" b="1" dirty="0">
                <a:solidFill>
                  <a:srgbClr val="0000FF"/>
                </a:solidFill>
              </a:rPr>
              <a:t>new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Node</a:t>
            </a:r>
            <a:r>
              <a:rPr lang="en-US" sz="2000" dirty="0"/>
              <a:t>&lt;</a:t>
            </a:r>
            <a:r>
              <a:rPr lang="en-US" sz="2000" dirty="0">
                <a:solidFill>
                  <a:srgbClr val="0070C0"/>
                </a:solidFill>
              </a:rPr>
              <a:t>Integer</a:t>
            </a:r>
            <a:r>
              <a:rPr lang="en-US" sz="2000" dirty="0"/>
              <a:t>&gt; (x, </a:t>
            </a:r>
            <a:r>
              <a:rPr lang="en-US" sz="2000" dirty="0" err="1"/>
              <a:t>pos.getNext</a:t>
            </a:r>
            <a:r>
              <a:rPr lang="en-US" sz="2000" dirty="0"/>
              <a:t>());</a:t>
            </a:r>
            <a:br>
              <a:rPr lang="en-US" sz="2000" dirty="0"/>
            </a:br>
            <a:r>
              <a:rPr lang="en-US" sz="2000" dirty="0"/>
              <a:t>		</a:t>
            </a:r>
            <a:r>
              <a:rPr lang="en-US" sz="2000" dirty="0" err="1"/>
              <a:t>pos.setNext</a:t>
            </a:r>
            <a:r>
              <a:rPr lang="en-US" sz="2000" dirty="0"/>
              <a:t>(temp);</a:t>
            </a:r>
            <a:br>
              <a:rPr lang="en-US" sz="2000" dirty="0"/>
            </a:br>
            <a:r>
              <a:rPr lang="en-US" sz="2000" dirty="0"/>
              <a:t>	}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b="1" dirty="0">
                <a:solidFill>
                  <a:srgbClr val="0000FF"/>
                </a:solidFill>
              </a:rPr>
              <a:t>return</a:t>
            </a:r>
            <a:r>
              <a:rPr lang="en-US" sz="2000" dirty="0"/>
              <a:t> lst;</a:t>
            </a:r>
            <a:br>
              <a:rPr lang="en-US" sz="2000" dirty="0"/>
            </a:br>
            <a:r>
              <a:rPr lang="en-US" sz="2000" dirty="0"/>
              <a:t>}</a:t>
            </a:r>
            <a:endParaRPr lang="he-IL" sz="2000" dirty="0"/>
          </a:p>
          <a:p>
            <a:pPr marL="0" indent="0" algn="l" rtl="0">
              <a:buNone/>
              <a:tabLst>
                <a:tab pos="542925" algn="l"/>
                <a:tab pos="1073150" algn="l"/>
                <a:tab pos="1616075" algn="l"/>
              </a:tabLst>
            </a:pPr>
            <a:endParaRPr lang="he-IL" sz="2000" dirty="0"/>
          </a:p>
        </p:txBody>
      </p:sp>
      <p:sp>
        <p:nvSpPr>
          <p:cNvPr id="30" name="מלבן מעוגל 29"/>
          <p:cNvSpPr/>
          <p:nvPr/>
        </p:nvSpPr>
        <p:spPr>
          <a:xfrm>
            <a:off x="1055440" y="2396618"/>
            <a:ext cx="1921550" cy="36004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31" name="מציין מיקום של כותרת תחתונה 3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grpSp>
        <p:nvGrpSpPr>
          <p:cNvPr id="32" name="קבוצה 31"/>
          <p:cNvGrpSpPr/>
          <p:nvPr/>
        </p:nvGrpSpPr>
        <p:grpSpPr>
          <a:xfrm>
            <a:off x="6293385" y="5105381"/>
            <a:ext cx="504056" cy="894983"/>
            <a:chOff x="2267744" y="4910281"/>
            <a:chExt cx="504056" cy="894983"/>
          </a:xfrm>
        </p:grpSpPr>
        <p:sp>
          <p:nvSpPr>
            <p:cNvPr id="33" name="מלבן מעוגל 32"/>
            <p:cNvSpPr/>
            <p:nvPr/>
          </p:nvSpPr>
          <p:spPr>
            <a:xfrm>
              <a:off x="2411760" y="5217815"/>
              <a:ext cx="288032" cy="2880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67744" y="4910281"/>
              <a:ext cx="50405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dirty="0"/>
                <a:t>pos</a:t>
              </a:r>
              <a:endParaRPr lang="he-IL" dirty="0"/>
            </a:p>
          </p:txBody>
        </p:sp>
        <p:cxnSp>
          <p:nvCxnSpPr>
            <p:cNvPr id="35" name="מחבר חץ ישר 34"/>
            <p:cNvCxnSpPr/>
            <p:nvPr/>
          </p:nvCxnSpPr>
          <p:spPr>
            <a:xfrm>
              <a:off x="2555776" y="5361831"/>
              <a:ext cx="0" cy="4434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קבוצה 38"/>
          <p:cNvGrpSpPr/>
          <p:nvPr/>
        </p:nvGrpSpPr>
        <p:grpSpPr>
          <a:xfrm>
            <a:off x="9332914" y="4951138"/>
            <a:ext cx="697414" cy="406383"/>
            <a:chOff x="589864" y="5593980"/>
            <a:chExt cx="697414" cy="406383"/>
          </a:xfrm>
        </p:grpSpPr>
        <p:sp>
          <p:nvSpPr>
            <p:cNvPr id="40" name="TextBox 39"/>
            <p:cNvSpPr txBox="1"/>
            <p:nvPr/>
          </p:nvSpPr>
          <p:spPr>
            <a:xfrm>
              <a:off x="938571" y="5593980"/>
              <a:ext cx="348707" cy="36933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8</a:t>
              </a:r>
              <a:endParaRPr lang="he-IL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89864" y="5631031"/>
              <a:ext cx="34870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x</a:t>
              </a:r>
              <a:endParaRPr lang="he-IL" dirty="0"/>
            </a:p>
          </p:txBody>
        </p:sp>
      </p:grpSp>
      <p:grpSp>
        <p:nvGrpSpPr>
          <p:cNvPr id="42" name="קבוצה 41"/>
          <p:cNvGrpSpPr/>
          <p:nvPr/>
        </p:nvGrpSpPr>
        <p:grpSpPr>
          <a:xfrm>
            <a:off x="2783633" y="6001726"/>
            <a:ext cx="6623847" cy="667634"/>
            <a:chOff x="1259632" y="6001726"/>
            <a:chExt cx="6623847" cy="667634"/>
          </a:xfrm>
        </p:grpSpPr>
        <p:grpSp>
          <p:nvGrpSpPr>
            <p:cNvPr id="43" name="קבוצה 42"/>
            <p:cNvGrpSpPr/>
            <p:nvPr/>
          </p:nvGrpSpPr>
          <p:grpSpPr>
            <a:xfrm>
              <a:off x="1259632" y="6001726"/>
              <a:ext cx="6623847" cy="667634"/>
              <a:chOff x="1259632" y="6001726"/>
              <a:chExt cx="6623847" cy="667634"/>
            </a:xfrm>
          </p:grpSpPr>
          <p:grpSp>
            <p:nvGrpSpPr>
              <p:cNvPr id="47" name="קבוצה 46"/>
              <p:cNvGrpSpPr/>
              <p:nvPr/>
            </p:nvGrpSpPr>
            <p:grpSpPr>
              <a:xfrm>
                <a:off x="1259632" y="6167530"/>
                <a:ext cx="1224136" cy="369332"/>
                <a:chOff x="660766" y="5665199"/>
                <a:chExt cx="1224136" cy="369332"/>
              </a:xfrm>
            </p:grpSpPr>
            <p:sp>
              <p:nvSpPr>
                <p:cNvPr id="64" name="מלבן מעוגל 63"/>
                <p:cNvSpPr/>
                <p:nvPr/>
              </p:nvSpPr>
              <p:spPr>
                <a:xfrm>
                  <a:off x="1236830" y="5705849"/>
                  <a:ext cx="288032" cy="28803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660766" y="5665199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/>
                    <a:t>lst</a:t>
                  </a:r>
                  <a:endParaRPr lang="he-IL" dirty="0"/>
                </a:p>
              </p:txBody>
            </p:sp>
            <p:cxnSp>
              <p:nvCxnSpPr>
                <p:cNvPr id="66" name="מחבר חץ ישר 65"/>
                <p:cNvCxnSpPr/>
                <p:nvPr/>
              </p:nvCxnSpPr>
              <p:spPr>
                <a:xfrm>
                  <a:off x="1380846" y="5849865"/>
                  <a:ext cx="504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קבוצה 47"/>
              <p:cNvGrpSpPr/>
              <p:nvPr/>
            </p:nvGrpSpPr>
            <p:grpSpPr>
              <a:xfrm>
                <a:off x="2483768" y="6035032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62" name="תמונה 6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63" name="TextBox 62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4</a:t>
                  </a:r>
                  <a:endParaRPr lang="he-IL" sz="1400" dirty="0"/>
                </a:p>
              </p:txBody>
            </p:sp>
          </p:grpSp>
          <p:grpSp>
            <p:nvGrpSpPr>
              <p:cNvPr id="49" name="קבוצה 48"/>
              <p:cNvGrpSpPr/>
              <p:nvPr/>
            </p:nvGrpSpPr>
            <p:grpSpPr>
              <a:xfrm>
                <a:off x="4360003" y="6019563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60" name="תמונה 5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61" name="TextBox 60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r>
                    <a:rPr lang="en-US" sz="1400" dirty="0"/>
                    <a:t>7</a:t>
                  </a:r>
                  <a:endParaRPr lang="he-IL" sz="1400" dirty="0"/>
                </a:p>
              </p:txBody>
            </p:sp>
          </p:grpSp>
          <p:cxnSp>
            <p:nvCxnSpPr>
              <p:cNvPr id="50" name="מחבר חץ ישר 49"/>
              <p:cNvCxnSpPr/>
              <p:nvPr/>
            </p:nvCxnSpPr>
            <p:spPr>
              <a:xfrm>
                <a:off x="3400462" y="6412232"/>
                <a:ext cx="95954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51" name="קבוצה 50"/>
              <p:cNvGrpSpPr/>
              <p:nvPr/>
            </p:nvGrpSpPr>
            <p:grpSpPr>
              <a:xfrm>
                <a:off x="6232073" y="6001726"/>
                <a:ext cx="1233966" cy="634328"/>
                <a:chOff x="3851920" y="5676717"/>
                <a:chExt cx="1233966" cy="634328"/>
              </a:xfrm>
            </p:grpSpPr>
            <p:pic>
              <p:nvPicPr>
                <p:cNvPr id="58" name="תמונה 5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51920" y="5676717"/>
                  <a:ext cx="1233966" cy="634328"/>
                </a:xfrm>
                <a:prstGeom prst="rect">
                  <a:avLst/>
                </a:prstGeom>
              </p:spPr>
            </p:pic>
            <p:sp>
              <p:nvSpPr>
                <p:cNvPr id="59" name="TextBox 58"/>
                <p:cNvSpPr txBox="1"/>
                <p:nvPr/>
              </p:nvSpPr>
              <p:spPr>
                <a:xfrm>
                  <a:off x="4045278" y="5953231"/>
                  <a:ext cx="216024" cy="288147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1">
                  <a:spAutoFit/>
                </a:bodyPr>
                <a:lstStyle/>
                <a:p>
                  <a:pPr algn="ctr" rtl="0"/>
                  <a:r>
                    <a:rPr lang="en-US" sz="1400" dirty="0"/>
                    <a:t>3</a:t>
                  </a:r>
                  <a:endParaRPr lang="he-IL" sz="1400" dirty="0"/>
                </a:p>
              </p:txBody>
            </p:sp>
          </p:grpSp>
          <p:grpSp>
            <p:nvGrpSpPr>
              <p:cNvPr id="52" name="קבוצה 51"/>
              <p:cNvGrpSpPr/>
              <p:nvPr/>
            </p:nvGrpSpPr>
            <p:grpSpPr>
              <a:xfrm>
                <a:off x="7109379" y="6277767"/>
                <a:ext cx="774100" cy="288032"/>
                <a:chOff x="2803678" y="6097362"/>
                <a:chExt cx="774100" cy="288032"/>
              </a:xfrm>
            </p:grpSpPr>
            <p:grpSp>
              <p:nvGrpSpPr>
                <p:cNvPr id="54" name="קבוצה 53"/>
                <p:cNvGrpSpPr/>
                <p:nvPr/>
              </p:nvGrpSpPr>
              <p:grpSpPr>
                <a:xfrm>
                  <a:off x="3384202" y="6097362"/>
                  <a:ext cx="193576" cy="288032"/>
                  <a:chOff x="2267744" y="5301208"/>
                  <a:chExt cx="193576" cy="288032"/>
                </a:xfrm>
              </p:grpSpPr>
              <p:cxnSp>
                <p:nvCxnSpPr>
                  <p:cNvPr id="56" name="מחבר ישר 55"/>
                  <p:cNvCxnSpPr/>
                  <p:nvPr/>
                </p:nvCxnSpPr>
                <p:spPr>
                  <a:xfrm flipH="1">
                    <a:off x="226774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מחבר ישר 56"/>
                  <p:cNvCxnSpPr/>
                  <p:nvPr/>
                </p:nvCxnSpPr>
                <p:spPr>
                  <a:xfrm flipH="1">
                    <a:off x="2317304" y="5301208"/>
                    <a:ext cx="144016" cy="2880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5" name="מחבר חץ ישר 54"/>
                <p:cNvCxnSpPr/>
                <p:nvPr/>
              </p:nvCxnSpPr>
              <p:spPr>
                <a:xfrm flipV="1">
                  <a:off x="2803678" y="6241320"/>
                  <a:ext cx="630084" cy="35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" name="מחבר חץ ישר 52"/>
              <p:cNvCxnSpPr/>
              <p:nvPr/>
            </p:nvCxnSpPr>
            <p:spPr>
              <a:xfrm>
                <a:off x="5260618" y="6412117"/>
                <a:ext cx="95954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44" name="תמונה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2807" y="6061644"/>
              <a:ext cx="795888" cy="139630"/>
            </a:xfrm>
            <a:prstGeom prst="rect">
              <a:avLst/>
            </a:prstGeom>
          </p:spPr>
        </p:pic>
        <p:pic>
          <p:nvPicPr>
            <p:cNvPr id="45" name="תמונה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9042" y="6054488"/>
              <a:ext cx="795888" cy="139630"/>
            </a:xfrm>
            <a:prstGeom prst="rect">
              <a:avLst/>
            </a:prstGeom>
          </p:spPr>
        </p:pic>
        <p:pic>
          <p:nvPicPr>
            <p:cNvPr id="46" name="תמונה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1112" y="6035032"/>
              <a:ext cx="795888" cy="139630"/>
            </a:xfrm>
            <a:prstGeom prst="rect">
              <a:avLst/>
            </a:prstGeom>
          </p:spPr>
        </p:pic>
      </p:grpSp>
      <p:sp>
        <p:nvSpPr>
          <p:cNvPr id="4" name="מציין מיקום של מספר שקופית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9</a:t>
            </a:fld>
            <a:endParaRPr lang="he-IL"/>
          </a:p>
        </p:txBody>
      </p:sp>
      <p:sp>
        <p:nvSpPr>
          <p:cNvPr id="67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הוספת איבר במקום נתון ברשימה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2620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50"/>
    </mc:Choice>
    <mc:Fallback xmlns="">
      <p:transition spd="slow" advTm="15650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453" y="5255107"/>
            <a:ext cx="352425" cy="752475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6400525" y="5061066"/>
            <a:ext cx="597245" cy="969165"/>
            <a:chOff x="611560" y="4725134"/>
            <a:chExt cx="597245" cy="969165"/>
          </a:xfrm>
        </p:grpSpPr>
        <p:sp>
          <p:nvSpPr>
            <p:cNvPr id="14" name="מלבן מעוגל 13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057" y="6002008"/>
            <a:ext cx="495444" cy="34681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035" y="5914596"/>
            <a:ext cx="736426" cy="424600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>
            <a:off x="3647729" y="6165305"/>
            <a:ext cx="861733" cy="194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מלבן מעוגל 23"/>
          <p:cNvSpPr/>
          <p:nvPr/>
        </p:nvSpPr>
        <p:spPr>
          <a:xfrm>
            <a:off x="5447929" y="3059881"/>
            <a:ext cx="2667537" cy="331747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996" y="5980587"/>
            <a:ext cx="607613" cy="345002"/>
          </a:xfrm>
          <a:prstGeom prst="rect">
            <a:avLst/>
          </a:prstGeom>
        </p:spPr>
      </p:pic>
      <p:cxnSp>
        <p:nvCxnSpPr>
          <p:cNvPr id="22" name="מחבר ישר 21"/>
          <p:cNvCxnSpPr/>
          <p:nvPr/>
        </p:nvCxnSpPr>
        <p:spPr>
          <a:xfrm flipH="1">
            <a:off x="5231904" y="5914597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 flipH="1">
            <a:off x="5831767" y="5951808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 flipH="1">
            <a:off x="6514613" y="5920686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504" y="5972443"/>
            <a:ext cx="1924593" cy="424600"/>
          </a:xfrm>
          <a:prstGeom prst="rect">
            <a:avLst/>
          </a:prstGeom>
        </p:spPr>
      </p:pic>
      <p:cxnSp>
        <p:nvCxnSpPr>
          <p:cNvPr id="35" name="מחבר חץ ישר 34"/>
          <p:cNvCxnSpPr/>
          <p:nvPr/>
        </p:nvCxnSpPr>
        <p:spPr>
          <a:xfrm>
            <a:off x="4925268" y="6145865"/>
            <a:ext cx="2116371" cy="3887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90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133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8"/>
    </mc:Choice>
    <mc:Fallback xmlns="">
      <p:transition spd="slow" advTm="1488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856" y="5255107"/>
            <a:ext cx="352425" cy="752475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7052928" y="5061066"/>
            <a:ext cx="597245" cy="969165"/>
            <a:chOff x="611560" y="4725134"/>
            <a:chExt cx="597245" cy="969165"/>
          </a:xfrm>
        </p:grpSpPr>
        <p:sp>
          <p:nvSpPr>
            <p:cNvPr id="14" name="מלבן מעוגל 13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057" y="6002008"/>
            <a:ext cx="495444" cy="34681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035" y="5914596"/>
            <a:ext cx="736426" cy="424600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>
            <a:off x="3647729" y="6165305"/>
            <a:ext cx="861733" cy="194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תמונה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996" y="5980587"/>
            <a:ext cx="607613" cy="345002"/>
          </a:xfrm>
          <a:prstGeom prst="rect">
            <a:avLst/>
          </a:prstGeom>
        </p:spPr>
      </p:pic>
      <p:cxnSp>
        <p:nvCxnSpPr>
          <p:cNvPr id="22" name="מחבר ישר 21"/>
          <p:cNvCxnSpPr/>
          <p:nvPr/>
        </p:nvCxnSpPr>
        <p:spPr>
          <a:xfrm flipH="1">
            <a:off x="5231904" y="5914597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 flipH="1">
            <a:off x="5831767" y="5951808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 flipH="1">
            <a:off x="6514613" y="5920686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504" y="5972443"/>
            <a:ext cx="1924593" cy="424600"/>
          </a:xfrm>
          <a:prstGeom prst="rect">
            <a:avLst/>
          </a:prstGeom>
        </p:spPr>
      </p:pic>
      <p:cxnSp>
        <p:nvCxnSpPr>
          <p:cNvPr id="35" name="מחבר חץ ישר 34"/>
          <p:cNvCxnSpPr/>
          <p:nvPr/>
        </p:nvCxnSpPr>
        <p:spPr>
          <a:xfrm>
            <a:off x="4925268" y="6145865"/>
            <a:ext cx="2116371" cy="3887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25" name="מלבן מעוגל 24"/>
          <p:cNvSpPr/>
          <p:nvPr/>
        </p:nvSpPr>
        <p:spPr>
          <a:xfrm>
            <a:off x="5240954" y="4365104"/>
            <a:ext cx="2525452" cy="782427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91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356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6"/>
    </mc:Choice>
    <mc:Fallback xmlns="">
      <p:transition spd="slow" advTm="5186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856" y="5255107"/>
            <a:ext cx="352425" cy="752475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7052928" y="5061066"/>
            <a:ext cx="597245" cy="969165"/>
            <a:chOff x="611560" y="4725134"/>
            <a:chExt cx="597245" cy="969165"/>
          </a:xfrm>
        </p:grpSpPr>
        <p:sp>
          <p:nvSpPr>
            <p:cNvPr id="14" name="מלבן מעוגל 13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057" y="6002008"/>
            <a:ext cx="495444" cy="34681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035" y="5914596"/>
            <a:ext cx="736426" cy="424600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>
            <a:off x="3647729" y="6165305"/>
            <a:ext cx="861733" cy="194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מלבן מעוגל 23"/>
          <p:cNvSpPr/>
          <p:nvPr/>
        </p:nvSpPr>
        <p:spPr>
          <a:xfrm>
            <a:off x="6960096" y="2809499"/>
            <a:ext cx="1518833" cy="273316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996" y="5980587"/>
            <a:ext cx="607613" cy="345002"/>
          </a:xfrm>
          <a:prstGeom prst="rect">
            <a:avLst/>
          </a:prstGeom>
        </p:spPr>
      </p:pic>
      <p:cxnSp>
        <p:nvCxnSpPr>
          <p:cNvPr id="22" name="מחבר ישר 21"/>
          <p:cNvCxnSpPr/>
          <p:nvPr/>
        </p:nvCxnSpPr>
        <p:spPr>
          <a:xfrm flipH="1">
            <a:off x="5231904" y="5914597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 flipH="1">
            <a:off x="5831767" y="5951808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 flipH="1">
            <a:off x="6514613" y="5920686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504" y="5972443"/>
            <a:ext cx="1924593" cy="424600"/>
          </a:xfrm>
          <a:prstGeom prst="rect">
            <a:avLst/>
          </a:prstGeom>
        </p:spPr>
      </p:pic>
      <p:cxnSp>
        <p:nvCxnSpPr>
          <p:cNvPr id="35" name="מחבר חץ ישר 34"/>
          <p:cNvCxnSpPr/>
          <p:nvPr/>
        </p:nvCxnSpPr>
        <p:spPr>
          <a:xfrm>
            <a:off x="4925268" y="6145865"/>
            <a:ext cx="2116371" cy="3887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92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093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9"/>
    </mc:Choice>
    <mc:Fallback xmlns="">
      <p:transition spd="slow" advTm="1889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856" y="5255107"/>
            <a:ext cx="352425" cy="752475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7052928" y="5061066"/>
            <a:ext cx="597245" cy="969165"/>
            <a:chOff x="611560" y="4725134"/>
            <a:chExt cx="597245" cy="969165"/>
          </a:xfrm>
        </p:grpSpPr>
        <p:sp>
          <p:nvSpPr>
            <p:cNvPr id="14" name="מלבן מעוגל 13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057" y="6002008"/>
            <a:ext cx="495444" cy="34681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035" y="5914596"/>
            <a:ext cx="736426" cy="424600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>
            <a:off x="3647729" y="6165305"/>
            <a:ext cx="861733" cy="194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מלבן מעוגל 23"/>
          <p:cNvSpPr/>
          <p:nvPr/>
        </p:nvSpPr>
        <p:spPr>
          <a:xfrm>
            <a:off x="5519937" y="3140968"/>
            <a:ext cx="2549423" cy="26468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996" y="5980587"/>
            <a:ext cx="607613" cy="345002"/>
          </a:xfrm>
          <a:prstGeom prst="rect">
            <a:avLst/>
          </a:prstGeom>
        </p:spPr>
      </p:pic>
      <p:cxnSp>
        <p:nvCxnSpPr>
          <p:cNvPr id="22" name="מחבר ישר 21"/>
          <p:cNvCxnSpPr/>
          <p:nvPr/>
        </p:nvCxnSpPr>
        <p:spPr>
          <a:xfrm flipH="1">
            <a:off x="5231904" y="5914597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 flipH="1">
            <a:off x="5831767" y="5951808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 flipH="1">
            <a:off x="6514613" y="5920686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504" y="5972443"/>
            <a:ext cx="1924593" cy="424600"/>
          </a:xfrm>
          <a:prstGeom prst="rect">
            <a:avLst/>
          </a:prstGeom>
        </p:spPr>
      </p:pic>
      <p:cxnSp>
        <p:nvCxnSpPr>
          <p:cNvPr id="35" name="מחבר חץ ישר 34"/>
          <p:cNvCxnSpPr/>
          <p:nvPr/>
        </p:nvCxnSpPr>
        <p:spPr>
          <a:xfrm>
            <a:off x="4925268" y="6145865"/>
            <a:ext cx="2116371" cy="3887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93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793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3"/>
    </mc:Choice>
    <mc:Fallback xmlns="">
      <p:transition spd="slow" advTm="3953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856" y="5255107"/>
            <a:ext cx="352425" cy="752475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7052928" y="5061066"/>
            <a:ext cx="597245" cy="969165"/>
            <a:chOff x="611560" y="4725134"/>
            <a:chExt cx="597245" cy="969165"/>
          </a:xfrm>
        </p:grpSpPr>
        <p:sp>
          <p:nvSpPr>
            <p:cNvPr id="14" name="מלבן מעוגל 13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057" y="6002008"/>
            <a:ext cx="495444" cy="34681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035" y="5914596"/>
            <a:ext cx="736426" cy="424600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>
            <a:off x="3647729" y="6165305"/>
            <a:ext cx="861733" cy="194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מלבן מעוגל 23"/>
          <p:cNvSpPr/>
          <p:nvPr/>
        </p:nvSpPr>
        <p:spPr>
          <a:xfrm>
            <a:off x="4251169" y="3422074"/>
            <a:ext cx="3464567" cy="288211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996" y="5980587"/>
            <a:ext cx="607613" cy="345002"/>
          </a:xfrm>
          <a:prstGeom prst="rect">
            <a:avLst/>
          </a:prstGeom>
        </p:spPr>
      </p:pic>
      <p:cxnSp>
        <p:nvCxnSpPr>
          <p:cNvPr id="22" name="מחבר ישר 21"/>
          <p:cNvCxnSpPr/>
          <p:nvPr/>
        </p:nvCxnSpPr>
        <p:spPr>
          <a:xfrm flipH="1">
            <a:off x="5231904" y="5914597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 flipH="1">
            <a:off x="5831767" y="5951808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 flipH="1">
            <a:off x="6514613" y="5920686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504" y="5972443"/>
            <a:ext cx="1924593" cy="424600"/>
          </a:xfrm>
          <a:prstGeom prst="rect">
            <a:avLst/>
          </a:prstGeom>
        </p:spPr>
      </p:pic>
      <p:cxnSp>
        <p:nvCxnSpPr>
          <p:cNvPr id="35" name="מחבר חץ ישר 34"/>
          <p:cNvCxnSpPr/>
          <p:nvPr/>
        </p:nvCxnSpPr>
        <p:spPr>
          <a:xfrm>
            <a:off x="4925268" y="6145865"/>
            <a:ext cx="2116371" cy="3887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תמונה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1271" y="6002627"/>
            <a:ext cx="585324" cy="334471"/>
          </a:xfrm>
          <a:prstGeom prst="rect">
            <a:avLst/>
          </a:prstGeom>
        </p:spPr>
      </p:pic>
      <p:sp>
        <p:nvSpPr>
          <p:cNvPr id="26" name="צורה חופשית 25"/>
          <p:cNvSpPr/>
          <p:nvPr/>
        </p:nvSpPr>
        <p:spPr>
          <a:xfrm>
            <a:off x="7990115" y="6232850"/>
            <a:ext cx="858417" cy="327633"/>
          </a:xfrm>
          <a:custGeom>
            <a:avLst/>
            <a:gdLst>
              <a:gd name="connsiteX0" fmla="*/ 0 w 858417"/>
              <a:gd name="connsiteY0" fmla="*/ 0 h 327633"/>
              <a:gd name="connsiteX1" fmla="*/ 457200 w 858417"/>
              <a:gd name="connsiteY1" fmla="*/ 326571 h 327633"/>
              <a:gd name="connsiteX2" fmla="*/ 858417 w 858417"/>
              <a:gd name="connsiteY2" fmla="*/ 111967 h 327633"/>
              <a:gd name="connsiteX3" fmla="*/ 858417 w 858417"/>
              <a:gd name="connsiteY3" fmla="*/ 111967 h 327633"/>
              <a:gd name="connsiteX4" fmla="*/ 858417 w 858417"/>
              <a:gd name="connsiteY4" fmla="*/ 111967 h 32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417" h="327633">
                <a:moveTo>
                  <a:pt x="0" y="0"/>
                </a:moveTo>
                <a:cubicBezTo>
                  <a:pt x="157065" y="153955"/>
                  <a:pt x="314131" y="307910"/>
                  <a:pt x="457200" y="326571"/>
                </a:cubicBezTo>
                <a:cubicBezTo>
                  <a:pt x="600270" y="345232"/>
                  <a:pt x="858417" y="111967"/>
                  <a:pt x="858417" y="111967"/>
                </a:cubicBezTo>
                <a:lnTo>
                  <a:pt x="858417" y="111967"/>
                </a:lnTo>
                <a:lnTo>
                  <a:pt x="858417" y="111967"/>
                </a:lnTo>
              </a:path>
            </a:pathLst>
          </a:custGeom>
          <a:ln w="127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94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597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3"/>
    </mc:Choice>
    <mc:Fallback xmlns="">
      <p:transition spd="slow" advTm="3833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532" y="5242180"/>
            <a:ext cx="352425" cy="752475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7052928" y="5061066"/>
            <a:ext cx="597245" cy="969165"/>
            <a:chOff x="611560" y="4725134"/>
            <a:chExt cx="597245" cy="969165"/>
          </a:xfrm>
        </p:grpSpPr>
        <p:sp>
          <p:nvSpPr>
            <p:cNvPr id="14" name="מלבן מעוגל 13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057" y="6002008"/>
            <a:ext cx="495444" cy="34681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035" y="5914596"/>
            <a:ext cx="736426" cy="424600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>
            <a:off x="3647729" y="6165305"/>
            <a:ext cx="861733" cy="194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מלבן מעוגל 23"/>
          <p:cNvSpPr/>
          <p:nvPr/>
        </p:nvSpPr>
        <p:spPr>
          <a:xfrm>
            <a:off x="5242552" y="3740011"/>
            <a:ext cx="2544122" cy="33706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996" y="5980587"/>
            <a:ext cx="607613" cy="345002"/>
          </a:xfrm>
          <a:prstGeom prst="rect">
            <a:avLst/>
          </a:prstGeom>
        </p:spPr>
      </p:pic>
      <p:cxnSp>
        <p:nvCxnSpPr>
          <p:cNvPr id="22" name="מחבר ישר 21"/>
          <p:cNvCxnSpPr/>
          <p:nvPr/>
        </p:nvCxnSpPr>
        <p:spPr>
          <a:xfrm flipH="1">
            <a:off x="5231904" y="5914597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 flipH="1">
            <a:off x="5831767" y="5951808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 flipH="1">
            <a:off x="6514613" y="5920686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504" y="5972443"/>
            <a:ext cx="1924593" cy="424600"/>
          </a:xfrm>
          <a:prstGeom prst="rect">
            <a:avLst/>
          </a:prstGeom>
        </p:spPr>
      </p:pic>
      <p:cxnSp>
        <p:nvCxnSpPr>
          <p:cNvPr id="35" name="מחבר חץ ישר 34"/>
          <p:cNvCxnSpPr/>
          <p:nvPr/>
        </p:nvCxnSpPr>
        <p:spPr>
          <a:xfrm>
            <a:off x="4925268" y="6145865"/>
            <a:ext cx="2116371" cy="3887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תמונה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0602" y="6021289"/>
            <a:ext cx="585324" cy="334471"/>
          </a:xfrm>
          <a:prstGeom prst="rect">
            <a:avLst/>
          </a:prstGeom>
        </p:spPr>
      </p:pic>
      <p:sp>
        <p:nvSpPr>
          <p:cNvPr id="26" name="צורה חופשית 25"/>
          <p:cNvSpPr/>
          <p:nvPr/>
        </p:nvSpPr>
        <p:spPr>
          <a:xfrm>
            <a:off x="7990115" y="6232850"/>
            <a:ext cx="858417" cy="327633"/>
          </a:xfrm>
          <a:custGeom>
            <a:avLst/>
            <a:gdLst>
              <a:gd name="connsiteX0" fmla="*/ 0 w 858417"/>
              <a:gd name="connsiteY0" fmla="*/ 0 h 327633"/>
              <a:gd name="connsiteX1" fmla="*/ 457200 w 858417"/>
              <a:gd name="connsiteY1" fmla="*/ 326571 h 327633"/>
              <a:gd name="connsiteX2" fmla="*/ 858417 w 858417"/>
              <a:gd name="connsiteY2" fmla="*/ 111967 h 327633"/>
              <a:gd name="connsiteX3" fmla="*/ 858417 w 858417"/>
              <a:gd name="connsiteY3" fmla="*/ 111967 h 327633"/>
              <a:gd name="connsiteX4" fmla="*/ 858417 w 858417"/>
              <a:gd name="connsiteY4" fmla="*/ 111967 h 32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417" h="327633">
                <a:moveTo>
                  <a:pt x="0" y="0"/>
                </a:moveTo>
                <a:cubicBezTo>
                  <a:pt x="157065" y="153955"/>
                  <a:pt x="314131" y="307910"/>
                  <a:pt x="457200" y="326571"/>
                </a:cubicBezTo>
                <a:cubicBezTo>
                  <a:pt x="600270" y="345232"/>
                  <a:pt x="858417" y="111967"/>
                  <a:pt x="858417" y="111967"/>
                </a:cubicBezTo>
                <a:lnTo>
                  <a:pt x="858417" y="111967"/>
                </a:lnTo>
                <a:lnTo>
                  <a:pt x="858417" y="111967"/>
                </a:lnTo>
              </a:path>
            </a:pathLst>
          </a:custGeom>
          <a:ln w="127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3" name="מחבר ישר 22"/>
          <p:cNvCxnSpPr/>
          <p:nvPr/>
        </p:nvCxnSpPr>
        <p:spPr>
          <a:xfrm flipH="1">
            <a:off x="8339606" y="5905147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95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926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7"/>
    </mc:Choice>
    <mc:Fallback xmlns="">
      <p:transition spd="slow" advTm="2497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532" y="5242180"/>
            <a:ext cx="352425" cy="752475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7052928" y="5061066"/>
            <a:ext cx="597245" cy="969165"/>
            <a:chOff x="611560" y="4725134"/>
            <a:chExt cx="597245" cy="969165"/>
          </a:xfrm>
        </p:grpSpPr>
        <p:sp>
          <p:nvSpPr>
            <p:cNvPr id="14" name="מלבן מעוגל 13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057" y="6002008"/>
            <a:ext cx="495444" cy="34681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035" y="5914596"/>
            <a:ext cx="736426" cy="424600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>
            <a:off x="3647729" y="6165305"/>
            <a:ext cx="861733" cy="194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מלבן מעוגל 23"/>
          <p:cNvSpPr/>
          <p:nvPr/>
        </p:nvSpPr>
        <p:spPr>
          <a:xfrm>
            <a:off x="6960096" y="2795467"/>
            <a:ext cx="1531127" cy="287348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996" y="5980587"/>
            <a:ext cx="607613" cy="345002"/>
          </a:xfrm>
          <a:prstGeom prst="rect">
            <a:avLst/>
          </a:prstGeom>
        </p:spPr>
      </p:pic>
      <p:cxnSp>
        <p:nvCxnSpPr>
          <p:cNvPr id="22" name="מחבר ישר 21"/>
          <p:cNvCxnSpPr/>
          <p:nvPr/>
        </p:nvCxnSpPr>
        <p:spPr>
          <a:xfrm flipH="1">
            <a:off x="5231904" y="5914597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 flipH="1">
            <a:off x="5831767" y="5951808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 flipH="1">
            <a:off x="6514613" y="5920686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504" y="5972443"/>
            <a:ext cx="1924593" cy="424600"/>
          </a:xfrm>
          <a:prstGeom prst="rect">
            <a:avLst/>
          </a:prstGeom>
        </p:spPr>
      </p:pic>
      <p:cxnSp>
        <p:nvCxnSpPr>
          <p:cNvPr id="35" name="מחבר חץ ישר 34"/>
          <p:cNvCxnSpPr/>
          <p:nvPr/>
        </p:nvCxnSpPr>
        <p:spPr>
          <a:xfrm>
            <a:off x="4925268" y="6145865"/>
            <a:ext cx="2116371" cy="3887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תמונה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0602" y="6021289"/>
            <a:ext cx="585324" cy="334471"/>
          </a:xfrm>
          <a:prstGeom prst="rect">
            <a:avLst/>
          </a:prstGeom>
        </p:spPr>
      </p:pic>
      <p:sp>
        <p:nvSpPr>
          <p:cNvPr id="26" name="צורה חופשית 25"/>
          <p:cNvSpPr/>
          <p:nvPr/>
        </p:nvSpPr>
        <p:spPr>
          <a:xfrm>
            <a:off x="7990115" y="6232850"/>
            <a:ext cx="858417" cy="327633"/>
          </a:xfrm>
          <a:custGeom>
            <a:avLst/>
            <a:gdLst>
              <a:gd name="connsiteX0" fmla="*/ 0 w 858417"/>
              <a:gd name="connsiteY0" fmla="*/ 0 h 327633"/>
              <a:gd name="connsiteX1" fmla="*/ 457200 w 858417"/>
              <a:gd name="connsiteY1" fmla="*/ 326571 h 327633"/>
              <a:gd name="connsiteX2" fmla="*/ 858417 w 858417"/>
              <a:gd name="connsiteY2" fmla="*/ 111967 h 327633"/>
              <a:gd name="connsiteX3" fmla="*/ 858417 w 858417"/>
              <a:gd name="connsiteY3" fmla="*/ 111967 h 327633"/>
              <a:gd name="connsiteX4" fmla="*/ 858417 w 858417"/>
              <a:gd name="connsiteY4" fmla="*/ 111967 h 32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417" h="327633">
                <a:moveTo>
                  <a:pt x="0" y="0"/>
                </a:moveTo>
                <a:cubicBezTo>
                  <a:pt x="157065" y="153955"/>
                  <a:pt x="314131" y="307910"/>
                  <a:pt x="457200" y="326571"/>
                </a:cubicBezTo>
                <a:cubicBezTo>
                  <a:pt x="600270" y="345232"/>
                  <a:pt x="858417" y="111967"/>
                  <a:pt x="858417" y="111967"/>
                </a:cubicBezTo>
                <a:lnTo>
                  <a:pt x="858417" y="111967"/>
                </a:lnTo>
                <a:lnTo>
                  <a:pt x="858417" y="111967"/>
                </a:lnTo>
              </a:path>
            </a:pathLst>
          </a:custGeom>
          <a:ln w="127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9" name="מחבר ישר 38"/>
          <p:cNvCxnSpPr/>
          <p:nvPr/>
        </p:nvCxnSpPr>
        <p:spPr>
          <a:xfrm flipH="1">
            <a:off x="8367598" y="5966923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96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009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"/>
    </mc:Choice>
    <mc:Fallback xmlns="">
      <p:transition spd="slow" advTm="2200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532" y="5242180"/>
            <a:ext cx="352425" cy="752475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7052928" y="5061066"/>
            <a:ext cx="597245" cy="969165"/>
            <a:chOff x="611560" y="4725134"/>
            <a:chExt cx="597245" cy="969165"/>
          </a:xfrm>
        </p:grpSpPr>
        <p:sp>
          <p:nvSpPr>
            <p:cNvPr id="14" name="מלבן מעוגל 13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057" y="6002008"/>
            <a:ext cx="495444" cy="34681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035" y="5914596"/>
            <a:ext cx="736426" cy="424600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>
            <a:off x="3647729" y="6165305"/>
            <a:ext cx="861733" cy="194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מלבן מעוגל 23"/>
          <p:cNvSpPr/>
          <p:nvPr/>
        </p:nvSpPr>
        <p:spPr>
          <a:xfrm>
            <a:off x="5519936" y="3127114"/>
            <a:ext cx="2544122" cy="287796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996" y="5980587"/>
            <a:ext cx="607613" cy="345002"/>
          </a:xfrm>
          <a:prstGeom prst="rect">
            <a:avLst/>
          </a:prstGeom>
        </p:spPr>
      </p:pic>
      <p:cxnSp>
        <p:nvCxnSpPr>
          <p:cNvPr id="22" name="מחבר ישר 21"/>
          <p:cNvCxnSpPr/>
          <p:nvPr/>
        </p:nvCxnSpPr>
        <p:spPr>
          <a:xfrm flipH="1">
            <a:off x="5231904" y="5914597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 flipH="1">
            <a:off x="5831767" y="5951808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 flipH="1">
            <a:off x="6514613" y="5920686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504" y="5972443"/>
            <a:ext cx="1924593" cy="424600"/>
          </a:xfrm>
          <a:prstGeom prst="rect">
            <a:avLst/>
          </a:prstGeom>
        </p:spPr>
      </p:pic>
      <p:cxnSp>
        <p:nvCxnSpPr>
          <p:cNvPr id="35" name="מחבר חץ ישר 34"/>
          <p:cNvCxnSpPr/>
          <p:nvPr/>
        </p:nvCxnSpPr>
        <p:spPr>
          <a:xfrm>
            <a:off x="4925268" y="6145865"/>
            <a:ext cx="2116371" cy="3887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תמונה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0602" y="6021289"/>
            <a:ext cx="585324" cy="334471"/>
          </a:xfrm>
          <a:prstGeom prst="rect">
            <a:avLst/>
          </a:prstGeom>
        </p:spPr>
      </p:pic>
      <p:sp>
        <p:nvSpPr>
          <p:cNvPr id="26" name="צורה חופשית 25"/>
          <p:cNvSpPr/>
          <p:nvPr/>
        </p:nvSpPr>
        <p:spPr>
          <a:xfrm>
            <a:off x="7990115" y="6232850"/>
            <a:ext cx="858417" cy="327633"/>
          </a:xfrm>
          <a:custGeom>
            <a:avLst/>
            <a:gdLst>
              <a:gd name="connsiteX0" fmla="*/ 0 w 858417"/>
              <a:gd name="connsiteY0" fmla="*/ 0 h 327633"/>
              <a:gd name="connsiteX1" fmla="*/ 457200 w 858417"/>
              <a:gd name="connsiteY1" fmla="*/ 326571 h 327633"/>
              <a:gd name="connsiteX2" fmla="*/ 858417 w 858417"/>
              <a:gd name="connsiteY2" fmla="*/ 111967 h 327633"/>
              <a:gd name="connsiteX3" fmla="*/ 858417 w 858417"/>
              <a:gd name="connsiteY3" fmla="*/ 111967 h 327633"/>
              <a:gd name="connsiteX4" fmla="*/ 858417 w 858417"/>
              <a:gd name="connsiteY4" fmla="*/ 111967 h 32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417" h="327633">
                <a:moveTo>
                  <a:pt x="0" y="0"/>
                </a:moveTo>
                <a:cubicBezTo>
                  <a:pt x="157065" y="153955"/>
                  <a:pt x="314131" y="307910"/>
                  <a:pt x="457200" y="326571"/>
                </a:cubicBezTo>
                <a:cubicBezTo>
                  <a:pt x="600270" y="345232"/>
                  <a:pt x="858417" y="111967"/>
                  <a:pt x="858417" y="111967"/>
                </a:cubicBezTo>
                <a:lnTo>
                  <a:pt x="858417" y="111967"/>
                </a:lnTo>
                <a:lnTo>
                  <a:pt x="858417" y="111967"/>
                </a:lnTo>
              </a:path>
            </a:pathLst>
          </a:custGeom>
          <a:ln w="127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9" name="מחבר ישר 38"/>
          <p:cNvCxnSpPr/>
          <p:nvPr/>
        </p:nvCxnSpPr>
        <p:spPr>
          <a:xfrm flipH="1">
            <a:off x="8367598" y="5966923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97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40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4"/>
    </mc:Choice>
    <mc:Fallback xmlns="">
      <p:transition spd="slow" advTm="1994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532" y="5242180"/>
            <a:ext cx="352425" cy="752475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7052928" y="5061066"/>
            <a:ext cx="597245" cy="969165"/>
            <a:chOff x="611560" y="4725134"/>
            <a:chExt cx="597245" cy="969165"/>
          </a:xfrm>
        </p:grpSpPr>
        <p:sp>
          <p:nvSpPr>
            <p:cNvPr id="14" name="מלבן מעוגל 13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057" y="6002008"/>
            <a:ext cx="495444" cy="34681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035" y="5914596"/>
            <a:ext cx="736426" cy="424600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>
            <a:off x="3647729" y="6165305"/>
            <a:ext cx="861733" cy="194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מלבן מעוגל 23"/>
          <p:cNvSpPr/>
          <p:nvPr/>
        </p:nvSpPr>
        <p:spPr>
          <a:xfrm>
            <a:off x="4320976" y="3429001"/>
            <a:ext cx="3453630" cy="28803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996" y="5980587"/>
            <a:ext cx="607613" cy="345002"/>
          </a:xfrm>
          <a:prstGeom prst="rect">
            <a:avLst/>
          </a:prstGeom>
        </p:spPr>
      </p:pic>
      <p:cxnSp>
        <p:nvCxnSpPr>
          <p:cNvPr id="22" name="מחבר ישר 21"/>
          <p:cNvCxnSpPr/>
          <p:nvPr/>
        </p:nvCxnSpPr>
        <p:spPr>
          <a:xfrm flipH="1">
            <a:off x="5231904" y="5914597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 flipH="1">
            <a:off x="5831767" y="5951808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 flipH="1">
            <a:off x="6514613" y="5920686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504" y="5972443"/>
            <a:ext cx="1924593" cy="424600"/>
          </a:xfrm>
          <a:prstGeom prst="rect">
            <a:avLst/>
          </a:prstGeom>
        </p:spPr>
      </p:pic>
      <p:cxnSp>
        <p:nvCxnSpPr>
          <p:cNvPr id="35" name="מחבר חץ ישר 34"/>
          <p:cNvCxnSpPr/>
          <p:nvPr/>
        </p:nvCxnSpPr>
        <p:spPr>
          <a:xfrm>
            <a:off x="4925268" y="6145865"/>
            <a:ext cx="2116371" cy="3887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תמונה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0602" y="6021289"/>
            <a:ext cx="585324" cy="334471"/>
          </a:xfrm>
          <a:prstGeom prst="rect">
            <a:avLst/>
          </a:prstGeom>
        </p:spPr>
      </p:pic>
      <p:sp>
        <p:nvSpPr>
          <p:cNvPr id="26" name="צורה חופשית 25"/>
          <p:cNvSpPr/>
          <p:nvPr/>
        </p:nvSpPr>
        <p:spPr>
          <a:xfrm>
            <a:off x="7990114" y="6232850"/>
            <a:ext cx="1458686" cy="327633"/>
          </a:xfrm>
          <a:custGeom>
            <a:avLst/>
            <a:gdLst>
              <a:gd name="connsiteX0" fmla="*/ 0 w 858417"/>
              <a:gd name="connsiteY0" fmla="*/ 0 h 327633"/>
              <a:gd name="connsiteX1" fmla="*/ 457200 w 858417"/>
              <a:gd name="connsiteY1" fmla="*/ 326571 h 327633"/>
              <a:gd name="connsiteX2" fmla="*/ 858417 w 858417"/>
              <a:gd name="connsiteY2" fmla="*/ 111967 h 327633"/>
              <a:gd name="connsiteX3" fmla="*/ 858417 w 858417"/>
              <a:gd name="connsiteY3" fmla="*/ 111967 h 327633"/>
              <a:gd name="connsiteX4" fmla="*/ 858417 w 858417"/>
              <a:gd name="connsiteY4" fmla="*/ 111967 h 32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417" h="327633">
                <a:moveTo>
                  <a:pt x="0" y="0"/>
                </a:moveTo>
                <a:cubicBezTo>
                  <a:pt x="157065" y="153955"/>
                  <a:pt x="314131" y="307910"/>
                  <a:pt x="457200" y="326571"/>
                </a:cubicBezTo>
                <a:cubicBezTo>
                  <a:pt x="600270" y="345232"/>
                  <a:pt x="858417" y="111967"/>
                  <a:pt x="858417" y="111967"/>
                </a:cubicBezTo>
                <a:lnTo>
                  <a:pt x="858417" y="111967"/>
                </a:lnTo>
                <a:lnTo>
                  <a:pt x="858417" y="111967"/>
                </a:lnTo>
              </a:path>
            </a:pathLst>
          </a:custGeom>
          <a:ln w="127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9" name="מחבר ישר 38"/>
          <p:cNvCxnSpPr/>
          <p:nvPr/>
        </p:nvCxnSpPr>
        <p:spPr>
          <a:xfrm flipH="1">
            <a:off x="8367598" y="5966923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98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317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5"/>
    </mc:Choice>
    <mc:Fallback xmlns="">
      <p:transition spd="slow" advTm="1575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92176" y="1582816"/>
            <a:ext cx="7560840" cy="38450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000" dirty="0"/>
              <a:t>מחיקת כל המופעים של </a:t>
            </a:r>
            <a:r>
              <a:rPr lang="en-US" sz="2000" dirty="0"/>
              <a:t>x</a:t>
            </a:r>
            <a:r>
              <a:rPr lang="he-IL" sz="2000" dirty="0"/>
              <a:t> שנמצאים בשאר הרשימה:</a:t>
            </a:r>
          </a:p>
          <a:p>
            <a:pPr marL="514350" indent="-514350">
              <a:buFont typeface="+mj-lt"/>
              <a:buAutoNum type="arabicPeriod"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כל עוד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lst ≠ null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וגם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lst.getValue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 == x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e-IL" sz="1400" dirty="0">
                <a:solidFill>
                  <a:schemeClr val="accent1">
                    <a:lumMod val="75000"/>
                  </a:schemeClr>
                </a:solidFill>
              </a:rPr>
              <a:t>1.1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lst.getNext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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lst</a:t>
            </a:r>
            <a:endParaRPr lang="he-IL" sz="1400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en-US" sz="2000" b="1" dirty="0"/>
              <a:t>null</a:t>
            </a:r>
            <a:r>
              <a:rPr lang="he-IL" sz="2000" dirty="0"/>
              <a:t> </a:t>
            </a:r>
            <a:r>
              <a:rPr lang="he-IL" sz="2000" dirty="0">
                <a:sym typeface="Symbol" panose="05050102010706020507" pitchFamily="18" charset="2"/>
              </a:rPr>
              <a:t>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r>
              <a:rPr lang="he-IL" sz="2000" dirty="0">
                <a:sym typeface="Symbol" panose="05050102010706020507" pitchFamily="18" charset="2"/>
              </a:rPr>
              <a:t>  , </a:t>
            </a:r>
            <a:r>
              <a:rPr lang="en-US" sz="2000" b="1" dirty="0" err="1">
                <a:sym typeface="Symbol" panose="05050102010706020507" pitchFamily="18" charset="2"/>
              </a:rPr>
              <a:t>lst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</a:p>
          <a:p>
            <a:pPr marL="457200" lvl="1" indent="-457200">
              <a:buAutoNum type="arabicPeriod" startAt="2"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b="1" dirty="0">
                <a:sym typeface="Symbol" panose="05050102010706020507" pitchFamily="18" charset="2"/>
              </a:rPr>
              <a:t>כל עוד </a:t>
            </a:r>
            <a:r>
              <a:rPr lang="he-IL" sz="2000" dirty="0">
                <a:sym typeface="Symbol" panose="05050102010706020507" pitchFamily="18" charset="2"/>
              </a:rPr>
              <a:t>(</a:t>
            </a:r>
            <a:r>
              <a:rPr lang="en-US" sz="2000" dirty="0">
                <a:sym typeface="Symbol" panose="05050102010706020507" pitchFamily="18" charset="2"/>
              </a:rPr>
              <a:t>pos ≠ </a:t>
            </a:r>
            <a:r>
              <a:rPr lang="en-US" sz="2000" b="1" dirty="0">
                <a:sym typeface="Symbol" panose="05050102010706020507" pitchFamily="18" charset="2"/>
              </a:rPr>
              <a:t>null</a:t>
            </a:r>
            <a:r>
              <a:rPr lang="he-IL" sz="2000" dirty="0">
                <a:sym typeface="Symbol" panose="05050102010706020507" pitchFamily="18" charset="2"/>
              </a:rPr>
              <a:t>)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אם</a:t>
            </a:r>
            <a:r>
              <a:rPr lang="he-IL" sz="2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dirty="0" err="1">
                <a:sym typeface="Symbol" panose="05050102010706020507" pitchFamily="18" charset="2"/>
              </a:rPr>
              <a:t>pos.getValue</a:t>
            </a:r>
            <a:r>
              <a:rPr lang="en-US" sz="2000" dirty="0">
                <a:sym typeface="Symbol" panose="05050102010706020507" pitchFamily="18" charset="2"/>
              </a:rPr>
              <a:t>() == x)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prev.setNext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())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3.1.2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he-IL" sz="2000" b="1" dirty="0">
                <a:sym typeface="Symbol" panose="05050102010706020507" pitchFamily="18" charset="2"/>
              </a:rPr>
              <a:t>אחרת</a:t>
            </a: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3.2.1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 err="1">
                <a:sym typeface="Symbol" panose="05050102010706020507" pitchFamily="18" charset="2"/>
              </a:rPr>
              <a:t>prev</a:t>
            </a:r>
            <a:endParaRPr lang="he-IL" sz="2000" dirty="0">
              <a:sym typeface="Symbol" panose="05050102010706020507" pitchFamily="18" charset="2"/>
            </a:endParaRPr>
          </a:p>
          <a:p>
            <a:pPr marL="27432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ym typeface="Symbol" panose="05050102010706020507" pitchFamily="18" charset="2"/>
              </a:rPr>
              <a:t>		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3.2.2</a:t>
            </a:r>
            <a:r>
              <a:rPr lang="he-IL" sz="2000" dirty="0">
                <a:sym typeface="Symbol" panose="05050102010706020507" pitchFamily="18" charset="2"/>
              </a:rPr>
              <a:t>	</a:t>
            </a:r>
            <a:r>
              <a:rPr lang="en-US" sz="2000" dirty="0" err="1">
                <a:sym typeface="Symbol" panose="05050102010706020507" pitchFamily="18" charset="2"/>
              </a:rPr>
              <a:t>pos.getNext</a:t>
            </a:r>
            <a:r>
              <a:rPr lang="en-US" sz="2000" dirty="0">
                <a:sym typeface="Symbol" panose="05050102010706020507" pitchFamily="18" charset="2"/>
              </a:rPr>
              <a:t>()</a:t>
            </a:r>
            <a:r>
              <a:rPr lang="he-IL" sz="2000" dirty="0">
                <a:sym typeface="Symbol" panose="05050102010706020507" pitchFamily="18" charset="2"/>
              </a:rPr>
              <a:t>  </a:t>
            </a:r>
            <a:r>
              <a:rPr lang="en-US" sz="2000" dirty="0">
                <a:sym typeface="Symbol" panose="05050102010706020507" pitchFamily="18" charset="2"/>
              </a:rPr>
              <a:t>pos</a:t>
            </a:r>
            <a:endParaRPr lang="he-IL" sz="2000" dirty="0">
              <a:sym typeface="Symbol" panose="05050102010706020507" pitchFamily="18" charset="2"/>
            </a:endParaRPr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he-IL" sz="2000" dirty="0"/>
              <a:t>	</a:t>
            </a:r>
            <a:r>
              <a:rPr lang="he-IL" sz="2000" b="1" dirty="0"/>
              <a:t>החזר</a:t>
            </a:r>
            <a:r>
              <a:rPr lang="he-IL" sz="2000" dirty="0"/>
              <a:t> את </a:t>
            </a:r>
            <a:r>
              <a:rPr lang="en-US" sz="2000" dirty="0"/>
              <a:t>lst</a:t>
            </a:r>
            <a:endParaRPr lang="he-IL" sz="2000" dirty="0"/>
          </a:p>
          <a:p>
            <a:pPr marL="0" lvl="2" indent="0">
              <a:buNone/>
              <a:tabLst>
                <a:tab pos="541338" algn="r"/>
                <a:tab pos="1166813" algn="r"/>
                <a:tab pos="1884363" algn="r"/>
              </a:tabLst>
            </a:pPr>
            <a:endParaRPr lang="he-IL" sz="20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מחיקת איברים ברשימה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הפתרון האלגוריתמי</a:t>
            </a:r>
            <a:endParaRPr lang="he-IL" dirty="0"/>
          </a:p>
        </p:txBody>
      </p:sp>
      <p:pic>
        <p:nvPicPr>
          <p:cNvPr id="99" name="תמונה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50" y="5914597"/>
            <a:ext cx="7738532" cy="508675"/>
          </a:xfrm>
          <a:prstGeom prst="rect">
            <a:avLst/>
          </a:prstGeom>
        </p:spPr>
      </p:pic>
      <p:pic>
        <p:nvPicPr>
          <p:cNvPr id="107" name="תמונה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049" y="5280548"/>
            <a:ext cx="352425" cy="752475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7052928" y="5061066"/>
            <a:ext cx="597245" cy="969165"/>
            <a:chOff x="611560" y="4725134"/>
            <a:chExt cx="597245" cy="969165"/>
          </a:xfrm>
        </p:grpSpPr>
        <p:sp>
          <p:nvSpPr>
            <p:cNvPr id="14" name="מלבן מעוגל 13"/>
            <p:cNvSpPr/>
            <p:nvPr/>
          </p:nvSpPr>
          <p:spPr>
            <a:xfrm>
              <a:off x="777814" y="4995168"/>
              <a:ext cx="240665" cy="22975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15" name="TextBox 74"/>
            <p:cNvSpPr txBox="1"/>
            <p:nvPr/>
          </p:nvSpPr>
          <p:spPr>
            <a:xfrm>
              <a:off x="611560" y="4725134"/>
              <a:ext cx="520065" cy="368123"/>
            </a:xfrm>
            <a:prstGeom prst="rect">
              <a:avLst/>
            </a:prstGeom>
            <a:noFill/>
          </p:spPr>
          <p:txBody>
            <a:bodyPr wrap="square" rtlCol="1">
              <a:no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prev</a:t>
              </a:r>
              <a:endParaRPr lang="en-US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מחבר חץ ישר 15"/>
            <p:cNvCxnSpPr/>
            <p:nvPr/>
          </p:nvCxnSpPr>
          <p:spPr>
            <a:xfrm>
              <a:off x="895578" y="5133647"/>
              <a:ext cx="313227" cy="560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057" y="6002008"/>
            <a:ext cx="495444" cy="34681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035" y="5914596"/>
            <a:ext cx="736426" cy="424600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>
            <a:off x="3647729" y="6165305"/>
            <a:ext cx="861733" cy="194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מלבן מעוגל 23"/>
          <p:cNvSpPr/>
          <p:nvPr/>
        </p:nvSpPr>
        <p:spPr>
          <a:xfrm>
            <a:off x="5247665" y="3717033"/>
            <a:ext cx="2533896" cy="360219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996" y="5980587"/>
            <a:ext cx="607613" cy="345002"/>
          </a:xfrm>
          <a:prstGeom prst="rect">
            <a:avLst/>
          </a:prstGeom>
        </p:spPr>
      </p:pic>
      <p:cxnSp>
        <p:nvCxnSpPr>
          <p:cNvPr id="22" name="מחבר ישר 21"/>
          <p:cNvCxnSpPr/>
          <p:nvPr/>
        </p:nvCxnSpPr>
        <p:spPr>
          <a:xfrm flipH="1">
            <a:off x="5231904" y="5914597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 flipH="1">
            <a:off x="5831767" y="5951808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 flipH="1">
            <a:off x="6514613" y="5920686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504" y="5972443"/>
            <a:ext cx="1924593" cy="424600"/>
          </a:xfrm>
          <a:prstGeom prst="rect">
            <a:avLst/>
          </a:prstGeom>
        </p:spPr>
      </p:pic>
      <p:cxnSp>
        <p:nvCxnSpPr>
          <p:cNvPr id="35" name="מחבר חץ ישר 34"/>
          <p:cNvCxnSpPr/>
          <p:nvPr/>
        </p:nvCxnSpPr>
        <p:spPr>
          <a:xfrm>
            <a:off x="4925268" y="6145865"/>
            <a:ext cx="2116371" cy="3887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תמונה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0602" y="6021289"/>
            <a:ext cx="585324" cy="334471"/>
          </a:xfrm>
          <a:prstGeom prst="rect">
            <a:avLst/>
          </a:prstGeom>
        </p:spPr>
      </p:pic>
      <p:sp>
        <p:nvSpPr>
          <p:cNvPr id="26" name="צורה חופשית 25"/>
          <p:cNvSpPr/>
          <p:nvPr/>
        </p:nvSpPr>
        <p:spPr>
          <a:xfrm>
            <a:off x="7990114" y="6232850"/>
            <a:ext cx="1458686" cy="327633"/>
          </a:xfrm>
          <a:custGeom>
            <a:avLst/>
            <a:gdLst>
              <a:gd name="connsiteX0" fmla="*/ 0 w 858417"/>
              <a:gd name="connsiteY0" fmla="*/ 0 h 327633"/>
              <a:gd name="connsiteX1" fmla="*/ 457200 w 858417"/>
              <a:gd name="connsiteY1" fmla="*/ 326571 h 327633"/>
              <a:gd name="connsiteX2" fmla="*/ 858417 w 858417"/>
              <a:gd name="connsiteY2" fmla="*/ 111967 h 327633"/>
              <a:gd name="connsiteX3" fmla="*/ 858417 w 858417"/>
              <a:gd name="connsiteY3" fmla="*/ 111967 h 327633"/>
              <a:gd name="connsiteX4" fmla="*/ 858417 w 858417"/>
              <a:gd name="connsiteY4" fmla="*/ 111967 h 32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417" h="327633">
                <a:moveTo>
                  <a:pt x="0" y="0"/>
                </a:moveTo>
                <a:cubicBezTo>
                  <a:pt x="157065" y="153955"/>
                  <a:pt x="314131" y="307910"/>
                  <a:pt x="457200" y="326571"/>
                </a:cubicBezTo>
                <a:cubicBezTo>
                  <a:pt x="600270" y="345232"/>
                  <a:pt x="858417" y="111967"/>
                  <a:pt x="858417" y="111967"/>
                </a:cubicBezTo>
                <a:lnTo>
                  <a:pt x="858417" y="111967"/>
                </a:lnTo>
                <a:lnTo>
                  <a:pt x="858417" y="111967"/>
                </a:lnTo>
              </a:path>
            </a:pathLst>
          </a:custGeom>
          <a:ln w="127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9" name="מחבר ישר 38"/>
          <p:cNvCxnSpPr/>
          <p:nvPr/>
        </p:nvCxnSpPr>
        <p:spPr>
          <a:xfrm flipH="1">
            <a:off x="8367598" y="5966923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/>
          <p:cNvCxnSpPr/>
          <p:nvPr/>
        </p:nvCxnSpPr>
        <p:spPr>
          <a:xfrm flipH="1">
            <a:off x="8930655" y="5910967"/>
            <a:ext cx="216024" cy="50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ציין מיקום של כותרת תחתונה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e-IL"/>
              <a:t>הילה קדמן  -  </a:t>
            </a:r>
            <a:r>
              <a:rPr lang="en-US"/>
              <a:t>blog.csit.org.il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D4E47C-59C5-4044-AEB3-F799ACC274F1}" type="slidenum">
              <a:rPr lang="he-IL" smtClean="0"/>
              <a:t>99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567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7"/>
    </mc:Choice>
    <mc:Fallback xmlns="">
      <p:transition spd="slow" advTm="181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3|2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2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6|28.6|28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3.6|4.2|9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|2.9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3|2.9|2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5.5|3.2|2.7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6.7|1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1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|6.9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חלון">
  <a:themeElements>
    <a:clrScheme name="חלון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חלון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חלון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5851</TotalTime>
  <Words>11385</Words>
  <Application>Microsoft Office PowerPoint</Application>
  <PresentationFormat>Widescreen</PresentationFormat>
  <Paragraphs>1495</Paragraphs>
  <Slides>126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35" baseType="lpstr">
      <vt:lpstr>Arial</vt:lpstr>
      <vt:lpstr>Calibri</vt:lpstr>
      <vt:lpstr>Century Schoolbook</vt:lpstr>
      <vt:lpstr>David</vt:lpstr>
      <vt:lpstr>Times New Roman</vt:lpstr>
      <vt:lpstr>Varela Round</vt:lpstr>
      <vt:lpstr>Wingdings</vt:lpstr>
      <vt:lpstr>Wingdings 2</vt:lpstr>
      <vt:lpstr>חלון</vt:lpstr>
      <vt:lpstr>PowerPoint Presentation</vt:lpstr>
      <vt:lpstr>רשימה – הוספה, מחיקה  ופעולות נפוצות</vt:lpstr>
      <vt:lpstr>החוליה Node &lt;T&gt;  רשימה (שרשרת חוליות) הוספת חוליה מחיקת חוליה</vt:lpstr>
      <vt:lpstr>הוספת איבר במקום נתון ברשימה</vt:lpstr>
      <vt:lpstr>הוספת איבר במקום נתון ברשימה</vt:lpstr>
      <vt:lpstr>הוספת איבר במקום נתון ברשימה</vt:lpstr>
      <vt:lpstr>הוספת איבר במקום נתון ברשימה</vt:lpstr>
      <vt:lpstr>הוספת איבר במקום נתון ברשימה</vt:lpstr>
      <vt:lpstr>הוספת איבר במקום נתון ברשימה</vt:lpstr>
      <vt:lpstr>מחיקת איבר ממקום נתון ברשימה</vt:lpstr>
      <vt:lpstr>הוספת איבר במקום נתון ברשימה</vt:lpstr>
      <vt:lpstr>הוספת איבר במקום נתון ברשימה</vt:lpstr>
      <vt:lpstr>הוספת איבר במקום נתון ברשימה</vt:lpstr>
      <vt:lpstr>מחיקת איבר ממקום נתון ברשימה</vt:lpstr>
      <vt:lpstr>PowerPoint Presentation</vt:lpstr>
      <vt:lpstr>PowerPoint Presentation</vt:lpstr>
      <vt:lpstr>מחיקת איבר ממקום נתון ברשימה מקרה I - מחיקת איבר באמצע הרשימה</vt:lpstr>
      <vt:lpstr>מחיקת איבר ממקום נתון ברשימה מקרה I - מחיקת איבר באמצע הרשימה</vt:lpstr>
      <vt:lpstr>מחיקת איבר ממקום נתון ברשימה מקרה I - מחיקת איבר באמצע הרשימה</vt:lpstr>
      <vt:lpstr>מחיקת איבר ממקום נתון ברשימה מקרה I - מחיקת איבר באמצע הרשימה</vt:lpstr>
      <vt:lpstr>מחיקת איבר ממקום נתון ברשימה מקרה I - מחיקת איבר באמצע הרשימה</vt:lpstr>
      <vt:lpstr>מחיקת איבר ממקום נתון ברשימה מקרה I - מחיקת איבר באמצע הרשימה</vt:lpstr>
      <vt:lpstr>מחיקת איבר ממקום נתון ברשימה מקרה I - מחיקת איבר באמצע הרשימה</vt:lpstr>
      <vt:lpstr>מחיקת איבר ממקום נתון ברשימה מקרה I - מחיקת איבר באמצע הרשימה</vt:lpstr>
      <vt:lpstr>מחיקת איבר ממקום נתון ברשימה מקרה I - מחיקת איבר באמצע הרשימה</vt:lpstr>
      <vt:lpstr>מחיקת איבר ממקום נתון ברשימה מקרה I - מחיקת איבר באמצע הרשימה</vt:lpstr>
      <vt:lpstr>מחיקת איבר ממקום נתון ברשימה מקרה II - מחיקת איבר ראשון ברשימה</vt:lpstr>
      <vt:lpstr>מחיקת איבר ממקום נתון ברשימה מקרה II - מחיקת איבר ראשון ברשימה</vt:lpstr>
      <vt:lpstr>מחיקת איבר ממקום נתון ברשימה מקרה II - מחיקת איבר ראשון ברשימה</vt:lpstr>
      <vt:lpstr>מחיקת איבר ממקום נתון ברשימה מקרה II - מחיקת איבר ראשון ברשימה</vt:lpstr>
      <vt:lpstr>מחיקת איבר ממקום נתון ברשימה מקרה III - מחיקת איבר אחרון ברשימה</vt:lpstr>
      <vt:lpstr>מחיקת איבר ממקום נתון ברשימה מקרה III - מחיקת איבר אחרון ברשימה</vt:lpstr>
      <vt:lpstr>מחיקת איבר ממקום נתון ברשימה מקרה III - מחיקת איבר אחרון ברשימה</vt:lpstr>
      <vt:lpstr>מחיקת איבר ממקום נתון ברשימה מקרה III - מחיקת איבר אחרון ברשימה</vt:lpstr>
      <vt:lpstr>מחיקת איבר ממקום נתון ברשימה מקרה III - מחיקת איבר אחרון ברשימה</vt:lpstr>
      <vt:lpstr>מחיקת איבר ממקום נתון ברשימה מקרה III - מחיקת איבר אחרון ברשימה</vt:lpstr>
      <vt:lpstr>מחיקת איבר ממקום נתון ברשימה מקרה III - מחיקת איבר אחרון ברשימה</vt:lpstr>
      <vt:lpstr>מחיקת איבר ממקום נתון ברשימה מקרה III - מחיקת איבר אחרון ברשימה</vt:lpstr>
      <vt:lpstr>מחיקת איבר ממקום נתון ברשימה מקרה III - מחיקת איבר אחרון ברשימה</vt:lpstr>
      <vt:lpstr>מחיקת איבר ממקום נתון ברשימה מקרה III - מחיקת איבר אחרון ברשימה</vt:lpstr>
      <vt:lpstr>מחיקת איבר ממקום נתון ברשימה מקרה II + III - מחיקת איבר יחיד ברשימה</vt:lpstr>
      <vt:lpstr>מחיקת איבר ממקום נתון ברשימה מקרה II + III - מחיקת איבר יחיד ברשימה</vt:lpstr>
      <vt:lpstr>מחיקת איבר ממקום נתון ברשימה מקרה II + III - מחיקת איבר יחיד ברשימה</vt:lpstr>
      <vt:lpstr>מחיקת איבר ממקום נתון ברשימה מקרה II + III - מחיקת איבר יחיד ברשימה</vt:lpstr>
      <vt:lpstr>מחיקת איברים ברשימה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הפתרון האלגוריתמי</vt:lpstr>
      <vt:lpstr>מחיקת איברים ברשימה תרגיל 1</vt:lpstr>
      <vt:lpstr>מחיקת איברים ברשימה תרגיל 2</vt:lpstr>
      <vt:lpstr>תרגיל 3</vt:lpstr>
      <vt:lpstr>תרגיל 3 מחלקה שאחת התכונות שלה היא רשימה</vt:lpstr>
      <vt:lpstr>PowerPoint Presentation</vt:lpstr>
      <vt:lpstr>רשימה  פעולות נפוצות</vt:lpstr>
      <vt:lpstr>שאלת בגרות</vt:lpstr>
      <vt:lpstr>שאלת בגרות רשימה משולשת</vt:lpstr>
      <vt:lpstr>שאלת בגרות רשימה משולשת - פתרון אלגוריתמי</vt:lpstr>
      <vt:lpstr>שאלות בגרות מחיקה והעתקה מרשימה</vt:lpstr>
      <vt:lpstr>שאלות בגרות מחיקה והעתקה מרשימה</vt:lpstr>
      <vt:lpstr>שאלות בגרות מחיקה והעתקה מרשימה</vt:lpstr>
      <vt:lpstr>ספריית שרות לרשימה</vt:lpstr>
      <vt:lpstr>ספריית שרות לרשימה</vt:lpstr>
      <vt:lpstr>ספריית שרות לרשימה</vt:lpstr>
      <vt:lpstr>ספריית שרות לרשימה</vt:lpstr>
      <vt:lpstr>ספריית שרות לרשימה</vt:lpstr>
      <vt:lpstr>ספריית שרות לרשימה</vt:lpstr>
      <vt:lpstr>ספריית שרות לרשימה</vt:lpstr>
      <vt:lpstr>מחיקה והעתקה מרשימה שימוש בספריית השרות List</vt:lpstr>
      <vt:lpstr>מחיקה והעתקה מרשימה שימוש בספריית השרות List</vt:lpstr>
      <vt:lpstr>מחיקה והעתקה מרשימה שימוש בספריית השרות List</vt:lpstr>
      <vt:lpstr>מחיקה והעתקה מרשימה  - התכנית הראשית שימוש בספריית השרות List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קלפים ומשחקי קלפים</dc:title>
  <dc:creator>user</dc:creator>
  <cp:lastModifiedBy>Sivan Shimshila</cp:lastModifiedBy>
  <cp:revision>388</cp:revision>
  <dcterms:created xsi:type="dcterms:W3CDTF">2017-12-04T14:29:44Z</dcterms:created>
  <dcterms:modified xsi:type="dcterms:W3CDTF">2020-04-22T20:31:16Z</dcterms:modified>
</cp:coreProperties>
</file>