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0"/>
  </p:notesMasterIdLst>
  <p:handoutMasterIdLst>
    <p:handoutMasterId r:id="rId31"/>
  </p:handoutMasterIdLst>
  <p:sldIdLst>
    <p:sldId id="438" r:id="rId2"/>
    <p:sldId id="448" r:id="rId3"/>
    <p:sldId id="446" r:id="rId4"/>
    <p:sldId id="407" r:id="rId5"/>
    <p:sldId id="415" r:id="rId6"/>
    <p:sldId id="400" r:id="rId7"/>
    <p:sldId id="417" r:id="rId8"/>
    <p:sldId id="418" r:id="rId9"/>
    <p:sldId id="405" r:id="rId10"/>
    <p:sldId id="414" r:id="rId11"/>
    <p:sldId id="411" r:id="rId12"/>
    <p:sldId id="394" r:id="rId13"/>
    <p:sldId id="395" r:id="rId14"/>
    <p:sldId id="396" r:id="rId15"/>
    <p:sldId id="397" r:id="rId16"/>
    <p:sldId id="398" r:id="rId17"/>
    <p:sldId id="399" r:id="rId18"/>
    <p:sldId id="402" r:id="rId19"/>
    <p:sldId id="416" r:id="rId20"/>
    <p:sldId id="401" r:id="rId21"/>
    <p:sldId id="403" r:id="rId22"/>
    <p:sldId id="404" r:id="rId23"/>
    <p:sldId id="451" r:id="rId24"/>
    <p:sldId id="454" r:id="rId25"/>
    <p:sldId id="455" r:id="rId26"/>
    <p:sldId id="458" r:id="rId27"/>
    <p:sldId id="459" r:id="rId28"/>
    <p:sldId id="439" r:id="rId2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זאב אולישוק" initials="זא"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192A72"/>
    <a:srgbClr val="12B4B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snapToObjects="1">
      <p:cViewPr varScale="1">
        <p:scale>
          <a:sx n="65" d="100"/>
          <a:sy n="65" d="100"/>
        </p:scale>
        <p:origin x="810" y="84"/>
      </p:cViewPr>
      <p:guideLst>
        <p:guide orient="horz" pos="2160"/>
        <p:guide pos="3841"/>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7" d="100"/>
          <a:sy n="67" d="100"/>
        </p:scale>
        <p:origin x="-3120"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he-IL" dirty="0">
                <a:latin typeface="Varela Round" panose="00000500000000000000" pitchFamily="2" charset="-79"/>
                <a:cs typeface="Varela Round" panose="00000500000000000000" pitchFamily="2" charset="-79"/>
              </a:rPr>
              <a:t>בס"ד</a:t>
            </a:r>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r>
              <a:rPr lang="he-IL" dirty="0">
                <a:latin typeface="Varela Round" panose="00000500000000000000" pitchFamily="2" charset="-79"/>
                <a:cs typeface="Varela Round" panose="00000500000000000000" pitchFamily="2" charset="-79"/>
              </a:rPr>
              <a:t>י"ב/אייר/תש"פ</a:t>
            </a:r>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r>
              <a:rPr lang="he-IL" dirty="0">
                <a:latin typeface="Varela Round" panose="00000500000000000000" pitchFamily="2" charset="-79"/>
                <a:cs typeface="Varela Round" panose="00000500000000000000" pitchFamily="2" charset="-79"/>
              </a:rPr>
              <a:t>זאב </a:t>
            </a:r>
            <a:r>
              <a:rPr lang="he-IL" dirty="0" err="1">
                <a:latin typeface="Varela Round" panose="00000500000000000000" pitchFamily="2" charset="-79"/>
                <a:cs typeface="Varela Round" panose="00000500000000000000" pitchFamily="2" charset="-79"/>
              </a:rPr>
              <a:t>אולשוק</a:t>
            </a:r>
            <a:endParaRPr lang="he-IL" dirty="0">
              <a:latin typeface="Varela Round" panose="00000500000000000000" pitchFamily="2" charset="-79"/>
              <a:cs typeface="Varela Round" panose="00000500000000000000" pitchFamily="2" charset="-79"/>
            </a:endParaRPr>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F7764D24-C409-451D-993A-B6CED4A823F2}" type="slidenum">
              <a:rPr lang="he-IL" smtClean="0">
                <a:latin typeface="Varela Round" panose="00000500000000000000" pitchFamily="2" charset="-79"/>
                <a:cs typeface="Varela Round" panose="00000500000000000000" pitchFamily="2" charset="-79"/>
              </a:rPr>
              <a:t>‹#›</a:t>
            </a:fld>
            <a:endParaRPr lang="he-IL"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8105738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Varela Round" panose="00000500000000000000" pitchFamily="2" charset="-79"/>
                <a:cs typeface="Varela Round" panose="00000500000000000000" pitchFamily="2" charset="-79"/>
              </a:defRPr>
            </a:lvl1pPr>
          </a:lstStyle>
          <a:p>
            <a:r>
              <a:rPr lang="he-IL" dirty="0"/>
              <a:t>בס"ד</a:t>
            </a:r>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Varela Round" panose="00000500000000000000" pitchFamily="2" charset="-79"/>
                <a:cs typeface="Varela Round" panose="00000500000000000000" pitchFamily="2" charset="-79"/>
              </a:defRPr>
            </a:lvl1pPr>
          </a:lstStyle>
          <a:p>
            <a:r>
              <a:rPr lang="he-IL" dirty="0"/>
              <a:t>י"ב/אייר/תש"פ</a:t>
            </a:r>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cs typeface="Varela Round" panose="00000500000000000000" pitchFamily="2" charset="-79"/>
              </a:defRPr>
            </a:lvl1pPr>
          </a:lstStyle>
          <a:p>
            <a:r>
              <a:rPr lang="he-IL" dirty="0">
                <a:latin typeface="Varela Round" panose="00000500000000000000" pitchFamily="2" charset="-79"/>
              </a:rPr>
              <a:t>זאב </a:t>
            </a:r>
            <a:r>
              <a:rPr lang="he-IL" dirty="0" err="1">
                <a:latin typeface="Varela Round" panose="00000500000000000000" pitchFamily="2" charset="-79"/>
              </a:rPr>
              <a:t>אולשוק</a:t>
            </a:r>
            <a:endParaRPr lang="he-IL" dirty="0">
              <a:latin typeface="Varela Round" panose="00000500000000000000" pitchFamily="2" charset="-79"/>
            </a:endParaRPr>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atin typeface="Varela Round" panose="00000500000000000000" pitchFamily="2" charset="-79"/>
                <a:cs typeface="Varela Round" panose="00000500000000000000" pitchFamily="2" charset="-79"/>
              </a:defRPr>
            </a:lvl1pPr>
          </a:lstStyle>
          <a:p>
            <a:fld id="{E6DF83E7-A828-4E18-9E21-DA925548D1ED}" type="slidenum">
              <a:rPr lang="he-IL" smtClean="0"/>
              <a:pPr/>
              <a:t>‹#›</a:t>
            </a:fld>
            <a:endParaRPr lang="he-IL" dirty="0"/>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Varela Round" panose="00000500000000000000" pitchFamily="2" charset="-79"/>
        <a:ea typeface="+mn-ea"/>
        <a:cs typeface="Varela Round" panose="00000500000000000000" pitchFamily="2" charset="-79"/>
      </a:defRPr>
    </a:lvl1pPr>
    <a:lvl2pPr marL="457200" algn="r" defTabSz="914400" rtl="1" eaLnBrk="1" latinLnBrk="0" hangingPunct="1">
      <a:defRPr sz="1200" kern="1200">
        <a:solidFill>
          <a:schemeClr val="tx1"/>
        </a:solidFill>
        <a:latin typeface="Varela Round" panose="00000500000000000000" pitchFamily="2" charset="-79"/>
        <a:ea typeface="+mn-ea"/>
        <a:cs typeface="Varela Round" panose="00000500000000000000" pitchFamily="2" charset="-79"/>
      </a:defRPr>
    </a:lvl2pPr>
    <a:lvl3pPr marL="914400" algn="r" defTabSz="914400" rtl="1" eaLnBrk="1" latinLnBrk="0" hangingPunct="1">
      <a:defRPr sz="1200" kern="1200">
        <a:solidFill>
          <a:schemeClr val="tx1"/>
        </a:solidFill>
        <a:latin typeface="Varela Round" panose="00000500000000000000" pitchFamily="2" charset="-79"/>
        <a:ea typeface="+mn-ea"/>
        <a:cs typeface="Varela Round" panose="00000500000000000000" pitchFamily="2" charset="-79"/>
      </a:defRPr>
    </a:lvl3pPr>
    <a:lvl4pPr marL="1371600" algn="r" defTabSz="914400" rtl="1" eaLnBrk="1" latinLnBrk="0" hangingPunct="1">
      <a:defRPr sz="1200" kern="1200">
        <a:solidFill>
          <a:schemeClr val="tx1"/>
        </a:solidFill>
        <a:latin typeface="Varela Round" panose="00000500000000000000" pitchFamily="2" charset="-79"/>
        <a:ea typeface="+mn-ea"/>
        <a:cs typeface="Varela Round" panose="00000500000000000000" pitchFamily="2" charset="-79"/>
      </a:defRPr>
    </a:lvl4pPr>
    <a:lvl5pPr marL="1828800" algn="r" defTabSz="914400" rtl="1" eaLnBrk="1" latinLnBrk="0" hangingPunct="1">
      <a:defRPr sz="1200" kern="1200">
        <a:solidFill>
          <a:schemeClr val="tx1"/>
        </a:solidFill>
        <a:latin typeface="Varela Round" panose="00000500000000000000" pitchFamily="2" charset="-79"/>
        <a:ea typeface="+mn-ea"/>
        <a:cs typeface="Varela Round" panose="00000500000000000000" pitchFamily="2" charset="-79"/>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itchFamily="2" charset="-79"/>
              <a:cs typeface="Varela Round"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Tree>
    <p:extLst>
      <p:ext uri="{BB962C8B-B14F-4D97-AF65-F5344CB8AC3E}">
        <p14:creationId xmlns:p14="http://schemas.microsoft.com/office/powerpoint/2010/main" val="323313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he-IL" dirty="0"/>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a:t>אל תנסו את זה בבית</a:t>
            </a:r>
            <a:endParaRPr lang="he-IL" dirty="0"/>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6" r:id="rId6"/>
    <p:sldLayoutId id="2147483663" r:id="rId7"/>
    <p:sldLayoutId id="2147483669" r:id="rId8"/>
    <p:sldLayoutId id="2147483671" r:id="rId9"/>
    <p:sldLayoutId id="2147483668" r:id="rId10"/>
    <p:sldLayoutId id="2147483670" r:id="rId11"/>
  </p:sldLayoutIdLst>
  <p:hf hdr="0" dt="0"/>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3.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6.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6.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323071"/>
            <a:ext cx="12192001" cy="1692876"/>
          </a:xfrm>
        </p:spPr>
        <p:txBody>
          <a:bodyPr>
            <a:normAutofit/>
          </a:bodyPr>
          <a:lstStyle/>
          <a:p>
            <a:r>
              <a:rPr lang="he-IL" dirty="0"/>
              <a:t>מערכת שידורים לאומית</a:t>
            </a:r>
          </a:p>
        </p:txBody>
      </p:sp>
      <p:sp>
        <p:nvSpPr>
          <p:cNvPr id="3" name="Rectangle 2">
            <a:extLst>
              <a:ext uri="{FF2B5EF4-FFF2-40B4-BE49-F238E27FC236}">
                <a16:creationId xmlns:a16="http://schemas.microsoft.com/office/drawing/2014/main" id="{6D096B80-AF29-435E-8795-1A387C87F6BD}"/>
              </a:ext>
            </a:extLst>
          </p:cNvPr>
          <p:cNvSpPr/>
          <p:nvPr/>
        </p:nvSpPr>
        <p:spPr>
          <a:xfrm>
            <a:off x="12279398" y="302487"/>
            <a:ext cx="2277745" cy="663867"/>
          </a:xfrm>
          <a:prstGeom prst="rect">
            <a:avLst/>
          </a:prstGeom>
          <a:solidFill>
            <a:srgbClr val="E6E6E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שקופית זו היא חובה</a:t>
            </a:r>
            <a:endParaRPr lang="en-US" dirty="0">
              <a:solidFill>
                <a:srgbClr val="002060"/>
              </a:solidFill>
            </a:endParaRPr>
          </a:p>
        </p:txBody>
      </p:sp>
      <p:sp>
        <p:nvSpPr>
          <p:cNvPr id="4" name="TextBox 3"/>
          <p:cNvSpPr txBox="1"/>
          <p:nvPr/>
        </p:nvSpPr>
        <p:spPr>
          <a:xfrm>
            <a:off x="11294077" y="190582"/>
            <a:ext cx="766118" cy="369332"/>
          </a:xfrm>
          <a:prstGeom prst="rect">
            <a:avLst/>
          </a:prstGeom>
          <a:noFill/>
        </p:spPr>
        <p:txBody>
          <a:bodyPr wrap="square" rtlCol="1">
            <a:spAutoFit/>
          </a:bodyPr>
          <a:lstStyle/>
          <a:p>
            <a:r>
              <a:rPr lang="he-IL" dirty="0"/>
              <a:t>בס"ד</a:t>
            </a:r>
          </a:p>
        </p:txBody>
      </p:sp>
    </p:spTree>
    <p:extLst>
      <p:ext uri="{BB962C8B-B14F-4D97-AF65-F5344CB8AC3E}">
        <p14:creationId xmlns:p14="http://schemas.microsoft.com/office/powerpoint/2010/main" val="113620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6208"/>
            <a:ext cx="2503975" cy="1623671"/>
          </a:xfrm>
          <a:prstGeom prst="rect">
            <a:avLst/>
          </a:prstGeom>
        </p:spPr>
      </p:pic>
      <p:sp>
        <p:nvSpPr>
          <p:cNvPr id="2" name="כותרת 1"/>
          <p:cNvSpPr>
            <a:spLocks noGrp="1"/>
          </p:cNvSpPr>
          <p:nvPr>
            <p:ph type="title"/>
          </p:nvPr>
        </p:nvSpPr>
        <p:spPr>
          <a:xfrm>
            <a:off x="2549770" y="180908"/>
            <a:ext cx="4932024" cy="720000"/>
          </a:xfrm>
        </p:spPr>
        <p:txBody>
          <a:bodyPr/>
          <a:lstStyle/>
          <a:p>
            <a:r>
              <a:rPr lang="he-IL" dirty="0"/>
              <a:t>מתח נמוך מאוד</a:t>
            </a:r>
          </a:p>
        </p:txBody>
      </p:sp>
      <p:sp>
        <p:nvSpPr>
          <p:cNvPr id="3" name="מציין מיקום טקסט 2"/>
          <p:cNvSpPr>
            <a:spLocks noGrp="1"/>
          </p:cNvSpPr>
          <p:nvPr>
            <p:ph type="body" sz="quarter" idx="3"/>
          </p:nvPr>
        </p:nvSpPr>
        <p:spPr>
          <a:xfrm>
            <a:off x="623015" y="900908"/>
            <a:ext cx="6535027" cy="540000"/>
          </a:xfrm>
        </p:spPr>
        <p:txBody>
          <a:bodyPr/>
          <a:lstStyle/>
          <a:p>
            <a:r>
              <a:rPr lang="he-IL" dirty="0"/>
              <a:t>סכמת כללית </a:t>
            </a:r>
          </a:p>
        </p:txBody>
      </p:sp>
      <p:sp>
        <p:nvSpPr>
          <p:cNvPr id="27" name="חץ למטה 26"/>
          <p:cNvSpPr/>
          <p:nvPr/>
        </p:nvSpPr>
        <p:spPr>
          <a:xfrm>
            <a:off x="6883805" y="5151772"/>
            <a:ext cx="45719" cy="346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TextBox 50"/>
          <p:cNvSpPr txBox="1"/>
          <p:nvPr/>
        </p:nvSpPr>
        <p:spPr>
          <a:xfrm>
            <a:off x="78553" y="2458575"/>
            <a:ext cx="932703" cy="276999"/>
          </a:xfrm>
          <a:prstGeom prst="rect">
            <a:avLst/>
          </a:prstGeom>
          <a:noFill/>
        </p:spPr>
        <p:txBody>
          <a:bodyPr wrap="square" rtlCol="1">
            <a:spAutoFit/>
          </a:bodyPr>
          <a:lstStyle/>
          <a:p>
            <a:r>
              <a:rPr lang="he-IL" sz="1200" dirty="0"/>
              <a:t>הזנה </a:t>
            </a:r>
            <a:r>
              <a:rPr lang="en-US" sz="1200" dirty="0"/>
              <a:t>230V</a:t>
            </a:r>
            <a:endParaRPr lang="he-IL" sz="1200" dirty="0"/>
          </a:p>
        </p:txBody>
      </p:sp>
      <p:pic>
        <p:nvPicPr>
          <p:cNvPr id="52" name="מציין מיקום תוכן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376" y="3740983"/>
            <a:ext cx="1968817" cy="2190908"/>
          </a:xfrm>
          <a:prstGeom prst="rect">
            <a:avLst/>
          </a:prstGeom>
        </p:spPr>
      </p:pic>
      <p:cxnSp>
        <p:nvCxnSpPr>
          <p:cNvPr id="69" name="מחבר ישר 68"/>
          <p:cNvCxnSpPr/>
          <p:nvPr/>
        </p:nvCxnSpPr>
        <p:spPr>
          <a:xfrm>
            <a:off x="2347784" y="1891690"/>
            <a:ext cx="3475027" cy="2633"/>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a:off x="3399076" y="1929989"/>
            <a:ext cx="0" cy="2022769"/>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a:off x="5673069" y="2896061"/>
            <a:ext cx="0" cy="1010912"/>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5822811" y="1866802"/>
            <a:ext cx="0" cy="1923969"/>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06519" y="3371651"/>
            <a:ext cx="889697" cy="369332"/>
          </a:xfrm>
          <a:prstGeom prst="rect">
            <a:avLst/>
          </a:prstGeom>
          <a:noFill/>
        </p:spPr>
        <p:txBody>
          <a:bodyPr wrap="square" rtlCol="1">
            <a:spAutoFit/>
          </a:bodyPr>
          <a:lstStyle/>
          <a:p>
            <a:r>
              <a:rPr lang="he-IL" dirty="0"/>
              <a:t>צרכן א</a:t>
            </a:r>
          </a:p>
        </p:txBody>
      </p:sp>
      <p:sp>
        <p:nvSpPr>
          <p:cNvPr id="110" name="TextBox 109"/>
          <p:cNvSpPr txBox="1"/>
          <p:nvPr/>
        </p:nvSpPr>
        <p:spPr>
          <a:xfrm>
            <a:off x="3551970" y="3419409"/>
            <a:ext cx="889697" cy="369332"/>
          </a:xfrm>
          <a:prstGeom prst="rect">
            <a:avLst/>
          </a:prstGeom>
          <a:noFill/>
        </p:spPr>
        <p:txBody>
          <a:bodyPr wrap="square" rtlCol="1">
            <a:spAutoFit/>
          </a:bodyPr>
          <a:lstStyle/>
          <a:p>
            <a:r>
              <a:rPr lang="he-IL" dirty="0"/>
              <a:t>צרכן ב</a:t>
            </a:r>
          </a:p>
        </p:txBody>
      </p:sp>
      <p:cxnSp>
        <p:nvCxnSpPr>
          <p:cNvPr id="115" name="מחבר ישר 114"/>
          <p:cNvCxnSpPr/>
          <p:nvPr/>
        </p:nvCxnSpPr>
        <p:spPr>
          <a:xfrm>
            <a:off x="3244468" y="2896061"/>
            <a:ext cx="0" cy="1021031"/>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a:off x="2347783" y="2914300"/>
            <a:ext cx="3325286"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5" name="תמונה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4144" y="3790771"/>
            <a:ext cx="1256873" cy="1364731"/>
          </a:xfrm>
          <a:prstGeom prst="rect">
            <a:avLst/>
          </a:prstGeom>
        </p:spPr>
      </p:pic>
      <p:sp>
        <p:nvSpPr>
          <p:cNvPr id="29" name="מלבן 28"/>
          <p:cNvSpPr/>
          <p:nvPr/>
        </p:nvSpPr>
        <p:spPr>
          <a:xfrm>
            <a:off x="1928095" y="5127226"/>
            <a:ext cx="2341164"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מלבן 53"/>
          <p:cNvSpPr/>
          <p:nvPr/>
        </p:nvSpPr>
        <p:spPr>
          <a:xfrm>
            <a:off x="4701424" y="5155502"/>
            <a:ext cx="2094792"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הסבר קווי 2 42"/>
          <p:cNvSpPr/>
          <p:nvPr/>
        </p:nvSpPr>
        <p:spPr>
          <a:xfrm>
            <a:off x="4001017" y="3940401"/>
            <a:ext cx="969890" cy="556044"/>
          </a:xfrm>
          <a:prstGeom prst="borderCallout2">
            <a:avLst>
              <a:gd name="adj1" fmla="val 163599"/>
              <a:gd name="adj2" fmla="val -42299"/>
              <a:gd name="adj3" fmla="val 106610"/>
              <a:gd name="adj4" fmla="val 50008"/>
              <a:gd name="adj5" fmla="val 161057"/>
              <a:gd name="adj6" fmla="val 14092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משאבה </a:t>
            </a:r>
            <a:r>
              <a:rPr lang="en-US" dirty="0"/>
              <a:t>12V</a:t>
            </a:r>
            <a:endParaRPr lang="he-IL" dirty="0"/>
          </a:p>
        </p:txBody>
      </p:sp>
      <p:sp>
        <p:nvSpPr>
          <p:cNvPr id="48" name="TextBox 47"/>
          <p:cNvSpPr txBox="1"/>
          <p:nvPr/>
        </p:nvSpPr>
        <p:spPr>
          <a:xfrm>
            <a:off x="78552" y="900908"/>
            <a:ext cx="1317761" cy="369332"/>
          </a:xfrm>
          <a:prstGeom prst="rect">
            <a:avLst/>
          </a:prstGeom>
          <a:noFill/>
        </p:spPr>
        <p:txBody>
          <a:bodyPr wrap="square" rtlCol="1">
            <a:spAutoFit/>
          </a:bodyPr>
          <a:lstStyle/>
          <a:p>
            <a:r>
              <a:rPr lang="he-IL" dirty="0"/>
              <a:t>שנאי מבדל</a:t>
            </a:r>
          </a:p>
        </p:txBody>
      </p:sp>
      <p:pic>
        <p:nvPicPr>
          <p:cNvPr id="99" name="תמונה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0510" y="3790771"/>
            <a:ext cx="1256873" cy="1364731"/>
          </a:xfrm>
          <a:prstGeom prst="rect">
            <a:avLst/>
          </a:prstGeom>
        </p:spPr>
      </p:pic>
      <p:sp>
        <p:nvSpPr>
          <p:cNvPr id="73" name="ברק 72"/>
          <p:cNvSpPr/>
          <p:nvPr/>
        </p:nvSpPr>
        <p:spPr>
          <a:xfrm>
            <a:off x="5622245" y="3989818"/>
            <a:ext cx="401131" cy="69089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21209" y="5896907"/>
            <a:ext cx="8784016" cy="9693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הסבר קווי 1 48"/>
          <p:cNvSpPr/>
          <p:nvPr/>
        </p:nvSpPr>
        <p:spPr>
          <a:xfrm>
            <a:off x="2100062" y="1018186"/>
            <a:ext cx="807826" cy="656043"/>
          </a:xfrm>
          <a:prstGeom prst="borderCallout1">
            <a:avLst>
              <a:gd name="adj1" fmla="val 101625"/>
              <a:gd name="adj2" fmla="val -41985"/>
              <a:gd name="adj3" fmla="val 39041"/>
              <a:gd name="adj4" fmla="val -552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מישר מתח</a:t>
            </a:r>
          </a:p>
        </p:txBody>
      </p:sp>
      <p:sp>
        <p:nvSpPr>
          <p:cNvPr id="107" name="מציין מיקום תוכן 2"/>
          <p:cNvSpPr>
            <a:spLocks noGrp="1"/>
          </p:cNvSpPr>
          <p:nvPr>
            <p:ph idx="4294967295"/>
          </p:nvPr>
        </p:nvSpPr>
        <p:spPr>
          <a:xfrm>
            <a:off x="6942896" y="547657"/>
            <a:ext cx="5106971" cy="4305697"/>
          </a:xfrm>
          <a:prstGeom prst="rect">
            <a:avLst/>
          </a:prstGeom>
        </p:spPr>
        <p:txBody>
          <a:bodyPr>
            <a:normAutofit/>
          </a:bodyPr>
          <a:lstStyle/>
          <a:p>
            <a:pPr>
              <a:lnSpc>
                <a:spcPct val="170000"/>
              </a:lnSpc>
              <a:buFont typeface="Wingdings" panose="05000000000000000000" pitchFamily="2" charset="2"/>
              <a:buChar char="v"/>
            </a:pPr>
            <a:r>
              <a:rPr lang="he-IL" sz="1400" dirty="0"/>
              <a:t>אסור להאריק מתקן בשיטה זו מסיבה שבמידה ויופיע מתח מסוכן על מוליך הארקה הוא יגרום לחשמול של כל המשטחים המתכתיים במיתקן, זו בתנאי שהחיבור הארקה לאדמה יתנתק.</a:t>
            </a:r>
          </a:p>
          <a:p>
            <a:pPr>
              <a:lnSpc>
                <a:spcPct val="170000"/>
              </a:lnSpc>
              <a:buFont typeface="Wingdings" panose="05000000000000000000" pitchFamily="2" charset="2"/>
              <a:buChar char="v"/>
            </a:pPr>
            <a:r>
              <a:rPr lang="he-IL" sz="1400" dirty="0"/>
              <a:t>יש חובה לחבר למערכת שנאי מבדל על מנת למנוע פריצות מתח לרשת מתח נמוך מאוד, בנוסף מתח הכניסה  לשנאי אסור שיעלה על </a:t>
            </a:r>
            <a:r>
              <a:rPr lang="en-US" sz="1400" dirty="0"/>
              <a:t>250V</a:t>
            </a:r>
            <a:r>
              <a:rPr lang="he-IL" sz="1400" dirty="0"/>
              <a:t>, ורמת הבידוד במתקן בצד המתח הנמוך מאוד חייב להיות מותאם ל </a:t>
            </a:r>
            <a:r>
              <a:rPr lang="en-US" sz="1400" dirty="0"/>
              <a:t>250V</a:t>
            </a:r>
            <a:r>
              <a:rPr lang="he-IL" sz="1400" dirty="0"/>
              <a:t> .</a:t>
            </a:r>
          </a:p>
          <a:p>
            <a:pPr>
              <a:lnSpc>
                <a:spcPct val="170000"/>
              </a:lnSpc>
              <a:buFont typeface="Wingdings" panose="05000000000000000000" pitchFamily="2" charset="2"/>
              <a:buChar char="v"/>
            </a:pPr>
            <a:r>
              <a:rPr lang="he-IL" sz="1400" dirty="0"/>
              <a:t>השקעים והמחברים במתקן צריכים להיות מיוחדים ומתאמים למתח נמוך מאוד  </a:t>
            </a:r>
          </a:p>
          <a:p>
            <a:pPr>
              <a:lnSpc>
                <a:spcPct val="170000"/>
              </a:lnSpc>
              <a:buFont typeface="Wingdings" panose="05000000000000000000" pitchFamily="2" charset="2"/>
              <a:buChar char="v"/>
            </a:pPr>
            <a:endParaRPr lang="he-IL" sz="1400" dirty="0"/>
          </a:p>
        </p:txBody>
      </p:sp>
      <p:sp>
        <p:nvSpPr>
          <p:cNvPr id="50" name="הסבר קווי 1 49"/>
          <p:cNvSpPr/>
          <p:nvPr/>
        </p:nvSpPr>
        <p:spPr>
          <a:xfrm>
            <a:off x="399890" y="3178586"/>
            <a:ext cx="1222732" cy="1124794"/>
          </a:xfrm>
          <a:prstGeom prst="borderCallout1">
            <a:avLst>
              <a:gd name="adj1" fmla="val 18750"/>
              <a:gd name="adj2" fmla="val -8333"/>
              <a:gd name="adj3" fmla="val -103920"/>
              <a:gd name="adj4" fmla="val -1812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מתח מקסימלי </a:t>
            </a:r>
            <a:r>
              <a:rPr lang="en-US" dirty="0"/>
              <a:t>250V</a:t>
            </a:r>
            <a:endParaRPr lang="he-IL" dirty="0"/>
          </a:p>
        </p:txBody>
      </p:sp>
      <p:pic>
        <p:nvPicPr>
          <p:cNvPr id="138" name="תמונה 1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023130" y="1978507"/>
            <a:ext cx="751892" cy="777308"/>
          </a:xfrm>
          <a:prstGeom prst="rect">
            <a:avLst/>
          </a:prstGeom>
        </p:spPr>
      </p:pic>
      <p:pic>
        <p:nvPicPr>
          <p:cNvPr id="140" name="תמונה 1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446351" y="1995268"/>
            <a:ext cx="751892" cy="777308"/>
          </a:xfrm>
          <a:prstGeom prst="rect">
            <a:avLst/>
          </a:prstGeom>
        </p:spPr>
      </p:pic>
      <p:pic>
        <p:nvPicPr>
          <p:cNvPr id="144" name="תמונה 1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66" y="4680711"/>
            <a:ext cx="863876" cy="1034312"/>
          </a:xfrm>
          <a:prstGeom prst="rect">
            <a:avLst/>
          </a:prstGeom>
        </p:spPr>
      </p:pic>
      <p:sp>
        <p:nvSpPr>
          <p:cNvPr id="56" name="הסבר קווי 1 55"/>
          <p:cNvSpPr/>
          <p:nvPr/>
        </p:nvSpPr>
        <p:spPr>
          <a:xfrm>
            <a:off x="937893" y="4680711"/>
            <a:ext cx="916839" cy="1165986"/>
          </a:xfrm>
          <a:prstGeom prst="borderCallout1">
            <a:avLst>
              <a:gd name="adj1" fmla="val 18750"/>
              <a:gd name="adj2" fmla="val -8333"/>
              <a:gd name="adj3" fmla="val 38316"/>
              <a:gd name="adj4" fmla="val -2216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שנאי מתח נמוך</a:t>
            </a:r>
          </a:p>
        </p:txBody>
      </p:sp>
      <p:sp>
        <p:nvSpPr>
          <p:cNvPr id="153" name="TextBox 152"/>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32" name="TextBox 31"/>
          <p:cNvSpPr txBox="1"/>
          <p:nvPr/>
        </p:nvSpPr>
        <p:spPr>
          <a:xfrm>
            <a:off x="1575945" y="6514293"/>
            <a:ext cx="5820033" cy="307777"/>
          </a:xfrm>
          <a:prstGeom prst="rect">
            <a:avLst/>
          </a:prstGeom>
          <a:noFill/>
        </p:spPr>
        <p:txBody>
          <a:bodyPr wrap="square" rtlCol="1">
            <a:spAutoFit/>
          </a:bodyPr>
          <a:lstStyle/>
          <a:p>
            <a:pPr algn="ctr"/>
            <a:r>
              <a:rPr lang="he-IL" sz="1400" dirty="0">
                <a:solidFill>
                  <a:schemeClr val="bg1"/>
                </a:solidFill>
              </a:rPr>
              <a:t>ערך זאב אולישוק</a:t>
            </a:r>
          </a:p>
        </p:txBody>
      </p:sp>
    </p:spTree>
    <p:extLst>
      <p:ext uri="{BB962C8B-B14F-4D97-AF65-F5344CB8AC3E}">
        <p14:creationId xmlns:p14="http://schemas.microsoft.com/office/powerpoint/2010/main" val="426690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91979" y="1888046"/>
            <a:ext cx="12192000" cy="1260000"/>
          </a:xfrm>
        </p:spPr>
        <p:txBody>
          <a:bodyPr/>
          <a:lstStyle/>
          <a:p>
            <a:r>
              <a:rPr lang="he-IL" dirty="0"/>
              <a:t>הגנות מפני התחשמלות ללא  הארקה</a:t>
            </a:r>
          </a:p>
        </p:txBody>
      </p:sp>
      <p:sp>
        <p:nvSpPr>
          <p:cNvPr id="3" name="כותרת משנה 2"/>
          <p:cNvSpPr>
            <a:spLocks noGrp="1"/>
          </p:cNvSpPr>
          <p:nvPr>
            <p:ph type="subTitle" idx="1"/>
          </p:nvPr>
        </p:nvSpPr>
        <p:spPr>
          <a:xfrm>
            <a:off x="691979" y="3492510"/>
            <a:ext cx="12192000" cy="765200"/>
          </a:xfrm>
        </p:spPr>
        <p:txBody>
          <a:bodyPr/>
          <a:lstStyle/>
          <a:p>
            <a:r>
              <a:rPr lang="he-IL" dirty="0"/>
              <a:t>הפרד מגן</a:t>
            </a:r>
          </a:p>
        </p:txBody>
      </p:sp>
      <p:sp>
        <p:nvSpPr>
          <p:cNvPr id="4" name="TextBox 3"/>
          <p:cNvSpPr txBox="1"/>
          <p:nvPr/>
        </p:nvSpPr>
        <p:spPr>
          <a:xfrm>
            <a:off x="9218142" y="84602"/>
            <a:ext cx="766118" cy="369332"/>
          </a:xfrm>
          <a:prstGeom prst="rect">
            <a:avLst/>
          </a:prstGeom>
          <a:noFill/>
        </p:spPr>
        <p:txBody>
          <a:bodyPr wrap="square" rtlCol="1">
            <a:spAutoFit/>
          </a:bodyPr>
          <a:lstStyle/>
          <a:p>
            <a:r>
              <a:rPr lang="he-IL" dirty="0"/>
              <a:t>בס"ד</a:t>
            </a:r>
          </a:p>
        </p:txBody>
      </p:sp>
      <p:sp>
        <p:nvSpPr>
          <p:cNvPr id="6" name="TextBox 5">
            <a:extLst>
              <a:ext uri="{FF2B5EF4-FFF2-40B4-BE49-F238E27FC236}">
                <a16:creationId xmlns:a16="http://schemas.microsoft.com/office/drawing/2014/main" id="{D45B0F06-B414-4D16-A446-A4884F6DAABD}"/>
              </a:ext>
            </a:extLst>
          </p:cNvPr>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spTree>
    <p:extLst>
      <p:ext uri="{BB962C8B-B14F-4D97-AF65-F5344CB8AC3E}">
        <p14:creationId xmlns:p14="http://schemas.microsoft.com/office/powerpoint/2010/main" val="2072206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תמונה 73"/>
          <p:cNvPicPr>
            <a:picLocks noChangeAspect="1"/>
          </p:cNvPicPr>
          <p:nvPr/>
        </p:nvPicPr>
        <p:blipFill rotWithShape="1">
          <a:blip r:embed="rId2">
            <a:extLst>
              <a:ext uri="{28A0092B-C50C-407E-A947-70E740481C1C}">
                <a14:useLocalDpi xmlns:a14="http://schemas.microsoft.com/office/drawing/2010/main" val="0"/>
              </a:ext>
            </a:extLst>
          </a:blip>
          <a:srcRect b="46684"/>
          <a:stretch/>
        </p:blipFill>
        <p:spPr>
          <a:xfrm>
            <a:off x="113531" y="1785461"/>
            <a:ext cx="2552323" cy="1115803"/>
          </a:xfrm>
          <a:prstGeom prst="rect">
            <a:avLst/>
          </a:prstGeom>
        </p:spPr>
      </p:pic>
      <p:sp>
        <p:nvSpPr>
          <p:cNvPr id="2" name="כותרת 1"/>
          <p:cNvSpPr>
            <a:spLocks noGrp="1"/>
          </p:cNvSpPr>
          <p:nvPr>
            <p:ph type="title"/>
          </p:nvPr>
        </p:nvSpPr>
        <p:spPr/>
        <p:txBody>
          <a:bodyPr/>
          <a:lstStyle/>
          <a:p>
            <a:r>
              <a:rPr lang="he-IL" dirty="0"/>
              <a:t>הפרד מגן</a:t>
            </a:r>
          </a:p>
        </p:txBody>
      </p:sp>
      <p:sp>
        <p:nvSpPr>
          <p:cNvPr id="3" name="מציין מיקום טקסט 2"/>
          <p:cNvSpPr>
            <a:spLocks noGrp="1"/>
          </p:cNvSpPr>
          <p:nvPr>
            <p:ph type="body" sz="quarter" idx="3"/>
          </p:nvPr>
        </p:nvSpPr>
        <p:spPr>
          <a:xfrm>
            <a:off x="623015" y="900908"/>
            <a:ext cx="8306992" cy="540000"/>
          </a:xfrm>
        </p:spPr>
        <p:txBody>
          <a:bodyPr/>
          <a:lstStyle/>
          <a:p>
            <a:r>
              <a:rPr lang="he-IL" dirty="0"/>
              <a:t>הקדמה קצרה</a:t>
            </a:r>
          </a:p>
        </p:txBody>
      </p:sp>
      <p:sp>
        <p:nvSpPr>
          <p:cNvPr id="5" name="מלבן 4"/>
          <p:cNvSpPr/>
          <p:nvPr/>
        </p:nvSpPr>
        <p:spPr>
          <a:xfrm>
            <a:off x="120435" y="5041271"/>
            <a:ext cx="8185086" cy="9693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חץ שמאלה 6"/>
          <p:cNvSpPr/>
          <p:nvPr/>
        </p:nvSpPr>
        <p:spPr>
          <a:xfrm flipV="1">
            <a:off x="6460135" y="5749989"/>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שמאלה 7"/>
          <p:cNvSpPr/>
          <p:nvPr/>
        </p:nvSpPr>
        <p:spPr>
          <a:xfrm flipV="1">
            <a:off x="5351223" y="5749986"/>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חץ שמאלה 8"/>
          <p:cNvSpPr/>
          <p:nvPr/>
        </p:nvSpPr>
        <p:spPr>
          <a:xfrm flipV="1">
            <a:off x="5953787" y="5749987"/>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חץ שמאלה 11"/>
          <p:cNvSpPr/>
          <p:nvPr/>
        </p:nvSpPr>
        <p:spPr>
          <a:xfrm flipV="1">
            <a:off x="3355083" y="5716815"/>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שמאלה 12"/>
          <p:cNvSpPr/>
          <p:nvPr/>
        </p:nvSpPr>
        <p:spPr>
          <a:xfrm flipV="1">
            <a:off x="4088251" y="5716814"/>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חץ שמאלה 13"/>
          <p:cNvSpPr/>
          <p:nvPr/>
        </p:nvSpPr>
        <p:spPr>
          <a:xfrm flipV="1">
            <a:off x="4142959" y="5739853"/>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חץ שמאלה 14"/>
          <p:cNvSpPr/>
          <p:nvPr/>
        </p:nvSpPr>
        <p:spPr>
          <a:xfrm flipV="1">
            <a:off x="4766874" y="5749989"/>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חץ שמאלה 15"/>
          <p:cNvSpPr/>
          <p:nvPr/>
        </p:nvSpPr>
        <p:spPr>
          <a:xfrm flipV="1">
            <a:off x="2131764" y="5729336"/>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חץ שמאלה 16"/>
          <p:cNvSpPr/>
          <p:nvPr/>
        </p:nvSpPr>
        <p:spPr>
          <a:xfrm flipV="1">
            <a:off x="2744144" y="5726947"/>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תרשים זרימה: הכנה 17"/>
          <p:cNvSpPr/>
          <p:nvPr/>
        </p:nvSpPr>
        <p:spPr>
          <a:xfrm>
            <a:off x="2274100" y="5152679"/>
            <a:ext cx="2248930" cy="518984"/>
          </a:xfrm>
          <a:prstGeom prst="flowChartPreparati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אדמה</a:t>
            </a:r>
          </a:p>
        </p:txBody>
      </p:sp>
      <p:sp>
        <p:nvSpPr>
          <p:cNvPr id="25" name="חץ למעלה 24"/>
          <p:cNvSpPr/>
          <p:nvPr/>
        </p:nvSpPr>
        <p:spPr>
          <a:xfrm>
            <a:off x="1761838" y="5077082"/>
            <a:ext cx="60576" cy="283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עלה 25"/>
          <p:cNvSpPr/>
          <p:nvPr/>
        </p:nvSpPr>
        <p:spPr>
          <a:xfrm>
            <a:off x="1776695" y="5459113"/>
            <a:ext cx="45719" cy="33064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חץ למטה 26"/>
          <p:cNvSpPr/>
          <p:nvPr/>
        </p:nvSpPr>
        <p:spPr>
          <a:xfrm>
            <a:off x="6883805" y="4392053"/>
            <a:ext cx="45719" cy="346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TextBox 27"/>
          <p:cNvSpPr txBox="1"/>
          <p:nvPr/>
        </p:nvSpPr>
        <p:spPr>
          <a:xfrm>
            <a:off x="6317799" y="3678005"/>
            <a:ext cx="1532695" cy="369332"/>
          </a:xfrm>
          <a:prstGeom prst="rect">
            <a:avLst/>
          </a:prstGeom>
          <a:noFill/>
        </p:spPr>
        <p:txBody>
          <a:bodyPr wrap="square" rtlCol="1">
            <a:spAutoFit/>
          </a:bodyPr>
          <a:lstStyle/>
          <a:p>
            <a:r>
              <a:rPr lang="he-IL" dirty="0"/>
              <a:t>אלקטרודה א</a:t>
            </a:r>
          </a:p>
        </p:txBody>
      </p:sp>
      <p:sp>
        <p:nvSpPr>
          <p:cNvPr id="29" name="TextBox 28"/>
          <p:cNvSpPr txBox="1"/>
          <p:nvPr/>
        </p:nvSpPr>
        <p:spPr>
          <a:xfrm>
            <a:off x="-169168" y="4284219"/>
            <a:ext cx="1532695" cy="646331"/>
          </a:xfrm>
          <a:prstGeom prst="rect">
            <a:avLst/>
          </a:prstGeom>
          <a:noFill/>
        </p:spPr>
        <p:txBody>
          <a:bodyPr wrap="square" rtlCol="1">
            <a:spAutoFit/>
          </a:bodyPr>
          <a:lstStyle/>
          <a:p>
            <a:pPr algn="ctr"/>
            <a:r>
              <a:rPr lang="he-IL" dirty="0"/>
              <a:t>אלקטרודת הארקה</a:t>
            </a:r>
          </a:p>
        </p:txBody>
      </p:sp>
      <p:pic>
        <p:nvPicPr>
          <p:cNvPr id="30" name="תמונה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261" y="4146714"/>
            <a:ext cx="1230678" cy="629390"/>
          </a:xfrm>
          <a:prstGeom prst="rect">
            <a:avLst/>
          </a:prstGeom>
        </p:spPr>
      </p:pic>
      <p:sp>
        <p:nvSpPr>
          <p:cNvPr id="31" name="הסבר קווי 2 30"/>
          <p:cNvSpPr/>
          <p:nvPr/>
        </p:nvSpPr>
        <p:spPr>
          <a:xfrm>
            <a:off x="4851561" y="5045839"/>
            <a:ext cx="1528301" cy="634133"/>
          </a:xfrm>
          <a:prstGeom prst="borderCallout2">
            <a:avLst>
              <a:gd name="adj1" fmla="val 18750"/>
              <a:gd name="adj2" fmla="val -8333"/>
              <a:gd name="adj3" fmla="val 18750"/>
              <a:gd name="adj4" fmla="val -16667"/>
              <a:gd name="adj5" fmla="val 108603"/>
              <a:gd name="adj6" fmla="val -3534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זרם  הזורם דרך האדמה</a:t>
            </a:r>
          </a:p>
        </p:txBody>
      </p:sp>
      <p:sp>
        <p:nvSpPr>
          <p:cNvPr id="32" name="חץ שמאלה-ימינה 31"/>
          <p:cNvSpPr/>
          <p:nvPr/>
        </p:nvSpPr>
        <p:spPr>
          <a:xfrm>
            <a:off x="1175525" y="6208394"/>
            <a:ext cx="6910440" cy="415708"/>
          </a:xfrm>
          <a:prstGeom prst="lef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2">
                    <a:lumMod val="10000"/>
                  </a:schemeClr>
                </a:solidFill>
              </a:rPr>
              <a:t>התנגדות האדמה בין האלקטרודות</a:t>
            </a:r>
          </a:p>
        </p:txBody>
      </p:sp>
      <p:cxnSp>
        <p:nvCxnSpPr>
          <p:cNvPr id="34" name="מחבר ישר 33"/>
          <p:cNvCxnSpPr/>
          <p:nvPr/>
        </p:nvCxnSpPr>
        <p:spPr>
          <a:xfrm>
            <a:off x="1678767" y="2772537"/>
            <a:ext cx="0" cy="308918"/>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1668629" y="3057689"/>
            <a:ext cx="0" cy="153417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מחבר ישר 52"/>
          <p:cNvCxnSpPr/>
          <p:nvPr/>
        </p:nvCxnSpPr>
        <p:spPr>
          <a:xfrm flipH="1">
            <a:off x="1668627" y="4037061"/>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מחבר ישר 54"/>
          <p:cNvCxnSpPr/>
          <p:nvPr/>
        </p:nvCxnSpPr>
        <p:spPr>
          <a:xfrm flipH="1">
            <a:off x="1671736" y="3642308"/>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6" name="מחבר ישר 55"/>
          <p:cNvCxnSpPr/>
          <p:nvPr/>
        </p:nvCxnSpPr>
        <p:spPr>
          <a:xfrm flipH="1">
            <a:off x="1668628" y="3255822"/>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a:off x="1668627" y="4524280"/>
            <a:ext cx="0" cy="1296919"/>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sp>
        <p:nvSpPr>
          <p:cNvPr id="65" name="אליפסה 64"/>
          <p:cNvSpPr/>
          <p:nvPr/>
        </p:nvSpPr>
        <p:spPr>
          <a:xfrm>
            <a:off x="1619502" y="2667748"/>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9" name="תמונה 38"/>
          <p:cNvPicPr>
            <a:picLocks noChangeAspect="1"/>
          </p:cNvPicPr>
          <p:nvPr/>
        </p:nvPicPr>
        <p:blipFill rotWithShape="1">
          <a:blip r:embed="rId4">
            <a:extLst>
              <a:ext uri="{28A0092B-C50C-407E-A947-70E740481C1C}">
                <a14:useLocalDpi xmlns:a14="http://schemas.microsoft.com/office/drawing/2010/main" val="0"/>
              </a:ext>
            </a:extLst>
          </a:blip>
          <a:srcRect r="11907"/>
          <a:stretch/>
        </p:blipFill>
        <p:spPr>
          <a:xfrm>
            <a:off x="4043509" y="2468767"/>
            <a:ext cx="2341164" cy="1973525"/>
          </a:xfrm>
          <a:prstGeom prst="rect">
            <a:avLst/>
          </a:prstGeom>
        </p:spPr>
      </p:pic>
      <p:sp>
        <p:nvSpPr>
          <p:cNvPr id="40" name="חץ ימינה 39"/>
          <p:cNvSpPr/>
          <p:nvPr/>
        </p:nvSpPr>
        <p:spPr>
          <a:xfrm>
            <a:off x="5389189" y="3081660"/>
            <a:ext cx="37163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חץ ימינה 40"/>
          <p:cNvSpPr/>
          <p:nvPr/>
        </p:nvSpPr>
        <p:spPr>
          <a:xfrm>
            <a:off x="1791111" y="2053897"/>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חץ למטה 41"/>
          <p:cNvSpPr/>
          <p:nvPr/>
        </p:nvSpPr>
        <p:spPr>
          <a:xfrm>
            <a:off x="7830730" y="4939701"/>
            <a:ext cx="45719" cy="346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חץ שמאלה 43"/>
          <p:cNvSpPr/>
          <p:nvPr/>
        </p:nvSpPr>
        <p:spPr>
          <a:xfrm flipV="1">
            <a:off x="7258534" y="5749989"/>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חץ שמאלה 44"/>
          <p:cNvSpPr/>
          <p:nvPr/>
        </p:nvSpPr>
        <p:spPr>
          <a:xfrm flipV="1">
            <a:off x="5351223" y="5749986"/>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חץ שמאלה 45"/>
          <p:cNvSpPr/>
          <p:nvPr/>
        </p:nvSpPr>
        <p:spPr>
          <a:xfrm flipV="1">
            <a:off x="5953787" y="5749987"/>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חץ שמאלה 46"/>
          <p:cNvSpPr/>
          <p:nvPr/>
        </p:nvSpPr>
        <p:spPr>
          <a:xfrm flipV="1">
            <a:off x="6604094" y="5749988"/>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חץ למטה 47"/>
          <p:cNvSpPr/>
          <p:nvPr/>
        </p:nvSpPr>
        <p:spPr>
          <a:xfrm>
            <a:off x="7848640" y="5435209"/>
            <a:ext cx="45719" cy="346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TextBox 50"/>
          <p:cNvSpPr txBox="1"/>
          <p:nvPr/>
        </p:nvSpPr>
        <p:spPr>
          <a:xfrm>
            <a:off x="2744144" y="2340585"/>
            <a:ext cx="1591918" cy="276999"/>
          </a:xfrm>
          <a:prstGeom prst="rect">
            <a:avLst/>
          </a:prstGeom>
          <a:noFill/>
        </p:spPr>
        <p:txBody>
          <a:bodyPr wrap="square" rtlCol="1">
            <a:spAutoFit/>
          </a:bodyPr>
          <a:lstStyle/>
          <a:p>
            <a:r>
              <a:rPr lang="he-IL" sz="1200" dirty="0"/>
              <a:t>הזנה למנוע </a:t>
            </a:r>
            <a:r>
              <a:rPr lang="en-US" sz="1200" dirty="0"/>
              <a:t>230V</a:t>
            </a:r>
            <a:endParaRPr lang="he-IL" sz="1200" dirty="0"/>
          </a:p>
        </p:txBody>
      </p:sp>
      <p:pic>
        <p:nvPicPr>
          <p:cNvPr id="52" name="מציין מיקום תוכן 38"/>
          <p:cNvPicPr>
            <a:picLocks noChangeAspect="1"/>
          </p:cNvPicPr>
          <p:nvPr/>
        </p:nvPicPr>
        <p:blipFill rotWithShape="1">
          <a:blip r:embed="rId5">
            <a:extLst>
              <a:ext uri="{28A0092B-C50C-407E-A947-70E740481C1C}">
                <a14:useLocalDpi xmlns:a14="http://schemas.microsoft.com/office/drawing/2010/main" val="0"/>
              </a:ext>
            </a:extLst>
          </a:blip>
          <a:srcRect l="12732"/>
          <a:stretch/>
        </p:blipFill>
        <p:spPr>
          <a:xfrm>
            <a:off x="6198855" y="2765043"/>
            <a:ext cx="2148079" cy="2237015"/>
          </a:xfrm>
          <a:prstGeom prst="rect">
            <a:avLst/>
          </a:prstGeom>
        </p:spPr>
      </p:pic>
      <p:sp>
        <p:nvSpPr>
          <p:cNvPr id="54" name="מלבן 53"/>
          <p:cNvSpPr/>
          <p:nvPr/>
        </p:nvSpPr>
        <p:spPr>
          <a:xfrm>
            <a:off x="4043509" y="4259266"/>
            <a:ext cx="2341164"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חץ ימינה 56"/>
          <p:cNvSpPr/>
          <p:nvPr/>
        </p:nvSpPr>
        <p:spPr>
          <a:xfrm flipV="1">
            <a:off x="5992925" y="3081455"/>
            <a:ext cx="37163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חץ שמאלה 59"/>
          <p:cNvSpPr/>
          <p:nvPr/>
        </p:nvSpPr>
        <p:spPr>
          <a:xfrm flipV="1">
            <a:off x="4142959" y="5739853"/>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חץ שמאלה 60"/>
          <p:cNvSpPr/>
          <p:nvPr/>
        </p:nvSpPr>
        <p:spPr>
          <a:xfrm flipV="1">
            <a:off x="4766874" y="5749989"/>
            <a:ext cx="284672" cy="86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חץ למעלה-למטה 61"/>
          <p:cNvSpPr/>
          <p:nvPr/>
        </p:nvSpPr>
        <p:spPr>
          <a:xfrm>
            <a:off x="6311533" y="3335796"/>
            <a:ext cx="290937" cy="2292843"/>
          </a:xfrm>
          <a:prstGeom prst="up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מתח מגע</a:t>
            </a:r>
          </a:p>
        </p:txBody>
      </p:sp>
      <p:cxnSp>
        <p:nvCxnSpPr>
          <p:cNvPr id="36" name="מחבר ישר 35"/>
          <p:cNvCxnSpPr/>
          <p:nvPr/>
        </p:nvCxnSpPr>
        <p:spPr>
          <a:xfrm flipV="1">
            <a:off x="1709808" y="3015601"/>
            <a:ext cx="3057066" cy="30246"/>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מחבר ישר 68"/>
          <p:cNvCxnSpPr/>
          <p:nvPr/>
        </p:nvCxnSpPr>
        <p:spPr>
          <a:xfrm>
            <a:off x="2470586" y="2036232"/>
            <a:ext cx="2770446" cy="0"/>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5214091" y="2036232"/>
            <a:ext cx="0" cy="579408"/>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284683" y="3193309"/>
            <a:ext cx="344548" cy="369332"/>
          </a:xfrm>
          <a:prstGeom prst="rect">
            <a:avLst/>
          </a:prstGeom>
          <a:noFill/>
        </p:spPr>
        <p:txBody>
          <a:bodyPr wrap="square" rtlCol="1">
            <a:spAutoFit/>
          </a:bodyPr>
          <a:lstStyle/>
          <a:p>
            <a:r>
              <a:rPr lang="en-US" dirty="0"/>
              <a:t>N</a:t>
            </a:r>
            <a:endParaRPr lang="he-IL" dirty="0"/>
          </a:p>
        </p:txBody>
      </p:sp>
      <p:sp>
        <p:nvSpPr>
          <p:cNvPr id="64" name="אליפסה 63"/>
          <p:cNvSpPr/>
          <p:nvPr/>
        </p:nvSpPr>
        <p:spPr>
          <a:xfrm>
            <a:off x="2426654" y="2991100"/>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6" name="חץ ימינה 75"/>
          <p:cNvSpPr/>
          <p:nvPr/>
        </p:nvSpPr>
        <p:spPr>
          <a:xfrm>
            <a:off x="2257595" y="207966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7" name="חץ ימינה 76"/>
          <p:cNvSpPr/>
          <p:nvPr/>
        </p:nvSpPr>
        <p:spPr>
          <a:xfrm>
            <a:off x="2876835" y="2096939"/>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חץ ימינה 77"/>
          <p:cNvSpPr/>
          <p:nvPr/>
        </p:nvSpPr>
        <p:spPr>
          <a:xfrm>
            <a:off x="3546122" y="207871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 name="חץ ימינה 78"/>
          <p:cNvSpPr/>
          <p:nvPr/>
        </p:nvSpPr>
        <p:spPr>
          <a:xfrm>
            <a:off x="4285295" y="2091197"/>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 name="חץ למעלה 79"/>
          <p:cNvSpPr/>
          <p:nvPr/>
        </p:nvSpPr>
        <p:spPr>
          <a:xfrm>
            <a:off x="1738978" y="4571373"/>
            <a:ext cx="60576" cy="283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חץ למעלה 80"/>
          <p:cNvSpPr/>
          <p:nvPr/>
        </p:nvSpPr>
        <p:spPr>
          <a:xfrm>
            <a:off x="1767209" y="4095594"/>
            <a:ext cx="60576" cy="283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 name="חץ למעלה 81"/>
          <p:cNvSpPr/>
          <p:nvPr/>
        </p:nvSpPr>
        <p:spPr>
          <a:xfrm>
            <a:off x="1776695" y="3566212"/>
            <a:ext cx="60576" cy="283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 name="חץ למעלה 82"/>
          <p:cNvSpPr/>
          <p:nvPr/>
        </p:nvSpPr>
        <p:spPr>
          <a:xfrm>
            <a:off x="1767209" y="3112436"/>
            <a:ext cx="60576" cy="283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 name="חץ למעלה 83"/>
          <p:cNvSpPr/>
          <p:nvPr/>
        </p:nvSpPr>
        <p:spPr>
          <a:xfrm>
            <a:off x="1799554" y="2670154"/>
            <a:ext cx="60576" cy="283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 name="חץ למעלה 84"/>
          <p:cNvSpPr/>
          <p:nvPr/>
        </p:nvSpPr>
        <p:spPr>
          <a:xfrm>
            <a:off x="1774830" y="2198685"/>
            <a:ext cx="60576" cy="283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 name="חץ ימינה 85"/>
          <p:cNvSpPr/>
          <p:nvPr/>
        </p:nvSpPr>
        <p:spPr>
          <a:xfrm>
            <a:off x="4869396" y="207212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 name="חץ למטה 86"/>
          <p:cNvSpPr/>
          <p:nvPr/>
        </p:nvSpPr>
        <p:spPr>
          <a:xfrm>
            <a:off x="5164152" y="2295688"/>
            <a:ext cx="45719" cy="346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 name="הסבר קווי 1 87"/>
          <p:cNvSpPr/>
          <p:nvPr/>
        </p:nvSpPr>
        <p:spPr>
          <a:xfrm>
            <a:off x="1779829" y="3817365"/>
            <a:ext cx="1520601" cy="970834"/>
          </a:xfrm>
          <a:prstGeom prst="borderCallout1">
            <a:avLst>
              <a:gd name="adj1" fmla="val 18750"/>
              <a:gd name="adj2" fmla="val -8333"/>
              <a:gd name="adj3" fmla="val -4597"/>
              <a:gd name="adj4" fmla="val -3589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חיבור נקודת האיפוס לאדמה</a:t>
            </a:r>
          </a:p>
        </p:txBody>
      </p:sp>
      <p:sp>
        <p:nvSpPr>
          <p:cNvPr id="73" name="ברק 72"/>
          <p:cNvSpPr/>
          <p:nvPr/>
        </p:nvSpPr>
        <p:spPr>
          <a:xfrm>
            <a:off x="5051083" y="2670154"/>
            <a:ext cx="401131" cy="69089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0" name="תמונה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742" y="5423959"/>
            <a:ext cx="783999" cy="400951"/>
          </a:xfrm>
          <a:prstGeom prst="rect">
            <a:avLst/>
          </a:prstGeom>
        </p:spPr>
      </p:pic>
      <p:sp>
        <p:nvSpPr>
          <p:cNvPr id="4" name="TextBox 3"/>
          <p:cNvSpPr txBox="1"/>
          <p:nvPr/>
        </p:nvSpPr>
        <p:spPr>
          <a:xfrm>
            <a:off x="6746430" y="1440908"/>
            <a:ext cx="5239624" cy="1200329"/>
          </a:xfrm>
          <a:prstGeom prst="rect">
            <a:avLst/>
          </a:prstGeom>
          <a:noFill/>
        </p:spPr>
        <p:txBody>
          <a:bodyPr wrap="square" rtlCol="1">
            <a:spAutoFit/>
          </a:bodyPr>
          <a:lstStyle/>
          <a:p>
            <a:r>
              <a:rPr lang="he-IL" dirty="0"/>
              <a:t>הסברנו בשיעורים הקודמים כאשר יש לנו גוף מתכתי מחושמל  לא מוארק,  ומחובר לרשת חשמל בעלת הארקת שיטה, ברגע שאדם נוגע בגוף המחושמל הוא יסגור מעגל דרך האדמה ויתחשמל.</a:t>
            </a:r>
          </a:p>
        </p:txBody>
      </p:sp>
      <p:sp>
        <p:nvSpPr>
          <p:cNvPr id="68" name="TextBox 67"/>
          <p:cNvSpPr txBox="1"/>
          <p:nvPr/>
        </p:nvSpPr>
        <p:spPr>
          <a:xfrm>
            <a:off x="149918" y="1604591"/>
            <a:ext cx="1317761" cy="369332"/>
          </a:xfrm>
          <a:prstGeom prst="rect">
            <a:avLst/>
          </a:prstGeom>
          <a:noFill/>
        </p:spPr>
        <p:txBody>
          <a:bodyPr wrap="square" rtlCol="1">
            <a:spAutoFit/>
          </a:bodyPr>
          <a:lstStyle/>
          <a:p>
            <a:r>
              <a:rPr lang="he-IL" dirty="0"/>
              <a:t>שנאי מבדל</a:t>
            </a:r>
          </a:p>
        </p:txBody>
      </p:sp>
      <p:pic>
        <p:nvPicPr>
          <p:cNvPr id="70" name="תמונה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3354" y="1812903"/>
            <a:ext cx="246688" cy="495151"/>
          </a:xfrm>
          <a:prstGeom prst="rect">
            <a:avLst/>
          </a:prstGeom>
        </p:spPr>
      </p:pic>
      <p:sp>
        <p:nvSpPr>
          <p:cNvPr id="75" name="TextBox 74"/>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91" name="TextBox 90">
            <a:extLst>
              <a:ext uri="{FF2B5EF4-FFF2-40B4-BE49-F238E27FC236}">
                <a16:creationId xmlns:a16="http://schemas.microsoft.com/office/drawing/2014/main" id="{57FCE9A1-B154-4CEC-9F41-6353AD3AD0CB}"/>
              </a:ext>
            </a:extLst>
          </p:cNvPr>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spTree>
    <p:extLst>
      <p:ext uri="{BB962C8B-B14F-4D97-AF65-F5344CB8AC3E}">
        <p14:creationId xmlns:p14="http://schemas.microsoft.com/office/powerpoint/2010/main" val="3420573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תמונה 69"/>
          <p:cNvPicPr>
            <a:picLocks noChangeAspect="1"/>
          </p:cNvPicPr>
          <p:nvPr/>
        </p:nvPicPr>
        <p:blipFill rotWithShape="1">
          <a:blip r:embed="rId2">
            <a:extLst>
              <a:ext uri="{28A0092B-C50C-407E-A947-70E740481C1C}">
                <a14:useLocalDpi xmlns:a14="http://schemas.microsoft.com/office/drawing/2010/main" val="0"/>
              </a:ext>
            </a:extLst>
          </a:blip>
          <a:srcRect b="46684"/>
          <a:stretch/>
        </p:blipFill>
        <p:spPr>
          <a:xfrm>
            <a:off x="296259" y="1798844"/>
            <a:ext cx="2552323" cy="1115803"/>
          </a:xfrm>
          <a:prstGeom prst="rect">
            <a:avLst/>
          </a:prstGeom>
        </p:spPr>
      </p:pic>
      <p:sp>
        <p:nvSpPr>
          <p:cNvPr id="2" name="כותרת 1"/>
          <p:cNvSpPr>
            <a:spLocks noGrp="1"/>
          </p:cNvSpPr>
          <p:nvPr>
            <p:ph type="title"/>
          </p:nvPr>
        </p:nvSpPr>
        <p:spPr/>
        <p:txBody>
          <a:bodyPr/>
          <a:lstStyle/>
          <a:p>
            <a:r>
              <a:rPr lang="he-IL" dirty="0"/>
              <a:t>הפרד מגן</a:t>
            </a:r>
          </a:p>
        </p:txBody>
      </p:sp>
      <p:sp>
        <p:nvSpPr>
          <p:cNvPr id="3" name="מציין מיקום טקסט 2"/>
          <p:cNvSpPr>
            <a:spLocks noGrp="1"/>
          </p:cNvSpPr>
          <p:nvPr>
            <p:ph type="body" sz="quarter" idx="3"/>
          </p:nvPr>
        </p:nvSpPr>
        <p:spPr>
          <a:xfrm>
            <a:off x="623015" y="900908"/>
            <a:ext cx="8306992" cy="540000"/>
          </a:xfrm>
        </p:spPr>
        <p:txBody>
          <a:bodyPr/>
          <a:lstStyle/>
          <a:p>
            <a:r>
              <a:rPr lang="he-IL" dirty="0"/>
              <a:t>למה בכלל צריך הארקת שיטה?</a:t>
            </a:r>
          </a:p>
        </p:txBody>
      </p:sp>
      <p:sp>
        <p:nvSpPr>
          <p:cNvPr id="5" name="מלבן 4"/>
          <p:cNvSpPr/>
          <p:nvPr/>
        </p:nvSpPr>
        <p:spPr>
          <a:xfrm>
            <a:off x="161848" y="5041271"/>
            <a:ext cx="8185086" cy="9693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חץ למטה 26"/>
          <p:cNvSpPr/>
          <p:nvPr/>
        </p:nvSpPr>
        <p:spPr>
          <a:xfrm>
            <a:off x="6883805" y="4392053"/>
            <a:ext cx="45719" cy="346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TextBox 27"/>
          <p:cNvSpPr txBox="1"/>
          <p:nvPr/>
        </p:nvSpPr>
        <p:spPr>
          <a:xfrm>
            <a:off x="6317799" y="3678005"/>
            <a:ext cx="1532695" cy="369332"/>
          </a:xfrm>
          <a:prstGeom prst="rect">
            <a:avLst/>
          </a:prstGeom>
          <a:noFill/>
        </p:spPr>
        <p:txBody>
          <a:bodyPr wrap="square" rtlCol="1">
            <a:spAutoFit/>
          </a:bodyPr>
          <a:lstStyle/>
          <a:p>
            <a:r>
              <a:rPr lang="he-IL" dirty="0"/>
              <a:t>אלקטרודה א</a:t>
            </a:r>
          </a:p>
        </p:txBody>
      </p:sp>
      <p:cxnSp>
        <p:nvCxnSpPr>
          <p:cNvPr id="34" name="מחבר ישר 33"/>
          <p:cNvCxnSpPr/>
          <p:nvPr/>
        </p:nvCxnSpPr>
        <p:spPr>
          <a:xfrm>
            <a:off x="1828800" y="2742741"/>
            <a:ext cx="0" cy="272859"/>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5" name="אליפסה 64"/>
          <p:cNvSpPr/>
          <p:nvPr/>
        </p:nvSpPr>
        <p:spPr>
          <a:xfrm>
            <a:off x="1757632" y="2687994"/>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9" name="תמונה 38"/>
          <p:cNvPicPr>
            <a:picLocks noChangeAspect="1"/>
          </p:cNvPicPr>
          <p:nvPr/>
        </p:nvPicPr>
        <p:blipFill rotWithShape="1">
          <a:blip r:embed="rId3">
            <a:extLst>
              <a:ext uri="{28A0092B-C50C-407E-A947-70E740481C1C}">
                <a14:useLocalDpi xmlns:a14="http://schemas.microsoft.com/office/drawing/2010/main" val="0"/>
              </a:ext>
            </a:extLst>
          </a:blip>
          <a:srcRect r="11907"/>
          <a:stretch/>
        </p:blipFill>
        <p:spPr>
          <a:xfrm>
            <a:off x="4043509" y="2468767"/>
            <a:ext cx="2341164" cy="1973525"/>
          </a:xfrm>
          <a:prstGeom prst="rect">
            <a:avLst/>
          </a:prstGeom>
        </p:spPr>
      </p:pic>
      <p:sp>
        <p:nvSpPr>
          <p:cNvPr id="51" name="TextBox 50"/>
          <p:cNvSpPr txBox="1"/>
          <p:nvPr/>
        </p:nvSpPr>
        <p:spPr>
          <a:xfrm>
            <a:off x="2744144" y="2340585"/>
            <a:ext cx="1591918" cy="276999"/>
          </a:xfrm>
          <a:prstGeom prst="rect">
            <a:avLst/>
          </a:prstGeom>
          <a:noFill/>
        </p:spPr>
        <p:txBody>
          <a:bodyPr wrap="square" rtlCol="1">
            <a:spAutoFit/>
          </a:bodyPr>
          <a:lstStyle/>
          <a:p>
            <a:r>
              <a:rPr lang="he-IL" sz="1200" dirty="0"/>
              <a:t>הזנה למנוע </a:t>
            </a:r>
            <a:r>
              <a:rPr lang="en-US" sz="1200" dirty="0"/>
              <a:t>230V</a:t>
            </a:r>
            <a:endParaRPr lang="he-IL" sz="1200" dirty="0"/>
          </a:p>
        </p:txBody>
      </p:sp>
      <p:pic>
        <p:nvPicPr>
          <p:cNvPr id="52" name="מציין מיקום תוכן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9021" y="2775180"/>
            <a:ext cx="2010249" cy="2237015"/>
          </a:xfrm>
          <a:prstGeom prst="rect">
            <a:avLst/>
          </a:prstGeom>
        </p:spPr>
      </p:pic>
      <p:sp>
        <p:nvSpPr>
          <p:cNvPr id="54" name="מלבן 53"/>
          <p:cNvSpPr/>
          <p:nvPr/>
        </p:nvSpPr>
        <p:spPr>
          <a:xfrm>
            <a:off x="4043509" y="4259266"/>
            <a:ext cx="2341164"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6" name="מחבר ישר 35"/>
          <p:cNvCxnSpPr/>
          <p:nvPr/>
        </p:nvCxnSpPr>
        <p:spPr>
          <a:xfrm>
            <a:off x="1828800" y="2991100"/>
            <a:ext cx="2938074" cy="24501"/>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מחבר ישר 68"/>
          <p:cNvCxnSpPr/>
          <p:nvPr/>
        </p:nvCxnSpPr>
        <p:spPr>
          <a:xfrm>
            <a:off x="2470586" y="2036232"/>
            <a:ext cx="2770446" cy="0"/>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5214091" y="2036232"/>
            <a:ext cx="0" cy="579408"/>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284683" y="3193309"/>
            <a:ext cx="344548" cy="369332"/>
          </a:xfrm>
          <a:prstGeom prst="rect">
            <a:avLst/>
          </a:prstGeom>
          <a:noFill/>
        </p:spPr>
        <p:txBody>
          <a:bodyPr wrap="square" rtlCol="1">
            <a:spAutoFit/>
          </a:bodyPr>
          <a:lstStyle/>
          <a:p>
            <a:r>
              <a:rPr lang="en-US" dirty="0"/>
              <a:t>N</a:t>
            </a:r>
            <a:endParaRPr lang="he-IL" dirty="0"/>
          </a:p>
        </p:txBody>
      </p:sp>
      <p:sp>
        <p:nvSpPr>
          <p:cNvPr id="64" name="אליפסה 63"/>
          <p:cNvSpPr/>
          <p:nvPr/>
        </p:nvSpPr>
        <p:spPr>
          <a:xfrm>
            <a:off x="2426654" y="2991100"/>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3" name="ברק 72"/>
          <p:cNvSpPr/>
          <p:nvPr/>
        </p:nvSpPr>
        <p:spPr>
          <a:xfrm>
            <a:off x="5051083" y="2670154"/>
            <a:ext cx="401131" cy="69089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6746430" y="1440908"/>
            <a:ext cx="5239624" cy="1477328"/>
          </a:xfrm>
          <a:prstGeom prst="rect">
            <a:avLst/>
          </a:prstGeom>
          <a:noFill/>
        </p:spPr>
        <p:txBody>
          <a:bodyPr wrap="square" rtlCol="1">
            <a:spAutoFit/>
          </a:bodyPr>
          <a:lstStyle/>
          <a:p>
            <a:r>
              <a:rPr lang="he-IL" dirty="0"/>
              <a:t>במידה וננתק את הארקת השיטה ונחבר את אותו צרכן תקול לרשת, ואדם יגע באותו צרכן במקרה זה לא ייסגר מעגל דרך האדמה  והאדם לא יתחשמל.</a:t>
            </a:r>
          </a:p>
          <a:p>
            <a:r>
              <a:rPr lang="he-IL" dirty="0"/>
              <a:t>אז נשאלת השאלה מדוע צריך הארקת שיטה ??</a:t>
            </a:r>
          </a:p>
          <a:p>
            <a:r>
              <a:rPr lang="he-IL" dirty="0"/>
              <a:t>יוצא מכאן כי היא רק מסכנת את המשתמש. </a:t>
            </a:r>
          </a:p>
        </p:txBody>
      </p:sp>
      <p:sp>
        <p:nvSpPr>
          <p:cNvPr id="21" name="TextBox 20"/>
          <p:cNvSpPr txBox="1"/>
          <p:nvPr/>
        </p:nvSpPr>
        <p:spPr>
          <a:xfrm>
            <a:off x="149918" y="1604591"/>
            <a:ext cx="1317761" cy="369332"/>
          </a:xfrm>
          <a:prstGeom prst="rect">
            <a:avLst/>
          </a:prstGeom>
          <a:noFill/>
        </p:spPr>
        <p:txBody>
          <a:bodyPr wrap="square" rtlCol="1">
            <a:spAutoFit/>
          </a:bodyPr>
          <a:lstStyle/>
          <a:p>
            <a:r>
              <a:rPr lang="he-IL" dirty="0"/>
              <a:t>שנאי מבדל</a:t>
            </a:r>
          </a:p>
        </p:txBody>
      </p:sp>
      <p:pic>
        <p:nvPicPr>
          <p:cNvPr id="22" name="תמונה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3788" y="1835365"/>
            <a:ext cx="246688" cy="495151"/>
          </a:xfrm>
          <a:prstGeom prst="rect">
            <a:avLst/>
          </a:prstGeom>
        </p:spPr>
      </p:pic>
      <p:sp>
        <p:nvSpPr>
          <p:cNvPr id="23" name="TextBox 22"/>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25" name="TextBox 24">
            <a:extLst>
              <a:ext uri="{FF2B5EF4-FFF2-40B4-BE49-F238E27FC236}">
                <a16:creationId xmlns:a16="http://schemas.microsoft.com/office/drawing/2014/main" id="{5823EA94-0ACE-48F9-8AAE-14FA40003815}"/>
              </a:ext>
            </a:extLst>
          </p:cNvPr>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spTree>
    <p:extLst>
      <p:ext uri="{BB962C8B-B14F-4D97-AF65-F5344CB8AC3E}">
        <p14:creationId xmlns:p14="http://schemas.microsoft.com/office/powerpoint/2010/main" val="122445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תמונה 21"/>
          <p:cNvPicPr>
            <a:picLocks noChangeAspect="1"/>
          </p:cNvPicPr>
          <p:nvPr/>
        </p:nvPicPr>
        <p:blipFill rotWithShape="1">
          <a:blip r:embed="rId2">
            <a:extLst>
              <a:ext uri="{28A0092B-C50C-407E-A947-70E740481C1C}">
                <a14:useLocalDpi xmlns:a14="http://schemas.microsoft.com/office/drawing/2010/main" val="0"/>
              </a:ext>
            </a:extLst>
          </a:blip>
          <a:srcRect b="46684"/>
          <a:stretch/>
        </p:blipFill>
        <p:spPr>
          <a:xfrm>
            <a:off x="296259" y="1798844"/>
            <a:ext cx="2552323" cy="1115803"/>
          </a:xfrm>
          <a:prstGeom prst="rect">
            <a:avLst/>
          </a:prstGeom>
        </p:spPr>
      </p:pic>
      <p:sp>
        <p:nvSpPr>
          <p:cNvPr id="2" name="כותרת 1"/>
          <p:cNvSpPr>
            <a:spLocks noGrp="1"/>
          </p:cNvSpPr>
          <p:nvPr>
            <p:ph type="title"/>
          </p:nvPr>
        </p:nvSpPr>
        <p:spPr/>
        <p:txBody>
          <a:bodyPr/>
          <a:lstStyle/>
          <a:p>
            <a:r>
              <a:rPr lang="he-IL" dirty="0"/>
              <a:t>הפרד מגן</a:t>
            </a:r>
          </a:p>
        </p:txBody>
      </p:sp>
      <p:sp>
        <p:nvSpPr>
          <p:cNvPr id="3" name="מציין מיקום טקסט 2"/>
          <p:cNvSpPr>
            <a:spLocks noGrp="1"/>
          </p:cNvSpPr>
          <p:nvPr>
            <p:ph type="body" sz="quarter" idx="3"/>
          </p:nvPr>
        </p:nvSpPr>
        <p:spPr>
          <a:xfrm>
            <a:off x="623015" y="900908"/>
            <a:ext cx="8306992" cy="540000"/>
          </a:xfrm>
        </p:spPr>
        <p:txBody>
          <a:bodyPr/>
          <a:lstStyle/>
          <a:p>
            <a:r>
              <a:rPr lang="he-IL" dirty="0"/>
              <a:t>נבין מהו מתח צף</a:t>
            </a:r>
          </a:p>
        </p:txBody>
      </p:sp>
      <p:sp>
        <p:nvSpPr>
          <p:cNvPr id="5" name="מלבן 4"/>
          <p:cNvSpPr/>
          <p:nvPr/>
        </p:nvSpPr>
        <p:spPr>
          <a:xfrm>
            <a:off x="161848" y="5041271"/>
            <a:ext cx="8185086" cy="9693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חץ למטה 26"/>
          <p:cNvSpPr/>
          <p:nvPr/>
        </p:nvSpPr>
        <p:spPr>
          <a:xfrm>
            <a:off x="6883805" y="4392053"/>
            <a:ext cx="45719" cy="346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TextBox 27"/>
          <p:cNvSpPr txBox="1"/>
          <p:nvPr/>
        </p:nvSpPr>
        <p:spPr>
          <a:xfrm>
            <a:off x="6317799" y="3678005"/>
            <a:ext cx="1532695" cy="369332"/>
          </a:xfrm>
          <a:prstGeom prst="rect">
            <a:avLst/>
          </a:prstGeom>
          <a:noFill/>
        </p:spPr>
        <p:txBody>
          <a:bodyPr wrap="square" rtlCol="1">
            <a:spAutoFit/>
          </a:bodyPr>
          <a:lstStyle/>
          <a:p>
            <a:r>
              <a:rPr lang="he-IL" dirty="0"/>
              <a:t>אלקטרודה א</a:t>
            </a:r>
          </a:p>
        </p:txBody>
      </p:sp>
      <p:cxnSp>
        <p:nvCxnSpPr>
          <p:cNvPr id="34" name="מחבר ישר 33"/>
          <p:cNvCxnSpPr/>
          <p:nvPr/>
        </p:nvCxnSpPr>
        <p:spPr>
          <a:xfrm>
            <a:off x="1856626" y="2736929"/>
            <a:ext cx="0" cy="308918"/>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5" name="אליפסה 64"/>
          <p:cNvSpPr/>
          <p:nvPr/>
        </p:nvSpPr>
        <p:spPr>
          <a:xfrm>
            <a:off x="1769989" y="2670154"/>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9" name="תמונה 38"/>
          <p:cNvPicPr>
            <a:picLocks noChangeAspect="1"/>
          </p:cNvPicPr>
          <p:nvPr/>
        </p:nvPicPr>
        <p:blipFill rotWithShape="1">
          <a:blip r:embed="rId3">
            <a:extLst>
              <a:ext uri="{28A0092B-C50C-407E-A947-70E740481C1C}">
                <a14:useLocalDpi xmlns:a14="http://schemas.microsoft.com/office/drawing/2010/main" val="0"/>
              </a:ext>
            </a:extLst>
          </a:blip>
          <a:srcRect r="11907"/>
          <a:stretch/>
        </p:blipFill>
        <p:spPr>
          <a:xfrm>
            <a:off x="4043509" y="2468767"/>
            <a:ext cx="2341164" cy="1973525"/>
          </a:xfrm>
          <a:prstGeom prst="rect">
            <a:avLst/>
          </a:prstGeom>
        </p:spPr>
      </p:pic>
      <p:sp>
        <p:nvSpPr>
          <p:cNvPr id="51" name="TextBox 50"/>
          <p:cNvSpPr txBox="1"/>
          <p:nvPr/>
        </p:nvSpPr>
        <p:spPr>
          <a:xfrm>
            <a:off x="2744144" y="2340585"/>
            <a:ext cx="1591918" cy="276999"/>
          </a:xfrm>
          <a:prstGeom prst="rect">
            <a:avLst/>
          </a:prstGeom>
          <a:noFill/>
        </p:spPr>
        <p:txBody>
          <a:bodyPr wrap="square" rtlCol="1">
            <a:spAutoFit/>
          </a:bodyPr>
          <a:lstStyle/>
          <a:p>
            <a:r>
              <a:rPr lang="he-IL" sz="1200" dirty="0"/>
              <a:t>הזנה למנוע </a:t>
            </a:r>
            <a:r>
              <a:rPr lang="en-US" sz="1200" dirty="0"/>
              <a:t>230V</a:t>
            </a:r>
            <a:endParaRPr lang="he-IL" sz="1200" dirty="0"/>
          </a:p>
        </p:txBody>
      </p:sp>
      <p:pic>
        <p:nvPicPr>
          <p:cNvPr id="52" name="מציין מיקום תוכן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9021" y="2775180"/>
            <a:ext cx="2010249" cy="2237015"/>
          </a:xfrm>
          <a:prstGeom prst="rect">
            <a:avLst/>
          </a:prstGeom>
        </p:spPr>
      </p:pic>
      <p:sp>
        <p:nvSpPr>
          <p:cNvPr id="54" name="מלבן 53"/>
          <p:cNvSpPr/>
          <p:nvPr/>
        </p:nvSpPr>
        <p:spPr>
          <a:xfrm>
            <a:off x="4043509" y="4259266"/>
            <a:ext cx="2341164"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6" name="מחבר ישר 35"/>
          <p:cNvCxnSpPr/>
          <p:nvPr/>
        </p:nvCxnSpPr>
        <p:spPr>
          <a:xfrm>
            <a:off x="1856626" y="3003350"/>
            <a:ext cx="2910248" cy="12251"/>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מחבר ישר 68"/>
          <p:cNvCxnSpPr/>
          <p:nvPr/>
        </p:nvCxnSpPr>
        <p:spPr>
          <a:xfrm>
            <a:off x="2470586" y="2036232"/>
            <a:ext cx="2770446" cy="0"/>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5214091" y="2036232"/>
            <a:ext cx="0" cy="579408"/>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284683" y="3193309"/>
            <a:ext cx="344548" cy="369332"/>
          </a:xfrm>
          <a:prstGeom prst="rect">
            <a:avLst/>
          </a:prstGeom>
          <a:noFill/>
        </p:spPr>
        <p:txBody>
          <a:bodyPr wrap="square" rtlCol="1">
            <a:spAutoFit/>
          </a:bodyPr>
          <a:lstStyle/>
          <a:p>
            <a:r>
              <a:rPr lang="en-US" dirty="0"/>
              <a:t>N</a:t>
            </a:r>
            <a:endParaRPr lang="he-IL" dirty="0"/>
          </a:p>
        </p:txBody>
      </p:sp>
      <p:sp>
        <p:nvSpPr>
          <p:cNvPr id="64" name="אליפסה 63"/>
          <p:cNvSpPr/>
          <p:nvPr/>
        </p:nvSpPr>
        <p:spPr>
          <a:xfrm>
            <a:off x="2426654" y="2991100"/>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3" name="ברק 72"/>
          <p:cNvSpPr/>
          <p:nvPr/>
        </p:nvSpPr>
        <p:spPr>
          <a:xfrm>
            <a:off x="5051083" y="2670154"/>
            <a:ext cx="401131" cy="69089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6384673" y="1440908"/>
            <a:ext cx="5601381" cy="923330"/>
          </a:xfrm>
          <a:prstGeom prst="rect">
            <a:avLst/>
          </a:prstGeom>
          <a:noFill/>
        </p:spPr>
        <p:txBody>
          <a:bodyPr wrap="square" rtlCol="1">
            <a:spAutoFit/>
          </a:bodyPr>
          <a:lstStyle/>
          <a:p>
            <a:r>
              <a:rPr lang="he-IL" dirty="0"/>
              <a:t>במידה בו השנאי אינו מחובר להארקה נקרא </a:t>
            </a:r>
            <a:r>
              <a:rPr lang="he-IL" b="1" dirty="0"/>
              <a:t>"זינה  צפה"</a:t>
            </a:r>
          </a:p>
          <a:p>
            <a:r>
              <a:rPr lang="he-IL" dirty="0"/>
              <a:t>למה צפה ? כי נקודת האפס של השנאי לא מחוברת  לאדמה ואין שום נקודת יחוס בעלת פוטנציאל מתח קבוע. </a:t>
            </a:r>
          </a:p>
        </p:txBody>
      </p:sp>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2770" y="213094"/>
            <a:ext cx="1906077" cy="1462471"/>
          </a:xfrm>
          <a:prstGeom prst="rect">
            <a:avLst/>
          </a:prstGeom>
        </p:spPr>
      </p:pic>
      <p:sp>
        <p:nvSpPr>
          <p:cNvPr id="23" name="TextBox 22"/>
          <p:cNvSpPr txBox="1"/>
          <p:nvPr/>
        </p:nvSpPr>
        <p:spPr>
          <a:xfrm>
            <a:off x="149918" y="1604591"/>
            <a:ext cx="1317761" cy="369332"/>
          </a:xfrm>
          <a:prstGeom prst="rect">
            <a:avLst/>
          </a:prstGeom>
          <a:noFill/>
        </p:spPr>
        <p:txBody>
          <a:bodyPr wrap="square" rtlCol="1">
            <a:spAutoFit/>
          </a:bodyPr>
          <a:lstStyle/>
          <a:p>
            <a:r>
              <a:rPr lang="he-IL" dirty="0"/>
              <a:t>שנאי מבדל</a:t>
            </a:r>
          </a:p>
        </p:txBody>
      </p:sp>
      <p:pic>
        <p:nvPicPr>
          <p:cNvPr id="24" name="תמונה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4144" y="1798844"/>
            <a:ext cx="246688" cy="495151"/>
          </a:xfrm>
          <a:prstGeom prst="rect">
            <a:avLst/>
          </a:prstGeom>
        </p:spPr>
      </p:pic>
      <p:sp>
        <p:nvSpPr>
          <p:cNvPr id="25" name="TextBox 24"/>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29" name="TextBox 28">
            <a:extLst>
              <a:ext uri="{FF2B5EF4-FFF2-40B4-BE49-F238E27FC236}">
                <a16:creationId xmlns:a16="http://schemas.microsoft.com/office/drawing/2014/main" id="{7D29D839-0809-4303-A0F1-94566E8CDCC0}"/>
              </a:ext>
            </a:extLst>
          </p:cNvPr>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spTree>
    <p:extLst>
      <p:ext uri="{BB962C8B-B14F-4D97-AF65-F5344CB8AC3E}">
        <p14:creationId xmlns:p14="http://schemas.microsoft.com/office/powerpoint/2010/main" val="54792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תמונה 113"/>
          <p:cNvPicPr>
            <a:picLocks noChangeAspect="1"/>
          </p:cNvPicPr>
          <p:nvPr/>
        </p:nvPicPr>
        <p:blipFill rotWithShape="1">
          <a:blip r:embed="rId2">
            <a:extLst>
              <a:ext uri="{28A0092B-C50C-407E-A947-70E740481C1C}">
                <a14:useLocalDpi xmlns:a14="http://schemas.microsoft.com/office/drawing/2010/main" val="0"/>
              </a:ext>
            </a:extLst>
          </a:blip>
          <a:srcRect b="46684"/>
          <a:stretch/>
        </p:blipFill>
        <p:spPr>
          <a:xfrm>
            <a:off x="123264" y="1776385"/>
            <a:ext cx="2552323" cy="1115803"/>
          </a:xfrm>
          <a:prstGeom prst="rect">
            <a:avLst/>
          </a:prstGeom>
        </p:spPr>
      </p:pic>
      <p:sp>
        <p:nvSpPr>
          <p:cNvPr id="2" name="כותרת 1"/>
          <p:cNvSpPr>
            <a:spLocks noGrp="1"/>
          </p:cNvSpPr>
          <p:nvPr>
            <p:ph type="title"/>
          </p:nvPr>
        </p:nvSpPr>
        <p:spPr/>
        <p:txBody>
          <a:bodyPr/>
          <a:lstStyle/>
          <a:p>
            <a:r>
              <a:rPr lang="he-IL" dirty="0"/>
              <a:t>הפרד מגן</a:t>
            </a:r>
          </a:p>
        </p:txBody>
      </p:sp>
      <p:sp>
        <p:nvSpPr>
          <p:cNvPr id="3" name="מציין מיקום טקסט 2"/>
          <p:cNvSpPr>
            <a:spLocks noGrp="1"/>
          </p:cNvSpPr>
          <p:nvPr>
            <p:ph type="body" sz="quarter" idx="3"/>
          </p:nvPr>
        </p:nvSpPr>
        <p:spPr>
          <a:xfrm>
            <a:off x="623015" y="900908"/>
            <a:ext cx="6535027" cy="540000"/>
          </a:xfrm>
        </p:spPr>
        <p:txBody>
          <a:bodyPr/>
          <a:lstStyle/>
          <a:p>
            <a:r>
              <a:rPr lang="he-IL" dirty="0"/>
              <a:t>אז איפה הסכנה ?</a:t>
            </a:r>
          </a:p>
        </p:txBody>
      </p:sp>
      <p:sp>
        <p:nvSpPr>
          <p:cNvPr id="5" name="מלבן 4"/>
          <p:cNvSpPr/>
          <p:nvPr/>
        </p:nvSpPr>
        <p:spPr>
          <a:xfrm>
            <a:off x="123264" y="5823151"/>
            <a:ext cx="8185086" cy="9693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חץ למטה 26"/>
          <p:cNvSpPr/>
          <p:nvPr/>
        </p:nvSpPr>
        <p:spPr>
          <a:xfrm>
            <a:off x="6883805" y="5151772"/>
            <a:ext cx="45719" cy="346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TextBox 27"/>
          <p:cNvSpPr txBox="1"/>
          <p:nvPr/>
        </p:nvSpPr>
        <p:spPr>
          <a:xfrm>
            <a:off x="6317799" y="4437724"/>
            <a:ext cx="1532695" cy="369332"/>
          </a:xfrm>
          <a:prstGeom prst="rect">
            <a:avLst/>
          </a:prstGeom>
          <a:noFill/>
        </p:spPr>
        <p:txBody>
          <a:bodyPr wrap="square" rtlCol="1">
            <a:spAutoFit/>
          </a:bodyPr>
          <a:lstStyle/>
          <a:p>
            <a:r>
              <a:rPr lang="he-IL" dirty="0"/>
              <a:t>אלקטרודה א</a:t>
            </a:r>
          </a:p>
        </p:txBody>
      </p:sp>
      <p:sp>
        <p:nvSpPr>
          <p:cNvPr id="65" name="אליפסה 64"/>
          <p:cNvSpPr/>
          <p:nvPr/>
        </p:nvSpPr>
        <p:spPr>
          <a:xfrm>
            <a:off x="1591909" y="2732548"/>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TextBox 50"/>
          <p:cNvSpPr txBox="1"/>
          <p:nvPr/>
        </p:nvSpPr>
        <p:spPr>
          <a:xfrm>
            <a:off x="2744144" y="2340585"/>
            <a:ext cx="1591918" cy="276999"/>
          </a:xfrm>
          <a:prstGeom prst="rect">
            <a:avLst/>
          </a:prstGeom>
          <a:noFill/>
        </p:spPr>
        <p:txBody>
          <a:bodyPr wrap="square" rtlCol="1">
            <a:spAutoFit/>
          </a:bodyPr>
          <a:lstStyle/>
          <a:p>
            <a:r>
              <a:rPr lang="he-IL" sz="1200" dirty="0"/>
              <a:t>הזנה למנוע </a:t>
            </a:r>
            <a:r>
              <a:rPr lang="en-US" sz="1200" dirty="0"/>
              <a:t>230V</a:t>
            </a:r>
            <a:endParaRPr lang="he-IL" sz="1200" dirty="0"/>
          </a:p>
        </p:txBody>
      </p:sp>
      <p:pic>
        <p:nvPicPr>
          <p:cNvPr id="52" name="מציין מיקום תוכן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515" y="3596960"/>
            <a:ext cx="1968817" cy="2237015"/>
          </a:xfrm>
          <a:prstGeom prst="rect">
            <a:avLst/>
          </a:prstGeom>
        </p:spPr>
      </p:pic>
      <p:cxnSp>
        <p:nvCxnSpPr>
          <p:cNvPr id="36" name="מחבר ישר 35"/>
          <p:cNvCxnSpPr/>
          <p:nvPr/>
        </p:nvCxnSpPr>
        <p:spPr>
          <a:xfrm>
            <a:off x="1669385" y="2927793"/>
            <a:ext cx="3582263" cy="24501"/>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מחבר ישר 68"/>
          <p:cNvCxnSpPr/>
          <p:nvPr/>
        </p:nvCxnSpPr>
        <p:spPr>
          <a:xfrm>
            <a:off x="2470586" y="2036232"/>
            <a:ext cx="3073615" cy="0"/>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089627" y="3077489"/>
            <a:ext cx="344548" cy="369332"/>
          </a:xfrm>
          <a:prstGeom prst="rect">
            <a:avLst/>
          </a:prstGeom>
          <a:noFill/>
        </p:spPr>
        <p:txBody>
          <a:bodyPr wrap="square" rtlCol="1">
            <a:spAutoFit/>
          </a:bodyPr>
          <a:lstStyle/>
          <a:p>
            <a:r>
              <a:rPr lang="en-US" dirty="0"/>
              <a:t>N</a:t>
            </a:r>
            <a:endParaRPr lang="he-IL" dirty="0"/>
          </a:p>
        </p:txBody>
      </p:sp>
      <p:sp>
        <p:nvSpPr>
          <p:cNvPr id="73" name="ברק 72"/>
          <p:cNvSpPr/>
          <p:nvPr/>
        </p:nvSpPr>
        <p:spPr>
          <a:xfrm>
            <a:off x="5051083" y="3740983"/>
            <a:ext cx="401131" cy="69089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6" name="מחבר ישר 25"/>
          <p:cNvCxnSpPr/>
          <p:nvPr/>
        </p:nvCxnSpPr>
        <p:spPr>
          <a:xfrm>
            <a:off x="-2353853" y="2036232"/>
            <a:ext cx="1464167"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9" name="תמונה 38"/>
          <p:cNvPicPr>
            <a:picLocks noChangeAspect="1"/>
          </p:cNvPicPr>
          <p:nvPr/>
        </p:nvPicPr>
        <p:blipFill rotWithShape="1">
          <a:blip r:embed="rId4">
            <a:extLst>
              <a:ext uri="{28A0092B-C50C-407E-A947-70E740481C1C}">
                <a14:useLocalDpi xmlns:a14="http://schemas.microsoft.com/office/drawing/2010/main" val="0"/>
              </a:ext>
            </a:extLst>
          </a:blip>
          <a:srcRect r="11907"/>
          <a:stretch/>
        </p:blipFill>
        <p:spPr>
          <a:xfrm>
            <a:off x="4342132" y="3262155"/>
            <a:ext cx="2341164" cy="1973525"/>
          </a:xfrm>
          <a:prstGeom prst="rect">
            <a:avLst/>
          </a:prstGeom>
        </p:spPr>
      </p:pic>
      <p:sp>
        <p:nvSpPr>
          <p:cNvPr id="54" name="מלבן 53"/>
          <p:cNvSpPr/>
          <p:nvPr/>
        </p:nvSpPr>
        <p:spPr>
          <a:xfrm>
            <a:off x="4565500" y="5004883"/>
            <a:ext cx="2341164"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1" name="מציין מיקום תוכן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8586" y="3627990"/>
            <a:ext cx="1954479" cy="2174953"/>
          </a:xfrm>
          <a:prstGeom prst="rect">
            <a:avLst/>
          </a:prstGeom>
        </p:spPr>
      </p:pic>
      <p:pic>
        <p:nvPicPr>
          <p:cNvPr id="30" name="תמונה 29"/>
          <p:cNvPicPr>
            <a:picLocks noChangeAspect="1"/>
          </p:cNvPicPr>
          <p:nvPr/>
        </p:nvPicPr>
        <p:blipFill rotWithShape="1">
          <a:blip r:embed="rId4">
            <a:extLst>
              <a:ext uri="{28A0092B-C50C-407E-A947-70E740481C1C}">
                <a14:useLocalDpi xmlns:a14="http://schemas.microsoft.com/office/drawing/2010/main" val="0"/>
              </a:ext>
            </a:extLst>
          </a:blip>
          <a:srcRect r="11907"/>
          <a:stretch/>
        </p:blipFill>
        <p:spPr>
          <a:xfrm>
            <a:off x="263593" y="3198129"/>
            <a:ext cx="2341164" cy="1973525"/>
          </a:xfrm>
          <a:prstGeom prst="rect">
            <a:avLst/>
          </a:prstGeom>
        </p:spPr>
      </p:pic>
      <p:cxnSp>
        <p:nvCxnSpPr>
          <p:cNvPr id="37" name="מחבר ישר 36"/>
          <p:cNvCxnSpPr/>
          <p:nvPr/>
        </p:nvCxnSpPr>
        <p:spPr>
          <a:xfrm flipH="1">
            <a:off x="1669385" y="3533128"/>
            <a:ext cx="1366440" cy="0"/>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a:off x="3003010" y="2036232"/>
            <a:ext cx="0" cy="1496896"/>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a:off x="5243507" y="2976223"/>
            <a:ext cx="0" cy="604061"/>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a:off x="1841157" y="3711438"/>
            <a:ext cx="1699164"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מחבר ישר 41"/>
          <p:cNvCxnSpPr/>
          <p:nvPr/>
        </p:nvCxnSpPr>
        <p:spPr>
          <a:xfrm>
            <a:off x="3540320" y="2940043"/>
            <a:ext cx="1" cy="771395"/>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5544201" y="2036232"/>
            <a:ext cx="0" cy="1496896"/>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ברק 52"/>
          <p:cNvSpPr/>
          <p:nvPr/>
        </p:nvSpPr>
        <p:spPr>
          <a:xfrm>
            <a:off x="1669385" y="3615083"/>
            <a:ext cx="401131" cy="690893"/>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ברק 54"/>
          <p:cNvSpPr/>
          <p:nvPr/>
        </p:nvSpPr>
        <p:spPr>
          <a:xfrm>
            <a:off x="5506644" y="3469836"/>
            <a:ext cx="401131" cy="690893"/>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180701" y="5004883"/>
            <a:ext cx="2341164"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חץ ימינה 55"/>
          <p:cNvSpPr/>
          <p:nvPr/>
        </p:nvSpPr>
        <p:spPr>
          <a:xfrm rot="5400000">
            <a:off x="-2539671" y="53411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חץ ימינה 57"/>
          <p:cNvSpPr/>
          <p:nvPr/>
        </p:nvSpPr>
        <p:spPr>
          <a:xfrm rot="10800000">
            <a:off x="4909912" y="6117925"/>
            <a:ext cx="371636" cy="4963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חץ ימינה 58"/>
          <p:cNvSpPr/>
          <p:nvPr/>
        </p:nvSpPr>
        <p:spPr>
          <a:xfrm>
            <a:off x="1745090" y="188523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חץ ימינה 60"/>
          <p:cNvSpPr/>
          <p:nvPr/>
        </p:nvSpPr>
        <p:spPr>
          <a:xfrm rot="16200000">
            <a:off x="-2588899" y="3460257"/>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חץ ימינה 61"/>
          <p:cNvSpPr/>
          <p:nvPr/>
        </p:nvSpPr>
        <p:spPr>
          <a:xfrm rot="16200000">
            <a:off x="1710952" y="395673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חץ ימינה 62"/>
          <p:cNvSpPr/>
          <p:nvPr/>
        </p:nvSpPr>
        <p:spPr>
          <a:xfrm rot="15322855">
            <a:off x="3126447" y="450703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חץ ימינה 66"/>
          <p:cNvSpPr/>
          <p:nvPr/>
        </p:nvSpPr>
        <p:spPr>
          <a:xfrm rot="16200000">
            <a:off x="3357061" y="5688317"/>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חץ ימינה 67"/>
          <p:cNvSpPr/>
          <p:nvPr/>
        </p:nvSpPr>
        <p:spPr>
          <a:xfrm>
            <a:off x="4410719" y="1869137"/>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חץ ימינה 69"/>
          <p:cNvSpPr/>
          <p:nvPr/>
        </p:nvSpPr>
        <p:spPr>
          <a:xfrm>
            <a:off x="5114840" y="1881494"/>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חץ ימינה 73"/>
          <p:cNvSpPr/>
          <p:nvPr/>
        </p:nvSpPr>
        <p:spPr>
          <a:xfrm>
            <a:off x="3811485" y="1873726"/>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5" name="חץ ימינה 74"/>
          <p:cNvSpPr/>
          <p:nvPr/>
        </p:nvSpPr>
        <p:spPr>
          <a:xfrm>
            <a:off x="3101631" y="1877757"/>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6" name="חץ ימינה 75"/>
          <p:cNvSpPr/>
          <p:nvPr/>
        </p:nvSpPr>
        <p:spPr>
          <a:xfrm>
            <a:off x="2418939" y="1869607"/>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7" name="חץ ימינה 76"/>
          <p:cNvSpPr/>
          <p:nvPr/>
        </p:nvSpPr>
        <p:spPr>
          <a:xfrm rot="10800000">
            <a:off x="4342133" y="6112567"/>
            <a:ext cx="371636" cy="4963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חץ ימינה 77"/>
          <p:cNvSpPr/>
          <p:nvPr/>
        </p:nvSpPr>
        <p:spPr>
          <a:xfrm rot="10800000">
            <a:off x="5482373" y="6112567"/>
            <a:ext cx="371636" cy="49631"/>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 name="חץ ימינה 78"/>
          <p:cNvSpPr/>
          <p:nvPr/>
        </p:nvSpPr>
        <p:spPr>
          <a:xfrm rot="10800000">
            <a:off x="6131981" y="6117927"/>
            <a:ext cx="371636" cy="49631"/>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 name="חץ ימינה 79"/>
          <p:cNvSpPr/>
          <p:nvPr/>
        </p:nvSpPr>
        <p:spPr>
          <a:xfrm rot="10800000">
            <a:off x="6743706" y="6117926"/>
            <a:ext cx="371636" cy="49631"/>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חץ ימינה 80"/>
          <p:cNvSpPr/>
          <p:nvPr/>
        </p:nvSpPr>
        <p:spPr>
          <a:xfrm rot="10800000">
            <a:off x="7322923" y="6117925"/>
            <a:ext cx="371636" cy="49631"/>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 name="חץ ימינה 81"/>
          <p:cNvSpPr/>
          <p:nvPr/>
        </p:nvSpPr>
        <p:spPr>
          <a:xfrm rot="5400000">
            <a:off x="-2387271" y="68651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 name="חץ ימינה 82"/>
          <p:cNvSpPr/>
          <p:nvPr/>
        </p:nvSpPr>
        <p:spPr>
          <a:xfrm rot="5400000">
            <a:off x="-2234871" y="83891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 name="חץ ימינה 83"/>
          <p:cNvSpPr/>
          <p:nvPr/>
        </p:nvSpPr>
        <p:spPr>
          <a:xfrm rot="5400000">
            <a:off x="5507186" y="374128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 name="חץ ימינה 84"/>
          <p:cNvSpPr/>
          <p:nvPr/>
        </p:nvSpPr>
        <p:spPr>
          <a:xfrm rot="5400000">
            <a:off x="7782342" y="5907291"/>
            <a:ext cx="371636" cy="49631"/>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0000"/>
              </a:solidFill>
            </a:endParaRPr>
          </a:p>
        </p:txBody>
      </p:sp>
      <p:sp>
        <p:nvSpPr>
          <p:cNvPr id="86" name="חץ ימינה 85"/>
          <p:cNvSpPr/>
          <p:nvPr/>
        </p:nvSpPr>
        <p:spPr>
          <a:xfrm rot="5400000">
            <a:off x="5496575" y="315432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 name="חץ ימינה 86"/>
          <p:cNvSpPr/>
          <p:nvPr/>
        </p:nvSpPr>
        <p:spPr>
          <a:xfrm rot="5400000">
            <a:off x="5507189" y="2686914"/>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 name="חץ ימינה 87"/>
          <p:cNvSpPr/>
          <p:nvPr/>
        </p:nvSpPr>
        <p:spPr>
          <a:xfrm rot="5400000">
            <a:off x="5507187" y="2094481"/>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 name="חץ ימינה 88"/>
          <p:cNvSpPr/>
          <p:nvPr/>
        </p:nvSpPr>
        <p:spPr>
          <a:xfrm>
            <a:off x="-2106883" y="674286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0" name="חץ ימינה 89"/>
          <p:cNvSpPr/>
          <p:nvPr/>
        </p:nvSpPr>
        <p:spPr>
          <a:xfrm>
            <a:off x="-1954483" y="689526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1" name="חץ ימינה 90"/>
          <p:cNvSpPr/>
          <p:nvPr/>
        </p:nvSpPr>
        <p:spPr>
          <a:xfrm>
            <a:off x="2470586" y="379573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2" name="חץ ימינה 91"/>
          <p:cNvSpPr/>
          <p:nvPr/>
        </p:nvSpPr>
        <p:spPr>
          <a:xfrm>
            <a:off x="5854009" y="399225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3" name="חץ ימינה 92"/>
          <p:cNvSpPr/>
          <p:nvPr/>
        </p:nvSpPr>
        <p:spPr>
          <a:xfrm>
            <a:off x="6372069" y="3992254"/>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4" name="חץ ימינה 93"/>
          <p:cNvSpPr/>
          <p:nvPr/>
        </p:nvSpPr>
        <p:spPr>
          <a:xfrm>
            <a:off x="-2106883" y="674286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5" name="חץ ימינה 94"/>
          <p:cNvSpPr/>
          <p:nvPr/>
        </p:nvSpPr>
        <p:spPr>
          <a:xfrm>
            <a:off x="3126447" y="3795729"/>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6" name="חץ ימינה 95"/>
          <p:cNvSpPr/>
          <p:nvPr/>
        </p:nvSpPr>
        <p:spPr>
          <a:xfrm>
            <a:off x="1930908" y="379573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7" name="חץ ימינה 96"/>
          <p:cNvSpPr/>
          <p:nvPr/>
        </p:nvSpPr>
        <p:spPr>
          <a:xfrm rot="11754139">
            <a:off x="3682193" y="6037788"/>
            <a:ext cx="371636" cy="4963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8" name="חץ ימינה 97"/>
          <p:cNvSpPr/>
          <p:nvPr/>
        </p:nvSpPr>
        <p:spPr>
          <a:xfrm rot="10800000">
            <a:off x="3057808" y="300380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9" name="חץ ימינה 98"/>
          <p:cNvSpPr/>
          <p:nvPr/>
        </p:nvSpPr>
        <p:spPr>
          <a:xfrm rot="10800000">
            <a:off x="2080239" y="418767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0" name="חץ ימינה 99"/>
          <p:cNvSpPr/>
          <p:nvPr/>
        </p:nvSpPr>
        <p:spPr>
          <a:xfrm rot="10800000">
            <a:off x="2690739" y="4184891"/>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חץ ימינה 65"/>
          <p:cNvSpPr/>
          <p:nvPr/>
        </p:nvSpPr>
        <p:spPr>
          <a:xfrm rot="15158061">
            <a:off x="3298954" y="4956554"/>
            <a:ext cx="34471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1" name="חץ ימינה 100"/>
          <p:cNvSpPr/>
          <p:nvPr/>
        </p:nvSpPr>
        <p:spPr>
          <a:xfrm rot="16200000">
            <a:off x="1379815" y="2129951"/>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2" name="חץ ימינה 101"/>
          <p:cNvSpPr/>
          <p:nvPr/>
        </p:nvSpPr>
        <p:spPr>
          <a:xfrm rot="16200000">
            <a:off x="1381276" y="2681554"/>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3" name="חץ ימינה 102"/>
          <p:cNvSpPr/>
          <p:nvPr/>
        </p:nvSpPr>
        <p:spPr>
          <a:xfrm rot="16200000">
            <a:off x="3471872" y="3189621"/>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4" name="חץ ימינה 103"/>
          <p:cNvSpPr/>
          <p:nvPr/>
        </p:nvSpPr>
        <p:spPr>
          <a:xfrm rot="16200000">
            <a:off x="3471871" y="363984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חץ ימינה 105"/>
          <p:cNvSpPr/>
          <p:nvPr/>
        </p:nvSpPr>
        <p:spPr>
          <a:xfrm rot="10800000">
            <a:off x="1842642" y="3003804"/>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7" name="חץ ימינה 106"/>
          <p:cNvSpPr/>
          <p:nvPr/>
        </p:nvSpPr>
        <p:spPr>
          <a:xfrm rot="10800000">
            <a:off x="2422606" y="300380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8" name="חץ ימינה 107"/>
          <p:cNvSpPr/>
          <p:nvPr/>
        </p:nvSpPr>
        <p:spPr>
          <a:xfrm rot="10800000">
            <a:off x="-2024237" y="4839699"/>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9" name="חץ ימינה 108"/>
          <p:cNvSpPr/>
          <p:nvPr/>
        </p:nvSpPr>
        <p:spPr>
          <a:xfrm rot="10800000">
            <a:off x="-1871837" y="4992099"/>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7508740" y="1011637"/>
            <a:ext cx="4561617" cy="3970318"/>
          </a:xfrm>
          <a:prstGeom prst="rect">
            <a:avLst/>
          </a:prstGeom>
          <a:noFill/>
        </p:spPr>
        <p:txBody>
          <a:bodyPr wrap="square" rtlCol="1">
            <a:spAutoFit/>
          </a:bodyPr>
          <a:lstStyle/>
          <a:p>
            <a:r>
              <a:rPr lang="he-IL" dirty="0"/>
              <a:t>הבעיה מתחילה כאשר נחבר עוד צרכן לרשת ללא ארקת שיטה, בזמן תקלה ראשונה מוליך הפאזה נוגעת בגוף הצרכן א במצב זה ראינו כי האדם א הנוגע בגוף הצרכן לא יקרה כלום. אבל  כאשר מתרחשת תקלה שניה בצרכן ב כשמוליך האפס נוגע בגוף הצרכן ובאותו זמן אדם ב נוגע  בצרכן ב מצב זה הופך להיות מסוכן, כי יכול להיות שהתנגדות האדמה בין  אדם א לאדם ב תהיה נמוכה מדי, והרי למדנו כי לאדמה יש התנגדות בעלת ערך סופי, ואם האדמה בעלת אופי הולכה(אדמה לכה) וגם האנשים מספיק קרובים, התנגדות האדמה יכולה להיות מספיק  נמוכה בכך שהמעגל ייסגר ושני האנשים יתחשמלו.  </a:t>
            </a:r>
          </a:p>
        </p:txBody>
      </p:sp>
      <p:sp>
        <p:nvSpPr>
          <p:cNvPr id="45" name="TextBox 44"/>
          <p:cNvSpPr txBox="1"/>
          <p:nvPr/>
        </p:nvSpPr>
        <p:spPr>
          <a:xfrm>
            <a:off x="5854009" y="3400255"/>
            <a:ext cx="889697" cy="369332"/>
          </a:xfrm>
          <a:prstGeom prst="rect">
            <a:avLst/>
          </a:prstGeom>
          <a:noFill/>
        </p:spPr>
        <p:txBody>
          <a:bodyPr wrap="square" rtlCol="1">
            <a:spAutoFit/>
          </a:bodyPr>
          <a:lstStyle/>
          <a:p>
            <a:r>
              <a:rPr lang="he-IL" dirty="0"/>
              <a:t>צרכן א</a:t>
            </a:r>
          </a:p>
        </p:txBody>
      </p:sp>
      <p:sp>
        <p:nvSpPr>
          <p:cNvPr id="110" name="TextBox 109"/>
          <p:cNvSpPr txBox="1"/>
          <p:nvPr/>
        </p:nvSpPr>
        <p:spPr>
          <a:xfrm>
            <a:off x="0" y="3430417"/>
            <a:ext cx="889697" cy="369332"/>
          </a:xfrm>
          <a:prstGeom prst="rect">
            <a:avLst/>
          </a:prstGeom>
          <a:noFill/>
        </p:spPr>
        <p:txBody>
          <a:bodyPr wrap="square" rtlCol="1">
            <a:spAutoFit/>
          </a:bodyPr>
          <a:lstStyle/>
          <a:p>
            <a:r>
              <a:rPr lang="he-IL" dirty="0"/>
              <a:t>צרכן ב</a:t>
            </a:r>
          </a:p>
        </p:txBody>
      </p:sp>
      <p:sp>
        <p:nvSpPr>
          <p:cNvPr id="111" name="TextBox 110"/>
          <p:cNvSpPr txBox="1"/>
          <p:nvPr/>
        </p:nvSpPr>
        <p:spPr>
          <a:xfrm>
            <a:off x="6729920" y="3085315"/>
            <a:ext cx="889697" cy="369332"/>
          </a:xfrm>
          <a:prstGeom prst="rect">
            <a:avLst/>
          </a:prstGeom>
          <a:noFill/>
        </p:spPr>
        <p:txBody>
          <a:bodyPr wrap="square" rtlCol="1">
            <a:spAutoFit/>
          </a:bodyPr>
          <a:lstStyle/>
          <a:p>
            <a:r>
              <a:rPr lang="he-IL" dirty="0"/>
              <a:t>אדם א</a:t>
            </a:r>
          </a:p>
        </p:txBody>
      </p:sp>
      <p:sp>
        <p:nvSpPr>
          <p:cNvPr id="112" name="TextBox 111"/>
          <p:cNvSpPr txBox="1"/>
          <p:nvPr/>
        </p:nvSpPr>
        <p:spPr>
          <a:xfrm>
            <a:off x="3632873" y="4188633"/>
            <a:ext cx="889697" cy="369332"/>
          </a:xfrm>
          <a:prstGeom prst="rect">
            <a:avLst/>
          </a:prstGeom>
          <a:noFill/>
        </p:spPr>
        <p:txBody>
          <a:bodyPr wrap="square" rtlCol="1">
            <a:spAutoFit/>
          </a:bodyPr>
          <a:lstStyle/>
          <a:p>
            <a:r>
              <a:rPr lang="he-IL" dirty="0"/>
              <a:t>אדם ב</a:t>
            </a:r>
          </a:p>
        </p:txBody>
      </p:sp>
      <p:sp>
        <p:nvSpPr>
          <p:cNvPr id="113" name="חץ שמאלה-ימינה 112"/>
          <p:cNvSpPr/>
          <p:nvPr/>
        </p:nvSpPr>
        <p:spPr>
          <a:xfrm>
            <a:off x="3312265" y="6208394"/>
            <a:ext cx="4773700" cy="415708"/>
          </a:xfrm>
          <a:prstGeom prst="lef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2">
                    <a:lumMod val="10000"/>
                  </a:schemeClr>
                </a:solidFill>
              </a:rPr>
              <a:t>התנגדות האדמה בין  שני אנשים</a:t>
            </a:r>
          </a:p>
        </p:txBody>
      </p:sp>
      <p:sp>
        <p:nvSpPr>
          <p:cNvPr id="47" name="הסבר קווי 1 46"/>
          <p:cNvSpPr/>
          <p:nvPr/>
        </p:nvSpPr>
        <p:spPr>
          <a:xfrm>
            <a:off x="1089627" y="6013175"/>
            <a:ext cx="1972748" cy="561499"/>
          </a:xfrm>
          <a:prstGeom prst="borderCallout1">
            <a:avLst>
              <a:gd name="adj1" fmla="val 53961"/>
              <a:gd name="adj2" fmla="val 100030"/>
              <a:gd name="adj3" fmla="val 24473"/>
              <a:gd name="adj4" fmla="val 20031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זרם בעובר האדמה</a:t>
            </a:r>
          </a:p>
        </p:txBody>
      </p:sp>
      <p:sp>
        <p:nvSpPr>
          <p:cNvPr id="48" name="הסבר קווי 1 47"/>
          <p:cNvSpPr/>
          <p:nvPr/>
        </p:nvSpPr>
        <p:spPr>
          <a:xfrm>
            <a:off x="717014" y="1007235"/>
            <a:ext cx="1545429" cy="643324"/>
          </a:xfrm>
          <a:prstGeom prst="borderCallout1">
            <a:avLst>
              <a:gd name="adj1" fmla="val 47561"/>
              <a:gd name="adj2" fmla="val 100408"/>
              <a:gd name="adj3" fmla="val 133628"/>
              <a:gd name="adj4" fmla="val 20393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לולאת תקלה</a:t>
            </a:r>
          </a:p>
        </p:txBody>
      </p:sp>
      <p:cxnSp>
        <p:nvCxnSpPr>
          <p:cNvPr id="115" name="מחבר ישר 114"/>
          <p:cNvCxnSpPr/>
          <p:nvPr/>
        </p:nvCxnSpPr>
        <p:spPr>
          <a:xfrm>
            <a:off x="1669385" y="2733753"/>
            <a:ext cx="77706" cy="253260"/>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149918" y="1604591"/>
            <a:ext cx="1317761" cy="369332"/>
          </a:xfrm>
          <a:prstGeom prst="rect">
            <a:avLst/>
          </a:prstGeom>
          <a:noFill/>
        </p:spPr>
        <p:txBody>
          <a:bodyPr wrap="square" rtlCol="1">
            <a:spAutoFit/>
          </a:bodyPr>
          <a:lstStyle/>
          <a:p>
            <a:r>
              <a:rPr lang="he-IL" dirty="0"/>
              <a:t>שנאי מבדל</a:t>
            </a:r>
          </a:p>
        </p:txBody>
      </p:sp>
      <p:pic>
        <p:nvPicPr>
          <p:cNvPr id="116" name="תמונה 1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9414" y="2158685"/>
            <a:ext cx="176727" cy="495151"/>
          </a:xfrm>
          <a:prstGeom prst="rect">
            <a:avLst/>
          </a:prstGeom>
        </p:spPr>
      </p:pic>
      <p:pic>
        <p:nvPicPr>
          <p:cNvPr id="117" name="תמונה 1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0521" y="2158685"/>
            <a:ext cx="246688" cy="495151"/>
          </a:xfrm>
          <a:prstGeom prst="rect">
            <a:avLst/>
          </a:prstGeom>
        </p:spPr>
      </p:pic>
      <p:sp>
        <p:nvSpPr>
          <p:cNvPr id="118" name="TextBox 117"/>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119" name="TextBox 118"/>
          <p:cNvSpPr txBox="1"/>
          <p:nvPr/>
        </p:nvSpPr>
        <p:spPr>
          <a:xfrm>
            <a:off x="940814" y="6514293"/>
            <a:ext cx="5820033" cy="307777"/>
          </a:xfrm>
          <a:prstGeom prst="rect">
            <a:avLst/>
          </a:prstGeom>
          <a:noFill/>
        </p:spPr>
        <p:txBody>
          <a:bodyPr wrap="square" rtlCol="1">
            <a:spAutoFit/>
          </a:bodyPr>
          <a:lstStyle/>
          <a:p>
            <a:pPr algn="ctr"/>
            <a:r>
              <a:rPr lang="he-IL" sz="1400" dirty="0">
                <a:solidFill>
                  <a:schemeClr val="bg1"/>
                </a:solidFill>
              </a:rPr>
              <a:t>ערך זאב אולישוק</a:t>
            </a:r>
          </a:p>
        </p:txBody>
      </p:sp>
    </p:spTree>
    <p:extLst>
      <p:ext uri="{BB962C8B-B14F-4D97-AF65-F5344CB8AC3E}">
        <p14:creationId xmlns:p14="http://schemas.microsoft.com/office/powerpoint/2010/main" val="1083197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תמונה 114"/>
          <p:cNvPicPr>
            <a:picLocks noChangeAspect="1"/>
          </p:cNvPicPr>
          <p:nvPr/>
        </p:nvPicPr>
        <p:blipFill rotWithShape="1">
          <a:blip r:embed="rId2" cstate="print">
            <a:extLst>
              <a:ext uri="{28A0092B-C50C-407E-A947-70E740481C1C}">
                <a14:useLocalDpi xmlns:a14="http://schemas.microsoft.com/office/drawing/2010/main" val="0"/>
              </a:ext>
            </a:extLst>
          </a:blip>
          <a:srcRect b="46684"/>
          <a:stretch/>
        </p:blipFill>
        <p:spPr>
          <a:xfrm>
            <a:off x="418857" y="1827294"/>
            <a:ext cx="2371718" cy="1012278"/>
          </a:xfrm>
          <a:prstGeom prst="rect">
            <a:avLst/>
          </a:prstGeom>
        </p:spPr>
      </p:pic>
      <p:sp>
        <p:nvSpPr>
          <p:cNvPr id="2" name="כותרת 1"/>
          <p:cNvSpPr>
            <a:spLocks noGrp="1"/>
          </p:cNvSpPr>
          <p:nvPr>
            <p:ph type="title"/>
          </p:nvPr>
        </p:nvSpPr>
        <p:spPr/>
        <p:txBody>
          <a:bodyPr/>
          <a:lstStyle/>
          <a:p>
            <a:r>
              <a:rPr lang="he-IL" dirty="0"/>
              <a:t>הפרד מגן</a:t>
            </a:r>
          </a:p>
        </p:txBody>
      </p:sp>
      <p:sp>
        <p:nvSpPr>
          <p:cNvPr id="3" name="מציין מיקום טקסט 2"/>
          <p:cNvSpPr>
            <a:spLocks noGrp="1"/>
          </p:cNvSpPr>
          <p:nvPr>
            <p:ph type="body" sz="quarter" idx="3"/>
          </p:nvPr>
        </p:nvSpPr>
        <p:spPr>
          <a:xfrm>
            <a:off x="623015" y="900908"/>
            <a:ext cx="6535027" cy="540000"/>
          </a:xfrm>
        </p:spPr>
        <p:txBody>
          <a:bodyPr/>
          <a:lstStyle/>
          <a:p>
            <a:r>
              <a:rPr lang="he-IL" dirty="0"/>
              <a:t>פתרון הבעיה</a:t>
            </a:r>
          </a:p>
        </p:txBody>
      </p:sp>
      <p:sp>
        <p:nvSpPr>
          <p:cNvPr id="5" name="מלבן 4"/>
          <p:cNvSpPr/>
          <p:nvPr/>
        </p:nvSpPr>
        <p:spPr>
          <a:xfrm>
            <a:off x="123264" y="5823151"/>
            <a:ext cx="8185086" cy="9693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חץ למטה 26"/>
          <p:cNvSpPr/>
          <p:nvPr/>
        </p:nvSpPr>
        <p:spPr>
          <a:xfrm>
            <a:off x="6883805" y="5151772"/>
            <a:ext cx="45719" cy="346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TextBox 27"/>
          <p:cNvSpPr txBox="1"/>
          <p:nvPr/>
        </p:nvSpPr>
        <p:spPr>
          <a:xfrm>
            <a:off x="6317799" y="4437724"/>
            <a:ext cx="1532695" cy="369332"/>
          </a:xfrm>
          <a:prstGeom prst="rect">
            <a:avLst/>
          </a:prstGeom>
          <a:noFill/>
        </p:spPr>
        <p:txBody>
          <a:bodyPr wrap="square" rtlCol="1">
            <a:spAutoFit/>
          </a:bodyPr>
          <a:lstStyle/>
          <a:p>
            <a:r>
              <a:rPr lang="he-IL" dirty="0"/>
              <a:t>אלקטרודה א</a:t>
            </a:r>
          </a:p>
        </p:txBody>
      </p:sp>
      <p:sp>
        <p:nvSpPr>
          <p:cNvPr id="51" name="TextBox 50"/>
          <p:cNvSpPr txBox="1"/>
          <p:nvPr/>
        </p:nvSpPr>
        <p:spPr>
          <a:xfrm>
            <a:off x="2744144" y="2340585"/>
            <a:ext cx="1591918" cy="276999"/>
          </a:xfrm>
          <a:prstGeom prst="rect">
            <a:avLst/>
          </a:prstGeom>
          <a:noFill/>
        </p:spPr>
        <p:txBody>
          <a:bodyPr wrap="square" rtlCol="1">
            <a:spAutoFit/>
          </a:bodyPr>
          <a:lstStyle/>
          <a:p>
            <a:r>
              <a:rPr lang="he-IL" sz="1200" dirty="0"/>
              <a:t>הזנה למנוע </a:t>
            </a:r>
            <a:r>
              <a:rPr lang="en-US" sz="1200" dirty="0"/>
              <a:t>230V</a:t>
            </a:r>
            <a:endParaRPr lang="he-IL" sz="1200" dirty="0"/>
          </a:p>
        </p:txBody>
      </p:sp>
      <p:pic>
        <p:nvPicPr>
          <p:cNvPr id="52" name="מציין מיקום תוכן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515" y="3596960"/>
            <a:ext cx="1968817" cy="2237015"/>
          </a:xfrm>
          <a:prstGeom prst="rect">
            <a:avLst/>
          </a:prstGeom>
        </p:spPr>
      </p:pic>
      <p:cxnSp>
        <p:nvCxnSpPr>
          <p:cNvPr id="36" name="מחבר ישר 35"/>
          <p:cNvCxnSpPr/>
          <p:nvPr/>
        </p:nvCxnSpPr>
        <p:spPr>
          <a:xfrm>
            <a:off x="1841157" y="2927793"/>
            <a:ext cx="3410491" cy="24501"/>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מחבר ישר 68"/>
          <p:cNvCxnSpPr/>
          <p:nvPr/>
        </p:nvCxnSpPr>
        <p:spPr>
          <a:xfrm>
            <a:off x="2470586" y="2036232"/>
            <a:ext cx="3073615" cy="0"/>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089627" y="3077489"/>
            <a:ext cx="344548" cy="369332"/>
          </a:xfrm>
          <a:prstGeom prst="rect">
            <a:avLst/>
          </a:prstGeom>
          <a:noFill/>
        </p:spPr>
        <p:txBody>
          <a:bodyPr wrap="square" rtlCol="1">
            <a:spAutoFit/>
          </a:bodyPr>
          <a:lstStyle/>
          <a:p>
            <a:r>
              <a:rPr lang="en-US" dirty="0"/>
              <a:t>N</a:t>
            </a:r>
            <a:endParaRPr lang="he-IL" dirty="0"/>
          </a:p>
        </p:txBody>
      </p:sp>
      <p:sp>
        <p:nvSpPr>
          <p:cNvPr id="73" name="ברק 72"/>
          <p:cNvSpPr/>
          <p:nvPr/>
        </p:nvSpPr>
        <p:spPr>
          <a:xfrm>
            <a:off x="5051083" y="3740983"/>
            <a:ext cx="401131" cy="69089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6" name="מחבר ישר 25"/>
          <p:cNvCxnSpPr/>
          <p:nvPr/>
        </p:nvCxnSpPr>
        <p:spPr>
          <a:xfrm>
            <a:off x="-2353853" y="2036232"/>
            <a:ext cx="1464167"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9" name="תמונה 38"/>
          <p:cNvPicPr>
            <a:picLocks noChangeAspect="1"/>
          </p:cNvPicPr>
          <p:nvPr/>
        </p:nvPicPr>
        <p:blipFill rotWithShape="1">
          <a:blip r:embed="rId4">
            <a:extLst>
              <a:ext uri="{28A0092B-C50C-407E-A947-70E740481C1C}">
                <a14:useLocalDpi xmlns:a14="http://schemas.microsoft.com/office/drawing/2010/main" val="0"/>
              </a:ext>
            </a:extLst>
          </a:blip>
          <a:srcRect r="11907"/>
          <a:stretch/>
        </p:blipFill>
        <p:spPr>
          <a:xfrm>
            <a:off x="4342132" y="3262155"/>
            <a:ext cx="2341164" cy="1973525"/>
          </a:xfrm>
          <a:prstGeom prst="rect">
            <a:avLst/>
          </a:prstGeom>
        </p:spPr>
      </p:pic>
      <p:sp>
        <p:nvSpPr>
          <p:cNvPr id="54" name="מלבן 53"/>
          <p:cNvSpPr/>
          <p:nvPr/>
        </p:nvSpPr>
        <p:spPr>
          <a:xfrm>
            <a:off x="4565500" y="5004883"/>
            <a:ext cx="2341164"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1" name="מציין מיקום תוכן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8586" y="3627990"/>
            <a:ext cx="1954479" cy="2174953"/>
          </a:xfrm>
          <a:prstGeom prst="rect">
            <a:avLst/>
          </a:prstGeom>
        </p:spPr>
      </p:pic>
      <p:pic>
        <p:nvPicPr>
          <p:cNvPr id="30" name="תמונה 29"/>
          <p:cNvPicPr>
            <a:picLocks noChangeAspect="1"/>
          </p:cNvPicPr>
          <p:nvPr/>
        </p:nvPicPr>
        <p:blipFill rotWithShape="1">
          <a:blip r:embed="rId4">
            <a:extLst>
              <a:ext uri="{28A0092B-C50C-407E-A947-70E740481C1C}">
                <a14:useLocalDpi xmlns:a14="http://schemas.microsoft.com/office/drawing/2010/main" val="0"/>
              </a:ext>
            </a:extLst>
          </a:blip>
          <a:srcRect r="11907"/>
          <a:stretch/>
        </p:blipFill>
        <p:spPr>
          <a:xfrm>
            <a:off x="263593" y="3198129"/>
            <a:ext cx="2341164" cy="1973525"/>
          </a:xfrm>
          <a:prstGeom prst="rect">
            <a:avLst/>
          </a:prstGeom>
        </p:spPr>
      </p:pic>
      <p:cxnSp>
        <p:nvCxnSpPr>
          <p:cNvPr id="37" name="מחבר ישר 36"/>
          <p:cNvCxnSpPr/>
          <p:nvPr/>
        </p:nvCxnSpPr>
        <p:spPr>
          <a:xfrm flipH="1">
            <a:off x="1669385" y="3533128"/>
            <a:ext cx="1366440" cy="0"/>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a:off x="3003010" y="2036232"/>
            <a:ext cx="0" cy="1496896"/>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a:off x="5243507" y="2976223"/>
            <a:ext cx="0" cy="604061"/>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a:off x="1841157" y="3711438"/>
            <a:ext cx="1699164"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מחבר ישר 41"/>
          <p:cNvCxnSpPr/>
          <p:nvPr/>
        </p:nvCxnSpPr>
        <p:spPr>
          <a:xfrm>
            <a:off x="3540320" y="2940043"/>
            <a:ext cx="1" cy="771395"/>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5544201" y="2036232"/>
            <a:ext cx="0" cy="1496896"/>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ברק 52"/>
          <p:cNvSpPr/>
          <p:nvPr/>
        </p:nvSpPr>
        <p:spPr>
          <a:xfrm>
            <a:off x="1669385" y="3615083"/>
            <a:ext cx="401131" cy="690893"/>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ברק 54"/>
          <p:cNvSpPr/>
          <p:nvPr/>
        </p:nvSpPr>
        <p:spPr>
          <a:xfrm>
            <a:off x="5506644" y="3469836"/>
            <a:ext cx="401131" cy="690893"/>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180701" y="5004883"/>
            <a:ext cx="2341164"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חץ ימינה 55"/>
          <p:cNvSpPr/>
          <p:nvPr/>
        </p:nvSpPr>
        <p:spPr>
          <a:xfrm rot="5400000">
            <a:off x="-2539671" y="53411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חץ ימינה 57"/>
          <p:cNvSpPr/>
          <p:nvPr/>
        </p:nvSpPr>
        <p:spPr>
          <a:xfrm rot="10800000">
            <a:off x="4909912" y="6117925"/>
            <a:ext cx="371636" cy="4963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חץ ימינה 58"/>
          <p:cNvSpPr/>
          <p:nvPr/>
        </p:nvSpPr>
        <p:spPr>
          <a:xfrm>
            <a:off x="1745090" y="188523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חץ ימינה 60"/>
          <p:cNvSpPr/>
          <p:nvPr/>
        </p:nvSpPr>
        <p:spPr>
          <a:xfrm rot="16200000">
            <a:off x="-2588899" y="3460257"/>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חץ ימינה 61"/>
          <p:cNvSpPr/>
          <p:nvPr/>
        </p:nvSpPr>
        <p:spPr>
          <a:xfrm rot="16200000">
            <a:off x="1710952" y="395673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חץ ימינה 62"/>
          <p:cNvSpPr/>
          <p:nvPr/>
        </p:nvSpPr>
        <p:spPr>
          <a:xfrm rot="15322855">
            <a:off x="3126447" y="450703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חץ ימינה 66"/>
          <p:cNvSpPr/>
          <p:nvPr/>
        </p:nvSpPr>
        <p:spPr>
          <a:xfrm rot="16200000">
            <a:off x="3357061" y="5688317"/>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חץ ימינה 67"/>
          <p:cNvSpPr/>
          <p:nvPr/>
        </p:nvSpPr>
        <p:spPr>
          <a:xfrm>
            <a:off x="4410719" y="1869137"/>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חץ ימינה 69"/>
          <p:cNvSpPr/>
          <p:nvPr/>
        </p:nvSpPr>
        <p:spPr>
          <a:xfrm>
            <a:off x="5114840" y="1881494"/>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חץ ימינה 73"/>
          <p:cNvSpPr/>
          <p:nvPr/>
        </p:nvSpPr>
        <p:spPr>
          <a:xfrm>
            <a:off x="3811485" y="1873726"/>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5" name="חץ ימינה 74"/>
          <p:cNvSpPr/>
          <p:nvPr/>
        </p:nvSpPr>
        <p:spPr>
          <a:xfrm>
            <a:off x="3101631" y="1877757"/>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6" name="חץ ימינה 75"/>
          <p:cNvSpPr/>
          <p:nvPr/>
        </p:nvSpPr>
        <p:spPr>
          <a:xfrm>
            <a:off x="2418939" y="1869607"/>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7" name="חץ ימינה 76"/>
          <p:cNvSpPr/>
          <p:nvPr/>
        </p:nvSpPr>
        <p:spPr>
          <a:xfrm rot="10800000">
            <a:off x="4342133" y="6112567"/>
            <a:ext cx="371636" cy="4963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חץ ימינה 77"/>
          <p:cNvSpPr/>
          <p:nvPr/>
        </p:nvSpPr>
        <p:spPr>
          <a:xfrm rot="10800000">
            <a:off x="5482373" y="6112567"/>
            <a:ext cx="371636" cy="49631"/>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9" name="חץ ימינה 78"/>
          <p:cNvSpPr/>
          <p:nvPr/>
        </p:nvSpPr>
        <p:spPr>
          <a:xfrm rot="10800000">
            <a:off x="6131981" y="6117927"/>
            <a:ext cx="371636" cy="49631"/>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 name="חץ ימינה 79"/>
          <p:cNvSpPr/>
          <p:nvPr/>
        </p:nvSpPr>
        <p:spPr>
          <a:xfrm rot="10800000">
            <a:off x="6743706" y="6117926"/>
            <a:ext cx="371636" cy="49631"/>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חץ ימינה 80"/>
          <p:cNvSpPr/>
          <p:nvPr/>
        </p:nvSpPr>
        <p:spPr>
          <a:xfrm rot="10800000">
            <a:off x="7322923" y="6117925"/>
            <a:ext cx="371636" cy="49631"/>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 name="חץ ימינה 81"/>
          <p:cNvSpPr/>
          <p:nvPr/>
        </p:nvSpPr>
        <p:spPr>
          <a:xfrm rot="5400000">
            <a:off x="-2387271" y="68651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 name="חץ ימינה 82"/>
          <p:cNvSpPr/>
          <p:nvPr/>
        </p:nvSpPr>
        <p:spPr>
          <a:xfrm rot="5400000">
            <a:off x="-2234871" y="83891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 name="חץ ימינה 83"/>
          <p:cNvSpPr/>
          <p:nvPr/>
        </p:nvSpPr>
        <p:spPr>
          <a:xfrm rot="5400000">
            <a:off x="5507186" y="374128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 name="חץ ימינה 84"/>
          <p:cNvSpPr/>
          <p:nvPr/>
        </p:nvSpPr>
        <p:spPr>
          <a:xfrm rot="5400000">
            <a:off x="7782342" y="5907291"/>
            <a:ext cx="371636" cy="49631"/>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0000"/>
              </a:solidFill>
            </a:endParaRPr>
          </a:p>
        </p:txBody>
      </p:sp>
      <p:sp>
        <p:nvSpPr>
          <p:cNvPr id="86" name="חץ ימינה 85"/>
          <p:cNvSpPr/>
          <p:nvPr/>
        </p:nvSpPr>
        <p:spPr>
          <a:xfrm rot="5400000">
            <a:off x="5496575" y="315432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 name="חץ ימינה 86"/>
          <p:cNvSpPr/>
          <p:nvPr/>
        </p:nvSpPr>
        <p:spPr>
          <a:xfrm rot="5400000">
            <a:off x="5507189" y="2686914"/>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 name="חץ ימינה 87"/>
          <p:cNvSpPr/>
          <p:nvPr/>
        </p:nvSpPr>
        <p:spPr>
          <a:xfrm rot="5400000">
            <a:off x="5507187" y="2094481"/>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 name="חץ ימינה 88"/>
          <p:cNvSpPr/>
          <p:nvPr/>
        </p:nvSpPr>
        <p:spPr>
          <a:xfrm>
            <a:off x="-2106883" y="674286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0" name="חץ ימינה 89"/>
          <p:cNvSpPr/>
          <p:nvPr/>
        </p:nvSpPr>
        <p:spPr>
          <a:xfrm>
            <a:off x="-1954483" y="689526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1" name="חץ ימינה 90"/>
          <p:cNvSpPr/>
          <p:nvPr/>
        </p:nvSpPr>
        <p:spPr>
          <a:xfrm>
            <a:off x="2470586" y="379573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2" name="חץ ימינה 91"/>
          <p:cNvSpPr/>
          <p:nvPr/>
        </p:nvSpPr>
        <p:spPr>
          <a:xfrm>
            <a:off x="5854009" y="399225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3" name="חץ ימינה 92"/>
          <p:cNvSpPr/>
          <p:nvPr/>
        </p:nvSpPr>
        <p:spPr>
          <a:xfrm>
            <a:off x="6372069" y="3992254"/>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4" name="חץ ימינה 93"/>
          <p:cNvSpPr/>
          <p:nvPr/>
        </p:nvSpPr>
        <p:spPr>
          <a:xfrm>
            <a:off x="-2106883" y="674286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5" name="חץ ימינה 94"/>
          <p:cNvSpPr/>
          <p:nvPr/>
        </p:nvSpPr>
        <p:spPr>
          <a:xfrm>
            <a:off x="3126447" y="3795729"/>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6" name="חץ ימינה 95"/>
          <p:cNvSpPr/>
          <p:nvPr/>
        </p:nvSpPr>
        <p:spPr>
          <a:xfrm>
            <a:off x="1930908" y="379573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7" name="חץ ימינה 96"/>
          <p:cNvSpPr/>
          <p:nvPr/>
        </p:nvSpPr>
        <p:spPr>
          <a:xfrm rot="11754139">
            <a:off x="3682193" y="6037788"/>
            <a:ext cx="371636" cy="4963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8" name="חץ ימינה 97"/>
          <p:cNvSpPr/>
          <p:nvPr/>
        </p:nvSpPr>
        <p:spPr>
          <a:xfrm rot="10800000">
            <a:off x="3057808" y="300380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9" name="חץ ימינה 98"/>
          <p:cNvSpPr/>
          <p:nvPr/>
        </p:nvSpPr>
        <p:spPr>
          <a:xfrm rot="10800000">
            <a:off x="2080239" y="418767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0" name="חץ ימינה 99"/>
          <p:cNvSpPr/>
          <p:nvPr/>
        </p:nvSpPr>
        <p:spPr>
          <a:xfrm rot="10800000">
            <a:off x="2690739" y="4184891"/>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חץ ימינה 65"/>
          <p:cNvSpPr/>
          <p:nvPr/>
        </p:nvSpPr>
        <p:spPr>
          <a:xfrm rot="15158061">
            <a:off x="3298954" y="4956554"/>
            <a:ext cx="34471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1" name="חץ ימינה 100"/>
          <p:cNvSpPr/>
          <p:nvPr/>
        </p:nvSpPr>
        <p:spPr>
          <a:xfrm rot="16200000">
            <a:off x="1556102" y="217035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2" name="חץ ימינה 101"/>
          <p:cNvSpPr/>
          <p:nvPr/>
        </p:nvSpPr>
        <p:spPr>
          <a:xfrm rot="16200000">
            <a:off x="1521718" y="2740969"/>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3" name="חץ ימינה 102"/>
          <p:cNvSpPr/>
          <p:nvPr/>
        </p:nvSpPr>
        <p:spPr>
          <a:xfrm rot="16200000">
            <a:off x="3471872" y="3189621"/>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4" name="חץ ימינה 103"/>
          <p:cNvSpPr/>
          <p:nvPr/>
        </p:nvSpPr>
        <p:spPr>
          <a:xfrm rot="16200000">
            <a:off x="3471871" y="363984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חץ ימינה 105"/>
          <p:cNvSpPr/>
          <p:nvPr/>
        </p:nvSpPr>
        <p:spPr>
          <a:xfrm rot="10800000">
            <a:off x="1842642" y="3003804"/>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7" name="חץ ימינה 106"/>
          <p:cNvSpPr/>
          <p:nvPr/>
        </p:nvSpPr>
        <p:spPr>
          <a:xfrm rot="10800000">
            <a:off x="2422606" y="3003803"/>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8" name="חץ ימינה 107"/>
          <p:cNvSpPr/>
          <p:nvPr/>
        </p:nvSpPr>
        <p:spPr>
          <a:xfrm rot="10800000">
            <a:off x="-2024237" y="4839699"/>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9" name="חץ ימינה 108"/>
          <p:cNvSpPr/>
          <p:nvPr/>
        </p:nvSpPr>
        <p:spPr>
          <a:xfrm rot="10800000">
            <a:off x="-1871837" y="4992099"/>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7206372" y="1011637"/>
            <a:ext cx="4863985" cy="1754326"/>
          </a:xfrm>
          <a:prstGeom prst="rect">
            <a:avLst/>
          </a:prstGeom>
          <a:noFill/>
        </p:spPr>
        <p:txBody>
          <a:bodyPr wrap="square" rtlCol="1">
            <a:spAutoFit/>
          </a:bodyPr>
          <a:lstStyle/>
          <a:p>
            <a:r>
              <a:rPr lang="he-IL" dirty="0"/>
              <a:t>היות ורשת האספקה מזינה יותר מצרכן אחד מטרת הארקת שיטה היא לנתק  את המעגל בזמן תקלה ראשונה, ולמנועה התחשמלות בתקלה שניה. לכן כאשר נרצה לחבר שנאי צף נחבר לשנאי רק צרכן אחד שיטת הגנה זו נקראת "הפרד מגן"  </a:t>
            </a:r>
          </a:p>
        </p:txBody>
      </p:sp>
      <p:sp>
        <p:nvSpPr>
          <p:cNvPr id="45" name="TextBox 44"/>
          <p:cNvSpPr txBox="1"/>
          <p:nvPr/>
        </p:nvSpPr>
        <p:spPr>
          <a:xfrm>
            <a:off x="5854009" y="3400255"/>
            <a:ext cx="889697" cy="369332"/>
          </a:xfrm>
          <a:prstGeom prst="rect">
            <a:avLst/>
          </a:prstGeom>
          <a:noFill/>
        </p:spPr>
        <p:txBody>
          <a:bodyPr wrap="square" rtlCol="1">
            <a:spAutoFit/>
          </a:bodyPr>
          <a:lstStyle/>
          <a:p>
            <a:r>
              <a:rPr lang="he-IL" dirty="0"/>
              <a:t>צרכן א</a:t>
            </a:r>
          </a:p>
        </p:txBody>
      </p:sp>
      <p:sp>
        <p:nvSpPr>
          <p:cNvPr id="110" name="TextBox 109"/>
          <p:cNvSpPr txBox="1"/>
          <p:nvPr/>
        </p:nvSpPr>
        <p:spPr>
          <a:xfrm>
            <a:off x="0" y="3430417"/>
            <a:ext cx="889697" cy="369332"/>
          </a:xfrm>
          <a:prstGeom prst="rect">
            <a:avLst/>
          </a:prstGeom>
          <a:noFill/>
        </p:spPr>
        <p:txBody>
          <a:bodyPr wrap="square" rtlCol="1">
            <a:spAutoFit/>
          </a:bodyPr>
          <a:lstStyle/>
          <a:p>
            <a:r>
              <a:rPr lang="he-IL" dirty="0"/>
              <a:t>צרכן ב</a:t>
            </a:r>
          </a:p>
        </p:txBody>
      </p:sp>
      <p:sp>
        <p:nvSpPr>
          <p:cNvPr id="111" name="TextBox 110"/>
          <p:cNvSpPr txBox="1"/>
          <p:nvPr/>
        </p:nvSpPr>
        <p:spPr>
          <a:xfrm>
            <a:off x="7942581" y="4234522"/>
            <a:ext cx="889697" cy="369332"/>
          </a:xfrm>
          <a:prstGeom prst="rect">
            <a:avLst/>
          </a:prstGeom>
          <a:noFill/>
        </p:spPr>
        <p:txBody>
          <a:bodyPr wrap="square" rtlCol="1">
            <a:spAutoFit/>
          </a:bodyPr>
          <a:lstStyle/>
          <a:p>
            <a:r>
              <a:rPr lang="he-IL" dirty="0"/>
              <a:t>אדם א</a:t>
            </a:r>
          </a:p>
        </p:txBody>
      </p:sp>
      <p:sp>
        <p:nvSpPr>
          <p:cNvPr id="112" name="TextBox 111"/>
          <p:cNvSpPr txBox="1"/>
          <p:nvPr/>
        </p:nvSpPr>
        <p:spPr>
          <a:xfrm>
            <a:off x="3632873" y="4188633"/>
            <a:ext cx="889697" cy="369332"/>
          </a:xfrm>
          <a:prstGeom prst="rect">
            <a:avLst/>
          </a:prstGeom>
          <a:noFill/>
        </p:spPr>
        <p:txBody>
          <a:bodyPr wrap="square" rtlCol="1">
            <a:spAutoFit/>
          </a:bodyPr>
          <a:lstStyle/>
          <a:p>
            <a:r>
              <a:rPr lang="he-IL" dirty="0"/>
              <a:t>אדם ב</a:t>
            </a:r>
          </a:p>
        </p:txBody>
      </p:sp>
      <p:sp>
        <p:nvSpPr>
          <p:cNvPr id="113" name="חץ שמאלה-ימינה 112"/>
          <p:cNvSpPr/>
          <p:nvPr/>
        </p:nvSpPr>
        <p:spPr>
          <a:xfrm>
            <a:off x="3312265" y="6208394"/>
            <a:ext cx="4773700" cy="415708"/>
          </a:xfrm>
          <a:prstGeom prst="lef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2">
                    <a:lumMod val="10000"/>
                  </a:schemeClr>
                </a:solidFill>
              </a:rPr>
              <a:t>התנגדות האדמה בין  שני אנשים</a:t>
            </a:r>
          </a:p>
        </p:txBody>
      </p:sp>
      <p:sp>
        <p:nvSpPr>
          <p:cNvPr id="48" name="הסבר קווי 1 47"/>
          <p:cNvSpPr/>
          <p:nvPr/>
        </p:nvSpPr>
        <p:spPr>
          <a:xfrm>
            <a:off x="717014" y="1007235"/>
            <a:ext cx="1545429" cy="643324"/>
          </a:xfrm>
          <a:prstGeom prst="borderCallout1">
            <a:avLst>
              <a:gd name="adj1" fmla="val 47561"/>
              <a:gd name="adj2" fmla="val 100408"/>
              <a:gd name="adj3" fmla="val 133628"/>
              <a:gd name="adj4" fmla="val 20393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לולאת תקלה</a:t>
            </a:r>
          </a:p>
        </p:txBody>
      </p:sp>
      <p:cxnSp>
        <p:nvCxnSpPr>
          <p:cNvPr id="7" name="מחבר ישר 6"/>
          <p:cNvCxnSpPr/>
          <p:nvPr/>
        </p:nvCxnSpPr>
        <p:spPr>
          <a:xfrm>
            <a:off x="4748242" y="3204680"/>
            <a:ext cx="1809645" cy="1849342"/>
          </a:xfrm>
          <a:prstGeom prst="line">
            <a:avLst/>
          </a:prstGeom>
          <a:ln w="152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4" name="מחבר ישר 113"/>
          <p:cNvCxnSpPr/>
          <p:nvPr/>
        </p:nvCxnSpPr>
        <p:spPr>
          <a:xfrm flipV="1">
            <a:off x="4673767" y="3178390"/>
            <a:ext cx="1967620" cy="1901923"/>
          </a:xfrm>
          <a:prstGeom prst="line">
            <a:avLst/>
          </a:prstGeom>
          <a:ln w="152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הסבר קווי 1 15"/>
          <p:cNvSpPr/>
          <p:nvPr/>
        </p:nvSpPr>
        <p:spPr>
          <a:xfrm>
            <a:off x="5887228" y="1763426"/>
            <a:ext cx="1376760" cy="1134121"/>
          </a:xfrm>
          <a:prstGeom prst="borderCallout1">
            <a:avLst>
              <a:gd name="adj1" fmla="val 18750"/>
              <a:gd name="adj2" fmla="val -8333"/>
              <a:gd name="adj3" fmla="val 156082"/>
              <a:gd name="adj4" fmla="val -332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אסור לחבר שני צרכנים לשנאי  בזינה צפה</a:t>
            </a:r>
          </a:p>
        </p:txBody>
      </p:sp>
      <p:cxnSp>
        <p:nvCxnSpPr>
          <p:cNvPr id="116" name="מחבר ישר 115"/>
          <p:cNvCxnSpPr>
            <a:stCxn id="65" idx="1"/>
          </p:cNvCxnSpPr>
          <p:nvPr/>
        </p:nvCxnSpPr>
        <p:spPr>
          <a:xfrm>
            <a:off x="1826320" y="2721474"/>
            <a:ext cx="77706" cy="253260"/>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5" name="אליפסה 64"/>
          <p:cNvSpPr/>
          <p:nvPr/>
        </p:nvSpPr>
        <p:spPr>
          <a:xfrm>
            <a:off x="1805475" y="2705439"/>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5" name="TextBox 104"/>
          <p:cNvSpPr txBox="1"/>
          <p:nvPr/>
        </p:nvSpPr>
        <p:spPr>
          <a:xfrm>
            <a:off x="149918" y="1604591"/>
            <a:ext cx="1317761" cy="369332"/>
          </a:xfrm>
          <a:prstGeom prst="rect">
            <a:avLst/>
          </a:prstGeom>
          <a:noFill/>
        </p:spPr>
        <p:txBody>
          <a:bodyPr wrap="square" rtlCol="1">
            <a:spAutoFit/>
          </a:bodyPr>
          <a:lstStyle/>
          <a:p>
            <a:r>
              <a:rPr lang="he-IL" dirty="0"/>
              <a:t>שנאי מבדל</a:t>
            </a:r>
          </a:p>
        </p:txBody>
      </p:sp>
      <p:pic>
        <p:nvPicPr>
          <p:cNvPr id="117" name="תמונה 1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6376" y="2195168"/>
            <a:ext cx="246688" cy="495151"/>
          </a:xfrm>
          <a:prstGeom prst="rect">
            <a:avLst/>
          </a:prstGeom>
        </p:spPr>
      </p:pic>
      <p:pic>
        <p:nvPicPr>
          <p:cNvPr id="118" name="תמונה 1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2481" y="2219469"/>
            <a:ext cx="246688" cy="495151"/>
          </a:xfrm>
          <a:prstGeom prst="rect">
            <a:avLst/>
          </a:prstGeom>
        </p:spPr>
      </p:pic>
      <p:sp>
        <p:nvSpPr>
          <p:cNvPr id="119" name="TextBox 118"/>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120" name="TextBox 119"/>
          <p:cNvSpPr txBox="1"/>
          <p:nvPr/>
        </p:nvSpPr>
        <p:spPr>
          <a:xfrm>
            <a:off x="940814" y="6514293"/>
            <a:ext cx="5820033" cy="307777"/>
          </a:xfrm>
          <a:prstGeom prst="rect">
            <a:avLst/>
          </a:prstGeom>
          <a:noFill/>
        </p:spPr>
        <p:txBody>
          <a:bodyPr wrap="square" rtlCol="1">
            <a:spAutoFit/>
          </a:bodyPr>
          <a:lstStyle/>
          <a:p>
            <a:pPr algn="ctr"/>
            <a:r>
              <a:rPr lang="he-IL" sz="1400" dirty="0">
                <a:solidFill>
                  <a:schemeClr val="bg1"/>
                </a:solidFill>
              </a:rPr>
              <a:t>ערך זאב אולישוק</a:t>
            </a:r>
          </a:p>
        </p:txBody>
      </p:sp>
    </p:spTree>
    <p:extLst>
      <p:ext uri="{BB962C8B-B14F-4D97-AF65-F5344CB8AC3E}">
        <p14:creationId xmlns:p14="http://schemas.microsoft.com/office/powerpoint/2010/main" val="410245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מציין מיקום תוכן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31" y="2763656"/>
            <a:ext cx="2010249" cy="2237015"/>
          </a:xfrm>
          <a:prstGeom prst="rect">
            <a:avLst/>
          </a:prstGeom>
        </p:spPr>
      </p:pic>
      <p:sp>
        <p:nvSpPr>
          <p:cNvPr id="2" name="כותרת 1"/>
          <p:cNvSpPr>
            <a:spLocks noGrp="1"/>
          </p:cNvSpPr>
          <p:nvPr>
            <p:ph type="title"/>
          </p:nvPr>
        </p:nvSpPr>
        <p:spPr>
          <a:xfrm>
            <a:off x="3131746" y="180673"/>
            <a:ext cx="3293768" cy="720000"/>
          </a:xfrm>
        </p:spPr>
        <p:txBody>
          <a:bodyPr/>
          <a:lstStyle/>
          <a:p>
            <a:r>
              <a:rPr lang="he-IL" dirty="0"/>
              <a:t>הפרד מגן                                </a:t>
            </a:r>
          </a:p>
        </p:txBody>
      </p:sp>
      <p:sp>
        <p:nvSpPr>
          <p:cNvPr id="5" name="מלבן 4"/>
          <p:cNvSpPr/>
          <p:nvPr/>
        </p:nvSpPr>
        <p:spPr>
          <a:xfrm>
            <a:off x="161848" y="5041271"/>
            <a:ext cx="6593832" cy="9693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4" name="מחבר ישר 33"/>
          <p:cNvCxnSpPr/>
          <p:nvPr/>
        </p:nvCxnSpPr>
        <p:spPr>
          <a:xfrm>
            <a:off x="1732376" y="2712038"/>
            <a:ext cx="0" cy="308918"/>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9" name="תמונה 38"/>
          <p:cNvPicPr>
            <a:picLocks noChangeAspect="1"/>
          </p:cNvPicPr>
          <p:nvPr/>
        </p:nvPicPr>
        <p:blipFill rotWithShape="1">
          <a:blip r:embed="rId3">
            <a:extLst>
              <a:ext uri="{28A0092B-C50C-407E-A947-70E740481C1C}">
                <a14:useLocalDpi xmlns:a14="http://schemas.microsoft.com/office/drawing/2010/main" val="0"/>
              </a:ext>
            </a:extLst>
          </a:blip>
          <a:srcRect r="11907"/>
          <a:stretch/>
        </p:blipFill>
        <p:spPr>
          <a:xfrm>
            <a:off x="2709919" y="2468767"/>
            <a:ext cx="2341164" cy="1973525"/>
          </a:xfrm>
          <a:prstGeom prst="rect">
            <a:avLst/>
          </a:prstGeom>
        </p:spPr>
      </p:pic>
      <p:sp>
        <p:nvSpPr>
          <p:cNvPr id="51" name="TextBox 50"/>
          <p:cNvSpPr txBox="1"/>
          <p:nvPr/>
        </p:nvSpPr>
        <p:spPr>
          <a:xfrm>
            <a:off x="2744144" y="2340585"/>
            <a:ext cx="1591918" cy="276999"/>
          </a:xfrm>
          <a:prstGeom prst="rect">
            <a:avLst/>
          </a:prstGeom>
          <a:noFill/>
        </p:spPr>
        <p:txBody>
          <a:bodyPr wrap="square" rtlCol="1">
            <a:spAutoFit/>
          </a:bodyPr>
          <a:lstStyle/>
          <a:p>
            <a:r>
              <a:rPr lang="he-IL" sz="1200" dirty="0"/>
              <a:t>הזנה למנוע </a:t>
            </a:r>
            <a:r>
              <a:rPr lang="en-US" sz="1200" dirty="0"/>
              <a:t>230V</a:t>
            </a:r>
            <a:endParaRPr lang="he-IL" sz="1200" dirty="0"/>
          </a:p>
        </p:txBody>
      </p:sp>
      <p:sp>
        <p:nvSpPr>
          <p:cNvPr id="54" name="מלבן 53"/>
          <p:cNvSpPr/>
          <p:nvPr/>
        </p:nvSpPr>
        <p:spPr>
          <a:xfrm>
            <a:off x="2709919" y="4259266"/>
            <a:ext cx="2341164"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6" name="מחבר ישר 35"/>
          <p:cNvCxnSpPr/>
          <p:nvPr/>
        </p:nvCxnSpPr>
        <p:spPr>
          <a:xfrm>
            <a:off x="1732376" y="3015601"/>
            <a:ext cx="1700908"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3880501" y="2036232"/>
            <a:ext cx="0" cy="579408"/>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284683" y="3193309"/>
            <a:ext cx="344548" cy="369332"/>
          </a:xfrm>
          <a:prstGeom prst="rect">
            <a:avLst/>
          </a:prstGeom>
          <a:noFill/>
        </p:spPr>
        <p:txBody>
          <a:bodyPr wrap="square" rtlCol="1">
            <a:spAutoFit/>
          </a:bodyPr>
          <a:lstStyle/>
          <a:p>
            <a:r>
              <a:rPr lang="en-US" dirty="0"/>
              <a:t>N</a:t>
            </a:r>
            <a:endParaRPr lang="he-IL" dirty="0"/>
          </a:p>
        </p:txBody>
      </p:sp>
      <p:sp>
        <p:nvSpPr>
          <p:cNvPr id="64" name="אליפסה 63"/>
          <p:cNvSpPr/>
          <p:nvPr/>
        </p:nvSpPr>
        <p:spPr>
          <a:xfrm>
            <a:off x="2426654" y="2991100"/>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3" name="ברק 72"/>
          <p:cNvSpPr/>
          <p:nvPr/>
        </p:nvSpPr>
        <p:spPr>
          <a:xfrm>
            <a:off x="3717493" y="2670154"/>
            <a:ext cx="401131" cy="690893"/>
          </a:xfrm>
          <a:prstGeom prst="lightningBol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6174608" y="835903"/>
            <a:ext cx="5724949" cy="2585323"/>
          </a:xfrm>
          <a:prstGeom prst="rect">
            <a:avLst/>
          </a:prstGeom>
          <a:noFill/>
        </p:spPr>
        <p:txBody>
          <a:bodyPr wrap="square" rtlCol="1">
            <a:spAutoFit/>
          </a:bodyPr>
          <a:lstStyle/>
          <a:p>
            <a:pPr marL="285750" indent="-285750">
              <a:buFont typeface="Arial" panose="020B0604020202020204" pitchFamily="34" charset="0"/>
              <a:buChar char="•"/>
            </a:pPr>
            <a:r>
              <a:rPr lang="he-IL" dirty="0"/>
              <a:t>שיטת הפרד מגן נועדה לשמור על המשתמש  מפני התחשמלות גם כאשר המשטחים המתכתיים מחושמלים.</a:t>
            </a:r>
          </a:p>
          <a:p>
            <a:pPr marL="285750" indent="-285750">
              <a:buFont typeface="Arial" panose="020B0604020202020204" pitchFamily="34" charset="0"/>
              <a:buChar char="•"/>
            </a:pPr>
            <a:r>
              <a:rPr lang="he-IL" dirty="0"/>
              <a:t>מפסק ההגנה לא יקפוץ במקרה של תקלה.</a:t>
            </a:r>
          </a:p>
          <a:p>
            <a:pPr marL="285750" indent="-285750">
              <a:buFont typeface="Arial" panose="020B0604020202020204" pitchFamily="34" charset="0"/>
              <a:buChar char="•"/>
            </a:pPr>
            <a:r>
              <a:rPr lang="he-IL" dirty="0"/>
              <a:t>מיועד גם לעבודה עם צרכנים חיוניים, שהספקת המתח סדירה חשובה גם במקרה של תקלה.</a:t>
            </a:r>
          </a:p>
          <a:p>
            <a:pPr marL="285750" indent="-285750">
              <a:buFont typeface="Arial" panose="020B0604020202020204" pitchFamily="34" charset="0"/>
              <a:buChar char="•"/>
            </a:pPr>
            <a:r>
              <a:rPr lang="he-IL" dirty="0"/>
              <a:t>מערכת יקרה, עלות השנאי גבוה.</a:t>
            </a:r>
          </a:p>
          <a:p>
            <a:pPr marL="285750" indent="-285750">
              <a:buFont typeface="Arial" panose="020B0604020202020204" pitchFamily="34" charset="0"/>
              <a:buChar char="•"/>
            </a:pPr>
            <a:r>
              <a:rPr lang="he-IL" dirty="0"/>
              <a:t>מוגבלת לצרכנים בעלי הספקים נמוכים יחסית. </a:t>
            </a:r>
          </a:p>
          <a:p>
            <a:r>
              <a:rPr lang="he-IL" dirty="0"/>
              <a:t>. </a:t>
            </a:r>
          </a:p>
        </p:txBody>
      </p:sp>
      <p:pic>
        <p:nvPicPr>
          <p:cNvPr id="29" name="תמונה 28"/>
          <p:cNvPicPr>
            <a:picLocks noChangeAspect="1"/>
          </p:cNvPicPr>
          <p:nvPr/>
        </p:nvPicPr>
        <p:blipFill rotWithShape="1">
          <a:blip r:embed="rId4" cstate="print">
            <a:extLst>
              <a:ext uri="{28A0092B-C50C-407E-A947-70E740481C1C}">
                <a14:useLocalDpi xmlns:a14="http://schemas.microsoft.com/office/drawing/2010/main" val="0"/>
              </a:ext>
            </a:extLst>
          </a:blip>
          <a:srcRect b="46684"/>
          <a:stretch/>
        </p:blipFill>
        <p:spPr>
          <a:xfrm>
            <a:off x="287411" y="1816713"/>
            <a:ext cx="2371718" cy="943475"/>
          </a:xfrm>
          <a:prstGeom prst="rect">
            <a:avLst/>
          </a:prstGeom>
        </p:spPr>
      </p:pic>
      <p:cxnSp>
        <p:nvCxnSpPr>
          <p:cNvPr id="69" name="מחבר ישר 68"/>
          <p:cNvCxnSpPr/>
          <p:nvPr/>
        </p:nvCxnSpPr>
        <p:spPr>
          <a:xfrm>
            <a:off x="2522219" y="2036232"/>
            <a:ext cx="1385223" cy="1"/>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5" name="אליפסה 64"/>
          <p:cNvSpPr/>
          <p:nvPr/>
        </p:nvSpPr>
        <p:spPr>
          <a:xfrm>
            <a:off x="1661208" y="2602544"/>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p:cNvSpPr txBox="1"/>
          <p:nvPr/>
        </p:nvSpPr>
        <p:spPr>
          <a:xfrm>
            <a:off x="149918" y="1604591"/>
            <a:ext cx="1317761" cy="369332"/>
          </a:xfrm>
          <a:prstGeom prst="rect">
            <a:avLst/>
          </a:prstGeom>
          <a:noFill/>
        </p:spPr>
        <p:txBody>
          <a:bodyPr wrap="square" rtlCol="1">
            <a:spAutoFit/>
          </a:bodyPr>
          <a:lstStyle/>
          <a:p>
            <a:r>
              <a:rPr lang="he-IL" dirty="0"/>
              <a:t>שנאי מבדל</a:t>
            </a:r>
          </a:p>
        </p:txBody>
      </p:sp>
      <p:pic>
        <p:nvPicPr>
          <p:cNvPr id="19" name="תמונה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4144" y="1788656"/>
            <a:ext cx="246688" cy="495151"/>
          </a:xfrm>
          <a:prstGeom prst="rect">
            <a:avLst/>
          </a:prstGeom>
        </p:spPr>
      </p:pic>
      <p:sp>
        <p:nvSpPr>
          <p:cNvPr id="20" name="TextBox 19"/>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22" name="TextBox 21">
            <a:extLst>
              <a:ext uri="{FF2B5EF4-FFF2-40B4-BE49-F238E27FC236}">
                <a16:creationId xmlns:a16="http://schemas.microsoft.com/office/drawing/2014/main" id="{FEE6E5AB-8D5B-4F89-BB83-F4F5116CF1E5}"/>
              </a:ext>
            </a:extLst>
          </p:cNvPr>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spTree>
    <p:extLst>
      <p:ext uri="{BB962C8B-B14F-4D97-AF65-F5344CB8AC3E}">
        <p14:creationId xmlns:p14="http://schemas.microsoft.com/office/powerpoint/2010/main" val="3446982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מציין מיקום תוכן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31" y="2763656"/>
            <a:ext cx="2010249" cy="2237015"/>
          </a:xfrm>
          <a:prstGeom prst="rect">
            <a:avLst/>
          </a:prstGeom>
        </p:spPr>
      </p:pic>
      <p:sp>
        <p:nvSpPr>
          <p:cNvPr id="2" name="כותרת 1"/>
          <p:cNvSpPr>
            <a:spLocks noGrp="1"/>
          </p:cNvSpPr>
          <p:nvPr>
            <p:ph type="title"/>
          </p:nvPr>
        </p:nvSpPr>
        <p:spPr>
          <a:xfrm>
            <a:off x="3131746" y="180673"/>
            <a:ext cx="3293768" cy="720000"/>
          </a:xfrm>
        </p:spPr>
        <p:txBody>
          <a:bodyPr/>
          <a:lstStyle/>
          <a:p>
            <a:r>
              <a:rPr lang="he-IL" dirty="0"/>
              <a:t>הפרד מגן                                </a:t>
            </a:r>
          </a:p>
        </p:txBody>
      </p:sp>
      <p:sp>
        <p:nvSpPr>
          <p:cNvPr id="5" name="מלבן 4"/>
          <p:cNvSpPr/>
          <p:nvPr/>
        </p:nvSpPr>
        <p:spPr>
          <a:xfrm>
            <a:off x="161848" y="5041271"/>
            <a:ext cx="6593832" cy="9693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תמונה 9"/>
          <p:cNvPicPr>
            <a:picLocks noChangeAspect="1"/>
          </p:cNvPicPr>
          <p:nvPr/>
        </p:nvPicPr>
        <p:blipFill rotWithShape="1">
          <a:blip r:embed="rId3" cstate="print">
            <a:extLst>
              <a:ext uri="{28A0092B-C50C-407E-A947-70E740481C1C}">
                <a14:useLocalDpi xmlns:a14="http://schemas.microsoft.com/office/drawing/2010/main" val="0"/>
              </a:ext>
            </a:extLst>
          </a:blip>
          <a:srcRect b="46684"/>
          <a:stretch/>
        </p:blipFill>
        <p:spPr>
          <a:xfrm>
            <a:off x="372426" y="1838613"/>
            <a:ext cx="2371718" cy="943475"/>
          </a:xfrm>
          <a:prstGeom prst="rect">
            <a:avLst/>
          </a:prstGeom>
        </p:spPr>
      </p:pic>
      <p:cxnSp>
        <p:nvCxnSpPr>
          <p:cNvPr id="34" name="מחבר ישר 33"/>
          <p:cNvCxnSpPr/>
          <p:nvPr/>
        </p:nvCxnSpPr>
        <p:spPr>
          <a:xfrm>
            <a:off x="1828708" y="2736929"/>
            <a:ext cx="0" cy="308918"/>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5" name="אליפסה 64"/>
          <p:cNvSpPr/>
          <p:nvPr/>
        </p:nvSpPr>
        <p:spPr>
          <a:xfrm>
            <a:off x="1769989" y="2650694"/>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9" name="תמונה 38"/>
          <p:cNvPicPr>
            <a:picLocks noChangeAspect="1"/>
          </p:cNvPicPr>
          <p:nvPr/>
        </p:nvPicPr>
        <p:blipFill rotWithShape="1">
          <a:blip r:embed="rId4">
            <a:extLst>
              <a:ext uri="{28A0092B-C50C-407E-A947-70E740481C1C}">
                <a14:useLocalDpi xmlns:a14="http://schemas.microsoft.com/office/drawing/2010/main" val="0"/>
              </a:ext>
            </a:extLst>
          </a:blip>
          <a:srcRect r="11907"/>
          <a:stretch/>
        </p:blipFill>
        <p:spPr>
          <a:xfrm>
            <a:off x="2709919" y="2468767"/>
            <a:ext cx="2341164" cy="1973525"/>
          </a:xfrm>
          <a:prstGeom prst="rect">
            <a:avLst/>
          </a:prstGeom>
        </p:spPr>
      </p:pic>
      <p:sp>
        <p:nvSpPr>
          <p:cNvPr id="51" name="TextBox 50"/>
          <p:cNvSpPr txBox="1"/>
          <p:nvPr/>
        </p:nvSpPr>
        <p:spPr>
          <a:xfrm>
            <a:off x="2744144" y="2340585"/>
            <a:ext cx="1591918" cy="276999"/>
          </a:xfrm>
          <a:prstGeom prst="rect">
            <a:avLst/>
          </a:prstGeom>
          <a:noFill/>
        </p:spPr>
        <p:txBody>
          <a:bodyPr wrap="square" rtlCol="1">
            <a:spAutoFit/>
          </a:bodyPr>
          <a:lstStyle/>
          <a:p>
            <a:r>
              <a:rPr lang="he-IL" sz="1200" dirty="0"/>
              <a:t>הזנה למנוע </a:t>
            </a:r>
            <a:r>
              <a:rPr lang="en-US" sz="1200" dirty="0"/>
              <a:t>230V</a:t>
            </a:r>
            <a:endParaRPr lang="he-IL" sz="1200" dirty="0"/>
          </a:p>
        </p:txBody>
      </p:sp>
      <p:sp>
        <p:nvSpPr>
          <p:cNvPr id="54" name="מלבן 53"/>
          <p:cNvSpPr/>
          <p:nvPr/>
        </p:nvSpPr>
        <p:spPr>
          <a:xfrm>
            <a:off x="2709919" y="4259266"/>
            <a:ext cx="2341164"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6" name="מחבר ישר 35"/>
          <p:cNvCxnSpPr/>
          <p:nvPr/>
        </p:nvCxnSpPr>
        <p:spPr>
          <a:xfrm>
            <a:off x="1841157" y="3015600"/>
            <a:ext cx="1592127" cy="1"/>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מחבר ישר 68"/>
          <p:cNvCxnSpPr/>
          <p:nvPr/>
        </p:nvCxnSpPr>
        <p:spPr>
          <a:xfrm>
            <a:off x="2522219" y="2036232"/>
            <a:ext cx="1385223" cy="1"/>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3880501" y="2036232"/>
            <a:ext cx="0" cy="579408"/>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284683" y="3193309"/>
            <a:ext cx="344548" cy="369332"/>
          </a:xfrm>
          <a:prstGeom prst="rect">
            <a:avLst/>
          </a:prstGeom>
          <a:noFill/>
        </p:spPr>
        <p:txBody>
          <a:bodyPr wrap="square" rtlCol="1">
            <a:spAutoFit/>
          </a:bodyPr>
          <a:lstStyle/>
          <a:p>
            <a:r>
              <a:rPr lang="en-US" dirty="0"/>
              <a:t>N</a:t>
            </a:r>
            <a:endParaRPr lang="he-IL" dirty="0"/>
          </a:p>
        </p:txBody>
      </p:sp>
      <p:sp>
        <p:nvSpPr>
          <p:cNvPr id="64" name="אליפסה 63"/>
          <p:cNvSpPr/>
          <p:nvPr/>
        </p:nvSpPr>
        <p:spPr>
          <a:xfrm>
            <a:off x="2426654" y="2991100"/>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3" name="ברק 72"/>
          <p:cNvSpPr/>
          <p:nvPr/>
        </p:nvSpPr>
        <p:spPr>
          <a:xfrm>
            <a:off x="3717493" y="2670154"/>
            <a:ext cx="401131" cy="690893"/>
          </a:xfrm>
          <a:prstGeom prst="lightningBol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6174608" y="358452"/>
            <a:ext cx="5724949" cy="3970318"/>
          </a:xfrm>
          <a:prstGeom prst="rect">
            <a:avLst/>
          </a:prstGeom>
          <a:noFill/>
        </p:spPr>
        <p:txBody>
          <a:bodyPr wrap="square" rtlCol="1">
            <a:spAutoFit/>
          </a:bodyPr>
          <a:lstStyle/>
          <a:p>
            <a:pPr marL="285750" indent="-285750">
              <a:buFont typeface="Arial" panose="020B0604020202020204" pitchFamily="34" charset="0"/>
              <a:buChar char="•"/>
            </a:pPr>
            <a:r>
              <a:rPr lang="he-IL" dirty="0"/>
              <a:t>בשיטת הגנה זו מותר לחבר רק צרכן אחד או בית תקע אחד</a:t>
            </a:r>
          </a:p>
          <a:p>
            <a:pPr marL="285750" indent="-285750">
              <a:buFont typeface="Arial" panose="020B0604020202020204" pitchFamily="34" charset="0"/>
              <a:buChar char="•"/>
            </a:pPr>
            <a:r>
              <a:rPr lang="he-IL" b="1" dirty="0"/>
              <a:t>אסור </a:t>
            </a:r>
            <a:r>
              <a:rPr lang="he-IL" dirty="0"/>
              <a:t>לחבר מוליך הארקה לשיטת הגנה זו.</a:t>
            </a:r>
          </a:p>
          <a:p>
            <a:pPr marL="285750" indent="-285750">
              <a:buFont typeface="Arial" panose="020B0604020202020204" pitchFamily="34" charset="0"/>
              <a:buChar char="•"/>
            </a:pPr>
            <a:r>
              <a:rPr lang="he-IL" dirty="0"/>
              <a:t>על בית התקע חייב להציב שלט "זהירות אסור לחבר הארקה"</a:t>
            </a:r>
          </a:p>
          <a:p>
            <a:pPr marL="285750" indent="-285750">
              <a:buFont typeface="Arial" panose="020B0604020202020204" pitchFamily="34" charset="0"/>
              <a:buChar char="•"/>
            </a:pPr>
            <a:r>
              <a:rPr lang="he-IL" b="1" dirty="0"/>
              <a:t>אסור </a:t>
            </a:r>
            <a:r>
              <a:rPr lang="he-IL" dirty="0"/>
              <a:t>לחבר לשנאי הארקת שיטה, אבל יש להאריק את הצד הראשוני.</a:t>
            </a:r>
          </a:p>
          <a:p>
            <a:pPr marL="285750" indent="-285750">
              <a:buFont typeface="Arial" panose="020B0604020202020204" pitchFamily="34" charset="0"/>
              <a:buChar char="•"/>
            </a:pPr>
            <a:r>
              <a:rPr lang="he-IL" dirty="0"/>
              <a:t>במידה ועובדים עם מכשיר על משטח מתכתי יש להניח חציצה בין המכשיר למשטח.</a:t>
            </a:r>
          </a:p>
          <a:p>
            <a:pPr marL="285750" indent="-285750">
              <a:buFont typeface="Arial" panose="020B0604020202020204" pitchFamily="34" charset="0"/>
              <a:buChar char="•"/>
            </a:pPr>
            <a:r>
              <a:rPr lang="he-IL" dirty="0"/>
              <a:t>אין להזין מתח כניסה לשנאי מעל  </a:t>
            </a:r>
            <a:r>
              <a:rPr lang="en-US" dirty="0"/>
              <a:t>1000V</a:t>
            </a:r>
            <a:r>
              <a:rPr lang="he-IL" dirty="0"/>
              <a:t> .</a:t>
            </a:r>
          </a:p>
          <a:p>
            <a:pPr marL="285750" indent="-285750">
              <a:buFont typeface="Arial" panose="020B0604020202020204" pitchFamily="34" charset="0"/>
              <a:buChar char="•"/>
            </a:pPr>
            <a:r>
              <a:rPr lang="he-IL" dirty="0"/>
              <a:t>יש לעשות בדיקות תקופתיות לבידוד לשנאי, ובמידה ונמצא לקוי בבידוד, אסור להשתמש בשנאי  עד לתיקון הליקוי.</a:t>
            </a:r>
          </a:p>
          <a:p>
            <a:r>
              <a:rPr lang="he-IL" dirty="0"/>
              <a:t>. </a:t>
            </a:r>
          </a:p>
        </p:txBody>
      </p:sp>
      <p:sp>
        <p:nvSpPr>
          <p:cNvPr id="18" name="TextBox 17"/>
          <p:cNvSpPr txBox="1"/>
          <p:nvPr/>
        </p:nvSpPr>
        <p:spPr>
          <a:xfrm>
            <a:off x="149918" y="1604591"/>
            <a:ext cx="1317761" cy="369332"/>
          </a:xfrm>
          <a:prstGeom prst="rect">
            <a:avLst/>
          </a:prstGeom>
          <a:noFill/>
        </p:spPr>
        <p:txBody>
          <a:bodyPr wrap="square" rtlCol="1">
            <a:spAutoFit/>
          </a:bodyPr>
          <a:lstStyle/>
          <a:p>
            <a:r>
              <a:rPr lang="he-IL" dirty="0"/>
              <a:t>שנאי מבדל</a:t>
            </a:r>
          </a:p>
        </p:txBody>
      </p:sp>
      <p:pic>
        <p:nvPicPr>
          <p:cNvPr id="19" name="תמונה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4144" y="1788656"/>
            <a:ext cx="246688" cy="495151"/>
          </a:xfrm>
          <a:prstGeom prst="rect">
            <a:avLst/>
          </a:prstGeom>
        </p:spPr>
      </p:pic>
      <p:sp>
        <p:nvSpPr>
          <p:cNvPr id="20" name="TextBox 19"/>
          <p:cNvSpPr txBox="1"/>
          <p:nvPr/>
        </p:nvSpPr>
        <p:spPr>
          <a:xfrm>
            <a:off x="11294077" y="134029"/>
            <a:ext cx="766118" cy="369332"/>
          </a:xfrm>
          <a:prstGeom prst="rect">
            <a:avLst/>
          </a:prstGeom>
          <a:noFill/>
        </p:spPr>
        <p:txBody>
          <a:bodyPr wrap="square" rtlCol="1">
            <a:spAutoFit/>
          </a:bodyPr>
          <a:lstStyle/>
          <a:p>
            <a:r>
              <a:rPr lang="he-IL" dirty="0"/>
              <a:t>בס"ד</a:t>
            </a:r>
          </a:p>
        </p:txBody>
      </p:sp>
      <p:sp>
        <p:nvSpPr>
          <p:cNvPr id="22" name="TextBox 21">
            <a:extLst>
              <a:ext uri="{FF2B5EF4-FFF2-40B4-BE49-F238E27FC236}">
                <a16:creationId xmlns:a16="http://schemas.microsoft.com/office/drawing/2014/main" id="{669A5A00-7774-4918-BBD1-2D4DEA2033FA}"/>
              </a:ext>
            </a:extLst>
          </p:cNvPr>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spTree>
    <p:extLst>
      <p:ext uri="{BB962C8B-B14F-4D97-AF65-F5344CB8AC3E}">
        <p14:creationId xmlns:p14="http://schemas.microsoft.com/office/powerpoint/2010/main" val="1437983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91979" y="1888046"/>
            <a:ext cx="12192000" cy="1260000"/>
          </a:xfrm>
        </p:spPr>
        <p:txBody>
          <a:bodyPr/>
          <a:lstStyle/>
          <a:p>
            <a:r>
              <a:rPr lang="he-IL" dirty="0"/>
              <a:t>הגנות מפני התחשמלות ללא  הארקה</a:t>
            </a:r>
          </a:p>
        </p:txBody>
      </p:sp>
      <p:sp>
        <p:nvSpPr>
          <p:cNvPr id="3" name="כותרת משנה 2"/>
          <p:cNvSpPr>
            <a:spLocks noGrp="1"/>
          </p:cNvSpPr>
          <p:nvPr>
            <p:ph type="subTitle" idx="1"/>
          </p:nvPr>
        </p:nvSpPr>
        <p:spPr>
          <a:xfrm>
            <a:off x="691979" y="3492510"/>
            <a:ext cx="12192000" cy="765200"/>
          </a:xfrm>
        </p:spPr>
        <p:txBody>
          <a:bodyPr/>
          <a:lstStyle/>
          <a:p>
            <a:r>
              <a:rPr lang="he-IL" dirty="0"/>
              <a:t>זינה צפה</a:t>
            </a:r>
          </a:p>
        </p:txBody>
      </p:sp>
      <p:sp>
        <p:nvSpPr>
          <p:cNvPr id="4" name="TextBox 3"/>
          <p:cNvSpPr txBox="1"/>
          <p:nvPr/>
        </p:nvSpPr>
        <p:spPr>
          <a:xfrm>
            <a:off x="9242856" y="104085"/>
            <a:ext cx="766118" cy="369332"/>
          </a:xfrm>
          <a:prstGeom prst="rect">
            <a:avLst/>
          </a:prstGeom>
          <a:noFill/>
        </p:spPr>
        <p:txBody>
          <a:bodyPr wrap="square" rtlCol="1">
            <a:spAutoFit/>
          </a:bodyPr>
          <a:lstStyle/>
          <a:p>
            <a:r>
              <a:rPr lang="he-IL" dirty="0"/>
              <a:t>בס"ד</a:t>
            </a:r>
          </a:p>
        </p:txBody>
      </p:sp>
      <p:sp>
        <p:nvSpPr>
          <p:cNvPr id="6" name="TextBox 5">
            <a:extLst>
              <a:ext uri="{FF2B5EF4-FFF2-40B4-BE49-F238E27FC236}">
                <a16:creationId xmlns:a16="http://schemas.microsoft.com/office/drawing/2014/main" id="{B32C8A00-F00A-49BD-8551-FE57E632AE4D}"/>
              </a:ext>
            </a:extLst>
          </p:cNvPr>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spTree>
    <p:extLst>
      <p:ext uri="{BB962C8B-B14F-4D97-AF65-F5344CB8AC3E}">
        <p14:creationId xmlns:p14="http://schemas.microsoft.com/office/powerpoint/2010/main" val="389904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729050" y="1640677"/>
            <a:ext cx="12192001" cy="1260164"/>
          </a:xfrm>
        </p:spPr>
        <p:txBody>
          <a:bodyPr/>
          <a:lstStyle/>
          <a:p>
            <a:r>
              <a:rPr lang="he-IL" dirty="0">
                <a:solidFill>
                  <a:srgbClr val="192A72"/>
                </a:solidFill>
              </a:rPr>
              <a:t>מערכות בקרה ואנרגיה</a:t>
            </a:r>
          </a:p>
        </p:txBody>
      </p:sp>
      <p:sp>
        <p:nvSpPr>
          <p:cNvPr id="7" name="כותרת משנה 6"/>
          <p:cNvSpPr>
            <a:spLocks noGrp="1"/>
          </p:cNvSpPr>
          <p:nvPr>
            <p:ph type="subTitle" idx="1"/>
          </p:nvPr>
        </p:nvSpPr>
        <p:spPr>
          <a:xfrm>
            <a:off x="630196" y="2779448"/>
            <a:ext cx="12192001" cy="765200"/>
          </a:xfrm>
        </p:spPr>
        <p:txBody>
          <a:bodyPr/>
          <a:lstStyle/>
          <a:p>
            <a:r>
              <a:rPr lang="he-IL" dirty="0">
                <a:sym typeface="Varela Round"/>
              </a:rPr>
              <a:t>שיטות הגנה מפני חשמול 4 </a:t>
            </a:r>
            <a:endParaRPr lang="he-IL" sz="4000" dirty="0">
              <a:sym typeface="Varela Round"/>
            </a:endParaRPr>
          </a:p>
        </p:txBody>
      </p:sp>
      <p:sp>
        <p:nvSpPr>
          <p:cNvPr id="4" name="מציין מיקום תוכן 3"/>
          <p:cNvSpPr>
            <a:spLocks noGrp="1"/>
          </p:cNvSpPr>
          <p:nvPr>
            <p:ph idx="10"/>
          </p:nvPr>
        </p:nvSpPr>
        <p:spPr>
          <a:xfrm>
            <a:off x="724933" y="3544648"/>
            <a:ext cx="12192001" cy="720094"/>
          </a:xfrm>
        </p:spPr>
        <p:txBody>
          <a:bodyPr/>
          <a:lstStyle/>
          <a:p>
            <a:r>
              <a:rPr lang="he-IL" sz="3200" dirty="0">
                <a:sym typeface="Varela Round"/>
              </a:rPr>
              <a:t>שם המורה: זאב אולישוק</a:t>
            </a:r>
          </a:p>
        </p:txBody>
      </p:sp>
      <p:sp>
        <p:nvSpPr>
          <p:cNvPr id="6" name="Rectangle 5">
            <a:extLst>
              <a:ext uri="{FF2B5EF4-FFF2-40B4-BE49-F238E27FC236}">
                <a16:creationId xmlns:a16="http://schemas.microsoft.com/office/drawing/2014/main" id="{B2280C11-EEDB-487A-98F6-634F6A554FCC}"/>
              </a:ext>
            </a:extLst>
          </p:cNvPr>
          <p:cNvSpPr/>
          <p:nvPr/>
        </p:nvSpPr>
        <p:spPr>
          <a:xfrm>
            <a:off x="12279398" y="634420"/>
            <a:ext cx="2277745" cy="663867"/>
          </a:xfrm>
          <a:prstGeom prst="rect">
            <a:avLst/>
          </a:prstGeom>
          <a:solidFill>
            <a:srgbClr val="E6E6E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שקופית זו היא חובה</a:t>
            </a:r>
            <a:endParaRPr lang="en-US" dirty="0">
              <a:solidFill>
                <a:srgbClr val="002060"/>
              </a:solidFill>
            </a:endParaRPr>
          </a:p>
        </p:txBody>
      </p:sp>
      <p:sp>
        <p:nvSpPr>
          <p:cNvPr id="8" name="TextBox 7"/>
          <p:cNvSpPr txBox="1"/>
          <p:nvPr/>
        </p:nvSpPr>
        <p:spPr>
          <a:xfrm>
            <a:off x="9242855" y="72245"/>
            <a:ext cx="766118" cy="369332"/>
          </a:xfrm>
          <a:prstGeom prst="rect">
            <a:avLst/>
          </a:prstGeom>
          <a:noFill/>
        </p:spPr>
        <p:txBody>
          <a:bodyPr wrap="square" rtlCol="1">
            <a:spAutoFit/>
          </a:bodyPr>
          <a:lstStyle/>
          <a:p>
            <a:r>
              <a:rPr lang="he-IL" dirty="0"/>
              <a:t>בס"ד</a:t>
            </a:r>
          </a:p>
        </p:txBody>
      </p:sp>
    </p:spTree>
    <p:extLst>
      <p:ext uri="{BB962C8B-B14F-4D97-AF65-F5344CB8AC3E}">
        <p14:creationId xmlns:p14="http://schemas.microsoft.com/office/powerpoint/2010/main" val="1686337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זינה צפה (</a:t>
            </a:r>
            <a:r>
              <a:rPr lang="en-US" dirty="0"/>
              <a:t>TI</a:t>
            </a:r>
            <a:r>
              <a:rPr lang="he-IL" dirty="0"/>
              <a:t>)</a:t>
            </a:r>
          </a:p>
        </p:txBody>
      </p:sp>
      <p:sp>
        <p:nvSpPr>
          <p:cNvPr id="3" name="מציין מיקום טקסט 2"/>
          <p:cNvSpPr>
            <a:spLocks noGrp="1"/>
          </p:cNvSpPr>
          <p:nvPr>
            <p:ph type="body" sz="quarter" idx="3"/>
          </p:nvPr>
        </p:nvSpPr>
        <p:spPr/>
        <p:txBody>
          <a:bodyPr/>
          <a:lstStyle/>
          <a:p>
            <a:r>
              <a:rPr lang="he-IL" dirty="0"/>
              <a:t>תפקיד השיטה</a:t>
            </a:r>
          </a:p>
        </p:txBody>
      </p:sp>
      <p:sp>
        <p:nvSpPr>
          <p:cNvPr id="4" name="מציין מיקום תוכן 3"/>
          <p:cNvSpPr>
            <a:spLocks noGrp="1"/>
          </p:cNvSpPr>
          <p:nvPr>
            <p:ph sz="quarter" idx="4"/>
          </p:nvPr>
        </p:nvSpPr>
        <p:spPr/>
        <p:txBody>
          <a:bodyPr>
            <a:normAutofit/>
          </a:bodyPr>
          <a:lstStyle/>
          <a:p>
            <a:r>
              <a:rPr lang="he-IL" dirty="0"/>
              <a:t>ראינו כי בשיטת הגנה הפרד מגן ניתן לחבר רק צרכן אחד, וחיבור של יותר צרכנים מהווה סכנה.</a:t>
            </a:r>
          </a:p>
          <a:p>
            <a:r>
              <a:rPr lang="he-IL" dirty="0"/>
              <a:t>שיטת זינה צפה דומה לשיטת הגנה הפרד מגן בעקרון הפעולה, אך היא מתגברת על המגבלה של כמות הצרכנים והשיטה זו ניתן לחבר לרשת יותר מצרכן אחד.</a:t>
            </a:r>
          </a:p>
          <a:p>
            <a:r>
              <a:rPr lang="he-IL" dirty="0"/>
              <a:t>הפתרון הוא חיבור מערכת התרעה מפני קצר ראשון לאדמה.</a:t>
            </a:r>
          </a:p>
          <a:p>
            <a:r>
              <a:rPr lang="he-IL" dirty="0"/>
              <a:t>מערכת ההתרעה מבוססת על בדיקה בכל זמן נתון של התנגדות </a:t>
            </a:r>
            <a:r>
              <a:rPr lang="he-IL" dirty="0" err="1"/>
              <a:t>האומית</a:t>
            </a:r>
            <a:r>
              <a:rPr lang="he-IL" dirty="0"/>
              <a:t> של בידודי מוליך הפאזה ומוליך האפס לבין הגוף המתכתי של הציוד החשמלי המוזן מרשת זו.</a:t>
            </a:r>
          </a:p>
          <a:p>
            <a:endParaRPr lang="he-IL" dirty="0"/>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2267" y="933094"/>
            <a:ext cx="3064225" cy="2213212"/>
          </a:xfrm>
          <a:prstGeom prst="rect">
            <a:avLst/>
          </a:prstGeom>
        </p:spPr>
      </p:pic>
      <p:sp>
        <p:nvSpPr>
          <p:cNvPr id="6" name="TextBox 5"/>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8" name="TextBox 7">
            <a:extLst>
              <a:ext uri="{FF2B5EF4-FFF2-40B4-BE49-F238E27FC236}">
                <a16:creationId xmlns:a16="http://schemas.microsoft.com/office/drawing/2014/main" id="{1AA08E00-52E2-4DBC-972B-BFCA7DBC5966}"/>
              </a:ext>
            </a:extLst>
          </p:cNvPr>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spTree>
    <p:extLst>
      <p:ext uri="{BB962C8B-B14F-4D97-AF65-F5344CB8AC3E}">
        <p14:creationId xmlns:p14="http://schemas.microsoft.com/office/powerpoint/2010/main" val="951319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rotWithShape="1">
          <a:blip r:embed="rId2">
            <a:extLst>
              <a:ext uri="{28A0092B-C50C-407E-A947-70E740481C1C}">
                <a14:useLocalDpi xmlns:a14="http://schemas.microsoft.com/office/drawing/2010/main" val="0"/>
              </a:ext>
            </a:extLst>
          </a:blip>
          <a:srcRect b="46684"/>
          <a:stretch/>
        </p:blipFill>
        <p:spPr>
          <a:xfrm>
            <a:off x="149918" y="1789257"/>
            <a:ext cx="2550719" cy="1138538"/>
          </a:xfrm>
          <a:prstGeom prst="rect">
            <a:avLst/>
          </a:prstGeom>
        </p:spPr>
      </p:pic>
      <p:sp>
        <p:nvSpPr>
          <p:cNvPr id="2" name="כותרת 1"/>
          <p:cNvSpPr>
            <a:spLocks noGrp="1"/>
          </p:cNvSpPr>
          <p:nvPr>
            <p:ph type="title"/>
          </p:nvPr>
        </p:nvSpPr>
        <p:spPr>
          <a:xfrm>
            <a:off x="2549769" y="180908"/>
            <a:ext cx="9642231" cy="720000"/>
          </a:xfrm>
        </p:spPr>
        <p:txBody>
          <a:bodyPr/>
          <a:lstStyle/>
          <a:p>
            <a:r>
              <a:rPr lang="he-IL" dirty="0"/>
              <a:t>זינה צפה</a:t>
            </a:r>
          </a:p>
        </p:txBody>
      </p:sp>
      <p:sp>
        <p:nvSpPr>
          <p:cNvPr id="3" name="מציין מיקום טקסט 2"/>
          <p:cNvSpPr>
            <a:spLocks noGrp="1"/>
          </p:cNvSpPr>
          <p:nvPr>
            <p:ph type="body" sz="quarter" idx="3"/>
          </p:nvPr>
        </p:nvSpPr>
        <p:spPr>
          <a:xfrm>
            <a:off x="623015" y="900908"/>
            <a:ext cx="6535027" cy="540000"/>
          </a:xfrm>
        </p:spPr>
        <p:txBody>
          <a:bodyPr/>
          <a:lstStyle/>
          <a:p>
            <a:r>
              <a:rPr lang="he-IL" dirty="0"/>
              <a:t>שרטוט סכמתי כולל</a:t>
            </a:r>
          </a:p>
        </p:txBody>
      </p:sp>
      <p:sp>
        <p:nvSpPr>
          <p:cNvPr id="5" name="מלבן 4"/>
          <p:cNvSpPr/>
          <p:nvPr/>
        </p:nvSpPr>
        <p:spPr>
          <a:xfrm>
            <a:off x="149919" y="5833975"/>
            <a:ext cx="8784016" cy="9693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חץ למטה 26"/>
          <p:cNvSpPr/>
          <p:nvPr/>
        </p:nvSpPr>
        <p:spPr>
          <a:xfrm>
            <a:off x="6883805" y="5151772"/>
            <a:ext cx="45719" cy="346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TextBox 27"/>
          <p:cNvSpPr txBox="1"/>
          <p:nvPr/>
        </p:nvSpPr>
        <p:spPr>
          <a:xfrm>
            <a:off x="6317799" y="4437724"/>
            <a:ext cx="1532695" cy="369332"/>
          </a:xfrm>
          <a:prstGeom prst="rect">
            <a:avLst/>
          </a:prstGeom>
          <a:noFill/>
        </p:spPr>
        <p:txBody>
          <a:bodyPr wrap="square" rtlCol="1">
            <a:spAutoFit/>
          </a:bodyPr>
          <a:lstStyle/>
          <a:p>
            <a:r>
              <a:rPr lang="he-IL" dirty="0"/>
              <a:t>אלקטרודה א</a:t>
            </a:r>
          </a:p>
        </p:txBody>
      </p:sp>
      <p:sp>
        <p:nvSpPr>
          <p:cNvPr id="51" name="TextBox 50"/>
          <p:cNvSpPr txBox="1"/>
          <p:nvPr/>
        </p:nvSpPr>
        <p:spPr>
          <a:xfrm>
            <a:off x="2744144" y="2340585"/>
            <a:ext cx="1591918" cy="276999"/>
          </a:xfrm>
          <a:prstGeom prst="rect">
            <a:avLst/>
          </a:prstGeom>
          <a:noFill/>
        </p:spPr>
        <p:txBody>
          <a:bodyPr wrap="square" rtlCol="1">
            <a:spAutoFit/>
          </a:bodyPr>
          <a:lstStyle/>
          <a:p>
            <a:r>
              <a:rPr lang="he-IL" sz="1200" dirty="0"/>
              <a:t>הזנה למנוע </a:t>
            </a:r>
            <a:r>
              <a:rPr lang="en-US" sz="1200" dirty="0"/>
              <a:t>230V</a:t>
            </a:r>
            <a:endParaRPr lang="he-IL" sz="1200" dirty="0"/>
          </a:p>
        </p:txBody>
      </p:sp>
      <p:pic>
        <p:nvPicPr>
          <p:cNvPr id="52" name="מציין מיקום תוכן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617" y="3607974"/>
            <a:ext cx="1968817" cy="2190908"/>
          </a:xfrm>
          <a:prstGeom prst="rect">
            <a:avLst/>
          </a:prstGeom>
        </p:spPr>
      </p:pic>
      <p:cxnSp>
        <p:nvCxnSpPr>
          <p:cNvPr id="69" name="מחבר ישר 68"/>
          <p:cNvCxnSpPr/>
          <p:nvPr/>
        </p:nvCxnSpPr>
        <p:spPr>
          <a:xfrm flipV="1">
            <a:off x="2470586" y="2025617"/>
            <a:ext cx="4704182" cy="10615"/>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857564" y="2991892"/>
            <a:ext cx="344548" cy="369332"/>
          </a:xfrm>
          <a:prstGeom prst="rect">
            <a:avLst/>
          </a:prstGeom>
          <a:noFill/>
        </p:spPr>
        <p:txBody>
          <a:bodyPr wrap="square" rtlCol="1">
            <a:spAutoFit/>
          </a:bodyPr>
          <a:lstStyle/>
          <a:p>
            <a:r>
              <a:rPr lang="en-US" dirty="0"/>
              <a:t>N</a:t>
            </a:r>
            <a:endParaRPr lang="he-IL" dirty="0"/>
          </a:p>
        </p:txBody>
      </p:sp>
      <p:sp>
        <p:nvSpPr>
          <p:cNvPr id="73" name="ברק 72"/>
          <p:cNvSpPr/>
          <p:nvPr/>
        </p:nvSpPr>
        <p:spPr>
          <a:xfrm>
            <a:off x="5051083" y="3740983"/>
            <a:ext cx="401131" cy="69089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6" name="מחבר ישר 25"/>
          <p:cNvCxnSpPr/>
          <p:nvPr/>
        </p:nvCxnSpPr>
        <p:spPr>
          <a:xfrm>
            <a:off x="-2353853" y="2036232"/>
            <a:ext cx="1464167"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9" name="תמונה 38"/>
          <p:cNvPicPr>
            <a:picLocks noChangeAspect="1"/>
          </p:cNvPicPr>
          <p:nvPr/>
        </p:nvPicPr>
        <p:blipFill rotWithShape="1">
          <a:blip r:embed="rId4">
            <a:extLst>
              <a:ext uri="{28A0092B-C50C-407E-A947-70E740481C1C}">
                <a14:useLocalDpi xmlns:a14="http://schemas.microsoft.com/office/drawing/2010/main" val="0"/>
              </a:ext>
            </a:extLst>
          </a:blip>
          <a:srcRect r="11907"/>
          <a:stretch/>
        </p:blipFill>
        <p:spPr>
          <a:xfrm>
            <a:off x="5887990" y="3299254"/>
            <a:ext cx="2341164" cy="1973525"/>
          </a:xfrm>
          <a:prstGeom prst="rect">
            <a:avLst/>
          </a:prstGeom>
        </p:spPr>
      </p:pic>
      <p:pic>
        <p:nvPicPr>
          <p:cNvPr id="30" name="תמונה 29"/>
          <p:cNvPicPr>
            <a:picLocks noChangeAspect="1"/>
          </p:cNvPicPr>
          <p:nvPr/>
        </p:nvPicPr>
        <p:blipFill rotWithShape="1">
          <a:blip r:embed="rId4">
            <a:extLst>
              <a:ext uri="{28A0092B-C50C-407E-A947-70E740481C1C}">
                <a14:useLocalDpi xmlns:a14="http://schemas.microsoft.com/office/drawing/2010/main" val="0"/>
              </a:ext>
            </a:extLst>
          </a:blip>
          <a:srcRect r="11907"/>
          <a:stretch/>
        </p:blipFill>
        <p:spPr>
          <a:xfrm>
            <a:off x="3652095" y="3299253"/>
            <a:ext cx="2341164" cy="1973525"/>
          </a:xfrm>
          <a:prstGeom prst="rect">
            <a:avLst/>
          </a:prstGeom>
        </p:spPr>
      </p:pic>
      <p:cxnSp>
        <p:nvCxnSpPr>
          <p:cNvPr id="38" name="מחבר ישר 37"/>
          <p:cNvCxnSpPr/>
          <p:nvPr/>
        </p:nvCxnSpPr>
        <p:spPr>
          <a:xfrm>
            <a:off x="4822677" y="2036232"/>
            <a:ext cx="0" cy="1496896"/>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a:off x="6743706" y="2846842"/>
            <a:ext cx="0" cy="675671"/>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7131892" y="2025617"/>
            <a:ext cx="0" cy="1496896"/>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מלבן 28"/>
          <p:cNvSpPr/>
          <p:nvPr/>
        </p:nvSpPr>
        <p:spPr>
          <a:xfrm>
            <a:off x="3360402" y="5041730"/>
            <a:ext cx="2341164"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חץ ימינה 55"/>
          <p:cNvSpPr/>
          <p:nvPr/>
        </p:nvSpPr>
        <p:spPr>
          <a:xfrm rot="5400000">
            <a:off x="-2539671" y="53411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חץ ימינה 60"/>
          <p:cNvSpPr/>
          <p:nvPr/>
        </p:nvSpPr>
        <p:spPr>
          <a:xfrm rot="16200000">
            <a:off x="-2588899" y="3460257"/>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 name="חץ ימינה 81"/>
          <p:cNvSpPr/>
          <p:nvPr/>
        </p:nvSpPr>
        <p:spPr>
          <a:xfrm rot="5400000">
            <a:off x="-2387271" y="68651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 name="חץ ימינה 82"/>
          <p:cNvSpPr/>
          <p:nvPr/>
        </p:nvSpPr>
        <p:spPr>
          <a:xfrm rot="5400000">
            <a:off x="-2234871" y="83891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 name="חץ ימינה 88"/>
          <p:cNvSpPr/>
          <p:nvPr/>
        </p:nvSpPr>
        <p:spPr>
          <a:xfrm>
            <a:off x="-2106883" y="674286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0" name="חץ ימינה 89"/>
          <p:cNvSpPr/>
          <p:nvPr/>
        </p:nvSpPr>
        <p:spPr>
          <a:xfrm>
            <a:off x="-1954483" y="689526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4" name="חץ ימינה 93"/>
          <p:cNvSpPr/>
          <p:nvPr/>
        </p:nvSpPr>
        <p:spPr>
          <a:xfrm>
            <a:off x="-2106883" y="6742860"/>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8" name="חץ ימינה 107"/>
          <p:cNvSpPr/>
          <p:nvPr/>
        </p:nvSpPr>
        <p:spPr>
          <a:xfrm rot="10800000">
            <a:off x="-2024237" y="4839699"/>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9" name="חץ ימינה 108"/>
          <p:cNvSpPr/>
          <p:nvPr/>
        </p:nvSpPr>
        <p:spPr>
          <a:xfrm rot="10800000">
            <a:off x="-1871837" y="4992099"/>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TextBox 44"/>
          <p:cNvSpPr txBox="1"/>
          <p:nvPr/>
        </p:nvSpPr>
        <p:spPr>
          <a:xfrm>
            <a:off x="7339457" y="3400255"/>
            <a:ext cx="889697" cy="369332"/>
          </a:xfrm>
          <a:prstGeom prst="rect">
            <a:avLst/>
          </a:prstGeom>
          <a:noFill/>
        </p:spPr>
        <p:txBody>
          <a:bodyPr wrap="square" rtlCol="1">
            <a:spAutoFit/>
          </a:bodyPr>
          <a:lstStyle/>
          <a:p>
            <a:r>
              <a:rPr lang="he-IL" dirty="0"/>
              <a:t>צרכן א</a:t>
            </a:r>
          </a:p>
        </p:txBody>
      </p:sp>
      <p:sp>
        <p:nvSpPr>
          <p:cNvPr id="110" name="TextBox 109"/>
          <p:cNvSpPr txBox="1"/>
          <p:nvPr/>
        </p:nvSpPr>
        <p:spPr>
          <a:xfrm>
            <a:off x="5103562" y="3400255"/>
            <a:ext cx="889697" cy="369332"/>
          </a:xfrm>
          <a:prstGeom prst="rect">
            <a:avLst/>
          </a:prstGeom>
          <a:noFill/>
        </p:spPr>
        <p:txBody>
          <a:bodyPr wrap="square" rtlCol="1">
            <a:spAutoFit/>
          </a:bodyPr>
          <a:lstStyle/>
          <a:p>
            <a:r>
              <a:rPr lang="he-IL" dirty="0"/>
              <a:t>צרכן ב</a:t>
            </a:r>
          </a:p>
        </p:txBody>
      </p:sp>
      <p:cxnSp>
        <p:nvCxnSpPr>
          <p:cNvPr id="114" name="מחבר ישר 113"/>
          <p:cNvCxnSpPr/>
          <p:nvPr/>
        </p:nvCxnSpPr>
        <p:spPr>
          <a:xfrm>
            <a:off x="-2201453" y="2188632"/>
            <a:ext cx="1464167"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5" name="מחבר ישר 114"/>
          <p:cNvCxnSpPr/>
          <p:nvPr/>
        </p:nvCxnSpPr>
        <p:spPr>
          <a:xfrm>
            <a:off x="4541927" y="2886141"/>
            <a:ext cx="0" cy="580834"/>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4" name="מלבן 53"/>
          <p:cNvSpPr/>
          <p:nvPr/>
        </p:nvSpPr>
        <p:spPr>
          <a:xfrm>
            <a:off x="5713223" y="5041730"/>
            <a:ext cx="2341164"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תמונה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0984" y="3188069"/>
            <a:ext cx="599418" cy="1434321"/>
          </a:xfrm>
          <a:prstGeom prst="rect">
            <a:avLst/>
          </a:prstGeom>
        </p:spPr>
      </p:pic>
      <p:cxnSp>
        <p:nvCxnSpPr>
          <p:cNvPr id="116" name="מחבר ישר 115"/>
          <p:cNvCxnSpPr/>
          <p:nvPr/>
        </p:nvCxnSpPr>
        <p:spPr>
          <a:xfrm>
            <a:off x="3084166" y="2900804"/>
            <a:ext cx="0" cy="33376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7" name="מחבר ישר 116"/>
          <p:cNvCxnSpPr/>
          <p:nvPr/>
        </p:nvCxnSpPr>
        <p:spPr>
          <a:xfrm>
            <a:off x="2895359" y="2008615"/>
            <a:ext cx="0" cy="1253540"/>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8" name="מלבן 117"/>
          <p:cNvSpPr/>
          <p:nvPr/>
        </p:nvSpPr>
        <p:spPr>
          <a:xfrm>
            <a:off x="1586908" y="5016914"/>
            <a:ext cx="1113729" cy="37849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9" name="אליפסה 118"/>
          <p:cNvSpPr/>
          <p:nvPr/>
        </p:nvSpPr>
        <p:spPr>
          <a:xfrm>
            <a:off x="2453163" y="5113946"/>
            <a:ext cx="103809" cy="18065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0" name="אליפסה 119"/>
          <p:cNvSpPr/>
          <p:nvPr/>
        </p:nvSpPr>
        <p:spPr>
          <a:xfrm>
            <a:off x="2176145" y="5120950"/>
            <a:ext cx="103809" cy="1648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1" name="אליפסה 120"/>
          <p:cNvSpPr/>
          <p:nvPr/>
        </p:nvSpPr>
        <p:spPr>
          <a:xfrm>
            <a:off x="1926030" y="5120950"/>
            <a:ext cx="103809" cy="1648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2" name="אליפסה 121"/>
          <p:cNvSpPr/>
          <p:nvPr/>
        </p:nvSpPr>
        <p:spPr>
          <a:xfrm>
            <a:off x="1700456" y="5114491"/>
            <a:ext cx="103809" cy="1648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3" name="מחבר ישר 122"/>
          <p:cNvCxnSpPr/>
          <p:nvPr/>
        </p:nvCxnSpPr>
        <p:spPr>
          <a:xfrm>
            <a:off x="2178377" y="5297570"/>
            <a:ext cx="0" cy="376538"/>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4" name="מחבר ישר 123"/>
          <p:cNvCxnSpPr>
            <a:stCxn id="119" idx="4"/>
          </p:cNvCxnSpPr>
          <p:nvPr/>
        </p:nvCxnSpPr>
        <p:spPr>
          <a:xfrm flipH="1">
            <a:off x="2502138" y="5294604"/>
            <a:ext cx="2930" cy="180868"/>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5" name="מחבר ישר 124"/>
          <p:cNvCxnSpPr/>
          <p:nvPr/>
        </p:nvCxnSpPr>
        <p:spPr>
          <a:xfrm>
            <a:off x="1926030" y="4807056"/>
            <a:ext cx="1158136" cy="0"/>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7" name="מחבר ישר 126"/>
          <p:cNvCxnSpPr/>
          <p:nvPr/>
        </p:nvCxnSpPr>
        <p:spPr>
          <a:xfrm>
            <a:off x="2178377" y="5674108"/>
            <a:ext cx="5257312" cy="0"/>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8" name="מחבר ישר 127"/>
          <p:cNvCxnSpPr/>
          <p:nvPr/>
        </p:nvCxnSpPr>
        <p:spPr>
          <a:xfrm>
            <a:off x="2375972" y="5497929"/>
            <a:ext cx="2727590" cy="0"/>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0" name="מחבר ישר 129"/>
          <p:cNvCxnSpPr/>
          <p:nvPr/>
        </p:nvCxnSpPr>
        <p:spPr>
          <a:xfrm>
            <a:off x="7435538" y="4598963"/>
            <a:ext cx="0" cy="1082308"/>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1" name="מחבר ישר 130"/>
          <p:cNvCxnSpPr/>
          <p:nvPr/>
        </p:nvCxnSpPr>
        <p:spPr>
          <a:xfrm>
            <a:off x="5070459" y="4703428"/>
            <a:ext cx="0" cy="821034"/>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6" name="מחבר ישר 135"/>
          <p:cNvCxnSpPr/>
          <p:nvPr/>
        </p:nvCxnSpPr>
        <p:spPr>
          <a:xfrm>
            <a:off x="3084166" y="4519515"/>
            <a:ext cx="1465" cy="317985"/>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9" name="מחבר ישר 138"/>
          <p:cNvCxnSpPr/>
          <p:nvPr/>
        </p:nvCxnSpPr>
        <p:spPr>
          <a:xfrm>
            <a:off x="1926030" y="4794755"/>
            <a:ext cx="0" cy="319190"/>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2" name="מחבר ישר 141"/>
          <p:cNvCxnSpPr/>
          <p:nvPr/>
        </p:nvCxnSpPr>
        <p:spPr>
          <a:xfrm>
            <a:off x="1758610" y="5134675"/>
            <a:ext cx="0" cy="1296919"/>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flipV="1">
            <a:off x="1586908" y="2873813"/>
            <a:ext cx="5156798" cy="53982"/>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5" name="אליפסה 144"/>
          <p:cNvSpPr/>
          <p:nvPr/>
        </p:nvSpPr>
        <p:spPr>
          <a:xfrm>
            <a:off x="4999291" y="4618132"/>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6" name="אליפסה 145"/>
          <p:cNvSpPr/>
          <p:nvPr/>
        </p:nvSpPr>
        <p:spPr>
          <a:xfrm>
            <a:off x="7339457" y="4563385"/>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48" name="מחבר ישר 147"/>
          <p:cNvCxnSpPr/>
          <p:nvPr/>
        </p:nvCxnSpPr>
        <p:spPr>
          <a:xfrm>
            <a:off x="2354059" y="5492839"/>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9" name="מחבר ישר 148"/>
          <p:cNvCxnSpPr/>
          <p:nvPr/>
        </p:nvCxnSpPr>
        <p:spPr>
          <a:xfrm flipH="1">
            <a:off x="7435537" y="5222543"/>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0" name="מחבר ישר 149"/>
          <p:cNvCxnSpPr/>
          <p:nvPr/>
        </p:nvCxnSpPr>
        <p:spPr>
          <a:xfrm flipH="1">
            <a:off x="7436155" y="4807056"/>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1" name="מחבר ישר 150"/>
          <p:cNvCxnSpPr/>
          <p:nvPr/>
        </p:nvCxnSpPr>
        <p:spPr>
          <a:xfrm flipH="1">
            <a:off x="5056268" y="5199416"/>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2" name="מחבר ישר 151"/>
          <p:cNvCxnSpPr/>
          <p:nvPr/>
        </p:nvCxnSpPr>
        <p:spPr>
          <a:xfrm flipH="1">
            <a:off x="5062313" y="4822742"/>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8" name="מחבר ישר 157"/>
          <p:cNvCxnSpPr/>
          <p:nvPr/>
        </p:nvCxnSpPr>
        <p:spPr>
          <a:xfrm>
            <a:off x="2909683" y="5484601"/>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9" name="מחבר ישר 158"/>
          <p:cNvCxnSpPr/>
          <p:nvPr/>
        </p:nvCxnSpPr>
        <p:spPr>
          <a:xfrm>
            <a:off x="3437748" y="5480216"/>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0" name="מחבר ישר 159"/>
          <p:cNvCxnSpPr/>
          <p:nvPr/>
        </p:nvCxnSpPr>
        <p:spPr>
          <a:xfrm>
            <a:off x="4014297" y="5480216"/>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1" name="מחבר ישר 160"/>
          <p:cNvCxnSpPr/>
          <p:nvPr/>
        </p:nvCxnSpPr>
        <p:spPr>
          <a:xfrm>
            <a:off x="4541927" y="5485839"/>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2" name="מחבר ישר 161"/>
          <p:cNvCxnSpPr/>
          <p:nvPr/>
        </p:nvCxnSpPr>
        <p:spPr>
          <a:xfrm>
            <a:off x="5251648" y="5658914"/>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3" name="מחבר ישר 162"/>
          <p:cNvCxnSpPr/>
          <p:nvPr/>
        </p:nvCxnSpPr>
        <p:spPr>
          <a:xfrm>
            <a:off x="2744349" y="5681271"/>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4" name="מחבר ישר 163"/>
          <p:cNvCxnSpPr/>
          <p:nvPr/>
        </p:nvCxnSpPr>
        <p:spPr>
          <a:xfrm>
            <a:off x="2176145" y="5681271"/>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5" name="מחבר ישר 164"/>
          <p:cNvCxnSpPr/>
          <p:nvPr/>
        </p:nvCxnSpPr>
        <p:spPr>
          <a:xfrm>
            <a:off x="3978331" y="5681271"/>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6" name="מחבר ישר 165"/>
          <p:cNvCxnSpPr/>
          <p:nvPr/>
        </p:nvCxnSpPr>
        <p:spPr>
          <a:xfrm>
            <a:off x="4661090" y="5643720"/>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7" name="מחבר ישר 166"/>
          <p:cNvCxnSpPr/>
          <p:nvPr/>
        </p:nvCxnSpPr>
        <p:spPr>
          <a:xfrm>
            <a:off x="5842249" y="5674108"/>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8" name="מחבר ישר 167"/>
          <p:cNvCxnSpPr/>
          <p:nvPr/>
        </p:nvCxnSpPr>
        <p:spPr>
          <a:xfrm>
            <a:off x="3389093" y="5681271"/>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9" name="מחבר ישר 168"/>
          <p:cNvCxnSpPr/>
          <p:nvPr/>
        </p:nvCxnSpPr>
        <p:spPr>
          <a:xfrm>
            <a:off x="6980882" y="5674108"/>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0" name="מחבר ישר 169"/>
          <p:cNvCxnSpPr/>
          <p:nvPr/>
        </p:nvCxnSpPr>
        <p:spPr>
          <a:xfrm>
            <a:off x="6441687" y="5661795"/>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1" name="מחבר ישר 170"/>
          <p:cNvCxnSpPr/>
          <p:nvPr/>
        </p:nvCxnSpPr>
        <p:spPr>
          <a:xfrm>
            <a:off x="2354088" y="4822742"/>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3" name="מחבר ישר 172"/>
          <p:cNvCxnSpPr/>
          <p:nvPr/>
        </p:nvCxnSpPr>
        <p:spPr>
          <a:xfrm>
            <a:off x="2783612" y="4837500"/>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4" name="מחבר ישר 173"/>
          <p:cNvCxnSpPr/>
          <p:nvPr/>
        </p:nvCxnSpPr>
        <p:spPr>
          <a:xfrm>
            <a:off x="1878829" y="4822742"/>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7" name="מחבר ישר 146"/>
          <p:cNvCxnSpPr/>
          <p:nvPr/>
        </p:nvCxnSpPr>
        <p:spPr>
          <a:xfrm flipH="1">
            <a:off x="1658075" y="2726363"/>
            <a:ext cx="1" cy="218988"/>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5" name="אליפסה 64"/>
          <p:cNvSpPr/>
          <p:nvPr/>
        </p:nvSpPr>
        <p:spPr>
          <a:xfrm>
            <a:off x="1586908" y="2719318"/>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7619617" y="868176"/>
            <a:ext cx="4572381" cy="2862322"/>
          </a:xfrm>
          <a:prstGeom prst="rect">
            <a:avLst/>
          </a:prstGeom>
          <a:noFill/>
        </p:spPr>
        <p:txBody>
          <a:bodyPr wrap="square" rtlCol="1">
            <a:spAutoFit/>
          </a:bodyPr>
          <a:lstStyle/>
          <a:p>
            <a:r>
              <a:rPr lang="he-IL" dirty="0"/>
              <a:t>על מנת ליישם את מערכת ההתרעה נשתמש  בציוד הגנה הנקרא  בשם "משגוח " .שתפקידו לצור מפל מתח נמוך מאוד בין מוליכי האפס והפזה כלפי האדמה,  ובכך לגרום לזרימת זרם. המשגוח מחשב את היחס של שני המדידות  ומקבל התנגדות . החיבור להארקה לא נעשה </a:t>
            </a:r>
            <a:r>
              <a:rPr lang="he-IL" dirty="0" err="1"/>
              <a:t>צלורכי</a:t>
            </a:r>
            <a:r>
              <a:rPr lang="he-IL" dirty="0"/>
              <a:t> הגנה אלה לצורכי מדידה, וכך מהווה נקודת יחוס לפוטנציאל אפס טהור גם כלפי הפאזה וגם כלפי האפס, וזאת  בגלל שהמערכת צפה.</a:t>
            </a:r>
          </a:p>
        </p:txBody>
      </p:sp>
      <p:sp>
        <p:nvSpPr>
          <p:cNvPr id="8" name="הסבר קווי 1 7"/>
          <p:cNvSpPr/>
          <p:nvPr/>
        </p:nvSpPr>
        <p:spPr>
          <a:xfrm>
            <a:off x="252925" y="3924488"/>
            <a:ext cx="1181250" cy="915211"/>
          </a:xfrm>
          <a:prstGeom prst="borderCallout1">
            <a:avLst>
              <a:gd name="adj1" fmla="val 48453"/>
              <a:gd name="adj2" fmla="val 103597"/>
              <a:gd name="adj3" fmla="val 135452"/>
              <a:gd name="adj4" fmla="val 14368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הארקה  לצורכי מדידה</a:t>
            </a:r>
          </a:p>
        </p:txBody>
      </p:sp>
      <p:sp>
        <p:nvSpPr>
          <p:cNvPr id="9" name="הסבר קווי 1 8"/>
          <p:cNvSpPr/>
          <p:nvPr/>
        </p:nvSpPr>
        <p:spPr>
          <a:xfrm>
            <a:off x="368455" y="3097909"/>
            <a:ext cx="1289620" cy="643074"/>
          </a:xfrm>
          <a:prstGeom prst="borderCallout1">
            <a:avLst>
              <a:gd name="adj1" fmla="val 51416"/>
              <a:gd name="adj2" fmla="val 101857"/>
              <a:gd name="adj3" fmla="val 100971"/>
              <a:gd name="adj4" fmla="val 20216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משגוח</a:t>
            </a:r>
          </a:p>
        </p:txBody>
      </p:sp>
      <p:sp>
        <p:nvSpPr>
          <p:cNvPr id="87" name="אליפסה 86"/>
          <p:cNvSpPr/>
          <p:nvPr/>
        </p:nvSpPr>
        <p:spPr>
          <a:xfrm>
            <a:off x="2430970" y="2900804"/>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הסבר קווי 1 10"/>
          <p:cNvSpPr/>
          <p:nvPr/>
        </p:nvSpPr>
        <p:spPr>
          <a:xfrm>
            <a:off x="2180848" y="1260389"/>
            <a:ext cx="1558919" cy="617838"/>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שנאי צף</a:t>
            </a:r>
          </a:p>
        </p:txBody>
      </p:sp>
      <p:pic>
        <p:nvPicPr>
          <p:cNvPr id="143" name="תמונה 1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7021" y="6113470"/>
            <a:ext cx="1230678" cy="629390"/>
          </a:xfrm>
          <a:prstGeom prst="rect">
            <a:avLst/>
          </a:prstGeom>
        </p:spPr>
      </p:pic>
      <p:sp>
        <p:nvSpPr>
          <p:cNvPr id="91" name="TextBox 90"/>
          <p:cNvSpPr txBox="1"/>
          <p:nvPr/>
        </p:nvSpPr>
        <p:spPr>
          <a:xfrm>
            <a:off x="69330" y="5030365"/>
            <a:ext cx="1375618" cy="369332"/>
          </a:xfrm>
          <a:prstGeom prst="rect">
            <a:avLst/>
          </a:prstGeom>
          <a:noFill/>
        </p:spPr>
        <p:txBody>
          <a:bodyPr wrap="square" rtlCol="1">
            <a:spAutoFit/>
          </a:bodyPr>
          <a:lstStyle/>
          <a:p>
            <a:r>
              <a:rPr lang="he-IL" dirty="0"/>
              <a:t>פס הארקות</a:t>
            </a:r>
          </a:p>
        </p:txBody>
      </p:sp>
      <p:pic>
        <p:nvPicPr>
          <p:cNvPr id="92" name="תמונה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3340" y="2520771"/>
            <a:ext cx="489769" cy="706083"/>
          </a:xfrm>
          <a:prstGeom prst="rect">
            <a:avLst/>
          </a:prstGeom>
        </p:spPr>
      </p:pic>
      <p:pic>
        <p:nvPicPr>
          <p:cNvPr id="93" name="תמונה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7863" y="2574753"/>
            <a:ext cx="489769" cy="706083"/>
          </a:xfrm>
          <a:prstGeom prst="rect">
            <a:avLst/>
          </a:prstGeom>
        </p:spPr>
      </p:pic>
      <p:sp>
        <p:nvSpPr>
          <p:cNvPr id="12" name="הסבר קווי 2 11"/>
          <p:cNvSpPr/>
          <p:nvPr/>
        </p:nvSpPr>
        <p:spPr>
          <a:xfrm>
            <a:off x="4878894" y="1440908"/>
            <a:ext cx="2050770" cy="437319"/>
          </a:xfrm>
          <a:prstGeom prst="borderCallout2">
            <a:avLst>
              <a:gd name="adj1" fmla="val 343691"/>
              <a:gd name="adj2" fmla="val 94099"/>
              <a:gd name="adj3" fmla="val 95040"/>
              <a:gd name="adj4" fmla="val 49011"/>
              <a:gd name="adj5" fmla="val 324418"/>
              <a:gd name="adj6" fmla="val 153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מחויב בניתוק אפס</a:t>
            </a:r>
          </a:p>
        </p:txBody>
      </p:sp>
      <p:sp>
        <p:nvSpPr>
          <p:cNvPr id="95" name="TextBox 94"/>
          <p:cNvSpPr txBox="1"/>
          <p:nvPr/>
        </p:nvSpPr>
        <p:spPr>
          <a:xfrm>
            <a:off x="149918" y="1604591"/>
            <a:ext cx="1317761" cy="369332"/>
          </a:xfrm>
          <a:prstGeom prst="rect">
            <a:avLst/>
          </a:prstGeom>
          <a:noFill/>
        </p:spPr>
        <p:txBody>
          <a:bodyPr wrap="square" rtlCol="1">
            <a:spAutoFit/>
          </a:bodyPr>
          <a:lstStyle/>
          <a:p>
            <a:r>
              <a:rPr lang="he-IL" dirty="0"/>
              <a:t>שנאי מבדל</a:t>
            </a:r>
          </a:p>
        </p:txBody>
      </p:sp>
      <p:cxnSp>
        <p:nvCxnSpPr>
          <p:cNvPr id="96" name="מחבר ישר 95"/>
          <p:cNvCxnSpPr/>
          <p:nvPr/>
        </p:nvCxnSpPr>
        <p:spPr>
          <a:xfrm>
            <a:off x="-2915785" y="3299019"/>
            <a:ext cx="362623" cy="543697"/>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מחבר ישר 96"/>
          <p:cNvCxnSpPr/>
          <p:nvPr/>
        </p:nvCxnSpPr>
        <p:spPr>
          <a:xfrm>
            <a:off x="-2734474" y="4489387"/>
            <a:ext cx="362623" cy="543697"/>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98" name="חץ למטה 97"/>
          <p:cNvSpPr/>
          <p:nvPr/>
        </p:nvSpPr>
        <p:spPr>
          <a:xfrm>
            <a:off x="-2142707" y="1455681"/>
            <a:ext cx="54745" cy="346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9" name="חץ למטה 98"/>
          <p:cNvSpPr/>
          <p:nvPr/>
        </p:nvSpPr>
        <p:spPr>
          <a:xfrm>
            <a:off x="-729269" y="2870948"/>
            <a:ext cx="54745" cy="346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0" name="חץ למטה 99"/>
          <p:cNvSpPr/>
          <p:nvPr/>
        </p:nvSpPr>
        <p:spPr>
          <a:xfrm>
            <a:off x="-1195071" y="4842993"/>
            <a:ext cx="54745" cy="346157"/>
          </a:xfrm>
          <a:prstGeom prst="down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1" name="מחבר ישר 100"/>
          <p:cNvCxnSpPr/>
          <p:nvPr/>
        </p:nvCxnSpPr>
        <p:spPr>
          <a:xfrm>
            <a:off x="-1906651" y="5785076"/>
            <a:ext cx="0" cy="830559"/>
          </a:xfrm>
          <a:prstGeom prst="line">
            <a:avLst/>
          </a:prstGeom>
          <a:ln w="476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2" name="חץ ימינה 101"/>
          <p:cNvSpPr/>
          <p:nvPr/>
        </p:nvSpPr>
        <p:spPr>
          <a:xfrm rot="10800000">
            <a:off x="-1253305" y="1526449"/>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3" name="חץ למטה 102"/>
          <p:cNvSpPr/>
          <p:nvPr/>
        </p:nvSpPr>
        <p:spPr>
          <a:xfrm>
            <a:off x="-1042671" y="4995393"/>
            <a:ext cx="54745" cy="346157"/>
          </a:xfrm>
          <a:prstGeom prst="down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4" name="חץ למטה 103"/>
          <p:cNvSpPr/>
          <p:nvPr/>
        </p:nvSpPr>
        <p:spPr>
          <a:xfrm>
            <a:off x="-890271" y="5147793"/>
            <a:ext cx="54745" cy="346157"/>
          </a:xfrm>
          <a:prstGeom prst="down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5" name="חץ למטה 104"/>
          <p:cNvSpPr/>
          <p:nvPr/>
        </p:nvSpPr>
        <p:spPr>
          <a:xfrm>
            <a:off x="-601947" y="6156665"/>
            <a:ext cx="54745" cy="346157"/>
          </a:xfrm>
          <a:prstGeom prst="down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חץ למטה 105"/>
          <p:cNvSpPr/>
          <p:nvPr/>
        </p:nvSpPr>
        <p:spPr>
          <a:xfrm>
            <a:off x="-1187418" y="5982044"/>
            <a:ext cx="54745" cy="346157"/>
          </a:xfrm>
          <a:prstGeom prst="down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7" name="חץ למטה 106"/>
          <p:cNvSpPr/>
          <p:nvPr/>
        </p:nvSpPr>
        <p:spPr>
          <a:xfrm>
            <a:off x="-305487" y="3892524"/>
            <a:ext cx="54745" cy="346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1" name="חץ ימינה 110"/>
          <p:cNvSpPr/>
          <p:nvPr/>
        </p:nvSpPr>
        <p:spPr>
          <a:xfrm rot="5400000">
            <a:off x="-2273780" y="-298232"/>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2" name="חץ ימינה 111"/>
          <p:cNvSpPr/>
          <p:nvPr/>
        </p:nvSpPr>
        <p:spPr>
          <a:xfrm rot="5400000">
            <a:off x="-1968980" y="656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3" name="חץ ימינה 112"/>
          <p:cNvSpPr/>
          <p:nvPr/>
        </p:nvSpPr>
        <p:spPr>
          <a:xfrm rot="5400000">
            <a:off x="-1816580" y="15896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9" name="חץ ימינה 128"/>
          <p:cNvSpPr/>
          <p:nvPr/>
        </p:nvSpPr>
        <p:spPr>
          <a:xfrm>
            <a:off x="-2974019" y="207289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2" name="חץ ימינה 131"/>
          <p:cNvSpPr/>
          <p:nvPr/>
        </p:nvSpPr>
        <p:spPr>
          <a:xfrm>
            <a:off x="-2669219" y="2377698"/>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3" name="חץ ימינה 132"/>
          <p:cNvSpPr/>
          <p:nvPr/>
        </p:nvSpPr>
        <p:spPr>
          <a:xfrm rot="10800000">
            <a:off x="-1100905" y="1678849"/>
            <a:ext cx="371636" cy="4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34" name="מחבר חץ ישר 133"/>
          <p:cNvCxnSpPr/>
          <p:nvPr/>
        </p:nvCxnSpPr>
        <p:spPr>
          <a:xfrm flipV="1">
            <a:off x="-1919087" y="3026704"/>
            <a:ext cx="0" cy="1094236"/>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5" name="מחבר חץ ישר 134"/>
          <p:cNvCxnSpPr/>
          <p:nvPr/>
        </p:nvCxnSpPr>
        <p:spPr>
          <a:xfrm flipV="1">
            <a:off x="-1630762" y="2800690"/>
            <a:ext cx="0" cy="1094236"/>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7" name="מחבר ישר 136"/>
          <p:cNvCxnSpPr/>
          <p:nvPr/>
        </p:nvCxnSpPr>
        <p:spPr>
          <a:xfrm>
            <a:off x="-279678" y="7325551"/>
            <a:ext cx="0" cy="830559"/>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126" name="TextBox 125"/>
          <p:cNvSpPr txBox="1"/>
          <p:nvPr/>
        </p:nvSpPr>
        <p:spPr>
          <a:xfrm>
            <a:off x="2054317" y="6514198"/>
            <a:ext cx="5820033" cy="307777"/>
          </a:xfrm>
          <a:prstGeom prst="rect">
            <a:avLst/>
          </a:prstGeom>
          <a:noFill/>
        </p:spPr>
        <p:txBody>
          <a:bodyPr wrap="square" rtlCol="1">
            <a:spAutoFit/>
          </a:bodyPr>
          <a:lstStyle/>
          <a:p>
            <a:pPr algn="ctr"/>
            <a:r>
              <a:rPr lang="he-IL" sz="1400" dirty="0">
                <a:solidFill>
                  <a:schemeClr val="bg1"/>
                </a:solidFill>
              </a:rPr>
              <a:t>ערך זאב אולישוק</a:t>
            </a:r>
          </a:p>
        </p:txBody>
      </p:sp>
    </p:spTree>
    <p:extLst>
      <p:ext uri="{BB962C8B-B14F-4D97-AF65-F5344CB8AC3E}">
        <p14:creationId xmlns:p14="http://schemas.microsoft.com/office/powerpoint/2010/main" val="736260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rotWithShape="1">
          <a:blip r:embed="rId2">
            <a:extLst>
              <a:ext uri="{28A0092B-C50C-407E-A947-70E740481C1C}">
                <a14:useLocalDpi xmlns:a14="http://schemas.microsoft.com/office/drawing/2010/main" val="0"/>
              </a:ext>
            </a:extLst>
          </a:blip>
          <a:srcRect b="46684"/>
          <a:stretch/>
        </p:blipFill>
        <p:spPr>
          <a:xfrm>
            <a:off x="149918" y="1789257"/>
            <a:ext cx="2550719" cy="1138538"/>
          </a:xfrm>
          <a:prstGeom prst="rect">
            <a:avLst/>
          </a:prstGeom>
        </p:spPr>
      </p:pic>
      <p:sp>
        <p:nvSpPr>
          <p:cNvPr id="2" name="כותרת 1"/>
          <p:cNvSpPr>
            <a:spLocks noGrp="1"/>
          </p:cNvSpPr>
          <p:nvPr>
            <p:ph type="title"/>
          </p:nvPr>
        </p:nvSpPr>
        <p:spPr>
          <a:xfrm>
            <a:off x="2549770" y="180908"/>
            <a:ext cx="4932024" cy="720000"/>
          </a:xfrm>
        </p:spPr>
        <p:txBody>
          <a:bodyPr/>
          <a:lstStyle/>
          <a:p>
            <a:r>
              <a:rPr lang="he-IL" dirty="0"/>
              <a:t>זינה צפה</a:t>
            </a:r>
          </a:p>
        </p:txBody>
      </p:sp>
      <p:sp>
        <p:nvSpPr>
          <p:cNvPr id="3" name="מציין מיקום טקסט 2"/>
          <p:cNvSpPr>
            <a:spLocks noGrp="1"/>
          </p:cNvSpPr>
          <p:nvPr>
            <p:ph type="body" sz="quarter" idx="3"/>
          </p:nvPr>
        </p:nvSpPr>
        <p:spPr>
          <a:xfrm>
            <a:off x="623015" y="900908"/>
            <a:ext cx="6535027" cy="540000"/>
          </a:xfrm>
        </p:spPr>
        <p:txBody>
          <a:bodyPr/>
          <a:lstStyle/>
          <a:p>
            <a:r>
              <a:rPr lang="he-IL" dirty="0"/>
              <a:t>תנאים בהם "המשגוח" יתריע </a:t>
            </a:r>
          </a:p>
        </p:txBody>
      </p:sp>
      <p:sp>
        <p:nvSpPr>
          <p:cNvPr id="5" name="מלבן 4"/>
          <p:cNvSpPr/>
          <p:nvPr/>
        </p:nvSpPr>
        <p:spPr>
          <a:xfrm>
            <a:off x="49659" y="5888660"/>
            <a:ext cx="8784016" cy="9693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חץ למטה 26"/>
          <p:cNvSpPr/>
          <p:nvPr/>
        </p:nvSpPr>
        <p:spPr>
          <a:xfrm>
            <a:off x="6883805" y="5151772"/>
            <a:ext cx="45719" cy="346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TextBox 27"/>
          <p:cNvSpPr txBox="1"/>
          <p:nvPr/>
        </p:nvSpPr>
        <p:spPr>
          <a:xfrm>
            <a:off x="6317799" y="4437724"/>
            <a:ext cx="1532695" cy="369332"/>
          </a:xfrm>
          <a:prstGeom prst="rect">
            <a:avLst/>
          </a:prstGeom>
          <a:noFill/>
        </p:spPr>
        <p:txBody>
          <a:bodyPr wrap="square" rtlCol="1">
            <a:spAutoFit/>
          </a:bodyPr>
          <a:lstStyle/>
          <a:p>
            <a:r>
              <a:rPr lang="he-IL" dirty="0"/>
              <a:t>אלקטרודה א</a:t>
            </a:r>
          </a:p>
        </p:txBody>
      </p:sp>
      <p:sp>
        <p:nvSpPr>
          <p:cNvPr id="51" name="TextBox 50"/>
          <p:cNvSpPr txBox="1"/>
          <p:nvPr/>
        </p:nvSpPr>
        <p:spPr>
          <a:xfrm>
            <a:off x="2744144" y="2340585"/>
            <a:ext cx="1591918" cy="276999"/>
          </a:xfrm>
          <a:prstGeom prst="rect">
            <a:avLst/>
          </a:prstGeom>
          <a:noFill/>
        </p:spPr>
        <p:txBody>
          <a:bodyPr wrap="square" rtlCol="1">
            <a:spAutoFit/>
          </a:bodyPr>
          <a:lstStyle/>
          <a:p>
            <a:r>
              <a:rPr lang="he-IL" sz="1200" dirty="0"/>
              <a:t>הזנה למנוע </a:t>
            </a:r>
            <a:r>
              <a:rPr lang="en-US" sz="1200" dirty="0"/>
              <a:t>230V</a:t>
            </a:r>
            <a:endParaRPr lang="he-IL" sz="1200" dirty="0"/>
          </a:p>
        </p:txBody>
      </p:sp>
      <p:pic>
        <p:nvPicPr>
          <p:cNvPr id="52" name="מציין מיקום תוכן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617" y="3607974"/>
            <a:ext cx="1968817" cy="2190908"/>
          </a:xfrm>
          <a:prstGeom prst="rect">
            <a:avLst/>
          </a:prstGeom>
        </p:spPr>
      </p:pic>
      <p:cxnSp>
        <p:nvCxnSpPr>
          <p:cNvPr id="69" name="מחבר ישר 68"/>
          <p:cNvCxnSpPr/>
          <p:nvPr/>
        </p:nvCxnSpPr>
        <p:spPr>
          <a:xfrm flipV="1">
            <a:off x="2470586" y="2025617"/>
            <a:ext cx="4704182" cy="10615"/>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857564" y="2991892"/>
            <a:ext cx="344548" cy="369332"/>
          </a:xfrm>
          <a:prstGeom prst="rect">
            <a:avLst/>
          </a:prstGeom>
          <a:noFill/>
        </p:spPr>
        <p:txBody>
          <a:bodyPr wrap="square" rtlCol="1">
            <a:spAutoFit/>
          </a:bodyPr>
          <a:lstStyle/>
          <a:p>
            <a:r>
              <a:rPr lang="en-US" dirty="0"/>
              <a:t>N</a:t>
            </a:r>
            <a:endParaRPr lang="he-IL" dirty="0"/>
          </a:p>
        </p:txBody>
      </p:sp>
      <p:sp>
        <p:nvSpPr>
          <p:cNvPr id="73" name="ברק 72"/>
          <p:cNvSpPr/>
          <p:nvPr/>
        </p:nvSpPr>
        <p:spPr>
          <a:xfrm>
            <a:off x="5051083" y="3740983"/>
            <a:ext cx="401131" cy="69089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9" name="תמונה 38"/>
          <p:cNvPicPr>
            <a:picLocks noChangeAspect="1"/>
          </p:cNvPicPr>
          <p:nvPr/>
        </p:nvPicPr>
        <p:blipFill rotWithShape="1">
          <a:blip r:embed="rId4">
            <a:extLst>
              <a:ext uri="{28A0092B-C50C-407E-A947-70E740481C1C}">
                <a14:useLocalDpi xmlns:a14="http://schemas.microsoft.com/office/drawing/2010/main" val="0"/>
              </a:ext>
            </a:extLst>
          </a:blip>
          <a:srcRect r="11907"/>
          <a:stretch/>
        </p:blipFill>
        <p:spPr>
          <a:xfrm>
            <a:off x="5887990" y="3299254"/>
            <a:ext cx="2341164" cy="1973525"/>
          </a:xfrm>
          <a:prstGeom prst="rect">
            <a:avLst/>
          </a:prstGeom>
        </p:spPr>
      </p:pic>
      <p:pic>
        <p:nvPicPr>
          <p:cNvPr id="30" name="תמונה 29"/>
          <p:cNvPicPr>
            <a:picLocks noChangeAspect="1"/>
          </p:cNvPicPr>
          <p:nvPr/>
        </p:nvPicPr>
        <p:blipFill rotWithShape="1">
          <a:blip r:embed="rId4">
            <a:extLst>
              <a:ext uri="{28A0092B-C50C-407E-A947-70E740481C1C}">
                <a14:useLocalDpi xmlns:a14="http://schemas.microsoft.com/office/drawing/2010/main" val="0"/>
              </a:ext>
            </a:extLst>
          </a:blip>
          <a:srcRect r="11907"/>
          <a:stretch/>
        </p:blipFill>
        <p:spPr>
          <a:xfrm>
            <a:off x="3652095" y="3299253"/>
            <a:ext cx="2341164" cy="1973525"/>
          </a:xfrm>
          <a:prstGeom prst="rect">
            <a:avLst/>
          </a:prstGeom>
        </p:spPr>
      </p:pic>
      <p:cxnSp>
        <p:nvCxnSpPr>
          <p:cNvPr id="38" name="מחבר ישר 37"/>
          <p:cNvCxnSpPr/>
          <p:nvPr/>
        </p:nvCxnSpPr>
        <p:spPr>
          <a:xfrm>
            <a:off x="4822677" y="2036232"/>
            <a:ext cx="0" cy="1496896"/>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a:off x="6883805" y="2886141"/>
            <a:ext cx="0" cy="675671"/>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7131892" y="2025617"/>
            <a:ext cx="0" cy="1496896"/>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מלבן 28"/>
          <p:cNvSpPr/>
          <p:nvPr/>
        </p:nvSpPr>
        <p:spPr>
          <a:xfrm>
            <a:off x="3360402" y="5041730"/>
            <a:ext cx="2341164"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TextBox 44"/>
          <p:cNvSpPr txBox="1"/>
          <p:nvPr/>
        </p:nvSpPr>
        <p:spPr>
          <a:xfrm>
            <a:off x="7339457" y="3400255"/>
            <a:ext cx="889697" cy="369332"/>
          </a:xfrm>
          <a:prstGeom prst="rect">
            <a:avLst/>
          </a:prstGeom>
          <a:noFill/>
        </p:spPr>
        <p:txBody>
          <a:bodyPr wrap="square" rtlCol="1">
            <a:spAutoFit/>
          </a:bodyPr>
          <a:lstStyle/>
          <a:p>
            <a:r>
              <a:rPr lang="he-IL" dirty="0"/>
              <a:t>צרכן א</a:t>
            </a:r>
          </a:p>
        </p:txBody>
      </p:sp>
      <p:sp>
        <p:nvSpPr>
          <p:cNvPr id="110" name="TextBox 109"/>
          <p:cNvSpPr txBox="1"/>
          <p:nvPr/>
        </p:nvSpPr>
        <p:spPr>
          <a:xfrm>
            <a:off x="5103562" y="3400255"/>
            <a:ext cx="889697" cy="369332"/>
          </a:xfrm>
          <a:prstGeom prst="rect">
            <a:avLst/>
          </a:prstGeom>
          <a:noFill/>
        </p:spPr>
        <p:txBody>
          <a:bodyPr wrap="square" rtlCol="1">
            <a:spAutoFit/>
          </a:bodyPr>
          <a:lstStyle/>
          <a:p>
            <a:r>
              <a:rPr lang="he-IL" dirty="0"/>
              <a:t>צרכן ב</a:t>
            </a:r>
          </a:p>
        </p:txBody>
      </p:sp>
      <p:cxnSp>
        <p:nvCxnSpPr>
          <p:cNvPr id="115" name="מחבר ישר 114"/>
          <p:cNvCxnSpPr/>
          <p:nvPr/>
        </p:nvCxnSpPr>
        <p:spPr>
          <a:xfrm>
            <a:off x="4541927" y="2886141"/>
            <a:ext cx="0" cy="598931"/>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4" name="מלבן 53"/>
          <p:cNvSpPr/>
          <p:nvPr/>
        </p:nvSpPr>
        <p:spPr>
          <a:xfrm>
            <a:off x="5713223" y="5041730"/>
            <a:ext cx="2341164" cy="741405"/>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תמונה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0984" y="3188069"/>
            <a:ext cx="599418" cy="1434321"/>
          </a:xfrm>
          <a:prstGeom prst="rect">
            <a:avLst/>
          </a:prstGeom>
        </p:spPr>
      </p:pic>
      <p:cxnSp>
        <p:nvCxnSpPr>
          <p:cNvPr id="116" name="מחבר ישר 115"/>
          <p:cNvCxnSpPr/>
          <p:nvPr/>
        </p:nvCxnSpPr>
        <p:spPr>
          <a:xfrm>
            <a:off x="3084166" y="2900804"/>
            <a:ext cx="0" cy="33376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7" name="מחבר ישר 116"/>
          <p:cNvCxnSpPr/>
          <p:nvPr/>
        </p:nvCxnSpPr>
        <p:spPr>
          <a:xfrm>
            <a:off x="2895359" y="2008615"/>
            <a:ext cx="0" cy="1253540"/>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8" name="מלבן 117"/>
          <p:cNvSpPr/>
          <p:nvPr/>
        </p:nvSpPr>
        <p:spPr>
          <a:xfrm>
            <a:off x="1586908" y="5016914"/>
            <a:ext cx="1113729" cy="37849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9" name="אליפסה 118"/>
          <p:cNvSpPr/>
          <p:nvPr/>
        </p:nvSpPr>
        <p:spPr>
          <a:xfrm>
            <a:off x="2453163" y="5113946"/>
            <a:ext cx="103809" cy="18065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0" name="אליפסה 119"/>
          <p:cNvSpPr/>
          <p:nvPr/>
        </p:nvSpPr>
        <p:spPr>
          <a:xfrm>
            <a:off x="2176145" y="5120950"/>
            <a:ext cx="103809" cy="1648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1" name="אליפסה 120"/>
          <p:cNvSpPr/>
          <p:nvPr/>
        </p:nvSpPr>
        <p:spPr>
          <a:xfrm>
            <a:off x="1926030" y="5120950"/>
            <a:ext cx="103809" cy="1648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2" name="אליפסה 121"/>
          <p:cNvSpPr/>
          <p:nvPr/>
        </p:nvSpPr>
        <p:spPr>
          <a:xfrm>
            <a:off x="1700456" y="5114491"/>
            <a:ext cx="103809" cy="1648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3" name="מחבר ישר 122"/>
          <p:cNvCxnSpPr/>
          <p:nvPr/>
        </p:nvCxnSpPr>
        <p:spPr>
          <a:xfrm>
            <a:off x="2178377" y="5297570"/>
            <a:ext cx="0" cy="376538"/>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4" name="מחבר ישר 123"/>
          <p:cNvCxnSpPr>
            <a:stCxn id="119" idx="4"/>
          </p:cNvCxnSpPr>
          <p:nvPr/>
        </p:nvCxnSpPr>
        <p:spPr>
          <a:xfrm flipH="1">
            <a:off x="2502138" y="5294604"/>
            <a:ext cx="2930" cy="180868"/>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5" name="מחבר ישר 124"/>
          <p:cNvCxnSpPr/>
          <p:nvPr/>
        </p:nvCxnSpPr>
        <p:spPr>
          <a:xfrm>
            <a:off x="1926030" y="4807056"/>
            <a:ext cx="1158136" cy="0"/>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7" name="מחבר ישר 126"/>
          <p:cNvCxnSpPr/>
          <p:nvPr/>
        </p:nvCxnSpPr>
        <p:spPr>
          <a:xfrm>
            <a:off x="2178377" y="5674108"/>
            <a:ext cx="5257312" cy="0"/>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8" name="מחבר ישר 127"/>
          <p:cNvCxnSpPr/>
          <p:nvPr/>
        </p:nvCxnSpPr>
        <p:spPr>
          <a:xfrm>
            <a:off x="2375972" y="5497929"/>
            <a:ext cx="2727590" cy="0"/>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0" name="מחבר ישר 129"/>
          <p:cNvCxnSpPr/>
          <p:nvPr/>
        </p:nvCxnSpPr>
        <p:spPr>
          <a:xfrm>
            <a:off x="7435538" y="4598963"/>
            <a:ext cx="0" cy="1082308"/>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1" name="מחבר ישר 130"/>
          <p:cNvCxnSpPr/>
          <p:nvPr/>
        </p:nvCxnSpPr>
        <p:spPr>
          <a:xfrm>
            <a:off x="5070459" y="4703428"/>
            <a:ext cx="0" cy="821034"/>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6" name="מחבר ישר 135"/>
          <p:cNvCxnSpPr/>
          <p:nvPr/>
        </p:nvCxnSpPr>
        <p:spPr>
          <a:xfrm>
            <a:off x="3084166" y="4519515"/>
            <a:ext cx="1465" cy="317985"/>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9" name="מחבר ישר 138"/>
          <p:cNvCxnSpPr/>
          <p:nvPr/>
        </p:nvCxnSpPr>
        <p:spPr>
          <a:xfrm>
            <a:off x="1926030" y="4794755"/>
            <a:ext cx="0" cy="319190"/>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2" name="מחבר ישר 141"/>
          <p:cNvCxnSpPr/>
          <p:nvPr/>
        </p:nvCxnSpPr>
        <p:spPr>
          <a:xfrm>
            <a:off x="1758610" y="5134675"/>
            <a:ext cx="0" cy="1296919"/>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flipV="1">
            <a:off x="1586908" y="2900804"/>
            <a:ext cx="5319756" cy="26991"/>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5" name="אליפסה 144"/>
          <p:cNvSpPr/>
          <p:nvPr/>
        </p:nvSpPr>
        <p:spPr>
          <a:xfrm>
            <a:off x="4999291" y="4618132"/>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6" name="אליפסה 145"/>
          <p:cNvSpPr/>
          <p:nvPr/>
        </p:nvSpPr>
        <p:spPr>
          <a:xfrm>
            <a:off x="7339457" y="4563385"/>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48" name="מחבר ישר 147"/>
          <p:cNvCxnSpPr/>
          <p:nvPr/>
        </p:nvCxnSpPr>
        <p:spPr>
          <a:xfrm>
            <a:off x="2354059" y="5492839"/>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9" name="מחבר ישר 148"/>
          <p:cNvCxnSpPr/>
          <p:nvPr/>
        </p:nvCxnSpPr>
        <p:spPr>
          <a:xfrm flipH="1">
            <a:off x="7435537" y="5222543"/>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0" name="מחבר ישר 149"/>
          <p:cNvCxnSpPr/>
          <p:nvPr/>
        </p:nvCxnSpPr>
        <p:spPr>
          <a:xfrm flipH="1">
            <a:off x="7436155" y="4807056"/>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1" name="מחבר ישר 150"/>
          <p:cNvCxnSpPr/>
          <p:nvPr/>
        </p:nvCxnSpPr>
        <p:spPr>
          <a:xfrm flipH="1">
            <a:off x="5056268" y="5199416"/>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2" name="מחבר ישר 151"/>
          <p:cNvCxnSpPr/>
          <p:nvPr/>
        </p:nvCxnSpPr>
        <p:spPr>
          <a:xfrm flipH="1">
            <a:off x="5062313" y="4822742"/>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8" name="מחבר ישר 157"/>
          <p:cNvCxnSpPr/>
          <p:nvPr/>
        </p:nvCxnSpPr>
        <p:spPr>
          <a:xfrm>
            <a:off x="2909683" y="5484601"/>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9" name="מחבר ישר 158"/>
          <p:cNvCxnSpPr/>
          <p:nvPr/>
        </p:nvCxnSpPr>
        <p:spPr>
          <a:xfrm>
            <a:off x="3437748" y="5480216"/>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0" name="מחבר ישר 159"/>
          <p:cNvCxnSpPr/>
          <p:nvPr/>
        </p:nvCxnSpPr>
        <p:spPr>
          <a:xfrm>
            <a:off x="4014297" y="5480216"/>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1" name="מחבר ישר 160"/>
          <p:cNvCxnSpPr/>
          <p:nvPr/>
        </p:nvCxnSpPr>
        <p:spPr>
          <a:xfrm>
            <a:off x="4541927" y="5485839"/>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2" name="מחבר ישר 161"/>
          <p:cNvCxnSpPr/>
          <p:nvPr/>
        </p:nvCxnSpPr>
        <p:spPr>
          <a:xfrm>
            <a:off x="5251648" y="5658914"/>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3" name="מחבר ישר 162"/>
          <p:cNvCxnSpPr/>
          <p:nvPr/>
        </p:nvCxnSpPr>
        <p:spPr>
          <a:xfrm>
            <a:off x="2744349" y="5681271"/>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4" name="מחבר ישר 163"/>
          <p:cNvCxnSpPr/>
          <p:nvPr/>
        </p:nvCxnSpPr>
        <p:spPr>
          <a:xfrm>
            <a:off x="2176145" y="5681271"/>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5" name="מחבר ישר 164"/>
          <p:cNvCxnSpPr/>
          <p:nvPr/>
        </p:nvCxnSpPr>
        <p:spPr>
          <a:xfrm>
            <a:off x="3978331" y="5681271"/>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6" name="מחבר ישר 165"/>
          <p:cNvCxnSpPr/>
          <p:nvPr/>
        </p:nvCxnSpPr>
        <p:spPr>
          <a:xfrm>
            <a:off x="4675209" y="5641364"/>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7" name="מחבר ישר 166"/>
          <p:cNvCxnSpPr/>
          <p:nvPr/>
        </p:nvCxnSpPr>
        <p:spPr>
          <a:xfrm>
            <a:off x="5842249" y="5674108"/>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8" name="מחבר ישר 167"/>
          <p:cNvCxnSpPr/>
          <p:nvPr/>
        </p:nvCxnSpPr>
        <p:spPr>
          <a:xfrm>
            <a:off x="3389093" y="5681271"/>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9" name="מחבר ישר 168"/>
          <p:cNvCxnSpPr/>
          <p:nvPr/>
        </p:nvCxnSpPr>
        <p:spPr>
          <a:xfrm>
            <a:off x="6980882" y="5674108"/>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0" name="מחבר ישר 169"/>
          <p:cNvCxnSpPr/>
          <p:nvPr/>
        </p:nvCxnSpPr>
        <p:spPr>
          <a:xfrm>
            <a:off x="6441687" y="5661795"/>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1" name="מחבר ישר 170"/>
          <p:cNvCxnSpPr/>
          <p:nvPr/>
        </p:nvCxnSpPr>
        <p:spPr>
          <a:xfrm>
            <a:off x="2354088" y="4822742"/>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3" name="מחבר ישר 172"/>
          <p:cNvCxnSpPr/>
          <p:nvPr/>
        </p:nvCxnSpPr>
        <p:spPr>
          <a:xfrm>
            <a:off x="2783612" y="4837500"/>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4" name="מחבר ישר 173"/>
          <p:cNvCxnSpPr/>
          <p:nvPr/>
        </p:nvCxnSpPr>
        <p:spPr>
          <a:xfrm>
            <a:off x="1878829" y="4822742"/>
            <a:ext cx="30201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7" name="מחבר ישר 146"/>
          <p:cNvCxnSpPr/>
          <p:nvPr/>
        </p:nvCxnSpPr>
        <p:spPr>
          <a:xfrm flipH="1">
            <a:off x="1658075" y="2726363"/>
            <a:ext cx="1" cy="218988"/>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5" name="אליפסה 64"/>
          <p:cNvSpPr/>
          <p:nvPr/>
        </p:nvSpPr>
        <p:spPr>
          <a:xfrm>
            <a:off x="1586908" y="2719318"/>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7258748" y="47664"/>
            <a:ext cx="4933252" cy="3693319"/>
          </a:xfrm>
          <a:prstGeom prst="rect">
            <a:avLst/>
          </a:prstGeom>
          <a:noFill/>
        </p:spPr>
        <p:txBody>
          <a:bodyPr wrap="square" rtlCol="1">
            <a:spAutoFit/>
          </a:bodyPr>
          <a:lstStyle/>
          <a:p>
            <a:endParaRPr lang="he-IL" dirty="0"/>
          </a:p>
          <a:p>
            <a:r>
              <a:rPr lang="he-IL" dirty="0"/>
              <a:t>1) ערך ההתנגדות הנמדדת  מכוונת על ידי המשתמש לערך הרצוי בדרך כלל רצוי </a:t>
            </a:r>
            <a:r>
              <a:rPr lang="en-US" dirty="0"/>
              <a:t>50K</a:t>
            </a:r>
            <a:r>
              <a:rPr lang="el-GR" dirty="0"/>
              <a:t>Ω</a:t>
            </a:r>
            <a:r>
              <a:rPr lang="he-IL" dirty="0"/>
              <a:t> </a:t>
            </a:r>
          </a:p>
          <a:p>
            <a:r>
              <a:rPr lang="he-IL" dirty="0"/>
              <a:t>2) כאשר מתח בין הארקה לשאר המוליכים הגבוה מ </a:t>
            </a:r>
            <a:r>
              <a:rPr lang="en-US" dirty="0"/>
              <a:t>25V</a:t>
            </a:r>
            <a:r>
              <a:rPr lang="he-IL" dirty="0"/>
              <a:t> .</a:t>
            </a:r>
          </a:p>
          <a:p>
            <a:r>
              <a:rPr lang="he-IL" dirty="0"/>
              <a:t>3) נתק של מוליך האפס.</a:t>
            </a:r>
          </a:p>
          <a:p>
            <a:r>
              <a:rPr lang="he-IL" dirty="0"/>
              <a:t>4) מתח זר על מוליך הארקה.</a:t>
            </a:r>
          </a:p>
          <a:p>
            <a:r>
              <a:rPr lang="he-IL" dirty="0"/>
              <a:t>מתקן שמערכת ההגנה זו מתוקנת בו מחייב השגחת חשמלאי  כל זמן שהוא עובד, מערכות מסוג זה משמשים בעיקר גופי שנצרך להם אספקת מתח קבועה ויציבה, כמו חדרי ניתוח, טיפול נמרץ, ומפעלים חיוניים, מטוסים </a:t>
            </a:r>
            <a:r>
              <a:rPr lang="he-IL" dirty="0" err="1"/>
              <a:t>וכו</a:t>
            </a:r>
            <a:r>
              <a:rPr lang="he-IL" dirty="0"/>
              <a:t>.</a:t>
            </a:r>
          </a:p>
          <a:p>
            <a:endParaRPr lang="he-IL" dirty="0"/>
          </a:p>
        </p:txBody>
      </p:sp>
      <p:sp>
        <p:nvSpPr>
          <p:cNvPr id="87" name="אליפסה 86"/>
          <p:cNvSpPr/>
          <p:nvPr/>
        </p:nvSpPr>
        <p:spPr>
          <a:xfrm>
            <a:off x="2430970" y="2900804"/>
            <a:ext cx="142336" cy="1094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3" name="תמונה 1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7021" y="6038791"/>
            <a:ext cx="1230678" cy="629390"/>
          </a:xfrm>
          <a:prstGeom prst="rect">
            <a:avLst/>
          </a:prstGeom>
        </p:spPr>
      </p:pic>
      <p:sp>
        <p:nvSpPr>
          <p:cNvPr id="13" name="הסבר קווי 2 12"/>
          <p:cNvSpPr/>
          <p:nvPr/>
        </p:nvSpPr>
        <p:spPr>
          <a:xfrm>
            <a:off x="31322" y="3067684"/>
            <a:ext cx="1857564" cy="1641476"/>
          </a:xfrm>
          <a:prstGeom prst="borderCallout2">
            <a:avLst>
              <a:gd name="adj1" fmla="val -64900"/>
              <a:gd name="adj2" fmla="val 287694"/>
              <a:gd name="adj3" fmla="val 49662"/>
              <a:gd name="adj4" fmla="val 101441"/>
              <a:gd name="adj5" fmla="val 125142"/>
              <a:gd name="adj6" fmla="val 13159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מדידת מפל מתח והתנגדות בין מוליך הארקה לבין הפאזה ומתח זר על מולך הארקה</a:t>
            </a:r>
          </a:p>
        </p:txBody>
      </p:sp>
      <p:sp>
        <p:nvSpPr>
          <p:cNvPr id="14" name="הסבר קווי 1 13"/>
          <p:cNvSpPr/>
          <p:nvPr/>
        </p:nvSpPr>
        <p:spPr>
          <a:xfrm>
            <a:off x="450154" y="821935"/>
            <a:ext cx="1250302" cy="739705"/>
          </a:xfrm>
          <a:prstGeom prst="borderCallout1">
            <a:avLst>
              <a:gd name="adj1" fmla="val 47149"/>
              <a:gd name="adj2" fmla="val 101368"/>
              <a:gd name="adj3" fmla="val 284561"/>
              <a:gd name="adj4" fmla="val 40343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נתק במולך האפס</a:t>
            </a:r>
          </a:p>
        </p:txBody>
      </p:sp>
      <p:sp>
        <p:nvSpPr>
          <p:cNvPr id="15" name="TextBox 14"/>
          <p:cNvSpPr txBox="1"/>
          <p:nvPr/>
        </p:nvSpPr>
        <p:spPr>
          <a:xfrm>
            <a:off x="69330" y="5030365"/>
            <a:ext cx="1375618" cy="369332"/>
          </a:xfrm>
          <a:prstGeom prst="rect">
            <a:avLst/>
          </a:prstGeom>
          <a:noFill/>
        </p:spPr>
        <p:txBody>
          <a:bodyPr wrap="square" rtlCol="1">
            <a:spAutoFit/>
          </a:bodyPr>
          <a:lstStyle/>
          <a:p>
            <a:r>
              <a:rPr lang="he-IL" dirty="0"/>
              <a:t>פס הארקות</a:t>
            </a:r>
          </a:p>
        </p:txBody>
      </p:sp>
      <p:pic>
        <p:nvPicPr>
          <p:cNvPr id="96" name="תמונה 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8979" y="2617584"/>
            <a:ext cx="489769" cy="706083"/>
          </a:xfrm>
          <a:prstGeom prst="rect">
            <a:avLst/>
          </a:prstGeom>
        </p:spPr>
      </p:pic>
      <p:pic>
        <p:nvPicPr>
          <p:cNvPr id="97" name="תמונה 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0324" y="2640658"/>
            <a:ext cx="489769" cy="706083"/>
          </a:xfrm>
          <a:prstGeom prst="rect">
            <a:avLst/>
          </a:prstGeom>
        </p:spPr>
      </p:pic>
      <p:sp>
        <p:nvSpPr>
          <p:cNvPr id="98" name="הסבר קווי 2 97"/>
          <p:cNvSpPr/>
          <p:nvPr/>
        </p:nvSpPr>
        <p:spPr>
          <a:xfrm>
            <a:off x="4891251" y="1440908"/>
            <a:ext cx="2050770" cy="437319"/>
          </a:xfrm>
          <a:prstGeom prst="borderCallout2">
            <a:avLst>
              <a:gd name="adj1" fmla="val 343691"/>
              <a:gd name="adj2" fmla="val 94099"/>
              <a:gd name="adj3" fmla="val 95040"/>
              <a:gd name="adj4" fmla="val 49011"/>
              <a:gd name="adj5" fmla="val 324418"/>
              <a:gd name="adj6" fmla="val 153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מחויב בניתוק אפס</a:t>
            </a:r>
          </a:p>
        </p:txBody>
      </p:sp>
      <p:cxnSp>
        <p:nvCxnSpPr>
          <p:cNvPr id="99" name="מחבר ישר 98"/>
          <p:cNvCxnSpPr/>
          <p:nvPr/>
        </p:nvCxnSpPr>
        <p:spPr>
          <a:xfrm>
            <a:off x="-507933" y="2415363"/>
            <a:ext cx="0" cy="153417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0" name="מחבר ישר 99"/>
          <p:cNvCxnSpPr/>
          <p:nvPr/>
        </p:nvCxnSpPr>
        <p:spPr>
          <a:xfrm flipH="1">
            <a:off x="-507936" y="3466603"/>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 name="מחבר ישר 100"/>
          <p:cNvCxnSpPr/>
          <p:nvPr/>
        </p:nvCxnSpPr>
        <p:spPr>
          <a:xfrm flipH="1">
            <a:off x="-504827" y="3071850"/>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2" name="מחבר ישר 101"/>
          <p:cNvCxnSpPr/>
          <p:nvPr/>
        </p:nvCxnSpPr>
        <p:spPr>
          <a:xfrm flipH="1">
            <a:off x="-507935" y="2685364"/>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 name="מחבר ישר 102"/>
          <p:cNvCxnSpPr/>
          <p:nvPr/>
        </p:nvCxnSpPr>
        <p:spPr>
          <a:xfrm>
            <a:off x="-507936" y="3705894"/>
            <a:ext cx="0" cy="153417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 name="מחבר ישר 103"/>
          <p:cNvCxnSpPr/>
          <p:nvPr/>
        </p:nvCxnSpPr>
        <p:spPr>
          <a:xfrm flipH="1">
            <a:off x="-507939" y="4757134"/>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5" name="מחבר ישר 104"/>
          <p:cNvCxnSpPr/>
          <p:nvPr/>
        </p:nvCxnSpPr>
        <p:spPr>
          <a:xfrm flipH="1">
            <a:off x="-504830" y="4362381"/>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6" name="מחבר ישר 105"/>
          <p:cNvCxnSpPr/>
          <p:nvPr/>
        </p:nvCxnSpPr>
        <p:spPr>
          <a:xfrm flipH="1">
            <a:off x="-507938" y="3975895"/>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7" name="מחבר ישר 106"/>
          <p:cNvCxnSpPr/>
          <p:nvPr/>
        </p:nvCxnSpPr>
        <p:spPr>
          <a:xfrm>
            <a:off x="-519777" y="4981374"/>
            <a:ext cx="0" cy="153417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1" name="מחבר ישר 110"/>
          <p:cNvCxnSpPr/>
          <p:nvPr/>
        </p:nvCxnSpPr>
        <p:spPr>
          <a:xfrm flipH="1">
            <a:off x="-519780" y="6032614"/>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2" name="מחבר ישר 111"/>
          <p:cNvCxnSpPr/>
          <p:nvPr/>
        </p:nvCxnSpPr>
        <p:spPr>
          <a:xfrm flipH="1">
            <a:off x="-516671" y="5637861"/>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3" name="מחבר ישר 112"/>
          <p:cNvCxnSpPr/>
          <p:nvPr/>
        </p:nvCxnSpPr>
        <p:spPr>
          <a:xfrm flipH="1">
            <a:off x="-519779" y="5251375"/>
            <a:ext cx="1" cy="2189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49918" y="1604591"/>
            <a:ext cx="1317761" cy="369332"/>
          </a:xfrm>
          <a:prstGeom prst="rect">
            <a:avLst/>
          </a:prstGeom>
          <a:noFill/>
        </p:spPr>
        <p:txBody>
          <a:bodyPr wrap="square" rtlCol="1">
            <a:spAutoFit/>
          </a:bodyPr>
          <a:lstStyle/>
          <a:p>
            <a:r>
              <a:rPr lang="he-IL" dirty="0"/>
              <a:t>שנאי מבדל</a:t>
            </a:r>
          </a:p>
        </p:txBody>
      </p:sp>
      <p:sp>
        <p:nvSpPr>
          <p:cNvPr id="129" name="TextBox 128"/>
          <p:cNvSpPr txBox="1"/>
          <p:nvPr/>
        </p:nvSpPr>
        <p:spPr>
          <a:xfrm>
            <a:off x="11294077" y="99641"/>
            <a:ext cx="766118" cy="369332"/>
          </a:xfrm>
          <a:prstGeom prst="rect">
            <a:avLst/>
          </a:prstGeom>
          <a:noFill/>
        </p:spPr>
        <p:txBody>
          <a:bodyPr wrap="square" rtlCol="1">
            <a:spAutoFit/>
          </a:bodyPr>
          <a:lstStyle/>
          <a:p>
            <a:r>
              <a:rPr lang="he-IL" dirty="0"/>
              <a:t>בס"ד</a:t>
            </a:r>
          </a:p>
        </p:txBody>
      </p:sp>
      <p:sp>
        <p:nvSpPr>
          <p:cNvPr id="90" name="TextBox 89"/>
          <p:cNvSpPr txBox="1"/>
          <p:nvPr/>
        </p:nvSpPr>
        <p:spPr>
          <a:xfrm>
            <a:off x="2184665" y="6514293"/>
            <a:ext cx="5820033" cy="307777"/>
          </a:xfrm>
          <a:prstGeom prst="rect">
            <a:avLst/>
          </a:prstGeom>
          <a:noFill/>
        </p:spPr>
        <p:txBody>
          <a:bodyPr wrap="square" rtlCol="1">
            <a:spAutoFit/>
          </a:bodyPr>
          <a:lstStyle/>
          <a:p>
            <a:pPr algn="ctr"/>
            <a:r>
              <a:rPr lang="he-IL" sz="1400" dirty="0">
                <a:solidFill>
                  <a:schemeClr val="bg1"/>
                </a:solidFill>
              </a:rPr>
              <a:t>ערך זאב אולישוק</a:t>
            </a:r>
          </a:p>
        </p:txBody>
      </p:sp>
    </p:spTree>
    <p:extLst>
      <p:ext uri="{BB962C8B-B14F-4D97-AF65-F5344CB8AC3E}">
        <p14:creationId xmlns:p14="http://schemas.microsoft.com/office/powerpoint/2010/main" val="48878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 y="360000"/>
            <a:ext cx="12191999" cy="720000"/>
          </a:xfrm>
        </p:spPr>
        <p:txBody>
          <a:bodyPr/>
          <a:lstStyle/>
          <a:p>
            <a:r>
              <a:rPr lang="he-IL" sz="3200" dirty="0"/>
              <a:t>לסיכום </a:t>
            </a:r>
          </a:p>
        </p:txBody>
      </p:sp>
      <p:sp>
        <p:nvSpPr>
          <p:cNvPr id="3" name="מציין מיקום תוכן 2"/>
          <p:cNvSpPr>
            <a:spLocks noGrp="1"/>
          </p:cNvSpPr>
          <p:nvPr>
            <p:ph idx="1"/>
          </p:nvPr>
        </p:nvSpPr>
        <p:spPr/>
        <p:txBody>
          <a:bodyPr>
            <a:normAutofit lnSpcReduction="10000"/>
          </a:bodyPr>
          <a:lstStyle/>
          <a:p>
            <a:r>
              <a:rPr lang="he-IL" dirty="0"/>
              <a:t>למדנו על שיטת פרד ממגן, הנותנת יתרון כאשר אין אפשרות למצוא מקור הארקה.</a:t>
            </a:r>
          </a:p>
          <a:p>
            <a:r>
              <a:rPr lang="he-IL" dirty="0"/>
              <a:t>הסברנו את הסכנה הכרוכה בחיבור שני צרכנים בשיטה זו</a:t>
            </a:r>
          </a:p>
          <a:p>
            <a:r>
              <a:rPr lang="he-IL" dirty="0"/>
              <a:t>בנוסף ראינו כי בשיטת הגנת זינה צפה ניתן לחבר יותר מצרכן אחד ובכך גם הראינו את פתרון למגבלה  הקיימת </a:t>
            </a:r>
            <a:r>
              <a:rPr lang="he-IL" dirty="0" err="1"/>
              <a:t>בהפרד</a:t>
            </a:r>
            <a:r>
              <a:rPr lang="he-IL" dirty="0"/>
              <a:t> מגן ופתרונו בזינה צפה.</a:t>
            </a:r>
          </a:p>
          <a:p>
            <a:r>
              <a:rPr lang="he-IL" dirty="0"/>
              <a:t> למדנו על שיטות הגנה ללא הארקה כמו מתח נמוך מאוד, ובדוד כפול</a:t>
            </a:r>
          </a:p>
          <a:p>
            <a:endParaRPr lang="he-IL" dirty="0"/>
          </a:p>
        </p:txBody>
      </p:sp>
      <p:sp>
        <p:nvSpPr>
          <p:cNvPr id="5" name="TextBox 4"/>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6" name="TextBox 5"/>
          <p:cNvSpPr txBox="1"/>
          <p:nvPr/>
        </p:nvSpPr>
        <p:spPr>
          <a:xfrm>
            <a:off x="940814" y="6526650"/>
            <a:ext cx="5820033" cy="307777"/>
          </a:xfrm>
          <a:prstGeom prst="rect">
            <a:avLst/>
          </a:prstGeom>
          <a:noFill/>
        </p:spPr>
        <p:txBody>
          <a:bodyPr wrap="square" rtlCol="1">
            <a:spAutoFit/>
          </a:bodyPr>
          <a:lstStyle/>
          <a:p>
            <a:pPr algn="ctr"/>
            <a:r>
              <a:rPr lang="he-IL" sz="1400" dirty="0">
                <a:solidFill>
                  <a:schemeClr val="bg1"/>
                </a:solidFill>
              </a:rPr>
              <a:t>ערך זאב אולישוק</a:t>
            </a:r>
          </a:p>
        </p:txBody>
      </p:sp>
      <p:pic>
        <p:nvPicPr>
          <p:cNvPr id="7" name="תמונה 6">
            <a:extLst>
              <a:ext uri="{FF2B5EF4-FFF2-40B4-BE49-F238E27FC236}">
                <a16:creationId xmlns:a16="http://schemas.microsoft.com/office/drawing/2014/main" id="{A06A8C62-8505-41CB-B5F9-A7D134B81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401" y="1835786"/>
            <a:ext cx="3291794" cy="2101142"/>
          </a:xfrm>
          <a:prstGeom prst="rect">
            <a:avLst/>
          </a:prstGeom>
        </p:spPr>
      </p:pic>
    </p:spTree>
    <p:extLst>
      <p:ext uri="{BB962C8B-B14F-4D97-AF65-F5344CB8AC3E}">
        <p14:creationId xmlns:p14="http://schemas.microsoft.com/office/powerpoint/2010/main" val="1414807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שאלה 1</a:t>
            </a:r>
          </a:p>
        </p:txBody>
      </p:sp>
      <p:pic>
        <p:nvPicPr>
          <p:cNvPr id="4" name="מציין מיקום תוכן 3"/>
          <p:cNvPicPr>
            <a:picLocks noGrp="1"/>
          </p:cNvPicPr>
          <p:nvPr>
            <p:ph idx="1"/>
          </p:nvPr>
        </p:nvPicPr>
        <p:blipFill>
          <a:blip r:embed="rId2"/>
          <a:stretch>
            <a:fillRect/>
          </a:stretch>
        </p:blipFill>
        <p:spPr>
          <a:xfrm>
            <a:off x="1111566" y="1322173"/>
            <a:ext cx="7945937" cy="4534930"/>
          </a:xfrm>
          <a:prstGeom prst="rect">
            <a:avLst/>
          </a:prstGeom>
        </p:spPr>
      </p:pic>
      <p:sp>
        <p:nvSpPr>
          <p:cNvPr id="5" name="TextBox 4"/>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6" name="אליפסה 5"/>
          <p:cNvSpPr/>
          <p:nvPr/>
        </p:nvSpPr>
        <p:spPr>
          <a:xfrm>
            <a:off x="8699157" y="5375189"/>
            <a:ext cx="160637" cy="18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2943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שאלה 2</a:t>
            </a: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938" y="933094"/>
            <a:ext cx="10938776" cy="2934571"/>
          </a:xfrm>
        </p:spPr>
      </p:pic>
      <p:sp>
        <p:nvSpPr>
          <p:cNvPr id="5" name="אליפסה 4"/>
          <p:cNvSpPr/>
          <p:nvPr/>
        </p:nvSpPr>
        <p:spPr>
          <a:xfrm>
            <a:off x="11108724" y="2619632"/>
            <a:ext cx="160637" cy="18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3481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שאלה 3</a:t>
            </a: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937" y="1107773"/>
            <a:ext cx="11161197" cy="2364475"/>
          </a:xfrm>
        </p:spPr>
      </p:pic>
      <p:sp>
        <p:nvSpPr>
          <p:cNvPr id="5" name="אליפסה 4"/>
          <p:cNvSpPr/>
          <p:nvPr/>
        </p:nvSpPr>
        <p:spPr>
          <a:xfrm>
            <a:off x="11022229" y="2755557"/>
            <a:ext cx="160637" cy="18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39881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שאלה 4</a:t>
            </a: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990" y="1169131"/>
            <a:ext cx="11747491" cy="2505586"/>
          </a:xfrm>
        </p:spPr>
      </p:pic>
      <p:sp>
        <p:nvSpPr>
          <p:cNvPr id="5" name="אליפסה 4"/>
          <p:cNvSpPr/>
          <p:nvPr/>
        </p:nvSpPr>
        <p:spPr>
          <a:xfrm>
            <a:off x="11145795" y="2792627"/>
            <a:ext cx="160637" cy="18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20545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
        <p:nvSpPr>
          <p:cNvPr id="6" name="TextBox 5"/>
          <p:cNvSpPr txBox="1"/>
          <p:nvPr/>
        </p:nvSpPr>
        <p:spPr>
          <a:xfrm>
            <a:off x="11294077" y="190582"/>
            <a:ext cx="766118" cy="369332"/>
          </a:xfrm>
          <a:prstGeom prst="rect">
            <a:avLst/>
          </a:prstGeom>
          <a:noFill/>
        </p:spPr>
        <p:txBody>
          <a:bodyPr wrap="square" rtlCol="1">
            <a:spAutoFit/>
          </a:bodyPr>
          <a:lstStyle/>
          <a:p>
            <a:r>
              <a:rPr lang="he-IL" dirty="0"/>
              <a:t>בס"ד</a:t>
            </a:r>
          </a:p>
        </p:txBody>
      </p:sp>
    </p:spTree>
    <p:extLst>
      <p:ext uri="{BB962C8B-B14F-4D97-AF65-F5344CB8AC3E}">
        <p14:creationId xmlns:p14="http://schemas.microsoft.com/office/powerpoint/2010/main" val="95870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8" name="מציין מיקום תוכן 7"/>
          <p:cNvSpPr>
            <a:spLocks noGrp="1"/>
          </p:cNvSpPr>
          <p:nvPr>
            <p:ph sz="quarter" idx="4"/>
          </p:nvPr>
        </p:nvSpPr>
        <p:spPr>
          <a:xfrm>
            <a:off x="292853" y="1725459"/>
            <a:ext cx="7726682" cy="4153058"/>
          </a:xfrm>
        </p:spPr>
        <p:txBody>
          <a:bodyPr/>
          <a:lstStyle/>
          <a:p>
            <a:pPr>
              <a:lnSpc>
                <a:spcPct val="200000"/>
              </a:lnSpc>
            </a:pPr>
            <a:r>
              <a:rPr lang="he-IL" dirty="0">
                <a:solidFill>
                  <a:schemeClr val="tx1"/>
                </a:solidFill>
              </a:rPr>
              <a:t>שיטת הגנה הפרד מגן.</a:t>
            </a:r>
          </a:p>
          <a:p>
            <a:pPr>
              <a:lnSpc>
                <a:spcPct val="200000"/>
              </a:lnSpc>
            </a:pPr>
            <a:r>
              <a:rPr lang="he-IL" dirty="0">
                <a:solidFill>
                  <a:schemeClr val="tx1"/>
                </a:solidFill>
              </a:rPr>
              <a:t>שיטת הגנה זינה צפה.</a:t>
            </a:r>
          </a:p>
          <a:p>
            <a:pPr>
              <a:lnSpc>
                <a:spcPct val="200000"/>
              </a:lnSpc>
            </a:pPr>
            <a:r>
              <a:rPr lang="he-IL" dirty="0">
                <a:solidFill>
                  <a:schemeClr val="tx1"/>
                </a:solidFill>
              </a:rPr>
              <a:t> </a:t>
            </a:r>
            <a:r>
              <a:rPr lang="he-IL" dirty="0"/>
              <a:t>סיווג מכשירים, בידוד מגן.</a:t>
            </a:r>
          </a:p>
          <a:p>
            <a:pPr>
              <a:lnSpc>
                <a:spcPct val="200000"/>
              </a:lnSpc>
            </a:pPr>
            <a:r>
              <a:rPr lang="he-IL" dirty="0"/>
              <a:t>שיטת מתח נמוך מאוד</a:t>
            </a:r>
            <a:endParaRPr lang="he-IL" dirty="0">
              <a:solidFill>
                <a:schemeClr val="tx1"/>
              </a:solidFill>
            </a:endParaRPr>
          </a:p>
          <a:p>
            <a:pPr>
              <a:lnSpc>
                <a:spcPct val="200000"/>
              </a:lnSpc>
            </a:pPr>
            <a:endParaRPr lang="he-IL" dirty="0">
              <a:solidFill>
                <a:schemeClr val="tx1"/>
              </a:solidFill>
            </a:endParaRPr>
          </a:p>
          <a:p>
            <a:pPr marL="96848" indent="0">
              <a:lnSpc>
                <a:spcPct val="200000"/>
              </a:lnSpc>
              <a:buNone/>
            </a:pPr>
            <a:endParaRPr lang="he-IL" dirty="0">
              <a:solidFill>
                <a:schemeClr val="tx1"/>
              </a:solidFill>
            </a:endParaRPr>
          </a:p>
          <a:p>
            <a:pPr>
              <a:lnSpc>
                <a:spcPct val="200000"/>
              </a:lnSpc>
            </a:pPr>
            <a:endParaRPr lang="he-IL" dirty="0">
              <a:solidFill>
                <a:schemeClr val="tx1"/>
              </a:solidFill>
            </a:endParaRPr>
          </a:p>
        </p:txBody>
      </p:sp>
      <p:sp>
        <p:nvSpPr>
          <p:cNvPr id="10" name="TextBox 9"/>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6" name="TextBox 5"/>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pic>
        <p:nvPicPr>
          <p:cNvPr id="11" name="תמונה 1">
            <a:extLst>
              <a:ext uri="{FF2B5EF4-FFF2-40B4-BE49-F238E27FC236}">
                <a16:creationId xmlns:a16="http://schemas.microsoft.com/office/drawing/2014/main" id="{37B34F19-6D97-4FD5-BD34-3F9000807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513" y="1266838"/>
            <a:ext cx="3123597" cy="2131270"/>
          </a:xfrm>
          <a:prstGeom prst="rect">
            <a:avLst/>
          </a:prstGeom>
        </p:spPr>
      </p:pic>
    </p:spTree>
    <p:extLst>
      <p:ext uri="{BB962C8B-B14F-4D97-AF65-F5344CB8AC3E}">
        <p14:creationId xmlns:p14="http://schemas.microsoft.com/office/powerpoint/2010/main" val="176861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79622" y="2296940"/>
            <a:ext cx="12192000" cy="1260000"/>
          </a:xfrm>
        </p:spPr>
        <p:txBody>
          <a:bodyPr/>
          <a:lstStyle/>
          <a:p>
            <a:r>
              <a:rPr lang="he-IL" dirty="0"/>
              <a:t>הגנות מפני התחשמלות ללא  הארקה</a:t>
            </a:r>
          </a:p>
        </p:txBody>
      </p:sp>
      <p:sp>
        <p:nvSpPr>
          <p:cNvPr id="4" name="TextBox 3"/>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6" name="TextBox 5">
            <a:extLst>
              <a:ext uri="{FF2B5EF4-FFF2-40B4-BE49-F238E27FC236}">
                <a16:creationId xmlns:a16="http://schemas.microsoft.com/office/drawing/2014/main" id="{676EC0C5-CED4-42BA-8821-0AC72AB2B2BE}"/>
              </a:ext>
            </a:extLst>
          </p:cNvPr>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spTree>
    <p:extLst>
      <p:ext uri="{BB962C8B-B14F-4D97-AF65-F5344CB8AC3E}">
        <p14:creationId xmlns:p14="http://schemas.microsoft.com/office/powerpoint/2010/main" val="237771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91979" y="1888046"/>
            <a:ext cx="12192000" cy="1260000"/>
          </a:xfrm>
        </p:spPr>
        <p:txBody>
          <a:bodyPr/>
          <a:lstStyle/>
          <a:p>
            <a:r>
              <a:rPr lang="he-IL" dirty="0"/>
              <a:t>הגנות מפני התחשמלות ללא  הארקה</a:t>
            </a:r>
          </a:p>
        </p:txBody>
      </p:sp>
      <p:sp>
        <p:nvSpPr>
          <p:cNvPr id="3" name="כותרת משנה 2"/>
          <p:cNvSpPr>
            <a:spLocks noGrp="1"/>
          </p:cNvSpPr>
          <p:nvPr>
            <p:ph type="subTitle" idx="1"/>
          </p:nvPr>
        </p:nvSpPr>
        <p:spPr>
          <a:xfrm>
            <a:off x="691979" y="3492510"/>
            <a:ext cx="12192000" cy="765200"/>
          </a:xfrm>
        </p:spPr>
        <p:txBody>
          <a:bodyPr/>
          <a:lstStyle/>
          <a:p>
            <a:r>
              <a:rPr lang="he-IL" dirty="0"/>
              <a:t>סיווג מכשירים ובידוד כפול</a:t>
            </a:r>
          </a:p>
        </p:txBody>
      </p:sp>
      <p:sp>
        <p:nvSpPr>
          <p:cNvPr id="4" name="TextBox 3"/>
          <p:cNvSpPr txBox="1"/>
          <p:nvPr/>
        </p:nvSpPr>
        <p:spPr>
          <a:xfrm>
            <a:off x="9218142" y="121672"/>
            <a:ext cx="766118" cy="369332"/>
          </a:xfrm>
          <a:prstGeom prst="rect">
            <a:avLst/>
          </a:prstGeom>
          <a:noFill/>
        </p:spPr>
        <p:txBody>
          <a:bodyPr wrap="square" rtlCol="1">
            <a:spAutoFit/>
          </a:bodyPr>
          <a:lstStyle/>
          <a:p>
            <a:r>
              <a:rPr lang="he-IL" dirty="0"/>
              <a:t>בס"ד</a:t>
            </a:r>
          </a:p>
        </p:txBody>
      </p:sp>
      <p:sp>
        <p:nvSpPr>
          <p:cNvPr id="6" name="TextBox 5">
            <a:extLst>
              <a:ext uri="{FF2B5EF4-FFF2-40B4-BE49-F238E27FC236}">
                <a16:creationId xmlns:a16="http://schemas.microsoft.com/office/drawing/2014/main" id="{52E03693-DD4C-4BF5-B64D-7EAFBC7A34D5}"/>
              </a:ext>
            </a:extLst>
          </p:cNvPr>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spTree>
    <p:extLst>
      <p:ext uri="{BB962C8B-B14F-4D97-AF65-F5344CB8AC3E}">
        <p14:creationId xmlns:p14="http://schemas.microsoft.com/office/powerpoint/2010/main" val="374529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סיווג מכשירים</a:t>
            </a:r>
          </a:p>
        </p:txBody>
      </p:sp>
      <p:sp>
        <p:nvSpPr>
          <p:cNvPr id="4" name="מציין מיקום תוכן 3"/>
          <p:cNvSpPr>
            <a:spLocks noGrp="1"/>
          </p:cNvSpPr>
          <p:nvPr>
            <p:ph sz="quarter" idx="4"/>
          </p:nvPr>
        </p:nvSpPr>
        <p:spPr>
          <a:xfrm>
            <a:off x="515273" y="933094"/>
            <a:ext cx="8031963" cy="4945105"/>
          </a:xfrm>
        </p:spPr>
        <p:txBody>
          <a:bodyPr/>
          <a:lstStyle/>
          <a:p>
            <a:r>
              <a:rPr lang="he-IL" b="1" dirty="0"/>
              <a:t>ציוד סוג 1 – </a:t>
            </a:r>
            <a:r>
              <a:rPr lang="he-IL" dirty="0"/>
              <a:t>ציוד המוזן במתח נמוך, שחלקיו המתכתיים החשופים למשתמש מארקים לאדמה למנוע חשמול, בידוד הציוד רגיל. מכשור מסוג זה מחויב במוליך הארקה בתקע הזינה. ציוד זה מיועד בעיקר לצרכנים נייחים, וניתן לחבר אותו לכל השיטות ההגנה פרט למתח נמוך מאוד.</a:t>
            </a:r>
          </a:p>
          <a:p>
            <a:endParaRPr lang="he-IL" dirty="0"/>
          </a:p>
          <a:p>
            <a:r>
              <a:rPr lang="he-IL" b="1" dirty="0"/>
              <a:t>ציוד סוג 3 – </a:t>
            </a:r>
            <a:r>
              <a:rPr lang="he-IL" dirty="0"/>
              <a:t>ציוד המוזן ממתח נמוך מאוד, ניתן לחבר רק לשיטת הגנה מתח נמוך מאוד, אסור לעביר מוליך הארקה בקו הזינה, כגון: ציוד משמש לבריכות שחיה, תאורות גינה ובעיקר מקומות בהם סכנה מוגברת של התחשמלות.   </a:t>
            </a:r>
          </a:p>
          <a:p>
            <a:endParaRPr lang="he-IL" dirty="0"/>
          </a:p>
          <a:p>
            <a:endParaRPr lang="he-IL" dirty="0"/>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762" y="4828605"/>
            <a:ext cx="1564649" cy="1644449"/>
          </a:xfrm>
          <a:prstGeom prst="rect">
            <a:avLst/>
          </a:prstGeom>
        </p:spPr>
      </p:pic>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411" y="5049841"/>
            <a:ext cx="1685225" cy="1656715"/>
          </a:xfrm>
          <a:prstGeom prst="rect">
            <a:avLst/>
          </a:prstGeom>
        </p:spPr>
      </p:pic>
      <p:sp>
        <p:nvSpPr>
          <p:cNvPr id="9" name="הסבר קווי 2 8"/>
          <p:cNvSpPr/>
          <p:nvPr/>
        </p:nvSpPr>
        <p:spPr>
          <a:xfrm>
            <a:off x="8365522" y="1460293"/>
            <a:ext cx="1260389" cy="1210962"/>
          </a:xfrm>
          <a:prstGeom prst="borderCallout2">
            <a:avLst>
              <a:gd name="adj1" fmla="val 51403"/>
              <a:gd name="adj2" fmla="val 103432"/>
              <a:gd name="adj3" fmla="val 68750"/>
              <a:gd name="adj4" fmla="val 113725"/>
              <a:gd name="adj5" fmla="val 23724"/>
              <a:gd name="adj6" fmla="val 18764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שנאי מבדל</a:t>
            </a:r>
          </a:p>
          <a:p>
            <a:pPr algn="ctr"/>
            <a:r>
              <a:rPr lang="he-IL" dirty="0"/>
              <a:t>עבור ציוד לבריכה</a:t>
            </a:r>
          </a:p>
        </p:txBody>
      </p:sp>
      <p:pic>
        <p:nvPicPr>
          <p:cNvPr id="10" name="תמונה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8789" y="1171980"/>
            <a:ext cx="1941014" cy="1787588"/>
          </a:xfrm>
          <a:prstGeom prst="rect">
            <a:avLst/>
          </a:prstGeom>
        </p:spPr>
      </p:pic>
      <p:sp>
        <p:nvSpPr>
          <p:cNvPr id="11" name="הסבר קווי 1 10"/>
          <p:cNvSpPr/>
          <p:nvPr/>
        </p:nvSpPr>
        <p:spPr>
          <a:xfrm>
            <a:off x="5733535" y="5239265"/>
            <a:ext cx="1297460" cy="951470"/>
          </a:xfrm>
          <a:prstGeom prst="borderCallout1">
            <a:avLst>
              <a:gd name="adj1" fmla="val 18750"/>
              <a:gd name="adj2" fmla="val -8333"/>
              <a:gd name="adj3" fmla="val 34578"/>
              <a:gd name="adj4" fmla="val -15261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תאורת גינה </a:t>
            </a:r>
            <a:r>
              <a:rPr lang="en-US" dirty="0"/>
              <a:t>12V</a:t>
            </a:r>
            <a:endParaRPr lang="he-IL" dirty="0"/>
          </a:p>
        </p:txBody>
      </p:sp>
      <p:sp>
        <p:nvSpPr>
          <p:cNvPr id="12" name="TextBox 11"/>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14" name="TextBox 13">
            <a:extLst>
              <a:ext uri="{FF2B5EF4-FFF2-40B4-BE49-F238E27FC236}">
                <a16:creationId xmlns:a16="http://schemas.microsoft.com/office/drawing/2014/main" id="{701C75FB-2ECA-4004-B711-36C25CCCCE19}"/>
              </a:ext>
            </a:extLst>
          </p:cNvPr>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spTree>
    <p:extLst>
      <p:ext uri="{BB962C8B-B14F-4D97-AF65-F5344CB8AC3E}">
        <p14:creationId xmlns:p14="http://schemas.microsoft.com/office/powerpoint/2010/main" val="280155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סיווג מכשירים</a:t>
            </a:r>
          </a:p>
        </p:txBody>
      </p:sp>
      <p:sp>
        <p:nvSpPr>
          <p:cNvPr id="4" name="מציין מיקום תוכן 3"/>
          <p:cNvSpPr>
            <a:spLocks noGrp="1"/>
          </p:cNvSpPr>
          <p:nvPr>
            <p:ph sz="quarter" idx="4"/>
          </p:nvPr>
        </p:nvSpPr>
        <p:spPr>
          <a:xfrm>
            <a:off x="515273" y="933094"/>
            <a:ext cx="8031963" cy="4945105"/>
          </a:xfrm>
        </p:spPr>
        <p:txBody>
          <a:bodyPr/>
          <a:lstStyle/>
          <a:p>
            <a:r>
              <a:rPr lang="he-IL" b="1" dirty="0"/>
              <a:t>ציוד מסוג 2 (בידוד מגן) – </a:t>
            </a:r>
            <a:r>
              <a:rPr lang="he-IL" dirty="0"/>
              <a:t>ציוד המוזן במתח נמוך, בסוג זה של בידוד הציוד מוגבר ונקרא </a:t>
            </a:r>
            <a:r>
              <a:rPr lang="he-IL" b="1" dirty="0"/>
              <a:t>"בידוד כפול" </a:t>
            </a:r>
            <a:r>
              <a:rPr lang="he-IL" dirty="0"/>
              <a:t>המסומן על תווית המכשיר, מבנה הבידוד הוא</a:t>
            </a:r>
          </a:p>
          <a:p>
            <a:pPr marL="96848" indent="0">
              <a:buNone/>
            </a:pPr>
            <a:r>
              <a:rPr lang="he-IL" dirty="0"/>
              <a:t> 1)בידוד על מעטפת המכשיר </a:t>
            </a:r>
          </a:p>
          <a:p>
            <a:pPr marL="96848" indent="0">
              <a:buNone/>
            </a:pPr>
            <a:r>
              <a:rPr lang="he-IL" dirty="0"/>
              <a:t> 2)בידוד על החלקים החשמליים של המכשיר. במכשיר זה  אסור להעביר מוליך הארקה בקו הזינה, בכדי לא לגרום   חשמול של חלקי המכשיר בעת מפל מתח מסוכן על הארקה. ציוד זה מיועד בעיקר לצרכנים ניידים, וניתן לחבר אותו לכל שיטות ההגנה פרט למתח נמוך מאוד.</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3719" y="1591230"/>
            <a:ext cx="1124926" cy="970249"/>
          </a:xfrm>
          <a:prstGeom prst="rect">
            <a:avLst/>
          </a:prstGeo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933" y="4458653"/>
            <a:ext cx="2171888" cy="1371719"/>
          </a:xfrm>
          <a:prstGeom prst="rect">
            <a:avLst/>
          </a:prstGeom>
        </p:spPr>
      </p:pic>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9726" y="4462781"/>
            <a:ext cx="2103302" cy="2009124"/>
          </a:xfrm>
          <a:prstGeom prst="rect">
            <a:avLst/>
          </a:prstGeom>
        </p:spPr>
      </p:pic>
      <p:pic>
        <p:nvPicPr>
          <p:cNvPr id="7" name="תמונה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638" y="3896016"/>
            <a:ext cx="1920406" cy="1882303"/>
          </a:xfrm>
          <a:prstGeom prst="rect">
            <a:avLst/>
          </a:prstGeom>
        </p:spPr>
      </p:pic>
      <p:sp>
        <p:nvSpPr>
          <p:cNvPr id="8" name="הסבר קווי 3 7"/>
          <p:cNvSpPr/>
          <p:nvPr/>
        </p:nvSpPr>
        <p:spPr>
          <a:xfrm>
            <a:off x="2971799" y="6101612"/>
            <a:ext cx="2854411" cy="496896"/>
          </a:xfrm>
          <a:prstGeom prst="borderCallout3">
            <a:avLst>
              <a:gd name="adj1" fmla="val -150351"/>
              <a:gd name="adj2" fmla="val 134957"/>
              <a:gd name="adj3" fmla="val -113050"/>
              <a:gd name="adj4" fmla="val 46104"/>
              <a:gd name="adj5" fmla="val -14392"/>
              <a:gd name="adj6" fmla="val 50000"/>
              <a:gd name="adj7" fmla="val -160584"/>
              <a:gd name="adj8" fmla="val -4253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ציוד המוגן בבידוד כפול</a:t>
            </a:r>
          </a:p>
        </p:txBody>
      </p:sp>
      <p:sp>
        <p:nvSpPr>
          <p:cNvPr id="9" name="הסבר קווי 1 8"/>
          <p:cNvSpPr/>
          <p:nvPr/>
        </p:nvSpPr>
        <p:spPr>
          <a:xfrm>
            <a:off x="10219038" y="1297459"/>
            <a:ext cx="1371600" cy="1351953"/>
          </a:xfrm>
          <a:prstGeom prst="borderCallout1">
            <a:avLst>
              <a:gd name="adj1" fmla="val 18750"/>
              <a:gd name="adj2" fmla="val -8333"/>
              <a:gd name="adj3" fmla="val 62230"/>
              <a:gd name="adj4" fmla="val -5815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סימון  של בידוד כפול, מוטבע על טווית המכשיר</a:t>
            </a:r>
          </a:p>
        </p:txBody>
      </p:sp>
      <p:sp>
        <p:nvSpPr>
          <p:cNvPr id="10" name="TextBox 9"/>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14" name="TextBox 13">
            <a:extLst>
              <a:ext uri="{FF2B5EF4-FFF2-40B4-BE49-F238E27FC236}">
                <a16:creationId xmlns:a16="http://schemas.microsoft.com/office/drawing/2014/main" id="{3C2479B1-E1D9-4F63-98B8-1E03127C0654}"/>
              </a:ext>
            </a:extLst>
          </p:cNvPr>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spTree>
    <p:extLst>
      <p:ext uri="{BB962C8B-B14F-4D97-AF65-F5344CB8AC3E}">
        <p14:creationId xmlns:p14="http://schemas.microsoft.com/office/powerpoint/2010/main" val="13480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91979" y="1888046"/>
            <a:ext cx="12192000" cy="1260000"/>
          </a:xfrm>
        </p:spPr>
        <p:txBody>
          <a:bodyPr/>
          <a:lstStyle/>
          <a:p>
            <a:r>
              <a:rPr lang="he-IL" dirty="0"/>
              <a:t>הגנות מפני התחשמלות ללא  הארקה</a:t>
            </a:r>
          </a:p>
        </p:txBody>
      </p:sp>
      <p:sp>
        <p:nvSpPr>
          <p:cNvPr id="3" name="כותרת משנה 2"/>
          <p:cNvSpPr>
            <a:spLocks noGrp="1"/>
          </p:cNvSpPr>
          <p:nvPr>
            <p:ph type="subTitle" idx="1"/>
          </p:nvPr>
        </p:nvSpPr>
        <p:spPr>
          <a:xfrm>
            <a:off x="691979" y="3492510"/>
            <a:ext cx="12192000" cy="765200"/>
          </a:xfrm>
        </p:spPr>
        <p:txBody>
          <a:bodyPr/>
          <a:lstStyle/>
          <a:p>
            <a:r>
              <a:rPr lang="he-IL" dirty="0"/>
              <a:t>מתח נמוך מאוד</a:t>
            </a:r>
          </a:p>
        </p:txBody>
      </p:sp>
      <p:sp>
        <p:nvSpPr>
          <p:cNvPr id="4" name="TextBox 3"/>
          <p:cNvSpPr txBox="1"/>
          <p:nvPr/>
        </p:nvSpPr>
        <p:spPr>
          <a:xfrm>
            <a:off x="9267569" y="104085"/>
            <a:ext cx="766118" cy="369332"/>
          </a:xfrm>
          <a:prstGeom prst="rect">
            <a:avLst/>
          </a:prstGeom>
          <a:noFill/>
        </p:spPr>
        <p:txBody>
          <a:bodyPr wrap="square" rtlCol="1">
            <a:spAutoFit/>
          </a:bodyPr>
          <a:lstStyle/>
          <a:p>
            <a:r>
              <a:rPr lang="he-IL" dirty="0"/>
              <a:t>בס"ד</a:t>
            </a:r>
          </a:p>
        </p:txBody>
      </p:sp>
      <p:sp>
        <p:nvSpPr>
          <p:cNvPr id="6" name="TextBox 5">
            <a:extLst>
              <a:ext uri="{FF2B5EF4-FFF2-40B4-BE49-F238E27FC236}">
                <a16:creationId xmlns:a16="http://schemas.microsoft.com/office/drawing/2014/main" id="{5701C582-9382-424A-BD3A-5DD58E1FF412}"/>
              </a:ext>
            </a:extLst>
          </p:cNvPr>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spTree>
    <p:extLst>
      <p:ext uri="{BB962C8B-B14F-4D97-AF65-F5344CB8AC3E}">
        <p14:creationId xmlns:p14="http://schemas.microsoft.com/office/powerpoint/2010/main" val="296736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שיטת מתח נמוך מאוד</a:t>
            </a:r>
          </a:p>
        </p:txBody>
      </p:sp>
      <p:sp>
        <p:nvSpPr>
          <p:cNvPr id="3" name="מציין מיקום טקסט 2"/>
          <p:cNvSpPr>
            <a:spLocks noGrp="1"/>
          </p:cNvSpPr>
          <p:nvPr>
            <p:ph type="body" sz="quarter" idx="3"/>
          </p:nvPr>
        </p:nvSpPr>
        <p:spPr/>
        <p:txBody>
          <a:bodyPr/>
          <a:lstStyle/>
          <a:p>
            <a:r>
              <a:rPr lang="he-IL" dirty="0"/>
              <a:t>רקע והגדרות.</a:t>
            </a:r>
          </a:p>
        </p:txBody>
      </p:sp>
      <p:sp>
        <p:nvSpPr>
          <p:cNvPr id="4" name="מציין מיקום תוכן 3"/>
          <p:cNvSpPr>
            <a:spLocks noGrp="1"/>
          </p:cNvSpPr>
          <p:nvPr>
            <p:ph sz="quarter" idx="4"/>
          </p:nvPr>
        </p:nvSpPr>
        <p:spPr/>
        <p:txBody>
          <a:bodyPr/>
          <a:lstStyle/>
          <a:p>
            <a:r>
              <a:rPr lang="he-IL" dirty="0"/>
              <a:t>בשיטה זו ההתחשמלות לא מתאפשרת כי מתח הוא לא מסוכן עד </a:t>
            </a:r>
            <a:r>
              <a:rPr lang="en-US" dirty="0"/>
              <a:t>50V</a:t>
            </a:r>
            <a:r>
              <a:rPr lang="he-IL" dirty="0"/>
              <a:t> ,ולמדנו בפרק הראשון כי מתח זה לא מזיק.</a:t>
            </a:r>
          </a:p>
          <a:p>
            <a:r>
              <a:rPr lang="he-IL" dirty="0"/>
              <a:t>במקומות בעלי סכנה מוגברת מוגדר המתח ל </a:t>
            </a:r>
            <a:r>
              <a:rPr lang="en-US" dirty="0"/>
              <a:t>24V</a:t>
            </a:r>
            <a:r>
              <a:rPr lang="he-IL" dirty="0"/>
              <a:t> .</a:t>
            </a:r>
          </a:p>
          <a:p>
            <a:r>
              <a:rPr lang="he-IL" dirty="0"/>
              <a:t>בבריכות שחיה המתח מוגדר ל </a:t>
            </a:r>
            <a:r>
              <a:rPr lang="en-US" dirty="0"/>
              <a:t>12V</a:t>
            </a:r>
            <a:r>
              <a:rPr lang="he-IL" dirty="0"/>
              <a:t> .</a:t>
            </a:r>
          </a:p>
          <a:p>
            <a:r>
              <a:rPr lang="he-IL" dirty="0"/>
              <a:t>מקור ההזנה לשיטה זו יכול להיות סוללה , גנרטור ,שנאי </a:t>
            </a:r>
            <a:r>
              <a:rPr lang="he-IL" dirty="0" err="1"/>
              <a:t>ואינוונרטור</a:t>
            </a:r>
            <a:r>
              <a:rPr lang="he-IL" dirty="0"/>
              <a:t>.</a:t>
            </a:r>
          </a:p>
          <a:p>
            <a:r>
              <a:rPr lang="he-IL" dirty="0"/>
              <a:t>מכשירים המוזנים משיטה זו נקראים מכשירים מסוג שלוש</a:t>
            </a:r>
          </a:p>
          <a:p>
            <a:endParaRPr lang="he-IL" dirty="0"/>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815" y="4888447"/>
            <a:ext cx="2972271" cy="1632014"/>
          </a:xfrm>
          <a:prstGeom prst="rect">
            <a:avLst/>
          </a:prstGeom>
        </p:spPr>
      </p:pic>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4573" y="1049088"/>
            <a:ext cx="2905591" cy="1743355"/>
          </a:xfrm>
          <a:prstGeom prst="rect">
            <a:avLst/>
          </a:prstGeom>
        </p:spPr>
      </p:pic>
      <p:sp>
        <p:nvSpPr>
          <p:cNvPr id="8" name="TextBox 7"/>
          <p:cNvSpPr txBox="1"/>
          <p:nvPr/>
        </p:nvSpPr>
        <p:spPr>
          <a:xfrm>
            <a:off x="11294077" y="190582"/>
            <a:ext cx="766118" cy="369332"/>
          </a:xfrm>
          <a:prstGeom prst="rect">
            <a:avLst/>
          </a:prstGeom>
          <a:noFill/>
        </p:spPr>
        <p:txBody>
          <a:bodyPr wrap="square" rtlCol="1">
            <a:spAutoFit/>
          </a:bodyPr>
          <a:lstStyle/>
          <a:p>
            <a:r>
              <a:rPr lang="he-IL" dirty="0"/>
              <a:t>בס"ד</a:t>
            </a:r>
          </a:p>
        </p:txBody>
      </p:sp>
      <p:sp>
        <p:nvSpPr>
          <p:cNvPr id="10" name="TextBox 9">
            <a:extLst>
              <a:ext uri="{FF2B5EF4-FFF2-40B4-BE49-F238E27FC236}">
                <a16:creationId xmlns:a16="http://schemas.microsoft.com/office/drawing/2014/main" id="{231E98F0-C11F-49C4-B37D-466775771F3A}"/>
              </a:ext>
            </a:extLst>
          </p:cNvPr>
          <p:cNvSpPr txBox="1"/>
          <p:nvPr/>
        </p:nvSpPr>
        <p:spPr>
          <a:xfrm>
            <a:off x="2236571" y="6614288"/>
            <a:ext cx="5782963" cy="307777"/>
          </a:xfrm>
          <a:prstGeom prst="rect">
            <a:avLst/>
          </a:prstGeom>
          <a:noFill/>
        </p:spPr>
        <p:txBody>
          <a:bodyPr wrap="square" rtlCol="1">
            <a:spAutoFit/>
          </a:bodyPr>
          <a:lstStyle/>
          <a:p>
            <a:pPr algn="ctr"/>
            <a:r>
              <a:rPr lang="he-IL" sz="1400" dirty="0"/>
              <a:t>ערך זאב אולישוק</a:t>
            </a:r>
          </a:p>
        </p:txBody>
      </p:sp>
    </p:spTree>
    <p:extLst>
      <p:ext uri="{BB962C8B-B14F-4D97-AF65-F5344CB8AC3E}">
        <p14:creationId xmlns:p14="http://schemas.microsoft.com/office/powerpoint/2010/main" val="614848362"/>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24681</TotalTime>
  <Words>1520</Words>
  <Application>Microsoft Office PowerPoint</Application>
  <PresentationFormat>Widescreen</PresentationFormat>
  <Paragraphs>229</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Varela Round</vt:lpstr>
      <vt:lpstr>Wingdings</vt:lpstr>
      <vt:lpstr>ערכת נושא Office</vt:lpstr>
      <vt:lpstr>מערכת שידורים לאומית</vt:lpstr>
      <vt:lpstr>מערכות בקרה ואנרגיה</vt:lpstr>
      <vt:lpstr>מה נלמד היום </vt:lpstr>
      <vt:lpstr>הגנות מפני התחשמלות ללא  הארקה</vt:lpstr>
      <vt:lpstr>הגנות מפני התחשמלות ללא  הארקה</vt:lpstr>
      <vt:lpstr>סיווג מכשירים</vt:lpstr>
      <vt:lpstr>סיווג מכשירים</vt:lpstr>
      <vt:lpstr>הגנות מפני התחשמלות ללא  הארקה</vt:lpstr>
      <vt:lpstr>שיטת מתח נמוך מאוד</vt:lpstr>
      <vt:lpstr>מתח נמוך מאוד</vt:lpstr>
      <vt:lpstr>הגנות מפני התחשמלות ללא  הארקה</vt:lpstr>
      <vt:lpstr>הפרד מגן</vt:lpstr>
      <vt:lpstr>הפרד מגן</vt:lpstr>
      <vt:lpstr>הפרד מגן</vt:lpstr>
      <vt:lpstr>הפרד מגן</vt:lpstr>
      <vt:lpstr>הפרד מגן</vt:lpstr>
      <vt:lpstr>הפרד מגן                                </vt:lpstr>
      <vt:lpstr>הפרד מגן                                </vt:lpstr>
      <vt:lpstr>הגנות מפני התחשמלות ללא  הארקה</vt:lpstr>
      <vt:lpstr>זינה צפה (TI)</vt:lpstr>
      <vt:lpstr>זינה צפה</vt:lpstr>
      <vt:lpstr>זינה צפה</vt:lpstr>
      <vt:lpstr>לסיכום </vt:lpstr>
      <vt:lpstr>שאלה 1</vt:lpstr>
      <vt:lpstr>שאלה 2</vt:lpstr>
      <vt:lpstr>שאלה 3</vt:lpstr>
      <vt:lpstr>שאלה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Anat</cp:lastModifiedBy>
  <cp:revision>682</cp:revision>
  <dcterms:created xsi:type="dcterms:W3CDTF">2020-03-15T19:13:03Z</dcterms:created>
  <dcterms:modified xsi:type="dcterms:W3CDTF">2020-05-16T17:16:17Z</dcterms:modified>
</cp:coreProperties>
</file>