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9" r:id="rId2"/>
    <p:sldId id="271" r:id="rId3"/>
    <p:sldId id="272" r:id="rId4"/>
    <p:sldId id="275" r:id="rId5"/>
    <p:sldId id="276" r:id="rId6"/>
    <p:sldId id="293" r:id="rId7"/>
    <p:sldId id="277" r:id="rId8"/>
    <p:sldId id="294" r:id="rId9"/>
    <p:sldId id="295" r:id="rId10"/>
    <p:sldId id="296" r:id="rId11"/>
    <p:sldId id="297" r:id="rId12"/>
    <p:sldId id="298" r:id="rId13"/>
    <p:sldId id="292" r:id="rId14"/>
    <p:sldId id="299" r:id="rId15"/>
    <p:sldId id="300" r:id="rId16"/>
    <p:sldId id="301" r:id="rId17"/>
    <p:sldId id="302" r:id="rId18"/>
    <p:sldId id="303"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BDE686"/>
    <a:srgbClr val="6C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sp>
        <p:nvSpPr>
          <p:cNvPr id="10" name="מלבן מעוגל 9"/>
          <p:cNvSpPr/>
          <p:nvPr userDrawn="1"/>
        </p:nvSpPr>
        <p:spPr>
          <a:xfrm>
            <a:off x="212942" y="1396868"/>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9036" y="1463747"/>
            <a:ext cx="10872592" cy="2845206"/>
          </a:xfrm>
          <a:prstGeom prst="rect">
            <a:avLst/>
          </a:prstGeom>
        </p:spPr>
        <p:txBody>
          <a:bodyPr anchor="t">
            <a:noAutofit/>
          </a:bodyPr>
          <a:lstStyle>
            <a:lvl1pPr algn="ctr">
              <a:defRPr sz="7200">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501144" y="6294299"/>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6882"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2890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טקסט גדול\קטן">
    <p:spTree>
      <p:nvGrpSpPr>
        <p:cNvPr id="1" name=""/>
        <p:cNvGrpSpPr/>
        <p:nvPr/>
      </p:nvGrpSpPr>
      <p:grpSpPr>
        <a:xfrm>
          <a:off x="0" y="0"/>
          <a:ext cx="0" cy="0"/>
          <a:chOff x="0" y="0"/>
          <a:chExt cx="0" cy="0"/>
        </a:xfrm>
      </p:grpSpPr>
      <p:sp>
        <p:nvSpPr>
          <p:cNvPr id="7" name="מלבן מעוגל 6"/>
          <p:cNvSpPr/>
          <p:nvPr userDrawn="1"/>
        </p:nvSpPr>
        <p:spPr>
          <a:xfrm>
            <a:off x="-670070"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810" y="6410586"/>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259470"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8127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טקסט גדול-X2">
    <p:spTree>
      <p:nvGrpSpPr>
        <p:cNvPr id="1" name=""/>
        <p:cNvGrpSpPr/>
        <p:nvPr/>
      </p:nvGrpSpPr>
      <p:grpSpPr>
        <a:xfrm>
          <a:off x="0" y="0"/>
          <a:ext cx="0" cy="0"/>
          <a:chOff x="0" y="0"/>
          <a:chExt cx="0" cy="0"/>
        </a:xfrm>
      </p:grpSpPr>
      <p:sp>
        <p:nvSpPr>
          <p:cNvPr id="7" name="מלבן מעוגל 6"/>
          <p:cNvSpPr/>
          <p:nvPr userDrawn="1"/>
        </p:nvSpPr>
        <p:spPr>
          <a:xfrm>
            <a:off x="9663545" y="5699021"/>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488762" y="89215"/>
            <a:ext cx="2598484"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488762" y="373581"/>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9008918" y="6104086"/>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6424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טקסט גדול-X2">
    <p:spTree>
      <p:nvGrpSpPr>
        <p:cNvPr id="1" name=""/>
        <p:cNvGrpSpPr/>
        <p:nvPr/>
      </p:nvGrpSpPr>
      <p:grpSpPr>
        <a:xfrm>
          <a:off x="0" y="0"/>
          <a:ext cx="0" cy="0"/>
          <a:chOff x="0" y="0"/>
          <a:chExt cx="0" cy="0"/>
        </a:xfrm>
      </p:grpSpPr>
      <p:sp>
        <p:nvSpPr>
          <p:cNvPr id="7" name="מלבן מעוגל 6"/>
          <p:cNvSpPr/>
          <p:nvPr userDrawn="1"/>
        </p:nvSpPr>
        <p:spPr>
          <a:xfrm>
            <a:off x="0" y="5878197"/>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8667714"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0" y="6306747"/>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6516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7" name="מלבן מעוגל 6"/>
          <p:cNvSpPr/>
          <p:nvPr userDrawn="1"/>
        </p:nvSpPr>
        <p:spPr>
          <a:xfrm>
            <a:off x="-861143" y="6345297"/>
            <a:ext cx="5361829" cy="22382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2363056" y="-100538"/>
            <a:ext cx="10037852" cy="223828"/>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861143" y="662274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26290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תמונה עם טקסט תחתון">
    <p:spTree>
      <p:nvGrpSpPr>
        <p:cNvPr id="1" name=""/>
        <p:cNvGrpSpPr/>
        <p:nvPr/>
      </p:nvGrpSpPr>
      <p:grpSpPr>
        <a:xfrm>
          <a:off x="0" y="0"/>
          <a:ext cx="0" cy="0"/>
          <a:chOff x="0" y="0"/>
          <a:chExt cx="0" cy="0"/>
        </a:xfrm>
      </p:grpSpPr>
      <p:sp>
        <p:nvSpPr>
          <p:cNvPr id="9" name="מלבן מעוגל 8"/>
          <p:cNvSpPr/>
          <p:nvPr userDrawn="1"/>
        </p:nvSpPr>
        <p:spPr>
          <a:xfrm>
            <a:off x="10787865" y="82049"/>
            <a:ext cx="1937975"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84995" y="6544639"/>
            <a:ext cx="4091160" cy="313362"/>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567188" y="6246687"/>
            <a:ext cx="4471367" cy="24356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9709079" y="585566"/>
            <a:ext cx="3119503"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8317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תמונה עם טקסט תחתון">
    <p:spTree>
      <p:nvGrpSpPr>
        <p:cNvPr id="1" name=""/>
        <p:cNvGrpSpPr/>
        <p:nvPr/>
      </p:nvGrpSpPr>
      <p:grpSpPr>
        <a:xfrm>
          <a:off x="0" y="0"/>
          <a:ext cx="0" cy="0"/>
          <a:chOff x="0" y="0"/>
          <a:chExt cx="0" cy="0"/>
        </a:xfrm>
      </p:grpSpPr>
      <p:sp>
        <p:nvSpPr>
          <p:cNvPr id="9" name="מלבן מעוגל 8"/>
          <p:cNvSpPr/>
          <p:nvPr userDrawn="1"/>
        </p:nvSpPr>
        <p:spPr>
          <a:xfrm>
            <a:off x="6794782" y="5980332"/>
            <a:ext cx="5773456"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413012" y="764742"/>
            <a:ext cx="1159099"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מעוגל 11"/>
          <p:cNvSpPr/>
          <p:nvPr userDrawn="1"/>
        </p:nvSpPr>
        <p:spPr>
          <a:xfrm>
            <a:off x="6194952" y="6268720"/>
            <a:ext cx="659712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9112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147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483" y="369916"/>
            <a:ext cx="3892911" cy="1597430"/>
          </a:xfrm>
          <a:prstGeom prst="rect">
            <a:avLst/>
          </a:prstGeom>
        </p:spPr>
      </p:pic>
      <p:sp>
        <p:nvSpPr>
          <p:cNvPr id="9" name="כותרת 1">
            <a:extLst>
              <a:ext uri="{FF2B5EF4-FFF2-40B4-BE49-F238E27FC236}">
                <a16:creationId xmlns:a16="http://schemas.microsoft.com/office/drawing/2014/main" id="{1909C8DB-3BEE-40F8-BD64-C6D06A19C4ED}"/>
              </a:ext>
            </a:extLst>
          </p:cNvPr>
          <p:cNvSpPr>
            <a:spLocks noGrp="1"/>
          </p:cNvSpPr>
          <p:nvPr>
            <p:ph type="ctrTitle" idx="4294967295"/>
          </p:nvPr>
        </p:nvSpPr>
        <p:spPr>
          <a:xfrm>
            <a:off x="509581" y="2798618"/>
            <a:ext cx="10872592" cy="1378303"/>
          </a:xfrm>
          <a:prstGeom prst="rect">
            <a:avLst/>
          </a:prstGeom>
        </p:spPr>
        <p:txBody>
          <a:bodyPr/>
          <a:lstStyle/>
          <a:p>
            <a:pPr algn="ctr"/>
            <a:r>
              <a:rPr lang="he-IL" sz="6600" b="1" dirty="0">
                <a:solidFill>
                  <a:srgbClr val="192A72"/>
                </a:solidFill>
                <a:latin typeface="Varela Round" panose="00000500000000000000" pitchFamily="2" charset="-79"/>
                <a:cs typeface="Varela Round" panose="00000500000000000000" pitchFamily="2" charset="-79"/>
              </a:rPr>
              <a:t>מערכת שידורים לאומית</a:t>
            </a:r>
            <a:endParaRPr lang="en-US" sz="6600" b="1" dirty="0">
              <a:solidFill>
                <a:srgbClr val="192A72"/>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בית ב'</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1188781" y="1162594"/>
            <a:ext cx="10178806" cy="933589"/>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וְעַל בִּרְכַּי אֶכְרַע עַל שְׂפַת אֲגַם סוֹאֵן</a:t>
            </a:r>
          </a:p>
          <a:p>
            <a:pPr>
              <a:spcAft>
                <a:spcPts val="800"/>
              </a:spcAft>
            </a:pPr>
            <a:r>
              <a:rPr lang="he-IL" sz="2400" dirty="0">
                <a:latin typeface="Varela Round" panose="00000500000000000000" pitchFamily="2" charset="-79"/>
                <a:cs typeface="Varela Round" panose="00000500000000000000" pitchFamily="2" charset="-79"/>
              </a:rPr>
              <a:t>לִשְׁתּוֹת מִמֶּנּוּ </a:t>
            </a:r>
            <a:r>
              <a:rPr lang="he-IL" sz="2400" dirty="0" err="1">
                <a:latin typeface="Varela Round" panose="00000500000000000000" pitchFamily="2" charset="-79"/>
                <a:cs typeface="Varela Round" panose="00000500000000000000" pitchFamily="2" charset="-79"/>
              </a:rPr>
              <a:t>לִרְוָיָה</a:t>
            </a:r>
            <a:r>
              <a:rPr lang="he-IL" sz="2400" dirty="0">
                <a:latin typeface="Varela Round" panose="00000500000000000000" pitchFamily="2" charset="-79"/>
                <a:cs typeface="Varela Round" panose="00000500000000000000" pitchFamily="2" charset="-79"/>
              </a:rPr>
              <a:t>!</a:t>
            </a:r>
          </a:p>
        </p:txBody>
      </p:sp>
      <p:sp>
        <p:nvSpPr>
          <p:cNvPr id="6" name="מלבן 5"/>
          <p:cNvSpPr/>
          <p:nvPr/>
        </p:nvSpPr>
        <p:spPr>
          <a:xfrm>
            <a:off x="798286" y="901337"/>
            <a:ext cx="3918857" cy="1783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בסיום השיר הדוברת כורעת ברך למול אגם מטאפורי, שמסמל את רגשותיה. </a:t>
            </a:r>
          </a:p>
          <a:p>
            <a:pPr algn="ctr"/>
            <a:r>
              <a:rPr lang="he-IL" dirty="0">
                <a:latin typeface="Varela Round" panose="00000500000000000000" pitchFamily="2" charset="-79"/>
                <a:cs typeface="Varela Round" panose="00000500000000000000" pitchFamily="2" charset="-79"/>
              </a:rPr>
              <a:t>היא בוחרת לשתות ממי האגם – ובכך למעשה מתמסרת לרגשותיה ומקבלת אותן.</a:t>
            </a:r>
          </a:p>
        </p:txBody>
      </p:sp>
      <p:sp>
        <p:nvSpPr>
          <p:cNvPr id="7" name="מלבן 6"/>
          <p:cNvSpPr/>
          <p:nvPr/>
        </p:nvSpPr>
        <p:spPr>
          <a:xfrm>
            <a:off x="177800" y="4934494"/>
            <a:ext cx="8125458" cy="1733808"/>
          </a:xfrm>
          <a:prstGeom prst="rect">
            <a:avLst/>
          </a:prstGeom>
        </p:spPr>
        <p:txBody>
          <a:bodyPr wrap="square">
            <a:spAutoFit/>
          </a:bodyPr>
          <a:lstStyle/>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התמונה בבית זה היא </a:t>
            </a:r>
            <a:r>
              <a:rPr lang="he-IL" sz="2000" b="1" dirty="0">
                <a:latin typeface="Varela Round" panose="00000500000000000000" pitchFamily="2" charset="-79"/>
                <a:cs typeface="Varela Round" panose="00000500000000000000" pitchFamily="2" charset="-79"/>
              </a:rPr>
              <a:t>תמונה מטאפורית. </a:t>
            </a:r>
            <a:r>
              <a:rPr lang="he-IL" sz="2000" dirty="0">
                <a:latin typeface="Varela Round" panose="00000500000000000000" pitchFamily="2" charset="-79"/>
                <a:cs typeface="Varela Round" panose="00000500000000000000" pitchFamily="2" charset="-79"/>
              </a:rPr>
              <a:t>האגם מסמל את סערת הרגשות שחוותה הדוברת. כעת היא כורעת ברך מול רגשותיה. היא מקבלת את התחושות המעורבות שחוותה, ולא מתנגדת להן. השתייה מהאגם מסמלת את ההתמסרות לתחושותיה.</a:t>
            </a:r>
          </a:p>
          <a:p>
            <a:pPr algn="just">
              <a:spcAft>
                <a:spcPts val="800"/>
              </a:spcAft>
            </a:pPr>
            <a:endParaRPr lang="he-IL" sz="2000" dirty="0">
              <a:latin typeface="Varela Round" panose="00000500000000000000" pitchFamily="2" charset="-79"/>
              <a:cs typeface="Varela Round" panose="00000500000000000000" pitchFamily="2" charset="-79"/>
            </a:endParaRPr>
          </a:p>
        </p:txBody>
      </p:sp>
      <p:pic>
        <p:nvPicPr>
          <p:cNvPr id="9" name="תמונה 8">
            <a:extLst>
              <a:ext uri="{FF2B5EF4-FFF2-40B4-BE49-F238E27FC236}">
                <a16:creationId xmlns:a16="http://schemas.microsoft.com/office/drawing/2014/main" id="{402ED5BB-0F66-499F-9B0B-B89B475DB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57" y="1931488"/>
            <a:ext cx="3048000" cy="2438400"/>
          </a:xfrm>
          <a:prstGeom prst="rect">
            <a:avLst/>
          </a:prstGeom>
        </p:spPr>
      </p:pic>
    </p:spTree>
    <p:extLst>
      <p:ext uri="{BB962C8B-B14F-4D97-AF65-F5344CB8AC3E}">
        <p14:creationId xmlns:p14="http://schemas.microsoft.com/office/powerpoint/2010/main" val="260974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מוטיב המים</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3324496" y="1168037"/>
            <a:ext cx="6096000" cy="4237057"/>
          </a:xfrm>
          <a:prstGeom prst="rect">
            <a:avLst/>
          </a:prstGeom>
        </p:spPr>
        <p:txBody>
          <a:bodyPr>
            <a:spAutoFit/>
          </a:bodyPr>
          <a:lstStyle/>
          <a:p>
            <a:pPr>
              <a:spcAft>
                <a:spcPts val="800"/>
              </a:spcAft>
            </a:pPr>
            <a:r>
              <a:rPr lang="he-IL" sz="2400" dirty="0">
                <a:latin typeface="Varela Round" panose="00000500000000000000" pitchFamily="2" charset="-79"/>
                <a:cs typeface="Varela Round" panose="00000500000000000000" pitchFamily="2" charset="-79"/>
              </a:rPr>
              <a:t>פְּגִישָׁה, חֲצִי פְּגִישָׁה, מַבָּט אֶחָד מָהִיר,</a:t>
            </a:r>
          </a:p>
          <a:p>
            <a:pPr>
              <a:spcAft>
                <a:spcPts val="800"/>
              </a:spcAft>
            </a:pPr>
            <a:r>
              <a:rPr lang="he-IL" sz="2400" dirty="0">
                <a:latin typeface="Varela Round" panose="00000500000000000000" pitchFamily="2" charset="-79"/>
                <a:cs typeface="Varela Round" panose="00000500000000000000" pitchFamily="2" charset="-79"/>
              </a:rPr>
              <a:t>קִטְעֵי נִיבִים סְתוּמִים – זֶה דַי...</a:t>
            </a:r>
          </a:p>
          <a:p>
            <a:pPr>
              <a:spcAft>
                <a:spcPts val="800"/>
              </a:spcAft>
            </a:pPr>
            <a:r>
              <a:rPr lang="he-IL" sz="2400" dirty="0">
                <a:latin typeface="Varela Round" panose="00000500000000000000" pitchFamily="2" charset="-79"/>
                <a:cs typeface="Varela Round" panose="00000500000000000000" pitchFamily="2" charset="-79"/>
              </a:rPr>
              <a:t>וְשׁוּב </a:t>
            </a: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הֵצִיף</a:t>
            </a:r>
            <a:r>
              <a:rPr lang="he-IL" sz="2400" dirty="0">
                <a:latin typeface="Varela Round" panose="00000500000000000000" pitchFamily="2" charset="-79"/>
                <a:cs typeface="Varela Round" panose="00000500000000000000" pitchFamily="2" charset="-79"/>
              </a:rPr>
              <a:t>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וְשׁוּב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a:t>
            </a: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הִסְעִיר</a:t>
            </a:r>
          </a:p>
          <a:p>
            <a:pPr>
              <a:spcAft>
                <a:spcPts val="800"/>
              </a:spcAft>
            </a:pP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מִשְׁבַּר</a:t>
            </a:r>
            <a:r>
              <a:rPr lang="he-IL" sz="2400" dirty="0">
                <a:latin typeface="Varela Round" panose="00000500000000000000" pitchFamily="2" charset="-79"/>
                <a:cs typeface="Varela Round" panose="00000500000000000000" pitchFamily="2" charset="-79"/>
              </a:rPr>
              <a:t> </a:t>
            </a:r>
            <a:r>
              <a:rPr lang="he-IL" sz="2400" dirty="0" err="1">
                <a:latin typeface="Varela Round" panose="00000500000000000000" pitchFamily="2" charset="-79"/>
                <a:cs typeface="Varela Round" panose="00000500000000000000" pitchFamily="2" charset="-79"/>
              </a:rPr>
              <a:t>הָאֹשֶׁר</a:t>
            </a:r>
            <a:r>
              <a:rPr lang="he-IL" sz="2400" dirty="0">
                <a:latin typeface="Varela Round" panose="00000500000000000000" pitchFamily="2" charset="-79"/>
                <a:cs typeface="Varela Round" panose="00000500000000000000" pitchFamily="2" charset="-79"/>
              </a:rPr>
              <a:t> </a:t>
            </a:r>
            <a:r>
              <a:rPr lang="he-IL" sz="2400" dirty="0" err="1">
                <a:latin typeface="Varela Round" panose="00000500000000000000" pitchFamily="2" charset="-79"/>
                <a:cs typeface="Varela Round" panose="00000500000000000000" pitchFamily="2" charset="-79"/>
              </a:rPr>
              <a:t>וְהַדְּוָי</a:t>
            </a:r>
            <a:r>
              <a:rPr lang="he-IL" sz="2400" dirty="0">
                <a:latin typeface="Varela Round" panose="00000500000000000000" pitchFamily="2" charset="-79"/>
                <a:cs typeface="Varela Round" panose="00000500000000000000" pitchFamily="2" charset="-79"/>
              </a:rPr>
              <a:t>.</a:t>
            </a:r>
          </a:p>
          <a:p>
            <a:pPr>
              <a:spcAft>
                <a:spcPts val="800"/>
              </a:spcAft>
            </a:pPr>
            <a:r>
              <a:rPr lang="he-IL" sz="2400" dirty="0">
                <a:latin typeface="Varela Round" panose="00000500000000000000" pitchFamily="2" charset="-79"/>
                <a:cs typeface="Varela Round" panose="00000500000000000000" pitchFamily="2" charset="-79"/>
              </a:rPr>
              <a:t> </a:t>
            </a:r>
          </a:p>
          <a:p>
            <a:pPr>
              <a:spcAft>
                <a:spcPts val="800"/>
              </a:spcAft>
            </a:pPr>
            <a:r>
              <a:rPr lang="he-IL" sz="2400" dirty="0">
                <a:latin typeface="Varela Round" panose="00000500000000000000" pitchFamily="2" charset="-79"/>
                <a:cs typeface="Varela Round" panose="00000500000000000000" pitchFamily="2" charset="-79"/>
              </a:rPr>
              <a:t>אַף </a:t>
            </a: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סֶכֶר</a:t>
            </a:r>
            <a:r>
              <a:rPr lang="he-IL" sz="2400" dirty="0">
                <a:latin typeface="Varela Round" panose="00000500000000000000" pitchFamily="2" charset="-79"/>
                <a:cs typeface="Varela Round" panose="00000500000000000000" pitchFamily="2" charset="-79"/>
              </a:rPr>
              <a:t> שִׁכְחָה – בָּנִיתִי לִי מָגֵן –</a:t>
            </a:r>
          </a:p>
          <a:p>
            <a:pPr>
              <a:spcAft>
                <a:spcPts val="800"/>
              </a:spcAft>
            </a:pPr>
            <a:r>
              <a:rPr lang="he-IL" sz="2400" dirty="0">
                <a:latin typeface="Varela Round" panose="00000500000000000000" pitchFamily="2" charset="-79"/>
                <a:cs typeface="Varela Round" panose="00000500000000000000" pitchFamily="2" charset="-79"/>
              </a:rPr>
              <a:t>הִנֵּה הָיָה כְּלֹא הָיָה.</a:t>
            </a:r>
          </a:p>
          <a:p>
            <a:pPr>
              <a:spcAft>
                <a:spcPts val="800"/>
              </a:spcAft>
            </a:pPr>
            <a:r>
              <a:rPr lang="he-IL" sz="2400" dirty="0">
                <a:latin typeface="Varela Round" panose="00000500000000000000" pitchFamily="2" charset="-79"/>
                <a:cs typeface="Varela Round" panose="00000500000000000000" pitchFamily="2" charset="-79"/>
              </a:rPr>
              <a:t>וְעַל בִּרְכַּי אֶכְרַע עַל שְׂפַת </a:t>
            </a: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אֲגַם סוֹאֵן</a:t>
            </a:r>
          </a:p>
          <a:p>
            <a:pPr>
              <a:spcAft>
                <a:spcPts val="800"/>
              </a:spcAft>
            </a:pP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לִשְׁתּוֹת</a:t>
            </a:r>
            <a:r>
              <a:rPr lang="he-IL" sz="2400" dirty="0">
                <a:latin typeface="Varela Round" panose="00000500000000000000" pitchFamily="2" charset="-79"/>
                <a:cs typeface="Varela Round" panose="00000500000000000000" pitchFamily="2" charset="-79"/>
              </a:rPr>
              <a:t> מִמֶּנּוּ </a:t>
            </a:r>
            <a:r>
              <a:rPr lang="he-IL" sz="2400" b="1" dirty="0" err="1">
                <a:solidFill>
                  <a:schemeClr val="tx1">
                    <a:lumMod val="50000"/>
                    <a:lumOff val="50000"/>
                  </a:schemeClr>
                </a:solidFill>
                <a:latin typeface="Varela Round" panose="00000500000000000000" pitchFamily="2" charset="-79"/>
                <a:cs typeface="Varela Round" panose="00000500000000000000" pitchFamily="2" charset="-79"/>
              </a:rPr>
              <a:t>לִרְוָיָה</a:t>
            </a:r>
            <a:r>
              <a:rPr lang="he-IL" sz="2400" b="1" dirty="0">
                <a:solidFill>
                  <a:schemeClr val="tx1">
                    <a:lumMod val="50000"/>
                    <a:lumOff val="50000"/>
                  </a:schemeClr>
                </a:solidFill>
                <a:latin typeface="Varela Round" panose="00000500000000000000" pitchFamily="2" charset="-79"/>
                <a:cs typeface="Varela Round" panose="00000500000000000000" pitchFamily="2" charset="-79"/>
              </a:rPr>
              <a:t>!</a:t>
            </a:r>
          </a:p>
        </p:txBody>
      </p:sp>
      <p:pic>
        <p:nvPicPr>
          <p:cNvPr id="6" name="תמונה 5">
            <a:extLst>
              <a:ext uri="{FF2B5EF4-FFF2-40B4-BE49-F238E27FC236}">
                <a16:creationId xmlns:a16="http://schemas.microsoft.com/office/drawing/2014/main" id="{300BBD22-338B-4268-877B-43772FFE45FA}"/>
              </a:ext>
            </a:extLst>
          </p:cNvPr>
          <p:cNvPicPr>
            <a:picLocks noChangeAspect="1"/>
          </p:cNvPicPr>
          <p:nvPr/>
        </p:nvPicPr>
        <p:blipFill>
          <a:blip r:embed="rId2"/>
          <a:stretch>
            <a:fillRect/>
          </a:stretch>
        </p:blipFill>
        <p:spPr>
          <a:xfrm>
            <a:off x="320662" y="2775684"/>
            <a:ext cx="4568580" cy="2078681"/>
          </a:xfrm>
          <a:prstGeom prst="rect">
            <a:avLst/>
          </a:prstGeom>
        </p:spPr>
      </p:pic>
    </p:spTree>
    <p:extLst>
      <p:ext uri="{BB962C8B-B14F-4D97-AF65-F5344CB8AC3E}">
        <p14:creationId xmlns:p14="http://schemas.microsoft.com/office/powerpoint/2010/main" val="373538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מוטיב המים</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986971" y="1206137"/>
            <a:ext cx="10203543" cy="3990836"/>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בשיר מופיעים ביטויים רבים הקשורים במים:</a:t>
            </a:r>
          </a:p>
          <a:p>
            <a:pPr>
              <a:spcAft>
                <a:spcPts val="800"/>
              </a:spcAft>
            </a:pPr>
            <a:endParaRPr lang="he-IL" sz="2400" dirty="0">
              <a:latin typeface="Varela Round" panose="00000500000000000000" pitchFamily="2" charset="-79"/>
              <a:cs typeface="Varela Round" panose="00000500000000000000" pitchFamily="2" charset="-79"/>
            </a:endParaRPr>
          </a:p>
          <a:p>
            <a:pPr algn="ctr">
              <a:spcAft>
                <a:spcPts val="800"/>
              </a:spcAft>
            </a:pPr>
            <a:r>
              <a:rPr lang="he-IL" sz="2800" dirty="0">
                <a:latin typeface="Varela Round" panose="00000500000000000000" pitchFamily="2" charset="-79"/>
                <a:cs typeface="Varela Round" panose="00000500000000000000" pitchFamily="2" charset="-79"/>
              </a:rPr>
              <a:t>הציף, הסעיר, משבר, סכר, אגם, לשתות, לרוויה.</a:t>
            </a:r>
          </a:p>
          <a:p>
            <a:pPr algn="ctr">
              <a:spcAft>
                <a:spcPts val="800"/>
              </a:spcAft>
            </a:pPr>
            <a:endParaRPr lang="he-IL" sz="2400" dirty="0">
              <a:latin typeface="Varela Round" panose="00000500000000000000" pitchFamily="2" charset="-79"/>
              <a:cs typeface="Varela Round" panose="00000500000000000000" pitchFamily="2" charset="-79"/>
            </a:endParaRPr>
          </a:p>
          <a:p>
            <a:pPr algn="ctr">
              <a:spcAft>
                <a:spcPts val="800"/>
              </a:spcAft>
            </a:pPr>
            <a:endParaRPr lang="he-IL" sz="2400" dirty="0">
              <a:latin typeface="Varela Round" panose="00000500000000000000" pitchFamily="2" charset="-79"/>
              <a:cs typeface="Varela Round" panose="00000500000000000000" pitchFamily="2" charset="-79"/>
            </a:endParaRPr>
          </a:p>
          <a:p>
            <a:pPr algn="just">
              <a:spcAft>
                <a:spcPts val="800"/>
              </a:spcAft>
            </a:pPr>
            <a:r>
              <a:rPr lang="he-IL" sz="2400" dirty="0">
                <a:latin typeface="Varela Round" panose="00000500000000000000" pitchFamily="2" charset="-79"/>
                <a:cs typeface="Varela Round" panose="00000500000000000000" pitchFamily="2" charset="-79"/>
              </a:rPr>
              <a:t>מוטיב המים הוא המוטיב המרכזי בשיר. באמצעות תיאורים הקשורים במים הדוברת מציגה את סערת הרגשות שהיא חווה בעקבות הפגישה, ואת התהליך הרגשי שבא לאחריה. בתחילה היא מנסה לשכוח ולהתכחש לרגשותיה, אך בסופו של דבר היא מחליטה להתמסר אליהן. </a:t>
            </a:r>
          </a:p>
        </p:txBody>
      </p:sp>
    </p:spTree>
    <p:extLst>
      <p:ext uri="{BB962C8B-B14F-4D97-AF65-F5344CB8AC3E}">
        <p14:creationId xmlns:p14="http://schemas.microsoft.com/office/powerpoint/2010/main" val="322267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שאלת בגרות לדוגמה</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1949268" y="2004422"/>
            <a:ext cx="8384903" cy="830997"/>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p:txBody>
      </p:sp>
    </p:spTree>
    <p:extLst>
      <p:ext uri="{BB962C8B-B14F-4D97-AF65-F5344CB8AC3E}">
        <p14:creationId xmlns:p14="http://schemas.microsoft.com/office/powerpoint/2010/main" val="228350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348015" y="302622"/>
            <a:ext cx="9495971" cy="3559949"/>
          </a:xfrm>
          <a:prstGeom prst="rect">
            <a:avLst/>
          </a:prstGeom>
        </p:spPr>
        <p:txBody>
          <a:bodyPr wrap="square">
            <a:spAutoFit/>
          </a:bodyPr>
          <a:lstStyle/>
          <a:p>
            <a:pPr>
              <a:spcAft>
                <a:spcPts val="800"/>
              </a:spcAft>
            </a:pPr>
            <a:r>
              <a:rPr lang="he-IL" sz="2400" b="1"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b="1" u="sng" dirty="0">
                <a:latin typeface="Varela Round" panose="00000500000000000000" pitchFamily="2" charset="-79"/>
                <a:cs typeface="Varela Round" panose="00000500000000000000" pitchFamily="2" charset="-79"/>
              </a:rPr>
              <a:t>1. פתיחה:</a:t>
            </a:r>
            <a:r>
              <a:rPr lang="en-US" sz="2400" b="1" u="sng" dirty="0">
                <a:latin typeface="Varela Round" panose="00000500000000000000" pitchFamily="2" charset="-79"/>
                <a:cs typeface="Varela Round" panose="00000500000000000000" pitchFamily="2" charset="-79"/>
              </a:rPr>
              <a:t> </a:t>
            </a:r>
            <a:r>
              <a:rPr lang="he-IL" sz="2400" b="1" u="sng" dirty="0">
                <a:latin typeface="Varela Round" panose="00000500000000000000" pitchFamily="2" charset="-79"/>
                <a:cs typeface="Varela Round" panose="00000500000000000000" pitchFamily="2" charset="-79"/>
              </a:rPr>
              <a:t>הצגת שם השיר, היוצר והנושא</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dirty="0">
                <a:solidFill>
                  <a:schemeClr val="accent2">
                    <a:lumMod val="75000"/>
                  </a:schemeClr>
                </a:solidFill>
                <a:latin typeface="Varela Round" panose="00000500000000000000" pitchFamily="2" charset="-79"/>
                <a:cs typeface="Varela Round" panose="00000500000000000000" pitchFamily="2" charset="-79"/>
              </a:rPr>
              <a:t>השיר "פגישה, חצי פגישה"</a:t>
            </a:r>
            <a:r>
              <a:rPr lang="en-US" sz="2400" dirty="0">
                <a:solidFill>
                  <a:schemeClr val="accent2">
                    <a:lumMod val="75000"/>
                  </a:schemeClr>
                </a:solidFill>
                <a:latin typeface="Varela Round" panose="00000500000000000000" pitchFamily="2" charset="-79"/>
                <a:cs typeface="Varela Round" panose="00000500000000000000" pitchFamily="2" charset="-79"/>
              </a:rPr>
              <a:t> </a:t>
            </a:r>
            <a:r>
              <a:rPr lang="he-IL" sz="2400" dirty="0">
                <a:solidFill>
                  <a:schemeClr val="accent2">
                    <a:lumMod val="75000"/>
                  </a:schemeClr>
                </a:solidFill>
                <a:latin typeface="Varela Round" panose="00000500000000000000" pitchFamily="2" charset="-79"/>
                <a:cs typeface="Varela Round" panose="00000500000000000000" pitchFamily="2" charset="-79"/>
              </a:rPr>
              <a:t>מאת רחל מתאר פגישה קצרה בין הדוברת ואהובה מהעבר. בעקבות הפגישה הדוברת חווה תהליך רגשי עמוק. </a:t>
            </a:r>
          </a:p>
        </p:txBody>
      </p:sp>
    </p:spTree>
    <p:extLst>
      <p:ext uri="{BB962C8B-B14F-4D97-AF65-F5344CB8AC3E}">
        <p14:creationId xmlns:p14="http://schemas.microsoft.com/office/powerpoint/2010/main" val="359812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348015" y="302622"/>
            <a:ext cx="9495971" cy="4134465"/>
          </a:xfrm>
          <a:prstGeom prst="rect">
            <a:avLst/>
          </a:prstGeom>
        </p:spPr>
        <p:txBody>
          <a:bodyPr wrap="square">
            <a:spAutoFit/>
          </a:bodyPr>
          <a:lstStyle/>
          <a:p>
            <a:pPr>
              <a:spcAft>
                <a:spcPts val="800"/>
              </a:spcAft>
            </a:pPr>
            <a:r>
              <a:rPr lang="he-IL" sz="2400" b="1"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b="1" u="sng" dirty="0">
                <a:latin typeface="Varela Round" panose="00000500000000000000" pitchFamily="2" charset="-79"/>
                <a:cs typeface="Varela Round" panose="00000500000000000000" pitchFamily="2" charset="-79"/>
              </a:rPr>
              <a:t>2. גוף התשובה:</a:t>
            </a:r>
            <a:r>
              <a:rPr lang="en-US" sz="2400" b="1" u="sng" dirty="0">
                <a:latin typeface="Varela Round" panose="00000500000000000000" pitchFamily="2" charset="-79"/>
                <a:cs typeface="Varela Round" panose="00000500000000000000" pitchFamily="2" charset="-79"/>
              </a:rPr>
              <a:t> </a:t>
            </a:r>
            <a:r>
              <a:rPr lang="he-IL" sz="2400" b="1" u="sng" dirty="0">
                <a:latin typeface="Varela Round" panose="00000500000000000000" pitchFamily="2" charset="-79"/>
                <a:cs typeface="Varela Round" panose="00000500000000000000" pitchFamily="2" charset="-79"/>
              </a:rPr>
              <a:t>התייחסות לכל אחד מחלקי השאלה</a:t>
            </a:r>
          </a:p>
          <a:p>
            <a:pPr>
              <a:spcAft>
                <a:spcPts val="800"/>
              </a:spcAft>
            </a:pPr>
            <a:endParaRPr lang="he-IL" sz="2400" b="1" dirty="0">
              <a:latin typeface="Varela Round" panose="00000500000000000000" pitchFamily="2" charset="-79"/>
              <a:cs typeface="Varela Round" panose="00000500000000000000" pitchFamily="2" charset="-79"/>
            </a:endParaRPr>
          </a:p>
          <a:p>
            <a:pPr marL="342900" indent="-342900">
              <a:spcAft>
                <a:spcPts val="800"/>
              </a:spcAft>
              <a:buFont typeface="Arial" panose="020B0604020202020204" pitchFamily="34" charset="0"/>
              <a:buChar char="•"/>
            </a:pPr>
            <a:r>
              <a:rPr lang="he-IL" sz="2400" dirty="0">
                <a:solidFill>
                  <a:schemeClr val="accent2">
                    <a:lumMod val="75000"/>
                  </a:schemeClr>
                </a:solidFill>
                <a:latin typeface="Varela Round" panose="00000500000000000000" pitchFamily="2" charset="-79"/>
                <a:cs typeface="Varela Round" panose="00000500000000000000" pitchFamily="2" charset="-79"/>
              </a:rPr>
              <a:t>ציון ציורי הלשון הקשורים במים.</a:t>
            </a:r>
          </a:p>
          <a:p>
            <a:pPr marL="342900" indent="-342900">
              <a:spcAft>
                <a:spcPts val="800"/>
              </a:spcAft>
              <a:buFont typeface="Arial" panose="020B0604020202020204" pitchFamily="34" charset="0"/>
              <a:buChar char="•"/>
            </a:pPr>
            <a:r>
              <a:rPr lang="he-IL" sz="2400" dirty="0">
                <a:solidFill>
                  <a:schemeClr val="accent2">
                    <a:lumMod val="75000"/>
                  </a:schemeClr>
                </a:solidFill>
                <a:latin typeface="Varela Round" panose="00000500000000000000" pitchFamily="2" charset="-79"/>
                <a:cs typeface="Varela Round" panose="00000500000000000000" pitchFamily="2" charset="-79"/>
              </a:rPr>
              <a:t>הסבר כיצד כל אחד מציורי הלשון מבטא את התהליך הרגשי שמתואר.</a:t>
            </a:r>
          </a:p>
          <a:p>
            <a:pPr marL="342900" indent="-342900">
              <a:spcAft>
                <a:spcPts val="800"/>
              </a:spcAft>
              <a:buFont typeface="Arial" panose="020B0604020202020204" pitchFamily="34" charset="0"/>
              <a:buChar char="•"/>
            </a:pPr>
            <a:r>
              <a:rPr lang="he-IL" sz="2400" dirty="0">
                <a:solidFill>
                  <a:schemeClr val="accent2">
                    <a:lumMod val="75000"/>
                  </a:schemeClr>
                </a:solidFill>
                <a:latin typeface="Varela Round" panose="00000500000000000000" pitchFamily="2" charset="-79"/>
                <a:cs typeface="Varela Round" panose="00000500000000000000" pitchFamily="2" charset="-79"/>
              </a:rPr>
              <a:t>הדגמות.</a:t>
            </a:r>
          </a:p>
        </p:txBody>
      </p:sp>
    </p:spTree>
    <p:extLst>
      <p:ext uri="{BB962C8B-B14F-4D97-AF65-F5344CB8AC3E}">
        <p14:creationId xmlns:p14="http://schemas.microsoft.com/office/powerpoint/2010/main" val="6436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60615" y="289922"/>
            <a:ext cx="9495971" cy="4647426"/>
          </a:xfrm>
          <a:prstGeom prst="rect">
            <a:avLst/>
          </a:prstGeom>
        </p:spPr>
        <p:txBody>
          <a:bodyPr wrap="square">
            <a:spAutoFit/>
          </a:bodyPr>
          <a:lstStyle/>
          <a:p>
            <a:pPr>
              <a:spcAft>
                <a:spcPts val="800"/>
              </a:spcAft>
            </a:pPr>
            <a:r>
              <a:rPr lang="he-IL" sz="2400" b="1"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b="1" u="sng" dirty="0">
                <a:latin typeface="Varela Round" panose="00000500000000000000" pitchFamily="2" charset="-79"/>
                <a:cs typeface="Varela Round" panose="00000500000000000000" pitchFamily="2" charset="-79"/>
              </a:rPr>
              <a:t>2. גוף התשובה:</a:t>
            </a:r>
            <a:r>
              <a:rPr lang="en-US" sz="2400" b="1" u="sng" dirty="0">
                <a:latin typeface="Varela Round" panose="00000500000000000000" pitchFamily="2" charset="-79"/>
                <a:cs typeface="Varela Round" panose="00000500000000000000" pitchFamily="2" charset="-79"/>
              </a:rPr>
              <a:t> </a:t>
            </a:r>
            <a:r>
              <a:rPr lang="he-IL" sz="2400" b="1" u="sng" dirty="0">
                <a:latin typeface="Varela Round" panose="00000500000000000000" pitchFamily="2" charset="-79"/>
                <a:cs typeface="Varela Round" panose="00000500000000000000" pitchFamily="2" charset="-79"/>
              </a:rPr>
              <a:t>התייחסות לכל אחד מחלקי השאלה</a:t>
            </a:r>
            <a:endParaRPr lang="he-IL" sz="2400" b="1" dirty="0">
              <a:latin typeface="Varela Round" panose="00000500000000000000" pitchFamily="2" charset="-79"/>
              <a:cs typeface="Varela Round" panose="00000500000000000000" pitchFamily="2" charset="-79"/>
            </a:endParaRPr>
          </a:p>
          <a:p>
            <a:pPr algn="just">
              <a:lnSpc>
                <a:spcPct val="150000"/>
              </a:lnSpc>
              <a:spcAft>
                <a:spcPts val="800"/>
              </a:spcAft>
            </a:pPr>
            <a:r>
              <a:rPr lang="he-IL" sz="2000" dirty="0">
                <a:solidFill>
                  <a:schemeClr val="accent2">
                    <a:lumMod val="75000"/>
                  </a:schemeClr>
                </a:solidFill>
                <a:latin typeface="Varela Round" panose="00000500000000000000" pitchFamily="2" charset="-79"/>
                <a:cs typeface="Varela Round" panose="00000500000000000000" pitchFamily="2" charset="-79"/>
              </a:rPr>
              <a:t>השיר נפתח בתיאור פגישה קצרה ומקרית בין הדוברת ואהובה מן העבר. למרות שמדובר בפגישה חטופה, היא מספיקה כדי לעורר בדוברת תהליך רגשי עמוק. באמצעות </a:t>
            </a:r>
            <a:r>
              <a:rPr lang="he-IL" sz="2000" b="1" dirty="0">
                <a:solidFill>
                  <a:schemeClr val="accent5">
                    <a:lumMod val="75000"/>
                  </a:schemeClr>
                </a:solidFill>
                <a:latin typeface="Varela Round" panose="00000500000000000000" pitchFamily="2" charset="-79"/>
                <a:cs typeface="Varela Round" panose="00000500000000000000" pitchFamily="2" charset="-79"/>
              </a:rPr>
              <a:t>מוטיב המים </a:t>
            </a:r>
            <a:r>
              <a:rPr lang="he-IL" sz="2000" dirty="0">
                <a:solidFill>
                  <a:schemeClr val="accent2">
                    <a:lumMod val="75000"/>
                  </a:schemeClr>
                </a:solidFill>
                <a:latin typeface="Varela Round" panose="00000500000000000000" pitchFamily="2" charset="-79"/>
                <a:cs typeface="Varela Round" panose="00000500000000000000" pitchFamily="2" charset="-79"/>
              </a:rPr>
              <a:t>הדוברת מתארת את תחושותיה. המטאפורה </a:t>
            </a:r>
            <a:r>
              <a:rPr lang="he-IL" sz="2000" b="1" dirty="0">
                <a:solidFill>
                  <a:schemeClr val="accent5">
                    <a:lumMod val="75000"/>
                  </a:schemeClr>
                </a:solidFill>
                <a:latin typeface="Varela Round" panose="00000500000000000000" pitchFamily="2" charset="-79"/>
                <a:cs typeface="Varela Round" panose="00000500000000000000" pitchFamily="2" charset="-79"/>
              </a:rPr>
              <a:t>"ושוב הציף </a:t>
            </a:r>
            <a:r>
              <a:rPr lang="he-IL" sz="2000" b="1" dirty="0" err="1">
                <a:solidFill>
                  <a:schemeClr val="accent5">
                    <a:lumMod val="75000"/>
                  </a:schemeClr>
                </a:solidFill>
                <a:latin typeface="Varela Round" panose="00000500000000000000" pitchFamily="2" charset="-79"/>
                <a:cs typeface="Varela Round" panose="00000500000000000000" pitchFamily="2" charset="-79"/>
              </a:rPr>
              <a:t>הכל</a:t>
            </a:r>
            <a:r>
              <a:rPr lang="he-IL" sz="2000" b="1" dirty="0">
                <a:solidFill>
                  <a:schemeClr val="accent5">
                    <a:lumMod val="75000"/>
                  </a:schemeClr>
                </a:solidFill>
                <a:latin typeface="Varela Round" panose="00000500000000000000" pitchFamily="2" charset="-79"/>
                <a:cs typeface="Varela Round" panose="00000500000000000000" pitchFamily="2" charset="-79"/>
              </a:rPr>
              <a:t> ושוב </a:t>
            </a:r>
            <a:r>
              <a:rPr lang="he-IL" sz="2000" b="1" dirty="0" err="1">
                <a:solidFill>
                  <a:schemeClr val="accent5">
                    <a:lumMod val="75000"/>
                  </a:schemeClr>
                </a:solidFill>
                <a:latin typeface="Varela Round" panose="00000500000000000000" pitchFamily="2" charset="-79"/>
                <a:cs typeface="Varela Round" panose="00000500000000000000" pitchFamily="2" charset="-79"/>
              </a:rPr>
              <a:t>הכל</a:t>
            </a:r>
            <a:r>
              <a:rPr lang="he-IL" sz="2000" b="1" dirty="0">
                <a:solidFill>
                  <a:schemeClr val="accent5">
                    <a:lumMod val="75000"/>
                  </a:schemeClr>
                </a:solidFill>
                <a:latin typeface="Varela Round" panose="00000500000000000000" pitchFamily="2" charset="-79"/>
                <a:cs typeface="Varela Round" panose="00000500000000000000" pitchFamily="2" charset="-79"/>
              </a:rPr>
              <a:t> הסעיר"</a:t>
            </a:r>
            <a:r>
              <a:rPr lang="en-US" sz="2000" b="1" dirty="0">
                <a:solidFill>
                  <a:schemeClr val="accent5">
                    <a:lumMod val="75000"/>
                  </a:schemeClr>
                </a:solidFill>
                <a:latin typeface="Varela Round" panose="00000500000000000000" pitchFamily="2" charset="-79"/>
                <a:cs typeface="Varela Round" panose="00000500000000000000" pitchFamily="2" charset="-79"/>
              </a:rPr>
              <a:t> </a:t>
            </a:r>
            <a:r>
              <a:rPr lang="he-IL" sz="2000" dirty="0">
                <a:solidFill>
                  <a:schemeClr val="accent2">
                    <a:lumMod val="75000"/>
                  </a:schemeClr>
                </a:solidFill>
                <a:latin typeface="Varela Round" panose="00000500000000000000" pitchFamily="2" charset="-79"/>
                <a:cs typeface="Varela Round" panose="00000500000000000000" pitchFamily="2" charset="-79"/>
              </a:rPr>
              <a:t>מדגישה את הצפת הרגשות שהדוברת חווה. בסיום הבית הדוברת מתארת את הרגשות המעורבים שלה באמצעות אוקסימורון:</a:t>
            </a:r>
            <a:r>
              <a:rPr lang="en-US" sz="2000" dirty="0">
                <a:solidFill>
                  <a:schemeClr val="accent2">
                    <a:lumMod val="75000"/>
                  </a:schemeClr>
                </a:solidFill>
                <a:latin typeface="Varela Round" panose="00000500000000000000" pitchFamily="2" charset="-79"/>
                <a:cs typeface="Varela Round" panose="00000500000000000000" pitchFamily="2" charset="-79"/>
              </a:rPr>
              <a:t> </a:t>
            </a:r>
            <a:r>
              <a:rPr lang="he-IL" sz="2000" b="1" dirty="0">
                <a:solidFill>
                  <a:schemeClr val="accent5">
                    <a:lumMod val="75000"/>
                  </a:schemeClr>
                </a:solidFill>
                <a:latin typeface="Varela Round" panose="00000500000000000000" pitchFamily="2" charset="-79"/>
                <a:cs typeface="Varela Round" panose="00000500000000000000" pitchFamily="2" charset="-79"/>
              </a:rPr>
              <a:t>"משבר האושר </a:t>
            </a:r>
            <a:r>
              <a:rPr lang="he-IL" sz="2000" b="1" dirty="0" err="1">
                <a:solidFill>
                  <a:schemeClr val="accent5">
                    <a:lumMod val="75000"/>
                  </a:schemeClr>
                </a:solidFill>
                <a:latin typeface="Varela Round" panose="00000500000000000000" pitchFamily="2" charset="-79"/>
                <a:cs typeface="Varela Round" panose="00000500000000000000" pitchFamily="2" charset="-79"/>
              </a:rPr>
              <a:t>והדוי</a:t>
            </a:r>
            <a:r>
              <a:rPr lang="he-IL" sz="2000" b="1" dirty="0">
                <a:solidFill>
                  <a:schemeClr val="accent5">
                    <a:lumMod val="75000"/>
                  </a:schemeClr>
                </a:solidFill>
                <a:latin typeface="Varela Round" panose="00000500000000000000" pitchFamily="2" charset="-79"/>
                <a:cs typeface="Varela Round" panose="00000500000000000000" pitchFamily="2" charset="-79"/>
              </a:rPr>
              <a:t>". </a:t>
            </a:r>
            <a:r>
              <a:rPr lang="he-IL" sz="2000" dirty="0">
                <a:solidFill>
                  <a:schemeClr val="accent2">
                    <a:lumMod val="75000"/>
                  </a:schemeClr>
                </a:solidFill>
                <a:latin typeface="Varela Round" panose="00000500000000000000" pitchFamily="2" charset="-79"/>
                <a:cs typeface="Varela Round" panose="00000500000000000000" pitchFamily="2" charset="-79"/>
              </a:rPr>
              <a:t>כלומר, היא חווה גל של רגשות חיוביים ושליליים יחד.</a:t>
            </a:r>
          </a:p>
        </p:txBody>
      </p:sp>
    </p:spTree>
    <p:extLst>
      <p:ext uri="{BB962C8B-B14F-4D97-AF65-F5344CB8AC3E}">
        <p14:creationId xmlns:p14="http://schemas.microsoft.com/office/powerpoint/2010/main" val="177950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60615" y="289922"/>
            <a:ext cx="9495971" cy="5673348"/>
          </a:xfrm>
          <a:prstGeom prst="rect">
            <a:avLst/>
          </a:prstGeom>
        </p:spPr>
        <p:txBody>
          <a:bodyPr wrap="square">
            <a:spAutoFit/>
          </a:bodyPr>
          <a:lstStyle/>
          <a:p>
            <a:pPr>
              <a:spcAft>
                <a:spcPts val="800"/>
              </a:spcAft>
            </a:pPr>
            <a:r>
              <a:rPr lang="he-IL" sz="2400" b="1"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b="1" u="sng" dirty="0">
                <a:latin typeface="Varela Round" panose="00000500000000000000" pitchFamily="2" charset="-79"/>
                <a:cs typeface="Varela Round" panose="00000500000000000000" pitchFamily="2" charset="-79"/>
              </a:rPr>
              <a:t>2. גוף התשובה:</a:t>
            </a:r>
            <a:r>
              <a:rPr lang="en-US" sz="2400" b="1" u="sng" dirty="0">
                <a:latin typeface="Varela Round" panose="00000500000000000000" pitchFamily="2" charset="-79"/>
                <a:cs typeface="Varela Round" panose="00000500000000000000" pitchFamily="2" charset="-79"/>
              </a:rPr>
              <a:t> </a:t>
            </a:r>
            <a:r>
              <a:rPr lang="he-IL" sz="2400" b="1" u="sng" dirty="0">
                <a:latin typeface="Varela Round" panose="00000500000000000000" pitchFamily="2" charset="-79"/>
                <a:cs typeface="Varela Round" panose="00000500000000000000" pitchFamily="2" charset="-79"/>
              </a:rPr>
              <a:t>התייחסות לכל אחד מחלקי השאלה</a:t>
            </a:r>
            <a:endParaRPr lang="he-IL" sz="2400" b="1" dirty="0">
              <a:latin typeface="Varela Round" panose="00000500000000000000" pitchFamily="2" charset="-79"/>
              <a:cs typeface="Varela Round" panose="00000500000000000000" pitchFamily="2" charset="-79"/>
            </a:endParaRPr>
          </a:p>
          <a:p>
            <a:pPr algn="just">
              <a:lnSpc>
                <a:spcPct val="150000"/>
              </a:lnSpc>
              <a:spcAft>
                <a:spcPts val="800"/>
              </a:spcAft>
            </a:pPr>
            <a:r>
              <a:rPr lang="he-IL" sz="2000" dirty="0">
                <a:solidFill>
                  <a:schemeClr val="accent2">
                    <a:lumMod val="75000"/>
                  </a:schemeClr>
                </a:solidFill>
                <a:latin typeface="Varela Round" panose="00000500000000000000" pitchFamily="2" charset="-79"/>
                <a:cs typeface="Varela Round" panose="00000500000000000000" pitchFamily="2" charset="-79"/>
              </a:rPr>
              <a:t>בבית השני הדוברת מציגה את ניסיונותיה להתכחש ולשכוח מהרגשות שחוותה בעבר. גם כאן, היא משתמשת </a:t>
            </a:r>
            <a:r>
              <a:rPr lang="he-IL" sz="2000" b="1" dirty="0">
                <a:solidFill>
                  <a:schemeClr val="accent5">
                    <a:lumMod val="75000"/>
                  </a:schemeClr>
                </a:solidFill>
                <a:latin typeface="Varela Round" panose="00000500000000000000" pitchFamily="2" charset="-79"/>
                <a:cs typeface="Varela Round" panose="00000500000000000000" pitchFamily="2" charset="-79"/>
              </a:rPr>
              <a:t>במוטיב המים </a:t>
            </a:r>
            <a:r>
              <a:rPr lang="he-IL" sz="2000" dirty="0">
                <a:solidFill>
                  <a:schemeClr val="accent2">
                    <a:lumMod val="75000"/>
                  </a:schemeClr>
                </a:solidFill>
                <a:latin typeface="Varela Round" panose="00000500000000000000" pitchFamily="2" charset="-79"/>
                <a:cs typeface="Varela Round" panose="00000500000000000000" pitchFamily="2" charset="-79"/>
              </a:rPr>
              <a:t>ובמטאפורה של </a:t>
            </a:r>
            <a:r>
              <a:rPr lang="he-IL" sz="2000" b="1" dirty="0">
                <a:solidFill>
                  <a:schemeClr val="accent5">
                    <a:lumMod val="75000"/>
                  </a:schemeClr>
                </a:solidFill>
                <a:latin typeface="Varela Round" panose="00000500000000000000" pitchFamily="2" charset="-79"/>
                <a:cs typeface="Varela Round" panose="00000500000000000000" pitchFamily="2" charset="-79"/>
              </a:rPr>
              <a:t>"סכר שכחה"</a:t>
            </a:r>
            <a:r>
              <a:rPr lang="he-IL" sz="2000" dirty="0">
                <a:solidFill>
                  <a:schemeClr val="accent2">
                    <a:lumMod val="75000"/>
                  </a:schemeClr>
                </a:solidFill>
                <a:latin typeface="Varela Round" panose="00000500000000000000" pitchFamily="2" charset="-79"/>
                <a:cs typeface="Varela Round" panose="00000500000000000000" pitchFamily="2" charset="-79"/>
              </a:rPr>
              <a:t>. הדוברת בנתה חומות והגנות של שכחה, כדי לנסות ולהשכיח את האהוב. אך רגע לאחר הפגישה, כל </a:t>
            </a:r>
            <a:r>
              <a:rPr lang="he-IL" sz="2000" dirty="0" err="1">
                <a:solidFill>
                  <a:schemeClr val="accent2">
                    <a:lumMod val="75000"/>
                  </a:schemeClr>
                </a:solidFill>
                <a:latin typeface="Varela Round" panose="00000500000000000000" pitchFamily="2" charset="-79"/>
                <a:cs typeface="Varela Round" panose="00000500000000000000" pitchFamily="2" charset="-79"/>
              </a:rPr>
              <a:t>ההגנות</a:t>
            </a:r>
            <a:r>
              <a:rPr lang="he-IL" sz="2000" dirty="0">
                <a:solidFill>
                  <a:schemeClr val="accent2">
                    <a:lumMod val="75000"/>
                  </a:schemeClr>
                </a:solidFill>
                <a:latin typeface="Varela Round" panose="00000500000000000000" pitchFamily="2" charset="-79"/>
                <a:cs typeface="Varela Round" panose="00000500000000000000" pitchFamily="2" charset="-79"/>
              </a:rPr>
              <a:t> קורסות, הסכר המטאפורי נפרץ, והיא חווה הצפה של רגשות. </a:t>
            </a:r>
          </a:p>
          <a:p>
            <a:pPr algn="just">
              <a:lnSpc>
                <a:spcPct val="150000"/>
              </a:lnSpc>
              <a:spcAft>
                <a:spcPts val="800"/>
              </a:spcAft>
            </a:pPr>
            <a:r>
              <a:rPr lang="he-IL" sz="2000" dirty="0">
                <a:solidFill>
                  <a:schemeClr val="accent2">
                    <a:lumMod val="75000"/>
                  </a:schemeClr>
                </a:solidFill>
                <a:latin typeface="Varela Round" panose="00000500000000000000" pitchFamily="2" charset="-79"/>
                <a:cs typeface="Varela Round" panose="00000500000000000000" pitchFamily="2" charset="-79"/>
              </a:rPr>
              <a:t>בסיום השיר מופיעה תמונה מטאפורית של </a:t>
            </a:r>
            <a:r>
              <a:rPr lang="he-IL" sz="2000" b="1" dirty="0">
                <a:solidFill>
                  <a:schemeClr val="accent5">
                    <a:lumMod val="75000"/>
                  </a:schemeClr>
                </a:solidFill>
                <a:latin typeface="Varela Round" panose="00000500000000000000" pitchFamily="2" charset="-79"/>
                <a:cs typeface="Varela Round" panose="00000500000000000000" pitchFamily="2" charset="-79"/>
              </a:rPr>
              <a:t>שתייה ממי האגם</a:t>
            </a:r>
            <a:r>
              <a:rPr lang="he-IL" sz="2000" dirty="0">
                <a:solidFill>
                  <a:schemeClr val="accent2">
                    <a:lumMod val="75000"/>
                  </a:schemeClr>
                </a:solidFill>
                <a:latin typeface="Varela Round" panose="00000500000000000000" pitchFamily="2" charset="-79"/>
                <a:cs typeface="Varela Round" panose="00000500000000000000" pitchFamily="2" charset="-79"/>
              </a:rPr>
              <a:t>. הדוברת עומדת מול אגם שמסמל את רגשותיה, ובוחרת הפעם להתמסר אל תחושותיה. היא לא נלחמת ומנסה לשכוח את האהוב, אלא מקבלת את סערת הרגשות, כפי שבא לידי ביטוי בשתייה ממי האגם.</a:t>
            </a:r>
          </a:p>
        </p:txBody>
      </p:sp>
    </p:spTree>
    <p:extLst>
      <p:ext uri="{BB962C8B-B14F-4D97-AF65-F5344CB8AC3E}">
        <p14:creationId xmlns:p14="http://schemas.microsoft.com/office/powerpoint/2010/main" val="211594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60615" y="289922"/>
            <a:ext cx="9495971" cy="3262432"/>
          </a:xfrm>
          <a:prstGeom prst="rect">
            <a:avLst/>
          </a:prstGeom>
        </p:spPr>
        <p:txBody>
          <a:bodyPr wrap="square">
            <a:spAutoFit/>
          </a:bodyPr>
          <a:lstStyle/>
          <a:p>
            <a:pPr>
              <a:spcAft>
                <a:spcPts val="800"/>
              </a:spcAft>
            </a:pPr>
            <a:r>
              <a:rPr lang="he-IL" sz="2400" b="1" dirty="0">
                <a:latin typeface="Varela Round" panose="00000500000000000000" pitchFamily="2" charset="-79"/>
                <a:cs typeface="Varela Round" panose="00000500000000000000" pitchFamily="2" charset="-79"/>
              </a:rPr>
              <a:t>ציורי הלשון בשיר קשורים במים. ציינו אותם והסבירו כיצד הם מבטאים את התהליך הרגשי המתואר בשיר. הדגימו את דבריכם.</a:t>
            </a:r>
          </a:p>
          <a:p>
            <a:pPr>
              <a:spcAft>
                <a:spcPts val="800"/>
              </a:spcAft>
            </a:pPr>
            <a:endParaRPr lang="he-IL" sz="2400" b="1" dirty="0">
              <a:latin typeface="Varela Round" panose="00000500000000000000" pitchFamily="2" charset="-79"/>
              <a:cs typeface="Varela Round" panose="00000500000000000000" pitchFamily="2" charset="-79"/>
            </a:endParaRPr>
          </a:p>
          <a:p>
            <a:pPr>
              <a:spcAft>
                <a:spcPts val="800"/>
              </a:spcAft>
            </a:pPr>
            <a:r>
              <a:rPr lang="he-IL" sz="2400" b="1" u="sng" dirty="0">
                <a:latin typeface="Varela Round" panose="00000500000000000000" pitchFamily="2" charset="-79"/>
                <a:cs typeface="Varela Round" panose="00000500000000000000" pitchFamily="2" charset="-79"/>
              </a:rPr>
              <a:t>3. סיכום </a:t>
            </a:r>
            <a:endParaRPr lang="he-IL" sz="2400" b="1" dirty="0">
              <a:latin typeface="Varela Round" panose="00000500000000000000" pitchFamily="2" charset="-79"/>
              <a:cs typeface="Varela Round" panose="00000500000000000000" pitchFamily="2" charset="-79"/>
            </a:endParaRPr>
          </a:p>
          <a:p>
            <a:pPr algn="just">
              <a:lnSpc>
                <a:spcPct val="150000"/>
              </a:lnSpc>
              <a:spcAft>
                <a:spcPts val="800"/>
              </a:spcAft>
            </a:pPr>
            <a:r>
              <a:rPr lang="he-IL" sz="2000" dirty="0">
                <a:solidFill>
                  <a:schemeClr val="accent2">
                    <a:lumMod val="75000"/>
                  </a:schemeClr>
                </a:solidFill>
                <a:latin typeface="Varela Round" panose="00000500000000000000" pitchFamily="2" charset="-79"/>
                <a:cs typeface="Varela Round" panose="00000500000000000000" pitchFamily="2" charset="-79"/>
              </a:rPr>
              <a:t>לסיכום, בשיר "פגישה, חצי פגישה"</a:t>
            </a:r>
            <a:r>
              <a:rPr lang="en-US" sz="2000" dirty="0">
                <a:solidFill>
                  <a:schemeClr val="accent2">
                    <a:lumMod val="75000"/>
                  </a:schemeClr>
                </a:solidFill>
                <a:latin typeface="Varela Round" panose="00000500000000000000" pitchFamily="2" charset="-79"/>
                <a:cs typeface="Varela Round" panose="00000500000000000000" pitchFamily="2" charset="-79"/>
              </a:rPr>
              <a:t> </a:t>
            </a:r>
            <a:r>
              <a:rPr lang="he-IL" sz="2000" dirty="0">
                <a:solidFill>
                  <a:schemeClr val="accent2">
                    <a:lumMod val="75000"/>
                  </a:schemeClr>
                </a:solidFill>
                <a:latin typeface="Varela Round" panose="00000500000000000000" pitchFamily="2" charset="-79"/>
                <a:cs typeface="Varela Round" panose="00000500000000000000" pitchFamily="2" charset="-79"/>
              </a:rPr>
              <a:t> מופיעים ביטויים שונים הקשורים במים. כל הביטויים הללו מתארים למעשה את התהליך הרגשי שחווה הדוברת, רגע לאחר המפגש עם אהובה מהעבר. </a:t>
            </a:r>
          </a:p>
        </p:txBody>
      </p:sp>
    </p:spTree>
    <p:extLst>
      <p:ext uri="{BB962C8B-B14F-4D97-AF65-F5344CB8AC3E}">
        <p14:creationId xmlns:p14="http://schemas.microsoft.com/office/powerpoint/2010/main" val="410479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a:spLocks noGrp="1"/>
          </p:cNvSpPr>
          <p:nvPr>
            <p:ph type="ctrTitle"/>
          </p:nvPr>
        </p:nvSpPr>
        <p:spPr>
          <a:xfrm>
            <a:off x="979771" y="1515999"/>
            <a:ext cx="10872592" cy="665499"/>
          </a:xfrm>
        </p:spPr>
        <p:txBody>
          <a:bodyPr/>
          <a:lstStyle/>
          <a:p>
            <a:pPr algn="r"/>
            <a:r>
              <a:rPr lang="he-IL" sz="4000" dirty="0"/>
              <a:t>שירת המחצית הראשונה של המאה ה-20</a:t>
            </a:r>
            <a:endParaRPr lang="he-IL" sz="4400" dirty="0"/>
          </a:p>
        </p:txBody>
      </p:sp>
      <p:sp>
        <p:nvSpPr>
          <p:cNvPr id="3" name="כותרת 1">
            <a:extLst>
              <a:ext uri="{FF2B5EF4-FFF2-40B4-BE49-F238E27FC236}">
                <a16:creationId xmlns:a16="http://schemas.microsoft.com/office/drawing/2014/main" id="{EBDC2B6C-B475-40D6-847C-6819714887AD}"/>
              </a:ext>
            </a:extLst>
          </p:cNvPr>
          <p:cNvSpPr txBox="1">
            <a:spLocks/>
          </p:cNvSpPr>
          <p:nvPr/>
        </p:nvSpPr>
        <p:spPr>
          <a:xfrm>
            <a:off x="195943" y="2558530"/>
            <a:ext cx="11996057" cy="2845206"/>
          </a:xfrm>
          <a:prstGeom prst="rect">
            <a:avLst/>
          </a:prstGeom>
        </p:spPr>
        <p:txBody>
          <a:bodyPr anchor="t">
            <a:noAutofit/>
          </a:bodyPr>
          <a:lstStyle>
            <a:lvl1pPr algn="ctr" defTabSz="914400" rtl="1" eaLnBrk="1" latinLnBrk="0" hangingPunct="1">
              <a:lnSpc>
                <a:spcPct val="90000"/>
              </a:lnSpc>
              <a:spcBef>
                <a:spcPct val="0"/>
              </a:spcBef>
              <a:buNone/>
              <a:defRPr sz="7200" kern="1200">
                <a:solidFill>
                  <a:schemeClr val="tx1"/>
                </a:solidFill>
                <a:latin typeface="Varela Round" panose="00000500000000000000" pitchFamily="2" charset="-79"/>
                <a:ea typeface="+mj-ea"/>
                <a:cs typeface="Varela Round" panose="00000500000000000000" pitchFamily="2" charset="-79"/>
              </a:defRPr>
            </a:lvl1pPr>
          </a:lstStyle>
          <a:p>
            <a:r>
              <a:rPr lang="he-IL" sz="5400" dirty="0"/>
              <a:t>פגישה, חצי פגישה</a:t>
            </a:r>
          </a:p>
          <a:p>
            <a:r>
              <a:rPr lang="he-IL" sz="4000" dirty="0"/>
              <a:t>רחל</a:t>
            </a:r>
            <a:endParaRPr lang="he-IL" sz="3600" dirty="0"/>
          </a:p>
        </p:txBody>
      </p:sp>
    </p:spTree>
    <p:extLst>
      <p:ext uri="{BB962C8B-B14F-4D97-AF65-F5344CB8AC3E}">
        <p14:creationId xmlns:p14="http://schemas.microsoft.com/office/powerpoint/2010/main" val="278335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686598" y="416029"/>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4000" dirty="0">
                <a:latin typeface="Varela Round" panose="00000500000000000000" pitchFamily="2" charset="-79"/>
                <a:cs typeface="Varela Round" panose="00000500000000000000" pitchFamily="2" charset="-79"/>
              </a:rPr>
              <a:t>אם הייתם פוגשים ברחוב אהוב/ה מהעבר...</a:t>
            </a:r>
          </a:p>
          <a:p>
            <a:pPr algn="ctr"/>
            <a:r>
              <a:rPr lang="he-IL" sz="4000" dirty="0">
                <a:latin typeface="Varela Round" panose="00000500000000000000" pitchFamily="2" charset="-79"/>
                <a:cs typeface="Varela Round" panose="00000500000000000000" pitchFamily="2" charset="-79"/>
              </a:rPr>
              <a:t>איך הייתם מגיבים?</a:t>
            </a:r>
            <a:r>
              <a:rPr lang="en-US" sz="4000" dirty="0">
                <a:latin typeface="Varela Round" panose="00000500000000000000" pitchFamily="2" charset="-79"/>
                <a:cs typeface="Varela Round" panose="00000500000000000000" pitchFamily="2" charset="-79"/>
              </a:rPr>
              <a:t> </a:t>
            </a:r>
            <a:r>
              <a:rPr lang="he-IL" sz="4000" dirty="0">
                <a:latin typeface="Varela Round" panose="00000500000000000000" pitchFamily="2" charset="-79"/>
                <a:cs typeface="Varela Round" panose="00000500000000000000" pitchFamily="2" charset="-79"/>
              </a:rPr>
              <a:t>מה הייתם עושים?</a:t>
            </a:r>
          </a:p>
          <a:p>
            <a:pPr algn="ctr"/>
            <a:r>
              <a:rPr lang="he-IL" sz="4000" dirty="0">
                <a:latin typeface="Varela Round" panose="00000500000000000000" pitchFamily="2" charset="-79"/>
                <a:cs typeface="Varela Round" panose="00000500000000000000" pitchFamily="2" charset="-79"/>
              </a:rPr>
              <a:t>אילו תחושות פגישה שכזו מעוררת בנו?</a:t>
            </a:r>
            <a:endParaRPr lang="he-IL" dirty="0">
              <a:latin typeface="Varela Round" panose="00000500000000000000" pitchFamily="2" charset="-79"/>
              <a:cs typeface="Varela Round" panose="00000500000000000000" pitchFamily="2" charset="-79"/>
            </a:endParaRPr>
          </a:p>
        </p:txBody>
      </p:sp>
      <p:pic>
        <p:nvPicPr>
          <p:cNvPr id="3" name="תמונה 2"/>
          <p:cNvPicPr>
            <a:picLocks noChangeAspect="1"/>
          </p:cNvPicPr>
          <p:nvPr/>
        </p:nvPicPr>
        <p:blipFill>
          <a:blip r:embed="rId2"/>
          <a:stretch>
            <a:fillRect/>
          </a:stretch>
        </p:blipFill>
        <p:spPr>
          <a:xfrm>
            <a:off x="3160059" y="2265549"/>
            <a:ext cx="6119478" cy="4162145"/>
          </a:xfrm>
          <a:prstGeom prst="rect">
            <a:avLst/>
          </a:prstGeom>
        </p:spPr>
      </p:pic>
    </p:spTree>
    <p:extLst>
      <p:ext uri="{BB962C8B-B14F-4D97-AF65-F5344CB8AC3E}">
        <p14:creationId xmlns:p14="http://schemas.microsoft.com/office/powerpoint/2010/main" val="409610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4370294" y="1186352"/>
            <a:ext cx="7009387"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he-IL" sz="2400" dirty="0">
                <a:latin typeface="Varela Round" panose="00000500000000000000" pitchFamily="2" charset="-79"/>
                <a:cs typeface="Varela Round" panose="00000500000000000000" pitchFamily="2" charset="-79"/>
              </a:rPr>
              <a:t>השיר "פגישה, חצי פגישה"</a:t>
            </a:r>
            <a:r>
              <a:rPr lang="en-US" sz="2400" dirty="0">
                <a:latin typeface="Varela Round" panose="00000500000000000000" pitchFamily="2" charset="-79"/>
                <a:cs typeface="Varela Round" panose="00000500000000000000" pitchFamily="2" charset="-79"/>
              </a:rPr>
              <a:t> </a:t>
            </a:r>
            <a:r>
              <a:rPr lang="he-IL" sz="2400" dirty="0">
                <a:latin typeface="Varela Round" panose="00000500000000000000" pitchFamily="2" charset="-79"/>
                <a:cs typeface="Varela Round" panose="00000500000000000000" pitchFamily="2" charset="-79"/>
              </a:rPr>
              <a:t>נכתב ע"י רחל ב-1925. </a:t>
            </a:r>
          </a:p>
          <a:p>
            <a:pPr algn="just">
              <a:lnSpc>
                <a:spcPct val="150000"/>
              </a:lnSpc>
            </a:pPr>
            <a:r>
              <a:rPr lang="he-IL" sz="2400" dirty="0">
                <a:latin typeface="Varela Round" panose="00000500000000000000" pitchFamily="2" charset="-79"/>
                <a:cs typeface="Varela Round" panose="00000500000000000000" pitchFamily="2" charset="-79"/>
              </a:rPr>
              <a:t>בשיר מתוארת פגישה קצרה בין הדוברת ואהובה מן העבר, ולאחר מכן מוצג התהליך הרגשי שעוברת הדוברת.</a:t>
            </a:r>
          </a:p>
        </p:txBody>
      </p:sp>
      <p:pic>
        <p:nvPicPr>
          <p:cNvPr id="2050" name="Picture 2" descr="תוצאת תמונה עבור רח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65" y="1042788"/>
            <a:ext cx="3652557" cy="48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1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פגישה, חצי פגישה</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2333896" y="1206137"/>
            <a:ext cx="6096000" cy="4237057"/>
          </a:xfrm>
          <a:prstGeom prst="rect">
            <a:avLst/>
          </a:prstGeom>
        </p:spPr>
        <p:txBody>
          <a:bodyPr>
            <a:spAutoFit/>
          </a:bodyPr>
          <a:lstStyle/>
          <a:p>
            <a:pPr>
              <a:spcAft>
                <a:spcPts val="800"/>
              </a:spcAft>
            </a:pPr>
            <a:r>
              <a:rPr lang="he-IL" sz="2400" dirty="0">
                <a:latin typeface="Varela Round" panose="00000500000000000000" pitchFamily="2" charset="-79"/>
                <a:cs typeface="Varela Round" panose="00000500000000000000" pitchFamily="2" charset="-79"/>
              </a:rPr>
              <a:t>פְּגִישָׁה, חֲצִי פְּגִישָׁה, מַבָּט אֶחָד מָהִיר,</a:t>
            </a:r>
          </a:p>
          <a:p>
            <a:pPr>
              <a:spcAft>
                <a:spcPts val="800"/>
              </a:spcAft>
            </a:pPr>
            <a:r>
              <a:rPr lang="he-IL" sz="2400" dirty="0">
                <a:latin typeface="Varela Round" panose="00000500000000000000" pitchFamily="2" charset="-79"/>
                <a:cs typeface="Varela Round" panose="00000500000000000000" pitchFamily="2" charset="-79"/>
              </a:rPr>
              <a:t>קִטְעֵי נִיבִים סְתוּמִים – זֶה דַי...</a:t>
            </a:r>
          </a:p>
          <a:p>
            <a:pPr>
              <a:spcAft>
                <a:spcPts val="800"/>
              </a:spcAft>
            </a:pPr>
            <a:r>
              <a:rPr lang="he-IL" sz="2400" dirty="0">
                <a:latin typeface="Varela Round" panose="00000500000000000000" pitchFamily="2" charset="-79"/>
                <a:cs typeface="Varela Round" panose="00000500000000000000" pitchFamily="2" charset="-79"/>
              </a:rPr>
              <a:t>וְשׁוּב הֵצִיף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וְשׁוּב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הִסְעִיר</a:t>
            </a:r>
          </a:p>
          <a:p>
            <a:pPr>
              <a:spcAft>
                <a:spcPts val="800"/>
              </a:spcAft>
            </a:pPr>
            <a:r>
              <a:rPr lang="he-IL" sz="2400" dirty="0">
                <a:latin typeface="Varela Round" panose="00000500000000000000" pitchFamily="2" charset="-79"/>
                <a:cs typeface="Varela Round" panose="00000500000000000000" pitchFamily="2" charset="-79"/>
              </a:rPr>
              <a:t>מִשְׁבַּר </a:t>
            </a:r>
            <a:r>
              <a:rPr lang="he-IL" sz="2400" dirty="0" err="1">
                <a:latin typeface="Varela Round" panose="00000500000000000000" pitchFamily="2" charset="-79"/>
                <a:cs typeface="Varela Round" panose="00000500000000000000" pitchFamily="2" charset="-79"/>
              </a:rPr>
              <a:t>הָאֹשֶׁר</a:t>
            </a:r>
            <a:r>
              <a:rPr lang="he-IL" sz="2400" dirty="0">
                <a:latin typeface="Varela Round" panose="00000500000000000000" pitchFamily="2" charset="-79"/>
                <a:cs typeface="Varela Round" panose="00000500000000000000" pitchFamily="2" charset="-79"/>
              </a:rPr>
              <a:t> </a:t>
            </a:r>
            <a:r>
              <a:rPr lang="he-IL" sz="2400" dirty="0" err="1">
                <a:latin typeface="Varela Round" panose="00000500000000000000" pitchFamily="2" charset="-79"/>
                <a:cs typeface="Varela Round" panose="00000500000000000000" pitchFamily="2" charset="-79"/>
              </a:rPr>
              <a:t>וְהַדְּוָי</a:t>
            </a:r>
            <a:r>
              <a:rPr lang="he-IL" sz="2400" dirty="0">
                <a:latin typeface="Varela Round" panose="00000500000000000000" pitchFamily="2" charset="-79"/>
                <a:cs typeface="Varela Round" panose="00000500000000000000" pitchFamily="2" charset="-79"/>
              </a:rPr>
              <a:t>.</a:t>
            </a:r>
          </a:p>
          <a:p>
            <a:pPr>
              <a:spcAft>
                <a:spcPts val="800"/>
              </a:spcAft>
            </a:pPr>
            <a:r>
              <a:rPr lang="he-IL" sz="2400" dirty="0">
                <a:latin typeface="Varela Round" panose="00000500000000000000" pitchFamily="2" charset="-79"/>
                <a:cs typeface="Varela Round" panose="00000500000000000000" pitchFamily="2" charset="-79"/>
              </a:rPr>
              <a:t> </a:t>
            </a:r>
          </a:p>
          <a:p>
            <a:pPr>
              <a:spcAft>
                <a:spcPts val="800"/>
              </a:spcAft>
            </a:pPr>
            <a:r>
              <a:rPr lang="he-IL" sz="2400" dirty="0">
                <a:latin typeface="Varela Round" panose="00000500000000000000" pitchFamily="2" charset="-79"/>
                <a:cs typeface="Varela Round" panose="00000500000000000000" pitchFamily="2" charset="-79"/>
              </a:rPr>
              <a:t>אַף סֶכֶר שִׁכְחָה – בָּנִיתִי לִי מָגֵן –</a:t>
            </a:r>
          </a:p>
          <a:p>
            <a:pPr>
              <a:spcAft>
                <a:spcPts val="800"/>
              </a:spcAft>
            </a:pPr>
            <a:r>
              <a:rPr lang="he-IL" sz="2400" dirty="0">
                <a:latin typeface="Varela Round" panose="00000500000000000000" pitchFamily="2" charset="-79"/>
                <a:cs typeface="Varela Round" panose="00000500000000000000" pitchFamily="2" charset="-79"/>
              </a:rPr>
              <a:t>הִנֵּה הָיָה כְּלֹא הָיָה.</a:t>
            </a:r>
          </a:p>
          <a:p>
            <a:pPr>
              <a:spcAft>
                <a:spcPts val="800"/>
              </a:spcAft>
            </a:pPr>
            <a:r>
              <a:rPr lang="he-IL" sz="2400" dirty="0">
                <a:latin typeface="Varela Round" panose="00000500000000000000" pitchFamily="2" charset="-79"/>
                <a:cs typeface="Varela Round" panose="00000500000000000000" pitchFamily="2" charset="-79"/>
              </a:rPr>
              <a:t>וְעַל בִּרְכַּי אֶכְרַע עַל שְׂפַת אֲגַם סוֹאֵן</a:t>
            </a:r>
          </a:p>
          <a:p>
            <a:pPr>
              <a:spcAft>
                <a:spcPts val="800"/>
              </a:spcAft>
            </a:pPr>
            <a:r>
              <a:rPr lang="he-IL" sz="2400" dirty="0">
                <a:latin typeface="Varela Round" panose="00000500000000000000" pitchFamily="2" charset="-79"/>
                <a:cs typeface="Varela Round" panose="00000500000000000000" pitchFamily="2" charset="-79"/>
              </a:rPr>
              <a:t>לִשְׁתּוֹת מִמֶּנּוּ </a:t>
            </a:r>
            <a:r>
              <a:rPr lang="he-IL" sz="2400" dirty="0" err="1">
                <a:latin typeface="Varela Round" panose="00000500000000000000" pitchFamily="2" charset="-79"/>
                <a:cs typeface="Varela Round" panose="00000500000000000000" pitchFamily="2" charset="-79"/>
              </a:rPr>
              <a:t>לִרְוָיָה</a:t>
            </a:r>
            <a:r>
              <a:rPr lang="he-IL" sz="2400" dirty="0">
                <a:latin typeface="Varela Round" panose="00000500000000000000" pitchFamily="2" charset="-79"/>
                <a:cs typeface="Varela Round" panose="00000500000000000000" pitchFamily="2" charset="-79"/>
              </a:rPr>
              <a:t>!</a:t>
            </a:r>
          </a:p>
        </p:txBody>
      </p:sp>
      <p:sp>
        <p:nvSpPr>
          <p:cNvPr id="4" name="מלבן 3"/>
          <p:cNvSpPr/>
          <p:nvPr/>
        </p:nvSpPr>
        <p:spPr>
          <a:xfrm>
            <a:off x="-1039223" y="5810068"/>
            <a:ext cx="2690947" cy="338554"/>
          </a:xfrm>
          <a:prstGeom prst="rect">
            <a:avLst/>
          </a:prstGeom>
        </p:spPr>
        <p:txBody>
          <a:bodyPr wrap="square">
            <a:spAutoFit/>
          </a:bodyPr>
          <a:lstStyle/>
          <a:p>
            <a:pPr>
              <a:spcAft>
                <a:spcPts val="800"/>
              </a:spcAft>
            </a:pPr>
            <a:r>
              <a:rPr lang="he-IL" sz="1600" dirty="0">
                <a:latin typeface="Varela Round" panose="00000500000000000000" pitchFamily="2" charset="-79"/>
                <a:cs typeface="Varela Round" panose="00000500000000000000" pitchFamily="2" charset="-79"/>
              </a:rPr>
              <a:t>משבר– גל.</a:t>
            </a:r>
          </a:p>
        </p:txBody>
      </p:sp>
    </p:spTree>
    <p:extLst>
      <p:ext uri="{BB962C8B-B14F-4D97-AF65-F5344CB8AC3E}">
        <p14:creationId xmlns:p14="http://schemas.microsoft.com/office/powerpoint/2010/main" val="261114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בית א'</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1188781" y="1162594"/>
            <a:ext cx="10178806" cy="933589"/>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פְּגִישָׁה, חֲצִי פְּגִישָׁה, מַבָּט אֶחָד מָהִיר,</a:t>
            </a:r>
          </a:p>
          <a:p>
            <a:pPr>
              <a:spcAft>
                <a:spcPts val="800"/>
              </a:spcAft>
            </a:pPr>
            <a:r>
              <a:rPr lang="he-IL" sz="2400" dirty="0">
                <a:latin typeface="Varela Round" panose="00000500000000000000" pitchFamily="2" charset="-79"/>
                <a:cs typeface="Varela Round" panose="00000500000000000000" pitchFamily="2" charset="-79"/>
              </a:rPr>
              <a:t>קִטְעֵי נִיבִים סְתוּמִים – זֶה דַי...</a:t>
            </a:r>
          </a:p>
        </p:txBody>
      </p:sp>
      <p:sp>
        <p:nvSpPr>
          <p:cNvPr id="6" name="מלבן 5"/>
          <p:cNvSpPr/>
          <p:nvPr/>
        </p:nvSpPr>
        <p:spPr>
          <a:xfrm>
            <a:off x="798286" y="901337"/>
            <a:ext cx="3918857" cy="1783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הדוברת מתארת פגישה מהירה וקצרה בינה ובין אהובה מהעבר.</a:t>
            </a:r>
          </a:p>
          <a:p>
            <a:pPr algn="ctr"/>
            <a:r>
              <a:rPr lang="he-IL" dirty="0">
                <a:latin typeface="Varela Round" panose="00000500000000000000" pitchFamily="2" charset="-79"/>
                <a:cs typeface="Varela Round" panose="00000500000000000000" pitchFamily="2" charset="-79"/>
              </a:rPr>
              <a:t>למרות שמדובר בפגישה חטופה, היא מספיקה כדי לעורר תהליך רגשי עמוק</a:t>
            </a:r>
          </a:p>
        </p:txBody>
      </p:sp>
      <p:sp>
        <p:nvSpPr>
          <p:cNvPr id="7" name="מלבן 6"/>
          <p:cNvSpPr/>
          <p:nvPr/>
        </p:nvSpPr>
        <p:spPr>
          <a:xfrm>
            <a:off x="317500" y="4986010"/>
            <a:ext cx="8184906" cy="1590179"/>
          </a:xfrm>
          <a:prstGeom prst="rect">
            <a:avLst/>
          </a:prstGeom>
        </p:spPr>
        <p:txBody>
          <a:bodyPr wrap="square">
            <a:spAutoFit/>
          </a:bodyPr>
          <a:lstStyle/>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חצי פגישה – </a:t>
            </a:r>
            <a:r>
              <a:rPr lang="he-IL" sz="2000" b="1" dirty="0">
                <a:latin typeface="Varela Round" panose="00000500000000000000" pitchFamily="2" charset="-79"/>
                <a:cs typeface="Varela Round" panose="00000500000000000000" pitchFamily="2" charset="-79"/>
              </a:rPr>
              <a:t>מטאפורה</a:t>
            </a:r>
            <a:r>
              <a:rPr lang="he-IL" sz="2000" dirty="0">
                <a:latin typeface="Varela Round" panose="00000500000000000000" pitchFamily="2" charset="-79"/>
                <a:cs typeface="Varela Round" panose="00000500000000000000" pitchFamily="2" charset="-79"/>
              </a:rPr>
              <a:t> המדגישה את המהירות שבה הפגישה התקיימה.</a:t>
            </a:r>
          </a:p>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סימני פיסוק – ריבוי סימני הפיסוק (פסיקים, שלוש נקודות) מדגישים את הטלטלה הרגשית שהדוברת חווה.</a:t>
            </a:r>
          </a:p>
          <a:p>
            <a:pPr algn="just">
              <a:spcAft>
                <a:spcPts val="800"/>
              </a:spcAft>
            </a:pPr>
            <a:endParaRPr lang="he-IL" sz="2400" dirty="0">
              <a:latin typeface="Varela Round" panose="00000500000000000000" pitchFamily="2" charset="-79"/>
              <a:cs typeface="Varela Round" panose="00000500000000000000" pitchFamily="2" charset="-79"/>
            </a:endParaRPr>
          </a:p>
        </p:txBody>
      </p:sp>
      <p:sp>
        <p:nvSpPr>
          <p:cNvPr id="8" name="מלבן 7"/>
          <p:cNvSpPr/>
          <p:nvPr/>
        </p:nvSpPr>
        <p:spPr>
          <a:xfrm>
            <a:off x="9656503" y="3391342"/>
            <a:ext cx="184731" cy="369332"/>
          </a:xfrm>
          <a:prstGeom prst="rect">
            <a:avLst/>
          </a:prstGeom>
        </p:spPr>
        <p:txBody>
          <a:bodyPr wrap="none">
            <a:spAutoFit/>
          </a:bodyPr>
          <a:lstStyle/>
          <a:p>
            <a:endParaRPr lang="he-IL" dirty="0"/>
          </a:p>
        </p:txBody>
      </p:sp>
      <p:pic>
        <p:nvPicPr>
          <p:cNvPr id="4" name="תמונה 3">
            <a:extLst>
              <a:ext uri="{FF2B5EF4-FFF2-40B4-BE49-F238E27FC236}">
                <a16:creationId xmlns:a16="http://schemas.microsoft.com/office/drawing/2014/main" id="{D3D74BF0-D916-4945-A4B0-95D6220A476F}"/>
              </a:ext>
            </a:extLst>
          </p:cNvPr>
          <p:cNvPicPr>
            <a:picLocks noChangeAspect="1"/>
          </p:cNvPicPr>
          <p:nvPr/>
        </p:nvPicPr>
        <p:blipFill>
          <a:blip r:embed="rId2"/>
          <a:stretch>
            <a:fillRect/>
          </a:stretch>
        </p:blipFill>
        <p:spPr>
          <a:xfrm>
            <a:off x="6250420" y="2096183"/>
            <a:ext cx="3463066" cy="2617913"/>
          </a:xfrm>
          <a:prstGeom prst="rect">
            <a:avLst/>
          </a:prstGeom>
        </p:spPr>
      </p:pic>
    </p:spTree>
    <p:extLst>
      <p:ext uri="{BB962C8B-B14F-4D97-AF65-F5344CB8AC3E}">
        <p14:creationId xmlns:p14="http://schemas.microsoft.com/office/powerpoint/2010/main" val="252415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בית א'</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1188781" y="1162594"/>
            <a:ext cx="10178806" cy="933589"/>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וְשׁוּב הֵצִיף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וְשׁוּב </a:t>
            </a:r>
            <a:r>
              <a:rPr lang="he-IL" sz="2400" dirty="0" err="1">
                <a:latin typeface="Varela Round" panose="00000500000000000000" pitchFamily="2" charset="-79"/>
                <a:cs typeface="Varela Round" panose="00000500000000000000" pitchFamily="2" charset="-79"/>
              </a:rPr>
              <a:t>הַכֹּל</a:t>
            </a:r>
            <a:r>
              <a:rPr lang="he-IL" sz="2400" dirty="0">
                <a:latin typeface="Varela Round" panose="00000500000000000000" pitchFamily="2" charset="-79"/>
                <a:cs typeface="Varela Round" panose="00000500000000000000" pitchFamily="2" charset="-79"/>
              </a:rPr>
              <a:t> הִסְעִיר</a:t>
            </a:r>
          </a:p>
          <a:p>
            <a:pPr>
              <a:spcAft>
                <a:spcPts val="800"/>
              </a:spcAft>
            </a:pPr>
            <a:r>
              <a:rPr lang="he-IL" sz="2400" dirty="0">
                <a:latin typeface="Varela Round" panose="00000500000000000000" pitchFamily="2" charset="-79"/>
                <a:cs typeface="Varela Round" panose="00000500000000000000" pitchFamily="2" charset="-79"/>
              </a:rPr>
              <a:t>מִשְׁבַּר </a:t>
            </a:r>
            <a:r>
              <a:rPr lang="he-IL" sz="2400" dirty="0" err="1">
                <a:latin typeface="Varela Round" panose="00000500000000000000" pitchFamily="2" charset="-79"/>
                <a:cs typeface="Varela Round" panose="00000500000000000000" pitchFamily="2" charset="-79"/>
              </a:rPr>
              <a:t>הָאֹשֶׁר</a:t>
            </a:r>
            <a:r>
              <a:rPr lang="he-IL" sz="2400" dirty="0">
                <a:latin typeface="Varela Round" panose="00000500000000000000" pitchFamily="2" charset="-79"/>
                <a:cs typeface="Varela Round" panose="00000500000000000000" pitchFamily="2" charset="-79"/>
              </a:rPr>
              <a:t> </a:t>
            </a:r>
            <a:r>
              <a:rPr lang="he-IL" sz="2400" dirty="0" err="1">
                <a:latin typeface="Varela Round" panose="00000500000000000000" pitchFamily="2" charset="-79"/>
                <a:cs typeface="Varela Round" panose="00000500000000000000" pitchFamily="2" charset="-79"/>
              </a:rPr>
              <a:t>וְהַדְּוָי</a:t>
            </a:r>
            <a:r>
              <a:rPr lang="he-IL" sz="2400" dirty="0">
                <a:latin typeface="Varela Round" panose="00000500000000000000" pitchFamily="2" charset="-79"/>
                <a:cs typeface="Varela Round" panose="00000500000000000000" pitchFamily="2" charset="-79"/>
              </a:rPr>
              <a:t>.</a:t>
            </a:r>
          </a:p>
        </p:txBody>
      </p:sp>
      <p:sp>
        <p:nvSpPr>
          <p:cNvPr id="6" name="מלבן 5"/>
          <p:cNvSpPr/>
          <p:nvPr/>
        </p:nvSpPr>
        <p:spPr>
          <a:xfrm>
            <a:off x="798286" y="901337"/>
            <a:ext cx="3918857" cy="1783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מה קרה לאחר הפגישה?</a:t>
            </a:r>
          </a:p>
          <a:p>
            <a:pPr algn="ctr"/>
            <a:r>
              <a:rPr lang="he-IL" dirty="0">
                <a:latin typeface="Varela Round" panose="00000500000000000000" pitchFamily="2" charset="-79"/>
                <a:cs typeface="Varela Round" panose="00000500000000000000" pitchFamily="2" charset="-79"/>
              </a:rPr>
              <a:t>הדוברת חווה סערה של רגשות.</a:t>
            </a:r>
          </a:p>
          <a:p>
            <a:pPr algn="ctr"/>
            <a:r>
              <a:rPr lang="he-IL" dirty="0">
                <a:latin typeface="Varela Round" panose="00000500000000000000" pitchFamily="2" charset="-79"/>
                <a:cs typeface="Varela Round" panose="00000500000000000000" pitchFamily="2" charset="-79"/>
              </a:rPr>
              <a:t>היא מוצפת ברגשות מעורבים, חיוביים ושליליים.</a:t>
            </a:r>
          </a:p>
        </p:txBody>
      </p:sp>
      <p:sp>
        <p:nvSpPr>
          <p:cNvPr id="7" name="מלבן 6"/>
          <p:cNvSpPr/>
          <p:nvPr/>
        </p:nvSpPr>
        <p:spPr>
          <a:xfrm>
            <a:off x="427628" y="4577080"/>
            <a:ext cx="8579029" cy="1836400"/>
          </a:xfrm>
          <a:prstGeom prst="rect">
            <a:avLst/>
          </a:prstGeom>
        </p:spPr>
        <p:txBody>
          <a:bodyPr wrap="square">
            <a:spAutoFit/>
          </a:bodyPr>
          <a:lstStyle/>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"ושוב" – </a:t>
            </a:r>
            <a:r>
              <a:rPr lang="he-IL" sz="2000" b="1" dirty="0">
                <a:latin typeface="Varela Round" panose="00000500000000000000" pitchFamily="2" charset="-79"/>
                <a:cs typeface="Varela Round" panose="00000500000000000000" pitchFamily="2" charset="-79"/>
              </a:rPr>
              <a:t>חזרה</a:t>
            </a:r>
            <a:r>
              <a:rPr lang="he-IL" sz="2000" dirty="0">
                <a:latin typeface="Varela Round" panose="00000500000000000000" pitchFamily="2" charset="-79"/>
                <a:cs typeface="Varela Round" panose="00000500000000000000" pitchFamily="2" charset="-79"/>
              </a:rPr>
              <a:t> על המילה "ושוב"</a:t>
            </a:r>
            <a:r>
              <a:rPr lang="en-US" sz="2000" dirty="0">
                <a:latin typeface="Varela Round" panose="00000500000000000000" pitchFamily="2" charset="-79"/>
                <a:cs typeface="Varela Round" panose="00000500000000000000" pitchFamily="2" charset="-79"/>
              </a:rPr>
              <a:t> </a:t>
            </a:r>
            <a:r>
              <a:rPr lang="he-IL" sz="2000" dirty="0">
                <a:latin typeface="Varela Round" panose="00000500000000000000" pitchFamily="2" charset="-79"/>
                <a:cs typeface="Varela Round" panose="00000500000000000000" pitchFamily="2" charset="-79"/>
              </a:rPr>
              <a:t>מדגישה שמדובר בתהליך שחוזר על עצמו, הדוברת כבר מכירה את הרגשות שהיא חווה בעקבות הפגישה. </a:t>
            </a:r>
          </a:p>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משבר האושר </a:t>
            </a:r>
            <a:r>
              <a:rPr lang="he-IL" sz="2000" dirty="0" err="1">
                <a:latin typeface="Varela Round" panose="00000500000000000000" pitchFamily="2" charset="-79"/>
                <a:cs typeface="Varela Round" panose="00000500000000000000" pitchFamily="2" charset="-79"/>
              </a:rPr>
              <a:t>והדוי</a:t>
            </a:r>
            <a:r>
              <a:rPr lang="he-IL" sz="2000" dirty="0">
                <a:latin typeface="Varela Round" panose="00000500000000000000" pitchFamily="2" charset="-79"/>
                <a:cs typeface="Varela Round" panose="00000500000000000000" pitchFamily="2" charset="-79"/>
              </a:rPr>
              <a:t> – </a:t>
            </a:r>
            <a:r>
              <a:rPr lang="he-IL" sz="2000" b="1" dirty="0">
                <a:latin typeface="Varela Round" panose="00000500000000000000" pitchFamily="2" charset="-79"/>
                <a:cs typeface="Varela Round" panose="00000500000000000000" pitchFamily="2" charset="-79"/>
              </a:rPr>
              <a:t>אוקסימורון</a:t>
            </a:r>
            <a:r>
              <a:rPr lang="he-IL" sz="2000" dirty="0">
                <a:latin typeface="Varela Round" panose="00000500000000000000" pitchFamily="2" charset="-79"/>
                <a:cs typeface="Varela Round" panose="00000500000000000000" pitchFamily="2" charset="-79"/>
              </a:rPr>
              <a:t> (דבר והיפוכו). הדוברת חווה גל של רגשות חיוביים (אושר)</a:t>
            </a:r>
            <a:r>
              <a:rPr lang="en-US" sz="2000" dirty="0">
                <a:latin typeface="Varela Round" panose="00000500000000000000" pitchFamily="2" charset="-79"/>
                <a:cs typeface="Varela Round" panose="00000500000000000000" pitchFamily="2" charset="-79"/>
              </a:rPr>
              <a:t> </a:t>
            </a:r>
            <a:r>
              <a:rPr lang="he-IL" sz="2000" dirty="0">
                <a:latin typeface="Varela Round" panose="00000500000000000000" pitchFamily="2" charset="-79"/>
                <a:cs typeface="Varela Round" panose="00000500000000000000" pitchFamily="2" charset="-79"/>
              </a:rPr>
              <a:t>ושליליים (</a:t>
            </a:r>
            <a:r>
              <a:rPr lang="he-IL" sz="2000" dirty="0" err="1">
                <a:latin typeface="Varela Round" panose="00000500000000000000" pitchFamily="2" charset="-79"/>
                <a:cs typeface="Varela Round" panose="00000500000000000000" pitchFamily="2" charset="-79"/>
              </a:rPr>
              <a:t>דוי</a:t>
            </a:r>
            <a:r>
              <a:rPr lang="he-IL" sz="2000" dirty="0">
                <a:latin typeface="Varela Round" panose="00000500000000000000" pitchFamily="2" charset="-79"/>
                <a:cs typeface="Varela Round" panose="00000500000000000000" pitchFamily="2" charset="-79"/>
              </a:rPr>
              <a:t>). </a:t>
            </a:r>
          </a:p>
          <a:p>
            <a:pPr algn="just">
              <a:spcAft>
                <a:spcPts val="800"/>
              </a:spcAft>
            </a:pPr>
            <a:endParaRPr lang="he-IL" sz="2000" dirty="0">
              <a:latin typeface="Varela Round" panose="00000500000000000000" pitchFamily="2" charset="-79"/>
              <a:cs typeface="Varela Round" panose="00000500000000000000" pitchFamily="2" charset="-79"/>
            </a:endParaRPr>
          </a:p>
        </p:txBody>
      </p:sp>
      <p:pic>
        <p:nvPicPr>
          <p:cNvPr id="4" name="תמונה 3">
            <a:extLst>
              <a:ext uri="{FF2B5EF4-FFF2-40B4-BE49-F238E27FC236}">
                <a16:creationId xmlns:a16="http://schemas.microsoft.com/office/drawing/2014/main" id="{F0AB221F-E84C-41EE-94BD-CAF149A71F02}"/>
              </a:ext>
            </a:extLst>
          </p:cNvPr>
          <p:cNvPicPr>
            <a:picLocks noChangeAspect="1"/>
          </p:cNvPicPr>
          <p:nvPr/>
        </p:nvPicPr>
        <p:blipFill rotWithShape="1">
          <a:blip r:embed="rId2"/>
          <a:srcRect l="53398" t="67213" r="2515" b="-500"/>
          <a:stretch/>
        </p:blipFill>
        <p:spPr>
          <a:xfrm>
            <a:off x="5107638" y="2076994"/>
            <a:ext cx="3422408" cy="2500086"/>
          </a:xfrm>
          <a:prstGeom prst="rect">
            <a:avLst/>
          </a:prstGeom>
        </p:spPr>
      </p:pic>
    </p:spTree>
    <p:extLst>
      <p:ext uri="{BB962C8B-B14F-4D97-AF65-F5344CB8AC3E}">
        <p14:creationId xmlns:p14="http://schemas.microsoft.com/office/powerpoint/2010/main" val="318409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he-IL" sz="3200" dirty="0">
                <a:latin typeface="Varela Round" panose="00000500000000000000" pitchFamily="2" charset="-79"/>
                <a:cs typeface="Varela Round" panose="00000500000000000000" pitchFamily="2" charset="-79"/>
              </a:rPr>
              <a:t>אילו רגשות/ תחושות עלולות להתעורר בעקבות פגישה כזו?</a:t>
            </a:r>
          </a:p>
        </p:txBody>
      </p:sp>
      <p:sp>
        <p:nvSpPr>
          <p:cNvPr id="6" name="מלבן 5"/>
          <p:cNvSpPr/>
          <p:nvPr/>
        </p:nvSpPr>
        <p:spPr>
          <a:xfrm>
            <a:off x="9710054" y="2296025"/>
            <a:ext cx="1743165" cy="698027"/>
          </a:xfrm>
          <a:prstGeom prst="rect">
            <a:avLst/>
          </a:prstGeom>
          <a:solidFill>
            <a:schemeClr val="accent2">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אהבה</a:t>
            </a:r>
            <a:endParaRPr lang="he-IL" dirty="0">
              <a:solidFill>
                <a:schemeClr val="tx1"/>
              </a:solidFill>
              <a:latin typeface="Varela Round" panose="00000500000000000000" pitchFamily="2" charset="-79"/>
              <a:cs typeface="Varela Round" panose="00000500000000000000" pitchFamily="2" charset="-79"/>
            </a:endParaRPr>
          </a:p>
        </p:txBody>
      </p:sp>
      <p:sp>
        <p:nvSpPr>
          <p:cNvPr id="7" name="מלבן 6"/>
          <p:cNvSpPr/>
          <p:nvPr/>
        </p:nvSpPr>
        <p:spPr>
          <a:xfrm>
            <a:off x="3397091" y="5744105"/>
            <a:ext cx="5746159" cy="933589"/>
          </a:xfrm>
          <a:prstGeom prst="rect">
            <a:avLst/>
          </a:prstGeom>
        </p:spPr>
        <p:txBody>
          <a:bodyPr wrap="square">
            <a:spAutoFit/>
          </a:bodyPr>
          <a:lstStyle/>
          <a:p>
            <a:pPr algn="ctr">
              <a:spcAft>
                <a:spcPts val="800"/>
              </a:spcAft>
            </a:pPr>
            <a:r>
              <a:rPr lang="he-IL" sz="2400" dirty="0">
                <a:latin typeface="Varela Round" panose="00000500000000000000" pitchFamily="2" charset="-79"/>
                <a:cs typeface="Varela Round" panose="00000500000000000000" pitchFamily="2" charset="-79"/>
              </a:rPr>
              <a:t>על כן הדוברת חווה גל של רגשות מעורבים:</a:t>
            </a:r>
          </a:p>
          <a:p>
            <a:pPr algn="ctr">
              <a:spcAft>
                <a:spcPts val="800"/>
              </a:spcAft>
            </a:pPr>
            <a:r>
              <a:rPr lang="he-IL" sz="2400" dirty="0">
                <a:latin typeface="Varela Round" panose="00000500000000000000" pitchFamily="2" charset="-79"/>
                <a:cs typeface="Varela Round" panose="00000500000000000000" pitchFamily="2" charset="-79"/>
              </a:rPr>
              <a:t>משבר האושר </a:t>
            </a:r>
            <a:r>
              <a:rPr lang="he-IL" sz="2400" dirty="0" err="1">
                <a:latin typeface="Varela Round" panose="00000500000000000000" pitchFamily="2" charset="-79"/>
                <a:cs typeface="Varela Round" panose="00000500000000000000" pitchFamily="2" charset="-79"/>
              </a:rPr>
              <a:t>והדוי</a:t>
            </a:r>
            <a:endParaRPr lang="he-IL" sz="2400" dirty="0">
              <a:latin typeface="Varela Round" panose="00000500000000000000" pitchFamily="2" charset="-79"/>
              <a:cs typeface="Varela Round" panose="00000500000000000000" pitchFamily="2" charset="-79"/>
            </a:endParaRPr>
          </a:p>
        </p:txBody>
      </p:sp>
      <p:sp>
        <p:nvSpPr>
          <p:cNvPr id="8" name="מלבן 7"/>
          <p:cNvSpPr/>
          <p:nvPr/>
        </p:nvSpPr>
        <p:spPr>
          <a:xfrm>
            <a:off x="2026912" y="2290410"/>
            <a:ext cx="1743165" cy="698027"/>
          </a:xfrm>
          <a:prstGeom prst="rect">
            <a:avLst/>
          </a:prstGeom>
          <a:solidFill>
            <a:schemeClr val="accent2">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שמחה</a:t>
            </a:r>
            <a:endParaRPr lang="he-IL" dirty="0">
              <a:solidFill>
                <a:schemeClr val="tx1"/>
              </a:solidFill>
              <a:latin typeface="Varela Round" panose="00000500000000000000" pitchFamily="2" charset="-79"/>
              <a:cs typeface="Varela Round" panose="00000500000000000000" pitchFamily="2" charset="-79"/>
            </a:endParaRPr>
          </a:p>
        </p:txBody>
      </p:sp>
      <p:sp>
        <p:nvSpPr>
          <p:cNvPr id="9" name="מלבן 8"/>
          <p:cNvSpPr/>
          <p:nvPr/>
        </p:nvSpPr>
        <p:spPr>
          <a:xfrm>
            <a:off x="9710056" y="1053617"/>
            <a:ext cx="1743165" cy="698027"/>
          </a:xfrm>
          <a:prstGeom prst="rect">
            <a:avLst/>
          </a:prstGeom>
          <a:solidFill>
            <a:schemeClr val="accent6">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אכזבה</a:t>
            </a:r>
            <a:endParaRPr lang="he-IL" dirty="0">
              <a:solidFill>
                <a:schemeClr val="tx1"/>
              </a:solidFill>
              <a:latin typeface="Varela Round" panose="00000500000000000000" pitchFamily="2" charset="-79"/>
              <a:cs typeface="Varela Round" panose="00000500000000000000" pitchFamily="2" charset="-79"/>
            </a:endParaRPr>
          </a:p>
        </p:txBody>
      </p:sp>
      <p:sp>
        <p:nvSpPr>
          <p:cNvPr id="10" name="מלבן 9"/>
          <p:cNvSpPr/>
          <p:nvPr/>
        </p:nvSpPr>
        <p:spPr>
          <a:xfrm>
            <a:off x="2026912" y="4875734"/>
            <a:ext cx="1743165" cy="698027"/>
          </a:xfrm>
          <a:prstGeom prst="rect">
            <a:avLst/>
          </a:prstGeom>
          <a:solidFill>
            <a:schemeClr val="accent2">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געגוע</a:t>
            </a:r>
            <a:endParaRPr lang="he-IL" dirty="0">
              <a:solidFill>
                <a:schemeClr val="tx1"/>
              </a:solidFill>
              <a:latin typeface="Varela Round" panose="00000500000000000000" pitchFamily="2" charset="-79"/>
              <a:cs typeface="Varela Round" panose="00000500000000000000" pitchFamily="2" charset="-79"/>
            </a:endParaRPr>
          </a:p>
        </p:txBody>
      </p:sp>
      <p:sp>
        <p:nvSpPr>
          <p:cNvPr id="11" name="מלבן 10"/>
          <p:cNvSpPr/>
          <p:nvPr/>
        </p:nvSpPr>
        <p:spPr>
          <a:xfrm>
            <a:off x="9710055" y="3537262"/>
            <a:ext cx="1743165" cy="698027"/>
          </a:xfrm>
          <a:prstGeom prst="rect">
            <a:avLst/>
          </a:prstGeom>
          <a:solidFill>
            <a:schemeClr val="accent6">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כעס</a:t>
            </a:r>
            <a:endParaRPr lang="he-IL" dirty="0">
              <a:solidFill>
                <a:schemeClr val="tx1"/>
              </a:solidFill>
              <a:latin typeface="Varela Round" panose="00000500000000000000" pitchFamily="2" charset="-79"/>
              <a:cs typeface="Varela Round" panose="00000500000000000000" pitchFamily="2" charset="-79"/>
            </a:endParaRPr>
          </a:p>
        </p:txBody>
      </p:sp>
      <p:sp>
        <p:nvSpPr>
          <p:cNvPr id="12" name="מלבן 11"/>
          <p:cNvSpPr/>
          <p:nvPr/>
        </p:nvSpPr>
        <p:spPr>
          <a:xfrm>
            <a:off x="2026913" y="1053617"/>
            <a:ext cx="1743165" cy="698027"/>
          </a:xfrm>
          <a:prstGeom prst="rect">
            <a:avLst/>
          </a:prstGeom>
          <a:solidFill>
            <a:schemeClr val="accent6">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כאב</a:t>
            </a:r>
            <a:endParaRPr lang="he-IL" dirty="0">
              <a:solidFill>
                <a:schemeClr val="tx1"/>
              </a:solidFill>
              <a:latin typeface="Varela Round" panose="00000500000000000000" pitchFamily="2" charset="-79"/>
              <a:cs typeface="Varela Round" panose="00000500000000000000" pitchFamily="2" charset="-79"/>
            </a:endParaRPr>
          </a:p>
        </p:txBody>
      </p:sp>
      <p:sp>
        <p:nvSpPr>
          <p:cNvPr id="14" name="מלבן 13"/>
          <p:cNvSpPr/>
          <p:nvPr/>
        </p:nvSpPr>
        <p:spPr>
          <a:xfrm>
            <a:off x="2026912" y="3583072"/>
            <a:ext cx="1743165" cy="698027"/>
          </a:xfrm>
          <a:prstGeom prst="rect">
            <a:avLst/>
          </a:prstGeom>
          <a:solidFill>
            <a:schemeClr val="accent6">
              <a:lumMod val="60000"/>
              <a:lumOff val="40000"/>
            </a:schemeClr>
          </a:solidFill>
          <a:effectLst>
            <a:outerShdw blurRad="76200" dir="18900000" sy="23000" kx="-1200000" algn="b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sz="2400" dirty="0">
                <a:solidFill>
                  <a:schemeClr val="tx1"/>
                </a:solidFill>
                <a:latin typeface="Varela Round" panose="00000500000000000000" pitchFamily="2" charset="-79"/>
                <a:cs typeface="Varela Round" panose="00000500000000000000" pitchFamily="2" charset="-79"/>
              </a:rPr>
              <a:t>שנאה</a:t>
            </a:r>
            <a:endParaRPr lang="he-IL" dirty="0">
              <a:solidFill>
                <a:schemeClr val="tx1"/>
              </a:solidFill>
              <a:latin typeface="Varela Round" panose="00000500000000000000" pitchFamily="2" charset="-79"/>
              <a:cs typeface="Varela Round" panose="00000500000000000000" pitchFamily="2" charset="-79"/>
            </a:endParaRPr>
          </a:p>
        </p:txBody>
      </p:sp>
      <p:pic>
        <p:nvPicPr>
          <p:cNvPr id="4" name="תמונה 3"/>
          <p:cNvPicPr>
            <a:picLocks noChangeAspect="1"/>
          </p:cNvPicPr>
          <p:nvPr/>
        </p:nvPicPr>
        <p:blipFill>
          <a:blip r:embed="rId2"/>
          <a:stretch>
            <a:fillRect/>
          </a:stretch>
        </p:blipFill>
        <p:spPr>
          <a:xfrm>
            <a:off x="4015915" y="1053617"/>
            <a:ext cx="5448300" cy="4019550"/>
          </a:xfrm>
          <a:prstGeom prst="rect">
            <a:avLst/>
          </a:prstGeom>
        </p:spPr>
      </p:pic>
    </p:spTree>
    <p:extLst>
      <p:ext uri="{BB962C8B-B14F-4D97-AF65-F5344CB8AC3E}">
        <p14:creationId xmlns:p14="http://schemas.microsoft.com/office/powerpoint/2010/main" val="347250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DC2B6C-B475-40D6-847C-6819714887AD}"/>
              </a:ext>
            </a:extLst>
          </p:cNvPr>
          <p:cNvSpPr txBox="1">
            <a:spLocks/>
          </p:cNvSpPr>
          <p:nvPr/>
        </p:nvSpPr>
        <p:spPr>
          <a:xfrm>
            <a:off x="1188780" y="235838"/>
            <a:ext cx="10872592" cy="6654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dirty="0">
                <a:latin typeface="Varela Round" panose="00000500000000000000" pitchFamily="2" charset="-79"/>
                <a:cs typeface="Varela Round" panose="00000500000000000000" pitchFamily="2" charset="-79"/>
              </a:rPr>
              <a:t>בית ב'</a:t>
            </a:r>
            <a:endParaRPr lang="he-IL" dirty="0">
              <a:latin typeface="Varela Round" panose="00000500000000000000" pitchFamily="2" charset="-79"/>
              <a:cs typeface="Varela Round" panose="00000500000000000000" pitchFamily="2" charset="-79"/>
            </a:endParaRPr>
          </a:p>
        </p:txBody>
      </p:sp>
      <p:sp>
        <p:nvSpPr>
          <p:cNvPr id="3" name="מלבן 2"/>
          <p:cNvSpPr/>
          <p:nvPr/>
        </p:nvSpPr>
        <p:spPr>
          <a:xfrm>
            <a:off x="1188781" y="1162594"/>
            <a:ext cx="10178806" cy="933589"/>
          </a:xfrm>
          <a:prstGeom prst="rect">
            <a:avLst/>
          </a:prstGeom>
        </p:spPr>
        <p:txBody>
          <a:bodyPr wrap="square">
            <a:spAutoFit/>
          </a:bodyPr>
          <a:lstStyle/>
          <a:p>
            <a:pPr>
              <a:spcAft>
                <a:spcPts val="800"/>
              </a:spcAft>
            </a:pPr>
            <a:r>
              <a:rPr lang="he-IL" sz="2400" dirty="0">
                <a:latin typeface="Varela Round" panose="00000500000000000000" pitchFamily="2" charset="-79"/>
                <a:cs typeface="Varela Round" panose="00000500000000000000" pitchFamily="2" charset="-79"/>
              </a:rPr>
              <a:t>אַף סֶכֶר שִׁכְחָה – בָּנִיתִי לִי מָגֵן –</a:t>
            </a:r>
          </a:p>
          <a:p>
            <a:pPr>
              <a:spcAft>
                <a:spcPts val="800"/>
              </a:spcAft>
            </a:pPr>
            <a:r>
              <a:rPr lang="he-IL" sz="2400" dirty="0">
                <a:latin typeface="Varela Round" panose="00000500000000000000" pitchFamily="2" charset="-79"/>
                <a:cs typeface="Varela Round" panose="00000500000000000000" pitchFamily="2" charset="-79"/>
              </a:rPr>
              <a:t>הִנֵּה הָיָה כְּלֹא הָיָה.</a:t>
            </a:r>
          </a:p>
        </p:txBody>
      </p:sp>
      <p:sp>
        <p:nvSpPr>
          <p:cNvPr id="6" name="מלבן 5"/>
          <p:cNvSpPr/>
          <p:nvPr/>
        </p:nvSpPr>
        <p:spPr>
          <a:xfrm>
            <a:off x="798286" y="901337"/>
            <a:ext cx="3918857" cy="1783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הדוברת ניסתה להגן על עצמה, ולהימנע ממחשבות על רגשותיה, אך לאחר הפגישה כל ניסיונות ההגנה קורסים. </a:t>
            </a:r>
          </a:p>
        </p:txBody>
      </p:sp>
      <p:sp>
        <p:nvSpPr>
          <p:cNvPr id="7" name="מלבן 6"/>
          <p:cNvSpPr/>
          <p:nvPr/>
        </p:nvSpPr>
        <p:spPr>
          <a:xfrm>
            <a:off x="110128" y="4691380"/>
            <a:ext cx="9214029" cy="1836400"/>
          </a:xfrm>
          <a:prstGeom prst="rect">
            <a:avLst/>
          </a:prstGeom>
        </p:spPr>
        <p:txBody>
          <a:bodyPr wrap="square">
            <a:spAutoFit/>
          </a:bodyPr>
          <a:lstStyle/>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סכר שכחה – </a:t>
            </a:r>
            <a:r>
              <a:rPr lang="he-IL" sz="2000" b="1" dirty="0">
                <a:latin typeface="Varela Round" panose="00000500000000000000" pitchFamily="2" charset="-79"/>
                <a:cs typeface="Varela Round" panose="00000500000000000000" pitchFamily="2" charset="-79"/>
              </a:rPr>
              <a:t>מטאפורה</a:t>
            </a:r>
            <a:r>
              <a:rPr lang="he-IL" sz="2000" dirty="0">
                <a:latin typeface="Varela Round" panose="00000500000000000000" pitchFamily="2" charset="-79"/>
                <a:cs typeface="Varela Round" panose="00000500000000000000" pitchFamily="2" charset="-79"/>
              </a:rPr>
              <a:t>. הדוברת מתארת את הניסיונות לשכוח את האהוב כסכר. כפי שהסכר מונע הצפה של מים, כך היא ניסתה לבנות סכר של שכחה, ולא לזכור את האהוב.</a:t>
            </a:r>
          </a:p>
          <a:p>
            <a:pPr marL="342900" indent="-342900" algn="just">
              <a:spcAft>
                <a:spcPts val="800"/>
              </a:spcAft>
              <a:buFont typeface="Arial" panose="020B0604020202020204" pitchFamily="34" charset="0"/>
              <a:buChar char="•"/>
            </a:pPr>
            <a:r>
              <a:rPr lang="he-IL" sz="2000" dirty="0">
                <a:latin typeface="Varela Round" panose="00000500000000000000" pitchFamily="2" charset="-79"/>
                <a:cs typeface="Varela Round" panose="00000500000000000000" pitchFamily="2" charset="-79"/>
              </a:rPr>
              <a:t>היה כלא היה – </a:t>
            </a:r>
            <a:r>
              <a:rPr lang="he-IL" sz="2000" b="1" dirty="0">
                <a:latin typeface="Varela Round" panose="00000500000000000000" pitchFamily="2" charset="-79"/>
                <a:cs typeface="Varela Round" panose="00000500000000000000" pitchFamily="2" charset="-79"/>
              </a:rPr>
              <a:t>דימוי</a:t>
            </a:r>
            <a:r>
              <a:rPr lang="he-IL" sz="2000" dirty="0">
                <a:latin typeface="Varela Round" panose="00000500000000000000" pitchFamily="2" charset="-79"/>
                <a:cs typeface="Varela Round" panose="00000500000000000000" pitchFamily="2" charset="-79"/>
              </a:rPr>
              <a:t>. לאחר הפגישה הסכר נפרץ ונעלם כאילו לא היה.</a:t>
            </a:r>
          </a:p>
          <a:p>
            <a:pPr algn="just">
              <a:spcAft>
                <a:spcPts val="800"/>
              </a:spcAft>
            </a:pPr>
            <a:endParaRPr lang="he-IL" sz="2000" dirty="0">
              <a:latin typeface="Varela Round" panose="00000500000000000000" pitchFamily="2" charset="-79"/>
              <a:cs typeface="Varela Round" panose="00000500000000000000" pitchFamily="2" charset="-79"/>
            </a:endParaRPr>
          </a:p>
        </p:txBody>
      </p:sp>
      <p:pic>
        <p:nvPicPr>
          <p:cNvPr id="5" name="תמונה 4">
            <a:extLst>
              <a:ext uri="{FF2B5EF4-FFF2-40B4-BE49-F238E27FC236}">
                <a16:creationId xmlns:a16="http://schemas.microsoft.com/office/drawing/2014/main" id="{710B31CD-8731-46EF-BA35-971FE9FB5532}"/>
              </a:ext>
            </a:extLst>
          </p:cNvPr>
          <p:cNvPicPr>
            <a:picLocks noChangeAspect="1"/>
          </p:cNvPicPr>
          <p:nvPr/>
        </p:nvPicPr>
        <p:blipFill>
          <a:blip r:embed="rId2"/>
          <a:stretch>
            <a:fillRect/>
          </a:stretch>
        </p:blipFill>
        <p:spPr>
          <a:xfrm>
            <a:off x="5107638" y="1583445"/>
            <a:ext cx="3636327" cy="2648257"/>
          </a:xfrm>
          <a:prstGeom prst="rect">
            <a:avLst/>
          </a:prstGeom>
        </p:spPr>
      </p:pic>
    </p:spTree>
    <p:extLst>
      <p:ext uri="{BB962C8B-B14F-4D97-AF65-F5344CB8AC3E}">
        <p14:creationId xmlns:p14="http://schemas.microsoft.com/office/powerpoint/2010/main" val="3996780257"/>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1" anchor="b">
        <a:noAutofit/>
      </a:bodyPr>
      <a:lstStyle>
        <a:defPPr>
          <a:defRPr sz="4800" dirty="0" smtClean="0"/>
        </a:defPPr>
      </a:lstStyle>
    </a:txDef>
  </a:objectDefaults>
  <a:extraClrSchemeLst/>
  <a:extLst>
    <a:ext uri="{05A4C25C-085E-4340-85A3-A5531E510DB2}">
      <thm15:themeFamily xmlns:thm15="http://schemas.microsoft.com/office/thememl/2012/main" name="Template_Academy_Online_01.pptx" id="{C87FC7CB-BC54-4968-BC43-6F6F52A732C6}" vid="{25FF0C9D-8A06-4DCC-BAB4-CF06509D4AAC}"/>
    </a:ext>
  </a:extLst>
</a:theme>
</file>

<file path=docProps/app.xml><?xml version="1.0" encoding="utf-8"?>
<Properties xmlns="http://schemas.openxmlformats.org/officeDocument/2006/extended-properties" xmlns:vt="http://schemas.openxmlformats.org/officeDocument/2006/docPropsVTypes">
  <Template>Template_Academy_Online_02</Template>
  <TotalTime>1602</TotalTime>
  <Words>1028</Words>
  <Application>Microsoft Office PowerPoint</Application>
  <PresentationFormat>מסך רחב</PresentationFormat>
  <Paragraphs>103</Paragraphs>
  <Slides>18</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Arial</vt:lpstr>
      <vt:lpstr>Calibri</vt:lpstr>
      <vt:lpstr>Varela Round</vt:lpstr>
      <vt:lpstr>ערכת נושא Office</vt:lpstr>
      <vt:lpstr>מערכת שידורים לאומית</vt:lpstr>
      <vt:lpstr>שירת המחצית הראשונה של המאה ה-20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Yaniv Bendor</dc:creator>
  <cp:lastModifiedBy>‏‏משתמש Windows</cp:lastModifiedBy>
  <cp:revision>53</cp:revision>
  <dcterms:created xsi:type="dcterms:W3CDTF">2019-03-05T11:36:01Z</dcterms:created>
  <dcterms:modified xsi:type="dcterms:W3CDTF">2020-03-29T08:03:00Z</dcterms:modified>
</cp:coreProperties>
</file>