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1" r:id="rId6"/>
    <p:sldId id="260" r:id="rId7"/>
    <p:sldId id="291" r:id="rId8"/>
    <p:sldId id="292" r:id="rId9"/>
    <p:sldId id="297" r:id="rId10"/>
    <p:sldId id="293" r:id="rId11"/>
    <p:sldId id="294" r:id="rId12"/>
    <p:sldId id="325" r:id="rId13"/>
    <p:sldId id="295" r:id="rId14"/>
    <p:sldId id="296" r:id="rId15"/>
    <p:sldId id="298" r:id="rId16"/>
    <p:sldId id="299" r:id="rId17"/>
    <p:sldId id="300" r:id="rId18"/>
    <p:sldId id="301" r:id="rId19"/>
    <p:sldId id="302" r:id="rId20"/>
    <p:sldId id="305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8" r:id="rId30"/>
    <p:sldId id="316" r:id="rId31"/>
    <p:sldId id="319" r:id="rId32"/>
    <p:sldId id="320" r:id="rId33"/>
    <p:sldId id="321" r:id="rId34"/>
    <p:sldId id="315" r:id="rId35"/>
    <p:sldId id="314" r:id="rId36"/>
    <p:sldId id="322" r:id="rId37"/>
    <p:sldId id="323" r:id="rId38"/>
    <p:sldId id="324" r:id="rId39"/>
    <p:sldId id="275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Varela Round" panose="00000500000000000000" pitchFamily="2" charset="-79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7" roundtripDataSignature="AMtx7mjVAp0669xlZZdN5cjoSy+qGcDV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D9D0F3-2199-473D-AE0D-BFBF3AA64FCB}">
  <a:tblStyle styleId="{D2D9D0F3-2199-473D-AE0D-BFBF3AA64FCB}" styleName="Table_0">
    <a:wholeTbl>
      <a:tcTxStyle b="off" i="off">
        <a:font>
          <a:latin typeface="Varela Round"/>
          <a:ea typeface="Varela Round"/>
          <a:cs typeface="Varela Round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0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75" y="67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customschemas.google.com/relationships/presentationmetadata" Target="meta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6851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3172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275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2942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8923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48944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85914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18117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6318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9419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" name="Google Shape;11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6650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4126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0756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028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89005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74170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6266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46751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53581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414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9" name="Google Shape;11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8467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63693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5605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842156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46300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0711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23431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6909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00553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82e488cbc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82e488cbc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82e488cbc7_0_0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iw-I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182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237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5651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ער">
  <p:cSld name="שער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6"/>
          <p:cNvSpPr txBox="1">
            <a:spLocks noGrp="1"/>
          </p:cNvSpPr>
          <p:nvPr>
            <p:ph type="ctrTitle"/>
          </p:nvPr>
        </p:nvSpPr>
        <p:spPr>
          <a:xfrm>
            <a:off x="1" y="2693989"/>
            <a:ext cx="121920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6"/>
          <p:cNvSpPr/>
          <p:nvPr/>
        </p:nvSpPr>
        <p:spPr>
          <a:xfrm>
            <a:off x="0" y="6304086"/>
            <a:ext cx="2623961" cy="45910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" name="Google Shape;18;p16"/>
          <p:cNvSpPr/>
          <p:nvPr/>
        </p:nvSpPr>
        <p:spPr>
          <a:xfrm>
            <a:off x="0" y="6047352"/>
            <a:ext cx="3246400" cy="192925"/>
          </a:xfrm>
          <a:prstGeom prst="roundRect">
            <a:avLst>
              <a:gd name="adj" fmla="val 4935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9" name="Google Shape;19;p16"/>
          <p:cNvSpPr/>
          <p:nvPr/>
        </p:nvSpPr>
        <p:spPr>
          <a:xfrm>
            <a:off x="7986353" y="29497"/>
            <a:ext cx="4205647" cy="63186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0" name="Google Shape;20;p16"/>
          <p:cNvSpPr/>
          <p:nvPr/>
        </p:nvSpPr>
        <p:spPr>
          <a:xfrm>
            <a:off x="7757786" y="6020027"/>
            <a:ext cx="4434214" cy="796532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" name="Google Shape;21;p16"/>
          <p:cNvPicPr preferRelativeResize="0"/>
          <p:nvPr/>
        </p:nvPicPr>
        <p:blipFill rotWithShape="1">
          <a:blip r:embed="rId2">
            <a:alphaModFix/>
          </a:blip>
          <a:srcRect l="33058" r="33511" b="26248"/>
          <a:stretch/>
        </p:blipFill>
        <p:spPr>
          <a:xfrm>
            <a:off x="5445286" y="369916"/>
            <a:ext cx="1301430" cy="1597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יעור שכבה ושם המורה">
  <p:cSld name="השיעור שכבה ושם המורה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7"/>
          <p:cNvSpPr/>
          <p:nvPr/>
        </p:nvSpPr>
        <p:spPr>
          <a:xfrm>
            <a:off x="0" y="1572798"/>
            <a:ext cx="13218160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chemeClr val="lt1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24" name="Google Shape;24;p17"/>
          <p:cNvSpPr txBox="1">
            <a:spLocks noGrp="1"/>
          </p:cNvSpPr>
          <p:nvPr>
            <p:ph type="ctrTitle"/>
          </p:nvPr>
        </p:nvSpPr>
        <p:spPr>
          <a:xfrm>
            <a:off x="1" y="164091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7"/>
          <p:cNvSpPr/>
          <p:nvPr/>
        </p:nvSpPr>
        <p:spPr>
          <a:xfrm>
            <a:off x="6799005" y="6155858"/>
            <a:ext cx="5333866" cy="5576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" name="Google Shape;26;p17"/>
          <p:cNvSpPr/>
          <p:nvPr/>
        </p:nvSpPr>
        <p:spPr>
          <a:xfrm>
            <a:off x="8970200" y="5870968"/>
            <a:ext cx="3049656" cy="205899"/>
          </a:xfrm>
          <a:prstGeom prst="roundRect">
            <a:avLst>
              <a:gd name="adj" fmla="val 50000"/>
            </a:avLst>
          </a:prstGeom>
          <a:solidFill>
            <a:srgbClr val="BDE68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7" name="Google Shape;27;p17"/>
          <p:cNvSpPr/>
          <p:nvPr/>
        </p:nvSpPr>
        <p:spPr>
          <a:xfrm>
            <a:off x="0" y="63552"/>
            <a:ext cx="1428110" cy="322428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8" name="Google Shape;28;p17"/>
          <p:cNvSpPr txBox="1">
            <a:spLocks noGrp="1"/>
          </p:cNvSpPr>
          <p:nvPr>
            <p:ph type="subTitle" idx="1"/>
          </p:nvPr>
        </p:nvSpPr>
        <p:spPr>
          <a:xfrm>
            <a:off x="1" y="2895892"/>
            <a:ext cx="12192000" cy="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None/>
              <a:defRPr sz="40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29" name="Google Shape;29;p17"/>
          <p:cNvSpPr txBox="1">
            <a:spLocks noGrp="1"/>
          </p:cNvSpPr>
          <p:nvPr>
            <p:ph type="body" idx="2"/>
          </p:nvPr>
        </p:nvSpPr>
        <p:spPr>
          <a:xfrm>
            <a:off x="0" y="373482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  <a:defRPr sz="32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7"/>
          <p:cNvSpPr/>
          <p:nvPr/>
        </p:nvSpPr>
        <p:spPr>
          <a:xfrm>
            <a:off x="9423142" y="99221"/>
            <a:ext cx="2768857" cy="451249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כותרות ותוכן">
  <p:cSld name="2 כותרות ותוכן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8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body" idx="1"/>
          </p:nvPr>
        </p:nvSpPr>
        <p:spPr>
          <a:xfrm>
            <a:off x="515275" y="1185681"/>
            <a:ext cx="8306992" cy="5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spcBef>
                <a:spcPts val="560"/>
              </a:spcBef>
              <a:spcAft>
                <a:spcPts val="0"/>
              </a:spcAft>
              <a:buClr>
                <a:srgbClr val="12B4BC"/>
              </a:buClr>
              <a:buSzPts val="2800"/>
              <a:buNone/>
              <a:defRPr sz="2800" b="1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228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body" idx="2"/>
          </p:nvPr>
        </p:nvSpPr>
        <p:spPr>
          <a:xfrm>
            <a:off x="515273" y="1725682"/>
            <a:ext cx="8031963" cy="4152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42900" algn="r" rtl="1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r" rtl="1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18"/>
          <p:cNvSpPr/>
          <p:nvPr/>
        </p:nvSpPr>
        <p:spPr>
          <a:xfrm>
            <a:off x="7334558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240880" y="83361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12617" y="370095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8439819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רק חדש">
  <p:cSld name="פרק חדש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9"/>
          <p:cNvSpPr/>
          <p:nvPr/>
        </p:nvSpPr>
        <p:spPr>
          <a:xfrm>
            <a:off x="0" y="1429011"/>
            <a:ext cx="11979057" cy="2978963"/>
          </a:xfrm>
          <a:prstGeom prst="roundRect">
            <a:avLst>
              <a:gd name="adj" fmla="val 50000"/>
            </a:avLst>
          </a:pr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  </a:t>
            </a:r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ctrTitle"/>
          </p:nvPr>
        </p:nvSpPr>
        <p:spPr>
          <a:xfrm>
            <a:off x="1" y="1666940"/>
            <a:ext cx="12192000" cy="12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1"/>
              <a:buFont typeface="Varela Round"/>
              <a:buNone/>
              <a:defRPr sz="6601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" name="Google Shape;42;p19"/>
          <p:cNvSpPr txBox="1">
            <a:spLocks noGrp="1"/>
          </p:cNvSpPr>
          <p:nvPr>
            <p:ph type="subTitle" idx="1"/>
          </p:nvPr>
        </p:nvSpPr>
        <p:spPr>
          <a:xfrm>
            <a:off x="1" y="2918493"/>
            <a:ext cx="12192000" cy="642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>
            <a:lvl1pPr lvl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None/>
              <a:defRPr sz="32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 algn="ctr" rtl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2pPr>
            <a:lvl3pPr lvl="2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3pPr>
            <a:lvl4pPr lvl="3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4pPr>
            <a:lvl5pPr lvl="4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5pPr>
            <a:lvl6pPr lvl="5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6pPr>
            <a:lvl7pPr lvl="6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7pPr>
            <a:lvl8pPr lvl="7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8pPr>
            <a:lvl9pPr lvl="8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43" name="Google Shape;43;p19"/>
          <p:cNvSpPr/>
          <p:nvPr/>
        </p:nvSpPr>
        <p:spPr>
          <a:xfrm>
            <a:off x="7383715" y="5699022"/>
            <a:ext cx="476681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4" name="Google Shape;44;p19"/>
          <p:cNvSpPr/>
          <p:nvPr/>
        </p:nvSpPr>
        <p:spPr>
          <a:xfrm>
            <a:off x="260544" y="181684"/>
            <a:ext cx="2598822" cy="216817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5" name="Google Shape;45;p19"/>
          <p:cNvSpPr/>
          <p:nvPr/>
        </p:nvSpPr>
        <p:spPr>
          <a:xfrm>
            <a:off x="32281" y="468418"/>
            <a:ext cx="2969302" cy="369516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46" name="Google Shape;46;p19"/>
          <p:cNvSpPr/>
          <p:nvPr/>
        </p:nvSpPr>
        <p:spPr>
          <a:xfrm>
            <a:off x="8429991" y="6104087"/>
            <a:ext cx="3755593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>
  <p:cSld name="כותרת בלבד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0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 i="0" u="none" strike="noStrike" cap="none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/>
          <p:nvPr/>
        </p:nvSpPr>
        <p:spPr>
          <a:xfrm>
            <a:off x="1" y="5659124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0" name="Google Shape;50;p20"/>
          <p:cNvSpPr/>
          <p:nvPr/>
        </p:nvSpPr>
        <p:spPr>
          <a:xfrm>
            <a:off x="6891881" y="66841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51" name="Google Shape;51;p20"/>
          <p:cNvSpPr/>
          <p:nvPr/>
        </p:nvSpPr>
        <p:spPr>
          <a:xfrm>
            <a:off x="0" y="6087674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>
            <a:off x="1" y="213094"/>
            <a:ext cx="12191999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0" rIns="36000" bIns="0" anchor="ctr" anchorCtr="0">
            <a:noAutofit/>
          </a:bodyPr>
          <a:lstStyle>
            <a:lvl1pPr lvl="0" algn="ctr" rtl="1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  <a:defRPr sz="4400" b="1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515274" y="1195757"/>
            <a:ext cx="8031962" cy="4611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 algn="r" rtl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55600" algn="r" rtl="1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>
                <a:solidFill>
                  <a:srgbClr val="002060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6"/>
          <p:cNvSpPr/>
          <p:nvPr/>
        </p:nvSpPr>
        <p:spPr>
          <a:xfrm>
            <a:off x="1" y="5697224"/>
            <a:ext cx="4766191" cy="357667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6" name="Google Shape;96;p26"/>
          <p:cNvSpPr/>
          <p:nvPr/>
        </p:nvSpPr>
        <p:spPr>
          <a:xfrm>
            <a:off x="6891881" y="37344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97" name="Google Shape;97;p26"/>
          <p:cNvSpPr/>
          <p:nvPr/>
        </p:nvSpPr>
        <p:spPr>
          <a:xfrm>
            <a:off x="0" y="6125774"/>
            <a:ext cx="7724431" cy="67454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טקסט גדול-X2">
  <p:cSld name="5_טקסט גדול-X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7"/>
          <p:cNvSpPr txBox="1">
            <a:spLocks noGrp="1"/>
          </p:cNvSpPr>
          <p:nvPr>
            <p:ph type="ctrTitle"/>
          </p:nvPr>
        </p:nvSpPr>
        <p:spPr>
          <a:xfrm>
            <a:off x="234416" y="1312990"/>
            <a:ext cx="7910518" cy="5224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2800"/>
              <a:buFont typeface="Varela Round"/>
              <a:buNone/>
              <a:defRPr sz="2800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27"/>
          <p:cNvSpPr/>
          <p:nvPr/>
        </p:nvSpPr>
        <p:spPr>
          <a:xfrm>
            <a:off x="249789" y="6189198"/>
            <a:ext cx="3068595" cy="118918"/>
          </a:xfrm>
          <a:prstGeom prst="roundRect">
            <a:avLst>
              <a:gd name="adj" fmla="val 50000"/>
            </a:avLst>
          </a:prstGeom>
          <a:solidFill>
            <a:srgbClr val="6CF0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1" name="Google Shape;101;p27"/>
          <p:cNvSpPr/>
          <p:nvPr/>
        </p:nvSpPr>
        <p:spPr>
          <a:xfrm>
            <a:off x="6891881" y="52848"/>
            <a:ext cx="5300119" cy="221623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2" name="Google Shape;102;p27"/>
          <p:cNvSpPr/>
          <p:nvPr/>
        </p:nvSpPr>
        <p:spPr>
          <a:xfrm>
            <a:off x="7410" y="6347804"/>
            <a:ext cx="5559136" cy="470511"/>
          </a:xfrm>
          <a:prstGeom prst="roundRect">
            <a:avLst>
              <a:gd name="adj" fmla="val 50000"/>
            </a:avLst>
          </a:prstGeom>
          <a:solidFill>
            <a:srgbClr val="192A7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03" name="Google Shape;103;p27"/>
          <p:cNvSpPr txBox="1">
            <a:spLocks noGrp="1"/>
          </p:cNvSpPr>
          <p:nvPr>
            <p:ph type="body" idx="1"/>
          </p:nvPr>
        </p:nvSpPr>
        <p:spPr>
          <a:xfrm>
            <a:off x="0" y="192531"/>
            <a:ext cx="12192000" cy="100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 rtl="1">
              <a:spcBef>
                <a:spcPts val="960"/>
              </a:spcBef>
              <a:spcAft>
                <a:spcPts val="0"/>
              </a:spcAft>
              <a:buClr>
                <a:srgbClr val="192A72"/>
              </a:buClr>
              <a:buSzPts val="4800"/>
              <a:buNone/>
              <a:defRPr sz="4800" b="1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r" rtl="1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Varela Round"/>
              <a:buNone/>
              <a:defRPr sz="4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5"/>
          <p:cNvSpPr txBox="1"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r" rtl="1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406400" algn="r" rtl="1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81000" algn="r" rtl="1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55600" algn="r" rtl="1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2" name="Google Shape;12;p15"/>
          <p:cNvSpPr txBox="1">
            <a:spLocks noGrp="1"/>
          </p:cNvSpPr>
          <p:nvPr>
            <p:ph type="dt" idx="10"/>
          </p:nvPr>
        </p:nvSpPr>
        <p:spPr>
          <a:xfrm>
            <a:off x="8737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3" name="Google Shape;13;p15"/>
          <p:cNvSpPr txBox="1">
            <a:spLocks noGrp="1"/>
          </p:cNvSpPr>
          <p:nvPr>
            <p:ph type="ft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R="0" lvl="1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R="0" lvl="2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R="0" lvl="3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R="0" lvl="4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R="0" lvl="5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R="0" lvl="6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R="0" lvl="7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R="0" lvl="8" algn="r" rtl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14" name="Google Shape;14;p15"/>
          <p:cNvSpPr txBox="1">
            <a:spLocks noGrp="1"/>
          </p:cNvSpPr>
          <p:nvPr>
            <p:ph type="sldNum" idx="1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0" marR="0" lvl="1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0" marR="0" lvl="2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0" marR="0" lvl="3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0" marR="0" lvl="4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0" marR="0" lvl="5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0" marR="0" lvl="6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0" marR="0" lvl="7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0" marR="0" lvl="8" indent="0" algn="l" rtl="1">
              <a:spcBef>
                <a:spcPts val="0"/>
              </a:spcBef>
              <a:buNone/>
              <a:defRPr sz="1200" b="0" i="0" u="none" strike="noStrike" cap="none">
                <a:solidFill>
                  <a:srgbClr val="888A9C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pPr marL="0" lvl="0" indent="0" algn="l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9" r:id="rId6"/>
    <p:sldLayoutId id="2147483660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videoseries?list=PLx_Uw9Ip80xNcXDEEKcPkD7a6VBDnHl4K" TargetMode="External"/><Relationship Id="rId6" Type="http://schemas.openxmlformats.org/officeDocument/2006/relationships/image" Target="../media/image14.jpeg"/><Relationship Id="rId5" Type="http://schemas.openxmlformats.org/officeDocument/2006/relationships/hyperlink" Target="https://bit.ly/hertz-tikshuv1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5.png"/><Relationship Id="rId7" Type="http://schemas.microsoft.com/office/2007/relationships/hdphoto" Target="../media/hdphoto6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10" Type="http://schemas.microsoft.com/office/2007/relationships/hdphoto" Target="../media/hdphoto1.wdp"/><Relationship Id="rId4" Type="http://schemas.microsoft.com/office/2007/relationships/hdphoto" Target="../media/hdphoto5.wdp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8.wdp"/><Relationship Id="rId5" Type="http://schemas.openxmlformats.org/officeDocument/2006/relationships/image" Target="../media/image19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21.png"/><Relationship Id="rId4" Type="http://schemas.microsoft.com/office/2007/relationships/hdphoto" Target="../media/hdphoto9.wdp"/><Relationship Id="rId9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microsoft.com/office/2007/relationships/hdphoto" Target="../media/hdphoto12.wdp"/><Relationship Id="rId10" Type="http://schemas.openxmlformats.org/officeDocument/2006/relationships/image" Target="../media/image29.jpeg"/><Relationship Id="rId4" Type="http://schemas.openxmlformats.org/officeDocument/2006/relationships/image" Target="../media/image25.png"/><Relationship Id="rId9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5.wdp"/><Relationship Id="rId5" Type="http://schemas.openxmlformats.org/officeDocument/2006/relationships/image" Target="../media/image32.png"/><Relationship Id="rId4" Type="http://schemas.microsoft.com/office/2007/relationships/hdphoto" Target="../media/hdphoto1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5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microsoft.com/office/2007/relationships/hdphoto" Target="../media/hdphoto16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7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4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3.wdp"/><Relationship Id="rId5" Type="http://schemas.openxmlformats.org/officeDocument/2006/relationships/image" Target="../media/image27.png"/><Relationship Id="rId4" Type="http://schemas.openxmlformats.org/officeDocument/2006/relationships/image" Target="../media/image64.jpeg"/><Relationship Id="rId9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"/>
          <p:cNvSpPr txBox="1">
            <a:spLocks noGrp="1"/>
          </p:cNvSpPr>
          <p:nvPr>
            <p:ph type="ctrTitle"/>
          </p:nvPr>
        </p:nvSpPr>
        <p:spPr>
          <a:xfrm>
            <a:off x="1" y="2693893"/>
            <a:ext cx="12192000" cy="147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iw-IL" dirty="0"/>
              <a:t>מערכת שידורים לאומית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0" y="697417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אזור\מתחם התנגשות – </a:t>
            </a:r>
            <a:r>
              <a:rPr lang="en-US" dirty="0"/>
              <a:t>Collision Domain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4D9F95FC-05B0-4706-A1FD-13BC925A262D}"/>
              </a:ext>
            </a:extLst>
          </p:cNvPr>
          <p:cNvSpPr/>
          <p:nvPr/>
        </p:nvSpPr>
        <p:spPr>
          <a:xfrm>
            <a:off x="1851166" y="1619644"/>
            <a:ext cx="9934131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600" b="1" dirty="0">
                <a:solidFill>
                  <a:srgbClr val="12B4BC"/>
                </a:solidFill>
                <a:latin typeface="Varela Round"/>
                <a:cs typeface="Varela Round"/>
              </a:rPr>
              <a:t>כמה אזורי התנגשות בטופולוגיה הבאה?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47BC0C53-4483-43AC-A89A-8E89E42FB3C7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831" y="2344998"/>
            <a:ext cx="7942970" cy="417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1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BAD38-749C-43D6-9432-D0F7014B6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E8E9E3"/>
              </a:clrFrom>
              <a:clrTo>
                <a:srgbClr val="E8E9E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519" b="60620" l="6500" r="91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51" t="32662" r="9117" b="38894"/>
          <a:stretch/>
        </p:blipFill>
        <p:spPr bwMode="auto">
          <a:xfrm>
            <a:off x="419439" y="1458807"/>
            <a:ext cx="11353121" cy="25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3E8428F-4970-4CB0-AD1E-C915C9DC96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83" b="58000" l="5667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1" t="30223" r="222" b="41629"/>
          <a:stretch/>
        </p:blipFill>
        <p:spPr bwMode="auto">
          <a:xfrm>
            <a:off x="419439" y="4159332"/>
            <a:ext cx="8087252" cy="160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תוצאת תמונה עבור ‪console cable‬‏">
            <a:extLst>
              <a:ext uri="{FF2B5EF4-FFF2-40B4-BE49-F238E27FC236}">
                <a16:creationId xmlns:a16="http://schemas.microsoft.com/office/drawing/2014/main" id="{6961A13F-CE3F-4B48-A41D-B7CA80EBF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9" t="37089" r="-162" b="18927"/>
          <a:stretch/>
        </p:blipFill>
        <p:spPr bwMode="auto">
          <a:xfrm>
            <a:off x="1425230" y="3638442"/>
            <a:ext cx="2693774" cy="14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תוצאת תמונה עבור ‪console cable‬‏">
            <a:extLst>
              <a:ext uri="{FF2B5EF4-FFF2-40B4-BE49-F238E27FC236}">
                <a16:creationId xmlns:a16="http://schemas.microsoft.com/office/drawing/2014/main" id="{D085D2E1-49B4-4598-B08D-77D6AE7626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563" b="97656" l="46719" r="98438">
                        <a14:foregroundMark x1="55000" y1="58750" x2="52812" y2="70469"/>
                        <a14:foregroundMark x1="52969" y1="69688" x2="52812" y2="82031"/>
                        <a14:foregroundMark x1="53594" y1="94219" x2="53125" y2="95156"/>
                        <a14:foregroundMark x1="53281" y1="96094" x2="53281" y2="96406"/>
                        <a14:foregroundMark x1="90313" y1="58281" x2="96875" y2="57188"/>
                        <a14:foregroundMark x1="96563" y1="55000" x2="97031" y2="54844"/>
                        <a14:foregroundMark x1="68438" y1="57813" x2="70938" y2="51875"/>
                        <a14:foregroundMark x1="72344" y1="50313" x2="78906" y2="41406"/>
                        <a14:foregroundMark x1="59531" y1="50156" x2="55625" y2="57188"/>
                        <a14:foregroundMark x1="82344" y1="51094" x2="80469" y2="58594"/>
                        <a14:foregroundMark x1="77969" y1="60313" x2="76563" y2="63281"/>
                        <a14:backgroundMark x1="70781" y1="49063" x2="66719" y2="52656"/>
                        <a14:backgroundMark x1="62500" y1="49375" x2="59531" y2="54531"/>
                        <a14:backgroundMark x1="69219" y1="49219" x2="75781" y2="42500"/>
                        <a14:backgroundMark x1="81563" y1="32344" x2="75313" y2="36563"/>
                        <a14:backgroundMark x1="79531" y1="39063" x2="75625" y2="42344"/>
                        <a14:backgroundMark x1="83750" y1="41094" x2="71719" y2="55000"/>
                        <a14:backgroundMark x1="78438" y1="54688" x2="76563" y2="57656"/>
                        <a14:backgroundMark x1="73750" y1="61875" x2="74219" y2="62656"/>
                        <a14:backgroundMark x1="67188" y1="51719" x2="66094" y2="57500"/>
                        <a14:backgroundMark x1="62813" y1="48594" x2="65156" y2="44844"/>
                        <a14:backgroundMark x1="66875" y1="43281" x2="64531" y2="47188"/>
                        <a14:backgroundMark x1="75938" y1="36094" x2="73281" y2="39063"/>
                        <a14:backgroundMark x1="73281" y1="38438" x2="71719" y2="41250"/>
                        <a14:backgroundMark x1="67188" y1="43594" x2="68750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86" t="26318" r="2433" b="2061"/>
          <a:stretch/>
        </p:blipFill>
        <p:spPr bwMode="auto">
          <a:xfrm>
            <a:off x="738241" y="1292264"/>
            <a:ext cx="1669871" cy="234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כותרת 6">
            <a:extLst>
              <a:ext uri="{FF2B5EF4-FFF2-40B4-BE49-F238E27FC236}">
                <a16:creationId xmlns:a16="http://schemas.microsoft.com/office/drawing/2014/main" id="{D8F14951-FDC4-4B08-89CD-CB650673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אל תוך המתג - </a:t>
            </a:r>
            <a:r>
              <a:rPr lang="en-US" dirty="0"/>
              <a:t>Switch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0876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כותרת 6">
            <a:extLst>
              <a:ext uri="{FF2B5EF4-FFF2-40B4-BE49-F238E27FC236}">
                <a16:creationId xmlns:a16="http://schemas.microsoft.com/office/drawing/2014/main" id="{D8F14951-FDC4-4B08-89CD-CB650673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אל תוך המתג - </a:t>
            </a:r>
            <a:r>
              <a:rPr lang="en-US" dirty="0"/>
              <a:t>Switch</a:t>
            </a:r>
            <a:endParaRPr lang="he-IL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EA03378-E60A-42BB-89BA-1A460A8569BC}"/>
              </a:ext>
            </a:extLst>
          </p:cNvPr>
          <p:cNvSpPr/>
          <p:nvPr/>
        </p:nvSpPr>
        <p:spPr>
          <a:xfrm>
            <a:off x="5080000" y="1305607"/>
            <a:ext cx="677918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600" b="1" dirty="0">
                <a:solidFill>
                  <a:srgbClr val="12B4BC"/>
                </a:solidFill>
                <a:latin typeface="Varela Round"/>
                <a:cs typeface="Varela Round"/>
              </a:rPr>
              <a:t>בואו נצפה בסרטון – יחד!</a:t>
            </a: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6D71C7A5-027B-48FA-907A-FA988A8FB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54" y="790863"/>
            <a:ext cx="5276273" cy="5276273"/>
          </a:xfrm>
          <a:prstGeom prst="rect">
            <a:avLst/>
          </a:prstGeom>
        </p:spPr>
      </p:pic>
      <p:sp>
        <p:nvSpPr>
          <p:cNvPr id="11" name="Google Shape;190;p6">
            <a:hlinkClick r:id="rId5"/>
            <a:extLst>
              <a:ext uri="{FF2B5EF4-FFF2-40B4-BE49-F238E27FC236}">
                <a16:creationId xmlns:a16="http://schemas.microsoft.com/office/drawing/2014/main" id="{A31850AD-67E4-44B5-8A5A-33920E26C742}"/>
              </a:ext>
            </a:extLst>
          </p:cNvPr>
          <p:cNvSpPr/>
          <p:nvPr/>
        </p:nvSpPr>
        <p:spPr>
          <a:xfrm>
            <a:off x="8104747" y="4874088"/>
            <a:ext cx="3562186" cy="531843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l" rtl="0">
              <a:buClr>
                <a:srgbClr val="002060"/>
              </a:buClr>
              <a:buSzPts val="4400"/>
            </a:pPr>
            <a:r>
              <a:rPr lang="he-IL" sz="2000" b="1" dirty="0">
                <a:solidFill>
                  <a:srgbClr val="002060"/>
                </a:solidFill>
                <a:latin typeface="Varela Round"/>
                <a:cs typeface="Varela Round"/>
                <a:sym typeface="Varela Round"/>
              </a:rPr>
              <a:t>https://bit.ly/hertz-tikshuv</a:t>
            </a:r>
            <a:r>
              <a:rPr lang="en-US" sz="2000" b="1" dirty="0">
                <a:solidFill>
                  <a:srgbClr val="002060"/>
                </a:solidFill>
                <a:latin typeface="Varela Round"/>
                <a:cs typeface="Varela Round"/>
                <a:sym typeface="Varela Round"/>
              </a:rPr>
              <a:t>c</a:t>
            </a:r>
            <a:endParaRPr lang="he-IL" sz="2000" b="1" dirty="0">
              <a:solidFill>
                <a:srgbClr val="002060"/>
              </a:solidFill>
              <a:latin typeface="Varela Round"/>
              <a:cs typeface="Varela Round"/>
              <a:sym typeface="Varela Round"/>
            </a:endParaRPr>
          </a:p>
        </p:txBody>
      </p:sp>
      <p:pic>
        <p:nvPicPr>
          <p:cNvPr id="12" name="מדיה מקוונת 11" title="ￗﾗￗﾙￗﾑￗﾕￗﾨ ￗﾕￗﾔￗﾒￗﾓￗﾨￗﾪ Cisco Switch 2960 ￗﾐￗﾞￗﾙￗﾪￗﾙ - ￗﾗￗﾜￗﾧ 1 - ￗﾔￗﾛￗﾨￗﾪ ￗﾔￗﾡￗﾕￗﾕￗﾙￗﾥ', ￗﾤￗﾕￗﾨￗﾘￗﾙￗﾝ ￗﾕￗﾛￗﾑￗﾜￗﾙￗﾝ">
            <a:hlinkClick r:id="" action="ppaction://media"/>
            <a:extLst>
              <a:ext uri="{FF2B5EF4-FFF2-40B4-BE49-F238E27FC236}">
                <a16:creationId xmlns:a16="http://schemas.microsoft.com/office/drawing/2014/main" id="{5D0DE2B5-3F6A-46A3-AB42-83F1DEBF83F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94774" y="900741"/>
            <a:ext cx="10211848" cy="574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9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" y="168607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נתב - </a:t>
            </a:r>
            <a:r>
              <a:rPr lang="en-US" dirty="0"/>
              <a:t>Router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BD717-9BAF-4346-88C1-ADC64099F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6" b="96495" l="2000" r="96600">
                        <a14:backgroundMark x1="72400" y1="83645" x2="69600" y2="81542"/>
                        <a14:backgroundMark x1="67000" y1="84579" x2="66600" y2="82243"/>
                        <a14:backgroundMark x1="68800" y1="83178" x2="68600" y2="81776"/>
                        <a14:backgroundMark x1="65800" y1="82710" x2="63800" y2="82243"/>
                        <a14:backgroundMark x1="67400" y1="82710" x2="66600" y2="82243"/>
                        <a14:backgroundMark x1="68200" y1="82243" x2="66800" y2="81542"/>
                        <a14:backgroundMark x1="61000" y1="83178" x2="58000" y2="83411"/>
                        <a14:backgroundMark x1="56600" y1="83411" x2="52200" y2="84813"/>
                        <a14:backgroundMark x1="50800" y1="85280" x2="45800" y2="85981"/>
                        <a14:backgroundMark x1="44200" y1="85981" x2="42000" y2="85981"/>
                        <a14:backgroundMark x1="39800" y1="85280" x2="36200" y2="86215"/>
                        <a14:backgroundMark x1="35800" y1="86682" x2="34400" y2="86682"/>
                        <a14:backgroundMark x1="33200" y1="86916" x2="30800" y2="86916"/>
                        <a14:backgroundMark x1="30800" y1="86916" x2="30000" y2="86916"/>
                        <a14:backgroundMark x1="29400" y1="86916" x2="27600" y2="86916"/>
                        <a14:backgroundMark x1="26400" y1="86916" x2="26000" y2="86916"/>
                        <a14:backgroundMark x1="43200" y1="87850" x2="40800" y2="85514"/>
                        <a14:backgroundMark x1="44400" y1="86682" x2="46800" y2="86215"/>
                        <a14:backgroundMark x1="47400" y1="86215" x2="50000" y2="85514"/>
                        <a14:backgroundMark x1="50800" y1="85514" x2="52400" y2="84579"/>
                        <a14:backgroundMark x1="52400" y1="84346" x2="53400" y2="83879"/>
                        <a14:backgroundMark x1="58800" y1="83178" x2="61600" y2="83178"/>
                        <a14:backgroundMark x1="67400" y1="84112" x2="66400" y2="83411"/>
                        <a14:backgroundMark x1="63800" y1="82944" x2="62400" y2="82944"/>
                        <a14:backgroundMark x1="62200" y1="82944" x2="62000" y2="82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8" t="6207" r="3505" b="9839"/>
          <a:stretch/>
        </p:blipFill>
        <p:spPr bwMode="auto">
          <a:xfrm>
            <a:off x="1011232" y="986249"/>
            <a:ext cx="2468880" cy="187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69D4FA3-DAF0-4A80-A369-656EDF750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34853" r="4350" b="32187"/>
          <a:stretch/>
        </p:blipFill>
        <p:spPr bwMode="auto">
          <a:xfrm>
            <a:off x="406400" y="2977707"/>
            <a:ext cx="3944555" cy="10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תוצאת תמונה עבור ‪router symbol‬‏">
            <a:extLst>
              <a:ext uri="{FF2B5EF4-FFF2-40B4-BE49-F238E27FC236}">
                <a16:creationId xmlns:a16="http://schemas.microsoft.com/office/drawing/2014/main" id="{3F8D41DB-F8E3-40EA-9216-89A40CB8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4383923"/>
            <a:ext cx="1502622" cy="10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B0BE4D6-06CA-4122-894A-2BBC20D07F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8" t="34853" r="4350" b="32187"/>
          <a:stretch/>
        </p:blipFill>
        <p:spPr bwMode="auto">
          <a:xfrm>
            <a:off x="4428522" y="1392187"/>
            <a:ext cx="3944555" cy="10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63AF824-D07D-4201-9CB1-552041DA4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38764" r="6148" b="33888"/>
          <a:stretch/>
        </p:blipFill>
        <p:spPr bwMode="auto">
          <a:xfrm>
            <a:off x="3309709" y="2888227"/>
            <a:ext cx="1452567" cy="45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AB494758-E9E9-4FDA-8421-47F05FD2C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38764" r="6148" b="33888"/>
          <a:stretch/>
        </p:blipFill>
        <p:spPr bwMode="auto">
          <a:xfrm>
            <a:off x="8288088" y="2888227"/>
            <a:ext cx="1452565" cy="45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מחבר ישר 8">
            <a:extLst>
              <a:ext uri="{FF2B5EF4-FFF2-40B4-BE49-F238E27FC236}">
                <a16:creationId xmlns:a16="http://schemas.microsoft.com/office/drawing/2014/main" id="{EF1512E9-660E-4DB2-859B-1ECC76E2BD51}"/>
              </a:ext>
            </a:extLst>
          </p:cNvPr>
          <p:cNvCxnSpPr/>
          <p:nvPr/>
        </p:nvCxnSpPr>
        <p:spPr>
          <a:xfrm flipV="1">
            <a:off x="3480112" y="2225040"/>
            <a:ext cx="4312608" cy="965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8D7012E6-F9BC-475B-B9E3-F9F83D7F87ED}"/>
              </a:ext>
            </a:extLst>
          </p:cNvPr>
          <p:cNvCxnSpPr>
            <a:cxnSpLocks/>
          </p:cNvCxnSpPr>
          <p:nvPr/>
        </p:nvCxnSpPr>
        <p:spPr>
          <a:xfrm flipH="1" flipV="1">
            <a:off x="8036560" y="2047398"/>
            <a:ext cx="477520" cy="114284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Picture 6" descr="תוצאת תמונה עבור ‪client pc‬‏">
            <a:extLst>
              <a:ext uri="{FF2B5EF4-FFF2-40B4-BE49-F238E27FC236}">
                <a16:creationId xmlns:a16="http://schemas.microsoft.com/office/drawing/2014/main" id="{9F7E3C7E-5C27-4C88-AA90-06332C265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817" y="3833888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תוצאת תמונה עבור ‪client pc‬‏">
            <a:extLst>
              <a:ext uri="{FF2B5EF4-FFF2-40B4-BE49-F238E27FC236}">
                <a16:creationId xmlns:a16="http://schemas.microsoft.com/office/drawing/2014/main" id="{0FA40751-CEE3-4742-B2F5-528C567EE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744" y="4055029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תוצאת תמונה עבור ‪client pc‬‏">
            <a:extLst>
              <a:ext uri="{FF2B5EF4-FFF2-40B4-BE49-F238E27FC236}">
                <a16:creationId xmlns:a16="http://schemas.microsoft.com/office/drawing/2014/main" id="{F10E70E8-6556-4CBE-BDE5-1163046A4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547" y="4618754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תוצאת תמונה עבור ‪client pc‬‏">
            <a:extLst>
              <a:ext uri="{FF2B5EF4-FFF2-40B4-BE49-F238E27FC236}">
                <a16:creationId xmlns:a16="http://schemas.microsoft.com/office/drawing/2014/main" id="{DFE3DFD6-9EC0-4BA9-931F-8DF9D7192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251" y="4678535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B6652E90-14C1-4B79-A35A-B017171EC3DD}"/>
              </a:ext>
            </a:extLst>
          </p:cNvPr>
          <p:cNvCxnSpPr>
            <a:cxnSpLocks/>
            <a:stCxn id="14" idx="3"/>
          </p:cNvCxnSpPr>
          <p:nvPr/>
        </p:nvCxnSpPr>
        <p:spPr>
          <a:xfrm flipH="1" flipV="1">
            <a:off x="3677920" y="3237882"/>
            <a:ext cx="169140" cy="196248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7C564806-9E42-4471-955B-0C7D3912978B}"/>
              </a:ext>
            </a:extLst>
          </p:cNvPr>
          <p:cNvCxnSpPr>
            <a:cxnSpLocks/>
            <a:stCxn id="13" idx="3"/>
          </p:cNvCxnSpPr>
          <p:nvPr/>
        </p:nvCxnSpPr>
        <p:spPr>
          <a:xfrm flipH="1" flipV="1">
            <a:off x="3847060" y="3237882"/>
            <a:ext cx="1331296" cy="190270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0C65DE1D-3BB5-418C-BEFE-6B732F301A89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7407553" y="3237882"/>
            <a:ext cx="1215876" cy="133898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242E20A8-6ACE-43AC-9CB4-5EB8680C41A3}"/>
              </a:ext>
            </a:extLst>
          </p:cNvPr>
          <p:cNvCxnSpPr>
            <a:cxnSpLocks/>
            <a:stCxn id="11" idx="3"/>
          </p:cNvCxnSpPr>
          <p:nvPr/>
        </p:nvCxnSpPr>
        <p:spPr>
          <a:xfrm flipH="1" flipV="1">
            <a:off x="8820727" y="3237882"/>
            <a:ext cx="2031899" cy="111783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170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0" y="124540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נתב - </a:t>
            </a:r>
            <a:r>
              <a:rPr lang="en-US" dirty="0"/>
              <a:t>Router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BE2119E8-3E6D-4551-8BE9-2EEFC10AF820}"/>
              </a:ext>
            </a:extLst>
          </p:cNvPr>
          <p:cNvSpPr/>
          <p:nvPr/>
        </p:nvSpPr>
        <p:spPr>
          <a:xfrm>
            <a:off x="876316" y="2292565"/>
            <a:ext cx="10842988" cy="247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14350" indent="-514350" algn="r" rtl="1">
              <a:spcBef>
                <a:spcPts val="560"/>
              </a:spcBef>
              <a:buClr>
                <a:srgbClr val="12B4BC"/>
              </a:buClr>
              <a:buSzPts val="2800"/>
              <a:buFont typeface="+mj-lt"/>
              <a:buAutoNum type="arabicPeriod"/>
            </a:pPr>
            <a:r>
              <a:rPr lang="he-IL" sz="2800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מוגבל בחיבורים</a:t>
            </a:r>
          </a:p>
          <a:p>
            <a:pPr marL="514350" indent="-514350" algn="r" rtl="1">
              <a:spcBef>
                <a:spcPts val="560"/>
              </a:spcBef>
              <a:buClr>
                <a:srgbClr val="12B4BC"/>
              </a:buClr>
              <a:buSzPts val="2800"/>
              <a:buFont typeface="+mj-lt"/>
              <a:buAutoNum type="arabicPeriod"/>
            </a:pPr>
            <a:r>
              <a:rPr lang="he-IL" sz="2800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כל רגל - חיבור (</a:t>
            </a:r>
            <a:r>
              <a:rPr lang="en-US" sz="2800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Port</a:t>
            </a:r>
            <a:r>
              <a:rPr lang="he-IL" sz="2800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) בנתב מקבלת כתובת </a:t>
            </a:r>
            <a:r>
              <a:rPr lang="en-US" sz="2800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IP</a:t>
            </a:r>
            <a:r>
              <a:rPr lang="he-IL" sz="2800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 ברשת שונה</a:t>
            </a:r>
          </a:p>
          <a:p>
            <a:pPr marL="514350" indent="-514350" algn="r" rtl="1">
              <a:spcBef>
                <a:spcPts val="560"/>
              </a:spcBef>
              <a:buClr>
                <a:srgbClr val="12B4BC"/>
              </a:buClr>
              <a:buSzPts val="2800"/>
              <a:buFont typeface="+mj-lt"/>
              <a:buAutoNum type="arabicPeriod"/>
            </a:pPr>
            <a:r>
              <a:rPr lang="he-IL" sz="2800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כל רגל בנתב מהווה כתובת שער ברירת מחדל (</a:t>
            </a:r>
            <a:r>
              <a:rPr lang="en-US" sz="2800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Default Gateway</a:t>
            </a:r>
            <a:r>
              <a:rPr lang="he-IL" sz="2800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) עבור המארחים ברשת. ובאמצעות כתובת זו יוצאים מהרשת</a:t>
            </a:r>
          </a:p>
          <a:p>
            <a:pPr marL="514350" indent="-514350" algn="r" rtl="1">
              <a:spcBef>
                <a:spcPts val="560"/>
              </a:spcBef>
              <a:buClr>
                <a:srgbClr val="12B4BC"/>
              </a:buClr>
              <a:buSzPts val="2800"/>
              <a:buFont typeface="+mj-lt"/>
              <a:buAutoNum type="arabicPeriod"/>
            </a:pPr>
            <a:r>
              <a:rPr lang="he-IL" sz="2800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מפריד לאזורי שידור (</a:t>
            </a:r>
            <a:r>
              <a:rPr lang="en-US" sz="2800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Broadcast</a:t>
            </a:r>
            <a:r>
              <a:rPr lang="he-IL" sz="2800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) שונים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39BE3E68-FB84-44C9-858A-FE30D2F0FA52}"/>
              </a:ext>
            </a:extLst>
          </p:cNvPr>
          <p:cNvSpPr/>
          <p:nvPr/>
        </p:nvSpPr>
        <p:spPr>
          <a:xfrm>
            <a:off x="876316" y="1367527"/>
            <a:ext cx="102256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28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תפקיד: מנתב בין רשתות – מחבר בין רשתות שונות</a:t>
            </a:r>
          </a:p>
        </p:txBody>
      </p:sp>
    </p:spTree>
    <p:extLst>
      <p:ext uri="{BB962C8B-B14F-4D97-AF65-F5344CB8AC3E}">
        <p14:creationId xmlns:p14="http://schemas.microsoft.com/office/powerpoint/2010/main" val="209488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0" y="124539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אזור\מתחם ברודקסט</a:t>
            </a:r>
            <a:br>
              <a:rPr lang="he-IL" dirty="0"/>
            </a:br>
            <a:r>
              <a:rPr lang="en-US" dirty="0"/>
              <a:t>Broadcast Domain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BE2119E8-3E6D-4551-8BE9-2EEFC10AF820}"/>
              </a:ext>
            </a:extLst>
          </p:cNvPr>
          <p:cNvSpPr/>
          <p:nvPr/>
        </p:nvSpPr>
        <p:spPr>
          <a:xfrm>
            <a:off x="2067275" y="2481799"/>
            <a:ext cx="8215519" cy="947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2800" b="1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כל רגל של ראוטר היא אזור ברודקסט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39BE3E68-FB84-44C9-858A-FE30D2F0FA52}"/>
              </a:ext>
            </a:extLst>
          </p:cNvPr>
          <p:cNvSpPr/>
          <p:nvPr/>
        </p:nvSpPr>
        <p:spPr>
          <a:xfrm>
            <a:off x="1603430" y="1722928"/>
            <a:ext cx="102256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6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אזור שבו הודעת ברודקסט יכולה להגיע אליו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BBB7ACF5-AA01-4D86-A954-23945BA29DC3}"/>
              </a:ext>
            </a:extLst>
          </p:cNvPr>
          <p:cNvSpPr/>
          <p:nvPr/>
        </p:nvSpPr>
        <p:spPr>
          <a:xfrm>
            <a:off x="-643765" y="4361187"/>
            <a:ext cx="1042846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he-IL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הערה: הפרדת אזורי ברודקסט ניתן לבצע גם ע"י 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VLAN</a:t>
            </a:r>
            <a:r>
              <a:rPr lang="he-IL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 בסוויץ', בהמשך...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2AB0FBF-112A-49E2-9B15-EFA8EAEF3759}"/>
              </a:ext>
            </a:extLst>
          </p:cNvPr>
          <p:cNvSpPr/>
          <p:nvPr/>
        </p:nvSpPr>
        <p:spPr>
          <a:xfrm>
            <a:off x="3065318" y="3833149"/>
            <a:ext cx="883762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he-IL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טיפ: מומלץ לעקוב אחרי הודעת ברודקסט, ולראות עד היכן מגיעה</a:t>
            </a:r>
          </a:p>
        </p:txBody>
      </p:sp>
    </p:spTree>
    <p:extLst>
      <p:ext uri="{BB962C8B-B14F-4D97-AF65-F5344CB8AC3E}">
        <p14:creationId xmlns:p14="http://schemas.microsoft.com/office/powerpoint/2010/main" val="357352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 uiExpand="1" build="p"/>
      <p:bldP spid="7" grpId="0" uiExpand="1" build="p"/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0" y="124539"/>
            <a:ext cx="12191999" cy="822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אל תוך הנתב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1A5D8A97-F971-4FC3-8A18-B79B52274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667" b="64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" t="35299" r="959" b="36846"/>
          <a:stretch/>
        </p:blipFill>
        <p:spPr bwMode="auto">
          <a:xfrm>
            <a:off x="1000026" y="1042885"/>
            <a:ext cx="6776720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B084A92-375D-4B9B-8C84-AB985E058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059" b="7870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52" b="23260"/>
          <a:stretch/>
        </p:blipFill>
        <p:spPr bwMode="auto">
          <a:xfrm>
            <a:off x="100866" y="2908256"/>
            <a:ext cx="8575040" cy="312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337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411536" y="-200959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sz="4000" dirty="0"/>
              <a:t>נתב ביתי – משולב – </a:t>
            </a:r>
            <a:r>
              <a:rPr lang="en-US" sz="4000" dirty="0"/>
              <a:t>Wireless router</a:t>
            </a:r>
          </a:p>
        </p:txBody>
      </p:sp>
      <p:pic>
        <p:nvPicPr>
          <p:cNvPr id="4" name="Picture 2" descr="תוצאת תמונה עבור ‪wireless router‬‏">
            <a:extLst>
              <a:ext uri="{FF2B5EF4-FFF2-40B4-BE49-F238E27FC236}">
                <a16:creationId xmlns:a16="http://schemas.microsoft.com/office/drawing/2014/main" id="{AE1BD0BF-2950-4334-812F-D2E766BBC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300" b="91000" l="3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3" t="19969" r="4110" b="12022"/>
          <a:stretch/>
        </p:blipFill>
        <p:spPr bwMode="auto">
          <a:xfrm rot="20908230">
            <a:off x="559527" y="1363515"/>
            <a:ext cx="2677798" cy="202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תוצאת תמונה עבור ‪bezeq wireless router‬‏">
            <a:extLst>
              <a:ext uri="{FF2B5EF4-FFF2-40B4-BE49-F238E27FC236}">
                <a16:creationId xmlns:a16="http://schemas.microsoft.com/office/drawing/2014/main" id="{EEB68231-024D-4D9B-B599-B81B5D43D8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6" b="98552" l="10497" r="899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41" t="2157" r="11076" b="1038"/>
          <a:stretch/>
        </p:blipFill>
        <p:spPr bwMode="auto">
          <a:xfrm>
            <a:off x="9763890" y="1663556"/>
            <a:ext cx="1283583" cy="252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תוצאת תמונה עבור ‪bezeq wireless router‬‏">
            <a:extLst>
              <a:ext uri="{FF2B5EF4-FFF2-40B4-BE49-F238E27FC236}">
                <a16:creationId xmlns:a16="http://schemas.microsoft.com/office/drawing/2014/main" id="{3CB7BA43-B2FD-499E-B7FD-CE39E8A82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3" b="95580" l="1986" r="977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44" y="4833895"/>
            <a:ext cx="4074160" cy="14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תוצאת תמונה עבור ראוטר הוט">
            <a:extLst>
              <a:ext uri="{FF2B5EF4-FFF2-40B4-BE49-F238E27FC236}">
                <a16:creationId xmlns:a16="http://schemas.microsoft.com/office/drawing/2014/main" id="{8C78BAA0-FE70-4707-A6F5-287E352B9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503" y="1524925"/>
            <a:ext cx="300990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3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0" y="124539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אזור\מתחם ברודקסט</a:t>
            </a:r>
            <a:br>
              <a:rPr lang="he-IL" dirty="0"/>
            </a:br>
            <a:r>
              <a:rPr lang="en-US" dirty="0"/>
              <a:t>Broadcast Domain</a:t>
            </a: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39BE3E68-FB84-44C9-858A-FE30D2F0FA52}"/>
              </a:ext>
            </a:extLst>
          </p:cNvPr>
          <p:cNvSpPr/>
          <p:nvPr/>
        </p:nvSpPr>
        <p:spPr>
          <a:xfrm>
            <a:off x="1745760" y="1697466"/>
            <a:ext cx="1022562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2800" b="1" dirty="0">
                <a:solidFill>
                  <a:srgbClr val="12B4BC"/>
                </a:solidFill>
                <a:latin typeface="Varela Round"/>
                <a:cs typeface="Varela Round"/>
              </a:rPr>
              <a:t>כמה אזורי שידור (ברודקסט) בטופולוגיה הבאה?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9772AD8-9149-4787-9A9D-2099BD602BB9}"/>
              </a:ext>
            </a:extLst>
          </p:cNvPr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14" y="2430876"/>
            <a:ext cx="7508240" cy="3907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4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" y="133960"/>
            <a:ext cx="12191999" cy="106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נתב - </a:t>
            </a:r>
            <a:r>
              <a:rPr lang="en-US" dirty="0"/>
              <a:t>Router</a:t>
            </a:r>
          </a:p>
        </p:txBody>
      </p:sp>
      <p:pic>
        <p:nvPicPr>
          <p:cNvPr id="22" name="Picture 6" descr="תוצאת תמונה עבור ‪router symbol‬‏">
            <a:extLst>
              <a:ext uri="{FF2B5EF4-FFF2-40B4-BE49-F238E27FC236}">
                <a16:creationId xmlns:a16="http://schemas.microsoft.com/office/drawing/2014/main" id="{56778780-70BF-4178-A7DC-638B52B4A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763" y="1246564"/>
            <a:ext cx="1502622" cy="1063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תוצאת תמונה עבור ‪client pc‬‏">
            <a:extLst>
              <a:ext uri="{FF2B5EF4-FFF2-40B4-BE49-F238E27FC236}">
                <a16:creationId xmlns:a16="http://schemas.microsoft.com/office/drawing/2014/main" id="{72C3F7F7-F8EB-494D-A9D4-E6F2E7CE0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38" y="4576592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E08B9C16-048D-46EB-8F6E-0F0AEC162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33" y="3345950"/>
            <a:ext cx="16478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מחבר ישר 24">
            <a:extLst>
              <a:ext uri="{FF2B5EF4-FFF2-40B4-BE49-F238E27FC236}">
                <a16:creationId xmlns:a16="http://schemas.microsoft.com/office/drawing/2014/main" id="{B8C46D9C-3C66-4CB5-86A0-A6830F777028}"/>
              </a:ext>
            </a:extLst>
          </p:cNvPr>
          <p:cNvCxnSpPr>
            <a:cxnSpLocks/>
            <a:stCxn id="23" idx="0"/>
            <a:endCxn id="24" idx="1"/>
          </p:cNvCxnSpPr>
          <p:nvPr/>
        </p:nvCxnSpPr>
        <p:spPr>
          <a:xfrm flipV="1">
            <a:off x="739443" y="3769813"/>
            <a:ext cx="980790" cy="806779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מחבר ישר 25">
            <a:extLst>
              <a:ext uri="{FF2B5EF4-FFF2-40B4-BE49-F238E27FC236}">
                <a16:creationId xmlns:a16="http://schemas.microsoft.com/office/drawing/2014/main" id="{8744D51C-39C1-4EEF-AB49-B148E6292BB1}"/>
              </a:ext>
            </a:extLst>
          </p:cNvPr>
          <p:cNvCxnSpPr>
            <a:cxnSpLocks/>
            <a:stCxn id="22" idx="1"/>
            <a:endCxn id="24" idx="0"/>
          </p:cNvCxnSpPr>
          <p:nvPr/>
        </p:nvCxnSpPr>
        <p:spPr>
          <a:xfrm flipH="1">
            <a:off x="2544146" y="1778117"/>
            <a:ext cx="2240617" cy="156783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מלבן 26">
            <a:extLst>
              <a:ext uri="{FF2B5EF4-FFF2-40B4-BE49-F238E27FC236}">
                <a16:creationId xmlns:a16="http://schemas.microsoft.com/office/drawing/2014/main" id="{A2F4DFED-3A49-4A6F-86CD-61AB37CBA4F6}"/>
              </a:ext>
            </a:extLst>
          </p:cNvPr>
          <p:cNvSpPr/>
          <p:nvPr/>
        </p:nvSpPr>
        <p:spPr>
          <a:xfrm>
            <a:off x="1337762" y="4736457"/>
            <a:ext cx="236898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ln w="0"/>
                <a:solidFill>
                  <a:srgbClr val="0BD7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192.168.1.1 /24</a:t>
            </a:r>
            <a:endParaRPr lang="he-IL" sz="2400" b="1" dirty="0">
              <a:ln w="0"/>
              <a:solidFill>
                <a:srgbClr val="0BD70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מלבן 27">
            <a:extLst>
              <a:ext uri="{FF2B5EF4-FFF2-40B4-BE49-F238E27FC236}">
                <a16:creationId xmlns:a16="http://schemas.microsoft.com/office/drawing/2014/main" id="{1265DB4C-877D-4847-A9BC-22C37BDF1351}"/>
              </a:ext>
            </a:extLst>
          </p:cNvPr>
          <p:cNvSpPr/>
          <p:nvPr/>
        </p:nvSpPr>
        <p:spPr>
          <a:xfrm>
            <a:off x="2058716" y="1963420"/>
            <a:ext cx="279021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ln w="0"/>
                <a:solidFill>
                  <a:srgbClr val="0BD7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192.168.1.254 /24</a:t>
            </a:r>
            <a:endParaRPr lang="he-IL" sz="2400" b="1" dirty="0">
              <a:ln w="0"/>
              <a:solidFill>
                <a:srgbClr val="0BD70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9" name="Picture 6" descr="תוצאת תמונה עבור ‪client pc‬‏">
            <a:extLst>
              <a:ext uri="{FF2B5EF4-FFF2-40B4-BE49-F238E27FC236}">
                <a16:creationId xmlns:a16="http://schemas.microsoft.com/office/drawing/2014/main" id="{70B4A279-3B09-407B-87E1-4D4632A20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194" y="3345950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22AFE43F-4713-4F2E-B0E5-3AFBBB7C2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60" y="2828280"/>
            <a:ext cx="16478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1" name="מחבר ישר 30">
            <a:extLst>
              <a:ext uri="{FF2B5EF4-FFF2-40B4-BE49-F238E27FC236}">
                <a16:creationId xmlns:a16="http://schemas.microsoft.com/office/drawing/2014/main" id="{E20E31E8-E4D1-4901-8876-33D34BBCAE6E}"/>
              </a:ext>
            </a:extLst>
          </p:cNvPr>
          <p:cNvCxnSpPr>
            <a:cxnSpLocks/>
            <a:stCxn id="29" idx="0"/>
            <a:endCxn id="30" idx="3"/>
          </p:cNvCxnSpPr>
          <p:nvPr/>
        </p:nvCxnSpPr>
        <p:spPr>
          <a:xfrm flipH="1" flipV="1">
            <a:off x="8633885" y="3252143"/>
            <a:ext cx="1480214" cy="9380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מחבר ישר 31">
            <a:extLst>
              <a:ext uri="{FF2B5EF4-FFF2-40B4-BE49-F238E27FC236}">
                <a16:creationId xmlns:a16="http://schemas.microsoft.com/office/drawing/2014/main" id="{A27BBF53-701B-4075-8804-2C4953AE7470}"/>
              </a:ext>
            </a:extLst>
          </p:cNvPr>
          <p:cNvCxnSpPr>
            <a:cxnSpLocks/>
            <a:stCxn id="22" idx="3"/>
            <a:endCxn id="30" idx="0"/>
          </p:cNvCxnSpPr>
          <p:nvPr/>
        </p:nvCxnSpPr>
        <p:spPr>
          <a:xfrm>
            <a:off x="6287385" y="1778117"/>
            <a:ext cx="1522588" cy="105016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מלבן 32">
            <a:extLst>
              <a:ext uri="{FF2B5EF4-FFF2-40B4-BE49-F238E27FC236}">
                <a16:creationId xmlns:a16="http://schemas.microsoft.com/office/drawing/2014/main" id="{DBBCE5D6-4282-4F91-AD98-ABD70205B72E}"/>
              </a:ext>
            </a:extLst>
          </p:cNvPr>
          <p:cNvSpPr/>
          <p:nvPr/>
        </p:nvSpPr>
        <p:spPr>
          <a:xfrm>
            <a:off x="5969238" y="2078837"/>
            <a:ext cx="2790213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192.168.2.254 /24</a:t>
            </a:r>
            <a:endParaRPr lang="he-IL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מלבן 33">
            <a:extLst>
              <a:ext uri="{FF2B5EF4-FFF2-40B4-BE49-F238E27FC236}">
                <a16:creationId xmlns:a16="http://schemas.microsoft.com/office/drawing/2014/main" id="{8BF39FF6-B613-4892-8509-66E4324D3A58}"/>
              </a:ext>
            </a:extLst>
          </p:cNvPr>
          <p:cNvSpPr/>
          <p:nvPr/>
        </p:nvSpPr>
        <p:spPr>
          <a:xfrm>
            <a:off x="6145187" y="3597183"/>
            <a:ext cx="2508938" cy="4616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192.168.2.1 /24</a:t>
            </a:r>
            <a:endParaRPr lang="he-IL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מלבן 34">
            <a:extLst>
              <a:ext uri="{FF2B5EF4-FFF2-40B4-BE49-F238E27FC236}">
                <a16:creationId xmlns:a16="http://schemas.microsoft.com/office/drawing/2014/main" id="{84DF8A76-B1C1-4E07-8434-BB153DC979BE}"/>
              </a:ext>
            </a:extLst>
          </p:cNvPr>
          <p:cNvSpPr/>
          <p:nvPr/>
        </p:nvSpPr>
        <p:spPr>
          <a:xfrm>
            <a:off x="1337762" y="5373187"/>
            <a:ext cx="275506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 rtl="0"/>
            <a:r>
              <a:rPr lang="en-US" sz="2400" b="1" dirty="0">
                <a:ln w="0"/>
                <a:solidFill>
                  <a:srgbClr val="0BD70B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D.G: 192.168.1.254</a:t>
            </a:r>
            <a:endParaRPr lang="he-IL" sz="2400" b="1" dirty="0">
              <a:ln w="0"/>
              <a:solidFill>
                <a:srgbClr val="0BD70B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מלבן 35">
            <a:extLst>
              <a:ext uri="{FF2B5EF4-FFF2-40B4-BE49-F238E27FC236}">
                <a16:creationId xmlns:a16="http://schemas.microsoft.com/office/drawing/2014/main" id="{5ABC8F6E-BA48-4FD0-9124-72A4BFE67526}"/>
              </a:ext>
            </a:extLst>
          </p:cNvPr>
          <p:cNvSpPr/>
          <p:nvPr/>
        </p:nvSpPr>
        <p:spPr>
          <a:xfrm>
            <a:off x="5959505" y="3991698"/>
            <a:ext cx="2755063" cy="83099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D.G: 192.168.2.254</a:t>
            </a:r>
            <a:endParaRPr lang="he-IL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822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3" grpId="0" animBg="1"/>
      <p:bldP spid="34" grpId="0" animBg="1"/>
      <p:bldP spid="35" grpId="0"/>
      <p:bldP spid="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"/>
          <p:cNvSpPr txBox="1"/>
          <p:nvPr/>
        </p:nvSpPr>
        <p:spPr>
          <a:xfrm>
            <a:off x="1629534" y="2695671"/>
            <a:ext cx="9208400" cy="1924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14" name="Google Shape;114;p2"/>
          <p:cNvSpPr txBox="1">
            <a:spLocks noGrp="1"/>
          </p:cNvSpPr>
          <p:nvPr>
            <p:ph type="ctrTitle"/>
          </p:nvPr>
        </p:nvSpPr>
        <p:spPr>
          <a:xfrm>
            <a:off x="0" y="1640677"/>
            <a:ext cx="12192001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/>
              <a:t>פרק א' - יסודות התקשורת</a:t>
            </a:r>
            <a:endParaRPr dirty="0"/>
          </a:p>
        </p:txBody>
      </p:sp>
      <p:sp>
        <p:nvSpPr>
          <p:cNvPr id="115" name="Google Shape;115;p2"/>
          <p:cNvSpPr txBox="1">
            <a:spLocks noGrp="1"/>
          </p:cNvSpPr>
          <p:nvPr>
            <p:ph type="subTitle" idx="1"/>
          </p:nvPr>
        </p:nvSpPr>
        <p:spPr>
          <a:xfrm>
            <a:off x="1" y="2695672"/>
            <a:ext cx="12192000" cy="7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ctr" anchorCtr="0">
            <a:sp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2060"/>
              </a:buClr>
              <a:buSzPts val="2800"/>
              <a:buNone/>
            </a:pPr>
            <a:r>
              <a:rPr lang="he-IL" dirty="0"/>
              <a:t>רכיבי רשת וכבילה</a:t>
            </a:r>
            <a:endParaRPr dirty="0"/>
          </a:p>
        </p:txBody>
      </p:sp>
      <p:sp>
        <p:nvSpPr>
          <p:cNvPr id="116" name="Google Shape;116;p2"/>
          <p:cNvSpPr txBox="1">
            <a:spLocks noGrp="1"/>
          </p:cNvSpPr>
          <p:nvPr>
            <p:ph type="body" idx="2"/>
          </p:nvPr>
        </p:nvSpPr>
        <p:spPr>
          <a:xfrm>
            <a:off x="78925" y="3428994"/>
            <a:ext cx="12309600" cy="11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None/>
            </a:pPr>
            <a:r>
              <a:rPr lang="iw-IL" sz="3200" dirty="0"/>
              <a:t>שם המורה</a:t>
            </a:r>
            <a:r>
              <a:rPr lang="he-IL" sz="3200" dirty="0"/>
              <a:t>: מיכאל מרקוביץ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ctrTitle"/>
          </p:nvPr>
        </p:nvSpPr>
        <p:spPr>
          <a:xfrm>
            <a:off x="0" y="2168836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כבלים ושקעים (</a:t>
            </a:r>
            <a:r>
              <a:rPr lang="en-US" dirty="0">
                <a:solidFill>
                  <a:srgbClr val="192A72"/>
                </a:solidFill>
              </a:rPr>
              <a:t>ports</a:t>
            </a:r>
            <a:r>
              <a:rPr lang="he-IL" dirty="0">
                <a:solidFill>
                  <a:srgbClr val="192A72"/>
                </a:solidFill>
              </a:rPr>
              <a:t>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00079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" y="-21612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העברת המידע</a:t>
            </a:r>
            <a:endParaRPr lang="en-US" dirty="0"/>
          </a:p>
        </p:txBody>
      </p:sp>
      <p:pic>
        <p:nvPicPr>
          <p:cNvPr id="5" name="Picture 6" descr="תוצאת תמונה עבור ‪client pc‬‏">
            <a:extLst>
              <a:ext uri="{FF2B5EF4-FFF2-40B4-BE49-F238E27FC236}">
                <a16:creationId xmlns:a16="http://schemas.microsoft.com/office/drawing/2014/main" id="{A5D4BAC1-F79F-4515-A76A-A92EDEA7E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795" y="1482465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תוצאת תמונה עבור ‪client pc‬‏">
            <a:extLst>
              <a:ext uri="{FF2B5EF4-FFF2-40B4-BE49-F238E27FC236}">
                <a16:creationId xmlns:a16="http://schemas.microsoft.com/office/drawing/2014/main" id="{DFD36E70-7BFD-4A16-90C7-56633C5643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90" y="1482464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מחבר ישר 7">
            <a:extLst>
              <a:ext uri="{FF2B5EF4-FFF2-40B4-BE49-F238E27FC236}">
                <a16:creationId xmlns:a16="http://schemas.microsoft.com/office/drawing/2014/main" id="{B59855CF-7269-4B23-9400-6C8D689E9ED5}"/>
              </a:ext>
            </a:extLst>
          </p:cNvPr>
          <p:cNvCxnSpPr>
            <a:stCxn id="5" idx="3"/>
            <a:endCxn id="7" idx="1"/>
          </p:cNvCxnSpPr>
          <p:nvPr/>
        </p:nvCxnSpPr>
        <p:spPr>
          <a:xfrm flipV="1">
            <a:off x="4078595" y="2515927"/>
            <a:ext cx="4363995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4EF77590-6BFB-46CD-83DB-AED267BBC26A}"/>
              </a:ext>
            </a:extLst>
          </p:cNvPr>
          <p:cNvGrpSpPr/>
          <p:nvPr/>
        </p:nvGrpSpPr>
        <p:grpSpPr>
          <a:xfrm>
            <a:off x="2502930" y="972652"/>
            <a:ext cx="3496960" cy="4422346"/>
            <a:chOff x="2486455" y="1064136"/>
            <a:chExt cx="3496960" cy="4422346"/>
          </a:xfrm>
        </p:grpSpPr>
        <p:sp>
          <p:nvSpPr>
            <p:cNvPr id="10" name="קשת 9">
              <a:extLst>
                <a:ext uri="{FF2B5EF4-FFF2-40B4-BE49-F238E27FC236}">
                  <a16:creationId xmlns:a16="http://schemas.microsoft.com/office/drawing/2014/main" id="{4D1F698A-587F-4A28-974C-9D849353A999}"/>
                </a:ext>
              </a:extLst>
            </p:cNvPr>
            <p:cNvSpPr/>
            <p:nvPr/>
          </p:nvSpPr>
          <p:spPr>
            <a:xfrm rot="6003721">
              <a:off x="2023762" y="1526829"/>
              <a:ext cx="3050746" cy="2125360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1" name="קשת 10">
              <a:extLst>
                <a:ext uri="{FF2B5EF4-FFF2-40B4-BE49-F238E27FC236}">
                  <a16:creationId xmlns:a16="http://schemas.microsoft.com/office/drawing/2014/main" id="{817C6D0D-3E74-447B-A06D-3AE12F3B9B26}"/>
                </a:ext>
              </a:extLst>
            </p:cNvPr>
            <p:cNvSpPr/>
            <p:nvPr/>
          </p:nvSpPr>
          <p:spPr>
            <a:xfrm rot="6003721">
              <a:off x="2176162" y="1679229"/>
              <a:ext cx="3050746" cy="2125360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2" name="קשת 11">
              <a:extLst>
                <a:ext uri="{FF2B5EF4-FFF2-40B4-BE49-F238E27FC236}">
                  <a16:creationId xmlns:a16="http://schemas.microsoft.com/office/drawing/2014/main" id="{6D1C75F6-9CB9-458F-B670-BDCAE89122D7}"/>
                </a:ext>
              </a:extLst>
            </p:cNvPr>
            <p:cNvSpPr/>
            <p:nvPr/>
          </p:nvSpPr>
          <p:spPr>
            <a:xfrm rot="6003721">
              <a:off x="2328562" y="1831629"/>
              <a:ext cx="3050746" cy="2125360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קשת 12">
              <a:extLst>
                <a:ext uri="{FF2B5EF4-FFF2-40B4-BE49-F238E27FC236}">
                  <a16:creationId xmlns:a16="http://schemas.microsoft.com/office/drawing/2014/main" id="{95AB545C-901A-458F-9509-4379D82E0EF6}"/>
                </a:ext>
              </a:extLst>
            </p:cNvPr>
            <p:cNvSpPr/>
            <p:nvPr/>
          </p:nvSpPr>
          <p:spPr>
            <a:xfrm rot="6003721">
              <a:off x="2480962" y="1984029"/>
              <a:ext cx="3050746" cy="2125360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4" name="קשת 13">
              <a:extLst>
                <a:ext uri="{FF2B5EF4-FFF2-40B4-BE49-F238E27FC236}">
                  <a16:creationId xmlns:a16="http://schemas.microsoft.com/office/drawing/2014/main" id="{6641F404-2579-4EEB-97A9-AEA24FD9C75C}"/>
                </a:ext>
              </a:extLst>
            </p:cNvPr>
            <p:cNvSpPr/>
            <p:nvPr/>
          </p:nvSpPr>
          <p:spPr>
            <a:xfrm rot="6003721">
              <a:off x="2633362" y="2136429"/>
              <a:ext cx="3050746" cy="2125360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5" name="קשת 14">
              <a:extLst>
                <a:ext uri="{FF2B5EF4-FFF2-40B4-BE49-F238E27FC236}">
                  <a16:creationId xmlns:a16="http://schemas.microsoft.com/office/drawing/2014/main" id="{1EB57029-ADE1-4663-84FB-2DA8A1626F39}"/>
                </a:ext>
              </a:extLst>
            </p:cNvPr>
            <p:cNvSpPr/>
            <p:nvPr/>
          </p:nvSpPr>
          <p:spPr>
            <a:xfrm rot="6003721">
              <a:off x="2785762" y="2288829"/>
              <a:ext cx="3050746" cy="2125360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6" name="קשת 15">
              <a:extLst>
                <a:ext uri="{FF2B5EF4-FFF2-40B4-BE49-F238E27FC236}">
                  <a16:creationId xmlns:a16="http://schemas.microsoft.com/office/drawing/2014/main" id="{9BD82CA6-6E04-4B67-ACAF-757ACB0E5D34}"/>
                </a:ext>
              </a:extLst>
            </p:cNvPr>
            <p:cNvSpPr/>
            <p:nvPr/>
          </p:nvSpPr>
          <p:spPr>
            <a:xfrm rot="6003721">
              <a:off x="2938162" y="2441229"/>
              <a:ext cx="3050746" cy="2125360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7" name="קשת 16">
              <a:extLst>
                <a:ext uri="{FF2B5EF4-FFF2-40B4-BE49-F238E27FC236}">
                  <a16:creationId xmlns:a16="http://schemas.microsoft.com/office/drawing/2014/main" id="{42B6F96F-1805-4EAD-B57A-94B236DC2B7A}"/>
                </a:ext>
              </a:extLst>
            </p:cNvPr>
            <p:cNvSpPr/>
            <p:nvPr/>
          </p:nvSpPr>
          <p:spPr>
            <a:xfrm rot="6003721">
              <a:off x="3090562" y="2593629"/>
              <a:ext cx="3050746" cy="2125360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8" name="קשת 17">
              <a:extLst>
                <a:ext uri="{FF2B5EF4-FFF2-40B4-BE49-F238E27FC236}">
                  <a16:creationId xmlns:a16="http://schemas.microsoft.com/office/drawing/2014/main" id="{777315FA-61EA-4663-AA67-1CCED099EFDF}"/>
                </a:ext>
              </a:extLst>
            </p:cNvPr>
            <p:cNvSpPr/>
            <p:nvPr/>
          </p:nvSpPr>
          <p:spPr>
            <a:xfrm rot="6003721">
              <a:off x="3242962" y="2746029"/>
              <a:ext cx="3050746" cy="2125360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9" name="קשת 18">
              <a:extLst>
                <a:ext uri="{FF2B5EF4-FFF2-40B4-BE49-F238E27FC236}">
                  <a16:creationId xmlns:a16="http://schemas.microsoft.com/office/drawing/2014/main" id="{843CC8AD-280A-47ED-A899-387B61AEB271}"/>
                </a:ext>
              </a:extLst>
            </p:cNvPr>
            <p:cNvSpPr/>
            <p:nvPr/>
          </p:nvSpPr>
          <p:spPr>
            <a:xfrm rot="6003721">
              <a:off x="3395362" y="2898429"/>
              <a:ext cx="3050746" cy="2125360"/>
            </a:xfrm>
            <a:prstGeom prst="arc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20" name="מלבן 19">
            <a:extLst>
              <a:ext uri="{FF2B5EF4-FFF2-40B4-BE49-F238E27FC236}">
                <a16:creationId xmlns:a16="http://schemas.microsoft.com/office/drawing/2014/main" id="{A21DB43D-E417-4E49-A8A2-41DD77CDC04D}"/>
              </a:ext>
            </a:extLst>
          </p:cNvPr>
          <p:cNvSpPr/>
          <p:nvPr/>
        </p:nvSpPr>
        <p:spPr>
          <a:xfrm>
            <a:off x="4391724" y="1630587"/>
            <a:ext cx="3622971" cy="56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4400" dirty="0">
                <a:solidFill>
                  <a:srgbClr val="12B4BC"/>
                </a:solidFill>
                <a:latin typeface="Varela Round"/>
                <a:cs typeface="Varela Round"/>
              </a:rPr>
              <a:t>קווית - כבלים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C6F2C14F-A4A4-4065-A089-52574BF9203C}"/>
              </a:ext>
            </a:extLst>
          </p:cNvPr>
          <p:cNvSpPr/>
          <p:nvPr/>
        </p:nvSpPr>
        <p:spPr>
          <a:xfrm>
            <a:off x="394923" y="4979541"/>
            <a:ext cx="41869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4400" dirty="0">
                <a:solidFill>
                  <a:srgbClr val="12B4BC"/>
                </a:solidFill>
                <a:latin typeface="Varela Round"/>
                <a:cs typeface="Varela Round"/>
              </a:rPr>
              <a:t>אלחוטית - גלים</a:t>
            </a:r>
          </a:p>
        </p:txBody>
      </p:sp>
    </p:spTree>
    <p:extLst>
      <p:ext uri="{BB962C8B-B14F-4D97-AF65-F5344CB8AC3E}">
        <p14:creationId xmlns:p14="http://schemas.microsoft.com/office/powerpoint/2010/main" val="181784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" y="-21612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העברת המידע</a:t>
            </a:r>
            <a:endParaRPr lang="en-US" dirty="0"/>
          </a:p>
        </p:txBody>
      </p:sp>
      <p:pic>
        <p:nvPicPr>
          <p:cNvPr id="21" name="Picture 6" descr="תוצאת תמונה עבור ‪client pc‬‏">
            <a:extLst>
              <a:ext uri="{FF2B5EF4-FFF2-40B4-BE49-F238E27FC236}">
                <a16:creationId xmlns:a16="http://schemas.microsoft.com/office/drawing/2014/main" id="{C39B2AF7-6DB3-48D3-A7B2-1B17EF9DE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6" y="1270158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תוצאת תמונה עבור ‪client pc‬‏">
            <a:extLst>
              <a:ext uri="{FF2B5EF4-FFF2-40B4-BE49-F238E27FC236}">
                <a16:creationId xmlns:a16="http://schemas.microsoft.com/office/drawing/2014/main" id="{985FCF81-D83F-4807-98C2-0A53E854A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841" y="1270157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מחבר ישר 22">
            <a:extLst>
              <a:ext uri="{FF2B5EF4-FFF2-40B4-BE49-F238E27FC236}">
                <a16:creationId xmlns:a16="http://schemas.microsoft.com/office/drawing/2014/main" id="{ACB80EF5-98DF-488B-91FC-8A83A2199028}"/>
              </a:ext>
            </a:extLst>
          </p:cNvPr>
          <p:cNvCxnSpPr>
            <a:stCxn id="21" idx="3"/>
            <a:endCxn id="22" idx="1"/>
          </p:cNvCxnSpPr>
          <p:nvPr/>
        </p:nvCxnSpPr>
        <p:spPr>
          <a:xfrm flipV="1">
            <a:off x="2375846" y="2303620"/>
            <a:ext cx="4363995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מחבר חץ ישר 23">
            <a:extLst>
              <a:ext uri="{FF2B5EF4-FFF2-40B4-BE49-F238E27FC236}">
                <a16:creationId xmlns:a16="http://schemas.microsoft.com/office/drawing/2014/main" id="{A885F86F-9DDD-4665-A893-D49895D00B99}"/>
              </a:ext>
            </a:extLst>
          </p:cNvPr>
          <p:cNvCxnSpPr/>
          <p:nvPr/>
        </p:nvCxnSpPr>
        <p:spPr>
          <a:xfrm>
            <a:off x="4467227" y="689624"/>
            <a:ext cx="0" cy="140043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5" name="מחבר חץ ישר 24">
            <a:extLst>
              <a:ext uri="{FF2B5EF4-FFF2-40B4-BE49-F238E27FC236}">
                <a16:creationId xmlns:a16="http://schemas.microsoft.com/office/drawing/2014/main" id="{C3CABA72-A27E-44A6-BEC4-705286659C66}"/>
              </a:ext>
            </a:extLst>
          </p:cNvPr>
          <p:cNvCxnSpPr>
            <a:cxnSpLocks/>
            <a:endCxn id="22" idx="1"/>
          </p:cNvCxnSpPr>
          <p:nvPr/>
        </p:nvCxnSpPr>
        <p:spPr>
          <a:xfrm flipV="1">
            <a:off x="4389255" y="2303620"/>
            <a:ext cx="2350586" cy="558814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מחבר חץ ישר 25">
            <a:extLst>
              <a:ext uri="{FF2B5EF4-FFF2-40B4-BE49-F238E27FC236}">
                <a16:creationId xmlns:a16="http://schemas.microsoft.com/office/drawing/2014/main" id="{D8206A58-9E92-4694-9776-ECDD0E57A2EF}"/>
              </a:ext>
            </a:extLst>
          </p:cNvPr>
          <p:cNvCxnSpPr>
            <a:cxnSpLocks/>
            <a:endCxn id="21" idx="3"/>
          </p:cNvCxnSpPr>
          <p:nvPr/>
        </p:nvCxnSpPr>
        <p:spPr>
          <a:xfrm flipH="1" flipV="1">
            <a:off x="2375846" y="2303621"/>
            <a:ext cx="2064336" cy="563858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7" name="מלבן 26">
            <a:extLst>
              <a:ext uri="{FF2B5EF4-FFF2-40B4-BE49-F238E27FC236}">
                <a16:creationId xmlns:a16="http://schemas.microsoft.com/office/drawing/2014/main" id="{157E95C3-D09B-4710-8D8A-0E98E44B90A4}"/>
              </a:ext>
            </a:extLst>
          </p:cNvPr>
          <p:cNvSpPr/>
          <p:nvPr/>
        </p:nvSpPr>
        <p:spPr>
          <a:xfrm>
            <a:off x="4648459" y="1189063"/>
            <a:ext cx="117044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600" b="1" dirty="0">
                <a:solidFill>
                  <a:srgbClr val="12B4BC"/>
                </a:solidFill>
                <a:latin typeface="Varela Round"/>
                <a:cs typeface="Varela Round"/>
              </a:rPr>
              <a:t>כבל</a:t>
            </a:r>
          </a:p>
        </p:txBody>
      </p:sp>
      <p:sp>
        <p:nvSpPr>
          <p:cNvPr id="28" name="מלבן 27">
            <a:extLst>
              <a:ext uri="{FF2B5EF4-FFF2-40B4-BE49-F238E27FC236}">
                <a16:creationId xmlns:a16="http://schemas.microsoft.com/office/drawing/2014/main" id="{E2011C6D-7B36-4C51-861B-A73A817588A6}"/>
              </a:ext>
            </a:extLst>
          </p:cNvPr>
          <p:cNvSpPr/>
          <p:nvPr/>
        </p:nvSpPr>
        <p:spPr>
          <a:xfrm>
            <a:off x="1391326" y="3091610"/>
            <a:ext cx="57679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600" b="1" dirty="0">
                <a:solidFill>
                  <a:srgbClr val="12B4BC"/>
                </a:solidFill>
                <a:latin typeface="Varela Round"/>
                <a:cs typeface="Varela Round"/>
              </a:rPr>
              <a:t>סיומת – מחבר - </a:t>
            </a:r>
            <a:r>
              <a:rPr lang="en-US" sz="3600" b="1" dirty="0">
                <a:solidFill>
                  <a:srgbClr val="12B4BC"/>
                </a:solidFill>
                <a:latin typeface="Varela Round"/>
                <a:cs typeface="Varela Round"/>
              </a:rPr>
              <a:t>Connector</a:t>
            </a:r>
            <a:endParaRPr lang="he-IL" sz="3600" b="1" dirty="0">
              <a:solidFill>
                <a:srgbClr val="12B4BC"/>
              </a:solidFill>
              <a:latin typeface="Varela Round"/>
              <a:cs typeface="Varela Round"/>
            </a:endParaRPr>
          </a:p>
        </p:txBody>
      </p:sp>
      <p:pic>
        <p:nvPicPr>
          <p:cNvPr id="29" name="Picture 6" descr="תוצאת תמונה עבור ‪client pc‬‏">
            <a:extLst>
              <a:ext uri="{FF2B5EF4-FFF2-40B4-BE49-F238E27FC236}">
                <a16:creationId xmlns:a16="http://schemas.microsoft.com/office/drawing/2014/main" id="{F82E3225-3943-456A-9774-101200FB9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46" y="3429000"/>
            <a:ext cx="22098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מחבר ישר 29">
            <a:extLst>
              <a:ext uri="{FF2B5EF4-FFF2-40B4-BE49-F238E27FC236}">
                <a16:creationId xmlns:a16="http://schemas.microsoft.com/office/drawing/2014/main" id="{03AD8321-C688-497D-A43C-A5154813137E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2375846" y="4462463"/>
            <a:ext cx="450523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1" name="Picture 2">
            <a:extLst>
              <a:ext uri="{FF2B5EF4-FFF2-40B4-BE49-F238E27FC236}">
                <a16:creationId xmlns:a16="http://schemas.microsoft.com/office/drawing/2014/main" id="{A66135E0-A160-4516-BB97-E134ADB8D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D6D1D7"/>
              </a:clrFrom>
              <a:clrTo>
                <a:srgbClr val="D6D1D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2800" y1="45646" x2="31200" y2="61261"/>
                        <a14:foregroundMark x1="33300" y1="42943" x2="30900" y2="51201"/>
                        <a14:foregroundMark x1="49800" y1="27327" x2="49800" y2="23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19867" r="31980" b="26235"/>
          <a:stretch/>
        </p:blipFill>
        <p:spPr bwMode="auto">
          <a:xfrm>
            <a:off x="5728691" y="4784823"/>
            <a:ext cx="1268627" cy="111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>
            <a:extLst>
              <a:ext uri="{FF2B5EF4-FFF2-40B4-BE49-F238E27FC236}">
                <a16:creationId xmlns:a16="http://schemas.microsoft.com/office/drawing/2014/main" id="{D07490B8-C663-4C48-A73D-B2355A29A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 t="9466" r="8635" b="8096"/>
          <a:stretch/>
        </p:blipFill>
        <p:spPr bwMode="auto">
          <a:xfrm>
            <a:off x="7159252" y="3645175"/>
            <a:ext cx="1449040" cy="142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תמונה 32">
            <a:extLst>
              <a:ext uri="{FF2B5EF4-FFF2-40B4-BE49-F238E27FC236}">
                <a16:creationId xmlns:a16="http://schemas.microsoft.com/office/drawing/2014/main" id="{06461424-8874-4638-9ED3-0CD871DDE0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90000">
                        <a14:foregroundMark x1="81333" y1="64000" x2="68500" y2="60250"/>
                        <a14:backgroundMark x1="43000" y1="80500" x2="54667" y2="85250"/>
                        <a14:backgroundMark x1="64333" y1="85250" x2="67000" y2="85250"/>
                        <a14:backgroundMark x1="31667" y1="63250" x2="32667" y2="63250"/>
                        <a14:backgroundMark x1="72500" y1="85250" x2="71500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1" t="47974" r="11549" b="9111"/>
          <a:stretch/>
        </p:blipFill>
        <p:spPr>
          <a:xfrm flipH="1">
            <a:off x="1414386" y="2180672"/>
            <a:ext cx="1012387" cy="523215"/>
          </a:xfrm>
          <a:prstGeom prst="rect">
            <a:avLst/>
          </a:prstGeom>
        </p:spPr>
      </p:pic>
      <p:pic>
        <p:nvPicPr>
          <p:cNvPr id="34" name="תמונה 33">
            <a:extLst>
              <a:ext uri="{FF2B5EF4-FFF2-40B4-BE49-F238E27FC236}">
                <a16:creationId xmlns:a16="http://schemas.microsoft.com/office/drawing/2014/main" id="{03FE7060-F158-4F2F-8C2B-A5079E17AE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90000">
                        <a14:foregroundMark x1="81333" y1="64000" x2="68500" y2="60250"/>
                        <a14:backgroundMark x1="43000" y1="80500" x2="54667" y2="85250"/>
                        <a14:backgroundMark x1="64333" y1="85250" x2="67000" y2="85250"/>
                        <a14:backgroundMark x1="31667" y1="63250" x2="32667" y2="63250"/>
                        <a14:backgroundMark x1="72500" y1="85250" x2="71500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1" t="47974" r="11549" b="9111"/>
          <a:stretch/>
        </p:blipFill>
        <p:spPr>
          <a:xfrm>
            <a:off x="6355734" y="2149896"/>
            <a:ext cx="1012387" cy="523215"/>
          </a:xfrm>
          <a:prstGeom prst="rect">
            <a:avLst/>
          </a:prstGeom>
        </p:spPr>
      </p:pic>
      <p:pic>
        <p:nvPicPr>
          <p:cNvPr id="35" name="תמונה 34">
            <a:extLst>
              <a:ext uri="{FF2B5EF4-FFF2-40B4-BE49-F238E27FC236}">
                <a16:creationId xmlns:a16="http://schemas.microsoft.com/office/drawing/2014/main" id="{79F959EB-580C-4BBF-B634-D940EF177F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0" r="90000">
                        <a14:foregroundMark x1="81333" y1="64000" x2="68500" y2="60250"/>
                        <a14:backgroundMark x1="43000" y1="80500" x2="54667" y2="85250"/>
                        <a14:backgroundMark x1="64333" y1="85250" x2="67000" y2="85250"/>
                        <a14:backgroundMark x1="31667" y1="63250" x2="32667" y2="63250"/>
                        <a14:backgroundMark x1="72500" y1="85250" x2="71500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21" t="47974" r="11549" b="9111"/>
          <a:stretch/>
        </p:blipFill>
        <p:spPr>
          <a:xfrm>
            <a:off x="6861927" y="4274553"/>
            <a:ext cx="727183" cy="375818"/>
          </a:xfrm>
          <a:prstGeom prst="rect">
            <a:avLst/>
          </a:prstGeom>
        </p:spPr>
      </p:pic>
      <p:sp>
        <p:nvSpPr>
          <p:cNvPr id="36" name="מלבן 35">
            <a:extLst>
              <a:ext uri="{FF2B5EF4-FFF2-40B4-BE49-F238E27FC236}">
                <a16:creationId xmlns:a16="http://schemas.microsoft.com/office/drawing/2014/main" id="{D0C4FD70-A38B-402F-9055-490B196B9245}"/>
              </a:ext>
            </a:extLst>
          </p:cNvPr>
          <p:cNvSpPr/>
          <p:nvPr/>
        </p:nvSpPr>
        <p:spPr>
          <a:xfrm>
            <a:off x="8528008" y="3450230"/>
            <a:ext cx="299633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600" b="1" dirty="0">
                <a:solidFill>
                  <a:srgbClr val="12B4BC"/>
                </a:solidFill>
                <a:latin typeface="Varela Round"/>
                <a:cs typeface="Varela Round"/>
              </a:rPr>
              <a:t>שקע - פורט</a:t>
            </a:r>
          </a:p>
        </p:txBody>
      </p:sp>
      <p:pic>
        <p:nvPicPr>
          <p:cNvPr id="37" name="Picture 2" descr="522533 (large)">
            <a:extLst>
              <a:ext uri="{FF2B5EF4-FFF2-40B4-BE49-F238E27FC236}">
                <a16:creationId xmlns:a16="http://schemas.microsoft.com/office/drawing/2014/main" id="{EBADB4AE-320B-4E0F-BF43-3864BAC58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41" y="4813452"/>
            <a:ext cx="1713833" cy="99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8612552E-B238-487C-8985-705303C71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97673" y="4448637"/>
            <a:ext cx="1699391" cy="169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64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201271" y="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he-IL" dirty="0"/>
              <a:t>כבל אתרנט </a:t>
            </a:r>
            <a:r>
              <a:rPr lang="he-IL"/>
              <a:t>– </a:t>
            </a:r>
            <a:r>
              <a:rPr lang="en-US" dirty="0"/>
              <a:t>Ethernet</a:t>
            </a:r>
            <a:br>
              <a:rPr lang="en-US" dirty="0"/>
            </a:br>
            <a:r>
              <a:rPr lang="he-IL" dirty="0"/>
              <a:t>("זוג שזור" </a:t>
            </a:r>
            <a:r>
              <a:rPr lang="he-IL"/>
              <a:t>– </a:t>
            </a:r>
            <a:r>
              <a:rPr lang="en-US" dirty="0"/>
              <a:t>Twisted Pair</a:t>
            </a:r>
            <a:r>
              <a:rPr lang="he-IL" dirty="0"/>
              <a:t>)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4A7F189-8214-4048-BC2E-AB7FB35EB890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1" b="83658" l="7167" r="94881"/>
                    </a14:imgEffect>
                  </a14:imgLayer>
                </a14:imgProps>
              </a:ext>
            </a:extLst>
          </a:blip>
          <a:srcRect l="2557" r="2988" b="18400"/>
          <a:stretch/>
        </p:blipFill>
        <p:spPr bwMode="auto">
          <a:xfrm>
            <a:off x="4008233" y="4369479"/>
            <a:ext cx="3008249" cy="17855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9C7DFEEF-9A07-46F9-8C6A-7B1AACB7F93C}"/>
              </a:ext>
            </a:extLst>
          </p:cNvPr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694" y="4369479"/>
            <a:ext cx="1901338" cy="16312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C623F64E-AC66-456C-A0DA-FE59BEB2B507}"/>
              </a:ext>
            </a:extLst>
          </p:cNvPr>
          <p:cNvSpPr/>
          <p:nvPr/>
        </p:nvSpPr>
        <p:spPr>
          <a:xfrm>
            <a:off x="829003" y="1820712"/>
            <a:ext cx="10213686" cy="2389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עשוי נחושת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עשוי 8 גידי חשמל כל זוג גידים שזור – מלופף.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הסיומת נקראת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RJ-45</a:t>
            </a:r>
            <a:endParaRPr lang="he-IL" sz="2400" dirty="0">
              <a:solidFill>
                <a:srgbClr val="12B4BC"/>
              </a:solidFill>
              <a:latin typeface="Varela Round"/>
              <a:cs typeface="Varela Round"/>
            </a:endParaRP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ישנם סוגים שונים, </a:t>
            </a:r>
            <a:b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</a:b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חלק ללא סיכוך מיוחד (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Unshielded Twisted Pair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)</a:t>
            </a:r>
            <a:b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</a:b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חלק מגיעים עם סיכוך (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Shielded Twisted Pair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542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219201" y="-171297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לא מסוכך – </a:t>
            </a:r>
            <a:r>
              <a:rPr lang="en-US" dirty="0"/>
              <a:t>Unshielded TP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9FEE6A8E-EB3D-42E2-9F7F-AF9A237B6BC7}"/>
              </a:ext>
            </a:extLst>
          </p:cNvPr>
          <p:cNvSpPr/>
          <p:nvPr/>
        </p:nvSpPr>
        <p:spPr>
          <a:xfrm>
            <a:off x="618836" y="1193245"/>
            <a:ext cx="11191188" cy="254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</a:rPr>
              <a:t>CAT3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- מתאים להעברת אות שמע בקו טלפון. לא עמיד במיוחד בהעברת נתונים.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</a:rPr>
              <a:t>CAT5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- חסין יותר, תומך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100 Mb/s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, יכול לתמוך ב- 1000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Mbps 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(לא מומלץ).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</a:rPr>
              <a:t>CAT5e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– תומך ב-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1000Mb/s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.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</a:rPr>
              <a:t>CAT6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- מכיל הפרדה נוספת בין הזוגות, תומך </a:t>
            </a:r>
            <a:r>
              <a:rPr lang="he-IL" sz="2400" dirty="0" err="1">
                <a:solidFill>
                  <a:srgbClr val="12B4BC"/>
                </a:solidFill>
                <a:latin typeface="Varela Round"/>
                <a:cs typeface="Varela Round"/>
              </a:rPr>
              <a:t>בקצבים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של: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100 Mb/s – 10Gb/s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(לא מומלץ).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38A7A94-7E62-45E0-BE65-AE8ADCDE47EE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1" b="83658" l="7167" r="94881"/>
                    </a14:imgEffect>
                  </a14:imgLayer>
                </a14:imgProps>
              </a:ext>
            </a:extLst>
          </a:blip>
          <a:srcRect l="2557" r="2988" b="18400"/>
          <a:stretch/>
        </p:blipFill>
        <p:spPr bwMode="auto">
          <a:xfrm>
            <a:off x="4921217" y="3429000"/>
            <a:ext cx="3424182" cy="20324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C2FAFC7-00DE-45CA-BCF4-EA2B1699E86B}"/>
              </a:ext>
            </a:extLst>
          </p:cNvPr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07" b="73953" l="25419" r="42466">
                        <a14:foregroundMark x1="26332" y1="34884" x2="30898" y2="40930"/>
                        <a14:foregroundMark x1="31507" y1="41395" x2="35312" y2="48372"/>
                        <a14:foregroundMark x1="37900" y1="46512" x2="37443" y2="24186"/>
                        <a14:foregroundMark x1="28006" y1="26977" x2="31355" y2="36279"/>
                        <a14:foregroundMark x1="31050" y1="41395" x2="31811" y2="42326"/>
                        <a14:foregroundMark x1="36073" y1="33488" x2="33638" y2="13488"/>
                        <a14:foregroundMark x1="36986" y1="49302" x2="31659" y2="18605"/>
                        <a14:backgroundMark x1="32420" y1="41395" x2="32572" y2="41860"/>
                        <a14:backgroundMark x1="33029" y1="18605" x2="33942" y2="25116"/>
                        <a14:backgroundMark x1="34399" y1="28837" x2="35160" y2="32558"/>
                        <a14:backgroundMark x1="35312" y1="34419" x2="35312" y2="35349"/>
                        <a14:backgroundMark x1="36986" y1="43721" x2="36986" y2="42326"/>
                        <a14:backgroundMark x1="35921" y1="38140" x2="36073" y2="38140"/>
                        <a14:backgroundMark x1="36377" y1="40000" x2="36377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50" t="3124" r="56011" b="22830"/>
          <a:stretch/>
        </p:blipFill>
        <p:spPr>
          <a:xfrm rot="5400000">
            <a:off x="978982" y="3263969"/>
            <a:ext cx="2193502" cy="276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515037" y="-162331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sz="4000" dirty="0"/>
              <a:t>מסוכך – </a:t>
            </a:r>
            <a:r>
              <a:rPr lang="en-US" sz="4000" dirty="0"/>
              <a:t>shielded TP + Screened TP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35377766-2A92-4AD8-BF56-4B9DF5B1E1C2}"/>
              </a:ext>
            </a:extLst>
          </p:cNvPr>
          <p:cNvSpPr/>
          <p:nvPr/>
        </p:nvSpPr>
        <p:spPr>
          <a:xfrm>
            <a:off x="683491" y="1409339"/>
            <a:ext cx="11203784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</a:rPr>
              <a:t>CAT6A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– כל זוג עטוף סיכוך, משפר את יכולות העברת המידע של קודמו למהירות של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10 Gb/s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.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</a:rPr>
              <a:t>CAT7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– כבל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ScTP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– כל זוג עטוף סיכוך + כל שמונת החוטים מסוככים. מהירות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1000 Mb/s – 10 Gb/s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 </a:t>
            </a: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</a:rPr>
              <a:t>CAT7A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- כבל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ScTP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– תומך ב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40 Gb/s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במרחקים קצרים.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</a:rPr>
              <a:t>CAT8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– כבל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ScTP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– תומך ב-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25 – 40 Gb/s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למרחק של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30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מטרים. </a:t>
            </a:r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93CCBE70-2FE3-4E9D-85F7-0B057566C9A9}"/>
              </a:ext>
            </a:extLst>
          </p:cNvPr>
          <p:cNvGrpSpPr/>
          <p:nvPr/>
        </p:nvGrpSpPr>
        <p:grpSpPr>
          <a:xfrm>
            <a:off x="2436585" y="4576545"/>
            <a:ext cx="5416139" cy="1446234"/>
            <a:chOff x="463614" y="-87808"/>
            <a:chExt cx="4305893" cy="818515"/>
          </a:xfrm>
        </p:grpSpPr>
        <p:pic>
          <p:nvPicPr>
            <p:cNvPr id="5" name="תמונה 4">
              <a:extLst>
                <a:ext uri="{FF2B5EF4-FFF2-40B4-BE49-F238E27FC236}">
                  <a16:creationId xmlns:a16="http://schemas.microsoft.com/office/drawing/2014/main" id="{A5A18E54-B747-49DB-B478-4447C6BF9B72}"/>
                </a:ext>
              </a:extLst>
            </p:cNvPr>
            <p:cNvPicPr/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r="43774"/>
            <a:stretch/>
          </p:blipFill>
          <p:spPr bwMode="auto">
            <a:xfrm>
              <a:off x="463614" y="-87808"/>
              <a:ext cx="1945640" cy="81851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9107FA03-E7CE-46D2-B75D-2995D698B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59387" l="0" r="75088">
                          <a14:foregroundMark x1="25439" y1="41379" x2="5088" y2="44061"/>
                          <a14:foregroundMark x1="60877" y1="30651" x2="66316" y2="32950"/>
                          <a14:foregroundMark x1="66140" y1="31418" x2="68421" y2="30268"/>
                          <a14:foregroundMark x1="42982" y1="8812" x2="75088" y2="16092"/>
                          <a14:foregroundMark x1="43333" y1="7280" x2="16316" y2="21073"/>
                          <a14:foregroundMark x1="65439" y1="23755" x2="67719" y2="22989"/>
                          <a14:foregroundMark x1="41053" y1="25287" x2="41053" y2="25287"/>
                          <a14:foregroundMark x1="53509" y1="22989" x2="54912" y2="22605"/>
                          <a14:backgroundMark x1="67368" y1="27586" x2="64561" y2="27203"/>
                          <a14:backgroundMark x1="64211" y1="38697" x2="64211" y2="39464"/>
                          <a14:backgroundMark x1="63860" y1="27969" x2="62632" y2="27969"/>
                          <a14:backgroundMark x1="62281" y1="28352" x2="61930" y2="28352"/>
                          <a14:backgroundMark x1="52105" y1="41379" x2="51754" y2="41379"/>
                          <a14:backgroundMark x1="46140" y1="46360" x2="45614" y2="46360"/>
                          <a14:backgroundMark x1="49649" y1="20307" x2="28070" y2="26820"/>
                          <a14:backgroundMark x1="52632" y1="18391" x2="57719" y2="18391"/>
                          <a14:backgroundMark x1="59649" y1="18774" x2="57544" y2="18391"/>
                          <a14:backgroundMark x1="59474" y1="18391" x2="60702" y2="18008"/>
                          <a14:backgroundMark x1="67018" y1="21456" x2="65789" y2="21456"/>
                          <a14:backgroundMark x1="64737" y1="22222" x2="64737" y2="22222"/>
                          <a14:backgroundMark x1="26667" y1="24521" x2="14035" y2="333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469" b="40853"/>
            <a:stretch/>
          </p:blipFill>
          <p:spPr bwMode="auto">
            <a:xfrm>
              <a:off x="2509542" y="-87808"/>
              <a:ext cx="2259965" cy="8102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7" name="תמונה 6">
            <a:extLst>
              <a:ext uri="{FF2B5EF4-FFF2-40B4-BE49-F238E27FC236}">
                <a16:creationId xmlns:a16="http://schemas.microsoft.com/office/drawing/2014/main" id="{D55B2EB7-6084-4C9F-A8CE-6CB736977BB9}"/>
              </a:ext>
            </a:extLst>
          </p:cNvPr>
          <p:cNvPicPr/>
          <p:nvPr/>
        </p:nvPicPr>
        <p:blipFill rotWithShape="1">
          <a:blip r:embed="rId6">
            <a:clrChange>
              <a:clrFrom>
                <a:srgbClr val="CCCFCC"/>
              </a:clrFrom>
              <a:clrTo>
                <a:srgbClr val="CCCF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95" b="63256" l="80365" r="97565">
                        <a14:foregroundMark x1="89346" y1="15814" x2="89346" y2="7442"/>
                        <a14:foregroundMark x1="88889" y1="14884" x2="88584" y2="6977"/>
                        <a14:foregroundMark x1="89193" y1="5581" x2="89193" y2="6512"/>
                        <a14:foregroundMark x1="88584" y1="6047" x2="88584" y2="7442"/>
                        <a14:backgroundMark x1="87976" y1="13953" x2="88280" y2="23256"/>
                        <a14:backgroundMark x1="82953" y1="19070" x2="84932" y2="23256"/>
                        <a14:backgroundMark x1="83562" y1="25581" x2="85084" y2="29767"/>
                        <a14:backgroundMark x1="88128" y1="6512" x2="88128" y2="9302"/>
                        <a14:backgroundMark x1="89802" y1="6977" x2="89650" y2="9302"/>
                        <a14:backgroundMark x1="89650" y1="10233" x2="89650" y2="11163"/>
                        <a14:backgroundMark x1="89802" y1="12093" x2="89498" y2="13953"/>
                        <a14:backgroundMark x1="88889" y1="6512" x2="88889" y2="9767"/>
                        <a14:backgroundMark x1="89041" y1="10233" x2="89041" y2="12093"/>
                        <a14:backgroundMark x1="89041" y1="12558" x2="89041" y2="134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543" t="1342" r="1497" b="30752"/>
          <a:stretch/>
        </p:blipFill>
        <p:spPr>
          <a:xfrm>
            <a:off x="296388" y="4206088"/>
            <a:ext cx="2008543" cy="248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3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58619" y="-179174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כבל קואקסיאלי - </a:t>
            </a:r>
            <a:r>
              <a:rPr lang="en-US" dirty="0"/>
              <a:t>Coaxial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6061CB5-4F7A-4106-B896-069B60CDD6BF}"/>
              </a:ext>
            </a:extLst>
          </p:cNvPr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779" t="28487" r="18555" b="25417"/>
          <a:stretch/>
        </p:blipFill>
        <p:spPr bwMode="auto">
          <a:xfrm>
            <a:off x="6561657" y="3775996"/>
            <a:ext cx="3162756" cy="1646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711F446-7E49-4347-833F-C4FA3EC6D0C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8" r="490" b="13441"/>
          <a:stretch/>
        </p:blipFill>
        <p:spPr bwMode="auto">
          <a:xfrm>
            <a:off x="3256417" y="3775996"/>
            <a:ext cx="2538526" cy="15658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8392851-F746-4D37-A2B2-AEB7A71F8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180" y="3700228"/>
            <a:ext cx="1725057" cy="17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74A3D73-0971-46CD-8DA9-19BC0F4D56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684" b="3573"/>
          <a:stretch/>
        </p:blipFill>
        <p:spPr>
          <a:xfrm>
            <a:off x="3521539" y="5661867"/>
            <a:ext cx="1101090" cy="696703"/>
          </a:xfrm>
          <a:prstGeom prst="rect">
            <a:avLst/>
          </a:prstGeom>
        </p:spPr>
      </p:pic>
      <p:sp>
        <p:nvSpPr>
          <p:cNvPr id="7" name="מלבן 6">
            <a:extLst>
              <a:ext uri="{FF2B5EF4-FFF2-40B4-BE49-F238E27FC236}">
                <a16:creationId xmlns:a16="http://schemas.microsoft.com/office/drawing/2014/main" id="{9B510FC3-41C3-49E1-AF03-88B42E76CA08}"/>
              </a:ext>
            </a:extLst>
          </p:cNvPr>
          <p:cNvSpPr/>
          <p:nvPr/>
        </p:nvSpPr>
        <p:spPr>
          <a:xfrm>
            <a:off x="4525680" y="5341849"/>
            <a:ext cx="13584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F-Type</a:t>
            </a:r>
            <a:endParaRPr lang="he-IL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AE65A83B-86E1-4ADE-B8CB-49000E1EC9E4}"/>
              </a:ext>
            </a:extLst>
          </p:cNvPr>
          <p:cNvSpPr/>
          <p:nvPr/>
        </p:nvSpPr>
        <p:spPr>
          <a:xfrm>
            <a:off x="2707961" y="5661867"/>
            <a:ext cx="94288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BNC</a:t>
            </a:r>
            <a:endParaRPr lang="he-IL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B5068240-F7DF-4E87-BAF0-61759E1C841E}"/>
              </a:ext>
            </a:extLst>
          </p:cNvPr>
          <p:cNvSpPr/>
          <p:nvPr/>
        </p:nvSpPr>
        <p:spPr>
          <a:xfrm>
            <a:off x="1551709" y="1196133"/>
            <a:ext cx="10019897" cy="250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מורכב מנחושת או אלומיניום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מכיל מוליך נחושת קשיח, המוליך עטוף במבודד ומעליו סיכוך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משמש לחיבורי כבלים (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Cables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) [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Hot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] ולחיבורי אנטנות ועוד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מהירויות של מאות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Mb/s</a:t>
            </a: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 ולמרחק של מאות מטרים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סוגים: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RG-59, RG-6, RG-58, RG-8/U</a:t>
            </a:r>
            <a:endParaRPr lang="he-IL" sz="2400" dirty="0">
              <a:solidFill>
                <a:srgbClr val="12B4BC"/>
              </a:solidFill>
              <a:latin typeface="Varela Round"/>
              <a:cs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367099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" y="-21612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כבל טלפון - </a:t>
            </a:r>
            <a:r>
              <a:rPr lang="en-US" dirty="0"/>
              <a:t>Telephone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FFAD2550-905C-4C57-BF34-FF13A2F15E81}"/>
              </a:ext>
            </a:extLst>
          </p:cNvPr>
          <p:cNvSpPr/>
          <p:nvPr/>
        </p:nvSpPr>
        <p:spPr>
          <a:xfrm>
            <a:off x="793317" y="1146618"/>
            <a:ext cx="10891350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מורכב מנחושת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משמש להעברת טלפוניה (בזק) וכן לחיבור לאינטרנט על גבי רשת הטלפוניה –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DSL, ADSL, VDSL</a:t>
            </a:r>
            <a:endParaRPr lang="he-IL" sz="2400" dirty="0">
              <a:solidFill>
                <a:srgbClr val="12B4BC"/>
              </a:solidFill>
              <a:latin typeface="Varela Round"/>
              <a:cs typeface="Varela Round"/>
            </a:endParaRP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משמש ברשת ה-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WAN</a:t>
            </a:r>
            <a:endParaRPr lang="he-IL" sz="2400" dirty="0">
              <a:solidFill>
                <a:srgbClr val="12B4BC"/>
              </a:solidFill>
              <a:latin typeface="Varela Round"/>
              <a:cs typeface="Varela Round"/>
            </a:endParaRP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dirty="0">
                <a:solidFill>
                  <a:srgbClr val="12B4BC"/>
                </a:solidFill>
                <a:latin typeface="Varela Round"/>
                <a:cs typeface="Varela Round"/>
              </a:rPr>
              <a:t>הסיומת נקראת </a:t>
            </a:r>
            <a:r>
              <a:rPr lang="en-US" sz="2400" dirty="0">
                <a:solidFill>
                  <a:srgbClr val="12B4BC"/>
                </a:solidFill>
                <a:latin typeface="Varela Round"/>
                <a:cs typeface="Varela Round"/>
              </a:rPr>
              <a:t>RJ-11</a:t>
            </a:r>
            <a:endParaRPr lang="he-IL" sz="2400" dirty="0">
              <a:solidFill>
                <a:srgbClr val="12B4BC"/>
              </a:solidFill>
              <a:latin typeface="Varela Round"/>
              <a:cs typeface="Varela Round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C39724A-EB92-40BE-82A7-048F1A860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339" y="3431859"/>
            <a:ext cx="3991429" cy="249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9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" y="-21612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סיב אופטי – </a:t>
            </a:r>
            <a:r>
              <a:rPr lang="en-US" dirty="0"/>
              <a:t>Fiber Optic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73703715-D792-4B3C-A19D-370598D47044}"/>
              </a:ext>
            </a:extLst>
          </p:cNvPr>
          <p:cNvSpPr/>
          <p:nvPr/>
        </p:nvSpPr>
        <p:spPr>
          <a:xfrm>
            <a:off x="877455" y="608325"/>
            <a:ext cx="10895818" cy="216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12B4BC"/>
                </a:solidFill>
                <a:latin typeface="Varela Round"/>
                <a:cs typeface="Varela Round"/>
              </a:rPr>
              <a:t>עשוי גליל פלסטיק או זכוכית בעובי שערה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12B4BC"/>
                </a:solidFill>
                <a:latin typeface="Varela Round"/>
                <a:cs typeface="Varela Round"/>
              </a:rPr>
              <a:t>לא מושפע מהפרעות אלקטרו מגנטיות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12B4BC"/>
                </a:solidFill>
                <a:latin typeface="Varela Round"/>
                <a:cs typeface="Varela Round"/>
              </a:rPr>
              <a:t>שיטת </a:t>
            </a: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</a:rPr>
              <a:t>Single Mode Fiber</a:t>
            </a:r>
            <a:r>
              <a:rPr lang="he-IL" sz="2400" b="1" dirty="0">
                <a:solidFill>
                  <a:srgbClr val="12B4BC"/>
                </a:solidFill>
                <a:latin typeface="Varela Round"/>
                <a:cs typeface="Varela Round"/>
              </a:rPr>
              <a:t> – </a:t>
            </a: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</a:rPr>
              <a:t>SMF</a:t>
            </a:r>
            <a:r>
              <a:rPr lang="he-IL" sz="2400" b="1" dirty="0">
                <a:solidFill>
                  <a:srgbClr val="12B4BC"/>
                </a:solidFill>
                <a:latin typeface="Varela Round"/>
                <a:cs typeface="Varela Round"/>
              </a:rPr>
              <a:t> – נתיב אחד של אור – מרחקים גדולים</a:t>
            </a:r>
          </a:p>
          <a:p>
            <a:pPr marL="571500" indent="-571500" algn="r" rtl="1">
              <a:spcBef>
                <a:spcPts val="560"/>
              </a:spcBef>
              <a:buClr>
                <a:srgbClr val="12B4BC"/>
              </a:buClr>
              <a:buSzPts val="2800"/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rgbClr val="12B4BC"/>
                </a:solidFill>
                <a:latin typeface="Varela Round"/>
                <a:cs typeface="Varela Round"/>
              </a:rPr>
              <a:t>שיטת </a:t>
            </a: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</a:rPr>
              <a:t>Multi Mode Fiber</a:t>
            </a:r>
            <a:r>
              <a:rPr lang="he-IL" sz="2400" b="1" dirty="0">
                <a:solidFill>
                  <a:srgbClr val="12B4BC"/>
                </a:solidFill>
                <a:latin typeface="Varela Round"/>
                <a:cs typeface="Varela Round"/>
              </a:rPr>
              <a:t> – </a:t>
            </a:r>
            <a:r>
              <a:rPr lang="en-US" sz="2400" b="1" dirty="0">
                <a:solidFill>
                  <a:srgbClr val="12B4BC"/>
                </a:solidFill>
                <a:latin typeface="Varela Round"/>
                <a:cs typeface="Varela Round"/>
              </a:rPr>
              <a:t>MMF</a:t>
            </a:r>
            <a:r>
              <a:rPr lang="he-IL" sz="2400" b="1" dirty="0">
                <a:solidFill>
                  <a:srgbClr val="12B4BC"/>
                </a:solidFill>
                <a:latin typeface="Varela Round"/>
                <a:cs typeface="Varela Round"/>
              </a:rPr>
              <a:t> – מספר קרני אור – מרחקים קצרים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5890BDEB-B9CF-4DCC-A379-5B0D2072DD5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01" y="3668590"/>
            <a:ext cx="2938462" cy="122417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1D5BDC4F-23D7-4D12-BD96-78A4492FB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132" y="2658956"/>
            <a:ext cx="3810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C933A28-67F0-40EF-81F1-0B335E04C7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" t="20794" r="34986" b="16397"/>
          <a:stretch/>
        </p:blipFill>
        <p:spPr bwMode="auto">
          <a:xfrm>
            <a:off x="3223820" y="3138174"/>
            <a:ext cx="3275817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75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304801" y="-15897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סיב אופטי – </a:t>
            </a:r>
            <a:r>
              <a:rPr lang="en-US" dirty="0"/>
              <a:t>Fiber Optic</a:t>
            </a: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9FF28F69-6990-4AB6-A640-5476FBA56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613"/>
          <a:stretch/>
        </p:blipFill>
        <p:spPr>
          <a:xfrm>
            <a:off x="304801" y="4442715"/>
            <a:ext cx="3503304" cy="1907754"/>
          </a:xfrm>
          <a:prstGeom prst="rect">
            <a:avLst/>
          </a:prstGeom>
        </p:spPr>
      </p:pic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CDA5790E-E335-490B-928F-1A726867D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854869"/>
              </p:ext>
            </p:extLst>
          </p:nvPr>
        </p:nvGraphicFramePr>
        <p:xfrm>
          <a:off x="1491211" y="1389007"/>
          <a:ext cx="8138160" cy="222504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231901">
                  <a:extLst>
                    <a:ext uri="{9D8B030D-6E8A-4147-A177-3AD203B41FA5}">
                      <a16:colId xmlns:a16="http://schemas.microsoft.com/office/drawing/2014/main" val="4028577965"/>
                    </a:ext>
                  </a:extLst>
                </a:gridCol>
                <a:gridCol w="3375660">
                  <a:extLst>
                    <a:ext uri="{9D8B030D-6E8A-4147-A177-3AD203B41FA5}">
                      <a16:colId xmlns:a16="http://schemas.microsoft.com/office/drawing/2014/main" val="3524564627"/>
                    </a:ext>
                  </a:extLst>
                </a:gridCol>
                <a:gridCol w="3530599">
                  <a:extLst>
                    <a:ext uri="{9D8B030D-6E8A-4147-A177-3AD203B41FA5}">
                      <a16:colId xmlns:a16="http://schemas.microsoft.com/office/drawing/2014/main" val="36741410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endParaRPr lang="he-I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600" b="1" dirty="0"/>
                        <a:t>Single Mode Fiber - SMF</a:t>
                      </a:r>
                      <a:endParaRPr lang="he-IL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Multi Mode Fiber - MMF</a:t>
                      </a:r>
                      <a:endParaRPr lang="he-IL" sz="16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88565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מקור האור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041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מפתח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47367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מהירות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58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מרחק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362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עלות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 rtl="1"/>
                      <a:endParaRPr lang="he-IL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5332668"/>
                  </a:ext>
                </a:extLst>
              </a:tr>
            </a:tbl>
          </a:graphicData>
        </a:graphic>
      </p:graphicFrame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B1B98DE5-9BE6-4A71-991F-50E88BA14930}"/>
              </a:ext>
            </a:extLst>
          </p:cNvPr>
          <p:cNvSpPr txBox="1"/>
          <p:nvPr/>
        </p:nvSpPr>
        <p:spPr>
          <a:xfrm>
            <a:off x="6347836" y="1748227"/>
            <a:ext cx="754380" cy="307777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Laser</a:t>
            </a:r>
            <a:endParaRPr lang="he-IL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1FB215A-59CE-4FC0-B087-A27787417AD1}"/>
              </a:ext>
            </a:extLst>
          </p:cNvPr>
          <p:cNvSpPr txBox="1"/>
          <p:nvPr/>
        </p:nvSpPr>
        <p:spPr>
          <a:xfrm>
            <a:off x="2380211" y="1739597"/>
            <a:ext cx="1280160" cy="307777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LED / Laser</a:t>
            </a:r>
            <a:endParaRPr lang="he-IL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7A27A0CF-9D87-49D5-9EE1-321016D82AF2}"/>
              </a:ext>
            </a:extLst>
          </p:cNvPr>
          <p:cNvSpPr/>
          <p:nvPr/>
        </p:nvSpPr>
        <p:spPr>
          <a:xfrm>
            <a:off x="6231141" y="2144052"/>
            <a:ext cx="8563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8-10 µm</a:t>
            </a:r>
            <a:endParaRPr lang="he-IL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70526EE1-0104-4148-9F86-7688A4508847}"/>
              </a:ext>
            </a:extLst>
          </p:cNvPr>
          <p:cNvSpPr/>
          <p:nvPr/>
        </p:nvSpPr>
        <p:spPr>
          <a:xfrm>
            <a:off x="2419005" y="2144052"/>
            <a:ext cx="10615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50-100mm</a:t>
            </a:r>
            <a:endParaRPr lang="he-IL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68F9FA88-C5A6-46DF-8ACE-3FB86AE4B6C2}"/>
              </a:ext>
            </a:extLst>
          </p:cNvPr>
          <p:cNvSpPr/>
          <p:nvPr/>
        </p:nvSpPr>
        <p:spPr>
          <a:xfrm>
            <a:off x="2292367" y="2537212"/>
            <a:ext cx="1188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10-100 Gb/s</a:t>
            </a:r>
            <a:endParaRPr lang="he-IL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6DA7BA82-57B6-496D-9A1D-A98353BDA7A8}"/>
              </a:ext>
            </a:extLst>
          </p:cNvPr>
          <p:cNvSpPr/>
          <p:nvPr/>
        </p:nvSpPr>
        <p:spPr>
          <a:xfrm>
            <a:off x="5997102" y="2509717"/>
            <a:ext cx="11881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10-100 Gb/s</a:t>
            </a:r>
            <a:endParaRPr lang="he-IL" b="1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F3A4AB3E-ED6C-4312-975F-7C521998A0F4}"/>
              </a:ext>
            </a:extLst>
          </p:cNvPr>
          <p:cNvSpPr/>
          <p:nvPr/>
        </p:nvSpPr>
        <p:spPr>
          <a:xfrm>
            <a:off x="5044115" y="2845019"/>
            <a:ext cx="27767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עשרות-מאות ק"מ במהירות הגבוהה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F5632AE0-6F47-4E8A-8448-3AC47180C234}"/>
              </a:ext>
            </a:extLst>
          </p:cNvPr>
          <p:cNvSpPr/>
          <p:nvPr/>
        </p:nvSpPr>
        <p:spPr>
          <a:xfrm>
            <a:off x="1560595" y="2876042"/>
            <a:ext cx="24048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מאות מטרים במהירות הגבוהה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CE8562E7-E735-46F3-9916-EEF48BB9849E}"/>
              </a:ext>
            </a:extLst>
          </p:cNvPr>
          <p:cNvSpPr/>
          <p:nvPr/>
        </p:nvSpPr>
        <p:spPr>
          <a:xfrm>
            <a:off x="2598513" y="3229464"/>
            <a:ext cx="6158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נמוכה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146470C2-865A-4AAE-B7CA-6ED2351AB9D5}"/>
              </a:ext>
            </a:extLst>
          </p:cNvPr>
          <p:cNvSpPr/>
          <p:nvPr/>
        </p:nvSpPr>
        <p:spPr>
          <a:xfrm>
            <a:off x="6286443" y="3271208"/>
            <a:ext cx="6399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גבוהה</a:t>
            </a:r>
          </a:p>
        </p:txBody>
      </p:sp>
    </p:spTree>
    <p:extLst>
      <p:ext uri="{BB962C8B-B14F-4D97-AF65-F5344CB8AC3E}">
        <p14:creationId xmlns:p14="http://schemas.microsoft.com/office/powerpoint/2010/main" val="174413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 txBox="1">
            <a:spLocks noGrp="1"/>
          </p:cNvSpPr>
          <p:nvPr>
            <p:ph type="title"/>
          </p:nvPr>
        </p:nvSpPr>
        <p:spPr>
          <a:xfrm>
            <a:off x="2549769" y="213094"/>
            <a:ext cx="9642231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4400"/>
              <a:buFont typeface="Varela Round"/>
              <a:buNone/>
            </a:pPr>
            <a:r>
              <a:rPr lang="iw-IL">
                <a:solidFill>
                  <a:srgbClr val="192A72"/>
                </a:solidFill>
              </a:rPr>
              <a:t>מה נלמד היום </a:t>
            </a:r>
            <a:endParaRPr/>
          </a:p>
        </p:txBody>
      </p:sp>
      <p:sp>
        <p:nvSpPr>
          <p:cNvPr id="123" name="Google Shape;123;p3"/>
          <p:cNvSpPr txBox="1">
            <a:spLocks noGrp="1"/>
          </p:cNvSpPr>
          <p:nvPr>
            <p:ph type="body" idx="2"/>
          </p:nvPr>
        </p:nvSpPr>
        <p:spPr>
          <a:xfrm>
            <a:off x="537882" y="1066003"/>
            <a:ext cx="11276950" cy="3987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92147" indent="-342900">
              <a:lnSpc>
                <a:spcPct val="200000"/>
              </a:lnSpc>
            </a:pPr>
            <a:r>
              <a:rPr lang="he-IL" sz="3200" dirty="0">
                <a:solidFill>
                  <a:schemeClr val="dk1"/>
                </a:solidFill>
              </a:rPr>
              <a:t>רכיבי הרשת: רכזת (</a:t>
            </a:r>
            <a:r>
              <a:rPr lang="en-US" sz="3200" dirty="0">
                <a:solidFill>
                  <a:schemeClr val="dk1"/>
                </a:solidFill>
              </a:rPr>
              <a:t>HUB</a:t>
            </a:r>
            <a:r>
              <a:rPr lang="he-IL" sz="3200" dirty="0">
                <a:solidFill>
                  <a:schemeClr val="dk1"/>
                </a:solidFill>
              </a:rPr>
              <a:t>), מתג (</a:t>
            </a:r>
            <a:r>
              <a:rPr lang="en-US" sz="3200" dirty="0">
                <a:solidFill>
                  <a:schemeClr val="dk1"/>
                </a:solidFill>
              </a:rPr>
              <a:t>Switch</a:t>
            </a:r>
            <a:r>
              <a:rPr lang="he-IL" sz="3200" dirty="0">
                <a:solidFill>
                  <a:schemeClr val="dk1"/>
                </a:solidFill>
              </a:rPr>
              <a:t>), נתב (</a:t>
            </a:r>
            <a:r>
              <a:rPr lang="en-US" sz="3200" dirty="0">
                <a:solidFill>
                  <a:schemeClr val="dk1"/>
                </a:solidFill>
              </a:rPr>
              <a:t>Router</a:t>
            </a:r>
            <a:r>
              <a:rPr lang="he-IL" sz="3200" dirty="0">
                <a:solidFill>
                  <a:schemeClr val="dk1"/>
                </a:solidFill>
              </a:rPr>
              <a:t>)</a:t>
            </a:r>
          </a:p>
          <a:p>
            <a:pPr marL="592147" indent="-342900">
              <a:lnSpc>
                <a:spcPct val="200000"/>
              </a:lnSpc>
            </a:pPr>
            <a:r>
              <a:rPr lang="he-IL" sz="3200" dirty="0">
                <a:solidFill>
                  <a:schemeClr val="dk1"/>
                </a:solidFill>
              </a:rPr>
              <a:t>מתחם התנגשות (</a:t>
            </a:r>
            <a:r>
              <a:rPr lang="en-US" sz="3200" dirty="0">
                <a:solidFill>
                  <a:schemeClr val="dk1"/>
                </a:solidFill>
              </a:rPr>
              <a:t>Collision Domain</a:t>
            </a:r>
            <a:r>
              <a:rPr lang="he-IL" sz="3200" dirty="0">
                <a:solidFill>
                  <a:schemeClr val="dk1"/>
                </a:solidFill>
              </a:rPr>
              <a:t>)</a:t>
            </a:r>
          </a:p>
          <a:p>
            <a:pPr marL="592147" indent="-342900">
              <a:lnSpc>
                <a:spcPct val="200000"/>
              </a:lnSpc>
            </a:pPr>
            <a:r>
              <a:rPr lang="he-IL" sz="3200" dirty="0">
                <a:solidFill>
                  <a:schemeClr val="dk1"/>
                </a:solidFill>
              </a:rPr>
              <a:t>מתחם שידור (</a:t>
            </a:r>
            <a:r>
              <a:rPr lang="en-US" sz="3200" dirty="0">
                <a:solidFill>
                  <a:schemeClr val="dk1"/>
                </a:solidFill>
              </a:rPr>
              <a:t>Broadcast Domain</a:t>
            </a:r>
            <a:r>
              <a:rPr lang="he-IL" sz="3200" dirty="0">
                <a:solidFill>
                  <a:schemeClr val="dk1"/>
                </a:solidFill>
              </a:rPr>
              <a:t>)</a:t>
            </a:r>
          </a:p>
          <a:p>
            <a:pPr marL="592147" indent="-342900">
              <a:lnSpc>
                <a:spcPct val="200000"/>
              </a:lnSpc>
            </a:pPr>
            <a:endParaRPr lang="he-IL" sz="3200" dirty="0">
              <a:solidFill>
                <a:schemeClr val="dk1"/>
              </a:solidFill>
            </a:endParaRPr>
          </a:p>
          <a:p>
            <a:pPr marL="592147" indent="-342900">
              <a:lnSpc>
                <a:spcPct val="200000"/>
              </a:lnSpc>
            </a:pPr>
            <a:endParaRPr sz="3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36682" y="142791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sz="3200" dirty="0"/>
              <a:t>כבל אתרנט – </a:t>
            </a:r>
            <a:r>
              <a:rPr lang="en-US" sz="3200" dirty="0"/>
              <a:t>Ethernet</a:t>
            </a:r>
            <a:br>
              <a:rPr lang="en-US" sz="3200" dirty="0"/>
            </a:br>
            <a:r>
              <a:rPr lang="he-IL" sz="3200" dirty="0"/>
              <a:t>ישיר ומוצלב – </a:t>
            </a:r>
            <a:r>
              <a:rPr lang="en-US" sz="3200" dirty="0"/>
              <a:t>Straight-Through</a:t>
            </a:r>
            <a:r>
              <a:rPr lang="he-IL" sz="3200" dirty="0"/>
              <a:t> ו- </a:t>
            </a:r>
            <a:r>
              <a:rPr lang="en-US" sz="3200" dirty="0"/>
              <a:t>Crossover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892D89E4-92A6-4168-97B6-74CA72017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07" r="5622"/>
          <a:stretch/>
        </p:blipFill>
        <p:spPr>
          <a:xfrm>
            <a:off x="2152072" y="1505529"/>
            <a:ext cx="3454400" cy="480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3828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05509" y="135082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sz="3200" dirty="0"/>
              <a:t>כבל אתרנט – </a:t>
            </a:r>
            <a:r>
              <a:rPr lang="en-US" sz="3200" dirty="0"/>
              <a:t>Ethernet</a:t>
            </a:r>
            <a:br>
              <a:rPr lang="en-US" sz="3200" dirty="0"/>
            </a:br>
            <a:r>
              <a:rPr lang="he-IL" sz="3200" dirty="0"/>
              <a:t>ישיר ומוצלב – </a:t>
            </a:r>
            <a:r>
              <a:rPr lang="en-US" sz="3200" dirty="0"/>
              <a:t>Straight-Through</a:t>
            </a:r>
            <a:r>
              <a:rPr lang="he-IL" sz="3200" dirty="0"/>
              <a:t> ו- </a:t>
            </a:r>
            <a:r>
              <a:rPr lang="en-US" sz="3200" dirty="0"/>
              <a:t>Crossover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0E7D245-17FD-48A2-A0D2-6B8CCC9CBA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65" t="25962" r="23166" b="33206"/>
          <a:stretch/>
        </p:blipFill>
        <p:spPr>
          <a:xfrm>
            <a:off x="6188710" y="2604653"/>
            <a:ext cx="5507033" cy="246610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E467B70-0483-4124-BC72-571854C4CA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8" t="10206" r="19787" b="41076"/>
          <a:stretch/>
        </p:blipFill>
        <p:spPr>
          <a:xfrm>
            <a:off x="360218" y="2604653"/>
            <a:ext cx="5393592" cy="241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23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67855" y="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sz="3200" dirty="0"/>
              <a:t>כבל אתרנט – </a:t>
            </a:r>
            <a:r>
              <a:rPr lang="en-US" sz="3200" dirty="0"/>
              <a:t>Ethernet</a:t>
            </a:r>
            <a:br>
              <a:rPr lang="en-US" sz="3200" dirty="0"/>
            </a:br>
            <a:r>
              <a:rPr lang="he-IL" sz="3200" dirty="0"/>
              <a:t>ישיר ומוצלב – </a:t>
            </a:r>
            <a:r>
              <a:rPr lang="en-US" sz="3200" dirty="0"/>
              <a:t>Straight-Through</a:t>
            </a:r>
            <a:r>
              <a:rPr lang="he-IL" sz="3200" dirty="0"/>
              <a:t> ו- </a:t>
            </a:r>
            <a:r>
              <a:rPr lang="en-US" sz="3200" dirty="0"/>
              <a:t>Crossover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A0F31DF0-A082-426A-A8B3-041205B79C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0291" y="2182826"/>
            <a:ext cx="2524125" cy="866775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27D2DC3-6DE6-4932-8C7F-68695DA749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2678" y="3069084"/>
            <a:ext cx="2457450" cy="92392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3EC4722-A992-4057-A33D-B4E39F94872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003" y="4101397"/>
            <a:ext cx="2619375" cy="7239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D51A10A7-33E0-4130-80B2-814362A6982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428" y="4924625"/>
            <a:ext cx="2647950" cy="85725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F10DA3C-1B6A-4796-98A0-6E0C043CF61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4406" y="2118362"/>
            <a:ext cx="2686050" cy="115252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6A545CBE-8554-4189-8002-8F6959C96E7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21081" y="3381374"/>
            <a:ext cx="2619375" cy="723900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A48C4A2-DFE4-4BC2-8651-1AAB8F2EE62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1416" y="4345185"/>
            <a:ext cx="2543175" cy="904875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EB9C6ED-CFB7-4E59-B0D9-2A7AC7CB33D2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60758" y="2414445"/>
            <a:ext cx="2809875" cy="1752600"/>
          </a:xfrm>
          <a:prstGeom prst="rect">
            <a:avLst/>
          </a:prstGeom>
        </p:spPr>
      </p:pic>
      <p:sp>
        <p:nvSpPr>
          <p:cNvPr id="14" name="מלבן 13">
            <a:extLst>
              <a:ext uri="{FF2B5EF4-FFF2-40B4-BE49-F238E27FC236}">
                <a16:creationId xmlns:a16="http://schemas.microsoft.com/office/drawing/2014/main" id="{0BB148A4-DB8A-4787-9980-106060BA0B2E}"/>
              </a:ext>
            </a:extLst>
          </p:cNvPr>
          <p:cNvSpPr/>
          <p:nvPr/>
        </p:nvSpPr>
        <p:spPr>
          <a:xfrm>
            <a:off x="1021367" y="1541900"/>
            <a:ext cx="23086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200" b="1" dirty="0">
                <a:solidFill>
                  <a:srgbClr val="12B4BC"/>
                </a:solidFill>
                <a:latin typeface="Varela Round"/>
                <a:cs typeface="Varela Round"/>
              </a:rPr>
              <a:t>ישיר - שונים</a:t>
            </a: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E0A7C51A-CFD7-4FD3-A05A-282DFE239C3C}"/>
              </a:ext>
            </a:extLst>
          </p:cNvPr>
          <p:cNvSpPr/>
          <p:nvPr/>
        </p:nvSpPr>
        <p:spPr>
          <a:xfrm>
            <a:off x="4641416" y="1504979"/>
            <a:ext cx="24801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200" b="1" dirty="0">
                <a:solidFill>
                  <a:srgbClr val="12B4BC"/>
                </a:solidFill>
                <a:latin typeface="Varela Round"/>
                <a:cs typeface="Varela Round"/>
              </a:rPr>
              <a:t>מוצלב - זהים</a:t>
            </a:r>
          </a:p>
        </p:txBody>
      </p:sp>
      <p:sp>
        <p:nvSpPr>
          <p:cNvPr id="16" name="מלבן 15">
            <a:extLst>
              <a:ext uri="{FF2B5EF4-FFF2-40B4-BE49-F238E27FC236}">
                <a16:creationId xmlns:a16="http://schemas.microsoft.com/office/drawing/2014/main" id="{F92DCB2D-ABB8-4ACE-8A12-0F4CEA51B0EB}"/>
              </a:ext>
            </a:extLst>
          </p:cNvPr>
          <p:cNvSpPr/>
          <p:nvPr/>
        </p:nvSpPr>
        <p:spPr>
          <a:xfrm>
            <a:off x="8061542" y="1540877"/>
            <a:ext cx="340830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3200" b="1" dirty="0">
                <a:solidFill>
                  <a:srgbClr val="12B4BC"/>
                </a:solidFill>
                <a:latin typeface="Varela Round"/>
                <a:cs typeface="Varela Round"/>
              </a:rPr>
              <a:t>מוצלב – יוצאי דופן</a:t>
            </a:r>
          </a:p>
        </p:txBody>
      </p:sp>
    </p:spTree>
    <p:extLst>
      <p:ext uri="{BB962C8B-B14F-4D97-AF65-F5344CB8AC3E}">
        <p14:creationId xmlns:p14="http://schemas.microsoft.com/office/powerpoint/2010/main" val="205937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67855" y="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sz="3200" dirty="0"/>
              <a:t>כבל אתרנט – </a:t>
            </a:r>
            <a:r>
              <a:rPr lang="en-US" sz="3200" dirty="0"/>
              <a:t>Ethernet</a:t>
            </a:r>
            <a:br>
              <a:rPr lang="en-US" sz="3200" dirty="0"/>
            </a:br>
            <a:r>
              <a:rPr lang="he-IL" sz="3200" dirty="0"/>
              <a:t>ישיר ומוצלב – </a:t>
            </a:r>
            <a:r>
              <a:rPr lang="en-US" sz="3200" dirty="0"/>
              <a:t>Straight-Through</a:t>
            </a:r>
            <a:r>
              <a:rPr lang="he-IL" sz="3200" dirty="0"/>
              <a:t> ו- </a:t>
            </a:r>
            <a:r>
              <a:rPr lang="en-US" sz="3200" dirty="0"/>
              <a:t>Crossover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ECBF5DE9-36F3-4E02-BB93-8C88BDBC55CE}"/>
              </a:ext>
            </a:extLst>
          </p:cNvPr>
          <p:cNvSpPr/>
          <p:nvPr/>
        </p:nvSpPr>
        <p:spPr>
          <a:xfrm>
            <a:off x="2780145" y="1582203"/>
            <a:ext cx="6750933" cy="310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4000" b="1" dirty="0">
                <a:solidFill>
                  <a:srgbClr val="12B4BC"/>
                </a:solidFill>
                <a:latin typeface="Varela Round"/>
                <a:cs typeface="Varela Round"/>
              </a:rPr>
              <a:t>לסיכום:</a:t>
            </a:r>
          </a:p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4000" b="1" dirty="0">
                <a:solidFill>
                  <a:srgbClr val="12B4BC"/>
                </a:solidFill>
                <a:latin typeface="Varela Round"/>
                <a:cs typeface="Varela Round"/>
              </a:rPr>
              <a:t>בין שונים – ישיר</a:t>
            </a:r>
            <a:br>
              <a:rPr lang="en-US" sz="4000" b="1" dirty="0">
                <a:solidFill>
                  <a:srgbClr val="12B4BC"/>
                </a:solidFill>
                <a:latin typeface="Varela Round"/>
                <a:cs typeface="Varela Round"/>
              </a:rPr>
            </a:br>
            <a:r>
              <a:rPr lang="he-IL" sz="4000" b="1" dirty="0">
                <a:solidFill>
                  <a:srgbClr val="12B4BC"/>
                </a:solidFill>
                <a:latin typeface="Varela Round"/>
                <a:cs typeface="Varela Round"/>
              </a:rPr>
              <a:t>בין זהים – מוצלב</a:t>
            </a:r>
          </a:p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endParaRPr lang="he-IL" sz="4000" b="1" dirty="0">
              <a:solidFill>
                <a:srgbClr val="12B4BC"/>
              </a:solidFill>
              <a:latin typeface="Varela Round"/>
              <a:cs typeface="Varela Round"/>
            </a:endParaRPr>
          </a:p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4000" b="1" dirty="0">
                <a:solidFill>
                  <a:srgbClr val="12B4BC"/>
                </a:solidFill>
                <a:latin typeface="Varela Round"/>
                <a:cs typeface="Varela Round"/>
              </a:rPr>
              <a:t>חוץ ממחשב לנתב - מוצלב</a:t>
            </a:r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F41772E6-7820-4674-A045-A80942E26313}"/>
              </a:ext>
            </a:extLst>
          </p:cNvPr>
          <p:cNvSpPr/>
          <p:nvPr/>
        </p:nvSpPr>
        <p:spPr>
          <a:xfrm>
            <a:off x="113572" y="5890593"/>
            <a:ext cx="604203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l" rtl="1"/>
            <a:r>
              <a:rPr lang="he-IL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* היום משתמשים רק בישיר – בגלל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Auto-MDI-X</a:t>
            </a:r>
            <a:endParaRPr lang="he-IL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660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emph" presetSubtype="2" accel="8000" decel="8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" y="-21612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סיב אופטי וכבל רשת</a:t>
            </a:r>
            <a:endParaRPr lang="en-US" dirty="0"/>
          </a:p>
        </p:txBody>
      </p:sp>
      <p:graphicFrame>
        <p:nvGraphicFramePr>
          <p:cNvPr id="3" name="טבלה 2">
            <a:extLst>
              <a:ext uri="{FF2B5EF4-FFF2-40B4-BE49-F238E27FC236}">
                <a16:creationId xmlns:a16="http://schemas.microsoft.com/office/drawing/2014/main" id="{10C420AE-EF0E-4F52-A961-33B853D29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175275"/>
              </p:ext>
            </p:extLst>
          </p:nvPr>
        </p:nvGraphicFramePr>
        <p:xfrm>
          <a:off x="1309760" y="1806466"/>
          <a:ext cx="8919768" cy="259588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973256">
                  <a:extLst>
                    <a:ext uri="{9D8B030D-6E8A-4147-A177-3AD203B41FA5}">
                      <a16:colId xmlns:a16="http://schemas.microsoft.com/office/drawing/2014/main" val="2382419585"/>
                    </a:ext>
                  </a:extLst>
                </a:gridCol>
                <a:gridCol w="2344237">
                  <a:extLst>
                    <a:ext uri="{9D8B030D-6E8A-4147-A177-3AD203B41FA5}">
                      <a16:colId xmlns:a16="http://schemas.microsoft.com/office/drawing/2014/main" val="364494309"/>
                    </a:ext>
                  </a:extLst>
                </a:gridCol>
                <a:gridCol w="3602275">
                  <a:extLst>
                    <a:ext uri="{9D8B030D-6E8A-4147-A177-3AD203B41FA5}">
                      <a16:colId xmlns:a16="http://schemas.microsoft.com/office/drawing/2014/main" val="34903202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endParaRPr lang="he-I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/>
                        <a:t>כבל רשת </a:t>
                      </a:r>
                      <a:r>
                        <a:rPr lang="en-US" b="1" dirty="0"/>
                        <a:t>Ethernet</a:t>
                      </a:r>
                      <a:endParaRPr lang="he-IL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b="1" dirty="0"/>
                        <a:t>כבל סיב אופטי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6951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תווך - מדיה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18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סוג רשת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94063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מהירות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9287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הפרעות אלקטרו-מגנטיות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90947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מרחק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7323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he-IL" sz="1600" b="1" dirty="0"/>
                        <a:t>אבטחה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he-IL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4570464"/>
                  </a:ext>
                </a:extLst>
              </a:tr>
            </a:tbl>
          </a:graphicData>
        </a:graphic>
      </p:graphicFrame>
      <p:sp>
        <p:nvSpPr>
          <p:cNvPr id="4" name="מלבן 3">
            <a:extLst>
              <a:ext uri="{FF2B5EF4-FFF2-40B4-BE49-F238E27FC236}">
                <a16:creationId xmlns:a16="http://schemas.microsoft.com/office/drawing/2014/main" id="{AE4133DB-6A7A-4C8F-8C66-2D6F6A462947}"/>
              </a:ext>
            </a:extLst>
          </p:cNvPr>
          <p:cNvSpPr/>
          <p:nvPr/>
        </p:nvSpPr>
        <p:spPr>
          <a:xfrm>
            <a:off x="5514100" y="2181976"/>
            <a:ext cx="14520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1600" b="1" dirty="0">
                <a:solidFill>
                  <a:schemeClr val="bg2">
                    <a:lumMod val="75000"/>
                  </a:schemeClr>
                </a:solidFill>
              </a:rPr>
              <a:t>חשמל (נחושת)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F01CC765-393F-4C4F-B724-087310EE3745}"/>
              </a:ext>
            </a:extLst>
          </p:cNvPr>
          <p:cNvSpPr/>
          <p:nvPr/>
        </p:nvSpPr>
        <p:spPr>
          <a:xfrm>
            <a:off x="5265092" y="2554151"/>
            <a:ext cx="18822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1600" b="1" dirty="0">
                <a:solidFill>
                  <a:schemeClr val="bg2">
                    <a:lumMod val="75000"/>
                  </a:schemeClr>
                </a:solidFill>
              </a:rPr>
              <a:t>רשת מקומית - 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LAN</a:t>
            </a:r>
            <a:endParaRPr lang="he-IL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F41E55AC-70B0-4F1B-925C-93FA0EF66A85}"/>
              </a:ext>
            </a:extLst>
          </p:cNvPr>
          <p:cNvSpPr/>
          <p:nvPr/>
        </p:nvSpPr>
        <p:spPr>
          <a:xfrm>
            <a:off x="5856365" y="2926326"/>
            <a:ext cx="7077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1600" b="1" dirty="0">
                <a:solidFill>
                  <a:schemeClr val="bg2">
                    <a:lumMod val="75000"/>
                  </a:schemeClr>
                </a:solidFill>
              </a:rPr>
              <a:t>גבוהה</a:t>
            </a:r>
          </a:p>
        </p:txBody>
      </p:sp>
      <p:sp>
        <p:nvSpPr>
          <p:cNvPr id="7" name="מלבן 6">
            <a:extLst>
              <a:ext uri="{FF2B5EF4-FFF2-40B4-BE49-F238E27FC236}">
                <a16:creationId xmlns:a16="http://schemas.microsoft.com/office/drawing/2014/main" id="{481E5778-79E1-415F-B4A8-9990AB659EFE}"/>
              </a:ext>
            </a:extLst>
          </p:cNvPr>
          <p:cNvSpPr/>
          <p:nvPr/>
        </p:nvSpPr>
        <p:spPr>
          <a:xfrm>
            <a:off x="5441288" y="3298501"/>
            <a:ext cx="14705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1600" b="1" dirty="0">
                <a:solidFill>
                  <a:schemeClr val="bg2">
                    <a:lumMod val="75000"/>
                  </a:schemeClr>
                </a:solidFill>
              </a:rPr>
              <a:t>חשוף להפרעות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E3ED9931-7AD8-4E1E-A78F-996555F26165}"/>
              </a:ext>
            </a:extLst>
          </p:cNvPr>
          <p:cNvSpPr/>
          <p:nvPr/>
        </p:nvSpPr>
        <p:spPr>
          <a:xfrm>
            <a:off x="5769032" y="3670676"/>
            <a:ext cx="10152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1600" b="1" dirty="0">
                <a:solidFill>
                  <a:schemeClr val="bg2">
                    <a:lumMod val="75000"/>
                  </a:schemeClr>
                </a:solidFill>
              </a:rPr>
              <a:t>עד 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100m</a:t>
            </a:r>
            <a:endParaRPr lang="he-IL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35B60B6D-96DF-435B-BF33-77D5FCCA45EF}"/>
              </a:ext>
            </a:extLst>
          </p:cNvPr>
          <p:cNvSpPr/>
          <p:nvPr/>
        </p:nvSpPr>
        <p:spPr>
          <a:xfrm>
            <a:off x="5437310" y="4042851"/>
            <a:ext cx="15881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1600" b="1" dirty="0">
                <a:solidFill>
                  <a:schemeClr val="bg2">
                    <a:lumMod val="75000"/>
                  </a:schemeClr>
                </a:solidFill>
              </a:rPr>
              <a:t>ניתן להאזין לכבל</a:t>
            </a:r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D72D27EC-202B-49AA-AE85-7916DEDB409F}"/>
              </a:ext>
            </a:extLst>
          </p:cNvPr>
          <p:cNvSpPr/>
          <p:nvPr/>
        </p:nvSpPr>
        <p:spPr>
          <a:xfrm>
            <a:off x="2444033" y="4031778"/>
            <a:ext cx="159995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1600" b="1" dirty="0">
                <a:solidFill>
                  <a:schemeClr val="bg2">
                    <a:lumMod val="75000"/>
                  </a:schemeClr>
                </a:solidFill>
              </a:rPr>
              <a:t>מוגן בפני האזנות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A0137ACE-FE84-4C23-BC3B-696BF36218A3}"/>
              </a:ext>
            </a:extLst>
          </p:cNvPr>
          <p:cNvSpPr/>
          <p:nvPr/>
        </p:nvSpPr>
        <p:spPr>
          <a:xfrm>
            <a:off x="2233287" y="3663919"/>
            <a:ext cx="17802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1600" b="1" dirty="0">
                <a:solidFill>
                  <a:schemeClr val="bg2">
                    <a:lumMod val="75000"/>
                  </a:schemeClr>
                </a:solidFill>
              </a:rPr>
              <a:t>מאות ואלפי ק"מ</a:t>
            </a:r>
          </a:p>
        </p:txBody>
      </p:sp>
      <p:sp>
        <p:nvSpPr>
          <p:cNvPr id="12" name="מלבן 11">
            <a:extLst>
              <a:ext uri="{FF2B5EF4-FFF2-40B4-BE49-F238E27FC236}">
                <a16:creationId xmlns:a16="http://schemas.microsoft.com/office/drawing/2014/main" id="{D81F8A5D-862A-487C-96E9-D767AA797671}"/>
              </a:ext>
            </a:extLst>
          </p:cNvPr>
          <p:cNvSpPr/>
          <p:nvPr/>
        </p:nvSpPr>
        <p:spPr>
          <a:xfrm>
            <a:off x="2407512" y="3275279"/>
            <a:ext cx="16621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1600" b="1" dirty="0">
                <a:solidFill>
                  <a:schemeClr val="bg2">
                    <a:lumMod val="75000"/>
                  </a:schemeClr>
                </a:solidFill>
              </a:rPr>
              <a:t>מוגן בפני הפרעות</a:t>
            </a:r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E4E8C8A6-143F-4F33-A8AF-DB12544EA8AC}"/>
              </a:ext>
            </a:extLst>
          </p:cNvPr>
          <p:cNvSpPr/>
          <p:nvPr/>
        </p:nvSpPr>
        <p:spPr>
          <a:xfrm>
            <a:off x="2688495" y="2897030"/>
            <a:ext cx="11815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1600" b="1" dirty="0">
                <a:solidFill>
                  <a:schemeClr val="bg2">
                    <a:lumMod val="75000"/>
                  </a:schemeClr>
                </a:solidFill>
              </a:rPr>
              <a:t>גבוהה מאוד</a:t>
            </a: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BABDBB96-75D3-40B5-8D64-43BB85A690EC}"/>
              </a:ext>
            </a:extLst>
          </p:cNvPr>
          <p:cNvSpPr/>
          <p:nvPr/>
        </p:nvSpPr>
        <p:spPr>
          <a:xfrm>
            <a:off x="1828801" y="2518781"/>
            <a:ext cx="29088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1600" b="1" dirty="0">
                <a:solidFill>
                  <a:schemeClr val="bg2">
                    <a:lumMod val="75000"/>
                  </a:schemeClr>
                </a:solidFill>
              </a:rPr>
              <a:t>רשת מקומית ורחבה </a:t>
            </a:r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LAN/WAN</a:t>
            </a:r>
            <a:endParaRPr lang="he-IL" sz="16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מלבן 14">
            <a:extLst>
              <a:ext uri="{FF2B5EF4-FFF2-40B4-BE49-F238E27FC236}">
                <a16:creationId xmlns:a16="http://schemas.microsoft.com/office/drawing/2014/main" id="{4606D5DC-B458-485B-8034-233348922A0F}"/>
              </a:ext>
            </a:extLst>
          </p:cNvPr>
          <p:cNvSpPr/>
          <p:nvPr/>
        </p:nvSpPr>
        <p:spPr>
          <a:xfrm>
            <a:off x="2126449" y="2140532"/>
            <a:ext cx="21443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1600" b="1" dirty="0">
                <a:solidFill>
                  <a:schemeClr val="bg2">
                    <a:lumMod val="75000"/>
                  </a:schemeClr>
                </a:solidFill>
              </a:rPr>
              <a:t>אור (זכוכית או פלסטיק)</a:t>
            </a:r>
          </a:p>
        </p:txBody>
      </p:sp>
    </p:spTree>
    <p:extLst>
      <p:ext uri="{BB962C8B-B14F-4D97-AF65-F5344CB8AC3E}">
        <p14:creationId xmlns:p14="http://schemas.microsoft.com/office/powerpoint/2010/main" val="159425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" y="-21612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איך לוחצים סיומת </a:t>
            </a:r>
            <a:r>
              <a:rPr lang="en-US" dirty="0"/>
              <a:t>RJ-45</a:t>
            </a: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8D67FEE-BAF9-4B30-92BF-A6B5F98FB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17" y="993832"/>
            <a:ext cx="1494156" cy="148727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56B3CE1-EB6A-4209-93C2-4ED3ED593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04" y="2115825"/>
            <a:ext cx="1945101" cy="115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D07A880F-197E-4DEE-BEAF-DF638EE89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401" y="4281158"/>
            <a:ext cx="285750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0395642-C0D5-4132-9D77-7F80849A7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533" y="4281158"/>
            <a:ext cx="2402205" cy="10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77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" y="-21612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כלים נוספים</a:t>
            </a:r>
            <a:endParaRPr lang="en-US" dirty="0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3CDD27EA-F42D-4552-8D03-4A37A5F8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023" y="1319339"/>
            <a:ext cx="2402205" cy="1023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E416E9C-3748-442A-B17D-D4FEFE1F4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00" y="3066714"/>
            <a:ext cx="2217650" cy="16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339CC78-8B84-4C24-8A11-B6BF39C30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019" y="3195940"/>
            <a:ext cx="1569720" cy="156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D003727-E3AD-4693-A8E5-4C2C2BA7A9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7457" r="5231" b="22986"/>
          <a:stretch/>
        </p:blipFill>
        <p:spPr bwMode="auto">
          <a:xfrm>
            <a:off x="1442987" y="1540388"/>
            <a:ext cx="2373816" cy="179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67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" y="-21612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איך הכל מתחבר?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4869F8-1A68-4AA3-BFA3-64EF1610D4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2" t="3799" r="3148" b="34707"/>
          <a:stretch/>
        </p:blipFill>
        <p:spPr bwMode="auto">
          <a:xfrm>
            <a:off x="2595418" y="1403928"/>
            <a:ext cx="5971374" cy="30913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1251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" y="-216120"/>
            <a:ext cx="12191999" cy="136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איך הכל מתחבר?</a:t>
            </a:r>
            <a:endParaRPr lang="en-US" dirty="0"/>
          </a:p>
        </p:txBody>
      </p:sp>
      <p:pic>
        <p:nvPicPr>
          <p:cNvPr id="7" name="Picture 6" descr="תוצאת תמונה עבור ‪client pc‬‏">
            <a:extLst>
              <a:ext uri="{FF2B5EF4-FFF2-40B4-BE49-F238E27FC236}">
                <a16:creationId xmlns:a16="http://schemas.microsoft.com/office/drawing/2014/main" id="{96831A07-4202-4C4A-9820-E9B000AF2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133" y="2100810"/>
            <a:ext cx="1130759" cy="1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4849FC5-2E9D-4DD4-94AA-601DE5CF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978" y="2130462"/>
            <a:ext cx="1716189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B7A37760-18DB-47D1-876F-D397D1600B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0000">
                        <a14:foregroundMark x1="81333" y1="64000" x2="68500" y2="60250"/>
                        <a14:backgroundMark x1="43000" y1="80500" x2="54667" y2="85250"/>
                        <a14:backgroundMark x1="64333" y1="85250" x2="67000" y2="85250"/>
                        <a14:backgroundMark x1="31667" y1="63250" x2="32667" y2="63250"/>
                        <a14:backgroundMark x1="72500" y1="85250" x2="71500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5790">
            <a:off x="2330616" y="1982101"/>
            <a:ext cx="1432598" cy="93732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9417E5B2-C1AB-4230-925D-1E89654E7D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0000">
                        <a14:foregroundMark x1="81333" y1="64000" x2="68500" y2="60250"/>
                        <a14:backgroundMark x1="43000" y1="80500" x2="54667" y2="85250"/>
                        <a14:backgroundMark x1="64333" y1="85250" x2="67000" y2="85250"/>
                        <a14:backgroundMark x1="31667" y1="63250" x2="32667" y2="63250"/>
                        <a14:backgroundMark x1="72500" y1="85250" x2="71500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1"/>
          <a:stretch/>
        </p:blipFill>
        <p:spPr>
          <a:xfrm flipH="1">
            <a:off x="2075683" y="2210554"/>
            <a:ext cx="595168" cy="535941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9510439E-7F3C-4D29-B15A-E53E8C1A8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585" b="44699" l="9816" r="97751">
                        <a14:foregroundMark x1="92025" y1="44699" x2="69734" y2="39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434"/>
          <a:stretch/>
        </p:blipFill>
        <p:spPr bwMode="auto">
          <a:xfrm flipH="1">
            <a:off x="5891294" y="2025792"/>
            <a:ext cx="4001048" cy="14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201A4915-0630-4966-A76F-C2E2FA7569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0000">
                        <a14:foregroundMark x1="81333" y1="64000" x2="68500" y2="60250"/>
                        <a14:backgroundMark x1="43000" y1="80500" x2="54667" y2="85250"/>
                        <a14:backgroundMark x1="64333" y1="85250" x2="67000" y2="85250"/>
                        <a14:backgroundMark x1="31667" y1="63250" x2="32667" y2="63250"/>
                        <a14:backgroundMark x1="72500" y1="85250" x2="71500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41"/>
          <a:stretch/>
        </p:blipFill>
        <p:spPr>
          <a:xfrm rot="2309023" flipH="1">
            <a:off x="6528221" y="3076100"/>
            <a:ext cx="595168" cy="535941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C264A163-DAF8-43E8-ADB6-5D4A4AB213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39446" r="3935" b="40630"/>
          <a:stretch/>
        </p:blipFill>
        <p:spPr bwMode="auto">
          <a:xfrm>
            <a:off x="6825805" y="3805080"/>
            <a:ext cx="3325865" cy="46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B7F22F0A-0D74-4D14-9CA7-5F45B82191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90000">
                        <a14:foregroundMark x1="81333" y1="64000" x2="68500" y2="60250"/>
                        <a14:backgroundMark x1="43000" y1="80500" x2="54667" y2="85250"/>
                        <a14:backgroundMark x1="64333" y1="85250" x2="67000" y2="85250"/>
                        <a14:backgroundMark x1="31667" y1="63250" x2="32667" y2="63250"/>
                        <a14:backgroundMark x1="72500" y1="85250" x2="71500" y2="8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9"/>
          <a:stretch/>
        </p:blipFill>
        <p:spPr>
          <a:xfrm rot="13792680" flipH="1">
            <a:off x="6733271" y="3452002"/>
            <a:ext cx="1077570" cy="9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2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14"/>
          <p:cNvPicPr preferRelativeResize="0"/>
          <p:nvPr/>
        </p:nvPicPr>
        <p:blipFill rotWithShape="1">
          <a:blip r:embed="rId3">
            <a:alphaModFix/>
          </a:blip>
          <a:srcRect l="39172" r="34233" b="66411"/>
          <a:stretch/>
        </p:blipFill>
        <p:spPr>
          <a:xfrm>
            <a:off x="4775994" y="0"/>
            <a:ext cx="3241964" cy="1838476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4"/>
          <p:cNvSpPr txBox="1"/>
          <p:nvPr/>
        </p:nvSpPr>
        <p:spPr>
          <a:xfrm>
            <a:off x="1385454" y="3016112"/>
            <a:ext cx="10436297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95350" marR="0" lvl="0" indent="0" algn="just" rtl="1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800" b="0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השימוש ביצירות במהלך שידור זה נעשה לפי סעיף 27א לחוק זכות יוצרים, תשס"ח-2007. אם הינך בעל הזכויות באחת היצירות, באפשרותך לבקש מאיתנו לחדול מהשימוש ביצירה, זאת באמצעות פנייה לדוא"ל rights@education.gov.il</a:t>
            </a:r>
            <a:endParaRPr sz="2800" b="0" i="0" u="none" strike="noStrike" cap="none">
              <a:solidFill>
                <a:srgbClr val="192A72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268" name="Google Shape;268;p14"/>
          <p:cNvSpPr/>
          <p:nvPr/>
        </p:nvSpPr>
        <p:spPr>
          <a:xfrm>
            <a:off x="795" y="1838476"/>
            <a:ext cx="12190413" cy="763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w-IL" sz="3200" b="1" i="0" u="none" strike="noStrike" cap="none">
                <a:solidFill>
                  <a:srgbClr val="192A72"/>
                </a:solidFill>
                <a:latin typeface="Varela Round"/>
                <a:ea typeface="Varela Round"/>
                <a:cs typeface="Varela Round"/>
                <a:sym typeface="Varela Round"/>
              </a:rPr>
              <a:t>שימוש ביצירות מוגנות בזכויות יוצרים ואיתור בעלי זכויות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"/>
          <p:cNvSpPr txBox="1">
            <a:spLocks noGrp="1"/>
          </p:cNvSpPr>
          <p:nvPr>
            <p:ph type="ctrTitle"/>
          </p:nvPr>
        </p:nvSpPr>
        <p:spPr>
          <a:xfrm>
            <a:off x="0" y="2168836"/>
            <a:ext cx="12192000" cy="126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Clr>
                <a:srgbClr val="192A72"/>
              </a:buClr>
              <a:buSzPts val="6600"/>
              <a:buFont typeface="Varela Round"/>
              <a:buNone/>
            </a:pPr>
            <a:r>
              <a:rPr lang="he-IL" dirty="0">
                <a:solidFill>
                  <a:srgbClr val="192A72"/>
                </a:solidFill>
              </a:rPr>
              <a:t>רכיבי רשת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34;p5">
            <a:extLst>
              <a:ext uri="{FF2B5EF4-FFF2-40B4-BE49-F238E27FC236}">
                <a16:creationId xmlns:a16="http://schemas.microsoft.com/office/drawing/2014/main" id="{AB991667-674D-4775-9276-35C260F306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רכזת - </a:t>
            </a:r>
            <a:r>
              <a:rPr lang="en-US" dirty="0"/>
              <a:t>HUB</a:t>
            </a:r>
            <a:endParaRPr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BB962CC-DB79-484E-98FD-6FAD12CABD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782" y="1000298"/>
            <a:ext cx="2855784" cy="21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39196F2-F4E2-4FAD-A8DA-A5C7F8E64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49" y="3371812"/>
            <a:ext cx="2829757" cy="145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תוצאת תמונה עבור ‪client pc‬‏">
            <a:extLst>
              <a:ext uri="{FF2B5EF4-FFF2-40B4-BE49-F238E27FC236}">
                <a16:creationId xmlns:a16="http://schemas.microsoft.com/office/drawing/2014/main" id="{F00E62B7-D660-4252-A58C-23832CDF3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306" y="2849979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תוצאת תמונה עבור ‪client pc‬‏">
            <a:extLst>
              <a:ext uri="{FF2B5EF4-FFF2-40B4-BE49-F238E27FC236}">
                <a16:creationId xmlns:a16="http://schemas.microsoft.com/office/drawing/2014/main" id="{1639DB62-A2E5-48C9-87AF-68A642CFC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37" y="1440226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תוצאת תמונה עבור ‪client pc‬‏">
            <a:extLst>
              <a:ext uri="{FF2B5EF4-FFF2-40B4-BE49-F238E27FC236}">
                <a16:creationId xmlns:a16="http://schemas.microsoft.com/office/drawing/2014/main" id="{EE6C9308-4075-405F-8ADA-222C869A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37" y="4620306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תוצאת תמונה עבור ‪client pc‬‏">
            <a:extLst>
              <a:ext uri="{FF2B5EF4-FFF2-40B4-BE49-F238E27FC236}">
                <a16:creationId xmlns:a16="http://schemas.microsoft.com/office/drawing/2014/main" id="{9B021287-A646-42D4-A96F-44A5F687D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971" y="1440226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0645726E-2E9E-4031-8EBF-EDA0333AC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301" y="2358081"/>
            <a:ext cx="2855784" cy="214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A1425F7E-1E92-490C-989B-BA4EDDD5F267}"/>
              </a:ext>
            </a:extLst>
          </p:cNvPr>
          <p:cNvCxnSpPr>
            <a:stCxn id="11" idx="3"/>
          </p:cNvCxnSpPr>
          <p:nvPr/>
        </p:nvCxnSpPr>
        <p:spPr>
          <a:xfrm>
            <a:off x="3468446" y="1962059"/>
            <a:ext cx="1870336" cy="16650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CB4B6526-0EDD-4419-A92D-5EDA60AEBBA7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3468446" y="3627121"/>
            <a:ext cx="2268747" cy="15150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C4CE8BC8-3716-4AD6-9E25-6117F14F2872}"/>
              </a:ext>
            </a:extLst>
          </p:cNvPr>
          <p:cNvCxnSpPr>
            <a:cxnSpLocks/>
            <a:stCxn id="10" idx="0"/>
          </p:cNvCxnSpPr>
          <p:nvPr/>
        </p:nvCxnSpPr>
        <p:spPr>
          <a:xfrm flipH="1">
            <a:off x="6096000" y="2849979"/>
            <a:ext cx="3476211" cy="66320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3C7A8A94-F65A-4EF7-BD0D-E29433496A8D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327481" y="1962059"/>
            <a:ext cx="1705490" cy="14669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רכזת - </a:t>
            </a:r>
            <a:r>
              <a:rPr lang="en-US" dirty="0"/>
              <a:t>HUB</a:t>
            </a:r>
            <a:endParaRPr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9B1AA62-6793-45E3-AA5F-CADC2AD73A36}"/>
              </a:ext>
            </a:extLst>
          </p:cNvPr>
          <p:cNvSpPr/>
          <p:nvPr/>
        </p:nvSpPr>
        <p:spPr>
          <a:xfrm>
            <a:off x="2711914" y="2768646"/>
            <a:ext cx="8868844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4400" b="1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1. לא שומר סודות (מעביר לכולם)</a:t>
            </a:r>
          </a:p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4400" b="1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2. אזור התנגשות אחד (כבל אחד)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B8E9F342-726C-466E-B7A5-2FDEB6513F5C}"/>
              </a:ext>
            </a:extLst>
          </p:cNvPr>
          <p:cNvSpPr/>
          <p:nvPr/>
        </p:nvSpPr>
        <p:spPr>
          <a:xfrm>
            <a:off x="1366015" y="1336678"/>
            <a:ext cx="886884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44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תפקיד: מחבר מחשבים ברשת </a:t>
            </a:r>
            <a:r>
              <a:rPr lang="en-US" sz="44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LAN</a:t>
            </a:r>
            <a:endParaRPr lang="he-IL" sz="4400" b="1" dirty="0">
              <a:solidFill>
                <a:srgbClr val="12B4BC"/>
              </a:solidFill>
              <a:latin typeface="Varela Round"/>
              <a:cs typeface="Varela Round"/>
              <a:sym typeface="Varela Rou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מתג - </a:t>
            </a:r>
            <a:r>
              <a:rPr lang="en-US" dirty="0"/>
              <a:t>Switch</a:t>
            </a:r>
            <a:endParaRPr dirty="0"/>
          </a:p>
        </p:txBody>
      </p:sp>
      <p:pic>
        <p:nvPicPr>
          <p:cNvPr id="5" name="Picture 6" descr="תוצאת תמונה עבור ‪client pc‬‏">
            <a:extLst>
              <a:ext uri="{FF2B5EF4-FFF2-40B4-BE49-F238E27FC236}">
                <a16:creationId xmlns:a16="http://schemas.microsoft.com/office/drawing/2014/main" id="{64E789CF-E834-4981-AC79-DE5DED0E7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631" y="5493998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תוצאת תמונה עבור ‪client pc‬‏">
            <a:extLst>
              <a:ext uri="{FF2B5EF4-FFF2-40B4-BE49-F238E27FC236}">
                <a16:creationId xmlns:a16="http://schemas.microsoft.com/office/drawing/2014/main" id="{7BC41CCD-A620-4E12-9B10-78360E62F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95" y="1440226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תוצאת תמונה עבור ‪client pc‬‏">
            <a:extLst>
              <a:ext uri="{FF2B5EF4-FFF2-40B4-BE49-F238E27FC236}">
                <a16:creationId xmlns:a16="http://schemas.microsoft.com/office/drawing/2014/main" id="{6E54C967-80C6-4014-9CB2-0125DCF47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895" y="4620306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תוצאת תמונה עבור ‪client pc‬‏">
            <a:extLst>
              <a:ext uri="{FF2B5EF4-FFF2-40B4-BE49-F238E27FC236}">
                <a16:creationId xmlns:a16="http://schemas.microsoft.com/office/drawing/2014/main" id="{42BB79B7-7DCA-4AA3-9909-F7AC22453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9914" r="98707">
                        <a14:foregroundMark x1="63362" y1="63134" x2="81897" y2="71889"/>
                        <a14:backgroundMark x1="12931" y1="82488" x2="13362" y2="41014"/>
                        <a14:backgroundMark x1="18534" y1="86175" x2="13793" y2="48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229" y="1440226"/>
            <a:ext cx="1115809" cy="104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250C1003-2BEA-407A-9B46-2331E79830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" t="43101" r="4808" b="42420"/>
          <a:stretch/>
        </p:blipFill>
        <p:spPr bwMode="auto">
          <a:xfrm>
            <a:off x="737495" y="2874590"/>
            <a:ext cx="6888480" cy="82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B9473CB8-6A8F-49C8-A932-5B363E379B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38764" r="6148" b="33888"/>
          <a:stretch/>
        </p:blipFill>
        <p:spPr bwMode="auto">
          <a:xfrm>
            <a:off x="737495" y="1461037"/>
            <a:ext cx="3533509" cy="10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3029726A-957A-4851-948B-AD4CC001A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08" y="3785338"/>
            <a:ext cx="1647825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111E65B5-43F3-4C93-9F32-9C28AB962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2" t="38764" r="6148" b="33888"/>
          <a:stretch/>
        </p:blipFill>
        <p:spPr bwMode="auto">
          <a:xfrm>
            <a:off x="5259970" y="2874590"/>
            <a:ext cx="3533509" cy="1098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מחבר ישר 14">
            <a:extLst>
              <a:ext uri="{FF2B5EF4-FFF2-40B4-BE49-F238E27FC236}">
                <a16:creationId xmlns:a16="http://schemas.microsoft.com/office/drawing/2014/main" id="{52D43C05-6519-4806-B884-B5E767B6E067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418704" y="1962059"/>
            <a:ext cx="1428454" cy="16650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>
            <a:extLst>
              <a:ext uri="{FF2B5EF4-FFF2-40B4-BE49-F238E27FC236}">
                <a16:creationId xmlns:a16="http://schemas.microsoft.com/office/drawing/2014/main" id="{BCD7A834-BB63-4ACD-ADB1-AFE71C94EF68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418704" y="3667448"/>
            <a:ext cx="1760590" cy="14746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C3ED9F0A-0FA7-4FB7-8971-666714EA5146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6226536" y="3667448"/>
            <a:ext cx="260821" cy="18265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B112F2FC-2C92-4AF8-92B2-A424D0811010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6847080" y="1962059"/>
            <a:ext cx="2136149" cy="16221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895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2" y="212675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Varela Round"/>
              <a:buNone/>
            </a:pPr>
            <a:r>
              <a:rPr lang="he-IL" dirty="0"/>
              <a:t>מתג - </a:t>
            </a:r>
            <a:r>
              <a:rPr lang="en-US" dirty="0"/>
              <a:t>Switch</a:t>
            </a:r>
            <a:endParaRPr dirty="0"/>
          </a:p>
        </p:txBody>
      </p:sp>
      <p:sp>
        <p:nvSpPr>
          <p:cNvPr id="6" name="מלבן 5">
            <a:extLst>
              <a:ext uri="{FF2B5EF4-FFF2-40B4-BE49-F238E27FC236}">
                <a16:creationId xmlns:a16="http://schemas.microsoft.com/office/drawing/2014/main" id="{A9B1AA62-6793-45E3-AA5F-CADC2AD73A36}"/>
              </a:ext>
            </a:extLst>
          </p:cNvPr>
          <p:cNvSpPr/>
          <p:nvPr/>
        </p:nvSpPr>
        <p:spPr>
          <a:xfrm>
            <a:off x="2767333" y="2861010"/>
            <a:ext cx="8868844" cy="1523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4400" b="1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1. שומר סודות (מעביר בפרטיות)</a:t>
            </a:r>
          </a:p>
          <a:p>
            <a:pPr algn="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4400" b="1" dirty="0">
                <a:solidFill>
                  <a:srgbClr val="12B4BC"/>
                </a:solidFill>
                <a:latin typeface="Varela Round"/>
                <a:ea typeface="Varela Round"/>
                <a:cs typeface="Varela Round"/>
                <a:sym typeface="Varela Round"/>
              </a:rPr>
              <a:t>2. אזור התנגשות בכל כבל</a:t>
            </a:r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B8E9F342-726C-466E-B7A5-2FDEB6513F5C}"/>
              </a:ext>
            </a:extLst>
          </p:cNvPr>
          <p:cNvSpPr/>
          <p:nvPr/>
        </p:nvSpPr>
        <p:spPr>
          <a:xfrm>
            <a:off x="1661578" y="1198133"/>
            <a:ext cx="886884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44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תפקיד: מחבר מחשבים ברשת </a:t>
            </a:r>
            <a:r>
              <a:rPr lang="en-US" sz="44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LAN</a:t>
            </a:r>
            <a:endParaRPr lang="he-IL" sz="4400" b="1" dirty="0">
              <a:solidFill>
                <a:srgbClr val="12B4BC"/>
              </a:solidFill>
              <a:latin typeface="Varela Round"/>
              <a:cs typeface="Varela Round"/>
              <a:sym typeface="Varela Round"/>
            </a:endParaRPr>
          </a:p>
        </p:txBody>
      </p:sp>
    </p:spTree>
    <p:extLst>
      <p:ext uri="{BB962C8B-B14F-4D97-AF65-F5344CB8AC3E}">
        <p14:creationId xmlns:p14="http://schemas.microsoft.com/office/powerpoint/2010/main" val="147486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"/>
          <p:cNvSpPr txBox="1">
            <a:spLocks noGrp="1"/>
          </p:cNvSpPr>
          <p:nvPr>
            <p:ph type="title"/>
          </p:nvPr>
        </p:nvSpPr>
        <p:spPr>
          <a:xfrm>
            <a:off x="1" y="911822"/>
            <a:ext cx="12191999" cy="72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he-IL" dirty="0"/>
              <a:t>אזור\מתחם התנגשות – </a:t>
            </a:r>
            <a:r>
              <a:rPr lang="en-US" dirty="0"/>
              <a:t>Collision Domain</a:t>
            </a:r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F87098C6-F05D-4347-965E-839FB71ECDBC}"/>
              </a:ext>
            </a:extLst>
          </p:cNvPr>
          <p:cNvSpPr/>
          <p:nvPr/>
        </p:nvSpPr>
        <p:spPr>
          <a:xfrm>
            <a:off x="669914" y="1837393"/>
            <a:ext cx="9934131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spcBef>
                <a:spcPts val="560"/>
              </a:spcBef>
              <a:buClr>
                <a:srgbClr val="12B4BC"/>
              </a:buClr>
              <a:buSzPts val="2800"/>
            </a:pPr>
            <a:r>
              <a:rPr lang="he-IL" sz="4400" b="1" dirty="0">
                <a:solidFill>
                  <a:srgbClr val="12B4BC"/>
                </a:solidFill>
                <a:latin typeface="Varela Round"/>
                <a:cs typeface="Varela Round"/>
                <a:sym typeface="Varela Round"/>
              </a:rPr>
              <a:t>אזור שבו יכולה לקרות התנגשות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9F238D80-2CAC-4EAD-AD64-263801D3C6FD}"/>
              </a:ext>
            </a:extLst>
          </p:cNvPr>
          <p:cNvSpPr/>
          <p:nvPr/>
        </p:nvSpPr>
        <p:spPr>
          <a:xfrm>
            <a:off x="212993" y="2604843"/>
            <a:ext cx="11766014" cy="2167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92147" indent="-342900" algn="r" rtl="1">
              <a:lnSpc>
                <a:spcPct val="200000"/>
              </a:lnSpc>
              <a:buClr>
                <a:srgbClr val="002060"/>
              </a:buClr>
              <a:buSzPts val="2400"/>
              <a:buChar char="•"/>
            </a:pPr>
            <a:r>
              <a:rPr lang="he-IL" sz="32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אצל רכזת (</a:t>
            </a:r>
            <a:r>
              <a:rPr lang="en-US" sz="32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HUB</a:t>
            </a:r>
            <a:r>
              <a:rPr lang="he-IL" sz="32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) – כל מה שמחובר אליה אזור התנגשות אחד</a:t>
            </a:r>
          </a:p>
          <a:p>
            <a:pPr marL="592147" indent="-342900" algn="r" rtl="1">
              <a:lnSpc>
                <a:spcPct val="200000"/>
              </a:lnSpc>
              <a:buClr>
                <a:srgbClr val="002060"/>
              </a:buClr>
              <a:buSzPts val="2400"/>
              <a:buChar char="•"/>
            </a:pPr>
            <a:r>
              <a:rPr lang="he-IL" sz="32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אצל מתג (</a:t>
            </a:r>
            <a:r>
              <a:rPr lang="en-US" sz="32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Switch</a:t>
            </a:r>
            <a:r>
              <a:rPr lang="he-IL" sz="3200" dirty="0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rPr>
              <a:t>) – כל כבל המחובר אזור התנגשות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197538AB-31E8-4348-BADB-91B931AFA424}"/>
              </a:ext>
            </a:extLst>
          </p:cNvPr>
          <p:cNvSpPr/>
          <p:nvPr/>
        </p:nvSpPr>
        <p:spPr>
          <a:xfrm>
            <a:off x="0" y="5864827"/>
            <a:ext cx="717799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he-IL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הערה: </a:t>
            </a:r>
          </a:p>
          <a:p>
            <a:pPr algn="r" rtl="1"/>
            <a:r>
              <a:rPr lang="he-IL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כיום אין כלל התנגשויות בגלל טכנולוגיות </a:t>
            </a:r>
            <a:r>
              <a:rPr lang="en-US" sz="2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arela Round" panose="00000500000000000000" pitchFamily="2" charset="-79"/>
                <a:cs typeface="Varela Round" panose="00000500000000000000" pitchFamily="2" charset="-79"/>
              </a:rPr>
              <a:t>Full-Duplex</a:t>
            </a:r>
            <a:endParaRPr lang="he-IL" sz="24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arela Round" panose="00000500000000000000" pitchFamily="2" charset="-79"/>
              <a:cs typeface="Varela Round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1690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uiExpand="1" build="p"/>
    </p:bldLst>
  </p:timing>
</p:sld>
</file>

<file path=ppt/theme/theme1.xml><?xml version="1.0" encoding="utf-8"?>
<a:theme xmlns:a="http://schemas.openxmlformats.org/drawingml/2006/main" name="ערכת נושא Office">
  <a:themeElements>
    <a:clrScheme name="מערכת שידורים">
      <a:dk1>
        <a:srgbClr val="002060"/>
      </a:dk1>
      <a:lt1>
        <a:srgbClr val="FFFFFF"/>
      </a:lt1>
      <a:dk2>
        <a:srgbClr val="44546A"/>
      </a:dk2>
      <a:lt2>
        <a:srgbClr val="E7E6E6"/>
      </a:lt2>
      <a:accent1>
        <a:srgbClr val="92D05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4001</TotalTime>
  <Words>954</Words>
  <Application>Microsoft Office PowerPoint</Application>
  <PresentationFormat>Widescreen</PresentationFormat>
  <Paragraphs>153</Paragraphs>
  <Slides>39</Slides>
  <Notes>39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Varela Round</vt:lpstr>
      <vt:lpstr>Arial</vt:lpstr>
      <vt:lpstr>Calibri</vt:lpstr>
      <vt:lpstr>ערכת נושא Office</vt:lpstr>
      <vt:lpstr>מערכת שידורים לאומית</vt:lpstr>
      <vt:lpstr>פרק א' - יסודות התקשורת</vt:lpstr>
      <vt:lpstr>מה נלמד היום </vt:lpstr>
      <vt:lpstr>רכיבי רשת</vt:lpstr>
      <vt:lpstr>רכזת - HUB</vt:lpstr>
      <vt:lpstr>רכזת - HUB</vt:lpstr>
      <vt:lpstr>מתג - Switch</vt:lpstr>
      <vt:lpstr>מתג - Switch</vt:lpstr>
      <vt:lpstr>אזור\מתחם התנגשות – Collision Domain</vt:lpstr>
      <vt:lpstr>אזור\מתחם התנגשות – Collision Domain</vt:lpstr>
      <vt:lpstr>אל תוך המתג - Switch</vt:lpstr>
      <vt:lpstr>אל תוך המתג - Switch</vt:lpstr>
      <vt:lpstr>נתב - Router</vt:lpstr>
      <vt:lpstr>נתב - Router</vt:lpstr>
      <vt:lpstr>אזור\מתחם ברודקסט Broadcast Domain</vt:lpstr>
      <vt:lpstr>אל תוך הנתב</vt:lpstr>
      <vt:lpstr>נתב ביתי – משולב – Wireless router</vt:lpstr>
      <vt:lpstr>אזור\מתחם ברודקסט Broadcast Domain</vt:lpstr>
      <vt:lpstr>נתב - Router</vt:lpstr>
      <vt:lpstr>כבלים ושקעים (ports)</vt:lpstr>
      <vt:lpstr>העברת המידע</vt:lpstr>
      <vt:lpstr>העברת המידע</vt:lpstr>
      <vt:lpstr>כבל אתרנט – Ethernet ("זוג שזור" – Twisted Pair)</vt:lpstr>
      <vt:lpstr>לא מסוכך – Unshielded TP</vt:lpstr>
      <vt:lpstr>מסוכך – shielded TP + Screened TP</vt:lpstr>
      <vt:lpstr>כבל קואקסיאלי - Coaxial</vt:lpstr>
      <vt:lpstr>כבל טלפון - Telephone</vt:lpstr>
      <vt:lpstr>סיב אופטי – Fiber Optic</vt:lpstr>
      <vt:lpstr>סיב אופטי – Fiber Optic</vt:lpstr>
      <vt:lpstr>כבל אתרנט – Ethernet ישיר ומוצלב – Straight-Through ו- Crossover</vt:lpstr>
      <vt:lpstr>כבל אתרנט – Ethernet ישיר ומוצלב – Straight-Through ו- Crossover</vt:lpstr>
      <vt:lpstr>כבל אתרנט – Ethernet ישיר ומוצלב – Straight-Through ו- Crossover</vt:lpstr>
      <vt:lpstr>כבל אתרנט – Ethernet ישיר ומוצלב – Straight-Through ו- Crossover</vt:lpstr>
      <vt:lpstr>סיב אופטי וכבל רשת</vt:lpstr>
      <vt:lpstr>איך לוחצים סיומת RJ-45</vt:lpstr>
      <vt:lpstr>כלים נוספים</vt:lpstr>
      <vt:lpstr>איך הכל מתחבר?</vt:lpstr>
      <vt:lpstr>איך הכל מתחבר?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מערכת שידורים לאומית</dc:title>
  <dc:creator>user</dc:creator>
  <cp:lastModifiedBy>Sivan Shimshila</cp:lastModifiedBy>
  <cp:revision>50</cp:revision>
  <dcterms:created xsi:type="dcterms:W3CDTF">2020-03-15T19:13:03Z</dcterms:created>
  <dcterms:modified xsi:type="dcterms:W3CDTF">2020-04-25T22:03:59Z</dcterms:modified>
</cp:coreProperties>
</file>