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71" r:id="rId6"/>
    <p:sldId id="272" r:id="rId7"/>
    <p:sldId id="275" r:id="rId8"/>
    <p:sldId id="276" r:id="rId9"/>
    <p:sldId id="297" r:id="rId10"/>
    <p:sldId id="277" r:id="rId11"/>
    <p:sldId id="278" r:id="rId12"/>
    <p:sldId id="298" r:id="rId13"/>
    <p:sldId id="270" r:id="rId14"/>
    <p:sldId id="287" r:id="rId15"/>
    <p:sldId id="289" r:id="rId16"/>
    <p:sldId id="281" r:id="rId17"/>
    <p:sldId id="282" r:id="rId18"/>
    <p:sldId id="283" r:id="rId19"/>
    <p:sldId id="284" r:id="rId20"/>
    <p:sldId id="291" r:id="rId21"/>
    <p:sldId id="295" r:id="rId22"/>
    <p:sldId id="299" r:id="rId23"/>
    <p:sldId id="269" r:id="rId24"/>
  </p:sldIdLst>
  <p:sldSz cx="12190413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Varela Round" panose="00000500000000000000" pitchFamily="2" charset="-79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jSkRT/3Jd2nJELGWt5PE403no3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יהודה טרגין" initials="יט" lastIdx="1" clrIdx="0">
    <p:extLst>
      <p:ext uri="{19B8F6BF-5375-455C-9EA6-DF929625EA0E}">
        <p15:presenceInfo xmlns:p15="http://schemas.microsoft.com/office/powerpoint/2012/main" userId="יהודה טרגין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AD8700-F1AF-4B26-8178-062597EDC718}">
  <a:tblStyle styleId="{CDAD8700-F1AF-4B26-8178-062597EDC7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6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01T21:15:40.854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4394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6418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3300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781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0427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3001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9796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0225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5176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5121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3425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884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  <a:defRPr sz="66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/>
          <p:nvPr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pic>
        <p:nvPicPr>
          <p:cNvPr id="20" name="Google Shape;20;p16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 dirty="0">
                <a:solidFill>
                  <a:schemeClr val="lt1"/>
                </a:solidFill>
                <a:latin typeface="Varela Round" panose="00000500000000000000" pitchFamily="2" charset="-79"/>
                <a:ea typeface="Arial"/>
                <a:cs typeface="Varela Round" panose="00000500000000000000" pitchFamily="2" charset="-79"/>
                <a:sym typeface="Arial"/>
              </a:rPr>
              <a:t>  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Arial"/>
              <a:buNone/>
              <a:defRPr sz="6600" b="1">
                <a:solidFill>
                  <a:srgbClr val="192A72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17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28" name="Google Shape;28;p17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29" name="Google Shape;29;p17"/>
          <p:cNvSpPr txBox="1">
            <a:spLocks noGrp="1"/>
          </p:cNvSpPr>
          <p:nvPr>
            <p:ph type="subTitle" idx="1"/>
          </p:nvPr>
        </p:nvSpPr>
        <p:spPr>
          <a:xfrm>
            <a:off x="0" y="2934364"/>
            <a:ext cx="12190413" cy="68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Arial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2"/>
          </p:nvPr>
        </p:nvSpPr>
        <p:spPr>
          <a:xfrm>
            <a:off x="212915" y="3655832"/>
            <a:ext cx="1197749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Arial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כותרות ותוכן" preserve="1" userDrawn="1">
  <p:cSld name="2_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06" y="1059388"/>
            <a:ext cx="11160000" cy="4626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 dirty="0"/>
          </a:p>
        </p:txBody>
      </p:sp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495206" y="213094"/>
            <a:ext cx="91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8"/>
          <p:cNvSpPr/>
          <p:nvPr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951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כותרות ותוכן">
  <p:cSld name="1_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495206" y="213094"/>
            <a:ext cx="91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06" y="1059388"/>
            <a:ext cx="1116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640"/>
              </a:spcBef>
              <a:spcAft>
                <a:spcPts val="0"/>
              </a:spcAft>
              <a:buClr>
                <a:srgbClr val="12B4BC"/>
              </a:buClr>
              <a:buSzPts val="3200"/>
              <a:buNone/>
              <a:defRPr sz="32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06" y="1725683"/>
            <a:ext cx="1116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60363" lvl="0" indent="-36036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 dirty="0"/>
          </a:p>
        </p:txBody>
      </p:sp>
      <p:sp>
        <p:nvSpPr>
          <p:cNvPr id="35" name="Google Shape;35;p18"/>
          <p:cNvSpPr/>
          <p:nvPr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כותרות ותוכן" preserve="1" userDrawn="1">
  <p:cSld name="2_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495206" y="213094"/>
            <a:ext cx="918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8"/>
          <p:cNvSpPr/>
          <p:nvPr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85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כותרות ותוכן" preserve="1" userDrawn="1">
  <p:cSld name="2_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/>
          <p:nvPr/>
        </p:nvSpPr>
        <p:spPr>
          <a:xfrm>
            <a:off x="9663546" y="5699023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28" y="181685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761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08919" y="6104088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54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0413" cy="409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"/>
              <a:buNone/>
              <a:defRPr sz="2800" b="1" i="0" u="none" strike="noStrike" cap="none">
                <a:solidFill>
                  <a:srgbClr val="002060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20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041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Arial"/>
              <a:buNone/>
              <a:defRPr sz="4400" b="1">
                <a:solidFill>
                  <a:srgbClr val="192A72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815138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Arial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5" name="Google Shape;95;p26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96" name="Google Shape;96;p26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97" name="Google Shape;97;p26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>
            <a:spLocks noGrp="1"/>
          </p:cNvSpPr>
          <p:nvPr>
            <p:ph type="ctrTitle"/>
          </p:nvPr>
        </p:nvSpPr>
        <p:spPr>
          <a:xfrm>
            <a:off x="234386" y="1312990"/>
            <a:ext cx="790948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/>
          <p:nvPr/>
        </p:nvSpPr>
        <p:spPr>
          <a:xfrm>
            <a:off x="-910297" y="6189198"/>
            <a:ext cx="3068196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01" name="Google Shape;101;p27"/>
          <p:cNvSpPr/>
          <p:nvPr/>
        </p:nvSpPr>
        <p:spPr>
          <a:xfrm>
            <a:off x="10081040" y="81723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02" name="Google Shape;102;p27"/>
          <p:cNvSpPr/>
          <p:nvPr/>
        </p:nvSpPr>
        <p:spPr>
          <a:xfrm>
            <a:off x="-2155406" y="6347805"/>
            <a:ext cx="5558412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Arial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0413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Arial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he-IL" dirty="0"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Arial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he-IL" dirty="0"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Arial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iw-IL" smtClean="0"/>
              <a:pPr/>
              <a:t>‹#›</a:t>
            </a:fld>
            <a:endParaRPr lang="iw-IL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2" r:id="rId5"/>
    <p:sldLayoutId id="2147483663" r:id="rId6"/>
    <p:sldLayoutId id="2147483653" r:id="rId7"/>
    <p:sldLayoutId id="2147483659" r:id="rId8"/>
    <p:sldLayoutId id="2147483660" r:id="rId9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Varela Round" panose="00000500000000000000" pitchFamily="2" charset="-79"/>
          <a:ea typeface="Varela Round" panose="00000500000000000000" pitchFamily="2" charset="-79"/>
          <a:cs typeface="Varela Round" panose="00000500000000000000" pitchFamily="2" charset="-79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Varela Round" panose="00000500000000000000" pitchFamily="2" charset="-79"/>
          <a:ea typeface="Varela Round" panose="00000500000000000000" pitchFamily="2" charset="-79"/>
          <a:cs typeface="Varela Round" panose="00000500000000000000" pitchFamily="2" charset="-79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kFohjWJUig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>
            <a:spLocks noGrp="1"/>
          </p:cNvSpPr>
          <p:nvPr>
            <p:ph type="ctrTitle"/>
          </p:nvPr>
        </p:nvSpPr>
        <p:spPr>
          <a:xfrm>
            <a:off x="0" y="2693988"/>
            <a:ext cx="12190413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/>
              <a:t>מערכת שידורים לאומית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dirty="0"/>
              <a:t>חליפות קורדובה </a:t>
            </a:r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e-IL" dirty="0" err="1"/>
              <a:t>חסדאי</a:t>
            </a:r>
            <a:r>
              <a:rPr lang="he-IL" dirty="0"/>
              <a:t> אִבְּן שַׁפְּרוּט (915 – 975, </a:t>
            </a:r>
            <a:r>
              <a:rPr lang="he-IL" dirty="0" err="1"/>
              <a:t>ד'תרע"ה</a:t>
            </a:r>
            <a:r>
              <a:rPr lang="he-IL" dirty="0"/>
              <a:t>- </a:t>
            </a:r>
            <a:r>
              <a:rPr lang="he-IL" dirty="0" err="1"/>
              <a:t>ד'תשל"ה</a:t>
            </a:r>
            <a:r>
              <a:rPr lang="he-IL" dirty="0"/>
              <a:t>)</a:t>
            </a:r>
          </a:p>
        </p:txBody>
      </p:sp>
      <p:sp>
        <p:nvSpPr>
          <p:cNvPr id="137" name="Google Shape;137;p5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76200" lvl="0" indent="0">
              <a:lnSpc>
                <a:spcPct val="150000"/>
              </a:lnSpc>
              <a:buNone/>
            </a:pPr>
            <a:r>
              <a:rPr lang="he-IL" dirty="0"/>
              <a:t>היה מדינאי, שתדלן ורופא יהודי בן ימי הביניים.</a:t>
            </a:r>
          </a:p>
        </p:txBody>
      </p:sp>
    </p:spTree>
    <p:extLst>
      <p:ext uri="{BB962C8B-B14F-4D97-AF65-F5344CB8AC3E}">
        <p14:creationId xmlns:p14="http://schemas.microsoft.com/office/powerpoint/2010/main" val="297857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he-IL" dirty="0"/>
              <a:t>שאלה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1"/>
          </p:nvPr>
        </p:nvSpPr>
        <p:spPr>
          <a:xfrm>
            <a:off x="515206" y="1554688"/>
            <a:ext cx="1116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38" indent="0">
              <a:spcBef>
                <a:spcPts val="0"/>
              </a:spcBef>
            </a:pPr>
            <a:r>
              <a:rPr lang="he-IL" dirty="0"/>
              <a:t>לפי דעתך, מה הייתה חשיבותו של שר יהודי לכלל יהודי ספרד?</a:t>
            </a:r>
          </a:p>
        </p:txBody>
      </p:sp>
    </p:spTree>
    <p:extLst>
      <p:ext uri="{BB962C8B-B14F-4D97-AF65-F5344CB8AC3E}">
        <p14:creationId xmlns:p14="http://schemas.microsoft.com/office/powerpoint/2010/main" val="3004827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Arial"/>
              <a:buNone/>
            </a:pPr>
            <a:r>
              <a:rPr lang="he-IL" dirty="0"/>
              <a:t>הפסקה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8220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0CC68B8-E5B9-4361-8D1B-519A312E4C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5206" y="1059388"/>
            <a:ext cx="8676419" cy="46262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ארבעת השבויים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יצירה בימי תור הזהב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רבי שמואל הנגיד כדוגמה</a:t>
            </a:r>
            <a:endParaRPr lang="en-US" sz="2800" dirty="0"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/>
              <a:t>מה נלמד </a:t>
            </a:r>
            <a:r>
              <a:rPr lang="he-IL" dirty="0"/>
              <a:t>בחלק ב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726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67F5B92-8D07-4880-A86D-4BE10B2AD89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לצד כל תפקידי </a:t>
            </a:r>
            <a:r>
              <a:rPr lang="he-IL" dirty="0" err="1"/>
              <a:t>חסדאי</a:t>
            </a:r>
            <a:r>
              <a:rPr lang="he-IL" dirty="0"/>
              <a:t> במובן המדיני שימש </a:t>
            </a:r>
            <a:r>
              <a:rPr lang="he-IL" dirty="0" err="1"/>
              <a:t>חסדאי</a:t>
            </a:r>
            <a:r>
              <a:rPr lang="he-IL" dirty="0"/>
              <a:t> גם ראש יהודי ספרד, ומעמדו הרם בחצר הח'ליף עזר לו להיטיב עם מצב אחיו.</a:t>
            </a:r>
          </a:p>
          <a:p>
            <a:pPr>
              <a:lnSpc>
                <a:spcPct val="150000"/>
              </a:lnSpc>
            </a:pPr>
            <a:r>
              <a:rPr lang="he-IL" dirty="0"/>
              <a:t>הוא הופך את חצרו למרכז תרבות יהודי. הוא מקרב אליו אנשי מדע ומשוררים יהודים ומכללם כדי שיוכלו לפרסם את יצירותיהם ללא דאגות כלכליות.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he-IL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1E6C67F-9782-442E-B426-7B36FE5D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/>
              <a:t>חסדאי</a:t>
            </a:r>
            <a:r>
              <a:rPr lang="he-IL" dirty="0"/>
              <a:t> - מנהיג העם</a:t>
            </a: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A9BB2BF-E0FC-4397-8561-41117786D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97" t="19263" r="36184" b="28602"/>
          <a:stretch/>
        </p:blipFill>
        <p:spPr>
          <a:xfrm>
            <a:off x="3371849" y="3429000"/>
            <a:ext cx="3286125" cy="3365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3926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58C1EB-C8DA-4057-AD06-6476DFDC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ר' משה בן חנוך</a:t>
            </a:r>
            <a:endParaRPr lang="en-US" dirty="0"/>
          </a:p>
        </p:txBody>
      </p:sp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id="{1B9D0FB9-954E-4D62-BE6B-7306AFDFC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כיצד הגיע ר' משה אל ספרד?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4EF35A6-C22E-4CD2-85E5-3130783AEA4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/>
              <a:t>על פי הסיפור, ארבעה חכמים מישיבת </a:t>
            </a:r>
            <a:r>
              <a:rPr lang="he-IL" dirty="0" err="1"/>
              <a:t>סורא</a:t>
            </a:r>
            <a:r>
              <a:rPr lang="he-IL" dirty="0"/>
              <a:t> יצאו לאסוף כסף לצדקה, ובמסעם עברו דרך העיר בארי שבאיטליה.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/>
              <a:t>בדרכם הם </a:t>
            </a:r>
            <a:r>
              <a:rPr lang="he-IL" dirty="0" err="1"/>
              <a:t>ניתקלו</a:t>
            </a:r>
            <a:r>
              <a:rPr lang="he-IL" dirty="0"/>
              <a:t> בספינת שודדי ים אשר לכדו אותם ותכננו למכור אותם לעבדים.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5122" name="Picture 2" descr="Moon GIF by Alexander452 | Gfycat">
            <a:extLst>
              <a:ext uri="{FF2B5EF4-FFF2-40B4-BE49-F238E27FC236}">
                <a16:creationId xmlns:a16="http://schemas.microsoft.com/office/drawing/2014/main" id="{3E886C75-7865-4680-B152-E32C52D4B4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825" y="3672831"/>
            <a:ext cx="5117099" cy="2881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558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92139" indent="-342900">
              <a:lnSpc>
                <a:spcPct val="150000"/>
              </a:lnSpc>
            </a:pPr>
            <a:r>
              <a:rPr lang="he-IL" dirty="0" err="1"/>
              <a:t>חסדאי</a:t>
            </a:r>
            <a:r>
              <a:rPr lang="he-IL" dirty="0"/>
              <a:t> רצה ליצור לצד מרכז דתי גם מרכז תרבותי יהודי בספרד, </a:t>
            </a:r>
            <a:br>
              <a:rPr lang="en-US" dirty="0"/>
            </a:br>
            <a:r>
              <a:rPr lang="he-IL" dirty="0"/>
              <a:t>ולכן הוא אסף אליו אנשי מדע ומשוררים יהודים.</a:t>
            </a:r>
          </a:p>
          <a:p>
            <a:pPr marL="592139" indent="-342900">
              <a:lnSpc>
                <a:spcPct val="150000"/>
              </a:lnSpc>
            </a:pPr>
            <a:r>
              <a:rPr lang="he-IL" dirty="0"/>
              <a:t>הם שהו בחצרו אכלו על שולחנו ואף נתמכו על ידו בכסף </a:t>
            </a:r>
            <a:br>
              <a:rPr lang="en-US" dirty="0"/>
            </a:br>
            <a:r>
              <a:rPr lang="he-IL" dirty="0"/>
              <a:t>כדי שיוכלו לכתוב שירים ולחבר ספרים ללא דאגות פרנסה</a:t>
            </a:r>
            <a:endParaRPr dirty="0"/>
          </a:p>
        </p:txBody>
      </p:sp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sz="4000" dirty="0"/>
              <a:t>פיתוח המרכז התרבותי יהודי בקורדובה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650842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he-IL" dirty="0"/>
              <a:t>רבי </a:t>
            </a:r>
            <a:r>
              <a:rPr lang="he-IL" dirty="0" err="1"/>
              <a:t>חסדאי</a:t>
            </a:r>
            <a:r>
              <a:rPr lang="he-IL" dirty="0"/>
              <a:t> אבן שפרוט ששהה אז בקורדובה</a:t>
            </a:r>
            <a:br>
              <a:rPr lang="en-US" dirty="0"/>
            </a:br>
            <a:r>
              <a:rPr lang="he-IL" dirty="0"/>
              <a:t>הזמין את </a:t>
            </a:r>
            <a:r>
              <a:rPr lang="he-IL" dirty="0" err="1"/>
              <a:t>דונש</a:t>
            </a:r>
            <a:r>
              <a:rPr lang="he-IL" dirty="0"/>
              <a:t> לספרד. </a:t>
            </a:r>
          </a:p>
          <a:p>
            <a:pPr lvl="0">
              <a:lnSpc>
                <a:spcPct val="150000"/>
              </a:lnSpc>
            </a:pPr>
            <a:r>
              <a:rPr lang="he-IL" dirty="0"/>
              <a:t>קורדובה הייתה אז מרכז התרבות והשירה של </a:t>
            </a:r>
            <a:br>
              <a:rPr lang="en-US" dirty="0"/>
            </a:br>
            <a:r>
              <a:rPr lang="he-IL" dirty="0"/>
              <a:t>עולם האסלאם, ורבי </a:t>
            </a:r>
            <a:r>
              <a:rPr lang="he-IL" dirty="0" err="1"/>
              <a:t>חסדאי</a:t>
            </a:r>
            <a:r>
              <a:rPr lang="he-IL" dirty="0"/>
              <a:t> טרח להביא לשם </a:t>
            </a:r>
            <a:br>
              <a:rPr lang="en-US" dirty="0"/>
            </a:br>
            <a:r>
              <a:rPr lang="he-IL" dirty="0"/>
              <a:t>את טובי המוחות.</a:t>
            </a:r>
          </a:p>
        </p:txBody>
      </p:sp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/>
              <a:t>דוּנָש</a:t>
            </a:r>
            <a:r>
              <a:rPr lang="he-IL" dirty="0"/>
              <a:t> הלוי בֵּן לָבְרָט</a:t>
            </a:r>
          </a:p>
        </p:txBody>
      </p:sp>
      <p:pic>
        <p:nvPicPr>
          <p:cNvPr id="6148" name="Picture 4" descr="קובץ:ספר תשובות דונש הלוי בן לברט על רבי סעדיה גאון.pdf">
            <a:extLst>
              <a:ext uri="{FF2B5EF4-FFF2-40B4-BE49-F238E27FC236}">
                <a16:creationId xmlns:a16="http://schemas.microsoft.com/office/drawing/2014/main" id="{A13C2712-466B-41F5-B3D6-5DC6D2AF7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31" y="1172317"/>
            <a:ext cx="3370994" cy="5327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195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he-IL" dirty="0"/>
              <a:t>צאצאיו של עבד אל רחמן השלישי לא מצליחים לשמור על אחדות ספרד ובשנת 1013 חרבה חליפות קורדובה, וספרד התפצלה לעשרים ושש מדינות קטנות.</a:t>
            </a:r>
          </a:p>
          <a:p>
            <a:pPr lvl="0">
              <a:lnSpc>
                <a:spcPct val="150000"/>
              </a:lnSpc>
            </a:pPr>
            <a:r>
              <a:rPr lang="he-IL" dirty="0"/>
              <a:t>המדינות נלחמות אחת בשנייה ומנסות להגדיל את השטח שלהן על חשבון אחרות.</a:t>
            </a:r>
          </a:p>
        </p:txBody>
      </p:sp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dirty="0"/>
              <a:t>קיצה של חליפות </a:t>
            </a:r>
            <a:r>
              <a:rPr lang="he-IL" dirty="0" err="1"/>
              <a:t>קורדבה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13275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CD3D2E16-E467-4D50-9F47-42CA372C2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28" t="34041" r="37915" b="32912"/>
          <a:stretch/>
        </p:blipFill>
        <p:spPr>
          <a:xfrm>
            <a:off x="452451" y="961865"/>
            <a:ext cx="8110524" cy="565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7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Varela Round" panose="00000500000000000000" pitchFamily="2" charset="-79"/>
              <a:cs typeface="Varela Round" panose="00000500000000000000" pitchFamily="2" charset="-79"/>
              <a:sym typeface="Arial"/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0" y="1640910"/>
            <a:ext cx="12190413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Arial"/>
              <a:buNone/>
            </a:pPr>
            <a:r>
              <a:rPr lang="he-IL" dirty="0"/>
              <a:t>תור הזהב - חלק 1</a:t>
            </a:r>
            <a:endParaRPr dirty="0"/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0" y="2895892"/>
            <a:ext cx="12190413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 dirty="0"/>
              <a:t>היסטוריה</a:t>
            </a:r>
            <a:r>
              <a:rPr lang="he-IL" dirty="0"/>
              <a:t> </a:t>
            </a:r>
            <a:r>
              <a:rPr lang="he-IL" dirty="0" err="1"/>
              <a:t>חמ"ד</a:t>
            </a:r>
            <a:r>
              <a:rPr lang="iw-IL" dirty="0"/>
              <a:t> לכיתה </a:t>
            </a:r>
            <a:r>
              <a:rPr lang="he-IL" dirty="0"/>
              <a:t>ז</a:t>
            </a:r>
            <a:endParaRPr dirty="0"/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212915" y="3655832"/>
            <a:ext cx="1197749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3200" b="1" dirty="0"/>
              <a:t>שם המורה</a:t>
            </a:r>
            <a:r>
              <a:rPr lang="he-IL" sz="3200" b="1" dirty="0"/>
              <a:t>: דניאלה טרגין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B6C0C10-B301-4664-8D36-99BF8978922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רבי שמואל בר יוסף הלוי הנגיד חי במאה ה- 10  </a:t>
            </a:r>
          </a:p>
          <a:p>
            <a:pPr>
              <a:lnSpc>
                <a:spcPct val="150000"/>
              </a:lnSpc>
            </a:pPr>
            <a:r>
              <a:rPr lang="he-IL" dirty="0"/>
              <a:t>נתמנה לשר האוצר ולשר הצבא</a:t>
            </a:r>
          </a:p>
          <a:p>
            <a:pPr>
              <a:lnSpc>
                <a:spcPct val="150000"/>
              </a:lnSpc>
            </a:pPr>
            <a:r>
              <a:rPr lang="he-IL" dirty="0"/>
              <a:t>בשיא הקריירה הפוליטית שלו שימש כווזיר הגדול, </a:t>
            </a:r>
            <a:br>
              <a:rPr lang="en-US" dirty="0"/>
            </a:br>
            <a:r>
              <a:rPr lang="he-IL" dirty="0"/>
              <a:t>משרה השנייה בדרגתה רק למלך גרנדה.</a:t>
            </a:r>
            <a:endParaRPr lang="en-US" dirty="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0EC818B-C215-4836-A45D-EC30FD3A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ר' שמואל הנגיד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52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54972DF-A82D-49BB-8ED3-3779E1160F7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ר' שמואל האמין שבשירותו בחצר המלך הוא פועל לטובת עמו. </a:t>
            </a:r>
          </a:p>
          <a:p>
            <a:pPr>
              <a:lnSpc>
                <a:spcPct val="150000"/>
              </a:lnSpc>
            </a:pPr>
            <a:r>
              <a:rPr lang="he-IL" dirty="0"/>
              <a:t>הוא האמין כי ניצחונותיו הם הצלחה לכל עם ישראל,</a:t>
            </a:r>
            <a:br>
              <a:rPr lang="en-US" dirty="0"/>
            </a:br>
            <a:r>
              <a:rPr lang="he-IL" dirty="0"/>
              <a:t>וכי כשלון שלו עלול להיות כשלון לכל בני עמו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94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טקסט 1">
            <a:extLst>
              <a:ext uri="{FF2B5EF4-FFF2-40B4-BE49-F238E27FC236}">
                <a16:creationId xmlns:a16="http://schemas.microsoft.com/office/drawing/2014/main" id="{B8AA0B0A-1D7D-4FDD-A556-7D4809F2F31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סרקו את הקוד, וצפו בסרטון קצר על ר' שמואל הנציג.</a:t>
            </a:r>
          </a:p>
          <a:p>
            <a:pPr>
              <a:lnSpc>
                <a:spcPct val="150000"/>
              </a:lnSpc>
            </a:pPr>
            <a:r>
              <a:rPr lang="he-IL" dirty="0">
                <a:solidFill>
                  <a:srgbClr val="FF0000"/>
                </a:solidFill>
              </a:rPr>
              <a:t>שאלה למחשבה ?</a:t>
            </a: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CC18E774-A050-4EDB-8F00-D56D07C88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</a:t>
            </a:r>
          </a:p>
        </p:txBody>
      </p:sp>
      <p:pic>
        <p:nvPicPr>
          <p:cNvPr id="5" name="תמונה 4" descr="תמונה שמכילה שחור, ציור&#10;&#10;התיאור נוצר באופן אוטומטי">
            <a:extLst>
              <a:ext uri="{FF2B5EF4-FFF2-40B4-BE49-F238E27FC236}">
                <a16:creationId xmlns:a16="http://schemas.microsoft.com/office/drawing/2014/main" id="{61561744-3FBF-411C-8D80-EA98E2CB9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030" y="2014537"/>
            <a:ext cx="28289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95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200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4"/>
          <p:cNvSpPr txBox="1"/>
          <p:nvPr/>
        </p:nvSpPr>
        <p:spPr>
          <a:xfrm>
            <a:off x="1431636" y="3016112"/>
            <a:ext cx="1038932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6" name="Google Shape;226;p14"/>
          <p:cNvSpPr/>
          <p:nvPr/>
        </p:nvSpPr>
        <p:spPr>
          <a:xfrm>
            <a:off x="1" y="1838476"/>
            <a:ext cx="1219041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 i="0" u="none" strike="noStrike" cap="none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0CC68B8-E5B9-4361-8D1B-519A312E4C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5206" y="1059388"/>
            <a:ext cx="9258059" cy="46262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800" dirty="0"/>
              <a:t>מה היא סובלנות דתית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המוסלמים כובשים את ספרד מידי הנוצרים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התקדמות היהודים בכל תחומי החיים</a:t>
            </a:r>
          </a:p>
          <a:p>
            <a:pPr>
              <a:lnSpc>
                <a:spcPct val="150000"/>
              </a:lnSpc>
            </a:pPr>
            <a:r>
              <a:rPr lang="he-IL" sz="2800" dirty="0"/>
              <a:t>חליפות קורדובה</a:t>
            </a:r>
          </a:p>
          <a:p>
            <a:pPr>
              <a:lnSpc>
                <a:spcPct val="150000"/>
              </a:lnSpc>
            </a:pPr>
            <a:r>
              <a:rPr lang="he-IL" sz="2800" dirty="0" err="1"/>
              <a:t>חסדאי</a:t>
            </a:r>
            <a:r>
              <a:rPr lang="he-IL" sz="2800" dirty="0"/>
              <a:t> בן שפרוט</a:t>
            </a:r>
            <a:endParaRPr lang="en-US" sz="2800" dirty="0"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/>
              <a:t>מה נלמד היום</a:t>
            </a:r>
            <a:r>
              <a:rPr lang="he-IL" dirty="0"/>
              <a:t> - חלק א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76200" lvl="0" indent="0">
              <a:lnSpc>
                <a:spcPct val="150000"/>
              </a:lnSpc>
              <a:buNone/>
            </a:pPr>
            <a:r>
              <a:rPr lang="he-IL" sz="2800" dirty="0"/>
              <a:t>מושג המתאר מצב בו שלטון בעל דת מסוימת נותן לאזרחים שלא בעלי אותה דת אפשרות לקיים את דתם, בין אם זה לבנות בתי כנסת, לקיים מצוות, וכל זה בפומבי.</a:t>
            </a:r>
          </a:p>
        </p:txBody>
      </p:sp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dirty="0"/>
              <a:t>סובלנות דתית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body" idx="2"/>
          </p:nvPr>
        </p:nvSpPr>
        <p:spPr>
          <a:xfrm>
            <a:off x="2646284" y="1059388"/>
            <a:ext cx="9028921" cy="4626295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he-IL" dirty="0"/>
              <a:t>ספרד הייתה חלק מן האימפריה הרומאית עד שהוויזיגותים כובשים אותה ומקימים בה את ממלכתם. </a:t>
            </a:r>
          </a:p>
          <a:p>
            <a:pPr lvl="0">
              <a:lnSpc>
                <a:spcPct val="150000"/>
              </a:lnSpc>
            </a:pPr>
            <a:r>
              <a:rPr lang="he-IL" dirty="0"/>
              <a:t>הוויזיגותים מקבלים על עצמם את הדת הנוצרית בקנאות רבה, והיהודים אשר גרים בספרד סובלים תחת ידם</a:t>
            </a:r>
          </a:p>
        </p:txBody>
      </p:sp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dirty="0"/>
              <a:t>ספרד לפני הכיבוש המוסלמי</a:t>
            </a:r>
          </a:p>
        </p:txBody>
      </p:sp>
      <p:pic>
        <p:nvPicPr>
          <p:cNvPr id="3074" name="Picture 2" descr="Visigoths הם שבט גרמני עתיק. ממלכת המשכן. ויזיגותים ואוסטרוגות">
            <a:extLst>
              <a:ext uri="{FF2B5EF4-FFF2-40B4-BE49-F238E27FC236}">
                <a16:creationId xmlns:a16="http://schemas.microsoft.com/office/drawing/2014/main" id="{2F4E8EE0-A3F2-44F2-8E13-FECF9C87C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34" y="2127380"/>
            <a:ext cx="3298776" cy="43651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53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dirty="0"/>
              <a:t>הכיבוש המוסלמי</a:t>
            </a:r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e-IL" dirty="0"/>
              <a:t>הכובשים</a:t>
            </a:r>
          </a:p>
        </p:txBody>
      </p:sp>
      <p:sp>
        <p:nvSpPr>
          <p:cNvPr id="137" name="Google Shape;137;p5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he-IL" dirty="0"/>
              <a:t>בשנת 711 לספירה כבשו צבאות המוסלמים את ספרד מידי הנוצרים</a:t>
            </a:r>
          </a:p>
          <a:p>
            <a:pPr lvl="0">
              <a:lnSpc>
                <a:spcPct val="150000"/>
              </a:lnSpc>
            </a:pPr>
            <a:r>
              <a:rPr lang="he-IL" dirty="0"/>
              <a:t>הכיבוש יצר בספרד תוהו ובוהו מוחלט</a:t>
            </a:r>
            <a:endParaRPr lang="en-US" dirty="0"/>
          </a:p>
          <a:p>
            <a:pPr lvl="0">
              <a:lnSpc>
                <a:spcPct val="150000"/>
              </a:lnSpc>
            </a:pPr>
            <a:r>
              <a:rPr lang="he-IL" dirty="0"/>
              <a:t>היהודים קיבלו בברכה את המוסלמים</a:t>
            </a:r>
            <a:endParaRPr lang="en-US" dirty="0"/>
          </a:p>
        </p:txBody>
      </p:sp>
      <p:pic>
        <p:nvPicPr>
          <p:cNvPr id="4098" name="Picture 2" descr="ספרד - מפה ומידע כללי">
            <a:extLst>
              <a:ext uri="{FF2B5EF4-FFF2-40B4-BE49-F238E27FC236}">
                <a16:creationId xmlns:a16="http://schemas.microsoft.com/office/drawing/2014/main" id="{5DE045AF-5535-43D5-BC34-AD0DCD9BA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183" y="2408320"/>
            <a:ext cx="3944408" cy="4236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61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dirty="0"/>
              <a:t>חליפות קורדובה</a:t>
            </a:r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e-IL" dirty="0"/>
              <a:t>עבד בן רחמן הראשון</a:t>
            </a:r>
          </a:p>
        </p:txBody>
      </p:sp>
      <p:sp>
        <p:nvSpPr>
          <p:cNvPr id="137" name="Google Shape;137;p5"/>
          <p:cNvSpPr txBox="1"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he-IL" dirty="0"/>
              <a:t>מייסד השושלת </a:t>
            </a:r>
            <a:r>
              <a:rPr lang="he-IL" dirty="0" err="1"/>
              <a:t>האומיית</a:t>
            </a:r>
            <a:r>
              <a:rPr lang="he-IL" dirty="0"/>
              <a:t> באל-</a:t>
            </a:r>
            <a:r>
              <a:rPr lang="he-IL" dirty="0" err="1"/>
              <a:t>אנדלוס</a:t>
            </a:r>
            <a:endParaRPr lang="he-IL" dirty="0"/>
          </a:p>
          <a:p>
            <a:pPr lvl="0">
              <a:lnSpc>
                <a:spcPct val="150000"/>
              </a:lnSpc>
            </a:pPr>
            <a:r>
              <a:rPr lang="he-IL" dirty="0"/>
              <a:t>אל רחמן טיפח את העיר מאוד ובזכותו </a:t>
            </a:r>
            <a:br>
              <a:rPr lang="en-US" dirty="0"/>
            </a:br>
            <a:r>
              <a:rPr lang="he-IL" dirty="0"/>
              <a:t>התפרסמה העיר בכל רחבי תבל</a:t>
            </a:r>
          </a:p>
        </p:txBody>
      </p:sp>
      <p:pic>
        <p:nvPicPr>
          <p:cNvPr id="1026" name="Picture 2" descr="עבד א-רחמן הראשון – ויקיפדיה">
            <a:extLst>
              <a:ext uri="{FF2B5EF4-FFF2-40B4-BE49-F238E27FC236}">
                <a16:creationId xmlns:a16="http://schemas.microsoft.com/office/drawing/2014/main" id="{FAF0BDD4-88B5-4EE0-952A-821361DEF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57" y="1725682"/>
            <a:ext cx="3221621" cy="438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16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e-IL" dirty="0"/>
              <a:t>חליפות קורדובה</a:t>
            </a:r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e-IL" dirty="0"/>
              <a:t>עבד אל רחמן השלישי</a:t>
            </a:r>
          </a:p>
        </p:txBody>
      </p:sp>
      <p:sp>
        <p:nvSpPr>
          <p:cNvPr id="137" name="Google Shape;137;p5"/>
          <p:cNvSpPr txBox="1">
            <a:spLocks noGrp="1"/>
          </p:cNvSpPr>
          <p:nvPr>
            <p:ph type="body" idx="2"/>
          </p:nvPr>
        </p:nvSpPr>
        <p:spPr>
          <a:xfrm>
            <a:off x="4357396" y="1725683"/>
            <a:ext cx="7317810" cy="39600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he-IL" dirty="0"/>
              <a:t>עבד אל רחמן ירש את השלטון בשנת 912 </a:t>
            </a:r>
            <a:br>
              <a:rPr lang="en-US" dirty="0"/>
            </a:br>
            <a:r>
              <a:rPr lang="he-IL" dirty="0"/>
              <a:t>ושלט עד למותו בשנת 961. </a:t>
            </a:r>
          </a:p>
          <a:p>
            <a:pPr lvl="0">
              <a:lnSpc>
                <a:spcPct val="150000"/>
              </a:lnSpc>
            </a:pPr>
            <a:r>
              <a:rPr lang="he-IL" dirty="0"/>
              <a:t>הוא נחשב לשליט המוסלמי הגדול ביותר במערב</a:t>
            </a:r>
          </a:p>
        </p:txBody>
      </p:sp>
      <p:pic>
        <p:nvPicPr>
          <p:cNvPr id="2050" name="Picture 2" descr="עבד אל רחמן השלישי מכריז על עצמו כח'ליף">
            <a:extLst>
              <a:ext uri="{FF2B5EF4-FFF2-40B4-BE49-F238E27FC236}">
                <a16:creationId xmlns:a16="http://schemas.microsoft.com/office/drawing/2014/main" id="{77058750-7373-4C73-8FF1-9257FB9EE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2" y="1313442"/>
            <a:ext cx="3444827" cy="47844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58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32906BAD-6AFB-4B8B-9633-7C67C30E0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0413" cy="300090"/>
          </a:xfrm>
        </p:spPr>
        <p:txBody>
          <a:bodyPr/>
          <a:lstStyle/>
          <a:p>
            <a:r>
              <a:rPr lang="he-IL" dirty="0"/>
              <a:t>ארמון אלהמברה גרנדה 2017</a:t>
            </a:r>
          </a:p>
        </p:txBody>
      </p:sp>
      <p:pic>
        <p:nvPicPr>
          <p:cNvPr id="3" name="מדיה מקוונת 2" title="Granada  Alhambra Palace  2017ￗﾐￗﾨￗﾞￗﾕￗﾟ ￗﾐￗﾜￗﾔￗﾞￗﾑￗﾨￗﾔ  ￗﾒￗﾨￗﾠￗﾓￗﾔ">
            <a:hlinkClick r:id="" action="ppaction://media"/>
            <a:extLst>
              <a:ext uri="{FF2B5EF4-FFF2-40B4-BE49-F238E27FC236}">
                <a16:creationId xmlns:a16="http://schemas.microsoft.com/office/drawing/2014/main" id="{DD613C0A-8B69-431E-AB3E-0945B2173E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0971" y="698939"/>
            <a:ext cx="9890449" cy="556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9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4237</TotalTime>
  <Words>605</Words>
  <Application>Microsoft Office PowerPoint</Application>
  <PresentationFormat>מותאם אישית</PresentationFormat>
  <Paragraphs>67</Paragraphs>
  <Slides>23</Slides>
  <Notes>17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7" baseType="lpstr">
      <vt:lpstr>Calibri</vt:lpstr>
      <vt:lpstr>Arial</vt:lpstr>
      <vt:lpstr>Varela Round</vt:lpstr>
      <vt:lpstr>ערכת נושא Office</vt:lpstr>
      <vt:lpstr>מערכת שידורים לאומית</vt:lpstr>
      <vt:lpstr>תור הזהב - חלק 1</vt:lpstr>
      <vt:lpstr>מה נלמד היום - חלק א</vt:lpstr>
      <vt:lpstr>סובלנות דתית</vt:lpstr>
      <vt:lpstr>ספרד לפני הכיבוש המוסלמי</vt:lpstr>
      <vt:lpstr>הכיבוש המוסלמי</vt:lpstr>
      <vt:lpstr>חליפות קורדובה</vt:lpstr>
      <vt:lpstr>חליפות קורדובה</vt:lpstr>
      <vt:lpstr>ארמון אלהמברה גרנדה 2017</vt:lpstr>
      <vt:lpstr>חליפות קורדובה </vt:lpstr>
      <vt:lpstr>שאלה</vt:lpstr>
      <vt:lpstr>הפסקה</vt:lpstr>
      <vt:lpstr>מה נלמד בחלק ב</vt:lpstr>
      <vt:lpstr>חסדאי - מנהיג העם</vt:lpstr>
      <vt:lpstr>ר' משה בן חנוך</vt:lpstr>
      <vt:lpstr>פיתוח המרכז התרבותי יהודי בקורדובה</vt:lpstr>
      <vt:lpstr>דוּנָש הלוי בֵּן לָבְרָט</vt:lpstr>
      <vt:lpstr>קיצה של חליפות קורדבה</vt:lpstr>
      <vt:lpstr>מצגת של PowerPoint‏</vt:lpstr>
      <vt:lpstr>ר' שמואל הנגיד</vt:lpstr>
      <vt:lpstr>מצגת של PowerPoint‏</vt:lpstr>
      <vt:lpstr>סיכום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נעמה כהן-לוז</cp:lastModifiedBy>
  <cp:revision>68</cp:revision>
  <dcterms:created xsi:type="dcterms:W3CDTF">2020-03-15T19:13:03Z</dcterms:created>
  <dcterms:modified xsi:type="dcterms:W3CDTF">2020-04-05T12:15:56Z</dcterms:modified>
</cp:coreProperties>
</file>