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4"/>
  </p:notesMasterIdLst>
  <p:sldIdLst>
    <p:sldId id="257" r:id="rId2"/>
    <p:sldId id="262" r:id="rId3"/>
    <p:sldId id="304" r:id="rId4"/>
    <p:sldId id="263" r:id="rId5"/>
    <p:sldId id="328" r:id="rId6"/>
    <p:sldId id="329" r:id="rId7"/>
    <p:sldId id="289" r:id="rId8"/>
    <p:sldId id="290" r:id="rId9"/>
    <p:sldId id="291" r:id="rId10"/>
    <p:sldId id="292" r:id="rId11"/>
    <p:sldId id="293" r:id="rId12"/>
    <p:sldId id="295" r:id="rId13"/>
    <p:sldId id="296" r:id="rId14"/>
    <p:sldId id="294" r:id="rId15"/>
    <p:sldId id="297" r:id="rId16"/>
    <p:sldId id="298" r:id="rId17"/>
    <p:sldId id="299" r:id="rId18"/>
    <p:sldId id="300" r:id="rId19"/>
    <p:sldId id="301" r:id="rId20"/>
    <p:sldId id="302" r:id="rId21"/>
    <p:sldId id="326" r:id="rId22"/>
    <p:sldId id="327" r:id="rId23"/>
  </p:sldIdLst>
  <p:sldSz cx="12190413"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CAC"/>
    <a:srgbClr val="D3E9AF"/>
    <a:srgbClr val="CFEAAE"/>
    <a:srgbClr val="C6EDAB"/>
    <a:srgbClr val="C7E8B0"/>
    <a:srgbClr val="C8E3B5"/>
    <a:srgbClr val="C4DCBC"/>
    <a:srgbClr val="E1F0E0"/>
    <a:srgbClr val="CBDFB9"/>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80699" autoAdjust="0"/>
  </p:normalViewPr>
  <p:slideViewPr>
    <p:cSldViewPr snapToGrid="0" snapToObjects="1">
      <p:cViewPr varScale="1">
        <p:scale>
          <a:sx n="64" d="100"/>
          <a:sy n="64" d="100"/>
        </p:scale>
        <p:origin x="954" y="78"/>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EC061A6-0796-4DA4-BCCF-C39215C865B3}" type="datetimeFigureOut">
              <a:rPr lang="he-IL" smtClean="0"/>
              <a:pPr/>
              <a:t>ו'/ניסן/תש"פ</a:t>
            </a:fld>
            <a:endParaRPr lang="he-IL"/>
          </a:p>
        </p:txBody>
      </p:sp>
      <p:sp>
        <p:nvSpPr>
          <p:cNvPr id="4" name="מציין מיקום של תמונת שקופית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6DF83E7-A828-4E18-9E21-DA925548D1ED}" type="slidenum">
              <a:rPr lang="he-IL" smtClean="0"/>
              <a:pPr/>
              <a:t>‹#›</a:t>
            </a:fld>
            <a:endParaRPr lang="he-IL"/>
          </a:p>
        </p:txBody>
      </p:sp>
    </p:spTree>
    <p:extLst>
      <p:ext uri="{BB962C8B-B14F-4D97-AF65-F5344CB8AC3E}">
        <p14:creationId xmlns:p14="http://schemas.microsoft.com/office/powerpoint/2010/main" val="242047285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37bb09f989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37bb09f989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8009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Google Shape;58;g37bb09f989_0_49:notes">
            <a:extLst>
              <a:ext uri="{FF2B5EF4-FFF2-40B4-BE49-F238E27FC236}">
                <a16:creationId xmlns:a16="http://schemas.microsoft.com/office/drawing/2014/main" xmlns="" id="{A029B22F-36B0-46D3-99BA-BF1D8CB78FF2}"/>
              </a:ext>
            </a:extLst>
          </p:cNvPr>
          <p:cNvSpPr>
            <a:spLocks noGrp="1" noRot="1" noChangeAspect="1" noTextEdit="1"/>
          </p:cNvSpPr>
          <p:nvPr>
            <p:ph type="sldImg" idx="2"/>
          </p:nvPr>
        </p:nvSpPr>
        <p:spPr bwMode="auto">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60000 65536"/>
              <a:gd name="T9" fmla="*/ 0 60000 65536"/>
              <a:gd name="T10" fmla="*/ 0 60000 65536"/>
              <a:gd name="T11" fmla="*/ 0 60000 65536"/>
              <a:gd name="T12" fmla="*/ 0 w 120000"/>
              <a:gd name="T13" fmla="*/ 0 h 120000"/>
              <a:gd name="T14" fmla="*/ 120000 w 120000"/>
              <a:gd name="T15" fmla="*/ 120000 h 120000"/>
            </a:gdLst>
            <a:ahLst/>
            <a:cxnLst>
              <a:cxn ang="T8">
                <a:pos x="T0" y="T1"/>
              </a:cxn>
              <a:cxn ang="T9">
                <a:pos x="T2" y="T3"/>
              </a:cxn>
              <a:cxn ang="T10">
                <a:pos x="T4" y="T5"/>
              </a:cxn>
              <a:cxn ang="T11">
                <a:pos x="T6" y="T7"/>
              </a:cxn>
            </a:cxnLst>
            <a:rect l="T12" t="T13" r="T14" b="T15"/>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5363" name="Google Shape;59;g37bb09f989_0_49:notes">
            <a:extLst>
              <a:ext uri="{FF2B5EF4-FFF2-40B4-BE49-F238E27FC236}">
                <a16:creationId xmlns:a16="http://schemas.microsoft.com/office/drawing/2014/main" xmlns="" id="{E62A6A9D-DFF5-41D2-85DF-8D0DE2B82E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normAutofit fontScale="92500"/>
          </a:bodyPr>
          <a:lstStyle/>
          <a:p>
            <a:pPr rtl="1"/>
            <a:r>
              <a:rPr lang="ar-LB" sz="1200" kern="1200" dirty="0">
                <a:solidFill>
                  <a:schemeClr val="tx1"/>
                </a:solidFill>
                <a:effectLst/>
                <a:latin typeface="+mn-lt"/>
                <a:ea typeface="+mn-ea"/>
                <a:cs typeface="+mn-cs"/>
              </a:rPr>
              <a:t>التّلميذات والتّلاميذ الأعزّاء،</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اسمي ____________، وأنا مستشارة تربويّة اختصاصيّة من الخدمة النّفسيّة التّربويّة في وزارة التّربية والتّعليم.</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أنا مسرورة بأنّكم انضممتم إليّ لدرس في المهارات الحياتيّة.</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الواقع الحياتيّ الجديد الّذي نعيشه كلّنا هو فرصة من أجلكم للإثبات لأنفسكم أنّه عندكم قوًى، مهارات وآليّات لمواجهة أوضاع حياتيّة متحدّية وصعبة.</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المكوث في البيت، بعيدًا عن المدرسة، عن الأصدقاء والحياة المعتادة ليس سهلًا.</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هذا المكوث يتطلّب منكم مسؤوليّة، إدارة شخصيّة، تفاؤلًا وأملًا.</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في هذه الفترة الّتي يتعلّم فيها كلّ واحد منكم من منزله، من المهمّ أن تتذكّروا أنّكم جزء من مجموعة وأنّكم لستم لوحدكم.</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عائلتكم معكم، وكذلك الأصدقاء والمعلّمون حاضرون من أجلكم من قريب، حتّى ولو كانوا موجودين بعيدًا.</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خلال سنواتكم في المدرسة عانيتم أكيدًا من أوضاع ضغط، وربّما أيضًا بأزمات.</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في كلّ وضع، وفي كلّ مرحلة، طوّرتم مهاراتكم الحياتيّة، ورأيتم كيف أنّنا كمجتمع وكأفراد بيدينا آليّات للتّأقلم، للتّغلّب وللمضيّ قُدمًا أقوياء.</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للمجتمع </a:t>
            </a:r>
            <a:r>
              <a:rPr lang="ar-LB" sz="1200" kern="1200" dirty="0" err="1">
                <a:solidFill>
                  <a:schemeClr val="tx1"/>
                </a:solidFill>
                <a:effectLst/>
                <a:latin typeface="+mn-lt"/>
                <a:ea typeface="+mn-ea"/>
                <a:cs typeface="+mn-cs"/>
              </a:rPr>
              <a:t>الإسرائليّ</a:t>
            </a:r>
            <a:r>
              <a:rPr lang="ar-LB" sz="1200" kern="1200" dirty="0">
                <a:solidFill>
                  <a:schemeClr val="tx1"/>
                </a:solidFill>
                <a:effectLst/>
                <a:latin typeface="+mn-lt"/>
                <a:ea typeface="+mn-ea"/>
                <a:cs typeface="+mn-cs"/>
              </a:rPr>
              <a:t> يوجد مِنعة وقوّة.</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لكم، تلاميذ جهاز التّربية، يوجد مِنعة وقوّة.</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آمنوا بقدراتكم وبقواكم- نحن نثق بكم. </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درس" المهارات الحياتيّة" يتناول اليوم: ___________________________________________</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أنا أتمنّى لكم تعلّمًا ممتعًا وهادفًا.</a:t>
            </a:r>
            <a:endParaRPr lang="en-US"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rtl="1"/>
            <a:r>
              <a:rPr lang="he-IL"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rtl="1"/>
            <a:r>
              <a:rPr lang="he-IL" sz="1200" b="1"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algn="r" rtl="1" eaLnBrk="1" hangingPunct="1">
              <a:spcBef>
                <a:spcPct val="0"/>
              </a:spcBef>
            </a:pPr>
            <a:endParaRPr lang="en-US" altLang="he-IL" dirty="0"/>
          </a:p>
        </p:txBody>
      </p:sp>
    </p:spTree>
    <p:extLst>
      <p:ext uri="{BB962C8B-B14F-4D97-AF65-F5344CB8AC3E}">
        <p14:creationId xmlns:p14="http://schemas.microsoft.com/office/powerpoint/2010/main" val="8240236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7bb09f989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7bb09f989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13738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Google Shape;58;g37bb09f989_0_49:notes">
            <a:extLst>
              <a:ext uri="{FF2B5EF4-FFF2-40B4-BE49-F238E27FC236}">
                <a16:creationId xmlns:a16="http://schemas.microsoft.com/office/drawing/2014/main" xmlns="" id="{A029B22F-36B0-46D3-99BA-BF1D8CB78FF2}"/>
              </a:ext>
            </a:extLst>
          </p:cNvPr>
          <p:cNvSpPr>
            <a:spLocks noGrp="1" noRot="1" noChangeAspect="1" noTextEdit="1"/>
          </p:cNvSpPr>
          <p:nvPr>
            <p:ph type="sldImg" idx="2"/>
          </p:nvPr>
        </p:nvSpPr>
        <p:spPr bwMode="auto">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60000 65536"/>
              <a:gd name="T9" fmla="*/ 0 60000 65536"/>
              <a:gd name="T10" fmla="*/ 0 60000 65536"/>
              <a:gd name="T11" fmla="*/ 0 60000 65536"/>
              <a:gd name="T12" fmla="*/ 0 w 120000"/>
              <a:gd name="T13" fmla="*/ 0 h 120000"/>
              <a:gd name="T14" fmla="*/ 120000 w 120000"/>
              <a:gd name="T15" fmla="*/ 120000 h 120000"/>
            </a:gdLst>
            <a:ahLst/>
            <a:cxnLst>
              <a:cxn ang="T8">
                <a:pos x="T0" y="T1"/>
              </a:cxn>
              <a:cxn ang="T9">
                <a:pos x="T2" y="T3"/>
              </a:cxn>
              <a:cxn ang="T10">
                <a:pos x="T4" y="T5"/>
              </a:cxn>
              <a:cxn ang="T11">
                <a:pos x="T6" y="T7"/>
              </a:cxn>
            </a:cxnLst>
            <a:rect l="T12" t="T13" r="T14" b="T15"/>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5363" name="Google Shape;59;g37bb09f989_0_49:notes">
            <a:extLst>
              <a:ext uri="{FF2B5EF4-FFF2-40B4-BE49-F238E27FC236}">
                <a16:creationId xmlns:a16="http://schemas.microsoft.com/office/drawing/2014/main" xmlns="" id="{E62A6A9D-DFF5-41D2-85DF-8D0DE2B82E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normAutofit/>
          </a:bodyPr>
          <a:lstStyle/>
          <a:p>
            <a:pPr rtl="1"/>
            <a:endParaRPr lang="en-US" altLang="he-IL" dirty="0"/>
          </a:p>
        </p:txBody>
      </p:sp>
    </p:spTree>
    <p:extLst>
      <p:ext uri="{BB962C8B-B14F-4D97-AF65-F5344CB8AC3E}">
        <p14:creationId xmlns:p14="http://schemas.microsoft.com/office/powerpoint/2010/main" val="686386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Google Shape;58;g37bb09f989_0_49:notes">
            <a:extLst>
              <a:ext uri="{FF2B5EF4-FFF2-40B4-BE49-F238E27FC236}">
                <a16:creationId xmlns:a16="http://schemas.microsoft.com/office/drawing/2014/main" xmlns="" id="{A029B22F-36B0-46D3-99BA-BF1D8CB78FF2}"/>
              </a:ext>
            </a:extLst>
          </p:cNvPr>
          <p:cNvSpPr>
            <a:spLocks noGrp="1" noRot="1" noChangeAspect="1" noTextEdit="1"/>
          </p:cNvSpPr>
          <p:nvPr>
            <p:ph type="sldImg" idx="2"/>
          </p:nvPr>
        </p:nvSpPr>
        <p:spPr bwMode="auto">
          <a:xfrm>
            <a:off x="381000" y="685800"/>
            <a:ext cx="6096000" cy="3429000"/>
          </a:xfrm>
          <a:custGeom>
            <a:avLst/>
            <a:gdLst>
              <a:gd name="T0" fmla="*/ 0 w 120000"/>
              <a:gd name="T1" fmla="*/ 0 h 120000"/>
              <a:gd name="T2" fmla="*/ 2147483646 w 120000"/>
              <a:gd name="T3" fmla="*/ 0 h 120000"/>
              <a:gd name="T4" fmla="*/ 2147483646 w 120000"/>
              <a:gd name="T5" fmla="*/ 2147483646 h 120000"/>
              <a:gd name="T6" fmla="*/ 0 w 120000"/>
              <a:gd name="T7" fmla="*/ 2147483646 h 120000"/>
              <a:gd name="T8" fmla="*/ 0 60000 65536"/>
              <a:gd name="T9" fmla="*/ 0 60000 65536"/>
              <a:gd name="T10" fmla="*/ 0 60000 65536"/>
              <a:gd name="T11" fmla="*/ 0 60000 65536"/>
              <a:gd name="T12" fmla="*/ 0 w 120000"/>
              <a:gd name="T13" fmla="*/ 0 h 120000"/>
              <a:gd name="T14" fmla="*/ 120000 w 120000"/>
              <a:gd name="T15" fmla="*/ 120000 h 120000"/>
            </a:gdLst>
            <a:ahLst/>
            <a:cxnLst>
              <a:cxn ang="T8">
                <a:pos x="T0" y="T1"/>
              </a:cxn>
              <a:cxn ang="T9">
                <a:pos x="T2" y="T3"/>
              </a:cxn>
              <a:cxn ang="T10">
                <a:pos x="T4" y="T5"/>
              </a:cxn>
              <a:cxn ang="T11">
                <a:pos x="T6" y="T7"/>
              </a:cxn>
            </a:cxnLst>
            <a:rect l="T12" t="T13" r="T14" b="T15"/>
            <a:pathLst>
              <a:path w="120000" h="120000" extrusionOk="0">
                <a:moveTo>
                  <a:pt x="0" y="0"/>
                </a:moveTo>
                <a:lnTo>
                  <a:pt x="120000" y="0"/>
                </a:lnTo>
                <a:lnTo>
                  <a:pt x="120000" y="120000"/>
                </a:lnTo>
                <a:lnTo>
                  <a:pt x="0" y="120000"/>
                </a:lnTo>
                <a:lnTo>
                  <a:pt x="0" y="0"/>
                </a:lnTo>
                <a:close/>
              </a:path>
            </a:pathLst>
          </a:custGeom>
          <a:noFill/>
          <a:ln>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5363" name="Google Shape;59;g37bb09f989_0_49:notes">
            <a:extLst>
              <a:ext uri="{FF2B5EF4-FFF2-40B4-BE49-F238E27FC236}">
                <a16:creationId xmlns:a16="http://schemas.microsoft.com/office/drawing/2014/main" xmlns="" id="{E62A6A9D-DFF5-41D2-85DF-8D0DE2B82E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5" tIns="91425" rIns="91425" bIns="91425" numCol="1" anchor="t" anchorCtr="0" compatLnSpc="1">
            <a:prstTxWarp prst="textNoShape">
              <a:avLst/>
            </a:prstTxWarp>
            <a:normAutofit/>
          </a:bodyPr>
          <a:lstStyle/>
          <a:p>
            <a:pPr algn="r" rtl="1" eaLnBrk="1" hangingPunct="1">
              <a:spcBef>
                <a:spcPct val="0"/>
              </a:spcBef>
            </a:pPr>
            <a:endParaRPr lang="en-US" altLang="he-IL" dirty="0"/>
          </a:p>
        </p:txBody>
      </p:sp>
    </p:spTree>
    <p:extLst>
      <p:ext uri="{BB962C8B-B14F-4D97-AF65-F5344CB8AC3E}">
        <p14:creationId xmlns:p14="http://schemas.microsoft.com/office/powerpoint/2010/main" val="4281996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7bb09f9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7bb09f9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673035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11</a:t>
            </a:fld>
            <a:endParaRPr lang="he-IL"/>
          </a:p>
        </p:txBody>
      </p:sp>
    </p:spTree>
    <p:extLst>
      <p:ext uri="{BB962C8B-B14F-4D97-AF65-F5344CB8AC3E}">
        <p14:creationId xmlns:p14="http://schemas.microsoft.com/office/powerpoint/2010/main" val="238523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lstStyle/>
          <a:p>
            <a:endParaRPr lang="he-IL" dirty="0"/>
          </a:p>
        </p:txBody>
      </p:sp>
      <p:sp>
        <p:nvSpPr>
          <p:cNvPr id="4" name="מציין מיקום של מספר שקופית 3"/>
          <p:cNvSpPr>
            <a:spLocks noGrp="1"/>
          </p:cNvSpPr>
          <p:nvPr>
            <p:ph type="sldNum" sz="quarter" idx="5"/>
          </p:nvPr>
        </p:nvSpPr>
        <p:spPr/>
        <p:txBody>
          <a:bodyPr/>
          <a:lstStyle/>
          <a:p>
            <a:fld id="{E6DF83E7-A828-4E18-9E21-DA925548D1ED}" type="slidenum">
              <a:rPr lang="he-IL" smtClean="0"/>
              <a:pPr/>
              <a:t>19</a:t>
            </a:fld>
            <a:endParaRPr lang="he-IL"/>
          </a:p>
        </p:txBody>
      </p:sp>
    </p:spTree>
    <p:extLst>
      <p:ext uri="{BB962C8B-B14F-4D97-AF65-F5344CB8AC3E}">
        <p14:creationId xmlns:p14="http://schemas.microsoft.com/office/powerpoint/2010/main" val="2757313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מציין מיקום של תמונת שקופית 1">
            <a:extLst>
              <a:ext uri="{FF2B5EF4-FFF2-40B4-BE49-F238E27FC236}">
                <a16:creationId xmlns:a16="http://schemas.microsoft.com/office/drawing/2014/main" xmlns="" id="{D496130D-FAF5-4B55-B43E-3D6915436D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מציין מיקום של הערות 2">
            <a:extLst>
              <a:ext uri="{FF2B5EF4-FFF2-40B4-BE49-F238E27FC236}">
                <a16:creationId xmlns:a16="http://schemas.microsoft.com/office/drawing/2014/main" xmlns="" id="{80C140B5-959D-4D12-B119-7F57EE33AC6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normAutofit/>
          </a:bodyPr>
          <a:lstStyle/>
          <a:p>
            <a:r>
              <a:rPr lang="en-US" altLang="he-IL" dirty="0">
                <a:cs typeface="Calibri" panose="020F0502020204030204" pitchFamily="34" charset="0"/>
                <a:sym typeface="Calibri" panose="020F0502020204030204" pitchFamily="34" charset="0"/>
              </a:rPr>
              <a:t> </a:t>
            </a:r>
          </a:p>
          <a:p>
            <a:pPr rtl="1"/>
            <a:r>
              <a:rPr lang="ar-LB" sz="1200" kern="1200" dirty="0">
                <a:solidFill>
                  <a:schemeClr val="tx1"/>
                </a:solidFill>
                <a:effectLst/>
                <a:latin typeface="+mn-lt"/>
                <a:ea typeface="+mn-ea"/>
                <a:cs typeface="+mn-cs"/>
              </a:rPr>
              <a:t>التّلميذات والتّلاميذ الأعزّاء، شكرًا لكم على تعلّمكم معي درس مهارات حياتيّة، في موضوع: ________________________</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آمل أنّكم نجحتم من بعيد بأن تشعروا بأنّكم معًا وقريبين.</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التّلميذات التّلاميذ الغالين، أيضًا في أيّام التّعلّم عن بعد، لا تبقوا وحيدين.</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تحدّثوا وكونوا على تواصل مع العائلة، مع الأصدقاء، مع المعلّمين.</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شاركوا أحاسيسكم وأفكاركم،</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اهتمّوا بها وبما يحدث لها.</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تذكّروا! أنتم جزء هامّ من جهد وطنيّ شامل</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كلّ واحدة وواحد منكم يساعد في الحفاظ على الصّحّة في إسرائيل.</a:t>
            </a:r>
            <a:endParaRPr lang="en-US"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وفي هذا الواقع الجديد</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حافظوا على تواصل مع من يملأ قلبكم محبّة،</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حاولوا القيام بأنشطة تمنحكم السّلام،</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تذكّروا أنّه أيضًا من بعيد، أصحابكم إلى جانبكم بإخلاص وأخوّة،</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والأهمّ من كلّ شيء: أعطوا أنفسكم أن تؤمنوا بالخير وأن تشعروا بالأمل.</a:t>
            </a:r>
            <a:endParaRPr lang="en-US" sz="1200" kern="1200" dirty="0">
              <a:solidFill>
                <a:schemeClr val="tx1"/>
              </a:solidFill>
              <a:effectLst/>
              <a:latin typeface="+mn-lt"/>
              <a:ea typeface="+mn-ea"/>
              <a:cs typeface="+mn-cs"/>
            </a:endParaRPr>
          </a:p>
          <a:p>
            <a:pPr rtl="1"/>
            <a:r>
              <a:rPr lang="he-IL" sz="1200" kern="120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rtl="1"/>
            <a:r>
              <a:rPr lang="ar-LB" sz="1200" kern="1200" dirty="0">
                <a:solidFill>
                  <a:schemeClr val="tx1"/>
                </a:solidFill>
                <a:effectLst/>
                <a:latin typeface="+mn-lt"/>
                <a:ea typeface="+mn-ea"/>
                <a:cs typeface="+mn-cs"/>
              </a:rPr>
              <a:t>إلى اللّقاء في درس المهارات الحياتيّة القادم!</a:t>
            </a:r>
            <a:endParaRPr lang="en-US" sz="1200" kern="1200" dirty="0">
              <a:solidFill>
                <a:schemeClr val="tx1"/>
              </a:solidFill>
              <a:effectLst/>
              <a:latin typeface="+mn-lt"/>
              <a:ea typeface="+mn-ea"/>
              <a:cs typeface="+mn-cs"/>
            </a:endParaRPr>
          </a:p>
          <a:p>
            <a:pPr rtl="1"/>
            <a:r>
              <a:rPr lang="en-US" sz="1200" kern="1200" dirty="0">
                <a:solidFill>
                  <a:schemeClr val="tx1"/>
                </a:solidFill>
                <a:effectLst/>
                <a:latin typeface="+mn-lt"/>
                <a:ea typeface="+mn-ea"/>
                <a:cs typeface="+mn-cs"/>
              </a:rPr>
              <a:t> </a:t>
            </a:r>
          </a:p>
          <a:p>
            <a:endParaRPr lang="en-US" altLang="he-IL" dirty="0"/>
          </a:p>
        </p:txBody>
      </p:sp>
      <p:sp>
        <p:nvSpPr>
          <p:cNvPr id="46084" name="מציין מיקום של מספר שקופית 3">
            <a:extLst>
              <a:ext uri="{FF2B5EF4-FFF2-40B4-BE49-F238E27FC236}">
                <a16:creationId xmlns:a16="http://schemas.microsoft.com/office/drawing/2014/main" xmlns="" id="{426D1969-DA2E-4B18-81B2-70569BF5BF3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30000"/>
              </a:spcBef>
              <a:defRPr sz="1200">
                <a:solidFill>
                  <a:schemeClr val="tx1"/>
                </a:solidFill>
                <a:latin typeface="Calibri" panose="020F0502020204030204" pitchFamily="34" charset="0"/>
                <a:cs typeface="Arial" panose="020B0604020202020204" pitchFamily="34" charset="0"/>
              </a:defRPr>
            </a:lvl1pPr>
            <a:lvl2pPr marL="742950" indent="-285750" algn="r" rtl="1">
              <a:spcBef>
                <a:spcPct val="30000"/>
              </a:spcBef>
              <a:defRPr sz="1200">
                <a:solidFill>
                  <a:schemeClr val="tx1"/>
                </a:solidFill>
                <a:latin typeface="Calibri" panose="020F0502020204030204" pitchFamily="34" charset="0"/>
                <a:cs typeface="Arial" panose="020B0604020202020204" pitchFamily="34" charset="0"/>
              </a:defRPr>
            </a:lvl2pPr>
            <a:lvl3pPr marL="1143000" indent="-228600" algn="r" rtl="1">
              <a:spcBef>
                <a:spcPct val="30000"/>
              </a:spcBef>
              <a:defRPr sz="1200">
                <a:solidFill>
                  <a:schemeClr val="tx1"/>
                </a:solidFill>
                <a:latin typeface="Calibri" panose="020F0502020204030204" pitchFamily="34" charset="0"/>
                <a:cs typeface="Arial" panose="020B0604020202020204" pitchFamily="34" charset="0"/>
              </a:defRPr>
            </a:lvl3pPr>
            <a:lvl4pPr marL="1600200" indent="-228600" algn="r" rtl="1">
              <a:spcBef>
                <a:spcPct val="30000"/>
              </a:spcBef>
              <a:defRPr sz="1200">
                <a:solidFill>
                  <a:schemeClr val="tx1"/>
                </a:solidFill>
                <a:latin typeface="Calibri" panose="020F0502020204030204" pitchFamily="34" charset="0"/>
                <a:cs typeface="Arial" panose="020B0604020202020204" pitchFamily="34" charset="0"/>
              </a:defRPr>
            </a:lvl4pPr>
            <a:lvl5pPr marL="2057400" indent="-228600" algn="r" rtl="1">
              <a:spcBef>
                <a:spcPct val="30000"/>
              </a:spcBef>
              <a:defRPr sz="12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Arial" panose="020B0604020202020204" pitchFamily="34" charset="0"/>
              </a:defRPr>
            </a:lvl9pPr>
          </a:lstStyle>
          <a:p>
            <a:pPr algn="l">
              <a:spcBef>
                <a:spcPct val="0"/>
              </a:spcBef>
            </a:pPr>
            <a:fld id="{2921968D-9B36-4726-9388-FBAFB6183A7F}" type="slidenum">
              <a:rPr lang="he-IL" altLang="he-IL"/>
              <a:pPr algn="l">
                <a:spcBef>
                  <a:spcPct val="0"/>
                </a:spcBef>
              </a:pPr>
              <a:t>21</a:t>
            </a:fld>
            <a:endParaRPr lang="he-IL" altLang="he-IL"/>
          </a:p>
        </p:txBody>
      </p:sp>
    </p:spTree>
    <p:extLst>
      <p:ext uri="{BB962C8B-B14F-4D97-AF65-F5344CB8AC3E}">
        <p14:creationId xmlns:p14="http://schemas.microsoft.com/office/powerpoint/2010/main" val="20404492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שער">
    <p:spTree>
      <p:nvGrpSpPr>
        <p:cNvPr id="1" name=""/>
        <p:cNvGrpSpPr/>
        <p:nvPr/>
      </p:nvGrpSpPr>
      <p:grpSpPr>
        <a:xfrm>
          <a:off x="0" y="0"/>
          <a:ext cx="0" cy="0"/>
          <a:chOff x="0" y="0"/>
          <a:chExt cx="0" cy="0"/>
        </a:xfrm>
      </p:grpSpPr>
      <p:sp>
        <p:nvSpPr>
          <p:cNvPr id="2" name="כותרת 1"/>
          <p:cNvSpPr>
            <a:spLocks noGrp="1"/>
          </p:cNvSpPr>
          <p:nvPr>
            <p:ph type="ctrTitle"/>
          </p:nvPr>
        </p:nvSpPr>
        <p:spPr>
          <a:xfrm>
            <a:off x="914281" y="2693988"/>
            <a:ext cx="10361851" cy="1470025"/>
          </a:xfrm>
        </p:spPr>
        <p:txBody>
          <a:bodyPr vert="horz" lIns="91440" tIns="45720" rIns="91440" bIns="45720" rtlCol="1" anchor="ctr">
            <a:normAutofit/>
          </a:bodyPr>
          <a:lstStyle>
            <a:lvl1pPr>
              <a:defRPr kumimoji="0" lang="he-IL" sz="6600" b="1" i="0" u="none" strike="noStrike" kern="1200" cap="none" spc="0" normalizeH="0" baseline="0" noProof="0" dirty="0" smtClean="0">
                <a:ln>
                  <a:noFill/>
                </a:ln>
                <a:solidFill>
                  <a:srgbClr val="192A72"/>
                </a:solidFill>
                <a:effectLst/>
                <a:uLnTx/>
                <a:uFillTx/>
                <a:latin typeface="Varela Round" panose="00000500000000000000" pitchFamily="2" charset="-79"/>
                <a:ea typeface="+mj-ea"/>
                <a:cs typeface="Varela Round" panose="00000500000000000000"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a:t>
            </a:r>
          </a:p>
        </p:txBody>
      </p:sp>
      <p:sp>
        <p:nvSpPr>
          <p:cNvPr id="7" name="מלבן מעוגל 6"/>
          <p:cNvSpPr/>
          <p:nvPr userDrawn="1"/>
        </p:nvSpPr>
        <p:spPr>
          <a:xfrm>
            <a:off x="-669982" y="6569428"/>
            <a:ext cx="2623619"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488616" y="6410587"/>
            <a:ext cx="3245977"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85182" y="-439221"/>
            <a:ext cx="4205100"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8258395" y="6565100"/>
            <a:ext cx="4433637"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pic>
        <p:nvPicPr>
          <p:cNvPr id="12" name="תמונה 11"/>
          <p:cNvPicPr>
            <a:picLocks noChangeAspect="1"/>
          </p:cNvPicPr>
          <p:nvPr userDrawn="1"/>
        </p:nvPicPr>
        <p:blipFill rotWithShape="1">
          <a:blip r:embed="rId2" cstate="print">
            <a:extLst>
              <a:ext uri="{28A0092B-C50C-407E-A947-70E740481C1C}">
                <a14:useLocalDpi xmlns:a14="http://schemas.microsoft.com/office/drawing/2010/main" val="0"/>
              </a:ext>
            </a:extLst>
          </a:blip>
          <a:srcRect l="33058" r="33511" b="26248"/>
          <a:stretch/>
        </p:blipFill>
        <p:spPr>
          <a:xfrm>
            <a:off x="5444576" y="369916"/>
            <a:ext cx="1301261" cy="159743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שם השיעור">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2"/>
            <a:ext cx="10872000" cy="72000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600" b="1">
                <a:solidFill>
                  <a:srgbClr val="002060"/>
                </a:solidFill>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
        <p:nvSpPr>
          <p:cNvPr id="13" name="מציין מיקום תוכן 2"/>
          <p:cNvSpPr>
            <a:spLocks noGrp="1"/>
          </p:cNvSpPr>
          <p:nvPr>
            <p:ph idx="10"/>
          </p:nvPr>
        </p:nvSpPr>
        <p:spPr>
          <a:xfrm>
            <a:off x="738117" y="3655832"/>
            <a:ext cx="10872000" cy="720000"/>
          </a:xfrm>
        </p:spPr>
        <p:txBody>
          <a:bodyPr>
            <a:noAutofit/>
          </a:bodyPr>
          <a:lstStyle>
            <a:lvl1pPr marL="342900" indent="-342900" algn="ctr" defTabSz="914400" rtl="1" eaLnBrk="1" latinLnBrk="0" hangingPunct="1">
              <a:lnSpc>
                <a:spcPct val="100000"/>
              </a:lnSpc>
              <a:spcBef>
                <a:spcPts val="0"/>
              </a:spcBef>
              <a:spcAft>
                <a:spcPts val="600"/>
              </a:spcAft>
              <a:buSzPts val="2800"/>
              <a:buFont typeface="Arial" pitchFamily="34" charset="0"/>
              <a:buNone/>
              <a:defRPr lang="he-IL" sz="2800" b="1" kern="1200" dirty="0" smtClean="0">
                <a:solidFill>
                  <a:srgbClr val="002060"/>
                </a:solidFill>
                <a:latin typeface="Varela Round" pitchFamily="2" charset="-79"/>
                <a:ea typeface="+mn-ea"/>
                <a:cs typeface="Varela Round" pitchFamily="2" charset="-79"/>
              </a:defRPr>
            </a:lvl1pPr>
            <a:lvl2pPr marL="342900" indent="-342900" algn="ctr" defTabSz="914400" rtl="1" eaLnBrk="1" latinLnBrk="0" hangingPunct="1">
              <a:lnSpc>
                <a:spcPct val="100000"/>
              </a:lnSpc>
              <a:spcBef>
                <a:spcPts val="0"/>
              </a:spcBef>
              <a:spcAft>
                <a:spcPts val="600"/>
              </a:spcAft>
              <a:buSzPts val="2800"/>
              <a:buFont typeface="Arial" pitchFamily="34" charset="0"/>
              <a:buNone/>
              <a:defRPr lang="he-IL" sz="3200" b="1" kern="1200" dirty="0" smtClean="0">
                <a:solidFill>
                  <a:srgbClr val="002060"/>
                </a:solidFill>
                <a:latin typeface="Varela Round" pitchFamily="2" charset="-79"/>
                <a:ea typeface="+mn-ea"/>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p:txBody>
      </p:sp>
    </p:spTree>
    <p:extLst>
      <p:ext uri="{BB962C8B-B14F-4D97-AF65-F5344CB8AC3E}">
        <p14:creationId xmlns:p14="http://schemas.microsoft.com/office/powerpoint/2010/main" val="2196595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פרק חדש">
    <p:spTree>
      <p:nvGrpSpPr>
        <p:cNvPr id="1" name=""/>
        <p:cNvGrpSpPr/>
        <p:nvPr/>
      </p:nvGrpSpPr>
      <p:grpSpPr>
        <a:xfrm>
          <a:off x="0" y="0"/>
          <a:ext cx="0" cy="0"/>
          <a:chOff x="0" y="0"/>
          <a:chExt cx="0" cy="0"/>
        </a:xfrm>
      </p:grpSpPr>
      <p:sp>
        <p:nvSpPr>
          <p:cNvPr id="10" name="מלבן מעוגל 9"/>
          <p:cNvSpPr/>
          <p:nvPr userDrawn="1"/>
        </p:nvSpPr>
        <p:spPr>
          <a:xfrm>
            <a:off x="212915" y="1396869"/>
            <a:ext cx="13175666"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8940" y="1640910"/>
            <a:ext cx="10871177" cy="1260000"/>
          </a:xfrm>
          <a:prstGeom prst="rect">
            <a:avLst/>
          </a:prstGeom>
        </p:spPr>
        <p:txBody>
          <a:bodyPr anchor="ctr" anchorCtr="0">
            <a:noAutofit/>
          </a:bodyPr>
          <a:lstStyle>
            <a:lvl1pPr algn="ctr">
              <a:defRPr sz="6600" b="1">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7328995" y="6579191"/>
            <a:ext cx="5333172"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499907" y="6294300"/>
            <a:ext cx="3049259"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995581" y="-235260"/>
            <a:ext cx="276813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1048" y="163632"/>
            <a:ext cx="1427924"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Google Shape;11;p2"/>
          <p:cNvSpPr txBox="1">
            <a:spLocks noGrp="1"/>
          </p:cNvSpPr>
          <p:nvPr>
            <p:ph type="subTitle" idx="1"/>
          </p:nvPr>
        </p:nvSpPr>
        <p:spPr>
          <a:xfrm>
            <a:off x="738117" y="2918493"/>
            <a:ext cx="10872000" cy="642090"/>
          </a:xfrm>
          <a:prstGeom prst="rect">
            <a:avLst/>
          </a:prstGeom>
        </p:spPr>
        <p:txBody>
          <a:bodyPr spcFirstLastPara="1" wrap="square" lIns="36000" tIns="36000" rIns="36000" bIns="36000" anchor="t" anchorCtr="0">
            <a:spAutoFit/>
          </a:bodyPr>
          <a:lstStyle>
            <a:lvl1pPr lvl="0" algn="ctr">
              <a:lnSpc>
                <a:spcPct val="100000"/>
              </a:lnSpc>
              <a:spcBef>
                <a:spcPts val="0"/>
              </a:spcBef>
              <a:spcAft>
                <a:spcPts val="600"/>
              </a:spcAft>
              <a:buSzPts val="2800"/>
              <a:buNone/>
              <a:defRPr sz="3200" b="1">
                <a:latin typeface="Varela Round" pitchFamily="2" charset="-79"/>
                <a:cs typeface="Varela Round" pitchFamily="2" charset="-79"/>
              </a:defRPr>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dirty="0"/>
          </a:p>
        </p:txBody>
      </p:sp>
    </p:spTree>
    <p:extLst>
      <p:ext uri="{BB962C8B-B14F-4D97-AF65-F5344CB8AC3E}">
        <p14:creationId xmlns:p14="http://schemas.microsoft.com/office/powerpoint/2010/main" val="36289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p:spPr>
        <p:txBody>
          <a:bodyPr lIns="36000" tIns="0" rIns="36000" bIns="0">
            <a:noAutofit/>
          </a:bodyPr>
          <a:lstStyle>
            <a:lvl1pPr>
              <a:defRPr sz="4800" b="1">
                <a:solidFill>
                  <a:srgbClr val="002060"/>
                </a:solidFill>
                <a:latin typeface="Varela Round" pitchFamily="2" charset="-79"/>
                <a:cs typeface="Varela Round" pitchFamily="2" charset="-79"/>
              </a:defRPr>
            </a:lvl1pPr>
          </a:lstStyle>
          <a:p>
            <a:r>
              <a:rPr lang="he-IL" dirty="0"/>
              <a:t>לחץ כדי לערוך סגנון כותרת של תבנית</a:t>
            </a:r>
          </a:p>
        </p:txBody>
      </p:sp>
      <p:sp>
        <p:nvSpPr>
          <p:cNvPr id="3" name="מציין מיקום תוכן 2"/>
          <p:cNvSpPr>
            <a:spLocks noGrp="1"/>
          </p:cNvSpPr>
          <p:nvPr>
            <p:ph idx="1"/>
          </p:nvPr>
        </p:nvSpPr>
        <p:spPr>
          <a:xfrm>
            <a:off x="515206" y="1195757"/>
            <a:ext cx="11160000" cy="4680000"/>
          </a:xfrm>
        </p:spPr>
        <p:txBody>
          <a:bodyPr>
            <a:normAutofit/>
          </a:bodyPr>
          <a:lstStyle>
            <a:lvl1pPr>
              <a:lnSpc>
                <a:spcPct val="150000"/>
              </a:lnSpc>
              <a:spcBef>
                <a:spcPts val="0"/>
              </a:spcBef>
              <a:spcAft>
                <a:spcPts val="600"/>
              </a:spcAft>
              <a:defRPr sz="2400">
                <a:solidFill>
                  <a:srgbClr val="002060"/>
                </a:solidFill>
                <a:latin typeface="Varela Round" pitchFamily="2" charset="-79"/>
                <a:cs typeface="Varela Round" pitchFamily="2" charset="-79"/>
              </a:defRPr>
            </a:lvl1pPr>
            <a:lvl2pPr>
              <a:lnSpc>
                <a:spcPct val="150000"/>
              </a:lnSpc>
              <a:spcBef>
                <a:spcPts val="0"/>
              </a:spcBef>
              <a:spcAft>
                <a:spcPts val="600"/>
              </a:spcAft>
              <a:defRPr sz="2400">
                <a:solidFill>
                  <a:srgbClr val="002060"/>
                </a:solidFill>
                <a:latin typeface="Varela Round" pitchFamily="2" charset="-79"/>
                <a:cs typeface="Varela Round" pitchFamily="2" charset="-79"/>
              </a:defRPr>
            </a:lvl2pPr>
            <a:lvl3pPr>
              <a:lnSpc>
                <a:spcPct val="150000"/>
              </a:lnSpc>
              <a:defRPr>
                <a:solidFill>
                  <a:srgbClr val="002060"/>
                </a:solidFill>
                <a:latin typeface="Varela Round" pitchFamily="2" charset="-79"/>
                <a:cs typeface="Varela Round" pitchFamily="2" charset="-79"/>
              </a:defRPr>
            </a:lvl3pPr>
            <a:lvl4pPr>
              <a:lnSpc>
                <a:spcPct val="150000"/>
              </a:lnSpc>
              <a:defRPr>
                <a:solidFill>
                  <a:srgbClr val="002060"/>
                </a:solidFill>
                <a:latin typeface="Varela Round" pitchFamily="2" charset="-79"/>
                <a:cs typeface="Varela Round" pitchFamily="2" charset="-79"/>
              </a:defRPr>
            </a:lvl4pPr>
            <a:lvl5pPr>
              <a:lnSpc>
                <a:spcPct val="150000"/>
              </a:lnSpc>
              <a:defRPr>
                <a:solidFill>
                  <a:srgbClr val="002060"/>
                </a:solidFill>
                <a:latin typeface="Varela Round" pitchFamily="2" charset="-79"/>
                <a:cs typeface="Varela Round" pitchFamily="2" charset="-79"/>
              </a:defRPr>
            </a:lvl5pPr>
          </a:lstStyle>
          <a:p>
            <a:pPr lvl="0"/>
            <a:r>
              <a:rPr lang="he-IL" dirty="0"/>
              <a:t>לחץ כדי לערוך סגנונות טקסט של תבנית בסיס</a:t>
            </a:r>
          </a:p>
          <a:p>
            <a:pPr lvl="1"/>
            <a:r>
              <a:rPr lang="he-IL" dirty="0"/>
              <a:t>רמה שנייה</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כותרות ותוכן">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marL="0" marR="0" indent="0" algn="ctr" defTabSz="914400" rtl="1" eaLnBrk="1" fontAlgn="auto" latinLnBrk="0" hangingPunct="1">
              <a:lnSpc>
                <a:spcPct val="100000"/>
              </a:lnSpc>
              <a:spcBef>
                <a:spcPct val="0"/>
              </a:spcBef>
              <a:spcAft>
                <a:spcPts val="0"/>
              </a:spcAft>
              <a:buClrTx/>
              <a:buSzTx/>
              <a:buFontTx/>
              <a:buNone/>
              <a:tabLst/>
              <a:defRPr kumimoji="0" lang="he-IL" sz="4800" b="1" i="0" u="none" strike="noStrike" kern="1200" cap="none" spc="0" normalizeH="0" baseline="0" noProof="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5" name="מציין מיקום טקסט 4"/>
          <p:cNvSpPr>
            <a:spLocks noGrp="1"/>
          </p:cNvSpPr>
          <p:nvPr>
            <p:ph type="body" sz="quarter" idx="3"/>
          </p:nvPr>
        </p:nvSpPr>
        <p:spPr>
          <a:xfrm>
            <a:off x="515206" y="1185681"/>
            <a:ext cx="11159999" cy="540000"/>
          </a:xfrm>
        </p:spPr>
        <p:txBody>
          <a:bodyPr anchor="b">
            <a:noAutofit/>
          </a:bodyPr>
          <a:lstStyle>
            <a:lvl1pPr marL="0" indent="0">
              <a:buNone/>
              <a:defRPr sz="3200" b="1">
                <a:solidFill>
                  <a:srgbClr val="0070C0"/>
                </a:solidFill>
                <a:latin typeface="Varela Round" pitchFamily="2" charset="-79"/>
                <a:cs typeface="Varela Round" pitchFamily="2" charset="-79"/>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dirty="0"/>
              <a:t>לחץ כדי לערוך סגנונות טקסט של תבנית בסיס</a:t>
            </a:r>
          </a:p>
        </p:txBody>
      </p:sp>
      <p:sp>
        <p:nvSpPr>
          <p:cNvPr id="6" name="מציין מיקום תוכן 5"/>
          <p:cNvSpPr>
            <a:spLocks noGrp="1"/>
          </p:cNvSpPr>
          <p:nvPr>
            <p:ph sz="quarter" idx="4"/>
          </p:nvPr>
        </p:nvSpPr>
        <p:spPr>
          <a:xfrm>
            <a:off x="515206" y="1725681"/>
            <a:ext cx="11160000" cy="4152517"/>
          </a:xfrm>
        </p:spPr>
        <p:txBody>
          <a:bodyPr>
            <a:normAutofit/>
          </a:bodyPr>
          <a:lstStyle>
            <a:lvl1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1pPr>
            <a:lvl2pPr>
              <a:lnSpc>
                <a:spcPct val="100000"/>
              </a:lnSpc>
              <a:spcBef>
                <a:spcPts val="0"/>
              </a:spcBef>
              <a:spcAft>
                <a:spcPts val="600"/>
              </a:spcAft>
              <a:defRPr lang="he-IL" sz="2400" kern="1200" dirty="0" smtClean="0">
                <a:solidFill>
                  <a:srgbClr val="002060"/>
                </a:solidFill>
                <a:latin typeface="Varela Round" pitchFamily="2" charset="-79"/>
                <a:ea typeface="+mn-ea"/>
                <a:cs typeface="Varela Round" pitchFamily="2" charset="-79"/>
              </a:defRPr>
            </a:lvl2pPr>
            <a:lvl3pPr>
              <a:defRPr sz="1800"/>
            </a:lvl3pPr>
            <a:lvl4pPr>
              <a:defRPr sz="1600"/>
            </a:lvl4pPr>
            <a:lvl5pPr>
              <a:defRPr sz="1600"/>
            </a:lvl5pPr>
            <a:lvl6pPr>
              <a:defRPr sz="1600"/>
            </a:lvl6pPr>
            <a:lvl7pPr>
              <a:defRPr sz="1600"/>
            </a:lvl7pPr>
            <a:lvl8pPr>
              <a:defRPr sz="1600"/>
            </a:lvl8pPr>
            <a:lvl9pPr>
              <a:defRPr sz="1600"/>
            </a:lvl9pPr>
          </a:lstStyle>
          <a:p>
            <a:pPr marL="342900" lvl="0" indent="-342900" algn="r" defTabSz="914400" rtl="1" eaLnBrk="1" latinLnBrk="0" hangingPunct="1">
              <a:lnSpc>
                <a:spcPct val="150000"/>
              </a:lnSpc>
              <a:spcBef>
                <a:spcPct val="20000"/>
              </a:spcBef>
              <a:buFont typeface="Arial" pitchFamily="34" charset="0"/>
              <a:buChar char="•"/>
            </a:pPr>
            <a:r>
              <a:rPr lang="he-IL" dirty="0"/>
              <a:t>לחץ כדי לערוך סגנונות טקסט של תבנית בסיס</a:t>
            </a:r>
          </a:p>
          <a:p>
            <a:pPr marL="742950" lvl="1" indent="-285750" algn="r" defTabSz="914400" rtl="1" eaLnBrk="1" latinLnBrk="0" hangingPunct="1">
              <a:lnSpc>
                <a:spcPct val="150000"/>
              </a:lnSpc>
              <a:spcBef>
                <a:spcPct val="20000"/>
              </a:spcBef>
              <a:buFont typeface="Arial" pitchFamily="34" charset="0"/>
              <a:buChar char="–"/>
            </a:pPr>
            <a:r>
              <a:rPr lang="he-IL" dirty="0"/>
              <a:t>רמה שנייה</a:t>
            </a:r>
          </a:p>
        </p:txBody>
      </p:sp>
      <p:sp>
        <p:nvSpPr>
          <p:cNvPr id="10" name="מלבן מעוגל 9"/>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1" name="מלבן מעוגל 10"/>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12" name="מלבן מעוגל 11"/>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515206" y="213094"/>
            <a:ext cx="11160000" cy="720000"/>
          </a:xfrm>
          <a:noFill/>
        </p:spPr>
        <p:txBody>
          <a:bodyPr vert="horz" lIns="91440" tIns="45720" rIns="91440" bIns="45720" rtlCol="1" anchor="ctr">
            <a:noAutofit/>
          </a:bodyPr>
          <a:lstStyle>
            <a:lvl1pPr>
              <a:defRPr kumimoji="0" lang="he-IL" sz="4800" b="1" i="0" u="none" strike="noStrike" kern="1200" cap="none" spc="0" normalizeH="0" baseline="0" noProof="0" dirty="0" smtClean="0">
                <a:ln>
                  <a:noFill/>
                </a:ln>
                <a:solidFill>
                  <a:srgbClr val="002060"/>
                </a:solidFill>
                <a:effectLst/>
                <a:uLnTx/>
                <a:uFillTx/>
                <a:latin typeface="Varela Round" pitchFamily="2" charset="-79"/>
                <a:ea typeface="+mj-ea"/>
                <a:cs typeface="Varela Round" pitchFamily="2" charset="-79"/>
              </a:defRPr>
            </a:lvl1p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he-IL" dirty="0"/>
              <a:t>לחץ כדי לערוך סגנון כותרת של תבנית</a:t>
            </a:r>
          </a:p>
        </p:txBody>
      </p:sp>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סרט על פורמט מלא">
    <p:spTree>
      <p:nvGrpSpPr>
        <p:cNvPr id="1" name=""/>
        <p:cNvGrpSpPr/>
        <p:nvPr/>
      </p:nvGrpSpPr>
      <p:grpSpPr>
        <a:xfrm>
          <a:off x="0" y="0"/>
          <a:ext cx="0" cy="0"/>
          <a:chOff x="0" y="0"/>
          <a:chExt cx="0" cy="0"/>
        </a:xfrm>
      </p:grpSpPr>
      <p:sp>
        <p:nvSpPr>
          <p:cNvPr id="7" name="מלבן מעוגל 6"/>
          <p:cNvSpPr/>
          <p:nvPr userDrawn="1"/>
        </p:nvSpPr>
        <p:spPr>
          <a:xfrm>
            <a:off x="0" y="5878198"/>
            <a:ext cx="476557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8" name="מלבן מעוגל 7"/>
          <p:cNvSpPr/>
          <p:nvPr userDrawn="1"/>
        </p:nvSpPr>
        <p:spPr>
          <a:xfrm>
            <a:off x="8666586" y="-110812"/>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9" name="מלבן מעוגל 8"/>
          <p:cNvSpPr/>
          <p:nvPr userDrawn="1"/>
        </p:nvSpPr>
        <p:spPr>
          <a:xfrm>
            <a:off x="0" y="6306748"/>
            <a:ext cx="7723426"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latin typeface="Varela Round" pitchFamily="2" charset="-79"/>
              <a:cs typeface="Varela Round" pitchFamily="2" charset="-79"/>
            </a:endParaRPr>
          </a:p>
        </p:txBody>
      </p:sp>
      <p:sp>
        <p:nvSpPr>
          <p:cNvPr id="4" name="מציין מיקום של מדיה 3">
            <a:extLst>
              <a:ext uri="{FF2B5EF4-FFF2-40B4-BE49-F238E27FC236}">
                <a16:creationId xmlns:a16="http://schemas.microsoft.com/office/drawing/2014/main" xmlns="" id="{DD834E78-91D0-4CCC-9C3F-C5C504CFBE13}"/>
              </a:ext>
            </a:extLst>
          </p:cNvPr>
          <p:cNvSpPr>
            <a:spLocks noGrp="1"/>
          </p:cNvSpPr>
          <p:nvPr>
            <p:ph type="media" sz="quarter" idx="10" hasCustomPrompt="1"/>
          </p:nvPr>
        </p:nvSpPr>
        <p:spPr>
          <a:xfrm>
            <a:off x="193675" y="228600"/>
            <a:ext cx="11780838" cy="6470650"/>
          </a:xfrm>
        </p:spPr>
        <p:txBody>
          <a:bodyPr/>
          <a:lstStyle>
            <a:lvl1pPr>
              <a:defRPr>
                <a:latin typeface="Varela Round" panose="00000500000000000000" pitchFamily="2" charset="-79"/>
                <a:cs typeface="Varela Round" panose="00000500000000000000" pitchFamily="2" charset="-79"/>
              </a:defRPr>
            </a:lvl1pPr>
          </a:lstStyle>
          <a:p>
            <a:r>
              <a:rPr lang="he-IL" dirty="0"/>
              <a:t>מיועד לסרטים</a:t>
            </a:r>
          </a:p>
        </p:txBody>
      </p:sp>
    </p:spTree>
    <p:extLst>
      <p:ext uri="{BB962C8B-B14F-4D97-AF65-F5344CB8AC3E}">
        <p14:creationId xmlns:p14="http://schemas.microsoft.com/office/powerpoint/2010/main" val="36877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פריסה מותאמת אישית">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87485228-0E29-4D12-A6E9-299A5C766D41}"/>
              </a:ext>
            </a:extLst>
          </p:cNvPr>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a:extLst>
              <a:ext uri="{FF2B5EF4-FFF2-40B4-BE49-F238E27FC236}">
                <a16:creationId xmlns:a16="http://schemas.microsoft.com/office/drawing/2014/main" xmlns="" id="{8088C8B4-22B8-402C-8100-ED5EA1F70D17}"/>
              </a:ext>
            </a:extLst>
          </p:cNvPr>
          <p:cNvSpPr>
            <a:spLocks noGrp="1"/>
          </p:cNvSpPr>
          <p:nvPr>
            <p:ph type="dt" sz="half" idx="10"/>
          </p:nvPr>
        </p:nvSpPr>
        <p:spPr/>
        <p:txBody>
          <a:bodyPr/>
          <a:lstStyle/>
          <a:p>
            <a:fld id="{BB6F552B-607E-4869-A917-C44959BDCB12}" type="datetimeFigureOut">
              <a:rPr lang="he-IL" smtClean="0"/>
              <a:pPr/>
              <a:t>ו'/ניסן/תש"פ</a:t>
            </a:fld>
            <a:endParaRPr lang="he-IL"/>
          </a:p>
        </p:txBody>
      </p:sp>
      <p:sp>
        <p:nvSpPr>
          <p:cNvPr id="4" name="מציין מיקום של כותרת תחתונה 3">
            <a:extLst>
              <a:ext uri="{FF2B5EF4-FFF2-40B4-BE49-F238E27FC236}">
                <a16:creationId xmlns:a16="http://schemas.microsoft.com/office/drawing/2014/main" xmlns="" id="{C3864E2F-0B6E-4A5C-BFAA-22472070C587}"/>
              </a:ext>
            </a:extLst>
          </p:cNvPr>
          <p:cNvSpPr>
            <a:spLocks noGrp="1"/>
          </p:cNvSpPr>
          <p:nvPr>
            <p:ph type="ftr" sz="quarter" idx="11"/>
          </p:nvPr>
        </p:nvSpPr>
        <p:spPr/>
        <p:txBody>
          <a:bodyPr/>
          <a:lstStyle/>
          <a:p>
            <a:endParaRPr lang="he-IL"/>
          </a:p>
        </p:txBody>
      </p:sp>
      <p:sp>
        <p:nvSpPr>
          <p:cNvPr id="5" name="מציין מיקום של מספר שקופית 4">
            <a:extLst>
              <a:ext uri="{FF2B5EF4-FFF2-40B4-BE49-F238E27FC236}">
                <a16:creationId xmlns:a16="http://schemas.microsoft.com/office/drawing/2014/main" xmlns="" id="{5645161E-6299-41F9-9211-72210EFA3ACB}"/>
              </a:ext>
            </a:extLst>
          </p:cNvPr>
          <p:cNvSpPr>
            <a:spLocks noGrp="1"/>
          </p:cNvSpPr>
          <p:nvPr>
            <p:ph type="sldNum" sz="quarter" idx="12"/>
          </p:nvPr>
        </p:nvSpPr>
        <p:spPr/>
        <p:txBody>
          <a:bodyPr/>
          <a:lstStyle/>
          <a:p>
            <a:fld id="{16478A40-4CDB-4A89-A7AB-ED0E5AEAC786}" type="slidenum">
              <a:rPr lang="he-IL" smtClean="0"/>
              <a:pPr/>
              <a:t>‹#›</a:t>
            </a:fld>
            <a:endParaRPr lang="he-IL"/>
          </a:p>
        </p:txBody>
      </p:sp>
    </p:spTree>
    <p:extLst>
      <p:ext uri="{BB962C8B-B14F-4D97-AF65-F5344CB8AC3E}">
        <p14:creationId xmlns:p14="http://schemas.microsoft.com/office/powerpoint/2010/main" val="2120090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00" y="1288473"/>
            <a:ext cx="10871177" cy="522444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910298" y="6189198"/>
            <a:ext cx="3068196"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8" name="מלבן מעוגל 7"/>
          <p:cNvSpPr/>
          <p:nvPr userDrawn="1"/>
        </p:nvSpPr>
        <p:spPr>
          <a:xfrm>
            <a:off x="10081039" y="81721"/>
            <a:ext cx="529942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a:p>
        </p:txBody>
      </p:sp>
      <p:sp>
        <p:nvSpPr>
          <p:cNvPr id="11" name="מלבן מעוגל 10"/>
          <p:cNvSpPr/>
          <p:nvPr userDrawn="1"/>
        </p:nvSpPr>
        <p:spPr>
          <a:xfrm>
            <a:off x="-2155406" y="6347803"/>
            <a:ext cx="5558412"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800" dirty="0"/>
          </a:p>
        </p:txBody>
      </p:sp>
      <p:sp>
        <p:nvSpPr>
          <p:cNvPr id="9" name="מציין מיקום טקסט 3"/>
          <p:cNvSpPr>
            <a:spLocks noGrp="1"/>
          </p:cNvSpPr>
          <p:nvPr>
            <p:ph type="body" sz="quarter" idx="10" hasCustomPrompt="1"/>
          </p:nvPr>
        </p:nvSpPr>
        <p:spPr>
          <a:xfrm>
            <a:off x="623807" y="192531"/>
            <a:ext cx="10871170"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3975921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609521" y="274638"/>
            <a:ext cx="10971372"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609521" y="1600201"/>
            <a:ext cx="10971372"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8736463" y="6356351"/>
            <a:ext cx="284443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B6F552B-607E-4869-A917-C44959BDCB12}" type="datetimeFigureOut">
              <a:rPr lang="he-IL" smtClean="0"/>
              <a:pPr/>
              <a:t>ו'/ניסן/תש"פ</a:t>
            </a:fld>
            <a:endParaRPr lang="he-IL"/>
          </a:p>
        </p:txBody>
      </p:sp>
      <p:sp>
        <p:nvSpPr>
          <p:cNvPr id="5" name="מציין מיקום של כותרת תחתונה 4"/>
          <p:cNvSpPr>
            <a:spLocks noGrp="1"/>
          </p:cNvSpPr>
          <p:nvPr>
            <p:ph type="ftr" sz="quarter" idx="3"/>
          </p:nvPr>
        </p:nvSpPr>
        <p:spPr>
          <a:xfrm>
            <a:off x="4165058" y="6356351"/>
            <a:ext cx="3860297"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609521" y="6356351"/>
            <a:ext cx="284443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6478A40-4CDB-4A89-A7AB-ED0E5AEAC786}"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64" r:id="rId2"/>
    <p:sldLayoutId id="2147483661" r:id="rId3"/>
    <p:sldLayoutId id="2147483650" r:id="rId4"/>
    <p:sldLayoutId id="2147483653" r:id="rId5"/>
    <p:sldLayoutId id="2147483663" r:id="rId6"/>
    <p:sldLayoutId id="2147483666" r:id="rId7"/>
    <p:sldLayoutId id="2147483667" r:id="rId8"/>
    <p:sldLayoutId id="2147483665" r:id="rId9"/>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7.jpg"/><Relationship Id="rId3" Type="http://schemas.openxmlformats.org/officeDocument/2006/relationships/image" Target="../media/image12.jpg"/><Relationship Id="rId7" Type="http://schemas.openxmlformats.org/officeDocument/2006/relationships/image" Target="../media/image16.jpg"/><Relationship Id="rId2" Type="http://schemas.openxmlformats.org/officeDocument/2006/relationships/image" Target="../media/image11.png"/><Relationship Id="rId1" Type="http://schemas.openxmlformats.org/officeDocument/2006/relationships/slideLayout" Target="../slideLayouts/slideLayout4.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כותרת 6"/>
          <p:cNvSpPr>
            <a:spLocks noGrp="1"/>
          </p:cNvSpPr>
          <p:nvPr>
            <p:ph type="ctrTitle"/>
          </p:nvPr>
        </p:nvSpPr>
        <p:spPr>
          <a:xfrm>
            <a:off x="914281" y="2961274"/>
            <a:ext cx="10361851" cy="1470025"/>
          </a:xfrm>
        </p:spPr>
        <p:txBody>
          <a:bodyPr>
            <a:noAutofit/>
          </a:bodyPr>
          <a:lstStyle/>
          <a:p>
            <a:r>
              <a:rPr lang="ar-SY" altLang="he-IL" sz="8000" b="0" dirty="0">
                <a:solidFill>
                  <a:srgbClr val="222222"/>
                </a:solidFill>
                <a:latin typeface="inherit"/>
                <a:cs typeface="Arial" panose="020B0604020202020204" pitchFamily="34" charset="0"/>
              </a:rPr>
              <a:t>منظومة بثّ قُطريّة</a:t>
            </a:r>
            <a:r>
              <a:rPr lang="en-US" altLang="he-IL" sz="3600" b="0" dirty="0">
                <a:solidFill>
                  <a:schemeClr val="tx1"/>
                </a:solidFill>
                <a:latin typeface="Arial" panose="020B0604020202020204" pitchFamily="34" charset="0"/>
                <a:cs typeface="Arial" panose="020B0604020202020204" pitchFamily="34" charset="0"/>
              </a:rPr>
              <a:t/>
            </a:r>
            <a:br>
              <a:rPr lang="en-US" altLang="he-IL" sz="3600" b="0" dirty="0">
                <a:solidFill>
                  <a:schemeClr val="tx1"/>
                </a:solidFill>
                <a:latin typeface="Arial" panose="020B0604020202020204" pitchFamily="34" charset="0"/>
                <a:cs typeface="Arial" panose="020B0604020202020204" pitchFamily="34" charset="0"/>
              </a:rPr>
            </a:br>
            <a:endParaRPr lang="he-IL" sz="8000" dirty="0"/>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EE9A6F54-B3C4-4322-9999-0D404C0B1C43}"/>
              </a:ext>
            </a:extLst>
          </p:cNvPr>
          <p:cNvSpPr>
            <a:spLocks noGrp="1"/>
          </p:cNvSpPr>
          <p:nvPr>
            <p:ph type="title"/>
          </p:nvPr>
        </p:nvSpPr>
        <p:spPr/>
        <p:txBody>
          <a:bodyPr/>
          <a:lstStyle/>
          <a:p>
            <a:r>
              <a:rPr lang="ar-SA" dirty="0">
                <a:latin typeface="Arial" panose="020B0604020202020204" pitchFamily="34" charset="0"/>
                <a:cs typeface="Arial" panose="020B0604020202020204" pitchFamily="34" charset="0"/>
              </a:rPr>
              <a:t>معطيات تثير الاهتمام</a:t>
            </a:r>
            <a:r>
              <a:rPr lang="he-IL" dirty="0">
                <a:latin typeface="Arial" panose="020B0604020202020204" pitchFamily="34" charset="0"/>
                <a:cs typeface="Arial" panose="020B0604020202020204" pitchFamily="34" charset="0"/>
              </a:rPr>
              <a:t>	</a:t>
            </a:r>
          </a:p>
        </p:txBody>
      </p:sp>
      <p:sp>
        <p:nvSpPr>
          <p:cNvPr id="5" name="מציין מיקום תוכן 4"/>
          <p:cNvSpPr>
            <a:spLocks noGrp="1"/>
          </p:cNvSpPr>
          <p:nvPr>
            <p:ph idx="1"/>
          </p:nvPr>
        </p:nvSpPr>
        <p:spPr>
          <a:xfrm>
            <a:off x="1729409" y="944628"/>
            <a:ext cx="9248226" cy="4680000"/>
          </a:xfrm>
        </p:spPr>
        <p:txBody>
          <a:bodyPr>
            <a:noAutofit/>
          </a:bodyPr>
          <a:lstStyle/>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إليكم الأسئلة مِن جديد:</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ما المعطيات الّتي توافقون عليها؟</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ماذا تفعلون عادة: </a:t>
            </a:r>
            <a:r>
              <a:rPr lang="he-IL" dirty="0">
                <a:latin typeface="Arial" panose="020B0604020202020204" pitchFamily="34" charset="0"/>
                <a:cs typeface="Arial" panose="020B0604020202020204" pitchFamily="34" charset="0"/>
              </a:rPr>
              <a:t/>
            </a:r>
            <a:br>
              <a:rPr lang="he-IL" dirty="0">
                <a:latin typeface="Arial" panose="020B0604020202020204" pitchFamily="34" charset="0"/>
                <a:cs typeface="Arial" panose="020B0604020202020204" pitchFamily="34" charset="0"/>
              </a:rPr>
            </a:br>
            <a:r>
              <a:rPr lang="ar-SA" dirty="0">
                <a:latin typeface="Arial" panose="020B0604020202020204" pitchFamily="34" charset="0"/>
                <a:cs typeface="Arial" panose="020B0604020202020204" pitchFamily="34" charset="0"/>
              </a:rPr>
              <a:t>تطلبون المساعدة مِن صديق؟</a:t>
            </a:r>
            <a:r>
              <a:rPr lang="he-IL" dirty="0">
                <a:latin typeface="Arial" panose="020B0604020202020204" pitchFamily="34" charset="0"/>
                <a:cs typeface="Arial" panose="020B0604020202020204" pitchFamily="34" charset="0"/>
              </a:rPr>
              <a:t/>
            </a:r>
            <a:br>
              <a:rPr lang="he-IL" dirty="0">
                <a:latin typeface="Arial" panose="020B0604020202020204" pitchFamily="34" charset="0"/>
                <a:cs typeface="Arial" panose="020B0604020202020204" pitchFamily="34" charset="0"/>
              </a:rPr>
            </a:br>
            <a:r>
              <a:rPr lang="ar-SA" dirty="0">
                <a:latin typeface="Arial" panose="020B0604020202020204" pitchFamily="34" charset="0"/>
                <a:cs typeface="Arial" panose="020B0604020202020204" pitchFamily="34" charset="0"/>
              </a:rPr>
              <a:t>تطلبون المساعدة مِن شخص بالغ؟</a:t>
            </a:r>
            <a:r>
              <a:rPr lang="he-IL" dirty="0">
                <a:latin typeface="Arial" panose="020B0604020202020204" pitchFamily="34" charset="0"/>
                <a:cs typeface="Arial" panose="020B0604020202020204" pitchFamily="34" charset="0"/>
              </a:rPr>
              <a:t/>
            </a:r>
            <a:br>
              <a:rPr lang="he-IL" dirty="0">
                <a:latin typeface="Arial" panose="020B0604020202020204" pitchFamily="34" charset="0"/>
                <a:cs typeface="Arial" panose="020B0604020202020204" pitchFamily="34" charset="0"/>
              </a:rPr>
            </a:br>
            <a:r>
              <a:rPr lang="ar-SA" dirty="0">
                <a:latin typeface="Arial" panose="020B0604020202020204" pitchFamily="34" charset="0"/>
                <a:cs typeface="Arial" panose="020B0604020202020204" pitchFamily="34" charset="0"/>
              </a:rPr>
              <a:t>تتدبّرون أموركم بأنفسكم؟</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هل تشعرون بأنّ أصدقاءكم يتوجّهون إليكم لطلب المساعدة؟</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في أيّ مواضيع؟</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ماذا تفعلون كي تساعدوهم؟</a:t>
            </a:r>
            <a:endParaRPr lang="he-IL" dirty="0">
              <a:latin typeface="Arial" panose="020B0604020202020204" pitchFamily="34" charset="0"/>
              <a:cs typeface="Arial" panose="020B0604020202020204" pitchFamily="34" charset="0"/>
            </a:endParaRPr>
          </a:p>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اكتبوا إجاباتكم في الدفتر.</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ts val="3600"/>
              <a:buAutoNum type="arabicPeriod"/>
            </a:pPr>
            <a:endParaRPr lang="he-IL" dirty="0">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8896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Arial" panose="020B0604020202020204" pitchFamily="34" charset="0"/>
                <a:cs typeface="Arial" panose="020B0604020202020204" pitchFamily="34" charset="0"/>
              </a:rPr>
              <a:t>معاينة ذاتيّة- نتأمّل في المرآة</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a:xfrm>
            <a:off x="515206" y="851628"/>
            <a:ext cx="11160000" cy="918178"/>
          </a:xfrm>
        </p:spPr>
        <p:txBody>
          <a:bodyPr>
            <a:noAutofit/>
          </a:bodyPr>
          <a:lstStyle/>
          <a:p>
            <a:pPr marL="0" lvl="0" indent="0">
              <a:spcAft>
                <a:spcPts val="0"/>
              </a:spcAft>
              <a:buSzPts val="2800"/>
              <a:buNone/>
            </a:pPr>
            <a:r>
              <a:rPr lang="ar-SA" dirty="0">
                <a:latin typeface="Arial" panose="020B0604020202020204" pitchFamily="34" charset="0"/>
                <a:cs typeface="Arial" panose="020B0604020202020204" pitchFamily="34" charset="0"/>
              </a:rPr>
              <a:t>تأمّلوا الأسئلة الآتية، واختاروا </a:t>
            </a:r>
            <a:r>
              <a:rPr lang="ar-SA" b="1" dirty="0">
                <a:latin typeface="Arial" panose="020B0604020202020204" pitchFamily="34" charset="0"/>
                <a:cs typeface="Arial" panose="020B0604020202020204" pitchFamily="34" charset="0"/>
              </a:rPr>
              <a:t>الإجابة الأنسب </a:t>
            </a:r>
            <a:r>
              <a:rPr lang="ar-SA" dirty="0">
                <a:latin typeface="Arial" panose="020B0604020202020204" pitchFamily="34" charset="0"/>
                <a:cs typeface="Arial" panose="020B0604020202020204" pitchFamily="34" charset="0"/>
              </a:rPr>
              <a:t>بالنسبة </a:t>
            </a:r>
            <a:r>
              <a:rPr lang="ar-SA" dirty="0" err="1" smtClean="0">
                <a:latin typeface="Arial" panose="020B0604020202020204" pitchFamily="34" charset="0"/>
                <a:cs typeface="Arial" panose="020B0604020202020204" pitchFamily="34" charset="0"/>
              </a:rPr>
              <a:t>لكم.اكتبوا</a:t>
            </a:r>
            <a:r>
              <a:rPr lang="ar-SA" dirty="0" smtClean="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في الدفتر السؤال والإجابة الّتي اخترتموها. </a:t>
            </a:r>
            <a:endParaRPr lang="he-IL" dirty="0">
              <a:latin typeface="Arial" panose="020B0604020202020204" pitchFamily="34" charset="0"/>
              <a:cs typeface="Arial" panose="020B0604020202020204" pitchFamily="34" charset="0"/>
            </a:endParaRPr>
          </a:p>
          <a:p>
            <a:pPr marL="228600" lvl="0" indent="-50800">
              <a:spcBef>
                <a:spcPts val="1000"/>
              </a:spcBef>
              <a:spcAft>
                <a:spcPts val="0"/>
              </a:spcAft>
              <a:buClr>
                <a:schemeClr val="accent2"/>
              </a:buClr>
              <a:buSzPts val="2800"/>
              <a:buNone/>
            </a:pPr>
            <a:endParaRPr lang="he-IL" sz="1800" dirty="0">
              <a:latin typeface="Arial" panose="020B0604020202020204" pitchFamily="34" charset="0"/>
              <a:cs typeface="Arial" panose="020B0604020202020204" pitchFamily="34" charset="0"/>
            </a:endParaRPr>
          </a:p>
          <a:p>
            <a:pPr marL="0" indent="0">
              <a:buNone/>
            </a:pPr>
            <a:endParaRPr lang="he-IL" sz="1800" dirty="0">
              <a:latin typeface="Arial" panose="020B0604020202020204" pitchFamily="34" charset="0"/>
              <a:cs typeface="Arial" panose="020B0604020202020204" pitchFamily="34" charset="0"/>
            </a:endParaRPr>
          </a:p>
        </p:txBody>
      </p:sp>
      <p:sp>
        <p:nvSpPr>
          <p:cNvPr id="4" name="תיבת טקסט 5">
            <a:extLst>
              <a:ext uri="{FF2B5EF4-FFF2-40B4-BE49-F238E27FC236}">
                <a16:creationId xmlns:a16="http://schemas.microsoft.com/office/drawing/2014/main" xmlns="" id="{DF1C52E8-0070-45A4-8752-CF81DF2B3CFD}"/>
              </a:ext>
            </a:extLst>
          </p:cNvPr>
          <p:cNvSpPr txBox="1"/>
          <p:nvPr/>
        </p:nvSpPr>
        <p:spPr>
          <a:xfrm>
            <a:off x="6774427" y="1906073"/>
            <a:ext cx="4557606" cy="1631216"/>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1. </a:t>
            </a:r>
            <a:r>
              <a:rPr lang="ar-SA" sz="2000" b="1" dirty="0">
                <a:latin typeface="Arial" panose="020B0604020202020204" pitchFamily="34" charset="0"/>
                <a:cs typeface="Arial" panose="020B0604020202020204" pitchFamily="34" charset="0"/>
              </a:rPr>
              <a:t>أنا أستطيع أن أتحدّث عن أمور استصعبها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p>
        </p:txBody>
      </p:sp>
      <p:sp>
        <p:nvSpPr>
          <p:cNvPr id="5" name="תיבת טקסט 6">
            <a:extLst>
              <a:ext uri="{FF2B5EF4-FFF2-40B4-BE49-F238E27FC236}">
                <a16:creationId xmlns:a16="http://schemas.microsoft.com/office/drawing/2014/main" xmlns="" id="{DF735837-DC45-4F36-A979-9716133AF2FF}"/>
              </a:ext>
            </a:extLst>
          </p:cNvPr>
          <p:cNvSpPr txBox="1"/>
          <p:nvPr/>
        </p:nvSpPr>
        <p:spPr>
          <a:xfrm>
            <a:off x="1327356" y="1887796"/>
            <a:ext cx="4399000" cy="1938992"/>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2. </a:t>
            </a:r>
            <a:r>
              <a:rPr lang="ar-SA" sz="2000" b="1" dirty="0">
                <a:latin typeface="Arial" panose="020B0604020202020204" pitchFamily="34" charset="0"/>
                <a:cs typeface="Arial" panose="020B0604020202020204" pitchFamily="34" charset="0"/>
              </a:rPr>
              <a:t>أنا أمتنِعُ عن إشراك الآخرين لأني أشعر بالارتباك و\أو الخجل </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000" dirty="0">
              <a:latin typeface="Arial" panose="020B0604020202020204" pitchFamily="34" charset="0"/>
              <a:cs typeface="Arial" panose="020B0604020202020204" pitchFamily="34" charset="0"/>
            </a:endParaRPr>
          </a:p>
        </p:txBody>
      </p:sp>
      <p:sp>
        <p:nvSpPr>
          <p:cNvPr id="6" name="תיבת טקסט 11">
            <a:extLst>
              <a:ext uri="{FF2B5EF4-FFF2-40B4-BE49-F238E27FC236}">
                <a16:creationId xmlns:a16="http://schemas.microsoft.com/office/drawing/2014/main" xmlns="" id="{33AC6AB0-93AE-4AAA-A5FD-CB91381897E6}"/>
              </a:ext>
            </a:extLst>
          </p:cNvPr>
          <p:cNvSpPr txBox="1"/>
          <p:nvPr/>
        </p:nvSpPr>
        <p:spPr>
          <a:xfrm>
            <a:off x="6774427" y="3998953"/>
            <a:ext cx="4557606" cy="1938992"/>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3. </a:t>
            </a:r>
            <a:r>
              <a:rPr lang="ar-SA" sz="2000" b="1" dirty="0">
                <a:latin typeface="Arial" panose="020B0604020202020204" pitchFamily="34" charset="0"/>
                <a:cs typeface="Arial" panose="020B0604020202020204" pitchFamily="34" charset="0"/>
              </a:rPr>
              <a:t>أواجه صعوبة في أن أكون منفتحًا وأن أتحدّث عن الأمور الشخصيّة </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000" dirty="0">
              <a:latin typeface="Arial" panose="020B0604020202020204" pitchFamily="34" charset="0"/>
              <a:cs typeface="Arial" panose="020B0604020202020204" pitchFamily="34" charset="0"/>
            </a:endParaRPr>
          </a:p>
        </p:txBody>
      </p:sp>
      <p:sp>
        <p:nvSpPr>
          <p:cNvPr id="7" name="תיבת טקסט 9">
            <a:extLst>
              <a:ext uri="{FF2B5EF4-FFF2-40B4-BE49-F238E27FC236}">
                <a16:creationId xmlns:a16="http://schemas.microsoft.com/office/drawing/2014/main" xmlns="" id="{25A5308A-3052-47CC-B2C0-621A45CB1EA9}"/>
              </a:ext>
            </a:extLst>
          </p:cNvPr>
          <p:cNvSpPr txBox="1"/>
          <p:nvPr/>
        </p:nvSpPr>
        <p:spPr>
          <a:xfrm>
            <a:off x="1327357" y="3980676"/>
            <a:ext cx="4399000" cy="1938992"/>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4. </a:t>
            </a:r>
            <a:r>
              <a:rPr lang="ar-SA" sz="2000" b="1" dirty="0">
                <a:latin typeface="Arial" panose="020B0604020202020204" pitchFamily="34" charset="0"/>
                <a:cs typeface="Arial" panose="020B0604020202020204" pitchFamily="34" charset="0"/>
              </a:rPr>
              <a:t>أكشِف أحيانًا عن مشاعر\مخاوف\أمنيات دفينة خلال محادثاتي مع الأصدقاء</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000" dirty="0">
              <a:latin typeface="Arial" panose="020B0604020202020204" pitchFamily="34" charset="0"/>
              <a:cs typeface="Arial" panose="020B0604020202020204" pitchFamily="34" charset="0"/>
            </a:endParaRPr>
          </a:p>
        </p:txBody>
      </p:sp>
      <p:pic>
        <p:nvPicPr>
          <p:cNvPr id="8" name="תמונה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5552" y="137809"/>
            <a:ext cx="1749987" cy="1749987"/>
          </a:xfrm>
          <a:prstGeom prst="rect">
            <a:avLst/>
          </a:prstGeom>
        </p:spPr>
      </p:pic>
      <p:sp>
        <p:nvSpPr>
          <p:cNvPr id="9" name="מלבן 8"/>
          <p:cNvSpPr/>
          <p:nvPr/>
        </p:nvSpPr>
        <p:spPr>
          <a:xfrm>
            <a:off x="314663" y="209819"/>
            <a:ext cx="602256" cy="1446550"/>
          </a:xfrm>
          <a:prstGeom prst="rect">
            <a:avLst/>
          </a:prstGeom>
          <a:noFill/>
        </p:spPr>
        <p:txBody>
          <a:bodyPr wrap="square" lIns="91440" tIns="45720" rIns="91440" bIns="45720">
            <a:spAutoFit/>
          </a:bodyPr>
          <a:lstStyle/>
          <a:p>
            <a:pPr algn="ctr"/>
            <a:r>
              <a:rPr lang="he-IL" sz="8800" b="1" cap="none" spc="0" dirty="0">
                <a:ln w="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3759336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Arial" panose="020B0604020202020204" pitchFamily="34" charset="0"/>
                <a:cs typeface="Arial" panose="020B0604020202020204" pitchFamily="34" charset="0"/>
              </a:rPr>
              <a:t>معاينة ذاتيّة- نتأمّل في المرآة</a:t>
            </a:r>
            <a:endParaRPr lang="he-IL" dirty="0">
              <a:latin typeface="Arial" panose="020B0604020202020204" pitchFamily="34" charset="0"/>
              <a:cs typeface="Arial" panose="020B0604020202020204" pitchFamily="34" charset="0"/>
            </a:endParaRPr>
          </a:p>
        </p:txBody>
      </p:sp>
      <p:pic>
        <p:nvPicPr>
          <p:cNvPr id="8" name="תמונה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5552" y="137809"/>
            <a:ext cx="1749987" cy="1749987"/>
          </a:xfrm>
          <a:prstGeom prst="rect">
            <a:avLst/>
          </a:prstGeom>
        </p:spPr>
      </p:pic>
      <p:sp>
        <p:nvSpPr>
          <p:cNvPr id="9" name="מלבן 8"/>
          <p:cNvSpPr/>
          <p:nvPr/>
        </p:nvSpPr>
        <p:spPr>
          <a:xfrm>
            <a:off x="314663" y="209819"/>
            <a:ext cx="602256" cy="1446550"/>
          </a:xfrm>
          <a:prstGeom prst="rect">
            <a:avLst/>
          </a:prstGeom>
          <a:noFill/>
        </p:spPr>
        <p:txBody>
          <a:bodyPr wrap="square" lIns="91440" tIns="45720" rIns="91440" bIns="45720">
            <a:spAutoFit/>
          </a:bodyPr>
          <a:lstStyle/>
          <a:p>
            <a:pPr algn="ctr"/>
            <a:r>
              <a:rPr lang="he-IL" sz="8800" b="1" cap="none" spc="0" dirty="0">
                <a:ln w="0"/>
                <a:solidFill>
                  <a:schemeClr val="tx1"/>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a:t>
            </a:r>
          </a:p>
        </p:txBody>
      </p:sp>
      <p:sp>
        <p:nvSpPr>
          <p:cNvPr id="10" name="תיבת טקסט 5">
            <a:extLst>
              <a:ext uri="{FF2B5EF4-FFF2-40B4-BE49-F238E27FC236}">
                <a16:creationId xmlns:a16="http://schemas.microsoft.com/office/drawing/2014/main" xmlns="" id="{DF1C52E8-0070-45A4-8752-CF81DF2B3CFD}"/>
              </a:ext>
            </a:extLst>
          </p:cNvPr>
          <p:cNvSpPr txBox="1"/>
          <p:nvPr/>
        </p:nvSpPr>
        <p:spPr>
          <a:xfrm>
            <a:off x="6660335" y="1656369"/>
            <a:ext cx="4488781" cy="1938992"/>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5. </a:t>
            </a:r>
            <a:r>
              <a:rPr lang="ar-SA" sz="2000" b="1" dirty="0">
                <a:latin typeface="Arial" panose="020B0604020202020204" pitchFamily="34" charset="0"/>
                <a:cs typeface="Arial" panose="020B0604020202020204" pitchFamily="34" charset="0"/>
              </a:rPr>
              <a:t>من السهل عليّ أن أشرِك الأصدقاء لأن الجميع يفعل ذلك</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400" dirty="0">
              <a:latin typeface="Arial" panose="020B0604020202020204" pitchFamily="34" charset="0"/>
              <a:cs typeface="Arial" panose="020B0604020202020204" pitchFamily="34" charset="0"/>
            </a:endParaRPr>
          </a:p>
        </p:txBody>
      </p:sp>
      <p:sp>
        <p:nvSpPr>
          <p:cNvPr id="11" name="תיבת טקסט 6">
            <a:extLst>
              <a:ext uri="{FF2B5EF4-FFF2-40B4-BE49-F238E27FC236}">
                <a16:creationId xmlns:a16="http://schemas.microsoft.com/office/drawing/2014/main" xmlns="" id="{DF735837-DC45-4F36-A979-9716133AF2FF}"/>
              </a:ext>
            </a:extLst>
          </p:cNvPr>
          <p:cNvSpPr txBox="1"/>
          <p:nvPr/>
        </p:nvSpPr>
        <p:spPr>
          <a:xfrm>
            <a:off x="1590395" y="1571628"/>
            <a:ext cx="4369182" cy="2246769"/>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6. </a:t>
            </a:r>
            <a:r>
              <a:rPr lang="ar-SA" sz="2000" b="1" dirty="0">
                <a:latin typeface="Arial" panose="020B0604020202020204" pitchFamily="34" charset="0"/>
                <a:cs typeface="Arial" panose="020B0604020202020204" pitchFamily="34" charset="0"/>
              </a:rPr>
              <a:t>أشعر بالارتياح عندما أطلب المساعدة مِن صديقي\صديقتي لأني واثق\ـة مِن أنه\ـا لن يـ\تخبر أحدًا عن ذلك</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000" dirty="0">
              <a:latin typeface="Arial" panose="020B0604020202020204" pitchFamily="34" charset="0"/>
              <a:cs typeface="Arial" panose="020B0604020202020204" pitchFamily="34" charset="0"/>
            </a:endParaRPr>
          </a:p>
        </p:txBody>
      </p:sp>
      <p:sp>
        <p:nvSpPr>
          <p:cNvPr id="12" name="תיבת טקסט 11">
            <a:extLst>
              <a:ext uri="{FF2B5EF4-FFF2-40B4-BE49-F238E27FC236}">
                <a16:creationId xmlns:a16="http://schemas.microsoft.com/office/drawing/2014/main" xmlns="" id="{33AC6AB0-93AE-4AAA-A5FD-CB91381897E6}"/>
              </a:ext>
            </a:extLst>
          </p:cNvPr>
          <p:cNvSpPr txBox="1"/>
          <p:nvPr/>
        </p:nvSpPr>
        <p:spPr>
          <a:xfrm>
            <a:off x="6646606" y="3911854"/>
            <a:ext cx="4488781" cy="1938992"/>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7. </a:t>
            </a:r>
            <a:r>
              <a:rPr lang="ar-SA" sz="2000" b="1" dirty="0">
                <a:latin typeface="Arial" panose="020B0604020202020204" pitchFamily="34" charset="0"/>
                <a:cs typeface="Arial" panose="020B0604020202020204" pitchFamily="34" charset="0"/>
              </a:rPr>
              <a:t>يلائمني أن أطلب المساعدة مِن صديقي\صديقتي لأني أشعر أنه\ـا يـ\تفهمني</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000" dirty="0">
              <a:latin typeface="Arial" panose="020B0604020202020204" pitchFamily="34" charset="0"/>
              <a:cs typeface="Arial" panose="020B0604020202020204" pitchFamily="34" charset="0"/>
            </a:endParaRPr>
          </a:p>
        </p:txBody>
      </p:sp>
      <p:sp>
        <p:nvSpPr>
          <p:cNvPr id="13" name="תיבת טקסט 9">
            <a:extLst>
              <a:ext uri="{FF2B5EF4-FFF2-40B4-BE49-F238E27FC236}">
                <a16:creationId xmlns:a16="http://schemas.microsoft.com/office/drawing/2014/main" xmlns="" id="{25A5308A-3052-47CC-B2C0-621A45CB1EA9}"/>
              </a:ext>
            </a:extLst>
          </p:cNvPr>
          <p:cNvSpPr txBox="1"/>
          <p:nvPr/>
        </p:nvSpPr>
        <p:spPr>
          <a:xfrm>
            <a:off x="1514170" y="3911854"/>
            <a:ext cx="4399000" cy="1938992"/>
          </a:xfrm>
          <a:prstGeom prst="rect">
            <a:avLst/>
          </a:prstGeom>
          <a:noFill/>
          <a:ln w="38100">
            <a:solidFill>
              <a:schemeClr val="accent1"/>
            </a:solidFill>
          </a:ln>
          <a:effectLst>
            <a:glow rad="63500">
              <a:schemeClr val="accent1">
                <a:satMod val="175000"/>
                <a:alpha val="40000"/>
              </a:schemeClr>
            </a:glow>
          </a:effectLst>
        </p:spPr>
        <p:txBody>
          <a:bodyPr wrap="square" rtlCol="1">
            <a:spAutoFit/>
          </a:bodyPr>
          <a:lstStyle/>
          <a:p>
            <a:r>
              <a:rPr lang="he-IL" sz="2000" b="1" dirty="0">
                <a:latin typeface="Arial" panose="020B0604020202020204" pitchFamily="34" charset="0"/>
                <a:cs typeface="Arial" panose="020B0604020202020204" pitchFamily="34" charset="0"/>
              </a:rPr>
              <a:t>8. </a:t>
            </a:r>
            <a:r>
              <a:rPr lang="ar-SA" sz="2000" b="1" dirty="0">
                <a:latin typeface="Arial" panose="020B0604020202020204" pitchFamily="34" charset="0"/>
                <a:cs typeface="Arial" panose="020B0604020202020204" pitchFamily="34" charset="0"/>
              </a:rPr>
              <a:t>الحديث عن الأمور الشخصيّة بالشبكة أسهل بالنسبة لي مِن الحديث عنها وجهًا لوجه</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أ) أوافق جدًا</a:t>
            </a:r>
            <a:endParaRPr lang="en-US" sz="2000" dirty="0">
              <a:latin typeface="Arial" panose="020B0604020202020204" pitchFamily="34" charset="0"/>
              <a:cs typeface="Arial" panose="020B0604020202020204" pitchFamily="34" charset="0"/>
            </a:endParaRPr>
          </a:p>
          <a:p>
            <a:r>
              <a:rPr lang="ar-SA" sz="2000" b="1" dirty="0">
                <a:latin typeface="Arial" panose="020B0604020202020204" pitchFamily="34" charset="0"/>
                <a:cs typeface="Arial" panose="020B0604020202020204" pitchFamily="34" charset="0"/>
              </a:rPr>
              <a:t>ب) أوافق إلى حدّ ما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ت) أوافق قليلا</a:t>
            </a:r>
            <a:endParaRPr lang="en-US" sz="2000" dirty="0">
              <a:latin typeface="Arial" panose="020B0604020202020204" pitchFamily="34" charset="0"/>
              <a:cs typeface="Arial" panose="020B0604020202020204" pitchFamily="34" charset="0"/>
            </a:endParaRPr>
          </a:p>
          <a:p>
            <a:r>
              <a:rPr lang="ar-SY" sz="2000" b="1" dirty="0">
                <a:latin typeface="Arial" panose="020B0604020202020204" pitchFamily="34" charset="0"/>
                <a:cs typeface="Arial" panose="020B0604020202020204" pitchFamily="34" charset="0"/>
              </a:rPr>
              <a:t>ث) لا أوافق</a:t>
            </a:r>
            <a:endParaRPr lang="he-IL" sz="2000" dirty="0">
              <a:latin typeface="Arial" panose="020B0604020202020204" pitchFamily="34" charset="0"/>
              <a:cs typeface="Arial" panose="020B0604020202020204" pitchFamily="34" charset="0"/>
            </a:endParaRPr>
          </a:p>
        </p:txBody>
      </p:sp>
      <p:sp>
        <p:nvSpPr>
          <p:cNvPr id="14" name="מציין מיקום תוכן 2"/>
          <p:cNvSpPr txBox="1">
            <a:spLocks/>
          </p:cNvSpPr>
          <p:nvPr/>
        </p:nvSpPr>
        <p:spPr>
          <a:xfrm>
            <a:off x="515206" y="851628"/>
            <a:ext cx="11160000" cy="918178"/>
          </a:xfrm>
          <a:prstGeom prst="rect">
            <a:avLst/>
          </a:prstGeom>
        </p:spPr>
        <p:txBody>
          <a:bodyPr vert="horz" lIns="91440" tIns="45720" rIns="91440" bIns="45720" rtlCol="1">
            <a:normAutofit/>
          </a:bodyPr>
          <a:lstStyle>
            <a:lvl1pPr marL="342900" indent="-342900" algn="r" defTabSz="914400" rtl="1" eaLnBrk="1" latinLnBrk="0" hangingPunct="1">
              <a:lnSpc>
                <a:spcPct val="150000"/>
              </a:lnSpc>
              <a:spcBef>
                <a:spcPts val="0"/>
              </a:spcBef>
              <a:spcAft>
                <a:spcPts val="600"/>
              </a:spcAft>
              <a:buFont typeface="Arial" pitchFamily="34" charset="0"/>
              <a:buChar char="•"/>
              <a:defRPr sz="2400" kern="1200">
                <a:solidFill>
                  <a:srgbClr val="002060"/>
                </a:solidFill>
                <a:latin typeface="Varela Round" pitchFamily="2" charset="-79"/>
                <a:ea typeface="+mn-ea"/>
                <a:cs typeface="Varela Round" pitchFamily="2" charset="-79"/>
              </a:defRPr>
            </a:lvl1pPr>
            <a:lvl2pPr marL="742950" indent="-285750" algn="r" defTabSz="914400" rtl="1" eaLnBrk="1" latinLnBrk="0" hangingPunct="1">
              <a:lnSpc>
                <a:spcPct val="150000"/>
              </a:lnSpc>
              <a:spcBef>
                <a:spcPts val="0"/>
              </a:spcBef>
              <a:spcAft>
                <a:spcPts val="600"/>
              </a:spcAft>
              <a:buFont typeface="Arial" pitchFamily="34" charset="0"/>
              <a:buChar char="–"/>
              <a:defRPr sz="2400" kern="1200">
                <a:solidFill>
                  <a:srgbClr val="002060"/>
                </a:solidFill>
                <a:latin typeface="Varela Round" pitchFamily="2" charset="-79"/>
                <a:ea typeface="+mn-ea"/>
                <a:cs typeface="Varela Round" pitchFamily="2" charset="-79"/>
              </a:defRPr>
            </a:lvl2pPr>
            <a:lvl3pPr marL="1143000" indent="-228600" algn="r" defTabSz="914400" rtl="1" eaLnBrk="1" latinLnBrk="0" hangingPunct="1">
              <a:lnSpc>
                <a:spcPct val="150000"/>
              </a:lnSpc>
              <a:spcBef>
                <a:spcPct val="20000"/>
              </a:spcBef>
              <a:buFont typeface="Arial" pitchFamily="34" charset="0"/>
              <a:buChar char="•"/>
              <a:defRPr sz="2400" kern="1200">
                <a:solidFill>
                  <a:srgbClr val="002060"/>
                </a:solidFill>
                <a:latin typeface="Varela Round" pitchFamily="2" charset="-79"/>
                <a:ea typeface="+mn-ea"/>
                <a:cs typeface="Varela Round" pitchFamily="2" charset="-79"/>
              </a:defRPr>
            </a:lvl3pPr>
            <a:lvl4pPr marL="1600200" indent="-228600" algn="r" defTabSz="914400" rtl="1" eaLnBrk="1" latinLnBrk="0" hangingPunct="1">
              <a:lnSpc>
                <a:spcPct val="150000"/>
              </a:lnSpc>
              <a:spcBef>
                <a:spcPct val="20000"/>
              </a:spcBef>
              <a:buFont typeface="Arial" pitchFamily="34" charset="0"/>
              <a:buChar char="–"/>
              <a:defRPr sz="2000" kern="1200">
                <a:solidFill>
                  <a:srgbClr val="002060"/>
                </a:solidFill>
                <a:latin typeface="Varela Round" pitchFamily="2" charset="-79"/>
                <a:ea typeface="+mn-ea"/>
                <a:cs typeface="Varela Round" pitchFamily="2" charset="-79"/>
              </a:defRPr>
            </a:lvl4pPr>
            <a:lvl5pPr marL="2057400" indent="-228600" algn="r" defTabSz="914400" rtl="1" eaLnBrk="1" latinLnBrk="0" hangingPunct="1">
              <a:lnSpc>
                <a:spcPct val="150000"/>
              </a:lnSpc>
              <a:spcBef>
                <a:spcPct val="20000"/>
              </a:spcBef>
              <a:buFont typeface="Arial" pitchFamily="34" charset="0"/>
              <a:buChar char="»"/>
              <a:defRPr sz="2000" kern="1200">
                <a:solidFill>
                  <a:srgbClr val="002060"/>
                </a:solidFill>
                <a:latin typeface="Varela Round" pitchFamily="2" charset="-79"/>
                <a:ea typeface="+mn-ea"/>
                <a:cs typeface="Varela Round" pitchFamily="2" charset="-79"/>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nSpc>
                <a:spcPct val="100000"/>
              </a:lnSpc>
              <a:spcAft>
                <a:spcPts val="0"/>
              </a:spcAft>
              <a:buSzPts val="2800"/>
              <a:buNone/>
            </a:pPr>
            <a:r>
              <a:rPr lang="ar-SA" dirty="0">
                <a:latin typeface="Arial" panose="020B0604020202020204" pitchFamily="34" charset="0"/>
                <a:cs typeface="Arial" panose="020B0604020202020204" pitchFamily="34" charset="0"/>
              </a:rPr>
              <a:t>تأمّلوا الأسئلة الآتية، واختاروا </a:t>
            </a:r>
            <a:r>
              <a:rPr lang="ar-SA" b="1" dirty="0">
                <a:latin typeface="Arial" panose="020B0604020202020204" pitchFamily="34" charset="0"/>
                <a:cs typeface="Arial" panose="020B0604020202020204" pitchFamily="34" charset="0"/>
              </a:rPr>
              <a:t>الإجابة الأنسب </a:t>
            </a:r>
            <a:r>
              <a:rPr lang="ar-SA" dirty="0">
                <a:latin typeface="Arial" panose="020B0604020202020204" pitchFamily="34" charset="0"/>
                <a:cs typeface="Arial" panose="020B0604020202020204" pitchFamily="34" charset="0"/>
              </a:rPr>
              <a:t>بالنسبة </a:t>
            </a:r>
            <a:r>
              <a:rPr lang="ar-SA" dirty="0" err="1" smtClean="0">
                <a:latin typeface="Arial" panose="020B0604020202020204" pitchFamily="34" charset="0"/>
                <a:cs typeface="Arial" panose="020B0604020202020204" pitchFamily="34" charset="0"/>
              </a:rPr>
              <a:t>لكم.اكتبوا</a:t>
            </a:r>
            <a:r>
              <a:rPr lang="ar-SA" dirty="0" smtClean="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في الدفتر السؤال والإجابة الّتي اخترتموها. </a:t>
            </a:r>
            <a:endParaRPr lang="he-IL" dirty="0">
              <a:latin typeface="Arial" panose="020B0604020202020204" pitchFamily="34" charset="0"/>
              <a:cs typeface="Arial" panose="020B0604020202020204" pitchFamily="34" charset="0"/>
            </a:endParaRPr>
          </a:p>
          <a:p>
            <a:pPr marL="0" indent="0">
              <a:buFont typeface="Arial" pitchFamily="34" charset="0"/>
              <a:buNone/>
            </a:pPr>
            <a:endParaRPr lang="he-I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026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680098" y="288944"/>
            <a:ext cx="11160000" cy="720000"/>
          </a:xfrm>
        </p:spPr>
        <p:txBody>
          <a:bodyPr/>
          <a:lstStyle/>
          <a:p>
            <a:r>
              <a:rPr lang="ar-SA" dirty="0">
                <a:latin typeface="Arial" panose="020B0604020202020204" pitchFamily="34" charset="0"/>
                <a:cs typeface="Arial" panose="020B0604020202020204" pitchFamily="34" charset="0"/>
              </a:rPr>
              <a:t>إلى ماذا توصّلنا؟</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a:xfrm>
            <a:off x="515206" y="1008944"/>
            <a:ext cx="10565749" cy="4680000"/>
          </a:xfrm>
        </p:spPr>
        <p:txBody>
          <a:bodyPr>
            <a:normAutofit/>
          </a:bodyPr>
          <a:lstStyle/>
          <a:p>
            <a:pPr marL="0" indent="0">
              <a:buNone/>
            </a:pPr>
            <a:r>
              <a:rPr lang="ar-SA" dirty="0">
                <a:solidFill>
                  <a:prstClr val="black"/>
                </a:solidFill>
                <a:latin typeface="Arial" panose="020B0604020202020204" pitchFamily="34" charset="0"/>
                <a:cs typeface="Arial" panose="020B0604020202020204" pitchFamily="34" charset="0"/>
              </a:rPr>
              <a:t>تأمّلوا إجاباتكم.</a:t>
            </a:r>
            <a:endParaRPr lang="he-IL" dirty="0">
              <a:solidFill>
                <a:prstClr val="black"/>
              </a:solidFill>
              <a:latin typeface="Arial" panose="020B0604020202020204" pitchFamily="34" charset="0"/>
              <a:cs typeface="Arial" panose="020B0604020202020204" pitchFamily="34" charset="0"/>
            </a:endParaRPr>
          </a:p>
          <a:p>
            <a:pPr marL="0" indent="0">
              <a:buSzPct val="80000"/>
              <a:buNone/>
            </a:pPr>
            <a:r>
              <a:rPr lang="ar-SA" dirty="0">
                <a:solidFill>
                  <a:prstClr val="black"/>
                </a:solidFill>
                <a:latin typeface="Arial" panose="020B0604020202020204" pitchFamily="34" charset="0"/>
                <a:cs typeface="Arial" panose="020B0604020202020204" pitchFamily="34" charset="0"/>
              </a:rPr>
              <a:t>ماذا يظهر مِن خلالها:</a:t>
            </a:r>
            <a:endParaRPr lang="he-IL" dirty="0">
              <a:solidFill>
                <a:prstClr val="black"/>
              </a:solidFill>
              <a:latin typeface="Arial" panose="020B0604020202020204" pitchFamily="34" charset="0"/>
              <a:cs typeface="Arial" panose="020B0604020202020204" pitchFamily="34" charset="0"/>
            </a:endParaRPr>
          </a:p>
          <a:p>
            <a:pPr indent="-457200">
              <a:buSzPct val="80000"/>
              <a:buFont typeface="Wingdings" panose="05000000000000000000" pitchFamily="2" charset="2"/>
              <a:buChar char="q"/>
            </a:pPr>
            <a:r>
              <a:rPr lang="ar-SA" dirty="0">
                <a:solidFill>
                  <a:prstClr val="black"/>
                </a:solidFill>
                <a:latin typeface="Arial" panose="020B0604020202020204" pitchFamily="34" charset="0"/>
                <a:cs typeface="Arial" panose="020B0604020202020204" pitchFamily="34" charset="0"/>
              </a:rPr>
              <a:t>هل تقومون بمشاركة أصدقائكم أو</a:t>
            </a:r>
            <a:r>
              <a:rPr lang="he-IL" dirty="0">
                <a:solidFill>
                  <a:prstClr val="black"/>
                </a:solidFill>
                <a:latin typeface="Arial" panose="020B0604020202020204" pitchFamily="34" charset="0"/>
                <a:cs typeface="Arial" panose="020B0604020202020204" pitchFamily="34" charset="0"/>
              </a:rPr>
              <a:t> </a:t>
            </a:r>
            <a:r>
              <a:rPr lang="ar-SA" dirty="0">
                <a:solidFill>
                  <a:prstClr val="black"/>
                </a:solidFill>
                <a:latin typeface="Arial" panose="020B0604020202020204" pitchFamily="34" charset="0"/>
                <a:cs typeface="Arial" panose="020B0604020202020204" pitchFamily="34" charset="0"/>
              </a:rPr>
              <a:t>أشخاص مقرّبين في الصعوبات الّتي </a:t>
            </a:r>
            <a:r>
              <a:rPr lang="ar-SA" dirty="0" err="1">
                <a:solidFill>
                  <a:prstClr val="black"/>
                </a:solidFill>
                <a:latin typeface="Arial" panose="020B0604020202020204" pitchFamily="34" charset="0"/>
                <a:cs typeface="Arial" panose="020B0604020202020204" pitchFamily="34" charset="0"/>
              </a:rPr>
              <a:t>تواجهونها</a:t>
            </a:r>
            <a:r>
              <a:rPr lang="ar-SA" dirty="0">
                <a:solidFill>
                  <a:prstClr val="black"/>
                </a:solidFill>
                <a:latin typeface="Arial" panose="020B0604020202020204" pitchFamily="34" charset="0"/>
                <a:cs typeface="Arial" panose="020B0604020202020204" pitchFamily="34" charset="0"/>
              </a:rPr>
              <a:t>؟</a:t>
            </a:r>
            <a:endParaRPr lang="he-IL" dirty="0">
              <a:solidFill>
                <a:prstClr val="black"/>
              </a:solidFill>
              <a:latin typeface="Arial" panose="020B0604020202020204" pitchFamily="34" charset="0"/>
              <a:cs typeface="Arial" panose="020B0604020202020204" pitchFamily="34" charset="0"/>
            </a:endParaRPr>
          </a:p>
          <a:p>
            <a:pPr>
              <a:buSzPct val="80000"/>
              <a:buFont typeface="Wingdings" panose="05000000000000000000" pitchFamily="2" charset="2"/>
              <a:buChar char="q"/>
            </a:pPr>
            <a:r>
              <a:rPr lang="ar-SA" dirty="0">
                <a:solidFill>
                  <a:prstClr val="black"/>
                </a:solidFill>
                <a:latin typeface="Arial" panose="020B0604020202020204" pitchFamily="34" charset="0"/>
                <a:cs typeface="Arial" panose="020B0604020202020204" pitchFamily="34" charset="0"/>
              </a:rPr>
              <a:t>هل تفضّلون مواجهة التحدّيات والصعوبات بمفردكم؟</a:t>
            </a:r>
            <a:endParaRPr lang="he-IL" dirty="0">
              <a:solidFill>
                <a:prstClr val="black"/>
              </a:solidFill>
              <a:latin typeface="Arial" panose="020B0604020202020204" pitchFamily="34" charset="0"/>
              <a:cs typeface="Arial" panose="020B0604020202020204" pitchFamily="34" charset="0"/>
            </a:endParaRPr>
          </a:p>
          <a:p>
            <a:pPr>
              <a:buSzPct val="80000"/>
              <a:buFont typeface="Wingdings" panose="05000000000000000000" pitchFamily="2" charset="2"/>
              <a:buChar char="q"/>
            </a:pPr>
            <a:r>
              <a:rPr lang="ar-SA" dirty="0">
                <a:solidFill>
                  <a:prstClr val="black"/>
                </a:solidFill>
                <a:latin typeface="Arial" panose="020B0604020202020204" pitchFamily="34" charset="0"/>
                <a:cs typeface="Arial" panose="020B0604020202020204" pitchFamily="34" charset="0"/>
              </a:rPr>
              <a:t>هل فاجأتكم الصورة الّتي تظهر مِن خلال إجاباتكم؟ هل هي مألوفة بالنسبة لكم؟</a:t>
            </a:r>
            <a:endParaRPr lang="he-IL" dirty="0">
              <a:solidFill>
                <a:prstClr val="black"/>
              </a:solidFill>
              <a:latin typeface="Arial" panose="020B0604020202020204" pitchFamily="34" charset="0"/>
              <a:cs typeface="Arial" panose="020B0604020202020204" pitchFamily="34" charset="0"/>
            </a:endParaRPr>
          </a:p>
          <a:p>
            <a:pPr>
              <a:buSzPct val="80000"/>
              <a:buFont typeface="Wingdings" panose="05000000000000000000" pitchFamily="2" charset="2"/>
              <a:buChar char="q"/>
            </a:pPr>
            <a:r>
              <a:rPr lang="ar-SA" dirty="0">
                <a:solidFill>
                  <a:prstClr val="black"/>
                </a:solidFill>
                <a:latin typeface="Arial" panose="020B0604020202020204" pitchFamily="34" charset="0"/>
                <a:cs typeface="Arial" panose="020B0604020202020204" pitchFamily="34" charset="0"/>
              </a:rPr>
              <a:t>هل أنتم راضون مِن النمط</a:t>
            </a:r>
            <a:r>
              <a:rPr lang="he-IL" dirty="0">
                <a:solidFill>
                  <a:prstClr val="black"/>
                </a:solidFill>
                <a:latin typeface="Arial" panose="020B0604020202020204" pitchFamily="34" charset="0"/>
                <a:cs typeface="Arial" panose="020B0604020202020204" pitchFamily="34" charset="0"/>
              </a:rPr>
              <a:t> </a:t>
            </a:r>
            <a:r>
              <a:rPr lang="ar-SA" dirty="0">
                <a:solidFill>
                  <a:prstClr val="black"/>
                </a:solidFill>
                <a:latin typeface="Arial" panose="020B0604020202020204" pitchFamily="34" charset="0"/>
                <a:cs typeface="Arial" panose="020B0604020202020204" pitchFamily="34" charset="0"/>
              </a:rPr>
              <a:t>الذي تتّبعونه؟ هل تودّون أن تغيّروه؟</a:t>
            </a:r>
            <a:endParaRPr lang="he-IL" dirty="0">
              <a:solidFill>
                <a:prstClr val="black"/>
              </a:solidFill>
              <a:latin typeface="Arial" panose="020B0604020202020204" pitchFamily="34" charset="0"/>
              <a:cs typeface="Arial" panose="020B0604020202020204" pitchFamily="34" charset="0"/>
            </a:endParaRPr>
          </a:p>
          <a:p>
            <a:pPr>
              <a:buSzPct val="80000"/>
              <a:buFont typeface="Wingdings" panose="05000000000000000000" pitchFamily="2" charset="2"/>
              <a:buChar char="q"/>
            </a:pPr>
            <a:r>
              <a:rPr lang="ar-SA" dirty="0">
                <a:solidFill>
                  <a:schemeClr val="tx1"/>
                </a:solidFill>
                <a:latin typeface="Arial" panose="020B0604020202020204" pitchFamily="34" charset="0"/>
                <a:cs typeface="Arial" panose="020B0604020202020204" pitchFamily="34" charset="0"/>
              </a:rPr>
              <a:t> ماذا يمكن أن يساعدكم على تغييره؟</a:t>
            </a:r>
            <a:endParaRPr lang="he-IL" dirty="0">
              <a:solidFill>
                <a:prstClr val="black"/>
              </a:solidFill>
              <a:latin typeface="Arial" panose="020B0604020202020204" pitchFamily="34" charset="0"/>
              <a:cs typeface="Arial" panose="020B0604020202020204" pitchFamily="34" charset="0"/>
            </a:endParaRPr>
          </a:p>
          <a:p>
            <a:pPr marL="0" indent="0"/>
            <a:endParaRPr lang="he-IL" dirty="0">
              <a:solidFill>
                <a:prstClr val="black"/>
              </a:solidFill>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pic>
        <p:nvPicPr>
          <p:cNvPr id="5" name="תמונה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25065" y="854459"/>
            <a:ext cx="2411976" cy="1662990"/>
          </a:xfrm>
          <a:prstGeom prst="rect">
            <a:avLst/>
          </a:prstGeom>
        </p:spPr>
      </p:pic>
    </p:spTree>
    <p:extLst>
      <p:ext uri="{BB962C8B-B14F-4D97-AF65-F5344CB8AC3E}">
        <p14:creationId xmlns:p14="http://schemas.microsoft.com/office/powerpoint/2010/main" val="31661177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כותרת 4"/>
          <p:cNvSpPr>
            <a:spLocks noGrp="1"/>
          </p:cNvSpPr>
          <p:nvPr>
            <p:ph type="title"/>
          </p:nvPr>
        </p:nvSpPr>
        <p:spPr/>
        <p:txBody>
          <a:bodyPr/>
          <a:lstStyle/>
          <a:p>
            <a:r>
              <a:rPr lang="ar-SA" dirty="0">
                <a:latin typeface="Arial" panose="020B0604020202020204" pitchFamily="34" charset="0"/>
                <a:cs typeface="Arial" panose="020B0604020202020204" pitchFamily="34" charset="0"/>
              </a:rPr>
              <a:t>نتحدّث عمّا يجري هنا والآن</a:t>
            </a:r>
            <a:endParaRPr lang="he-IL" dirty="0">
              <a:latin typeface="Arial" panose="020B0604020202020204" pitchFamily="34" charset="0"/>
              <a:cs typeface="Arial" panose="020B0604020202020204" pitchFamily="34" charset="0"/>
            </a:endParaRPr>
          </a:p>
        </p:txBody>
      </p:sp>
      <p:sp>
        <p:nvSpPr>
          <p:cNvPr id="6" name="מציין מיקום תוכן 5"/>
          <p:cNvSpPr>
            <a:spLocks noGrp="1"/>
          </p:cNvSpPr>
          <p:nvPr>
            <p:ph idx="1"/>
          </p:nvPr>
        </p:nvSpPr>
        <p:spPr>
          <a:xfrm>
            <a:off x="515206" y="1195757"/>
            <a:ext cx="10359271" cy="4680000"/>
          </a:xfrm>
        </p:spPr>
        <p:txBody>
          <a:bodyPr>
            <a:normAutofit/>
          </a:bodyPr>
          <a:lstStyle/>
          <a:p>
            <a:pPr marL="0" indent="0">
              <a:buNone/>
            </a:pPr>
            <a:r>
              <a:rPr lang="ar-SA" dirty="0">
                <a:solidFill>
                  <a:prstClr val="black"/>
                </a:solidFill>
                <a:latin typeface="Arial" panose="020B0604020202020204" pitchFamily="34" charset="0"/>
                <a:cs typeface="Arial" panose="020B0604020202020204" pitchFamily="34" charset="0"/>
              </a:rPr>
              <a:t>تأملوا الأيام الّتي تمرّ الآن وأنتم تمكثون في البيت:</a:t>
            </a:r>
            <a:endParaRPr lang="he-IL" dirty="0">
              <a:solidFill>
                <a:schemeClr val="tx1"/>
              </a:solidFill>
              <a:latin typeface="Arial" panose="020B0604020202020204" pitchFamily="34" charset="0"/>
              <a:cs typeface="Arial" panose="020B0604020202020204" pitchFamily="34" charset="0"/>
            </a:endParaRPr>
          </a:p>
          <a:p>
            <a:pPr marL="0" indent="0">
              <a:buNone/>
            </a:pPr>
            <a:r>
              <a:rPr lang="ar-SA" dirty="0">
                <a:solidFill>
                  <a:prstClr val="black"/>
                </a:solidFill>
                <a:latin typeface="Arial" panose="020B0604020202020204" pitchFamily="34" charset="0"/>
                <a:cs typeface="Arial" panose="020B0604020202020204" pitchFamily="34" charset="0"/>
              </a:rPr>
              <a:t>هل نمطكم في طلب المساعدة كما هو؟ هل غيّرتموه؟ </a:t>
            </a:r>
            <a:endParaRPr lang="he-IL" dirty="0">
              <a:solidFill>
                <a:prstClr val="black"/>
              </a:solidFill>
              <a:latin typeface="Arial" panose="020B0604020202020204" pitchFamily="34" charset="0"/>
              <a:cs typeface="Arial" panose="020B0604020202020204" pitchFamily="34" charset="0"/>
            </a:endParaRPr>
          </a:p>
          <a:p>
            <a:pPr marL="0" indent="0">
              <a:buNone/>
            </a:pPr>
            <a:r>
              <a:rPr lang="ar-SA" dirty="0">
                <a:solidFill>
                  <a:prstClr val="black"/>
                </a:solidFill>
                <a:latin typeface="Arial" panose="020B0604020202020204" pitchFamily="34" charset="0"/>
                <a:cs typeface="Arial" panose="020B0604020202020204" pitchFamily="34" charset="0"/>
              </a:rPr>
              <a:t>هل تشعرون بأنّ النمط الآنيّ يفيدكم؟ أم يجب تغييره؟</a:t>
            </a:r>
            <a:endParaRPr lang="he-IL" dirty="0">
              <a:solidFill>
                <a:prstClr val="black"/>
              </a:solidFill>
              <a:latin typeface="Arial" panose="020B0604020202020204" pitchFamily="34" charset="0"/>
              <a:cs typeface="Arial" panose="020B0604020202020204" pitchFamily="34" charset="0"/>
            </a:endParaRPr>
          </a:p>
          <a:p>
            <a:pPr marL="0" indent="0">
              <a:buNone/>
            </a:pPr>
            <a:r>
              <a:rPr lang="ar-SA" dirty="0">
                <a:solidFill>
                  <a:prstClr val="black"/>
                </a:solidFill>
                <a:latin typeface="Arial" panose="020B0604020202020204" pitchFamily="34" charset="0"/>
                <a:cs typeface="Arial" panose="020B0604020202020204" pitchFamily="34" charset="0"/>
              </a:rPr>
              <a:t>عندما نواجه صعوبات وتحدّيات، فمِن المهمّ أن نتوجّه لطلب المساعدة ونقدّم المساعدة.</a:t>
            </a:r>
            <a:endParaRPr lang="he-IL" dirty="0">
              <a:solidFill>
                <a:prstClr val="black"/>
              </a:solidFill>
              <a:latin typeface="Arial" panose="020B0604020202020204" pitchFamily="34" charset="0"/>
              <a:cs typeface="Arial" panose="020B0604020202020204" pitchFamily="34" charset="0"/>
            </a:endParaRPr>
          </a:p>
          <a:p>
            <a:pPr marL="0" indent="0">
              <a:buNone/>
            </a:pPr>
            <a:r>
              <a:rPr lang="ar-SA" dirty="0">
                <a:solidFill>
                  <a:prstClr val="black"/>
                </a:solidFill>
                <a:latin typeface="Arial" panose="020B0604020202020204" pitchFamily="34" charset="0"/>
                <a:cs typeface="Arial" panose="020B0604020202020204" pitchFamily="34" charset="0"/>
              </a:rPr>
              <a:t>طلب المساعدة يقوّينا ويجعلنا نرى الأمور مِن زوايا أخرى لم نفكّر فيها.</a:t>
            </a:r>
            <a:endParaRPr lang="he-IL" dirty="0">
              <a:solidFill>
                <a:prstClr val="black"/>
              </a:solidFill>
              <a:latin typeface="Arial" panose="020B0604020202020204" pitchFamily="34" charset="0"/>
              <a:cs typeface="Arial" panose="020B0604020202020204" pitchFamily="34" charset="0"/>
            </a:endParaRPr>
          </a:p>
          <a:p>
            <a:pPr marL="0" indent="0">
              <a:buNone/>
            </a:pPr>
            <a:r>
              <a:rPr lang="ar-SA" dirty="0">
                <a:solidFill>
                  <a:prstClr val="black"/>
                </a:solidFill>
                <a:latin typeface="Arial" panose="020B0604020202020204" pitchFamily="34" charset="0"/>
                <a:cs typeface="Arial" panose="020B0604020202020204" pitchFamily="34" charset="0"/>
              </a:rPr>
              <a:t>يمنحنا تقديم المساعدة للآخرين إحساسًا بالأهميّة والقدرة الذاتيّة، كما يمنحنا شعورًا جيّدًا لأنّنا نعرف أننا نفيد الآخرين ونساعدهم. </a:t>
            </a:r>
            <a:endParaRPr lang="he-IL" dirty="0">
              <a:solidFill>
                <a:prstClr val="black"/>
              </a:solidFill>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pic>
        <p:nvPicPr>
          <p:cNvPr id="7" name="תמונה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90209" y="153538"/>
            <a:ext cx="2084438" cy="1042219"/>
          </a:xfrm>
          <a:prstGeom prst="rect">
            <a:avLst/>
          </a:prstGeom>
        </p:spPr>
      </p:pic>
    </p:spTree>
    <p:extLst>
      <p:ext uri="{BB962C8B-B14F-4D97-AF65-F5344CB8AC3E}">
        <p14:creationId xmlns:p14="http://schemas.microsoft.com/office/powerpoint/2010/main" val="2478075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solidFill>
                  <a:schemeClr val="tx1"/>
                </a:solidFill>
                <a:latin typeface="Arial" panose="020B0604020202020204" pitchFamily="34" charset="0"/>
                <a:cs typeface="Arial" panose="020B0604020202020204" pitchFamily="34" charset="0"/>
              </a:rPr>
              <a:t>الصديق وقت الضيق (1)</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a:xfrm>
            <a:off x="515206" y="1147547"/>
            <a:ext cx="11160000" cy="4928787"/>
          </a:xfrm>
          <a:noFill/>
        </p:spPr>
        <p:txBody>
          <a:bodyPr>
            <a:normAutofit/>
          </a:bodyPr>
          <a:lstStyle/>
          <a:p>
            <a:pPr marL="0" lvl="0" indent="0">
              <a:lnSpc>
                <a:spcPct val="100000"/>
              </a:lnSpc>
              <a:spcAft>
                <a:spcPts val="0"/>
              </a:spcAft>
              <a:buSzPts val="2800"/>
              <a:buNone/>
            </a:pPr>
            <a:r>
              <a:rPr lang="ar-SA" dirty="0">
                <a:latin typeface="Arial" panose="020B0604020202020204" pitchFamily="34" charset="0"/>
                <a:cs typeface="Arial" panose="020B0604020202020204" pitchFamily="34" charset="0"/>
              </a:rPr>
              <a:t>اقرأوا محادثة الواتس آب، ثم اكتبوا في الدفتر:</a:t>
            </a:r>
            <a:endParaRPr lang="he-IL" dirty="0">
              <a:latin typeface="Arial" panose="020B0604020202020204" pitchFamily="34" charset="0"/>
              <a:cs typeface="Arial" panose="020B0604020202020204" pitchFamily="34" charset="0"/>
            </a:endParaRPr>
          </a:p>
          <a:p>
            <a:pPr marL="514350" lvl="0" indent="-514350">
              <a:lnSpc>
                <a:spcPct val="100000"/>
              </a:lnSpc>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إذا تلقّيتم هذه الرسائل مِن زميل\ـة لكم في الصفّ، فماذا ستكتبون                                                               </a:t>
            </a:r>
            <a:r>
              <a:rPr lang="ar-SA" dirty="0">
                <a:solidFill>
                  <a:schemeClr val="tx1"/>
                </a:solidFill>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في رسالة الواتس آب التي سترسلونها إليه؟ </a:t>
            </a:r>
            <a:endParaRPr lang="he-IL" dirty="0">
              <a:latin typeface="Arial" panose="020B0604020202020204" pitchFamily="34" charset="0"/>
              <a:cs typeface="Arial" panose="020B0604020202020204" pitchFamily="34" charset="0"/>
            </a:endParaRPr>
          </a:p>
          <a:p>
            <a:pPr marL="514350" lvl="0" indent="-514350">
              <a:lnSpc>
                <a:spcPct val="100000"/>
              </a:lnSpc>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لو كنتم مكان الشخص الذي يطلب المساعدةـ، فهل ستطلبون المساعدة؟ </a:t>
            </a:r>
          </a:p>
          <a:p>
            <a:pPr marL="0" lvl="0" indent="0">
              <a:lnSpc>
                <a:spcPct val="100000"/>
              </a:lnSpc>
              <a:spcBef>
                <a:spcPts val="1000"/>
              </a:spcBef>
              <a:spcAft>
                <a:spcPts val="0"/>
              </a:spcAft>
              <a:buClr>
                <a:schemeClr val="accent2"/>
              </a:buClr>
              <a:buSzPts val="2800"/>
              <a:buNone/>
            </a:pPr>
            <a:r>
              <a:rPr lang="ar-SA" dirty="0">
                <a:latin typeface="Arial" panose="020B0604020202020204" pitchFamily="34" charset="0"/>
                <a:cs typeface="Arial" panose="020B0604020202020204" pitchFamily="34" charset="0"/>
              </a:rPr>
              <a:t>      إذا كانت الإجابة نعم، مِمّن ستطلبونها؟</a:t>
            </a:r>
            <a:endParaRPr lang="he-IL" dirty="0">
              <a:latin typeface="Arial" panose="020B0604020202020204" pitchFamily="34" charset="0"/>
              <a:cs typeface="Arial" panose="020B0604020202020204" pitchFamily="34" charset="0"/>
            </a:endParaRPr>
          </a:p>
          <a:p>
            <a:pPr marL="514350" lvl="0" indent="-514350">
              <a:lnSpc>
                <a:spcPct val="100000"/>
              </a:lnSpc>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ما الإجابة التي تودّون الحصول عليها مِن صديقكم\صديقتكم؟</a:t>
            </a:r>
            <a:endParaRPr lang="he-IL" dirty="0">
              <a:latin typeface="Arial" panose="020B0604020202020204" pitchFamily="34" charset="0"/>
              <a:cs typeface="Arial" panose="020B0604020202020204" pitchFamily="34" charset="0"/>
            </a:endParaRPr>
          </a:p>
          <a:p>
            <a:pPr marL="514350" lvl="0" indent="-514350">
              <a:lnSpc>
                <a:spcPct val="100000"/>
              </a:lnSpc>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افحصوا إجابتكم عن السؤال الأوّل، هل هي داعمة ومعزّزة؟</a:t>
            </a:r>
            <a:endParaRPr lang="he-IL" dirty="0">
              <a:latin typeface="Arial" panose="020B0604020202020204" pitchFamily="34" charset="0"/>
              <a:cs typeface="Arial" panose="020B0604020202020204" pitchFamily="34" charset="0"/>
            </a:endParaRPr>
          </a:p>
          <a:p>
            <a:pPr marL="514350" lvl="0" indent="-514350">
              <a:lnSpc>
                <a:spcPct val="100000"/>
              </a:lnSpc>
              <a:spcBef>
                <a:spcPts val="1000"/>
              </a:spcBef>
              <a:spcAft>
                <a:spcPts val="0"/>
              </a:spcAft>
              <a:buClr>
                <a:schemeClr val="accent2"/>
              </a:buClr>
              <a:buSzPts val="2800"/>
              <a:buFont typeface="+mj-lt"/>
              <a:buAutoNum type="arabicPeriod"/>
            </a:pPr>
            <a:r>
              <a:rPr lang="ar-SA" dirty="0">
                <a:solidFill>
                  <a:schemeClr val="tx1"/>
                </a:solidFill>
                <a:latin typeface="Arial" panose="020B0604020202020204" pitchFamily="34" charset="0"/>
                <a:cs typeface="Arial" panose="020B0604020202020204" pitchFamily="34" charset="0"/>
              </a:rPr>
              <a:t>إذا </a:t>
            </a:r>
            <a:r>
              <a:rPr lang="ar-SA" dirty="0">
                <a:latin typeface="Arial" panose="020B0604020202020204" pitchFamily="34" charset="0"/>
                <a:cs typeface="Arial" panose="020B0604020202020204" pitchFamily="34" charset="0"/>
              </a:rPr>
              <a:t>كانت إجابتكم "لا"، اكتبوا </a:t>
            </a:r>
            <a:r>
              <a:rPr lang="ar-SY" dirty="0">
                <a:latin typeface="Arial" panose="020B0604020202020204" pitchFamily="34" charset="0"/>
                <a:cs typeface="Arial" panose="020B0604020202020204" pitchFamily="34" charset="0"/>
              </a:rPr>
              <a:t>بَدَلا منها </a:t>
            </a:r>
            <a:r>
              <a:rPr lang="ar-SA" dirty="0">
                <a:latin typeface="Arial" panose="020B0604020202020204" pitchFamily="34" charset="0"/>
                <a:cs typeface="Arial" panose="020B0604020202020204" pitchFamily="34" charset="0"/>
              </a:rPr>
              <a:t>إجابة داعمة</a:t>
            </a:r>
            <a:r>
              <a:rPr lang="ar-SY" dirty="0">
                <a:latin typeface="Arial" panose="020B0604020202020204" pitchFamily="34" charset="0"/>
                <a:cs typeface="Arial" panose="020B0604020202020204" pitchFamily="34" charset="0"/>
              </a:rPr>
              <a:t>.</a:t>
            </a:r>
            <a:endParaRPr lang="he-IL" dirty="0">
              <a:latin typeface="Arial" panose="020B0604020202020204" pitchFamily="34" charset="0"/>
              <a:cs typeface="Arial" panose="020B0604020202020204" pitchFamily="34" charset="0"/>
            </a:endParaRPr>
          </a:p>
          <a:p>
            <a:pPr marL="514350" lvl="0" indent="-514350">
              <a:lnSpc>
                <a:spcPct val="100000"/>
              </a:lnSpc>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ما الشعور الذي يراودكم عندما تتأمّلون الإجابة الّتي</a:t>
            </a:r>
            <a:r>
              <a:rPr lang="he-IL"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كتبتموها؟</a:t>
            </a:r>
            <a:endParaRPr lang="he-IL" dirty="0">
              <a:latin typeface="Arial" panose="020B0604020202020204" pitchFamily="34" charset="0"/>
              <a:cs typeface="Arial" panose="020B0604020202020204" pitchFamily="34" charset="0"/>
            </a:endParaRPr>
          </a:p>
          <a:p>
            <a:pPr marL="0" lvl="0" indent="0">
              <a:lnSpc>
                <a:spcPct val="100000"/>
              </a:lnSpc>
              <a:spcBef>
                <a:spcPts val="1000"/>
              </a:spcBef>
              <a:spcAft>
                <a:spcPts val="0"/>
              </a:spcAft>
              <a:buClr>
                <a:schemeClr val="accent2"/>
              </a:buClr>
              <a:buSzPts val="2800"/>
              <a:buNone/>
            </a:pPr>
            <a:endParaRPr lang="he-IL" dirty="0">
              <a:latin typeface="Arial" panose="020B0604020202020204" pitchFamily="34" charset="0"/>
              <a:cs typeface="Arial" panose="020B0604020202020204" pitchFamily="34" charset="0"/>
            </a:endParaRPr>
          </a:p>
        </p:txBody>
      </p:sp>
      <p:grpSp>
        <p:nvGrpSpPr>
          <p:cNvPr id="4" name="קבוצה 3"/>
          <p:cNvGrpSpPr/>
          <p:nvPr/>
        </p:nvGrpSpPr>
        <p:grpSpPr>
          <a:xfrm>
            <a:off x="127952" y="933094"/>
            <a:ext cx="3627477" cy="4685858"/>
            <a:chOff x="7019936" y="1623885"/>
            <a:chExt cx="3813386" cy="4685858"/>
          </a:xfrm>
          <a:solidFill>
            <a:schemeClr val="bg1">
              <a:lumMod val="95000"/>
            </a:schemeClr>
          </a:solidFill>
        </p:grpSpPr>
        <p:pic>
          <p:nvPicPr>
            <p:cNvPr id="5" name="תמונה 4" descr="תמונה שמכילה צילום מסך&#10;&#10;התיאור נוצר באופן אוטומטי">
              <a:extLst>
                <a:ext uri="{FF2B5EF4-FFF2-40B4-BE49-F238E27FC236}">
                  <a16:creationId xmlns:a16="http://schemas.microsoft.com/office/drawing/2014/main" xmlns="" id="{62B82CF4-3420-4316-9442-70EA265CA380}"/>
                </a:ext>
              </a:extLst>
            </p:cNvPr>
            <p:cNvPicPr>
              <a:picLocks noChangeAspect="1"/>
            </p:cNvPicPr>
            <p:nvPr/>
          </p:nvPicPr>
          <p:blipFill rotWithShape="1">
            <a:blip r:embed="rId2">
              <a:extLst>
                <a:ext uri="{28A0092B-C50C-407E-A947-70E740481C1C}">
                  <a14:useLocalDpi xmlns:a14="http://schemas.microsoft.com/office/drawing/2010/main" val="0"/>
                </a:ext>
              </a:extLst>
            </a:blip>
            <a:srcRect b="48070"/>
            <a:stretch/>
          </p:blipFill>
          <p:spPr>
            <a:xfrm>
              <a:off x="7019936" y="1623885"/>
              <a:ext cx="3813385" cy="4046722"/>
            </a:xfrm>
            <a:prstGeom prst="rect">
              <a:avLst/>
            </a:prstGeom>
            <a:grpFill/>
          </p:spPr>
        </p:pic>
        <p:grpSp>
          <p:nvGrpSpPr>
            <p:cNvPr id="6" name="קבוצה 5">
              <a:extLst>
                <a:ext uri="{FF2B5EF4-FFF2-40B4-BE49-F238E27FC236}">
                  <a16:creationId xmlns:a16="http://schemas.microsoft.com/office/drawing/2014/main" xmlns="" id="{AC968B46-4EF2-4DB5-AB98-993B005E4D24}"/>
                </a:ext>
              </a:extLst>
            </p:cNvPr>
            <p:cNvGrpSpPr/>
            <p:nvPr/>
          </p:nvGrpSpPr>
          <p:grpSpPr>
            <a:xfrm>
              <a:off x="7019936" y="5670607"/>
              <a:ext cx="3813386" cy="639136"/>
              <a:chOff x="3144981" y="5680885"/>
              <a:chExt cx="5113033" cy="1031540"/>
            </a:xfrm>
            <a:grpFill/>
          </p:grpSpPr>
          <p:pic>
            <p:nvPicPr>
              <p:cNvPr id="11" name="תמונה 10" descr="תמונה שמכילה צילום מסך&#10;&#10;התיאור נוצר באופן אוטומטי">
                <a:extLst>
                  <a:ext uri="{FF2B5EF4-FFF2-40B4-BE49-F238E27FC236}">
                    <a16:creationId xmlns:a16="http://schemas.microsoft.com/office/drawing/2014/main" xmlns="" id="{7A181061-0457-4B4D-9B74-D8BB77D1DF6D}"/>
                  </a:ext>
                </a:extLst>
              </p:cNvPr>
              <p:cNvPicPr>
                <a:picLocks noChangeAspect="1"/>
              </p:cNvPicPr>
              <p:nvPr/>
            </p:nvPicPr>
            <p:blipFill rotWithShape="1">
              <a:blip r:embed="rId2">
                <a:extLst>
                  <a:ext uri="{28A0092B-C50C-407E-A947-70E740481C1C}">
                    <a14:useLocalDpi xmlns:a14="http://schemas.microsoft.com/office/drawing/2010/main" val="0"/>
                  </a:ext>
                </a:extLst>
              </a:blip>
              <a:srcRect t="34183" b="56499"/>
              <a:stretch/>
            </p:blipFill>
            <p:spPr>
              <a:xfrm>
                <a:off x="3144981" y="5680885"/>
                <a:ext cx="5113033" cy="1031540"/>
              </a:xfrm>
              <a:prstGeom prst="rect">
                <a:avLst/>
              </a:prstGeom>
              <a:grpFill/>
            </p:spPr>
          </p:pic>
          <p:sp>
            <p:nvSpPr>
              <p:cNvPr id="12" name="מלבן 11">
                <a:extLst>
                  <a:ext uri="{FF2B5EF4-FFF2-40B4-BE49-F238E27FC236}">
                    <a16:creationId xmlns:a16="http://schemas.microsoft.com/office/drawing/2014/main" xmlns="" id="{E00AFFBD-45DA-483F-B8C8-803A49DA927F}"/>
                  </a:ext>
                </a:extLst>
              </p:cNvPr>
              <p:cNvSpPr/>
              <p:nvPr/>
            </p:nvSpPr>
            <p:spPr>
              <a:xfrm>
                <a:off x="3393009" y="5888610"/>
                <a:ext cx="3914274" cy="268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a:extLst>
                  <a:ext uri="{FF2B5EF4-FFF2-40B4-BE49-F238E27FC236}">
                    <a16:creationId xmlns:a16="http://schemas.microsoft.com/office/drawing/2014/main" xmlns="" id="{B158D225-089A-4219-A5FC-5ABDC945BD8D}"/>
                  </a:ext>
                </a:extLst>
              </p:cNvPr>
              <p:cNvSpPr/>
              <p:nvPr/>
            </p:nvSpPr>
            <p:spPr>
              <a:xfrm>
                <a:off x="6379570" y="6156641"/>
                <a:ext cx="983504" cy="26803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a:extLst>
                  <a:ext uri="{FF2B5EF4-FFF2-40B4-BE49-F238E27FC236}">
                    <a16:creationId xmlns:a16="http://schemas.microsoft.com/office/drawing/2014/main" xmlns="" id="{D87549DE-AEBD-4EA5-9FDA-A74C91D93C52}"/>
                  </a:ext>
                </a:extLst>
              </p:cNvPr>
              <p:cNvSpPr/>
              <p:nvPr/>
            </p:nvSpPr>
            <p:spPr>
              <a:xfrm>
                <a:off x="6822094" y="6496549"/>
                <a:ext cx="540980" cy="13984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grpSp>
        <p:sp>
          <p:nvSpPr>
            <p:cNvPr id="7" name="מלבן מעוגל 6"/>
            <p:cNvSpPr/>
            <p:nvPr/>
          </p:nvSpPr>
          <p:spPr>
            <a:xfrm>
              <a:off x="7683862" y="2481558"/>
              <a:ext cx="3031900" cy="350931"/>
            </a:xfrm>
            <a:prstGeom prst="roundRect">
              <a:avLst/>
            </a:prstGeom>
            <a:solidFill>
              <a:srgbClr val="D1E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هل تسمعين، أنا متوتّرة جدًا مِن موضوع </a:t>
              </a:r>
              <a:r>
                <a:rPr lang="ar-SA" sz="1400" b="1" dirty="0" err="1">
                  <a:solidFill>
                    <a:schemeClr val="tx1"/>
                  </a:solidFill>
                  <a:latin typeface="Varela Round" panose="00000500000000000000" pitchFamily="2" charset="-79"/>
                  <a:cs typeface="Varela Round" panose="00000500000000000000" pitchFamily="2" charset="-79"/>
                </a:rPr>
                <a:t>الكورونا</a:t>
              </a:r>
              <a:r>
                <a:rPr lang="ar-SA" sz="1400" b="1" dirty="0">
                  <a:solidFill>
                    <a:schemeClr val="tx1"/>
                  </a:solidFill>
                  <a:latin typeface="Varela Round" panose="00000500000000000000" pitchFamily="2" charset="-79"/>
                  <a:cs typeface="Varela Round" panose="00000500000000000000" pitchFamily="2" charset="-79"/>
                </a:rPr>
                <a:t>، وخائفة جدًا!</a:t>
              </a:r>
              <a:endParaRPr lang="he-IL" sz="1400" b="1" dirty="0">
                <a:solidFill>
                  <a:schemeClr val="tx1"/>
                </a:solidFill>
                <a:latin typeface="Varela Round" panose="00000500000000000000" pitchFamily="2" charset="-79"/>
                <a:cs typeface="Varela Round" panose="00000500000000000000" pitchFamily="2" charset="-79"/>
              </a:endParaRPr>
            </a:p>
          </p:txBody>
        </p:sp>
        <p:sp>
          <p:nvSpPr>
            <p:cNvPr id="8" name="מלבן מעוגל 7"/>
            <p:cNvSpPr/>
            <p:nvPr/>
          </p:nvSpPr>
          <p:spPr>
            <a:xfrm>
              <a:off x="7858832" y="3670212"/>
              <a:ext cx="2788581" cy="458967"/>
            </a:xfrm>
            <a:prstGeom prst="roundRect">
              <a:avLst/>
            </a:prstGeom>
            <a:solidFill>
              <a:srgbClr val="D1E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كلّ يوم يصدرون تعليمات جديدة، وأمي فقدت صوابها، وتغسل يديها باستمرار</a:t>
              </a:r>
              <a:endParaRPr lang="he-IL" sz="1400" b="1" dirty="0">
                <a:solidFill>
                  <a:schemeClr val="tx1"/>
                </a:solidFill>
                <a:latin typeface="Varela Round" panose="00000500000000000000" pitchFamily="2" charset="-79"/>
                <a:cs typeface="Varela Round" panose="00000500000000000000" pitchFamily="2" charset="-79"/>
              </a:endParaRPr>
            </a:p>
          </p:txBody>
        </p:sp>
        <p:sp>
          <p:nvSpPr>
            <p:cNvPr id="9" name="מלבן מעוגל 8"/>
            <p:cNvSpPr/>
            <p:nvPr/>
          </p:nvSpPr>
          <p:spPr>
            <a:xfrm>
              <a:off x="7683861" y="4975080"/>
              <a:ext cx="3031902" cy="544723"/>
            </a:xfrm>
            <a:prstGeom prst="roundRect">
              <a:avLst/>
            </a:prstGeom>
            <a:solidFill>
              <a:srgbClr val="D1ECAC"/>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إنها تفقدنا صوابنا جميعًا، فهي تستمع لنشرات الأخبار طوال النهار، وتتحدّث عن هذا الموضوع فقط. هي متوتّرة وهذا يوتّرني!!</a:t>
              </a:r>
              <a:endParaRPr lang="he-IL" sz="1400" b="1" dirty="0">
                <a:solidFill>
                  <a:schemeClr val="tx1"/>
                </a:solidFill>
                <a:latin typeface="Varela Round" panose="00000500000000000000" pitchFamily="2" charset="-79"/>
                <a:cs typeface="Varela Round" panose="00000500000000000000" pitchFamily="2" charset="-79"/>
              </a:endParaRPr>
            </a:p>
          </p:txBody>
        </p:sp>
        <p:sp>
          <p:nvSpPr>
            <p:cNvPr id="10" name="מלבן מעוגל 9"/>
            <p:cNvSpPr/>
            <p:nvPr/>
          </p:nvSpPr>
          <p:spPr>
            <a:xfrm>
              <a:off x="7184113" y="4319305"/>
              <a:ext cx="2960941" cy="458967"/>
            </a:xfrm>
            <a:prstGeom prst="round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وما</a:t>
              </a:r>
              <a:r>
                <a:rPr lang="he-IL" sz="1400" b="1" dirty="0">
                  <a:solidFill>
                    <a:schemeClr val="tx1"/>
                  </a:solidFill>
                  <a:latin typeface="Varela Round" panose="00000500000000000000" pitchFamily="2" charset="-79"/>
                  <a:cs typeface="Varela Round" panose="00000500000000000000" pitchFamily="2" charset="-79"/>
                </a:rPr>
                <a:t> </a:t>
              </a:r>
              <a:r>
                <a:rPr lang="ar-SA" sz="1400" b="1" dirty="0">
                  <a:solidFill>
                    <a:schemeClr val="tx1"/>
                  </a:solidFill>
                  <a:latin typeface="Varela Round" panose="00000500000000000000" pitchFamily="2" charset="-79"/>
                  <a:cs typeface="Varela Round" panose="00000500000000000000" pitchFamily="2" charset="-79"/>
                </a:rPr>
                <a:t>شأنك في هذا؟؟</a:t>
              </a:r>
              <a:endParaRPr lang="he-IL" sz="1400" b="1" dirty="0">
                <a:solidFill>
                  <a:schemeClr val="tx1"/>
                </a:solidFill>
                <a:latin typeface="Varela Round" panose="00000500000000000000" pitchFamily="2" charset="-79"/>
                <a:cs typeface="Varela Round" panose="00000500000000000000" pitchFamily="2" charset="-79"/>
              </a:endParaRPr>
            </a:p>
          </p:txBody>
        </p:sp>
      </p:grpSp>
      <p:sp>
        <p:nvSpPr>
          <p:cNvPr id="15" name="מלבן: פינות מעוגלות 14">
            <a:extLst>
              <a:ext uri="{FF2B5EF4-FFF2-40B4-BE49-F238E27FC236}">
                <a16:creationId xmlns:a16="http://schemas.microsoft.com/office/drawing/2014/main" xmlns="" id="{93F4617D-6B53-4190-87EA-24C1F28796D0}"/>
              </a:ext>
            </a:extLst>
          </p:cNvPr>
          <p:cNvSpPr/>
          <p:nvPr/>
        </p:nvSpPr>
        <p:spPr>
          <a:xfrm>
            <a:off x="303917" y="2489982"/>
            <a:ext cx="2118837" cy="246198"/>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1200" b="1" dirty="0">
                <a:solidFill>
                  <a:schemeClr val="tx1"/>
                </a:solidFill>
              </a:rPr>
              <a:t>ماذا دهاك ماذا حصل؟؟!!</a:t>
            </a:r>
            <a:endParaRPr lang="he-IL" sz="1200" b="1" dirty="0">
              <a:solidFill>
                <a:schemeClr val="tx1"/>
              </a:solidFill>
            </a:endParaRPr>
          </a:p>
        </p:txBody>
      </p:sp>
      <p:sp>
        <p:nvSpPr>
          <p:cNvPr id="16" name="מלבן: פינות מעוגלות 15">
            <a:extLst>
              <a:ext uri="{FF2B5EF4-FFF2-40B4-BE49-F238E27FC236}">
                <a16:creationId xmlns:a16="http://schemas.microsoft.com/office/drawing/2014/main" xmlns="" id="{86EED040-D560-4BDB-BAC5-4D0968AF1C99}"/>
              </a:ext>
            </a:extLst>
          </p:cNvPr>
          <p:cNvSpPr/>
          <p:nvPr/>
        </p:nvSpPr>
        <p:spPr>
          <a:xfrm>
            <a:off x="1030514" y="1239048"/>
            <a:ext cx="646717" cy="25694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rtl="0"/>
            <a:r>
              <a:rPr lang="ar-SA" sz="1050" b="1" dirty="0">
                <a:solidFill>
                  <a:schemeClr val="tx1"/>
                </a:solidFill>
              </a:rPr>
              <a:t>نعيمة</a:t>
            </a:r>
            <a:endParaRPr lang="he-IL" sz="700" b="1" dirty="0">
              <a:solidFill>
                <a:schemeClr val="tx1"/>
              </a:solidFill>
            </a:endParaRPr>
          </a:p>
        </p:txBody>
      </p:sp>
    </p:spTree>
    <p:extLst>
      <p:ext uri="{BB962C8B-B14F-4D97-AF65-F5344CB8AC3E}">
        <p14:creationId xmlns:p14="http://schemas.microsoft.com/office/powerpoint/2010/main" val="39523792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solidFill>
                  <a:schemeClr val="tx1"/>
                </a:solidFill>
                <a:latin typeface="Arial" panose="020B0604020202020204" pitchFamily="34" charset="0"/>
                <a:cs typeface="Arial" panose="020B0604020202020204" pitchFamily="34" charset="0"/>
              </a:rPr>
              <a:t>الصديق وقت الضيق (2)</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a:xfrm>
            <a:off x="515206" y="933095"/>
            <a:ext cx="11160000" cy="5143240"/>
          </a:xfrm>
        </p:spPr>
        <p:txBody>
          <a:bodyPr>
            <a:noAutofit/>
          </a:bodyPr>
          <a:lstStyle/>
          <a:p>
            <a:pPr marL="0" lvl="0" indent="0">
              <a:spcAft>
                <a:spcPts val="0"/>
              </a:spcAft>
              <a:buSzPts val="2800"/>
              <a:buNone/>
            </a:pPr>
            <a:r>
              <a:rPr lang="ar-SA" dirty="0">
                <a:latin typeface="Arial" panose="020B0604020202020204" pitchFamily="34" charset="0"/>
                <a:cs typeface="Arial" panose="020B0604020202020204" pitchFamily="34" charset="0"/>
              </a:rPr>
              <a:t>اقرأوا محادثة الواتس آب، ثم اكتبوا في الدفتر:</a:t>
            </a:r>
            <a:endParaRPr lang="he-IL" dirty="0">
              <a:latin typeface="Arial" panose="020B0604020202020204" pitchFamily="34" charset="0"/>
              <a:cs typeface="Arial" panose="020B0604020202020204" pitchFamily="34" charset="0"/>
            </a:endParaRPr>
          </a:p>
          <a:p>
            <a:pPr marL="514350" lvl="0" indent="-514350">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إذا تلقّيتم هذه الرسائل مِن زميل\ـة لكم في الصفّ، فماذا ستكتبون                                                               </a:t>
            </a:r>
            <a:r>
              <a:rPr lang="ar-SA" dirty="0">
                <a:solidFill>
                  <a:schemeClr val="tx1"/>
                </a:solidFill>
                <a:latin typeface="Arial" panose="020B0604020202020204" pitchFamily="34" charset="0"/>
                <a:cs typeface="Arial" panose="020B0604020202020204" pitchFamily="34" charset="0"/>
              </a:rPr>
              <a:t> في رسالة الواتس آب التي سترسلونها إليه؟ </a:t>
            </a:r>
            <a:endParaRPr lang="he-IL" dirty="0">
              <a:solidFill>
                <a:schemeClr val="tx1"/>
              </a:solidFill>
              <a:latin typeface="Arial" panose="020B0604020202020204" pitchFamily="34" charset="0"/>
              <a:cs typeface="Arial" panose="020B0604020202020204" pitchFamily="34" charset="0"/>
            </a:endParaRPr>
          </a:p>
          <a:p>
            <a:pPr marL="514350" lvl="0" indent="-514350">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لو كنتم مكان الشخص الذي يطلب المساعدةـ، فهل ستطلبون المساعدة؟ </a:t>
            </a:r>
          </a:p>
          <a:p>
            <a:pPr marL="0" lvl="0" indent="0">
              <a:spcBef>
                <a:spcPts val="1000"/>
              </a:spcBef>
              <a:spcAft>
                <a:spcPts val="0"/>
              </a:spcAft>
              <a:buClr>
                <a:schemeClr val="accent2"/>
              </a:buClr>
              <a:buSzPts val="2800"/>
              <a:buNone/>
            </a:pPr>
            <a:r>
              <a:rPr lang="ar-SA" dirty="0">
                <a:latin typeface="Arial" panose="020B0604020202020204" pitchFamily="34" charset="0"/>
                <a:cs typeface="Arial" panose="020B0604020202020204" pitchFamily="34" charset="0"/>
              </a:rPr>
              <a:t>      إذا كانت الإجابة نعم، مِمّن ستطلبونها؟</a:t>
            </a:r>
            <a:endParaRPr lang="he-IL" dirty="0">
              <a:latin typeface="Arial" panose="020B0604020202020204" pitchFamily="34" charset="0"/>
              <a:cs typeface="Arial" panose="020B0604020202020204" pitchFamily="34" charset="0"/>
            </a:endParaRPr>
          </a:p>
          <a:p>
            <a:pPr marL="514350" lvl="0" indent="-514350">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ما الإجابة التي تودّون الحصول عليها مِن صديقكم\صديقتكم؟</a:t>
            </a:r>
            <a:endParaRPr lang="he-IL" dirty="0">
              <a:latin typeface="Arial" panose="020B0604020202020204" pitchFamily="34" charset="0"/>
              <a:cs typeface="Arial" panose="020B0604020202020204" pitchFamily="34" charset="0"/>
            </a:endParaRPr>
          </a:p>
          <a:p>
            <a:pPr marL="514350" lvl="0" indent="-514350">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افحصوا إجابتكم عن السؤال الأوّل، هل هي داعمة ومعزّزة؟</a:t>
            </a:r>
            <a:endParaRPr lang="he-IL" dirty="0">
              <a:latin typeface="Arial" panose="020B0604020202020204" pitchFamily="34" charset="0"/>
              <a:cs typeface="Arial" panose="020B0604020202020204" pitchFamily="34" charset="0"/>
            </a:endParaRPr>
          </a:p>
          <a:p>
            <a:pPr marL="514350" lvl="0" indent="-514350">
              <a:spcBef>
                <a:spcPts val="1000"/>
              </a:spcBef>
              <a:spcAft>
                <a:spcPts val="0"/>
              </a:spcAft>
              <a:buClr>
                <a:schemeClr val="accent2"/>
              </a:buClr>
              <a:buSzPts val="2800"/>
              <a:buFont typeface="+mj-lt"/>
              <a:buAutoNum type="arabicPeriod"/>
            </a:pPr>
            <a:r>
              <a:rPr lang="ar-SA" dirty="0">
                <a:solidFill>
                  <a:schemeClr val="tx1"/>
                </a:solidFill>
                <a:latin typeface="Arial" panose="020B0604020202020204" pitchFamily="34" charset="0"/>
                <a:cs typeface="Arial" panose="020B0604020202020204" pitchFamily="34" charset="0"/>
              </a:rPr>
              <a:t>إذا </a:t>
            </a:r>
            <a:r>
              <a:rPr lang="ar-SA" dirty="0">
                <a:latin typeface="Arial" panose="020B0604020202020204" pitchFamily="34" charset="0"/>
                <a:cs typeface="Arial" panose="020B0604020202020204" pitchFamily="34" charset="0"/>
              </a:rPr>
              <a:t>كانت إجابتكم "لا"، اكتبوا </a:t>
            </a:r>
            <a:r>
              <a:rPr lang="ar-SY" dirty="0">
                <a:latin typeface="Arial" panose="020B0604020202020204" pitchFamily="34" charset="0"/>
                <a:cs typeface="Arial" panose="020B0604020202020204" pitchFamily="34" charset="0"/>
              </a:rPr>
              <a:t>بَدَلا منها </a:t>
            </a:r>
            <a:r>
              <a:rPr lang="ar-SA" dirty="0">
                <a:latin typeface="Arial" panose="020B0604020202020204" pitchFamily="34" charset="0"/>
                <a:cs typeface="Arial" panose="020B0604020202020204" pitchFamily="34" charset="0"/>
              </a:rPr>
              <a:t>إجابة داعمة</a:t>
            </a:r>
            <a:r>
              <a:rPr lang="ar-SY" dirty="0">
                <a:latin typeface="Arial" panose="020B0604020202020204" pitchFamily="34" charset="0"/>
                <a:cs typeface="Arial" panose="020B0604020202020204" pitchFamily="34" charset="0"/>
              </a:rPr>
              <a:t>.</a:t>
            </a:r>
            <a:endParaRPr lang="he-IL" dirty="0">
              <a:latin typeface="Arial" panose="020B0604020202020204" pitchFamily="34" charset="0"/>
              <a:cs typeface="Arial" panose="020B0604020202020204" pitchFamily="34" charset="0"/>
            </a:endParaRPr>
          </a:p>
          <a:p>
            <a:pPr marL="514350" lvl="0" indent="-514350">
              <a:spcBef>
                <a:spcPts val="1000"/>
              </a:spcBef>
              <a:spcAft>
                <a:spcPts val="0"/>
              </a:spcAft>
              <a:buClr>
                <a:schemeClr val="accent2"/>
              </a:buClr>
              <a:buSzPts val="2800"/>
              <a:buFont typeface="+mj-lt"/>
              <a:buAutoNum type="arabicPeriod"/>
            </a:pPr>
            <a:r>
              <a:rPr lang="ar-SA" dirty="0">
                <a:latin typeface="Arial" panose="020B0604020202020204" pitchFamily="34" charset="0"/>
                <a:cs typeface="Arial" panose="020B0604020202020204" pitchFamily="34" charset="0"/>
              </a:rPr>
              <a:t>ما الشعور الذي يراودكم عندما تتأمّلون الإجابة الّتي</a:t>
            </a:r>
            <a:r>
              <a:rPr lang="he-IL"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كتبتموها؟</a:t>
            </a:r>
            <a:endParaRPr lang="he-IL" dirty="0">
              <a:latin typeface="Arial" panose="020B0604020202020204" pitchFamily="34" charset="0"/>
              <a:cs typeface="Arial" panose="020B0604020202020204" pitchFamily="34" charset="0"/>
            </a:endParaRPr>
          </a:p>
          <a:p>
            <a:pPr marL="0" lvl="0" indent="0">
              <a:spcBef>
                <a:spcPts val="1000"/>
              </a:spcBef>
              <a:spcAft>
                <a:spcPts val="0"/>
              </a:spcAft>
              <a:buClr>
                <a:schemeClr val="accent2"/>
              </a:buClr>
              <a:buSzPts val="2800"/>
              <a:buNone/>
            </a:pPr>
            <a:endParaRPr lang="he-IL" dirty="0">
              <a:latin typeface="Arial" panose="020B0604020202020204" pitchFamily="34" charset="0"/>
              <a:cs typeface="Arial" panose="020B0604020202020204" pitchFamily="34" charset="0"/>
            </a:endParaRPr>
          </a:p>
        </p:txBody>
      </p:sp>
      <p:grpSp>
        <p:nvGrpSpPr>
          <p:cNvPr id="15" name="קבוצה 14"/>
          <p:cNvGrpSpPr/>
          <p:nvPr/>
        </p:nvGrpSpPr>
        <p:grpSpPr>
          <a:xfrm>
            <a:off x="0" y="834034"/>
            <a:ext cx="3706762" cy="5105688"/>
            <a:chOff x="2908051" y="1481925"/>
            <a:chExt cx="3138788" cy="4962210"/>
          </a:xfrm>
        </p:grpSpPr>
        <p:pic>
          <p:nvPicPr>
            <p:cNvPr id="16" name="מציין מיקום תוכן 4" descr="תמונה שמכילה צילום מסך&#10;&#10;התיאור נוצר באופן אוטומטי">
              <a:extLst>
                <a:ext uri="{FF2B5EF4-FFF2-40B4-BE49-F238E27FC236}">
                  <a16:creationId xmlns:a16="http://schemas.microsoft.com/office/drawing/2014/main" xmlns="" id="{051B683E-9686-4611-99F5-6C8F7597CC28}"/>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b="7418"/>
            <a:stretch/>
          </p:blipFill>
          <p:spPr>
            <a:xfrm>
              <a:off x="2908051" y="1481925"/>
              <a:ext cx="3138788" cy="4394665"/>
            </a:xfrm>
            <a:prstGeom prst="rect">
              <a:avLst/>
            </a:prstGeom>
            <a:noFill/>
            <a:ln>
              <a:noFill/>
            </a:ln>
          </p:spPr>
        </p:pic>
        <p:grpSp>
          <p:nvGrpSpPr>
            <p:cNvPr id="17" name="קבוצה 16">
              <a:extLst>
                <a:ext uri="{FF2B5EF4-FFF2-40B4-BE49-F238E27FC236}">
                  <a16:creationId xmlns:a16="http://schemas.microsoft.com/office/drawing/2014/main" xmlns="" id="{AC968B46-4EF2-4DB5-AB98-993B005E4D24}"/>
                </a:ext>
              </a:extLst>
            </p:cNvPr>
            <p:cNvGrpSpPr/>
            <p:nvPr/>
          </p:nvGrpSpPr>
          <p:grpSpPr>
            <a:xfrm>
              <a:off x="2908052" y="5792872"/>
              <a:ext cx="3138787" cy="651263"/>
              <a:chOff x="3164692" y="5721697"/>
              <a:chExt cx="5113033" cy="1031540"/>
            </a:xfrm>
          </p:grpSpPr>
          <p:pic>
            <p:nvPicPr>
              <p:cNvPr id="22" name="תמונה 21" descr="תמונה שמכילה צילום מסך&#10;&#10;התיאור נוצר באופן אוטומטי">
                <a:extLst>
                  <a:ext uri="{FF2B5EF4-FFF2-40B4-BE49-F238E27FC236}">
                    <a16:creationId xmlns:a16="http://schemas.microsoft.com/office/drawing/2014/main" xmlns="" id="{7A181061-0457-4B4D-9B74-D8BB77D1DF6D}"/>
                  </a:ext>
                </a:extLst>
              </p:cNvPr>
              <p:cNvPicPr>
                <a:picLocks noChangeAspect="1"/>
              </p:cNvPicPr>
              <p:nvPr/>
            </p:nvPicPr>
            <p:blipFill rotWithShape="1">
              <a:blip r:embed="rId3">
                <a:extLst>
                  <a:ext uri="{28A0092B-C50C-407E-A947-70E740481C1C}">
                    <a14:useLocalDpi xmlns:a14="http://schemas.microsoft.com/office/drawing/2010/main" val="0"/>
                  </a:ext>
                </a:extLst>
              </a:blip>
              <a:srcRect t="34183" b="56499"/>
              <a:stretch/>
            </p:blipFill>
            <p:spPr>
              <a:xfrm>
                <a:off x="3164692" y="5721697"/>
                <a:ext cx="5113033" cy="1031540"/>
              </a:xfrm>
              <a:prstGeom prst="rect">
                <a:avLst/>
              </a:prstGeom>
            </p:spPr>
          </p:pic>
          <p:sp>
            <p:nvSpPr>
              <p:cNvPr id="23" name="מלבן 22">
                <a:extLst>
                  <a:ext uri="{FF2B5EF4-FFF2-40B4-BE49-F238E27FC236}">
                    <a16:creationId xmlns:a16="http://schemas.microsoft.com/office/drawing/2014/main" xmlns="" id="{E00AFFBD-45DA-483F-B8C8-803A49DA927F}"/>
                  </a:ext>
                </a:extLst>
              </p:cNvPr>
              <p:cNvSpPr/>
              <p:nvPr/>
            </p:nvSpPr>
            <p:spPr>
              <a:xfrm>
                <a:off x="3393009" y="5888610"/>
                <a:ext cx="3914274" cy="268031"/>
              </a:xfrm>
              <a:prstGeom prst="rect">
                <a:avLst/>
              </a:prstGeom>
              <a:solidFill>
                <a:srgbClr val="FCFBF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latin typeface="Varela Round" panose="00000500000000000000" pitchFamily="2" charset="-79"/>
                  <a:cs typeface="Varela Round" panose="00000500000000000000" pitchFamily="2" charset="-79"/>
                </a:endParaRPr>
              </a:p>
            </p:txBody>
          </p:sp>
          <p:sp>
            <p:nvSpPr>
              <p:cNvPr id="24" name="מלבן 23">
                <a:extLst>
                  <a:ext uri="{FF2B5EF4-FFF2-40B4-BE49-F238E27FC236}">
                    <a16:creationId xmlns:a16="http://schemas.microsoft.com/office/drawing/2014/main" xmlns="" id="{B158D225-089A-4219-A5FC-5ABDC945BD8D}"/>
                  </a:ext>
                </a:extLst>
              </p:cNvPr>
              <p:cNvSpPr/>
              <p:nvPr/>
            </p:nvSpPr>
            <p:spPr>
              <a:xfrm>
                <a:off x="6379570" y="6156641"/>
                <a:ext cx="983504" cy="268031"/>
              </a:xfrm>
              <a:prstGeom prst="rect">
                <a:avLst/>
              </a:prstGeom>
              <a:solidFill>
                <a:srgbClr val="FBFBFB"/>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latin typeface="Varela Round" panose="00000500000000000000" pitchFamily="2" charset="-79"/>
                  <a:cs typeface="Varela Round" panose="00000500000000000000" pitchFamily="2" charset="-79"/>
                </a:endParaRPr>
              </a:p>
            </p:txBody>
          </p:sp>
          <p:sp>
            <p:nvSpPr>
              <p:cNvPr id="25" name="מלבן 24">
                <a:extLst>
                  <a:ext uri="{FF2B5EF4-FFF2-40B4-BE49-F238E27FC236}">
                    <a16:creationId xmlns:a16="http://schemas.microsoft.com/office/drawing/2014/main" xmlns="" id="{D87549DE-AEBD-4EA5-9FDA-A74C91D93C52}"/>
                  </a:ext>
                </a:extLst>
              </p:cNvPr>
              <p:cNvSpPr/>
              <p:nvPr/>
            </p:nvSpPr>
            <p:spPr>
              <a:xfrm>
                <a:off x="6822094" y="6496549"/>
                <a:ext cx="540980" cy="139848"/>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1400">
                  <a:latin typeface="Varela Round" panose="00000500000000000000" pitchFamily="2" charset="-79"/>
                  <a:cs typeface="Varela Round" panose="00000500000000000000" pitchFamily="2" charset="-79"/>
                </a:endParaRPr>
              </a:p>
            </p:txBody>
          </p:sp>
        </p:grpSp>
        <p:sp>
          <p:nvSpPr>
            <p:cNvPr id="18" name="מלבן מעוגל 17"/>
            <p:cNvSpPr/>
            <p:nvPr/>
          </p:nvSpPr>
          <p:spPr>
            <a:xfrm>
              <a:off x="3441290" y="2350502"/>
              <a:ext cx="2469010" cy="427489"/>
            </a:xfrm>
            <a:prstGeom prst="roundRect">
              <a:avLst/>
            </a:prstGeom>
            <a:solidFill>
              <a:srgbClr val="E0F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مرحبًا كيف الحال؟ ما أوضاعك مع </a:t>
              </a:r>
              <a:r>
                <a:rPr lang="ar-SA" sz="1400" b="1" dirty="0" err="1">
                  <a:solidFill>
                    <a:schemeClr val="tx1"/>
                  </a:solidFill>
                  <a:latin typeface="Varela Round" panose="00000500000000000000" pitchFamily="2" charset="-79"/>
                  <a:cs typeface="Varela Round" panose="00000500000000000000" pitchFamily="2" charset="-79"/>
                </a:rPr>
                <a:t>الكورونا</a:t>
              </a:r>
              <a:r>
                <a:rPr lang="ar-SA" sz="1400" b="1" dirty="0">
                  <a:solidFill>
                    <a:schemeClr val="tx1"/>
                  </a:solidFill>
                  <a:latin typeface="Varela Round" panose="00000500000000000000" pitchFamily="2" charset="-79"/>
                  <a:cs typeface="Varela Round" panose="00000500000000000000" pitchFamily="2" charset="-79"/>
                </a:rPr>
                <a:t>؟</a:t>
              </a:r>
              <a:r>
                <a:rPr lang="he-IL" sz="1400" b="1" dirty="0">
                  <a:solidFill>
                    <a:schemeClr val="tx1"/>
                  </a:solidFill>
                  <a:latin typeface="Varela Round" panose="00000500000000000000" pitchFamily="2" charset="-79"/>
                  <a:cs typeface="Varela Round" panose="00000500000000000000" pitchFamily="2" charset="-79"/>
                </a:rPr>
                <a:t> </a:t>
              </a:r>
              <a:r>
                <a:rPr lang="ar-SA" sz="1400" b="1" dirty="0">
                  <a:solidFill>
                    <a:schemeClr val="tx1"/>
                  </a:solidFill>
                  <a:latin typeface="Varela Round" panose="00000500000000000000" pitchFamily="2" charset="-79"/>
                  <a:cs typeface="Varela Round" panose="00000500000000000000" pitchFamily="2" charset="-79"/>
                </a:rPr>
                <a:t>يا له مِن </a:t>
              </a:r>
              <a:r>
                <a:rPr lang="ar-SA" sz="1400" b="1" dirty="0" err="1">
                  <a:solidFill>
                    <a:schemeClr val="tx1"/>
                  </a:solidFill>
                  <a:latin typeface="Varela Round" panose="00000500000000000000" pitchFamily="2" charset="-79"/>
                  <a:cs typeface="Varela Round" panose="00000500000000000000" pitchFamily="2" charset="-79"/>
                </a:rPr>
                <a:t>توتّررررررررر</a:t>
              </a:r>
              <a:r>
                <a:rPr lang="he-IL" sz="1400" b="1" dirty="0">
                  <a:solidFill>
                    <a:schemeClr val="tx1"/>
                  </a:solidFill>
                  <a:latin typeface="Varela Round" panose="00000500000000000000" pitchFamily="2" charset="-79"/>
                  <a:cs typeface="Varela Round" panose="00000500000000000000" pitchFamily="2" charset="-79"/>
                </a:rPr>
                <a:t> </a:t>
              </a:r>
            </a:p>
          </p:txBody>
        </p:sp>
        <p:sp>
          <p:nvSpPr>
            <p:cNvPr id="19" name="מלבן מעוגל 18"/>
            <p:cNvSpPr/>
            <p:nvPr/>
          </p:nvSpPr>
          <p:spPr>
            <a:xfrm>
              <a:off x="3058043" y="2959044"/>
              <a:ext cx="2437142" cy="40359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على ما يرام! أقضي وقتي أمام لعبة "سوني". كيف حالك أنت؟ يبدو عليك أنك  متوتّر!!</a:t>
              </a:r>
              <a:endParaRPr lang="he-IL" sz="1400" b="1" dirty="0">
                <a:solidFill>
                  <a:schemeClr val="tx1"/>
                </a:solidFill>
                <a:latin typeface="Varela Round" panose="00000500000000000000" pitchFamily="2" charset="-79"/>
                <a:cs typeface="Varela Round" panose="00000500000000000000" pitchFamily="2" charset="-79"/>
              </a:endParaRPr>
            </a:p>
          </p:txBody>
        </p:sp>
        <p:sp>
          <p:nvSpPr>
            <p:cNvPr id="20" name="מלבן מעוגל 19"/>
            <p:cNvSpPr/>
            <p:nvPr/>
          </p:nvSpPr>
          <p:spPr>
            <a:xfrm>
              <a:off x="3441290" y="4866968"/>
              <a:ext cx="2469010" cy="767706"/>
            </a:xfrm>
            <a:prstGeom prst="roundRect">
              <a:avLst/>
            </a:prstGeom>
            <a:solidFill>
              <a:srgbClr val="E0F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أبي الآن في إجازة بدون راتب، ووالداي متوتّران، هما</a:t>
              </a:r>
              <a:r>
                <a:rPr lang="he-IL" sz="1400" b="1" dirty="0">
                  <a:solidFill>
                    <a:schemeClr val="tx1"/>
                  </a:solidFill>
                  <a:latin typeface="Varela Round" panose="00000500000000000000" pitchFamily="2" charset="-79"/>
                  <a:cs typeface="Varela Round" panose="00000500000000000000" pitchFamily="2" charset="-79"/>
                </a:rPr>
                <a:t> </a:t>
              </a:r>
              <a:r>
                <a:rPr lang="ar-SA" sz="1400" b="1" dirty="0">
                  <a:solidFill>
                    <a:schemeClr val="tx1"/>
                  </a:solidFill>
                  <a:latin typeface="Varela Round" panose="00000500000000000000" pitchFamily="2" charset="-79"/>
                  <a:cs typeface="Varela Round" panose="00000500000000000000" pitchFamily="2" charset="-79"/>
                </a:rPr>
                <a:t>يتحدّثان طوال الوقت عن هذا!!</a:t>
              </a:r>
              <a:endParaRPr lang="he-IL" sz="1400" b="1" dirty="0">
                <a:solidFill>
                  <a:schemeClr val="tx1"/>
                </a:solidFill>
                <a:latin typeface="Varela Round" panose="00000500000000000000" pitchFamily="2" charset="-79"/>
                <a:cs typeface="Varela Round" panose="00000500000000000000" pitchFamily="2" charset="-79"/>
              </a:endParaRPr>
            </a:p>
          </p:txBody>
        </p:sp>
        <p:sp>
          <p:nvSpPr>
            <p:cNvPr id="21" name="מלבן מעוגל 20"/>
            <p:cNvSpPr/>
            <p:nvPr/>
          </p:nvSpPr>
          <p:spPr>
            <a:xfrm>
              <a:off x="3588774" y="3783967"/>
              <a:ext cx="2321526" cy="427489"/>
            </a:xfrm>
            <a:prstGeom prst="roundRect">
              <a:avLst/>
            </a:prstGeom>
            <a:solidFill>
              <a:srgbClr val="E0F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r"/>
              <a:r>
                <a:rPr lang="ar-SA" sz="1400" b="1" dirty="0">
                  <a:solidFill>
                    <a:schemeClr val="tx1"/>
                  </a:solidFill>
                  <a:latin typeface="Varela Round" panose="00000500000000000000" pitchFamily="2" charset="-79"/>
                  <a:cs typeface="Varela Round" panose="00000500000000000000" pitchFamily="2" charset="-79"/>
                </a:rPr>
                <a:t>لن تفهم يا أخي، أعيش كوابيس هنا!!</a:t>
              </a:r>
              <a:endParaRPr lang="he-IL" sz="1400" b="1" dirty="0">
                <a:solidFill>
                  <a:schemeClr val="tx1"/>
                </a:solidFill>
                <a:latin typeface="Varela Round" panose="00000500000000000000" pitchFamily="2" charset="-79"/>
                <a:cs typeface="Varela Round" panose="00000500000000000000" pitchFamily="2" charset="-79"/>
              </a:endParaRPr>
            </a:p>
          </p:txBody>
        </p:sp>
      </p:grpSp>
      <p:sp>
        <p:nvSpPr>
          <p:cNvPr id="4" name="מלבן: פינות מעוגלות 3">
            <a:extLst>
              <a:ext uri="{FF2B5EF4-FFF2-40B4-BE49-F238E27FC236}">
                <a16:creationId xmlns:a16="http://schemas.microsoft.com/office/drawing/2014/main" xmlns="" id="{AF8C8EED-58E3-43CC-BFC4-4D2B17327D58}"/>
              </a:ext>
            </a:extLst>
          </p:cNvPr>
          <p:cNvSpPr/>
          <p:nvPr/>
        </p:nvSpPr>
        <p:spPr>
          <a:xfrm>
            <a:off x="110178" y="2727966"/>
            <a:ext cx="754591" cy="21906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200" b="1" dirty="0">
                <a:solidFill>
                  <a:schemeClr val="tx1"/>
                </a:solidFill>
              </a:rPr>
              <a:t>ماذا حصل؟</a:t>
            </a:r>
            <a:endParaRPr lang="he-IL" sz="1200" b="1" dirty="0">
              <a:solidFill>
                <a:schemeClr val="tx1"/>
              </a:solidFill>
            </a:endParaRPr>
          </a:p>
        </p:txBody>
      </p:sp>
      <p:sp>
        <p:nvSpPr>
          <p:cNvPr id="5" name="מלבן: פינות מעוגלות 4">
            <a:extLst>
              <a:ext uri="{FF2B5EF4-FFF2-40B4-BE49-F238E27FC236}">
                <a16:creationId xmlns:a16="http://schemas.microsoft.com/office/drawing/2014/main" xmlns="" id="{1E827571-6F49-4FCC-89B8-8D184FA2E7B9}"/>
              </a:ext>
            </a:extLst>
          </p:cNvPr>
          <p:cNvSpPr/>
          <p:nvPr/>
        </p:nvSpPr>
        <p:spPr>
          <a:xfrm>
            <a:off x="97958" y="3617044"/>
            <a:ext cx="1533622" cy="22941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1200" b="1" dirty="0">
                <a:solidFill>
                  <a:schemeClr val="tx1"/>
                </a:solidFill>
              </a:rPr>
              <a:t>ماذا حصل؟ أنت تقلقني!</a:t>
            </a:r>
            <a:endParaRPr lang="he-IL" sz="1200" b="1" dirty="0">
              <a:solidFill>
                <a:schemeClr val="tx1"/>
              </a:solidFill>
            </a:endParaRPr>
          </a:p>
        </p:txBody>
      </p:sp>
      <p:sp>
        <p:nvSpPr>
          <p:cNvPr id="26" name="מלבן: פינות מעוגלות 25">
            <a:extLst>
              <a:ext uri="{FF2B5EF4-FFF2-40B4-BE49-F238E27FC236}">
                <a16:creationId xmlns:a16="http://schemas.microsoft.com/office/drawing/2014/main" xmlns="" id="{DA8C2AA1-8668-49F6-9426-09074BC038A8}"/>
              </a:ext>
            </a:extLst>
          </p:cNvPr>
          <p:cNvSpPr/>
          <p:nvPr/>
        </p:nvSpPr>
        <p:spPr>
          <a:xfrm>
            <a:off x="902418" y="858850"/>
            <a:ext cx="646717" cy="256943"/>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l" rtl="0"/>
            <a:r>
              <a:rPr lang="ar-SA" sz="1050" b="1" dirty="0">
                <a:solidFill>
                  <a:schemeClr val="tx1"/>
                </a:solidFill>
              </a:rPr>
              <a:t>رامي</a:t>
            </a:r>
            <a:endParaRPr lang="he-IL" sz="700" b="1" dirty="0">
              <a:solidFill>
                <a:schemeClr val="tx1"/>
              </a:solidFill>
            </a:endParaRPr>
          </a:p>
        </p:txBody>
      </p:sp>
    </p:spTree>
    <p:extLst>
      <p:ext uri="{BB962C8B-B14F-4D97-AF65-F5344CB8AC3E}">
        <p14:creationId xmlns:p14="http://schemas.microsoft.com/office/powerpoint/2010/main" val="834227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Y" dirty="0">
                <a:latin typeface="Arial" panose="020B0604020202020204" pitchFamily="34" charset="0"/>
                <a:cs typeface="Arial" panose="020B0604020202020204" pitchFamily="34" charset="0"/>
              </a:rPr>
              <a:t>نلخّص وننهي اللقاء</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a:xfrm>
            <a:off x="515206" y="919483"/>
            <a:ext cx="11160000" cy="4680000"/>
          </a:xfrm>
        </p:spPr>
        <p:txBody>
          <a:bodyPr>
            <a:noAutofit/>
          </a:bodyPr>
          <a:lstStyle/>
          <a:p>
            <a:pPr marL="800100" indent="-571500">
              <a:buClr>
                <a:schemeClr val="accent1">
                  <a:lumMod val="75000"/>
                </a:schemeClr>
              </a:buClr>
              <a:buFont typeface="Wingdings 2" panose="05020102010507070707" pitchFamily="18" charset="2"/>
              <a:buChar char="N"/>
            </a:pPr>
            <a:r>
              <a:rPr lang="ar-SA" dirty="0">
                <a:solidFill>
                  <a:schemeClr val="tx1"/>
                </a:solidFill>
                <a:latin typeface="Arial" panose="020B0604020202020204" pitchFamily="34" charset="0"/>
                <a:cs typeface="Arial" panose="020B0604020202020204" pitchFamily="34" charset="0"/>
              </a:rPr>
              <a:t>نحن نواجه مواقف معقّدة كجزء مِن الحياة، وكُلّ منّا يختار طريقة مختلفة لمواجهة هذه المواقف </a:t>
            </a:r>
            <a:r>
              <a:rPr lang="ar-SA" dirty="0">
                <a:solidFill>
                  <a:schemeClr val="accent1">
                    <a:lumMod val="50000"/>
                  </a:schemeClr>
                </a:solidFill>
                <a:latin typeface="Arial" panose="020B0604020202020204" pitchFamily="34" charset="0"/>
                <a:cs typeface="Arial" panose="020B0604020202020204" pitchFamily="34" charset="0"/>
              </a:rPr>
              <a:t>.</a:t>
            </a:r>
          </a:p>
          <a:p>
            <a:pPr marL="800100" indent="-571500">
              <a:buClr>
                <a:schemeClr val="accent1">
                  <a:lumMod val="75000"/>
                </a:schemeClr>
              </a:buClr>
              <a:buFont typeface="Wingdings 2" panose="05020102010507070707" pitchFamily="18" charset="2"/>
              <a:buChar char="N"/>
            </a:pPr>
            <a:r>
              <a:rPr lang="ar-SA" dirty="0">
                <a:solidFill>
                  <a:schemeClr val="tx1"/>
                </a:solidFill>
                <a:latin typeface="Arial" panose="020B0604020202020204" pitchFamily="34" charset="0"/>
                <a:cs typeface="Arial" panose="020B0604020202020204" pitchFamily="34" charset="0"/>
              </a:rPr>
              <a:t>طَلَب المساعدة مِن الآخرين هو إحدى وسائل المواجهة</a:t>
            </a:r>
            <a:r>
              <a:rPr lang="he-IL" dirty="0">
                <a:solidFill>
                  <a:schemeClr val="tx1"/>
                </a:solidFill>
                <a:latin typeface="Arial" panose="020B0604020202020204" pitchFamily="34" charset="0"/>
                <a:cs typeface="Arial" panose="020B0604020202020204" pitchFamily="34" charset="0"/>
              </a:rPr>
              <a:t>.</a:t>
            </a:r>
          </a:p>
          <a:p>
            <a:pPr marL="800100" indent="-571500">
              <a:buClr>
                <a:schemeClr val="accent1">
                  <a:lumMod val="75000"/>
                </a:schemeClr>
              </a:buClr>
              <a:buFont typeface="Wingdings 2" panose="05020102010507070707" pitchFamily="18" charset="2"/>
              <a:buChar char="N"/>
            </a:pPr>
            <a:r>
              <a:rPr lang="ar-SA" dirty="0">
                <a:solidFill>
                  <a:schemeClr val="tx1"/>
                </a:solidFill>
                <a:latin typeface="Arial" panose="020B0604020202020204" pitchFamily="34" charset="0"/>
                <a:cs typeface="Arial" panose="020B0604020202020204" pitchFamily="34" charset="0"/>
              </a:rPr>
              <a:t>عندما نلاحظ شخصًا نعرفه أو صديقًا يواجه ضائقة، فبإمكاننا أن نَعرِض عليه المساعدة، وعندما نواجه نحن ضائقة فمِن المفضّل أن نختار شخصًا نثق به ويستطيع أن يساعدنا.</a:t>
            </a:r>
          </a:p>
          <a:p>
            <a:pPr marL="800100" indent="-571500">
              <a:buClr>
                <a:schemeClr val="accent1">
                  <a:lumMod val="75000"/>
                </a:schemeClr>
              </a:buClr>
              <a:buFont typeface="Wingdings 2" panose="05020102010507070707" pitchFamily="18" charset="2"/>
              <a:buChar char="N"/>
            </a:pPr>
            <a:r>
              <a:rPr lang="ar-SA" dirty="0">
                <a:solidFill>
                  <a:schemeClr val="tx1"/>
                </a:solidFill>
                <a:latin typeface="Arial" panose="020B0604020202020204" pitchFamily="34" charset="0"/>
                <a:cs typeface="Arial" panose="020B0604020202020204" pitchFamily="34" charset="0"/>
              </a:rPr>
              <a:t>طَلَبُ المساعدة وتلقّيها وعَرْض المساعدة وتقديمها يمكن أن يتمّ في الواقع وبالشبكة. </a:t>
            </a:r>
            <a:endParaRPr lang="he-IL" dirty="0">
              <a:solidFill>
                <a:schemeClr val="tx1"/>
              </a:solidFill>
              <a:latin typeface="Arial" panose="020B0604020202020204" pitchFamily="34" charset="0"/>
              <a:cs typeface="Arial" panose="020B0604020202020204" pitchFamily="34" charset="0"/>
            </a:endParaRPr>
          </a:p>
          <a:p>
            <a:pPr marL="800100" indent="-571500">
              <a:buClr>
                <a:schemeClr val="accent1">
                  <a:lumMod val="75000"/>
                </a:schemeClr>
              </a:buClr>
              <a:buFont typeface="Wingdings 2" panose="05020102010507070707" pitchFamily="18" charset="2"/>
              <a:buChar char="N"/>
            </a:pPr>
            <a:r>
              <a:rPr lang="ar-SA" dirty="0">
                <a:solidFill>
                  <a:schemeClr val="tx1"/>
                </a:solidFill>
                <a:latin typeface="Arial" panose="020B0604020202020204" pitchFamily="34" charset="0"/>
                <a:cs typeface="Arial" panose="020B0604020202020204" pitchFamily="34" charset="0"/>
              </a:rPr>
              <a:t>لن نستطيع أن نفهم موقف الشخص الذي يطلب المساعدة في بعض الأحيان، ولكن مِن المهمّ أن نتعاطف مع حالته. إذا لم يكن بإمكاننا أن نساعده فمِن المفضّل أن نفكّر معًا ونبحث عن جهة تستطيع تقديم المساعدة، بل ويمكن أن نتوجّه إلى هذه الجِهة معًا.</a:t>
            </a:r>
            <a:endParaRPr lang="he-IL"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3982842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Arial" panose="020B0604020202020204" pitchFamily="34" charset="0"/>
                <a:cs typeface="Arial" panose="020B0604020202020204" pitchFamily="34" charset="0"/>
              </a:rPr>
              <a:t>نتابع في التدرّب</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p:txBody>
          <a:bodyPr>
            <a:normAutofit/>
          </a:bodyPr>
          <a:lstStyle/>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اختاروا شخصًا مهمًّا في حياتكم</a:t>
            </a:r>
            <a:r>
              <a:rPr lang="ar-SA" dirty="0" smtClean="0">
                <a:latin typeface="Arial" panose="020B0604020202020204" pitchFamily="34" charset="0"/>
                <a:cs typeface="Arial" panose="020B0604020202020204" pitchFamily="34" charset="0"/>
              </a:rPr>
              <a:t>:</a:t>
            </a:r>
            <a:endParaRPr lang="he-IL" dirty="0">
              <a:latin typeface="Arial" panose="020B0604020202020204" pitchFamily="34" charset="0"/>
              <a:cs typeface="Arial" panose="020B0604020202020204" pitchFamily="34" charset="0"/>
            </a:endParaRPr>
          </a:p>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صديق\ـة، جدّ\ة، قريب\ـة عائلة، معلّم\ـة..</a:t>
            </a:r>
            <a:endParaRPr lang="he-IL" dirty="0">
              <a:latin typeface="Arial" panose="020B0604020202020204" pitchFamily="34" charset="0"/>
              <a:cs typeface="Arial" panose="020B0604020202020204" pitchFamily="34" charset="0"/>
            </a:endParaRPr>
          </a:p>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اكتبوا له رسالة سترسلونها إليه بواسطة الواتس آب أو البريد الكتروني أو كرسالة عاديّة تصفون فيها مشاعركم وأحاسيسكم خلال الفترة الحاليّة.</a:t>
            </a:r>
            <a:r>
              <a:rPr lang="he-IL" dirty="0">
                <a:latin typeface="Arial" panose="020B0604020202020204" pitchFamily="34" charset="0"/>
                <a:cs typeface="Arial" panose="020B0604020202020204" pitchFamily="34" charset="0"/>
              </a:rPr>
              <a:t> </a:t>
            </a:r>
          </a:p>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ندعوكم إلى إرسال هذه الرسالة إلى الشخص الذي اخترتموه. </a:t>
            </a:r>
            <a:endParaRPr lang="he-IL" dirty="0">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711" y="3087366"/>
            <a:ext cx="2788392" cy="2788392"/>
          </a:xfrm>
          <a:prstGeom prst="rect">
            <a:avLst/>
          </a:prstGeom>
        </p:spPr>
      </p:pic>
    </p:spTree>
    <p:extLst>
      <p:ext uri="{BB962C8B-B14F-4D97-AF65-F5344CB8AC3E}">
        <p14:creationId xmlns:p14="http://schemas.microsoft.com/office/powerpoint/2010/main" val="4031547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Arial" panose="020B0604020202020204" pitchFamily="34" charset="0"/>
                <a:cs typeface="Arial" panose="020B0604020202020204" pitchFamily="34" charset="0"/>
              </a:rPr>
              <a:t>نصنع ملصقات للمساعدة</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p:txBody>
          <a:bodyPr/>
          <a:lstStyle/>
          <a:p>
            <a:pPr marL="0" indent="0">
              <a:buNone/>
            </a:pPr>
            <a:r>
              <a:rPr lang="ar-SA" dirty="0">
                <a:solidFill>
                  <a:schemeClr val="tx1"/>
                </a:solidFill>
                <a:latin typeface="Arial" panose="020B0604020202020204" pitchFamily="34" charset="0"/>
                <a:cs typeface="Arial" panose="020B0604020202020204" pitchFamily="34" charset="0"/>
              </a:rPr>
              <a:t>استخدموا أحد التطبيقات التي يتمّ مِن خلالها صُنْع ملصقات للواتس آب. </a:t>
            </a:r>
            <a:endParaRPr lang="he-IL" dirty="0">
              <a:solidFill>
                <a:schemeClr val="tx1"/>
              </a:solidFill>
              <a:latin typeface="Arial" panose="020B0604020202020204" pitchFamily="34" charset="0"/>
              <a:cs typeface="Arial" panose="020B0604020202020204" pitchFamily="34" charset="0"/>
            </a:endParaRPr>
          </a:p>
          <a:p>
            <a:pPr marL="0" indent="0">
              <a:buNone/>
            </a:pPr>
            <a:r>
              <a:rPr lang="ar-SA" dirty="0">
                <a:solidFill>
                  <a:schemeClr val="tx1"/>
                </a:solidFill>
                <a:latin typeface="Arial" panose="020B0604020202020204" pitchFamily="34" charset="0"/>
                <a:cs typeface="Arial" panose="020B0604020202020204" pitchFamily="34" charset="0"/>
              </a:rPr>
              <a:t>اصنعوا ملصقين:</a:t>
            </a:r>
            <a:endParaRPr lang="he-IL" dirty="0">
              <a:solidFill>
                <a:schemeClr val="tx1"/>
              </a:solidFill>
              <a:latin typeface="Arial" panose="020B0604020202020204" pitchFamily="34" charset="0"/>
              <a:cs typeface="Arial" panose="020B0604020202020204" pitchFamily="34" charset="0"/>
            </a:endParaRPr>
          </a:p>
          <a:p>
            <a:pPr marL="0" indent="0">
              <a:buNone/>
            </a:pPr>
            <a:r>
              <a:rPr lang="ar-SA" dirty="0">
                <a:solidFill>
                  <a:schemeClr val="tx1"/>
                </a:solidFill>
                <a:latin typeface="Arial" panose="020B0604020202020204" pitchFamily="34" charset="0"/>
                <a:cs typeface="Arial" panose="020B0604020202020204" pitchFamily="34" charset="0"/>
              </a:rPr>
              <a:t>الملصق الأوّل: تنقلون مِن خلاله رسالة مفادها أنكم بحاجة إلى الدعم والمساعدة خلال هذه الفترة.</a:t>
            </a:r>
            <a:endParaRPr lang="he-IL" dirty="0">
              <a:solidFill>
                <a:schemeClr val="tx1"/>
              </a:solidFill>
              <a:latin typeface="Arial" panose="020B0604020202020204" pitchFamily="34" charset="0"/>
              <a:cs typeface="Arial" panose="020B0604020202020204" pitchFamily="34" charset="0"/>
            </a:endParaRPr>
          </a:p>
          <a:p>
            <a:pPr marL="0" indent="0">
              <a:buNone/>
            </a:pPr>
            <a:r>
              <a:rPr lang="ar-SA" dirty="0">
                <a:solidFill>
                  <a:schemeClr val="tx1"/>
                </a:solidFill>
                <a:latin typeface="Arial" panose="020B0604020202020204" pitchFamily="34" charset="0"/>
                <a:cs typeface="Arial" panose="020B0604020202020204" pitchFamily="34" charset="0"/>
              </a:rPr>
              <a:t>الملصق الثاني: تنقلون من خلاله رسالة مفادها أنكم مستعدون لتقديم المساعدة والدعم للآخرين.</a:t>
            </a:r>
            <a:endParaRPr lang="he-IL" dirty="0">
              <a:solidFill>
                <a:schemeClr val="tx1"/>
              </a:solidFill>
              <a:latin typeface="Arial" panose="020B0604020202020204" pitchFamily="34" charset="0"/>
              <a:cs typeface="Arial" panose="020B0604020202020204" pitchFamily="34" charset="0"/>
            </a:endParaRPr>
          </a:p>
          <a:p>
            <a:pPr marL="0" indent="0">
              <a:buNone/>
            </a:pPr>
            <a:endParaRPr lang="he-IL" dirty="0">
              <a:solidFill>
                <a:schemeClr val="tx1"/>
              </a:solidFill>
              <a:latin typeface="Arial" panose="020B0604020202020204" pitchFamily="34" charset="0"/>
              <a:cs typeface="Arial" panose="020B0604020202020204" pitchFamily="34" charset="0"/>
            </a:endParaRPr>
          </a:p>
          <a:p>
            <a:pPr marL="0" indent="0">
              <a:buNone/>
            </a:pPr>
            <a:endParaRPr lang="he-IL" dirty="0">
              <a:solidFill>
                <a:schemeClr val="tx1"/>
              </a:solidFill>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pic>
        <p:nvPicPr>
          <p:cNvPr id="4" name="תמונה 3"/>
          <p:cNvPicPr>
            <a:picLocks noChangeAspect="1"/>
          </p:cNvPicPr>
          <p:nvPr/>
        </p:nvPicPr>
        <p:blipFill>
          <a:blip r:embed="rId3">
            <a:duotone>
              <a:prstClr val="black"/>
              <a:schemeClr val="accent2">
                <a:tint val="45000"/>
                <a:satMod val="400000"/>
              </a:schemeClr>
            </a:duotone>
            <a:extLst>
              <a:ext uri="{28A0092B-C50C-407E-A947-70E740481C1C}">
                <a14:useLocalDpi xmlns:a14="http://schemas.microsoft.com/office/drawing/2010/main" val="0"/>
              </a:ext>
            </a:extLst>
          </a:blip>
          <a:stretch>
            <a:fillRect/>
          </a:stretch>
        </p:blipFill>
        <p:spPr>
          <a:xfrm>
            <a:off x="3612352" y="3495734"/>
            <a:ext cx="2000636" cy="2000636"/>
          </a:xfrm>
          <a:prstGeom prst="rect">
            <a:avLst/>
          </a:prstGeom>
        </p:spPr>
      </p:pic>
      <p:pic>
        <p:nvPicPr>
          <p:cNvPr id="5" name="תמונה 4"/>
          <p:cNvPicPr>
            <a:picLocks noChangeAspect="1"/>
          </p:cNvPicPr>
          <p:nvPr/>
        </p:nvPicPr>
        <p:blipFill>
          <a:blip r:embed="rId4" cstate="print">
            <a:duotone>
              <a:prstClr val="black"/>
              <a:schemeClr val="accent3">
                <a:tint val="45000"/>
                <a:satMod val="400000"/>
              </a:schemeClr>
            </a:duotone>
            <a:extLst>
              <a:ext uri="{28A0092B-C50C-407E-A947-70E740481C1C}">
                <a14:useLocalDpi xmlns:a14="http://schemas.microsoft.com/office/drawing/2010/main" val="0"/>
              </a:ext>
            </a:extLst>
          </a:blip>
          <a:stretch>
            <a:fillRect/>
          </a:stretch>
        </p:blipFill>
        <p:spPr>
          <a:xfrm>
            <a:off x="5940455" y="3866836"/>
            <a:ext cx="1733617" cy="1579006"/>
          </a:xfrm>
          <a:prstGeom prst="rect">
            <a:avLst/>
          </a:prstGeom>
        </p:spPr>
      </p:pic>
      <p:pic>
        <p:nvPicPr>
          <p:cNvPr id="6" name="תמונה 5"/>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6813450" y="4681600"/>
            <a:ext cx="2000636" cy="2000636"/>
          </a:xfrm>
          <a:prstGeom prst="rect">
            <a:avLst/>
          </a:prstGeom>
        </p:spPr>
      </p:pic>
      <p:pic>
        <p:nvPicPr>
          <p:cNvPr id="7" name="תמונה 6"/>
          <p:cNvPicPr>
            <a:picLocks noChangeAspect="1"/>
          </p:cNvPicPr>
          <p:nvPr/>
        </p:nvPicPr>
        <p:blipFill>
          <a:blip r:embed="rId5" cstate="print">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4730657" y="5125268"/>
            <a:ext cx="1222310" cy="1113300"/>
          </a:xfrm>
          <a:prstGeom prst="rect">
            <a:avLst/>
          </a:prstGeom>
        </p:spPr>
      </p:pic>
    </p:spTree>
    <p:extLst>
      <p:ext uri="{BB962C8B-B14F-4D97-AF65-F5344CB8AC3E}">
        <p14:creationId xmlns:p14="http://schemas.microsoft.com/office/powerpoint/2010/main" val="8504285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5" name="Google Shape;55;p13"/>
          <p:cNvSpPr txBox="1"/>
          <p:nvPr/>
        </p:nvSpPr>
        <p:spPr>
          <a:xfrm>
            <a:off x="1629321" y="2695767"/>
            <a:ext cx="9207201" cy="1924400"/>
          </a:xfrm>
          <a:prstGeom prst="rect">
            <a:avLst/>
          </a:prstGeom>
          <a:noFill/>
          <a:ln>
            <a:noFill/>
          </a:ln>
        </p:spPr>
        <p:txBody>
          <a:bodyPr spcFirstLastPara="1" wrap="square" lIns="121888" tIns="121888" rIns="121888" bIns="121888" anchor="t" anchorCtr="0">
            <a:noAutofit/>
          </a:bodyPr>
          <a:lstStyle/>
          <a:p>
            <a:pPr marL="609539">
              <a:lnSpc>
                <a:spcPct val="150000"/>
              </a:lnSpc>
            </a:pPr>
            <a:endParaRPr dirty="0"/>
          </a:p>
        </p:txBody>
      </p:sp>
      <p:sp>
        <p:nvSpPr>
          <p:cNvPr id="5" name="כותרת 4"/>
          <p:cNvSpPr>
            <a:spLocks noGrp="1"/>
          </p:cNvSpPr>
          <p:nvPr>
            <p:ph type="ctrTitle"/>
          </p:nvPr>
        </p:nvSpPr>
        <p:spPr>
          <a:xfrm>
            <a:off x="797332" y="1547130"/>
            <a:ext cx="10871177" cy="1260000"/>
          </a:xfrm>
        </p:spPr>
        <p:txBody>
          <a:bodyPr/>
          <a:lstStyle/>
          <a:p>
            <a:r>
              <a:rPr lang="ar-SA" sz="4800" dirty="0">
                <a:solidFill>
                  <a:srgbClr val="192A72"/>
                </a:solidFill>
                <a:latin typeface="Arial" panose="020B0604020202020204" pitchFamily="34" charset="0"/>
                <a:cs typeface="Arial" panose="020B0604020202020204" pitchFamily="34" charset="0"/>
              </a:rPr>
              <a:t>"معضلات مِن الحياة ودَعْم الأصدقاء"</a:t>
            </a:r>
            <a:endParaRPr lang="he-IL" sz="4800" dirty="0">
              <a:solidFill>
                <a:srgbClr val="192A72"/>
              </a:solidFill>
              <a:latin typeface="Arial" panose="020B0604020202020204" pitchFamily="34" charset="0"/>
              <a:cs typeface="Arial" panose="020B0604020202020204" pitchFamily="34" charset="0"/>
            </a:endParaRPr>
          </a:p>
        </p:txBody>
      </p:sp>
      <p:sp>
        <p:nvSpPr>
          <p:cNvPr id="7" name="כותרת משנה 6"/>
          <p:cNvSpPr>
            <a:spLocks noGrp="1"/>
          </p:cNvSpPr>
          <p:nvPr>
            <p:ph type="subTitle" idx="1"/>
          </p:nvPr>
        </p:nvSpPr>
        <p:spPr>
          <a:xfrm>
            <a:off x="738117" y="2725916"/>
            <a:ext cx="10872000" cy="720000"/>
          </a:xfrm>
        </p:spPr>
        <p:txBody>
          <a:bodyPr/>
          <a:lstStyle/>
          <a:p>
            <a:r>
              <a:rPr lang="ar-SA" dirty="0">
                <a:latin typeface="Arial" panose="020B0604020202020204" pitchFamily="34" charset="0"/>
                <a:cs typeface="Arial" panose="020B0604020202020204" pitchFamily="34" charset="0"/>
                <a:sym typeface="Varela Round"/>
              </a:rPr>
              <a:t>مهارات حياتيّة للصفّ العاشر</a:t>
            </a:r>
            <a:endParaRPr lang="he-IL" dirty="0">
              <a:latin typeface="Arial" panose="020B0604020202020204" pitchFamily="34" charset="0"/>
              <a:cs typeface="Arial" panose="020B0604020202020204" pitchFamily="34" charset="0"/>
              <a:sym typeface="Varela Round"/>
            </a:endParaRPr>
          </a:p>
        </p:txBody>
      </p:sp>
      <p:sp>
        <p:nvSpPr>
          <p:cNvPr id="4" name="מציין מיקום תוכן 3"/>
          <p:cNvSpPr>
            <a:spLocks noGrp="1"/>
          </p:cNvSpPr>
          <p:nvPr>
            <p:ph idx="10"/>
          </p:nvPr>
        </p:nvSpPr>
        <p:spPr>
          <a:xfrm>
            <a:off x="738117" y="3313041"/>
            <a:ext cx="10872000" cy="720000"/>
          </a:xfrm>
        </p:spPr>
        <p:txBody>
          <a:bodyPr/>
          <a:lstStyle/>
          <a:p>
            <a:r>
              <a:rPr lang="ar-SA" sz="2400" dirty="0">
                <a:latin typeface="Arial" panose="020B0604020202020204" pitchFamily="34" charset="0"/>
                <a:cs typeface="Arial" panose="020B0604020202020204" pitchFamily="34" charset="0"/>
                <a:sym typeface="Varela Round"/>
              </a:rPr>
              <a:t>المستشارة التربويّة: </a:t>
            </a:r>
            <a:r>
              <a:rPr lang="ar-SA" sz="2400" dirty="0" err="1">
                <a:latin typeface="Arial" panose="020B0604020202020204" pitchFamily="34" charset="0"/>
                <a:cs typeface="Arial" panose="020B0604020202020204" pitchFamily="34" charset="0"/>
                <a:sym typeface="Varela Round"/>
              </a:rPr>
              <a:t>سريدة</a:t>
            </a:r>
            <a:r>
              <a:rPr lang="ar-SA" sz="2400" dirty="0">
                <a:latin typeface="Arial" panose="020B0604020202020204" pitchFamily="34" charset="0"/>
                <a:cs typeface="Arial" panose="020B0604020202020204" pitchFamily="34" charset="0"/>
                <a:sym typeface="Varela Round"/>
              </a:rPr>
              <a:t> منصور</a:t>
            </a:r>
          </a:p>
          <a:p>
            <a:r>
              <a:rPr lang="ar-SA" sz="2400" dirty="0">
                <a:latin typeface="Arial" panose="020B0604020202020204" pitchFamily="34" charset="0"/>
                <a:cs typeface="Arial" panose="020B0604020202020204" pitchFamily="34" charset="0"/>
                <a:sym typeface="Varela Round"/>
              </a:rPr>
              <a:t>مرشدة في الخدمات النفسيّة الاستشاريّة</a:t>
            </a:r>
            <a:endParaRPr lang="he-IL" sz="2400" dirty="0">
              <a:latin typeface="Arial" panose="020B0604020202020204" pitchFamily="34" charset="0"/>
              <a:cs typeface="Arial" panose="020B0604020202020204" pitchFamily="34" charset="0"/>
              <a:sym typeface="Varela Round"/>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Arial" panose="020B0604020202020204" pitchFamily="34" charset="0"/>
                <a:cs typeface="Arial" panose="020B0604020202020204" pitchFamily="34" charset="0"/>
              </a:rPr>
              <a:t>نصنع ملصقات- أمثلة</a:t>
            </a:r>
            <a:endParaRPr lang="he-IL" dirty="0">
              <a:latin typeface="Arial" panose="020B0604020202020204" pitchFamily="34" charset="0"/>
              <a:cs typeface="Arial" panose="020B0604020202020204" pitchFamily="34" charset="0"/>
            </a:endParaRPr>
          </a:p>
        </p:txBody>
      </p:sp>
      <p:grpSp>
        <p:nvGrpSpPr>
          <p:cNvPr id="10" name="קבוצה 9"/>
          <p:cNvGrpSpPr/>
          <p:nvPr/>
        </p:nvGrpSpPr>
        <p:grpSpPr>
          <a:xfrm>
            <a:off x="635296" y="933094"/>
            <a:ext cx="2249603" cy="2495906"/>
            <a:chOff x="8603226" y="2163097"/>
            <a:chExt cx="2156084" cy="2320413"/>
          </a:xfrm>
        </p:grpSpPr>
        <p:sp>
          <p:nvSpPr>
            <p:cNvPr id="8" name="פיצוץ 2 7"/>
            <p:cNvSpPr/>
            <p:nvPr/>
          </p:nvSpPr>
          <p:spPr>
            <a:xfrm>
              <a:off x="8603226" y="2163097"/>
              <a:ext cx="2015613" cy="2320413"/>
            </a:xfrm>
            <a:prstGeom prst="irregularSeal2">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8"/>
            <p:cNvSpPr/>
            <p:nvPr/>
          </p:nvSpPr>
          <p:spPr>
            <a:xfrm rot="18908871">
              <a:off x="8605103" y="3002114"/>
              <a:ext cx="2154207" cy="658113"/>
            </a:xfrm>
            <a:prstGeom prst="rect">
              <a:avLst/>
            </a:prstGeom>
            <a:noFill/>
          </p:spPr>
          <p:txBody>
            <a:bodyPr wrap="square" lIns="91440" tIns="45720" rIns="91440" bIns="45720">
              <a:spAutoFit/>
            </a:bodyPr>
            <a:lstStyle/>
            <a:p>
              <a:pPr algn="ctr"/>
              <a:r>
                <a:rPr lang="ar-SA" sz="2000" dirty="0">
                  <a:ln w="0"/>
                  <a:solidFill>
                    <a:schemeClr val="bg1"/>
                  </a:solidFill>
                  <a:effectLst>
                    <a:outerShdw blurRad="38100" dist="19050" dir="2700000" algn="tl" rotWithShape="0">
                      <a:schemeClr val="dk1">
                        <a:alpha val="40000"/>
                      </a:schemeClr>
                    </a:outerShdw>
                  </a:effectLst>
                </a:rPr>
                <a:t>أخي، أنا بحاجة إلى المساعدة</a:t>
              </a:r>
              <a:endParaRPr lang="he-IL" sz="2000" b="0" cap="none" spc="0" dirty="0">
                <a:ln w="0"/>
                <a:solidFill>
                  <a:schemeClr val="bg1"/>
                </a:solidFill>
                <a:effectLst>
                  <a:outerShdw blurRad="38100" dist="19050" dir="2700000" algn="tl" rotWithShape="0">
                    <a:schemeClr val="dk1">
                      <a:alpha val="40000"/>
                    </a:schemeClr>
                  </a:outerShdw>
                </a:effectLst>
              </a:endParaRPr>
            </a:p>
          </p:txBody>
        </p:sp>
      </p:grpSp>
      <p:grpSp>
        <p:nvGrpSpPr>
          <p:cNvPr id="14" name="קבוצה 13"/>
          <p:cNvGrpSpPr/>
          <p:nvPr/>
        </p:nvGrpSpPr>
        <p:grpSpPr>
          <a:xfrm>
            <a:off x="9576619" y="2497394"/>
            <a:ext cx="2320413" cy="2256049"/>
            <a:chOff x="9576619" y="2497394"/>
            <a:chExt cx="2320413" cy="2256049"/>
          </a:xfrm>
        </p:grpSpPr>
        <p:sp>
          <p:nvSpPr>
            <p:cNvPr id="11" name="פיצוץ 1 10"/>
            <p:cNvSpPr/>
            <p:nvPr/>
          </p:nvSpPr>
          <p:spPr>
            <a:xfrm>
              <a:off x="9576619" y="2497394"/>
              <a:ext cx="2320413" cy="2054941"/>
            </a:xfrm>
            <a:prstGeom prst="irregularSeal1">
              <a:avLst/>
            </a:prstGeom>
            <a:solidFill>
              <a:schemeClr val="accent2">
                <a:lumMod val="60000"/>
                <a:lumOff val="4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b="1">
                <a:ln w="22225">
                  <a:solidFill>
                    <a:schemeClr val="accent2"/>
                  </a:solidFill>
                  <a:prstDash val="solid"/>
                </a:ln>
                <a:solidFill>
                  <a:schemeClr val="accent2">
                    <a:lumMod val="40000"/>
                    <a:lumOff val="60000"/>
                  </a:schemeClr>
                </a:solidFill>
              </a:endParaRPr>
            </a:p>
          </p:txBody>
        </p:sp>
        <p:sp>
          <p:nvSpPr>
            <p:cNvPr id="12" name="מלבן 11"/>
            <p:cNvSpPr/>
            <p:nvPr/>
          </p:nvSpPr>
          <p:spPr>
            <a:xfrm>
              <a:off x="9746011" y="2954594"/>
              <a:ext cx="1981633" cy="923330"/>
            </a:xfrm>
            <a:prstGeom prst="rect">
              <a:avLst/>
            </a:prstGeom>
            <a:noFill/>
          </p:spPr>
          <p:txBody>
            <a:bodyPr wrap="none" lIns="91440" tIns="45720" rIns="91440" bIns="45720">
              <a:spAutoFit/>
            </a:bodyPr>
            <a:lstStyle/>
            <a:p>
              <a:pPr algn="ctr"/>
              <a:r>
                <a:rPr lang="ar-SA" sz="5400" b="1" cap="none" spc="0" dirty="0">
                  <a:ln w="22225">
                    <a:solidFill>
                      <a:schemeClr val="accent1"/>
                    </a:solidFill>
                    <a:prstDash val="solid"/>
                  </a:ln>
                  <a:solidFill>
                    <a:schemeClr val="tx2"/>
                  </a:solidFill>
                  <a:effectLst/>
                </a:rPr>
                <a:t>يا إلهي!</a:t>
              </a:r>
              <a:endParaRPr lang="he-IL" sz="5400" b="1" cap="none" spc="0" dirty="0">
                <a:ln w="22225">
                  <a:solidFill>
                    <a:schemeClr val="accent1"/>
                  </a:solidFill>
                  <a:prstDash val="solid"/>
                </a:ln>
                <a:solidFill>
                  <a:schemeClr val="tx2"/>
                </a:solidFill>
                <a:effectLst/>
              </a:endParaRPr>
            </a:p>
          </p:txBody>
        </p:sp>
        <p:sp>
          <p:nvSpPr>
            <p:cNvPr id="13" name="מלבן 12"/>
            <p:cNvSpPr/>
            <p:nvPr/>
          </p:nvSpPr>
          <p:spPr>
            <a:xfrm>
              <a:off x="10023329" y="4353333"/>
              <a:ext cx="1426994" cy="400110"/>
            </a:xfrm>
            <a:prstGeom prst="rect">
              <a:avLst/>
            </a:prstGeom>
            <a:noFill/>
          </p:spPr>
          <p:txBody>
            <a:bodyPr wrap="none" lIns="91440" tIns="45720" rIns="91440" bIns="45720">
              <a:spAutoFit/>
            </a:bodyPr>
            <a:lstStyle/>
            <a:p>
              <a:pPr algn="ctr"/>
              <a:r>
                <a:rPr lang="ar-SA" sz="2000" b="1" dirty="0">
                  <a:ln w="22225">
                    <a:solidFill>
                      <a:schemeClr val="accent1"/>
                    </a:solidFill>
                    <a:prstDash val="solid"/>
                  </a:ln>
                  <a:solidFill>
                    <a:schemeClr val="tx2"/>
                  </a:solidFill>
                </a:rPr>
                <a:t>أنا بحاجة إليك</a:t>
              </a:r>
              <a:r>
                <a:rPr lang="he-IL" sz="2000" b="1" cap="none" spc="0" dirty="0">
                  <a:ln w="22225">
                    <a:solidFill>
                      <a:schemeClr val="accent1"/>
                    </a:solidFill>
                    <a:prstDash val="solid"/>
                  </a:ln>
                  <a:solidFill>
                    <a:schemeClr val="tx2"/>
                  </a:solidFill>
                  <a:effectLst/>
                </a:rPr>
                <a:t>!</a:t>
              </a:r>
            </a:p>
          </p:txBody>
        </p:sp>
      </p:grpSp>
      <p:grpSp>
        <p:nvGrpSpPr>
          <p:cNvPr id="17" name="קבוצה 16"/>
          <p:cNvGrpSpPr/>
          <p:nvPr/>
        </p:nvGrpSpPr>
        <p:grpSpPr>
          <a:xfrm>
            <a:off x="3792700" y="1298195"/>
            <a:ext cx="2310248" cy="1633708"/>
            <a:chOff x="5498015" y="1592927"/>
            <a:chExt cx="2310248" cy="1633708"/>
          </a:xfrm>
        </p:grpSpPr>
        <p:pic>
          <p:nvPicPr>
            <p:cNvPr id="15" name="תמונה 1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72303" y="1592927"/>
              <a:ext cx="1361667" cy="1361667"/>
            </a:xfrm>
            <a:prstGeom prst="rect">
              <a:avLst/>
            </a:prstGeom>
          </p:spPr>
        </p:pic>
        <p:sp>
          <p:nvSpPr>
            <p:cNvPr id="16" name="מלבן 15"/>
            <p:cNvSpPr/>
            <p:nvPr/>
          </p:nvSpPr>
          <p:spPr>
            <a:xfrm>
              <a:off x="5498015" y="2826525"/>
              <a:ext cx="2310248" cy="400110"/>
            </a:xfrm>
            <a:prstGeom prst="rect">
              <a:avLst/>
            </a:prstGeom>
            <a:noFill/>
          </p:spPr>
          <p:txBody>
            <a:bodyPr wrap="none" lIns="91440" tIns="45720" rIns="91440" bIns="45720">
              <a:spAutoFit/>
            </a:bodyPr>
            <a:lstStyle/>
            <a:p>
              <a:pPr algn="ctr"/>
              <a:r>
                <a:rPr lang="ar-SA" sz="2000" b="1" dirty="0">
                  <a:ln w="22225">
                    <a:solidFill>
                      <a:schemeClr val="accent1"/>
                    </a:solidFill>
                    <a:prstDash val="solid"/>
                  </a:ln>
                  <a:solidFill>
                    <a:schemeClr val="tx2"/>
                  </a:solidFill>
                </a:rPr>
                <a:t>تعال، أريد أن أصغي إليك!</a:t>
              </a:r>
              <a:endParaRPr lang="he-IL" sz="2000" b="1" cap="none" spc="0" dirty="0">
                <a:ln w="22225">
                  <a:solidFill>
                    <a:schemeClr val="accent1"/>
                  </a:solidFill>
                  <a:prstDash val="solid"/>
                </a:ln>
                <a:solidFill>
                  <a:schemeClr val="tx2"/>
                </a:solidFill>
                <a:effectLst/>
              </a:endParaRPr>
            </a:p>
          </p:txBody>
        </p:sp>
      </p:grpSp>
      <p:grpSp>
        <p:nvGrpSpPr>
          <p:cNvPr id="20" name="קבוצה 19"/>
          <p:cNvGrpSpPr/>
          <p:nvPr/>
        </p:nvGrpSpPr>
        <p:grpSpPr>
          <a:xfrm>
            <a:off x="3223750" y="3029874"/>
            <a:ext cx="1328585" cy="1723569"/>
            <a:chOff x="3223750" y="3029874"/>
            <a:chExt cx="1328585" cy="1723569"/>
          </a:xfrm>
        </p:grpSpPr>
        <p:pic>
          <p:nvPicPr>
            <p:cNvPr id="18" name="תמונה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3750" y="3029874"/>
              <a:ext cx="1328585" cy="1723569"/>
            </a:xfrm>
            <a:prstGeom prst="rect">
              <a:avLst/>
            </a:prstGeom>
          </p:spPr>
        </p:pic>
        <p:sp>
          <p:nvSpPr>
            <p:cNvPr id="19" name="מלבן 18"/>
            <p:cNvSpPr/>
            <p:nvPr/>
          </p:nvSpPr>
          <p:spPr>
            <a:xfrm>
              <a:off x="3311289" y="4127191"/>
              <a:ext cx="1149674" cy="400110"/>
            </a:xfrm>
            <a:prstGeom prst="rect">
              <a:avLst/>
            </a:prstGeom>
            <a:noFill/>
          </p:spPr>
          <p:txBody>
            <a:bodyPr wrap="none" lIns="91440" tIns="45720" rIns="91440" bIns="45720">
              <a:spAutoFit/>
            </a:bodyPr>
            <a:lstStyle/>
            <a:p>
              <a:pPr algn="ctr"/>
              <a:r>
                <a:rPr lang="ar-SA" sz="2000" b="1" cap="none" spc="0" dirty="0">
                  <a:ln w="22225">
                    <a:solidFill>
                      <a:srgbClr val="FFFF00"/>
                    </a:solidFill>
                    <a:prstDash val="solid"/>
                  </a:ln>
                  <a:solidFill>
                    <a:srgbClr val="FFFF00"/>
                  </a:solidFill>
                  <a:effectLst/>
                </a:rPr>
                <a:t>أين أنت؟؟!</a:t>
              </a:r>
              <a:r>
                <a:rPr lang="he-IL" sz="2000" b="1" cap="none" spc="0" dirty="0">
                  <a:ln w="22225">
                    <a:solidFill>
                      <a:srgbClr val="FFFF00"/>
                    </a:solidFill>
                    <a:prstDash val="solid"/>
                  </a:ln>
                  <a:solidFill>
                    <a:srgbClr val="FFFF00"/>
                  </a:solidFill>
                  <a:effectLst/>
                </a:rPr>
                <a:t> </a:t>
              </a:r>
            </a:p>
          </p:txBody>
        </p:sp>
      </p:grpSp>
      <p:grpSp>
        <p:nvGrpSpPr>
          <p:cNvPr id="23" name="קבוצה 22"/>
          <p:cNvGrpSpPr/>
          <p:nvPr/>
        </p:nvGrpSpPr>
        <p:grpSpPr>
          <a:xfrm>
            <a:off x="5616474" y="4436106"/>
            <a:ext cx="2412349" cy="1870642"/>
            <a:chOff x="6313206" y="4085505"/>
            <a:chExt cx="2412349" cy="1870642"/>
          </a:xfrm>
        </p:grpSpPr>
        <p:pic>
          <p:nvPicPr>
            <p:cNvPr id="21" name="תמונה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13206" y="4085505"/>
              <a:ext cx="2412349" cy="1870642"/>
            </a:xfrm>
            <a:prstGeom prst="rect">
              <a:avLst/>
            </a:prstGeom>
          </p:spPr>
        </p:pic>
        <p:sp>
          <p:nvSpPr>
            <p:cNvPr id="22" name="מלבן 21"/>
            <p:cNvSpPr/>
            <p:nvPr/>
          </p:nvSpPr>
          <p:spPr>
            <a:xfrm rot="20380971">
              <a:off x="6505079" y="4626570"/>
              <a:ext cx="1790875" cy="461665"/>
            </a:xfrm>
            <a:prstGeom prst="rect">
              <a:avLst/>
            </a:prstGeom>
            <a:noFill/>
          </p:spPr>
          <p:txBody>
            <a:bodyPr wrap="none" lIns="91440" tIns="45720" rIns="91440" bIns="45720">
              <a:spAutoFit/>
            </a:bodyPr>
            <a:lstStyle/>
            <a:p>
              <a:pPr algn="ctr"/>
              <a:r>
                <a:rPr lang="ar-SA" sz="24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إلى جانبك دائمًا</a:t>
              </a:r>
              <a:r>
                <a:rPr lang="he-IL" sz="2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rPr>
                <a:t>!</a:t>
              </a:r>
            </a:p>
          </p:txBody>
        </p:sp>
      </p:grpSp>
      <p:grpSp>
        <p:nvGrpSpPr>
          <p:cNvPr id="26" name="קבוצה 25"/>
          <p:cNvGrpSpPr/>
          <p:nvPr/>
        </p:nvGrpSpPr>
        <p:grpSpPr>
          <a:xfrm>
            <a:off x="9588829" y="4954089"/>
            <a:ext cx="1530872" cy="1482825"/>
            <a:chOff x="9576619" y="4709896"/>
            <a:chExt cx="1530872" cy="1482825"/>
          </a:xfrm>
        </p:grpSpPr>
        <p:pic>
          <p:nvPicPr>
            <p:cNvPr id="24" name="תמונה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576619" y="4709896"/>
              <a:ext cx="1382858" cy="1254767"/>
            </a:xfrm>
            <a:prstGeom prst="rect">
              <a:avLst/>
            </a:prstGeom>
          </p:spPr>
        </p:pic>
        <p:sp>
          <p:nvSpPr>
            <p:cNvPr id="25" name="מלבן 24"/>
            <p:cNvSpPr/>
            <p:nvPr/>
          </p:nvSpPr>
          <p:spPr>
            <a:xfrm rot="20380971">
              <a:off x="9714160" y="5854167"/>
              <a:ext cx="1393331" cy="338554"/>
            </a:xfrm>
            <a:prstGeom prst="rect">
              <a:avLst/>
            </a:prstGeom>
            <a:noFill/>
          </p:spPr>
          <p:txBody>
            <a:bodyPr wrap="none" lIns="91440" tIns="45720" rIns="91440" bIns="45720">
              <a:spAutoFit/>
            </a:bodyPr>
            <a:lstStyle/>
            <a:p>
              <a:pPr algn="ctr"/>
              <a:r>
                <a:rPr lang="ar-SA" sz="1600" b="1"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latin typeface="Arial" panose="020B0604020202020204" pitchFamily="34" charset="0"/>
                  <a:cs typeface="Arial" panose="020B0604020202020204" pitchFamily="34" charset="0"/>
                </a:rPr>
                <a:t>أنا حقًا بحاجة إليك</a:t>
              </a:r>
              <a:endParaRPr lang="he-IL" sz="16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latin typeface="Arial" panose="020B0604020202020204" pitchFamily="34" charset="0"/>
                <a:cs typeface="Arial" panose="020B0604020202020204" pitchFamily="34" charset="0"/>
              </a:endParaRPr>
            </a:p>
          </p:txBody>
        </p:sp>
      </p:grpSp>
      <p:grpSp>
        <p:nvGrpSpPr>
          <p:cNvPr id="30" name="קבוצה 29"/>
          <p:cNvGrpSpPr/>
          <p:nvPr/>
        </p:nvGrpSpPr>
        <p:grpSpPr>
          <a:xfrm>
            <a:off x="8828205" y="1105983"/>
            <a:ext cx="2156073" cy="1419805"/>
            <a:chOff x="7976949" y="1356630"/>
            <a:chExt cx="2156073" cy="1419805"/>
          </a:xfrm>
        </p:grpSpPr>
        <p:pic>
          <p:nvPicPr>
            <p:cNvPr id="28" name="תמונה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76949" y="1356630"/>
              <a:ext cx="1419805" cy="1419805"/>
            </a:xfrm>
            <a:prstGeom prst="rect">
              <a:avLst/>
            </a:prstGeom>
          </p:spPr>
        </p:pic>
        <p:sp>
          <p:nvSpPr>
            <p:cNvPr id="29" name="מלבן 28"/>
            <p:cNvSpPr/>
            <p:nvPr/>
          </p:nvSpPr>
          <p:spPr>
            <a:xfrm rot="20624762">
              <a:off x="9020217" y="1460680"/>
              <a:ext cx="1112805" cy="584775"/>
            </a:xfrm>
            <a:prstGeom prst="rect">
              <a:avLst/>
            </a:prstGeom>
            <a:noFill/>
          </p:spPr>
          <p:txBody>
            <a:bodyPr wrap="none" lIns="91440" tIns="45720" rIns="91440" bIns="45720">
              <a:spAutoFit/>
            </a:bodyPr>
            <a:lstStyle/>
            <a:p>
              <a:pPr algn="ctr"/>
              <a:r>
                <a:rPr lang="ar-SA" sz="3200" b="1" cap="none" spc="0" dirty="0">
                  <a:ln w="22225">
                    <a:solidFill>
                      <a:srgbClr val="FF0000"/>
                    </a:solidFill>
                    <a:prstDash val="solid"/>
                  </a:ln>
                  <a:solidFill>
                    <a:srgbClr val="C00000"/>
                  </a:solidFill>
                  <a:effectLst/>
                  <a:latin typeface="Arial" panose="020B0604020202020204" pitchFamily="34" charset="0"/>
                  <a:cs typeface="Arial" panose="020B0604020202020204" pitchFamily="34" charset="0"/>
                </a:rPr>
                <a:t>النجدة</a:t>
              </a:r>
              <a:r>
                <a:rPr lang="en-US" sz="3200" b="1" cap="none" spc="0" dirty="0">
                  <a:ln w="22225">
                    <a:solidFill>
                      <a:srgbClr val="FF0000"/>
                    </a:solidFill>
                    <a:prstDash val="solid"/>
                  </a:ln>
                  <a:solidFill>
                    <a:srgbClr val="C00000"/>
                  </a:solidFill>
                  <a:effectLst/>
                </a:rPr>
                <a:t>!</a:t>
              </a:r>
              <a:endParaRPr lang="he-IL" sz="3200" b="1" cap="none" spc="0" dirty="0">
                <a:ln w="22225">
                  <a:solidFill>
                    <a:srgbClr val="FF0000"/>
                  </a:solidFill>
                  <a:prstDash val="solid"/>
                </a:ln>
                <a:solidFill>
                  <a:srgbClr val="C00000"/>
                </a:solidFill>
                <a:effectLst/>
              </a:endParaRPr>
            </a:p>
          </p:txBody>
        </p:sp>
      </p:grpSp>
      <p:grpSp>
        <p:nvGrpSpPr>
          <p:cNvPr id="33" name="קבוצה 32"/>
          <p:cNvGrpSpPr/>
          <p:nvPr/>
        </p:nvGrpSpPr>
        <p:grpSpPr>
          <a:xfrm>
            <a:off x="920908" y="3713595"/>
            <a:ext cx="1963411" cy="2079695"/>
            <a:chOff x="920908" y="3713595"/>
            <a:chExt cx="1963411" cy="2079695"/>
          </a:xfrm>
        </p:grpSpPr>
        <p:pic>
          <p:nvPicPr>
            <p:cNvPr id="31" name="תמונה 30"/>
            <p:cNvPicPr>
              <a:picLocks noChangeAspect="1"/>
            </p:cNvPicPr>
            <p:nvPr/>
          </p:nvPicPr>
          <p:blipFill rotWithShape="1">
            <a:blip r:embed="rId7">
              <a:extLst>
                <a:ext uri="{28A0092B-C50C-407E-A947-70E740481C1C}">
                  <a14:useLocalDpi xmlns:a14="http://schemas.microsoft.com/office/drawing/2010/main" val="0"/>
                </a:ext>
              </a:extLst>
            </a:blip>
            <a:srcRect l="22105" r="15390"/>
            <a:stretch/>
          </p:blipFill>
          <p:spPr>
            <a:xfrm>
              <a:off x="920908" y="3713595"/>
              <a:ext cx="1963411" cy="2079695"/>
            </a:xfrm>
            <a:prstGeom prst="rect">
              <a:avLst/>
            </a:prstGeom>
          </p:spPr>
        </p:pic>
        <p:sp>
          <p:nvSpPr>
            <p:cNvPr id="32" name="מלבן 31"/>
            <p:cNvSpPr/>
            <p:nvPr/>
          </p:nvSpPr>
          <p:spPr>
            <a:xfrm rot="1229164">
              <a:off x="1021793" y="4568774"/>
              <a:ext cx="803426" cy="369332"/>
            </a:xfrm>
            <a:prstGeom prst="rect">
              <a:avLst/>
            </a:prstGeom>
            <a:noFill/>
          </p:spPr>
          <p:txBody>
            <a:bodyPr wrap="none" lIns="91440" tIns="45720" rIns="91440" bIns="45720">
              <a:spAutoFit/>
            </a:bodyPr>
            <a:lstStyle/>
            <a:p>
              <a:pPr algn="ctr"/>
              <a:r>
                <a:rPr lang="ar-SA" b="1" dirty="0">
                  <a:ln w="0"/>
                  <a:effectLst>
                    <a:outerShdw blurRad="38100" dist="19050" dir="2700000" algn="tl" rotWithShape="0">
                      <a:schemeClr val="dk1">
                        <a:alpha val="40000"/>
                      </a:schemeClr>
                    </a:outerShdw>
                  </a:effectLst>
                </a:rPr>
                <a:t>انا هنا</a:t>
              </a:r>
              <a:r>
                <a:rPr lang="he-IL" b="1" dirty="0">
                  <a:ln w="0"/>
                  <a:effectLst>
                    <a:outerShdw blurRad="38100" dist="19050" dir="2700000" algn="tl" rotWithShape="0">
                      <a:schemeClr val="dk1">
                        <a:alpha val="40000"/>
                      </a:schemeClr>
                    </a:outerShdw>
                  </a:effectLst>
                </a:rPr>
                <a:t>!!</a:t>
              </a:r>
            </a:p>
          </p:txBody>
        </p:sp>
      </p:grpSp>
      <p:grpSp>
        <p:nvGrpSpPr>
          <p:cNvPr id="36" name="קבוצה 35"/>
          <p:cNvGrpSpPr/>
          <p:nvPr/>
        </p:nvGrpSpPr>
        <p:grpSpPr>
          <a:xfrm>
            <a:off x="6687864" y="2434940"/>
            <a:ext cx="2127424" cy="1386349"/>
            <a:chOff x="6687864" y="2434940"/>
            <a:chExt cx="2127424" cy="1386349"/>
          </a:xfrm>
        </p:grpSpPr>
        <p:pic>
          <p:nvPicPr>
            <p:cNvPr id="34" name="תמונה 33"/>
            <p:cNvPicPr>
              <a:picLocks noChangeAspect="1"/>
            </p:cNvPicPr>
            <p:nvPr/>
          </p:nvPicPr>
          <p:blipFill rotWithShape="1">
            <a:blip r:embed="rId8">
              <a:extLst>
                <a:ext uri="{28A0092B-C50C-407E-A947-70E740481C1C}">
                  <a14:useLocalDpi xmlns:a14="http://schemas.microsoft.com/office/drawing/2010/main" val="0"/>
                </a:ext>
              </a:extLst>
            </a:blip>
            <a:srcRect l="17132" t="10698" r="8926" b="21345"/>
            <a:stretch/>
          </p:blipFill>
          <p:spPr>
            <a:xfrm>
              <a:off x="6832283" y="2434940"/>
              <a:ext cx="1983005" cy="1386349"/>
            </a:xfrm>
            <a:prstGeom prst="rect">
              <a:avLst/>
            </a:prstGeom>
          </p:spPr>
        </p:pic>
        <p:sp>
          <p:nvSpPr>
            <p:cNvPr id="35" name="מלבן 34"/>
            <p:cNvSpPr/>
            <p:nvPr/>
          </p:nvSpPr>
          <p:spPr>
            <a:xfrm rot="1719613">
              <a:off x="6687864" y="3354899"/>
              <a:ext cx="1770036" cy="461665"/>
            </a:xfrm>
            <a:prstGeom prst="rect">
              <a:avLst/>
            </a:prstGeom>
            <a:noFill/>
          </p:spPr>
          <p:txBody>
            <a:bodyPr wrap="none" lIns="91440" tIns="45720" rIns="91440" bIns="45720">
              <a:spAutoFit/>
            </a:bodyPr>
            <a:lstStyle/>
            <a:p>
              <a:pPr algn="ctr"/>
              <a:r>
                <a:rPr lang="ar-SA" sz="2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سآتي في الحال</a:t>
              </a:r>
              <a:r>
                <a:rPr lang="he-IL" sz="2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latin typeface="Arial" panose="020B0604020202020204" pitchFamily="34" charset="0"/>
                  <a:cs typeface="Arial" panose="020B0604020202020204" pitchFamily="34" charset="0"/>
                </a:rPr>
                <a:t>!</a:t>
              </a:r>
            </a:p>
          </p:txBody>
        </p:sp>
      </p:grpSp>
    </p:spTree>
    <p:extLst>
      <p:ext uri="{BB962C8B-B14F-4D97-AF65-F5344CB8AC3E}">
        <p14:creationId xmlns:p14="http://schemas.microsoft.com/office/powerpoint/2010/main" val="205484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כותרת 1">
            <a:extLst>
              <a:ext uri="{FF2B5EF4-FFF2-40B4-BE49-F238E27FC236}">
                <a16:creationId xmlns:a16="http://schemas.microsoft.com/office/drawing/2014/main" xmlns="" id="{F144F68D-C92E-4927-8190-51803E55AFAF}"/>
              </a:ext>
            </a:extLst>
          </p:cNvPr>
          <p:cNvSpPr>
            <a:spLocks noGrp="1"/>
          </p:cNvSpPr>
          <p:nvPr>
            <p:ph type="title"/>
          </p:nvPr>
        </p:nvSpPr>
        <p:spPr>
          <a:xfrm>
            <a:off x="515938" y="212725"/>
            <a:ext cx="11158537" cy="973138"/>
          </a:xfrm>
        </p:spPr>
        <p:txBody>
          <a:bodyPr/>
          <a:lstStyle/>
          <a:p>
            <a:pPr fontAlgn="base">
              <a:spcAft>
                <a:spcPct val="0"/>
              </a:spcAft>
            </a:pPr>
            <a:r>
              <a:rPr lang="ar-SA" dirty="0">
                <a:latin typeface="Arial" panose="020B0604020202020204" pitchFamily="34" charset="0"/>
                <a:cs typeface="Arial" panose="020B0604020202020204" pitchFamily="34" charset="0"/>
              </a:rPr>
              <a:t>كلمة قبل أنْ ننهي لقاءنا..</a:t>
            </a:r>
            <a:endParaRPr altLang="he-IL" dirty="0">
              <a:latin typeface="Arial" panose="020B0604020202020204" pitchFamily="34" charset="0"/>
              <a:ea typeface="Varela Round"/>
              <a:cs typeface="Arial" panose="020B0604020202020204" pitchFamily="34" charset="0"/>
            </a:endParaRPr>
          </a:p>
        </p:txBody>
      </p:sp>
      <p:sp>
        <p:nvSpPr>
          <p:cNvPr id="45059" name="מציין מיקום טקסט 2">
            <a:extLst>
              <a:ext uri="{FF2B5EF4-FFF2-40B4-BE49-F238E27FC236}">
                <a16:creationId xmlns:a16="http://schemas.microsoft.com/office/drawing/2014/main" xmlns="" id="{4BE0DF9C-1132-430F-A9EA-823728079BA3}"/>
              </a:ext>
            </a:extLst>
          </p:cNvPr>
          <p:cNvSpPr>
            <a:spLocks noGrp="1"/>
          </p:cNvSpPr>
          <p:nvPr>
            <p:ph type="body" sz="quarter" idx="3"/>
          </p:nvPr>
        </p:nvSpPr>
        <p:spPr>
          <a:xfrm>
            <a:off x="515938" y="1185863"/>
            <a:ext cx="11158537" cy="539750"/>
          </a:xfrm>
        </p:spPr>
        <p:txBody>
          <a:bodyPr/>
          <a:lstStyle/>
          <a:p>
            <a:pPr eaLnBrk="1" hangingPunct="1"/>
            <a:endParaRPr lang="he-IL" altLang="he-IL" dirty="0">
              <a:latin typeface="Calibri" panose="020F0502020204030204" pitchFamily="34" charset="0"/>
              <a:ea typeface="Varela Round"/>
              <a:cs typeface="Calibri" panose="020F0502020204030204" pitchFamily="34" charset="0"/>
            </a:endParaRPr>
          </a:p>
        </p:txBody>
      </p:sp>
      <p:sp>
        <p:nvSpPr>
          <p:cNvPr id="45060" name="מציין מיקום תוכן 4">
            <a:extLst>
              <a:ext uri="{FF2B5EF4-FFF2-40B4-BE49-F238E27FC236}">
                <a16:creationId xmlns:a16="http://schemas.microsoft.com/office/drawing/2014/main" xmlns="" id="{376FE3A5-EF78-4FDB-92D9-8A7573A12070}"/>
              </a:ext>
            </a:extLst>
          </p:cNvPr>
          <p:cNvSpPr>
            <a:spLocks noGrp="1"/>
          </p:cNvSpPr>
          <p:nvPr>
            <p:ph sz="quarter" idx="4"/>
          </p:nvPr>
        </p:nvSpPr>
        <p:spPr>
          <a:xfrm>
            <a:off x="515938" y="1725613"/>
            <a:ext cx="11158537" cy="4152900"/>
          </a:xfrm>
        </p:spPr>
        <p:txBody>
          <a:bodyPr>
            <a:normAutofit/>
          </a:bodyPr>
          <a:lstStyle/>
          <a:p>
            <a:pPr marL="571500" indent="-571500">
              <a:lnSpc>
                <a:spcPct val="150000"/>
              </a:lnSpc>
              <a:buClr>
                <a:schemeClr val="accent6">
                  <a:lumMod val="75000"/>
                </a:schemeClr>
              </a:buClr>
              <a:buFont typeface="Wingdings" panose="05000000000000000000" pitchFamily="2" charset="2"/>
              <a:buChar char="§"/>
            </a:pPr>
            <a:r>
              <a:rPr altLang="he-IL" b="1" dirty="0">
                <a:solidFill>
                  <a:srgbClr val="424242"/>
                </a:solidFill>
                <a:latin typeface="Arial" panose="020B0604020202020204" pitchFamily="34" charset="0"/>
                <a:cs typeface="Arial" panose="020B0604020202020204" pitchFamily="34" charset="0"/>
                <a:sym typeface="Calibri" panose="020F0502020204030204" pitchFamily="34" charset="0"/>
              </a:rPr>
              <a:t> </a:t>
            </a:r>
            <a:r>
              <a:rPr lang="ar-JO" dirty="0">
                <a:solidFill>
                  <a:srgbClr val="000000"/>
                </a:solidFill>
                <a:latin typeface="Arial" panose="020B0604020202020204" pitchFamily="34" charset="0"/>
                <a:cs typeface="Arial" panose="020B0604020202020204" pitchFamily="34" charset="0"/>
              </a:rPr>
              <a:t>آمل أنْ تكونوا قد شعرتم بالقرب بالرغم من البُعد.</a:t>
            </a:r>
            <a:endParaRPr lang="he-IL" dirty="0">
              <a:solidFill>
                <a:srgbClr val="000000"/>
              </a:solidFill>
              <a:latin typeface="Arial" panose="020B0604020202020204" pitchFamily="34" charset="0"/>
              <a:cs typeface="Arial" panose="020B0604020202020204" pitchFamily="34" charset="0"/>
            </a:endParaRPr>
          </a:p>
          <a:p>
            <a:pPr marL="571500" indent="-571500">
              <a:lnSpc>
                <a:spcPct val="150000"/>
              </a:lnSpc>
              <a:buClr>
                <a:schemeClr val="accent6">
                  <a:lumMod val="75000"/>
                </a:schemeClr>
              </a:buClr>
              <a:buFont typeface="Wingdings" panose="05000000000000000000" pitchFamily="2" charset="2"/>
              <a:buChar char="§"/>
            </a:pPr>
            <a:r>
              <a:rPr lang="ar-JO" dirty="0">
                <a:solidFill>
                  <a:srgbClr val="000000"/>
                </a:solidFill>
                <a:latin typeface="Arial" panose="020B0604020202020204" pitchFamily="34" charset="0"/>
                <a:cs typeface="Arial" panose="020B0604020202020204" pitchFamily="34" charset="0"/>
              </a:rPr>
              <a:t>لا نبقى وحيدين/</a:t>
            </a:r>
            <a:r>
              <a:rPr lang="ar-SA" dirty="0">
                <a:solidFill>
                  <a:srgbClr val="000000"/>
                </a:solidFill>
                <a:latin typeface="Arial" panose="020B0604020202020204" pitchFamily="34" charset="0"/>
                <a:cs typeface="Arial" panose="020B0604020202020204" pitchFamily="34" charset="0"/>
              </a:rPr>
              <a:t> </a:t>
            </a:r>
            <a:r>
              <a:rPr lang="ar-JO" dirty="0">
                <a:solidFill>
                  <a:srgbClr val="000000"/>
                </a:solidFill>
                <a:latin typeface="Arial" panose="020B0604020202020204" pitchFamily="34" charset="0"/>
                <a:cs typeface="Arial" panose="020B0604020202020204" pitchFamily="34" charset="0"/>
              </a:rPr>
              <a:t>لا تبقوا بمفردكم</a:t>
            </a:r>
          </a:p>
          <a:p>
            <a:pPr marL="571500" indent="-571500">
              <a:lnSpc>
                <a:spcPct val="150000"/>
              </a:lnSpc>
              <a:buClr>
                <a:schemeClr val="accent6">
                  <a:lumMod val="75000"/>
                </a:schemeClr>
              </a:buClr>
              <a:buFont typeface="Wingdings" panose="05000000000000000000" pitchFamily="2" charset="2"/>
              <a:buChar char="§"/>
            </a:pPr>
            <a:r>
              <a:rPr lang="ar-JO" dirty="0">
                <a:solidFill>
                  <a:srgbClr val="000000"/>
                </a:solidFill>
                <a:latin typeface="Arial" panose="020B0604020202020204" pitchFamily="34" charset="0"/>
                <a:cs typeface="Arial" panose="020B0604020202020204" pitchFamily="34" charset="0"/>
              </a:rPr>
              <a:t>تواصلوا مع العائلة، الأصدقاء، المعلّمين.</a:t>
            </a:r>
          </a:p>
          <a:p>
            <a:pPr marL="571500" indent="-571500">
              <a:lnSpc>
                <a:spcPct val="150000"/>
              </a:lnSpc>
              <a:buClr>
                <a:schemeClr val="accent6">
                  <a:lumMod val="75000"/>
                </a:schemeClr>
              </a:buClr>
              <a:buFont typeface="Wingdings" panose="05000000000000000000" pitchFamily="2" charset="2"/>
              <a:buChar char="§"/>
            </a:pPr>
            <a:r>
              <a:rPr lang="ar-SA" dirty="0">
                <a:solidFill>
                  <a:srgbClr val="000000"/>
                </a:solidFill>
                <a:latin typeface="Arial" panose="020B0604020202020204" pitchFamily="34" charset="0"/>
                <a:cs typeface="Arial" panose="020B0604020202020204" pitchFamily="34" charset="0"/>
              </a:rPr>
              <a:t>نُطلع الآخرين على ما نختبره مِن تجارب، ونبدي اهتمامنا بالآخرين</a:t>
            </a:r>
            <a:endParaRPr lang="he-IL" dirty="0">
              <a:solidFill>
                <a:srgbClr val="000000"/>
              </a:solidFill>
              <a:latin typeface="Arial" panose="020B0604020202020204" pitchFamily="34" charset="0"/>
              <a:cs typeface="Arial" panose="020B0604020202020204" pitchFamily="34" charset="0"/>
            </a:endParaRPr>
          </a:p>
          <a:p>
            <a:pPr marL="0" indent="0">
              <a:lnSpc>
                <a:spcPct val="150000"/>
              </a:lnSpc>
              <a:buClr>
                <a:schemeClr val="accent6">
                  <a:lumMod val="75000"/>
                </a:schemeClr>
              </a:buClr>
            </a:pPr>
            <a:endParaRPr lang="he-IL" dirty="0">
              <a:solidFill>
                <a:srgbClr val="000000"/>
              </a:solidFill>
              <a:latin typeface="Arial" panose="020B0604020202020204" pitchFamily="34" charset="0"/>
              <a:cs typeface="Arial" panose="020B0604020202020204" pitchFamily="34" charset="0"/>
            </a:endParaRPr>
          </a:p>
          <a:p>
            <a:pPr marL="0" indent="0" algn="ctr">
              <a:lnSpc>
                <a:spcPct val="150000"/>
              </a:lnSpc>
              <a:buClr>
                <a:schemeClr val="accent6">
                  <a:lumMod val="75000"/>
                </a:schemeClr>
              </a:buClr>
              <a:buNone/>
            </a:pPr>
            <a:r>
              <a:rPr lang="ar-SA" b="1" dirty="0">
                <a:solidFill>
                  <a:schemeClr val="accent6">
                    <a:lumMod val="75000"/>
                  </a:schemeClr>
                </a:solidFill>
                <a:latin typeface="Arial" panose="020B0604020202020204" pitchFamily="34" charset="0"/>
                <a:cs typeface="Arial" panose="020B0604020202020204" pitchFamily="34" charset="0"/>
              </a:rPr>
              <a:t>إلى اللقاء في درس المهارات الحياتيّة القادم!</a:t>
            </a:r>
            <a:endParaRPr lang="he-IL" b="1" dirty="0">
              <a:solidFill>
                <a:schemeClr val="accent6">
                  <a:lumMod val="75000"/>
                </a:schemeClr>
              </a:solidFill>
              <a:latin typeface="Arial" panose="020B0604020202020204" pitchFamily="34" charset="0"/>
              <a:cs typeface="Arial" panose="020B0604020202020204" pitchFamily="34" charset="0"/>
            </a:endParaRPr>
          </a:p>
          <a:p>
            <a:pPr marL="0" indent="0">
              <a:lnSpc>
                <a:spcPct val="150000"/>
              </a:lnSpc>
              <a:buClr>
                <a:schemeClr val="accent6">
                  <a:lumMod val="75000"/>
                </a:schemeClr>
              </a:buClr>
            </a:pPr>
            <a:endParaRPr lang="he-IL" b="1" dirty="0">
              <a:solidFill>
                <a:schemeClr val="accent6">
                  <a:lumMod val="75000"/>
                </a:schemeClr>
              </a:solidFill>
              <a:latin typeface="Arial" panose="020B0604020202020204" pitchFamily="34" charset="0"/>
              <a:cs typeface="Arial" panose="020B0604020202020204" pitchFamily="34" charset="0"/>
            </a:endParaRPr>
          </a:p>
          <a:p>
            <a:pPr algn="ctr">
              <a:lnSpc>
                <a:spcPct val="150000"/>
              </a:lnSpc>
              <a:spcBef>
                <a:spcPct val="0"/>
              </a:spcBef>
              <a:buFont typeface="Arial" panose="020B0604020202020204" pitchFamily="34" charset="0"/>
              <a:buNone/>
            </a:pPr>
            <a:endParaRPr altLang="he-IL" b="1" dirty="0">
              <a:solidFill>
                <a:srgbClr val="424242"/>
              </a:solidFill>
              <a:latin typeface="Arial" panose="020B0604020202020204" pitchFamily="34" charset="0"/>
              <a:cs typeface="Arial" panose="020B0604020202020204" pitchFamily="34" charset="0"/>
              <a:sym typeface="Calibri" panose="020F0502020204030204" pitchFamily="34" charset="0"/>
            </a:endParaRPr>
          </a:p>
        </p:txBody>
      </p:sp>
    </p:spTree>
    <p:extLst>
      <p:ext uri="{BB962C8B-B14F-4D97-AF65-F5344CB8AC3E}">
        <p14:creationId xmlns:p14="http://schemas.microsoft.com/office/powerpoint/2010/main" val="25345218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כותרת 6">
            <a:extLst>
              <a:ext uri="{FF2B5EF4-FFF2-40B4-BE49-F238E27FC236}">
                <a16:creationId xmlns:a16="http://schemas.microsoft.com/office/drawing/2014/main" xmlns="" id="{9AADF23F-DF75-401E-A140-12CCC9351908}"/>
              </a:ext>
            </a:extLst>
          </p:cNvPr>
          <p:cNvSpPr>
            <a:spLocks noGrp="1"/>
          </p:cNvSpPr>
          <p:nvPr>
            <p:ph type="ctrTitle"/>
          </p:nvPr>
        </p:nvSpPr>
        <p:spPr>
          <a:xfrm>
            <a:off x="914400" y="2693988"/>
            <a:ext cx="10361613" cy="1470025"/>
          </a:xfrm>
        </p:spPr>
        <p:txBody>
          <a:bodyPr>
            <a:normAutofit fontScale="90000"/>
          </a:bodyPr>
          <a:lstStyle/>
          <a:p>
            <a:pPr eaLnBrk="1" hangingPunct="1">
              <a:defRPr/>
            </a:pPr>
            <a:r>
              <a:rPr altLang="he-IL" dirty="0">
                <a:latin typeface="Calibri" panose="020F0502020204030204" pitchFamily="34" charset="0"/>
                <a:ea typeface="Varela Round"/>
                <a:cs typeface="Calibri" panose="020F0502020204030204" pitchFamily="34" charset="0"/>
              </a:rPr>
              <a:t/>
            </a:r>
            <a:br>
              <a:rPr altLang="he-IL" dirty="0">
                <a:latin typeface="Calibri" panose="020F0502020204030204" pitchFamily="34" charset="0"/>
                <a:ea typeface="Varela Round"/>
                <a:cs typeface="Calibri" panose="020F0502020204030204" pitchFamily="34" charset="0"/>
              </a:rPr>
            </a:br>
            <a:r>
              <a:rPr lang="ar-SA" dirty="0">
                <a:solidFill>
                  <a:srgbClr val="000000"/>
                </a:solidFill>
                <a:latin typeface="Calibri" panose="020F0502020204030204" pitchFamily="34" charset="0"/>
                <a:cs typeface="Calibri" panose="020F0502020204030204" pitchFamily="34" charset="0"/>
              </a:rPr>
              <a:t>شكرًا لكم </a:t>
            </a:r>
            <a:r>
              <a:rPr lang="ar-SA" dirty="0">
                <a:solidFill>
                  <a:srgbClr val="000000"/>
                </a:solidFill>
                <a:latin typeface="Arial" panose="020B0604020202020204" pitchFamily="34" charset="0"/>
                <a:cs typeface="Arial" panose="020B0604020202020204" pitchFamily="34" charset="0"/>
              </a:rPr>
              <a:t>على</a:t>
            </a:r>
            <a:r>
              <a:rPr lang="ar-SA" dirty="0">
                <a:solidFill>
                  <a:srgbClr val="000000"/>
                </a:solidFill>
                <a:latin typeface="Calibri" panose="020F0502020204030204" pitchFamily="34" charset="0"/>
                <a:cs typeface="Calibri" panose="020F0502020204030204" pitchFamily="34" charset="0"/>
              </a:rPr>
              <a:t> مشاهدة هذا البثّ</a:t>
            </a:r>
            <a:r>
              <a:rPr lang="he-IL" dirty="0">
                <a:solidFill>
                  <a:schemeClr val="accent6">
                    <a:lumMod val="75000"/>
                  </a:schemeClr>
                </a:solidFill>
              </a:rPr>
              <a:t/>
            </a:r>
            <a:br>
              <a:rPr lang="he-IL" dirty="0">
                <a:solidFill>
                  <a:schemeClr val="accent6">
                    <a:lumMod val="75000"/>
                  </a:schemeClr>
                </a:solidFill>
              </a:rPr>
            </a:br>
            <a:endParaRPr altLang="he-IL" dirty="0">
              <a:latin typeface="Calibri" panose="020F0502020204030204" pitchFamily="34" charset="0"/>
              <a:ea typeface="Varela Round"/>
              <a:cs typeface="Calibri" panose="020F0502020204030204" pitchFamily="34" charset="0"/>
            </a:endParaRPr>
          </a:p>
        </p:txBody>
      </p:sp>
    </p:spTree>
    <p:extLst>
      <p:ext uri="{BB962C8B-B14F-4D97-AF65-F5344CB8AC3E}">
        <p14:creationId xmlns:p14="http://schemas.microsoft.com/office/powerpoint/2010/main" val="1829381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כותרת 6">
            <a:extLst>
              <a:ext uri="{FF2B5EF4-FFF2-40B4-BE49-F238E27FC236}">
                <a16:creationId xmlns:a16="http://schemas.microsoft.com/office/drawing/2014/main" xmlns="" id="{3B7504C5-866D-4F74-BE48-8EC4380EFE44}"/>
              </a:ext>
            </a:extLst>
          </p:cNvPr>
          <p:cNvSpPr>
            <a:spLocks noGrp="1"/>
          </p:cNvSpPr>
          <p:nvPr>
            <p:ph type="title"/>
          </p:nvPr>
        </p:nvSpPr>
        <p:spPr>
          <a:xfrm>
            <a:off x="515938" y="212725"/>
            <a:ext cx="11158537" cy="720725"/>
          </a:xfrm>
        </p:spPr>
        <p:txBody>
          <a:bodyPr/>
          <a:lstStyle/>
          <a:p>
            <a:pPr fontAlgn="base">
              <a:spcAft>
                <a:spcPct val="0"/>
              </a:spcAft>
            </a:pPr>
            <a:r>
              <a:rPr lang="ar-SY" altLang="he-IL" dirty="0">
                <a:solidFill>
                  <a:srgbClr val="192A72"/>
                </a:solidFill>
                <a:latin typeface="Arial" panose="020B0604020202020204" pitchFamily="34" charset="0"/>
                <a:ea typeface="Varela Round"/>
                <a:cs typeface="Arial" panose="020B0604020202020204" pitchFamily="34" charset="0"/>
              </a:rPr>
              <a:t>لحظة، قبل أنْ نبدأ..</a:t>
            </a:r>
            <a:endParaRPr altLang="he-IL" dirty="0">
              <a:solidFill>
                <a:srgbClr val="192A72"/>
              </a:solidFill>
              <a:latin typeface="Arial" panose="020B0604020202020204" pitchFamily="34" charset="0"/>
              <a:ea typeface="Varela Round"/>
              <a:cs typeface="Arial" panose="020B0604020202020204" pitchFamily="34" charset="0"/>
            </a:endParaRPr>
          </a:p>
        </p:txBody>
      </p:sp>
      <p:sp>
        <p:nvSpPr>
          <p:cNvPr id="3" name="תיבת טקסט 2">
            <a:extLst>
              <a:ext uri="{FF2B5EF4-FFF2-40B4-BE49-F238E27FC236}">
                <a16:creationId xmlns:a16="http://schemas.microsoft.com/office/drawing/2014/main" xmlns="" id="{94CE3A91-399D-41E0-846A-C8B72D75FB62}"/>
              </a:ext>
            </a:extLst>
          </p:cNvPr>
          <p:cNvSpPr txBox="1"/>
          <p:nvPr/>
        </p:nvSpPr>
        <p:spPr>
          <a:xfrm>
            <a:off x="2391508" y="1582615"/>
            <a:ext cx="8387861" cy="2793842"/>
          </a:xfrm>
          <a:prstGeom prst="rect">
            <a:avLst/>
          </a:prstGeom>
          <a:noFill/>
        </p:spPr>
        <p:txBody>
          <a:bodyPr wrap="square" rtlCol="1">
            <a:spAutoFit/>
          </a:bodyPr>
          <a:lstStyle/>
          <a:p>
            <a:pPr marL="571500" indent="-571500" algn="r" rtl="1">
              <a:lnSpc>
                <a:spcPct val="150000"/>
              </a:lnSpc>
              <a:buClr>
                <a:schemeClr val="accent6">
                  <a:lumMod val="75000"/>
                </a:schemeClr>
              </a:buClr>
              <a:buFont typeface="Wingdings" panose="05000000000000000000" pitchFamily="2" charset="2"/>
              <a:buChar char="§"/>
            </a:pPr>
            <a:r>
              <a:rPr lang="ar-JO" sz="2400" dirty="0">
                <a:solidFill>
                  <a:srgbClr val="000000"/>
                </a:solidFill>
                <a:latin typeface="Arial" panose="020B0604020202020204" pitchFamily="34" charset="0"/>
                <a:cs typeface="Arial" panose="020B0604020202020204" pitchFamily="34" charset="0"/>
              </a:rPr>
              <a:t>إليكم درس المهارات الحياتيّة عن بُعد، ولكنكم ستشعرون</a:t>
            </a:r>
            <a:r>
              <a:rPr lang="ar-SA" sz="2400" dirty="0">
                <a:solidFill>
                  <a:srgbClr val="000000"/>
                </a:solidFill>
                <a:latin typeface="Arial" panose="020B0604020202020204" pitchFamily="34" charset="0"/>
                <a:cs typeface="Arial" panose="020B0604020202020204" pitchFamily="34" charset="0"/>
              </a:rPr>
              <a:t> مِن خلاله</a:t>
            </a:r>
            <a:r>
              <a:rPr lang="ar-JO" sz="2400" dirty="0">
                <a:solidFill>
                  <a:srgbClr val="000000"/>
                </a:solidFill>
                <a:latin typeface="Arial" panose="020B0604020202020204" pitchFamily="34" charset="0"/>
                <a:cs typeface="Arial" panose="020B0604020202020204" pitchFamily="34" charset="0"/>
              </a:rPr>
              <a:t> بالقرب!</a:t>
            </a:r>
            <a:endParaRPr lang="he-IL" sz="2400" dirty="0">
              <a:solidFill>
                <a:srgbClr val="000000"/>
              </a:solidFill>
              <a:latin typeface="Arial" panose="020B0604020202020204" pitchFamily="34" charset="0"/>
              <a:cs typeface="Arial" panose="020B0604020202020204" pitchFamily="34" charset="0"/>
            </a:endParaRPr>
          </a:p>
          <a:p>
            <a:pPr marL="571500" indent="-571500" algn="r" rtl="1">
              <a:lnSpc>
                <a:spcPct val="150000"/>
              </a:lnSpc>
              <a:buClr>
                <a:schemeClr val="accent6">
                  <a:lumMod val="75000"/>
                </a:schemeClr>
              </a:buClr>
              <a:buFont typeface="Wingdings" panose="05000000000000000000" pitchFamily="2" charset="2"/>
              <a:buChar char="§"/>
            </a:pPr>
            <a:r>
              <a:rPr lang="ar-SA" sz="2400" dirty="0">
                <a:solidFill>
                  <a:srgbClr val="000000"/>
                </a:solidFill>
                <a:latin typeface="Arial" panose="020B0604020202020204" pitchFamily="34" charset="0"/>
                <a:cs typeface="Arial" panose="020B0604020202020204" pitchFamily="34" charset="0"/>
              </a:rPr>
              <a:t>مجرى</a:t>
            </a:r>
            <a:r>
              <a:rPr lang="he-IL" sz="2400" dirty="0">
                <a:solidFill>
                  <a:srgbClr val="000000"/>
                </a:solidFill>
                <a:latin typeface="Arial" panose="020B0604020202020204" pitchFamily="34" charset="0"/>
                <a:cs typeface="Arial" panose="020B0604020202020204" pitchFamily="34" charset="0"/>
              </a:rPr>
              <a:t> </a:t>
            </a:r>
            <a:r>
              <a:rPr lang="ar-SA" sz="2400" dirty="0">
                <a:solidFill>
                  <a:srgbClr val="000000"/>
                </a:solidFill>
                <a:latin typeface="Arial" panose="020B0604020202020204" pitchFamily="34" charset="0"/>
                <a:cs typeface="Arial" panose="020B0604020202020204" pitchFamily="34" charset="0"/>
              </a:rPr>
              <a:t>حياة</a:t>
            </a:r>
            <a:r>
              <a:rPr lang="he-IL" sz="2400" dirty="0">
                <a:solidFill>
                  <a:srgbClr val="000000"/>
                </a:solidFill>
                <a:latin typeface="Arial" panose="020B0604020202020204" pitchFamily="34" charset="0"/>
                <a:cs typeface="Arial" panose="020B0604020202020204" pitchFamily="34" charset="0"/>
              </a:rPr>
              <a:t> </a:t>
            </a:r>
            <a:r>
              <a:rPr lang="ar-SA" sz="2400" dirty="0">
                <a:solidFill>
                  <a:srgbClr val="000000"/>
                </a:solidFill>
                <a:latin typeface="Arial" panose="020B0604020202020204" pitchFamily="34" charset="0"/>
                <a:cs typeface="Arial" panose="020B0604020202020204" pitchFamily="34" charset="0"/>
              </a:rPr>
              <a:t>جديد- كيف تتدبّرون أموركم؟</a:t>
            </a:r>
            <a:endParaRPr lang="he-IL" sz="2400" dirty="0">
              <a:solidFill>
                <a:srgbClr val="000000"/>
              </a:solidFill>
              <a:latin typeface="Arial" panose="020B0604020202020204" pitchFamily="34" charset="0"/>
              <a:cs typeface="Arial" panose="020B0604020202020204" pitchFamily="34" charset="0"/>
            </a:endParaRPr>
          </a:p>
          <a:p>
            <a:pPr marL="571500" indent="-571500" algn="r" rtl="1">
              <a:lnSpc>
                <a:spcPct val="150000"/>
              </a:lnSpc>
              <a:buClr>
                <a:schemeClr val="accent6">
                  <a:lumMod val="75000"/>
                </a:schemeClr>
              </a:buClr>
              <a:buFont typeface="Wingdings" panose="05000000000000000000" pitchFamily="2" charset="2"/>
              <a:buChar char="§"/>
            </a:pPr>
            <a:r>
              <a:rPr lang="ar-SA" sz="2400" dirty="0">
                <a:solidFill>
                  <a:srgbClr val="000000"/>
                </a:solidFill>
                <a:latin typeface="Arial" panose="020B0604020202020204" pitchFamily="34" charset="0"/>
                <a:cs typeface="Arial" panose="020B0604020202020204" pitchFamily="34" charset="0"/>
              </a:rPr>
              <a:t>نحن جميعًا نملك مهارات حياتيّة: إنّها القدرات والطاقات الكامنة فينا</a:t>
            </a:r>
            <a:endParaRPr lang="he-IL" sz="2400" dirty="0">
              <a:solidFill>
                <a:srgbClr val="000000"/>
              </a:solidFill>
              <a:latin typeface="Arial" panose="020B0604020202020204" pitchFamily="34" charset="0"/>
              <a:cs typeface="Arial" panose="020B0604020202020204" pitchFamily="34" charset="0"/>
            </a:endParaRPr>
          </a:p>
          <a:p>
            <a:pPr marL="0" indent="0" rtl="1">
              <a:lnSpc>
                <a:spcPct val="150000"/>
              </a:lnSpc>
              <a:buClr>
                <a:schemeClr val="accent6">
                  <a:lumMod val="75000"/>
                </a:schemeClr>
              </a:buClr>
            </a:pPr>
            <a:r>
              <a:rPr lang="ar-SA" sz="2400" b="1" dirty="0">
                <a:solidFill>
                  <a:srgbClr val="92D050"/>
                </a:solidFill>
                <a:latin typeface="Arial" panose="020B0604020202020204" pitchFamily="34" charset="0"/>
                <a:cs typeface="Arial" panose="020B0604020202020204" pitchFamily="34" charset="0"/>
              </a:rPr>
              <a:t>هيّا بنا، سننطلق الآن</a:t>
            </a:r>
            <a:r>
              <a:rPr lang="he-IL" sz="2400" b="1" dirty="0">
                <a:solidFill>
                  <a:srgbClr val="92D050"/>
                </a:solidFill>
                <a:latin typeface="Arial" panose="020B0604020202020204" pitchFamily="34" charset="0"/>
                <a:cs typeface="Arial" panose="020B0604020202020204" pitchFamily="34" charset="0"/>
              </a:rPr>
              <a:t>!!!</a:t>
            </a:r>
          </a:p>
          <a:p>
            <a:pPr algn="r" rtl="1">
              <a:lnSpc>
                <a:spcPct val="150000"/>
              </a:lnSpc>
            </a:pPr>
            <a:endParaRPr lang="he-IL"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960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7" name="כותרת 6"/>
          <p:cNvSpPr>
            <a:spLocks noGrp="1"/>
          </p:cNvSpPr>
          <p:nvPr>
            <p:ph type="title"/>
          </p:nvPr>
        </p:nvSpPr>
        <p:spPr/>
        <p:txBody>
          <a:bodyPr/>
          <a:lstStyle/>
          <a:p>
            <a:r>
              <a:rPr lang="ar-SA" dirty="0">
                <a:solidFill>
                  <a:srgbClr val="192A72"/>
                </a:solidFill>
                <a:latin typeface="Arial" panose="020B0604020202020204" pitchFamily="34" charset="0"/>
                <a:cs typeface="Arial" panose="020B0604020202020204" pitchFamily="34" charset="0"/>
              </a:rPr>
              <a:t>ماذا </a:t>
            </a:r>
            <a:r>
              <a:rPr lang="ar-SA" dirty="0" smtClean="0">
                <a:solidFill>
                  <a:srgbClr val="192A72"/>
                </a:solidFill>
                <a:latin typeface="Arial" panose="020B0604020202020204" pitchFamily="34" charset="0"/>
                <a:cs typeface="Arial" panose="020B0604020202020204" pitchFamily="34" charset="0"/>
              </a:rPr>
              <a:t>سنتعلّم </a:t>
            </a:r>
            <a:r>
              <a:rPr lang="ar-SA" dirty="0">
                <a:solidFill>
                  <a:srgbClr val="192A72"/>
                </a:solidFill>
                <a:latin typeface="Arial" panose="020B0604020202020204" pitchFamily="34" charset="0"/>
                <a:cs typeface="Arial" panose="020B0604020202020204" pitchFamily="34" charset="0"/>
              </a:rPr>
              <a:t>اليوم؟</a:t>
            </a:r>
            <a:endParaRPr lang="he-IL" dirty="0">
              <a:solidFill>
                <a:srgbClr val="192A72"/>
              </a:solidFill>
              <a:latin typeface="Arial" panose="020B0604020202020204" pitchFamily="34" charset="0"/>
              <a:cs typeface="Arial" panose="020B0604020202020204" pitchFamily="34" charset="0"/>
            </a:endParaRPr>
          </a:p>
        </p:txBody>
      </p:sp>
      <p:sp>
        <p:nvSpPr>
          <p:cNvPr id="8" name="מציין מיקום תוכן 7"/>
          <p:cNvSpPr>
            <a:spLocks noGrp="1"/>
          </p:cNvSpPr>
          <p:nvPr>
            <p:ph sz="quarter" idx="4"/>
          </p:nvPr>
        </p:nvSpPr>
        <p:spPr>
          <a:xfrm>
            <a:off x="515206" y="1725681"/>
            <a:ext cx="9000000" cy="4152517"/>
          </a:xfrm>
        </p:spPr>
        <p:txBody>
          <a:bodyPr/>
          <a:lstStyle/>
          <a:p>
            <a:pPr>
              <a:lnSpc>
                <a:spcPct val="150000"/>
              </a:lnSpc>
            </a:pPr>
            <a:r>
              <a:rPr lang="ar-SA" dirty="0">
                <a:solidFill>
                  <a:schemeClr val="tx1"/>
                </a:solidFill>
                <a:latin typeface="Arial" panose="020B0604020202020204" pitchFamily="34" charset="0"/>
                <a:cs typeface="Arial" panose="020B0604020202020204" pitchFamily="34" charset="0"/>
              </a:rPr>
              <a:t>سنقرأ قصّة وسنحاول</a:t>
            </a:r>
            <a:r>
              <a:rPr lang="he-IL" dirty="0">
                <a:solidFill>
                  <a:schemeClr val="tx1"/>
                </a:solidFill>
                <a:latin typeface="Arial" panose="020B0604020202020204" pitchFamily="34" charset="0"/>
                <a:cs typeface="Arial" panose="020B0604020202020204" pitchFamily="34" charset="0"/>
              </a:rPr>
              <a:t> </a:t>
            </a:r>
            <a:r>
              <a:rPr lang="ar-SA" dirty="0">
                <a:solidFill>
                  <a:schemeClr val="tx1"/>
                </a:solidFill>
                <a:latin typeface="Arial" panose="020B0604020202020204" pitchFamily="34" charset="0"/>
                <a:cs typeface="Arial" panose="020B0604020202020204" pitchFamily="34" charset="0"/>
              </a:rPr>
              <a:t>أن نحلّل ردود الأفعال التي تتضمّنها.  </a:t>
            </a:r>
            <a:endParaRPr lang="he-IL" dirty="0">
              <a:solidFill>
                <a:schemeClr val="tx1"/>
              </a:solidFill>
              <a:latin typeface="Arial" panose="020B0604020202020204" pitchFamily="34" charset="0"/>
              <a:cs typeface="Arial" panose="020B0604020202020204" pitchFamily="34" charset="0"/>
            </a:endParaRPr>
          </a:p>
          <a:p>
            <a:pPr>
              <a:lnSpc>
                <a:spcPct val="150000"/>
              </a:lnSpc>
            </a:pPr>
            <a:r>
              <a:rPr lang="ar-SA" dirty="0">
                <a:solidFill>
                  <a:schemeClr val="tx1"/>
                </a:solidFill>
                <a:latin typeface="Arial" panose="020B0604020202020204" pitchFamily="34" charset="0"/>
                <a:cs typeface="Arial" panose="020B0604020202020204" pitchFamily="34" charset="0"/>
              </a:rPr>
              <a:t>سنحدّد نمطنا الشخصيّ </a:t>
            </a:r>
            <a:r>
              <a:rPr lang="ar-SY" dirty="0">
                <a:solidFill>
                  <a:schemeClr val="tx1"/>
                </a:solidFill>
                <a:latin typeface="Arial" panose="020B0604020202020204" pitchFamily="34" charset="0"/>
                <a:cs typeface="Arial" panose="020B0604020202020204" pitchFamily="34" charset="0"/>
              </a:rPr>
              <a:t>لطلب المساعدة مِن خلال استبانة شخصيّة.</a:t>
            </a:r>
            <a:endParaRPr lang="he-IL" dirty="0">
              <a:solidFill>
                <a:schemeClr val="tx1"/>
              </a:solidFill>
              <a:latin typeface="Arial" panose="020B0604020202020204" pitchFamily="34" charset="0"/>
              <a:cs typeface="Arial" panose="020B0604020202020204" pitchFamily="34" charset="0"/>
            </a:endParaRPr>
          </a:p>
          <a:p>
            <a:pPr>
              <a:lnSpc>
                <a:spcPct val="150000"/>
              </a:lnSpc>
            </a:pPr>
            <a:r>
              <a:rPr lang="ar-SA" dirty="0">
                <a:solidFill>
                  <a:schemeClr val="tx1"/>
                </a:solidFill>
                <a:latin typeface="Arial" panose="020B0604020202020204" pitchFamily="34" charset="0"/>
                <a:cs typeface="Arial" panose="020B0604020202020204" pitchFamily="34" charset="0"/>
              </a:rPr>
              <a:t>سنتدرّب على تقديم المساعدة </a:t>
            </a:r>
            <a:r>
              <a:rPr lang="ar-SA" dirty="0" err="1">
                <a:solidFill>
                  <a:schemeClr val="tx1"/>
                </a:solidFill>
                <a:latin typeface="Arial" panose="020B0604020202020204" pitchFamily="34" charset="0"/>
                <a:cs typeface="Arial" panose="020B0604020202020204" pitchFamily="34" charset="0"/>
              </a:rPr>
              <a:t>للآخري</a:t>
            </a:r>
            <a:r>
              <a:rPr lang="ar-SY" dirty="0">
                <a:solidFill>
                  <a:schemeClr val="tx1"/>
                </a:solidFill>
                <a:latin typeface="Arial" panose="020B0604020202020204" pitchFamily="34" charset="0"/>
                <a:cs typeface="Arial" panose="020B0604020202020204" pitchFamily="34" charset="0"/>
              </a:rPr>
              <a:t>ن.</a:t>
            </a:r>
            <a:endParaRPr lang="he-IL" dirty="0">
              <a:solidFill>
                <a:schemeClr val="tx1"/>
              </a:solidFill>
              <a:latin typeface="Arial" panose="020B0604020202020204" pitchFamily="34" charset="0"/>
              <a:cs typeface="Arial" panose="020B0604020202020204" pitchFamily="34" charset="0"/>
            </a:endParaRPr>
          </a:p>
          <a:p>
            <a:pPr>
              <a:lnSpc>
                <a:spcPct val="150000"/>
              </a:lnSpc>
            </a:pPr>
            <a:r>
              <a:rPr lang="ar-SA" dirty="0">
                <a:solidFill>
                  <a:schemeClr val="tx1"/>
                </a:solidFill>
                <a:latin typeface="Arial" panose="020B0604020202020204" pitchFamily="34" charset="0"/>
                <a:cs typeface="Arial" panose="020B0604020202020204" pitchFamily="34" charset="0"/>
              </a:rPr>
              <a:t>سنتوصّل إلى استنتاجات حَوْل أنفسنا بشكل عامّ وخلال هذه الفترة بشكل خاصّ.</a:t>
            </a:r>
            <a:endParaRPr lang="he-IL" dirty="0">
              <a:solidFill>
                <a:schemeClr val="tx1"/>
              </a:solidFill>
              <a:latin typeface="Arial" panose="020B0604020202020204" pitchFamily="34" charset="0"/>
              <a:cs typeface="Arial" panose="020B0604020202020204" pitchFamily="34" charset="0"/>
            </a:endParaRPr>
          </a:p>
          <a:p>
            <a:pPr>
              <a:lnSpc>
                <a:spcPct val="150000"/>
              </a:lnSpc>
            </a:pPr>
            <a:r>
              <a:rPr lang="ar-SA" dirty="0">
                <a:solidFill>
                  <a:schemeClr val="tx1"/>
                </a:solidFill>
                <a:latin typeface="Arial" panose="020B0604020202020204" pitchFamily="34" charset="0"/>
                <a:cs typeface="Arial" panose="020B0604020202020204" pitchFamily="34" charset="0"/>
              </a:rPr>
              <a:t>سنقوم بالكتابة لأنفسنا</a:t>
            </a:r>
            <a:r>
              <a:rPr lang="he-IL" dirty="0">
                <a:solidFill>
                  <a:schemeClr val="tx1"/>
                </a:solidFill>
                <a:latin typeface="Arial" panose="020B0604020202020204" pitchFamily="34" charset="0"/>
                <a:cs typeface="Arial" panose="020B0604020202020204" pitchFamily="34" charset="0"/>
              </a:rPr>
              <a:t>.</a:t>
            </a:r>
          </a:p>
          <a:p>
            <a:pPr>
              <a:lnSpc>
                <a:spcPct val="150000"/>
              </a:lnSpc>
            </a:pPr>
            <a:r>
              <a:rPr lang="ar-SA" dirty="0">
                <a:solidFill>
                  <a:schemeClr val="tx1"/>
                </a:solidFill>
                <a:latin typeface="Arial" panose="020B0604020202020204" pitchFamily="34" charset="0"/>
                <a:cs typeface="Arial" panose="020B0604020202020204" pitchFamily="34" charset="0"/>
              </a:rPr>
              <a:t>سنصنع ملصقًا للواتس آب.</a:t>
            </a:r>
            <a:endParaRPr lang="he-IL" dirty="0">
              <a:solidFill>
                <a:schemeClr val="tx1"/>
              </a:solidFill>
              <a:latin typeface="Arial" panose="020B0604020202020204" pitchFamily="34" charset="0"/>
              <a:cs typeface="Arial" panose="020B0604020202020204" pitchFamily="34" charset="0"/>
            </a:endParaRPr>
          </a:p>
          <a:p>
            <a:pPr>
              <a:lnSpc>
                <a:spcPct val="150000"/>
              </a:lnSpc>
            </a:pPr>
            <a:endParaRPr lang="he-IL" dirty="0">
              <a:solidFill>
                <a:schemeClr val="tx1"/>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כותרת 6">
            <a:extLst>
              <a:ext uri="{FF2B5EF4-FFF2-40B4-BE49-F238E27FC236}">
                <a16:creationId xmlns:a16="http://schemas.microsoft.com/office/drawing/2014/main" xmlns="" id="{3B7504C5-866D-4F74-BE48-8EC4380EFE44}"/>
              </a:ext>
            </a:extLst>
          </p:cNvPr>
          <p:cNvSpPr>
            <a:spLocks noGrp="1"/>
          </p:cNvSpPr>
          <p:nvPr>
            <p:ph type="title"/>
          </p:nvPr>
        </p:nvSpPr>
        <p:spPr>
          <a:xfrm>
            <a:off x="515938" y="212725"/>
            <a:ext cx="11158537" cy="720725"/>
          </a:xfrm>
        </p:spPr>
        <p:txBody>
          <a:bodyPr/>
          <a:lstStyle/>
          <a:p>
            <a:pPr fontAlgn="base">
              <a:spcAft>
                <a:spcPct val="0"/>
              </a:spcAft>
            </a:pPr>
            <a:r>
              <a:rPr lang="ar-SY" altLang="he-IL" dirty="0">
                <a:solidFill>
                  <a:srgbClr val="192A72"/>
                </a:solidFill>
                <a:latin typeface="Arial" panose="020B0604020202020204" pitchFamily="34" charset="0"/>
                <a:ea typeface="Varela Round"/>
                <a:cs typeface="Arial" panose="020B0604020202020204" pitchFamily="34" charset="0"/>
              </a:rPr>
              <a:t>قصّة فادية وجميلة </a:t>
            </a:r>
            <a:endParaRPr altLang="he-IL" dirty="0">
              <a:solidFill>
                <a:srgbClr val="192A72"/>
              </a:solidFill>
              <a:latin typeface="Arial" panose="020B0604020202020204" pitchFamily="34" charset="0"/>
              <a:ea typeface="Varela Round"/>
              <a:cs typeface="Arial" panose="020B0604020202020204" pitchFamily="34" charset="0"/>
            </a:endParaRPr>
          </a:p>
        </p:txBody>
      </p:sp>
      <p:sp>
        <p:nvSpPr>
          <p:cNvPr id="3" name="תיבת טקסט 2">
            <a:extLst>
              <a:ext uri="{FF2B5EF4-FFF2-40B4-BE49-F238E27FC236}">
                <a16:creationId xmlns:a16="http://schemas.microsoft.com/office/drawing/2014/main" xmlns="" id="{94CE3A91-399D-41E0-846A-C8B72D75FB62}"/>
              </a:ext>
            </a:extLst>
          </p:cNvPr>
          <p:cNvSpPr txBox="1"/>
          <p:nvPr/>
        </p:nvSpPr>
        <p:spPr>
          <a:xfrm>
            <a:off x="2391508" y="1582615"/>
            <a:ext cx="8387861" cy="4455835"/>
          </a:xfrm>
          <a:prstGeom prst="rect">
            <a:avLst/>
          </a:prstGeom>
          <a:noFill/>
        </p:spPr>
        <p:txBody>
          <a:bodyPr wrap="square" rtlCol="1">
            <a:spAutoFit/>
          </a:bodyPr>
          <a:lstStyle/>
          <a:p>
            <a:pPr algn="r" rtl="1">
              <a:lnSpc>
                <a:spcPct val="150000"/>
              </a:lnSpc>
            </a:pPr>
            <a:r>
              <a:rPr lang="ar-SA" sz="2400" dirty="0">
                <a:latin typeface="Arial" panose="020B0604020202020204" pitchFamily="34" charset="0"/>
                <a:cs typeface="Arial" panose="020B0604020202020204" pitchFamily="34" charset="0"/>
              </a:rPr>
              <a:t>كانت جميلة حائرة عندما عادت من المدرسة، لم تدر ما عليها أنْ تفعل!. لقد أخبرتها فادية أنها تخطّط للقاء شاب كان يراسلها بواسطة وسائل التواصل الاجتماعيّ، وأخبرتها أنها ستلتقي به في اليوم التالي في البلدة المجاورة. لقد حاولت جميلة إقناعها بالعدول عن رأيها، ولكنّ فادية كانت مصرّة، وطلبت منها أن لا تخبر </a:t>
            </a:r>
            <a:r>
              <a:rPr lang="ar-SA" sz="2400" dirty="0" smtClean="0">
                <a:latin typeface="Arial" panose="020B0604020202020204" pitchFamily="34" charset="0"/>
                <a:cs typeface="Arial" panose="020B0604020202020204" pitchFamily="34" charset="0"/>
              </a:rPr>
              <a:t>أحدًا.</a:t>
            </a:r>
            <a:endParaRPr lang="ar-SA" sz="2400" dirty="0">
              <a:latin typeface="Arial" panose="020B0604020202020204" pitchFamily="34" charset="0"/>
              <a:cs typeface="Arial" panose="020B0604020202020204" pitchFamily="34" charset="0"/>
            </a:endParaRPr>
          </a:p>
          <a:p>
            <a:pPr algn="r" rtl="1">
              <a:lnSpc>
                <a:spcPct val="150000"/>
              </a:lnSpc>
            </a:pPr>
            <a:r>
              <a:rPr lang="ar-SA" sz="2400" dirty="0">
                <a:latin typeface="Arial" panose="020B0604020202020204" pitchFamily="34" charset="0"/>
                <a:cs typeface="Arial" panose="020B0604020202020204" pitchFamily="34" charset="0"/>
              </a:rPr>
              <a:t>عندما ذهبت جميلة إلى المدرسة في اليوم التالي، لم تجد فادية، فتوتّرت. لاحظ الزملاء حالتها، وسألوها عن السبب. حاولت جميلة أن تتهرّب من الإجابة، ولكنهم استمرّوا في الضغط عليها إلى أن أخبرتهم عمّا حصل. </a:t>
            </a:r>
          </a:p>
          <a:p>
            <a:pPr algn="r" rtl="1">
              <a:lnSpc>
                <a:spcPct val="150000"/>
              </a:lnSpc>
            </a:pPr>
            <a:r>
              <a:rPr lang="ar-SA" sz="2400" dirty="0">
                <a:latin typeface="Arial" panose="020B0604020202020204" pitchFamily="34" charset="0"/>
                <a:cs typeface="Arial" panose="020B0604020202020204" pitchFamily="34" charset="0"/>
              </a:rPr>
              <a:t>كانت هذه هي أفكار الزملاء: </a:t>
            </a:r>
            <a:endParaRPr lang="he-IL"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08861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כותרת 6">
            <a:extLst>
              <a:ext uri="{FF2B5EF4-FFF2-40B4-BE49-F238E27FC236}">
                <a16:creationId xmlns:a16="http://schemas.microsoft.com/office/drawing/2014/main" xmlns="" id="{3B7504C5-866D-4F74-BE48-8EC4380EFE44}"/>
              </a:ext>
            </a:extLst>
          </p:cNvPr>
          <p:cNvSpPr>
            <a:spLocks noGrp="1"/>
          </p:cNvSpPr>
          <p:nvPr>
            <p:ph type="title"/>
          </p:nvPr>
        </p:nvSpPr>
        <p:spPr>
          <a:xfrm>
            <a:off x="515938" y="92107"/>
            <a:ext cx="11158537" cy="841344"/>
          </a:xfrm>
        </p:spPr>
        <p:txBody>
          <a:bodyPr/>
          <a:lstStyle/>
          <a:p>
            <a:pPr fontAlgn="base">
              <a:spcAft>
                <a:spcPct val="0"/>
              </a:spcAft>
            </a:pPr>
            <a:r>
              <a:rPr lang="ar-SY" altLang="he-IL" dirty="0">
                <a:solidFill>
                  <a:srgbClr val="192A72"/>
                </a:solidFill>
                <a:latin typeface="Arial" panose="020B0604020202020204" pitchFamily="34" charset="0"/>
                <a:ea typeface="Varela Round"/>
                <a:cs typeface="Arial" panose="020B0604020202020204" pitchFamily="34" charset="0"/>
              </a:rPr>
              <a:t>قصّة فادية وجميلة </a:t>
            </a:r>
            <a:endParaRPr altLang="he-IL" dirty="0">
              <a:solidFill>
                <a:srgbClr val="192A72"/>
              </a:solidFill>
              <a:latin typeface="Arial" panose="020B0604020202020204" pitchFamily="34" charset="0"/>
              <a:ea typeface="Varela Round"/>
              <a:cs typeface="Arial" panose="020B0604020202020204" pitchFamily="34" charset="0"/>
            </a:endParaRPr>
          </a:p>
        </p:txBody>
      </p:sp>
      <p:sp>
        <p:nvSpPr>
          <p:cNvPr id="2" name="בועת מחשבה: ענן 1">
            <a:extLst>
              <a:ext uri="{FF2B5EF4-FFF2-40B4-BE49-F238E27FC236}">
                <a16:creationId xmlns:a16="http://schemas.microsoft.com/office/drawing/2014/main" xmlns="" id="{E6990E46-DC08-439E-9964-4CFD6E33733F}"/>
              </a:ext>
            </a:extLst>
          </p:cNvPr>
          <p:cNvSpPr/>
          <p:nvPr/>
        </p:nvSpPr>
        <p:spPr>
          <a:xfrm>
            <a:off x="9213334" y="1171221"/>
            <a:ext cx="2828611" cy="1839266"/>
          </a:xfrm>
          <a:prstGeom prst="cloudCallou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a:solidFill>
                  <a:schemeClr val="tx1"/>
                </a:solidFill>
                <a:latin typeface="Arial" panose="020B0604020202020204" pitchFamily="34" charset="0"/>
                <a:cs typeface="Arial" panose="020B0604020202020204" pitchFamily="34" charset="0"/>
              </a:rPr>
              <a:t>يا لك مِن صديقة، </a:t>
            </a:r>
            <a:r>
              <a:rPr lang="ar-SA" sz="2000" b="1" dirty="0" smtClean="0">
                <a:solidFill>
                  <a:schemeClr val="tx1"/>
                </a:solidFill>
                <a:latin typeface="Arial" panose="020B0604020202020204" pitchFamily="34" charset="0"/>
                <a:cs typeface="Arial" panose="020B0604020202020204" pitchFamily="34" charset="0"/>
              </a:rPr>
              <a:t>كيف </a:t>
            </a:r>
            <a:r>
              <a:rPr lang="ar-SA" sz="2000" b="1" dirty="0">
                <a:solidFill>
                  <a:schemeClr val="tx1"/>
                </a:solidFill>
                <a:latin typeface="Arial" panose="020B0604020202020204" pitchFamily="34" charset="0"/>
                <a:cs typeface="Arial" panose="020B0604020202020204" pitchFamily="34" charset="0"/>
              </a:rPr>
              <a:t>تفشين سرّ صديقتك؟</a:t>
            </a:r>
            <a:endParaRPr lang="he-IL" sz="2000" b="1" dirty="0">
              <a:solidFill>
                <a:schemeClr val="tx1"/>
              </a:solidFill>
              <a:latin typeface="Arial" panose="020B0604020202020204" pitchFamily="34" charset="0"/>
              <a:cs typeface="Arial" panose="020B0604020202020204" pitchFamily="34" charset="0"/>
            </a:endParaRPr>
          </a:p>
        </p:txBody>
      </p:sp>
      <p:sp>
        <p:nvSpPr>
          <p:cNvPr id="5" name="בועת מחשבה: ענן 4">
            <a:extLst>
              <a:ext uri="{FF2B5EF4-FFF2-40B4-BE49-F238E27FC236}">
                <a16:creationId xmlns:a16="http://schemas.microsoft.com/office/drawing/2014/main" xmlns="" id="{E2528AFF-0C01-4D81-8C9D-6FA35A7B07AE}"/>
              </a:ext>
            </a:extLst>
          </p:cNvPr>
          <p:cNvSpPr/>
          <p:nvPr/>
        </p:nvSpPr>
        <p:spPr>
          <a:xfrm>
            <a:off x="1317592" y="1275249"/>
            <a:ext cx="2828611" cy="1839266"/>
          </a:xfrm>
          <a:prstGeom prst="cloudCallou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Y" sz="2000" b="1" dirty="0">
                <a:solidFill>
                  <a:schemeClr val="tx1"/>
                </a:solidFill>
                <a:latin typeface="Arial" panose="020B0604020202020204" pitchFamily="34" charset="0"/>
                <a:cs typeface="Arial" panose="020B0604020202020204" pitchFamily="34" charset="0"/>
              </a:rPr>
              <a:t>عليك أن تطلبي المساعدة مِن ش</a:t>
            </a:r>
            <a:r>
              <a:rPr lang="ar-SA" sz="2000" b="1" dirty="0">
                <a:solidFill>
                  <a:schemeClr val="tx1"/>
                </a:solidFill>
                <a:latin typeface="Arial" panose="020B0604020202020204" pitchFamily="34" charset="0"/>
                <a:cs typeface="Arial" panose="020B0604020202020204" pitchFamily="34" charset="0"/>
              </a:rPr>
              <a:t>خص بالغ كالمعلّمة أو المستشارة مثلًا</a:t>
            </a:r>
            <a:endParaRPr lang="he-IL" sz="2000" b="1" dirty="0">
              <a:solidFill>
                <a:schemeClr val="tx1"/>
              </a:solidFill>
              <a:latin typeface="Arial" panose="020B0604020202020204" pitchFamily="34" charset="0"/>
              <a:cs typeface="Arial" panose="020B0604020202020204" pitchFamily="34" charset="0"/>
            </a:endParaRPr>
          </a:p>
        </p:txBody>
      </p:sp>
      <p:sp>
        <p:nvSpPr>
          <p:cNvPr id="6" name="בועת מחשבה: ענן 5">
            <a:extLst>
              <a:ext uri="{FF2B5EF4-FFF2-40B4-BE49-F238E27FC236}">
                <a16:creationId xmlns:a16="http://schemas.microsoft.com/office/drawing/2014/main" xmlns="" id="{6B8B4098-9330-42D3-BF02-9BE147E9B0D0}"/>
              </a:ext>
            </a:extLst>
          </p:cNvPr>
          <p:cNvSpPr/>
          <p:nvPr/>
        </p:nvSpPr>
        <p:spPr>
          <a:xfrm>
            <a:off x="5202534" y="1011564"/>
            <a:ext cx="2828611" cy="1839266"/>
          </a:xfrm>
          <a:prstGeom prst="cloudCallou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Y" sz="2000" b="1" dirty="0">
                <a:solidFill>
                  <a:schemeClr val="tx1"/>
                </a:solidFill>
                <a:latin typeface="Arial" panose="020B0604020202020204" pitchFamily="34" charset="0"/>
                <a:cs typeface="Arial" panose="020B0604020202020204" pitchFamily="34" charset="0"/>
              </a:rPr>
              <a:t>وما شأنك أنت في ما تفعله فادية؟ أنت تحشرين أنفك في كُلّ شيء!</a:t>
            </a:r>
            <a:endParaRPr lang="he-IL" sz="2000" b="1" dirty="0">
              <a:solidFill>
                <a:schemeClr val="tx1"/>
              </a:solidFill>
              <a:latin typeface="Arial" panose="020B0604020202020204" pitchFamily="34" charset="0"/>
              <a:cs typeface="Arial" panose="020B0604020202020204" pitchFamily="34" charset="0"/>
            </a:endParaRPr>
          </a:p>
        </p:txBody>
      </p:sp>
      <p:sp>
        <p:nvSpPr>
          <p:cNvPr id="7" name="בועת מחשבה: ענן 6">
            <a:extLst>
              <a:ext uri="{FF2B5EF4-FFF2-40B4-BE49-F238E27FC236}">
                <a16:creationId xmlns:a16="http://schemas.microsoft.com/office/drawing/2014/main" xmlns="" id="{31192012-8B22-425A-A074-AC167FA72ECB}"/>
              </a:ext>
            </a:extLst>
          </p:cNvPr>
          <p:cNvSpPr/>
          <p:nvPr/>
        </p:nvSpPr>
        <p:spPr>
          <a:xfrm>
            <a:off x="7655448" y="3248257"/>
            <a:ext cx="2828611" cy="1839266"/>
          </a:xfrm>
          <a:prstGeom prst="cloudCallou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Y" sz="2000" b="1" dirty="0">
                <a:solidFill>
                  <a:schemeClr val="tx1"/>
                </a:solidFill>
                <a:latin typeface="Arial" panose="020B0604020202020204" pitchFamily="34" charset="0"/>
                <a:cs typeface="Arial" panose="020B0604020202020204" pitchFamily="34" charset="0"/>
              </a:rPr>
              <a:t>أنت المذنبة، كان عليك أن توقفيها وتمنعيها من الذهاب</a:t>
            </a:r>
            <a:endParaRPr lang="he-IL" sz="2000" b="1" dirty="0">
              <a:solidFill>
                <a:schemeClr val="tx1"/>
              </a:solidFill>
              <a:latin typeface="Arial" panose="020B0604020202020204" pitchFamily="34" charset="0"/>
              <a:cs typeface="Arial" panose="020B0604020202020204" pitchFamily="34" charset="0"/>
            </a:endParaRPr>
          </a:p>
        </p:txBody>
      </p:sp>
      <p:sp>
        <p:nvSpPr>
          <p:cNvPr id="8" name="בועת מחשבה: ענן 7">
            <a:extLst>
              <a:ext uri="{FF2B5EF4-FFF2-40B4-BE49-F238E27FC236}">
                <a16:creationId xmlns:a16="http://schemas.microsoft.com/office/drawing/2014/main" xmlns="" id="{2D707EDF-A89F-4019-A96F-A9B37AFBFEBD}"/>
              </a:ext>
            </a:extLst>
          </p:cNvPr>
          <p:cNvSpPr/>
          <p:nvPr/>
        </p:nvSpPr>
        <p:spPr>
          <a:xfrm>
            <a:off x="4383314" y="3114516"/>
            <a:ext cx="2828611" cy="1839266"/>
          </a:xfrm>
          <a:prstGeom prst="cloudCallou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Y" sz="2000" b="1" dirty="0">
                <a:solidFill>
                  <a:schemeClr val="tx1"/>
                </a:solidFill>
                <a:latin typeface="Arial" panose="020B0604020202020204" pitchFamily="34" charset="0"/>
                <a:cs typeface="Arial" panose="020B0604020202020204" pitchFamily="34" charset="0"/>
              </a:rPr>
              <a:t>لا بدّ أن هذا موقف صعب عليك، أنا أفهمك، لقد حصل لي أمْر مشابه</a:t>
            </a:r>
            <a:endParaRPr lang="he-IL" sz="2000" b="1" dirty="0">
              <a:solidFill>
                <a:schemeClr val="tx1"/>
              </a:solidFill>
              <a:latin typeface="Arial" panose="020B0604020202020204" pitchFamily="34" charset="0"/>
              <a:cs typeface="Arial" panose="020B0604020202020204" pitchFamily="34" charset="0"/>
            </a:endParaRPr>
          </a:p>
        </p:txBody>
      </p:sp>
      <p:sp>
        <p:nvSpPr>
          <p:cNvPr id="9" name="בועת מחשבה: ענן 8">
            <a:extLst>
              <a:ext uri="{FF2B5EF4-FFF2-40B4-BE49-F238E27FC236}">
                <a16:creationId xmlns:a16="http://schemas.microsoft.com/office/drawing/2014/main" xmlns="" id="{BFBFC31D-A139-412D-A0D5-4B6E1D9A5DB3}"/>
              </a:ext>
            </a:extLst>
          </p:cNvPr>
          <p:cNvSpPr/>
          <p:nvPr/>
        </p:nvSpPr>
        <p:spPr>
          <a:xfrm>
            <a:off x="1111180" y="3393945"/>
            <a:ext cx="2828611" cy="1839266"/>
          </a:xfrm>
          <a:prstGeom prst="cloudCallou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sz="20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64135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1000"/>
                                        <p:tgtEl>
                                          <p:spTgt spid="7"/>
                                        </p:tgtEl>
                                      </p:cBhvr>
                                    </p:animEffect>
                                    <p:anim calcmode="lin" valueType="num">
                                      <p:cBhvr>
                                        <p:cTn id="29" dur="1000" fill="hold"/>
                                        <p:tgtEl>
                                          <p:spTgt spid="7"/>
                                        </p:tgtEl>
                                        <p:attrNameLst>
                                          <p:attrName>ppt_x</p:attrName>
                                        </p:attrNameLst>
                                      </p:cBhvr>
                                      <p:tavLst>
                                        <p:tav tm="0">
                                          <p:val>
                                            <p:strVal val="#ppt_x"/>
                                          </p:val>
                                        </p:tav>
                                        <p:tav tm="100000">
                                          <p:val>
                                            <p:strVal val="#ppt_x"/>
                                          </p:val>
                                        </p:tav>
                                      </p:tavLst>
                                    </p:anim>
                                    <p:anim calcmode="lin" valueType="num">
                                      <p:cBhvr>
                                        <p:cTn id="3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1000"/>
                                        <p:tgtEl>
                                          <p:spTgt spid="8"/>
                                        </p:tgtEl>
                                      </p:cBhvr>
                                    </p:animEffect>
                                    <p:anim calcmode="lin" valueType="num">
                                      <p:cBhvr>
                                        <p:cTn id="36" dur="1000" fill="hold"/>
                                        <p:tgtEl>
                                          <p:spTgt spid="8"/>
                                        </p:tgtEl>
                                        <p:attrNameLst>
                                          <p:attrName>ppt_x</p:attrName>
                                        </p:attrNameLst>
                                      </p:cBhvr>
                                      <p:tavLst>
                                        <p:tav tm="0">
                                          <p:val>
                                            <p:strVal val="#ppt_x"/>
                                          </p:val>
                                        </p:tav>
                                        <p:tav tm="100000">
                                          <p:val>
                                            <p:strVal val="#ppt_x"/>
                                          </p:val>
                                        </p:tav>
                                      </p:tavLst>
                                    </p:anim>
                                    <p:anim calcmode="lin" valueType="num">
                                      <p:cBhvr>
                                        <p:cTn id="37"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1000"/>
                                        <p:tgtEl>
                                          <p:spTgt spid="9"/>
                                        </p:tgtEl>
                                      </p:cBhvr>
                                    </p:animEffect>
                                    <p:anim calcmode="lin" valueType="num">
                                      <p:cBhvr>
                                        <p:cTn id="43" dur="1000" fill="hold"/>
                                        <p:tgtEl>
                                          <p:spTgt spid="9"/>
                                        </p:tgtEl>
                                        <p:attrNameLst>
                                          <p:attrName>ppt_x</p:attrName>
                                        </p:attrNameLst>
                                      </p:cBhvr>
                                      <p:tavLst>
                                        <p:tav tm="0">
                                          <p:val>
                                            <p:strVal val="#ppt_x"/>
                                          </p:val>
                                        </p:tav>
                                        <p:tav tm="100000">
                                          <p:val>
                                            <p:strVal val="#ppt_x"/>
                                          </p:val>
                                        </p:tav>
                                      </p:tavLst>
                                    </p:anim>
                                    <p:anim calcmode="lin" valueType="num">
                                      <p:cBhvr>
                                        <p:cTn id="4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8" name="כותרת 7"/>
          <p:cNvSpPr>
            <a:spLocks noGrp="1"/>
          </p:cNvSpPr>
          <p:nvPr>
            <p:ph type="title"/>
          </p:nvPr>
        </p:nvSpPr>
        <p:spPr/>
        <p:txBody>
          <a:bodyPr/>
          <a:lstStyle/>
          <a:p>
            <a:r>
              <a:rPr lang="ar-SA" dirty="0">
                <a:latin typeface="Arial" panose="020B0604020202020204" pitchFamily="34" charset="0"/>
                <a:cs typeface="Arial" panose="020B0604020202020204" pitchFamily="34" charset="0"/>
              </a:rPr>
              <a:t>نتوقّف كي نفكّر ونتأمّل</a:t>
            </a:r>
            <a:endParaRPr lang="he-IL" dirty="0">
              <a:latin typeface="Arial" panose="020B0604020202020204" pitchFamily="34" charset="0"/>
              <a:cs typeface="Arial" panose="020B0604020202020204" pitchFamily="34" charset="0"/>
            </a:endParaRPr>
          </a:p>
        </p:txBody>
      </p:sp>
      <p:sp>
        <p:nvSpPr>
          <p:cNvPr id="2" name="מציין מיקום תוכן 1"/>
          <p:cNvSpPr>
            <a:spLocks noGrp="1"/>
          </p:cNvSpPr>
          <p:nvPr>
            <p:ph idx="1"/>
          </p:nvPr>
        </p:nvSpPr>
        <p:spPr>
          <a:xfrm>
            <a:off x="515206" y="1195757"/>
            <a:ext cx="9841145" cy="4680000"/>
          </a:xfrm>
        </p:spPr>
        <p:txBody>
          <a:bodyPr>
            <a:normAutofit/>
          </a:bodyPr>
          <a:lstStyle/>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فكّروا في المواقف الّتي ظهرت مِن خلال أفكار الزملاء:</a:t>
            </a:r>
            <a:endParaRPr lang="he-IL" dirty="0">
              <a:latin typeface="Arial" panose="020B0604020202020204" pitchFamily="34" charset="0"/>
              <a:cs typeface="Arial" panose="020B0604020202020204" pitchFamily="34" charset="0"/>
            </a:endParaRPr>
          </a:p>
          <a:p>
            <a:pPr marL="514350" lvl="0" indent="-514350">
              <a:spcAft>
                <a:spcPts val="0"/>
              </a:spcAft>
              <a:buClr>
                <a:schemeClr val="dk1"/>
              </a:buClr>
              <a:buSzPct val="100000"/>
              <a:buFont typeface="+mj-lt"/>
              <a:buAutoNum type="arabicPeriod"/>
            </a:pPr>
            <a:r>
              <a:rPr lang="ar-SA" dirty="0">
                <a:latin typeface="Arial" panose="020B0604020202020204" pitchFamily="34" charset="0"/>
                <a:cs typeface="Arial" panose="020B0604020202020204" pitchFamily="34" charset="0"/>
              </a:rPr>
              <a:t>ما رأيكم في المعضلة الّتي تواجهها جميلة – هل عليها أن تطلب المساعدة مِن أجل فادية؟</a:t>
            </a:r>
            <a:endParaRPr lang="he-IL" dirty="0">
              <a:latin typeface="Arial" panose="020B0604020202020204" pitchFamily="34" charset="0"/>
              <a:cs typeface="Arial" panose="020B0604020202020204" pitchFamily="34" charset="0"/>
            </a:endParaRPr>
          </a:p>
          <a:p>
            <a:pPr marL="514350" lvl="0" indent="-514350">
              <a:spcAft>
                <a:spcPts val="0"/>
              </a:spcAft>
              <a:buClr>
                <a:schemeClr val="dk1"/>
              </a:buClr>
              <a:buSzPct val="100000"/>
              <a:buFont typeface="+mj-lt"/>
              <a:buAutoNum type="arabicPeriod"/>
            </a:pPr>
            <a:r>
              <a:rPr lang="ar-SA" dirty="0">
                <a:latin typeface="Arial" panose="020B0604020202020204" pitchFamily="34" charset="0"/>
                <a:cs typeface="Arial" panose="020B0604020202020204" pitchFamily="34" charset="0"/>
              </a:rPr>
              <a:t>ما الصواب الذي يجب أن تفعله فادية؟ ما الصواب الذي يجب أن تفعله جميلة؟</a:t>
            </a:r>
            <a:endParaRPr lang="he-IL" dirty="0">
              <a:latin typeface="Arial" panose="020B0604020202020204" pitchFamily="34" charset="0"/>
              <a:cs typeface="Arial" panose="020B0604020202020204" pitchFamily="34" charset="0"/>
            </a:endParaRPr>
          </a:p>
          <a:p>
            <a:pPr marL="514350" lvl="0" indent="-514350">
              <a:spcAft>
                <a:spcPts val="0"/>
              </a:spcAft>
              <a:buClr>
                <a:schemeClr val="dk1"/>
              </a:buClr>
              <a:buSzPct val="100000"/>
              <a:buFont typeface="+mj-lt"/>
              <a:buAutoNum type="arabicPeriod"/>
            </a:pPr>
            <a:r>
              <a:rPr lang="ar-SA" dirty="0">
                <a:latin typeface="Arial" panose="020B0604020202020204" pitchFamily="34" charset="0"/>
                <a:cs typeface="Arial" panose="020B0604020202020204" pitchFamily="34" charset="0"/>
              </a:rPr>
              <a:t>مع أيّ ردّ فِعل مِن ردود أفعال الزملاء تتماهون؟ لماذا؟ </a:t>
            </a:r>
          </a:p>
          <a:p>
            <a:pPr marL="514350" lvl="0" indent="-514350">
              <a:spcAft>
                <a:spcPts val="0"/>
              </a:spcAft>
              <a:buClr>
                <a:schemeClr val="dk1"/>
              </a:buClr>
              <a:buSzPct val="100000"/>
              <a:buFont typeface="+mj-lt"/>
              <a:buAutoNum type="arabicPeriod"/>
            </a:pPr>
            <a:r>
              <a:rPr lang="ar-SA" dirty="0">
                <a:latin typeface="Arial" panose="020B0604020202020204" pitchFamily="34" charset="0"/>
                <a:cs typeface="Arial" panose="020B0604020202020204" pitchFamily="34" charset="0"/>
              </a:rPr>
              <a:t>هل كنتم تضيفون ردّ فِعل إضافيّ؟ ما هو؟ لماذا؟</a:t>
            </a:r>
            <a:endParaRPr lang="he-IL" dirty="0">
              <a:latin typeface="Arial" panose="020B0604020202020204" pitchFamily="34" charset="0"/>
              <a:cs typeface="Arial" panose="020B0604020202020204" pitchFamily="34" charset="0"/>
            </a:endParaRPr>
          </a:p>
          <a:p>
            <a:pPr marL="514350" lvl="0" indent="-514350">
              <a:spcAft>
                <a:spcPts val="0"/>
              </a:spcAft>
              <a:buClr>
                <a:schemeClr val="dk1"/>
              </a:buClr>
              <a:buSzPct val="100000"/>
              <a:buFont typeface="+mj-lt"/>
              <a:buAutoNum type="arabicPeriod"/>
            </a:pPr>
            <a:r>
              <a:rPr lang="ar-SA" dirty="0">
                <a:latin typeface="Arial" panose="020B0604020202020204" pitchFamily="34" charset="0"/>
                <a:cs typeface="Arial" panose="020B0604020202020204" pitchFamily="34" charset="0"/>
              </a:rPr>
              <a:t>ما رأيكم في ما فعلت جميلة مِن إفشاء سر</a:t>
            </a:r>
            <a:r>
              <a:rPr lang="he-IL"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فادية؟</a:t>
            </a:r>
            <a:r>
              <a:rPr lang="he-IL"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اشرحوا.</a:t>
            </a:r>
            <a:endParaRPr lang="he-IL" dirty="0">
              <a:latin typeface="Arial" panose="020B0604020202020204" pitchFamily="34" charset="0"/>
              <a:cs typeface="Arial" panose="020B0604020202020204" pitchFamily="34" charset="0"/>
            </a:endParaRPr>
          </a:p>
          <a:p>
            <a:pPr marL="514350" lvl="0" indent="-514350">
              <a:spcAft>
                <a:spcPts val="0"/>
              </a:spcAft>
              <a:buClr>
                <a:schemeClr val="dk1"/>
              </a:buClr>
              <a:buSzPct val="100000"/>
              <a:buFont typeface="+mj-lt"/>
              <a:buAutoNum type="arabicPeriod"/>
            </a:pPr>
            <a:r>
              <a:rPr lang="ar-SA" dirty="0">
                <a:latin typeface="Arial" panose="020B0604020202020204" pitchFamily="34" charset="0"/>
                <a:cs typeface="Arial" panose="020B0604020202020204" pitchFamily="34" charset="0"/>
              </a:rPr>
              <a:t>هل صادفتم حالة مماثلة في حياتكم الشخصيّة؟ ما كانت المعضلة؟ ماذا اخترتم أن تفعلوا؟ اكتبوا إجاباتكم في الدفتر. </a:t>
            </a:r>
            <a:endParaRPr lang="he-IL" dirty="0">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51067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xmlns="" id="{EE9A6F54-B3C4-4322-9999-0D404C0B1C43}"/>
              </a:ext>
            </a:extLst>
          </p:cNvPr>
          <p:cNvSpPr>
            <a:spLocks noGrp="1"/>
          </p:cNvSpPr>
          <p:nvPr>
            <p:ph type="title"/>
          </p:nvPr>
        </p:nvSpPr>
        <p:spPr/>
        <p:txBody>
          <a:bodyPr/>
          <a:lstStyle/>
          <a:p>
            <a:r>
              <a:rPr lang="ar-SA" dirty="0">
                <a:latin typeface="Arial" panose="020B0604020202020204" pitchFamily="34" charset="0"/>
                <a:cs typeface="Arial" panose="020B0604020202020204" pitchFamily="34" charset="0"/>
              </a:rPr>
              <a:t>هل توافقون؟</a:t>
            </a:r>
            <a:endParaRPr lang="he-IL" dirty="0">
              <a:latin typeface="Arial" panose="020B0604020202020204" pitchFamily="34" charset="0"/>
              <a:cs typeface="Arial" panose="020B0604020202020204" pitchFamily="34" charset="0"/>
            </a:endParaRPr>
          </a:p>
        </p:txBody>
      </p:sp>
      <p:sp>
        <p:nvSpPr>
          <p:cNvPr id="5" name="מציין מיקום תוכן 4"/>
          <p:cNvSpPr>
            <a:spLocks noGrp="1"/>
          </p:cNvSpPr>
          <p:nvPr>
            <p:ph idx="1"/>
          </p:nvPr>
        </p:nvSpPr>
        <p:spPr>
          <a:xfrm>
            <a:off x="515206" y="1195757"/>
            <a:ext cx="9248226" cy="4680000"/>
          </a:xfrm>
        </p:spPr>
        <p:txBody>
          <a:bodyPr>
            <a:noAutofit/>
          </a:bodyPr>
          <a:lstStyle/>
          <a:p>
            <a:pPr marL="0" lvl="0" indent="0">
              <a:spcAft>
                <a:spcPts val="0"/>
              </a:spcAft>
              <a:buClr>
                <a:schemeClr val="dk1"/>
              </a:buClr>
              <a:buSzPts val="3600"/>
              <a:buNone/>
            </a:pPr>
            <a:r>
              <a:rPr lang="ar-SA" dirty="0">
                <a:latin typeface="Arial" panose="020B0604020202020204" pitchFamily="34" charset="0"/>
                <a:cs typeface="Arial" panose="020B0604020202020204" pitchFamily="34" charset="0"/>
              </a:rPr>
              <a:t>تأمّلوا المعطيات الّتي سنستعرضها في الحال بخصوص طلب المساعدة لدى المراهقين..</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ما المعطيات الّتي توافقون عليها؟</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ماذا تفعلون عادة:</a:t>
            </a:r>
            <a:r>
              <a:rPr lang="he-IL" dirty="0">
                <a:latin typeface="Arial" panose="020B0604020202020204" pitchFamily="34" charset="0"/>
                <a:cs typeface="Arial" panose="020B0604020202020204" pitchFamily="34" charset="0"/>
              </a:rPr>
              <a:t/>
            </a:r>
            <a:br>
              <a:rPr lang="he-IL" dirty="0">
                <a:latin typeface="Arial" panose="020B0604020202020204" pitchFamily="34" charset="0"/>
                <a:cs typeface="Arial" panose="020B0604020202020204" pitchFamily="34" charset="0"/>
              </a:rPr>
            </a:br>
            <a:r>
              <a:rPr lang="ar-SA" dirty="0">
                <a:latin typeface="Arial" panose="020B0604020202020204" pitchFamily="34" charset="0"/>
                <a:cs typeface="Arial" panose="020B0604020202020204" pitchFamily="34" charset="0"/>
              </a:rPr>
              <a:t>تطلبون المساعدة مِن صديق؟</a:t>
            </a:r>
            <a:r>
              <a:rPr lang="he-IL" dirty="0">
                <a:latin typeface="Arial" panose="020B0604020202020204" pitchFamily="34" charset="0"/>
                <a:cs typeface="Arial" panose="020B0604020202020204" pitchFamily="34" charset="0"/>
              </a:rPr>
              <a:t/>
            </a:r>
            <a:br>
              <a:rPr lang="he-IL" dirty="0">
                <a:latin typeface="Arial" panose="020B0604020202020204" pitchFamily="34" charset="0"/>
                <a:cs typeface="Arial" panose="020B0604020202020204" pitchFamily="34" charset="0"/>
              </a:rPr>
            </a:br>
            <a:r>
              <a:rPr lang="ar-SA" dirty="0">
                <a:latin typeface="Arial" panose="020B0604020202020204" pitchFamily="34" charset="0"/>
                <a:cs typeface="Arial" panose="020B0604020202020204" pitchFamily="34" charset="0"/>
              </a:rPr>
              <a:t>تطلبون المساعدة مِن شخص بالغ؟</a:t>
            </a:r>
            <a:r>
              <a:rPr lang="he-IL" dirty="0">
                <a:latin typeface="Arial" panose="020B0604020202020204" pitchFamily="34" charset="0"/>
                <a:cs typeface="Arial" panose="020B0604020202020204" pitchFamily="34" charset="0"/>
              </a:rPr>
              <a:t/>
            </a:r>
            <a:br>
              <a:rPr lang="he-IL" dirty="0">
                <a:latin typeface="Arial" panose="020B0604020202020204" pitchFamily="34" charset="0"/>
                <a:cs typeface="Arial" panose="020B0604020202020204" pitchFamily="34" charset="0"/>
              </a:rPr>
            </a:br>
            <a:r>
              <a:rPr lang="ar-SA" dirty="0">
                <a:latin typeface="Arial" panose="020B0604020202020204" pitchFamily="34" charset="0"/>
                <a:cs typeface="Arial" panose="020B0604020202020204" pitchFamily="34" charset="0"/>
              </a:rPr>
              <a:t>تتدبّرون أموركم بأنفسكم؟</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هل تشعرون بأنّ أصدقاءكم يتوجّهون إليكم لطلب المساعدة؟</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في أيّ مواضيع؟</a:t>
            </a:r>
            <a:endParaRPr lang="he-IL" dirty="0">
              <a:latin typeface="Arial" panose="020B0604020202020204" pitchFamily="34" charset="0"/>
              <a:cs typeface="Arial" panose="020B0604020202020204" pitchFamily="34" charset="0"/>
            </a:endParaRPr>
          </a:p>
          <a:p>
            <a:pPr marL="742950" lvl="0" indent="-742950">
              <a:spcAft>
                <a:spcPts val="0"/>
              </a:spcAft>
              <a:buClr>
                <a:schemeClr val="dk1"/>
              </a:buClr>
              <a:buSzPct val="100000"/>
              <a:buAutoNum type="arabicPeriod"/>
            </a:pPr>
            <a:r>
              <a:rPr lang="ar-SA" dirty="0">
                <a:latin typeface="Arial" panose="020B0604020202020204" pitchFamily="34" charset="0"/>
                <a:cs typeface="Arial" panose="020B0604020202020204" pitchFamily="34" charset="0"/>
              </a:rPr>
              <a:t>ماذا تفعلون كي تساعدوهم؟</a:t>
            </a:r>
            <a:endParaRPr lang="he-IL" dirty="0">
              <a:latin typeface="Arial" panose="020B0604020202020204" pitchFamily="34" charset="0"/>
              <a:cs typeface="Arial" panose="020B0604020202020204" pitchFamily="34" charset="0"/>
            </a:endParaRPr>
          </a:p>
          <a:p>
            <a:pPr marL="0" lvl="0" indent="0">
              <a:spcAft>
                <a:spcPts val="0"/>
              </a:spcAft>
              <a:buClr>
                <a:schemeClr val="dk1"/>
              </a:buClr>
              <a:buSzPts val="3600"/>
            </a:pPr>
            <a:endParaRPr lang="he-IL" dirty="0">
              <a:latin typeface="Arial" panose="020B0604020202020204" pitchFamily="34" charset="0"/>
              <a:cs typeface="Arial" panose="020B0604020202020204" pitchFamily="34" charset="0"/>
            </a:endParaRPr>
          </a:p>
          <a:p>
            <a:pPr marL="0" lvl="0" indent="0">
              <a:spcAft>
                <a:spcPts val="0"/>
              </a:spcAft>
              <a:buClr>
                <a:schemeClr val="dk1"/>
              </a:buClr>
              <a:buSzPts val="3600"/>
              <a:buNone/>
            </a:pPr>
            <a:endParaRPr lang="he-IL" dirty="0">
              <a:latin typeface="Arial" panose="020B0604020202020204" pitchFamily="34" charset="0"/>
              <a:cs typeface="Arial" panose="020B0604020202020204" pitchFamily="34" charset="0"/>
            </a:endParaRPr>
          </a:p>
          <a:p>
            <a:pPr marL="0" indent="0">
              <a:buNone/>
            </a:pPr>
            <a:endParaRPr lang="he-I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82591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ar-SA" dirty="0">
                <a:latin typeface="Arial" panose="020B0604020202020204" pitchFamily="34" charset="0"/>
                <a:cs typeface="Arial" panose="020B0604020202020204" pitchFamily="34" charset="0"/>
              </a:rPr>
              <a:t>معطيات تثير الاهتمام</a:t>
            </a:r>
            <a:endParaRPr lang="he-IL" dirty="0">
              <a:latin typeface="Arial" panose="020B0604020202020204" pitchFamily="34" charset="0"/>
              <a:cs typeface="Arial" panose="020B0604020202020204" pitchFamily="34" charset="0"/>
            </a:endParaRPr>
          </a:p>
        </p:txBody>
      </p:sp>
      <p:sp>
        <p:nvSpPr>
          <p:cNvPr id="3" name="מציין מיקום תוכן 2"/>
          <p:cNvSpPr>
            <a:spLocks noGrp="1"/>
          </p:cNvSpPr>
          <p:nvPr>
            <p:ph idx="1"/>
          </p:nvPr>
        </p:nvSpPr>
        <p:spPr>
          <a:xfrm>
            <a:off x="235974" y="929315"/>
            <a:ext cx="11439232" cy="5441987"/>
          </a:xfrm>
        </p:spPr>
        <p:txBody>
          <a:bodyPr>
            <a:noAutofit/>
          </a:bodyPr>
          <a:lstStyle/>
          <a:p>
            <a:pPr marL="0" indent="0">
              <a:buNone/>
            </a:pPr>
            <a:r>
              <a:rPr lang="ar-SA" b="1" dirty="0">
                <a:latin typeface="Arial" panose="020B0604020202020204" pitchFamily="34" charset="0"/>
                <a:cs typeface="Arial" panose="020B0604020202020204" pitchFamily="34" charset="0"/>
              </a:rPr>
              <a:t>هذه المعطيات هي حَوْل التوجّه لطلب المساعدة بشكل عامّ والمساعدة بين الأصدقاء بشكل خاصّ: </a:t>
            </a:r>
            <a:endParaRPr lang="he-IL" b="1" dirty="0">
              <a:latin typeface="Arial" panose="020B0604020202020204" pitchFamily="34" charset="0"/>
              <a:cs typeface="Arial" panose="020B0604020202020204" pitchFamily="34" charset="0"/>
            </a:endParaRPr>
          </a:p>
          <a:p>
            <a:pPr>
              <a:buFont typeface="Wingdings" panose="05000000000000000000" pitchFamily="2" charset="2"/>
              <a:buChar char="ü"/>
            </a:pPr>
            <a:r>
              <a:rPr lang="ar-SA" dirty="0">
                <a:latin typeface="Arial" panose="020B0604020202020204" pitchFamily="34" charset="0"/>
                <a:cs typeface="Arial" panose="020B0604020202020204" pitchFamily="34" charset="0"/>
              </a:rPr>
              <a:t>يُعَدّ التوجّه لطَلَب المساعدة أحد عوامل الحصانة النفسيّة</a:t>
            </a:r>
            <a:r>
              <a:rPr lang="he-IL" dirty="0">
                <a:latin typeface="Arial" panose="020B0604020202020204" pitchFamily="34" charset="0"/>
                <a:cs typeface="Arial" panose="020B0604020202020204" pitchFamily="34" charset="0"/>
              </a:rPr>
              <a:t> (יבלון, 2010)</a:t>
            </a:r>
            <a:r>
              <a:rPr lang="ar-SA" dirty="0">
                <a:latin typeface="Arial" panose="020B0604020202020204" pitchFamily="34" charset="0"/>
                <a:cs typeface="Arial" panose="020B0604020202020204" pitchFamily="34" charset="0"/>
              </a:rPr>
              <a:t>.</a:t>
            </a:r>
            <a:endParaRPr lang="ar-SY" dirty="0">
              <a:latin typeface="Arial" panose="020B0604020202020204" pitchFamily="34" charset="0"/>
              <a:cs typeface="Arial" panose="020B0604020202020204" pitchFamily="34" charset="0"/>
            </a:endParaRPr>
          </a:p>
          <a:p>
            <a:pPr>
              <a:buFont typeface="Wingdings" panose="05000000000000000000" pitchFamily="2" charset="2"/>
              <a:buChar char="ü"/>
            </a:pPr>
            <a:r>
              <a:rPr lang="ar-SA" dirty="0">
                <a:latin typeface="Arial" panose="020B0604020202020204" pitchFamily="34" charset="0"/>
                <a:cs typeface="Arial" panose="020B0604020202020204" pitchFamily="34" charset="0"/>
              </a:rPr>
              <a:t>هناك فجوة بين الحالات الّتي يشعر خلالها التلاميذ بالحاجة إلى المساعدة واستعدادهم  أن يطلبوا المساعدة بشكل فِعْليّ. قسم كبير مِن الشباب الذين يواجهون حالات ضَغْط يختارون الامتناع عن طَلَب المساعدة على الرغم مِن المعاناة الّتي تنطوي عليها هذه الحالات </a:t>
            </a:r>
            <a:r>
              <a:rPr lang="he-IL" dirty="0">
                <a:latin typeface="Arial" panose="020B0604020202020204" pitchFamily="34" charset="0"/>
                <a:cs typeface="Arial" panose="020B0604020202020204" pitchFamily="34" charset="0"/>
              </a:rPr>
              <a:t>(גילת, 2011).</a:t>
            </a:r>
          </a:p>
          <a:p>
            <a:pPr>
              <a:buFont typeface="Wingdings" panose="05000000000000000000" pitchFamily="2" charset="2"/>
              <a:buChar char="ü"/>
            </a:pPr>
            <a:r>
              <a:rPr lang="ar-SA" dirty="0">
                <a:latin typeface="Arial" panose="020B0604020202020204" pitchFamily="34" charset="0"/>
                <a:cs typeface="Arial" panose="020B0604020202020204" pitchFamily="34" charset="0"/>
              </a:rPr>
              <a:t>إذا احتاج التلاميذ إلى المساعدة فلن يتوجّهوا لطلبها مِن الجِهات الرسميّة في %70 مِن الحالات </a:t>
            </a:r>
            <a:r>
              <a:rPr lang="he-IL" dirty="0">
                <a:latin typeface="Arial" panose="020B0604020202020204" pitchFamily="34" charset="0"/>
                <a:cs typeface="Arial" panose="020B0604020202020204" pitchFamily="34" charset="0"/>
              </a:rPr>
              <a:t>(יבלון, 2015).</a:t>
            </a:r>
          </a:p>
          <a:p>
            <a:pPr>
              <a:buFont typeface="Wingdings" panose="05000000000000000000" pitchFamily="2" charset="2"/>
              <a:buChar char="ü"/>
            </a:pPr>
            <a:r>
              <a:rPr lang="he-IL" dirty="0">
                <a:latin typeface="Arial" panose="020B0604020202020204" pitchFamily="34" charset="0"/>
                <a:cs typeface="Arial" panose="020B0604020202020204" pitchFamily="34" charset="0"/>
              </a:rPr>
              <a:t>74% </a:t>
            </a:r>
            <a:r>
              <a:rPr lang="ar-SA" dirty="0">
                <a:latin typeface="Arial" panose="020B0604020202020204" pitchFamily="34" charset="0"/>
                <a:cs typeface="Arial" panose="020B0604020202020204" pitchFamily="34" charset="0"/>
              </a:rPr>
              <a:t>مِن أبناء الشبيبة العرب</a:t>
            </a:r>
            <a:r>
              <a:rPr lang="he-IL" dirty="0">
                <a:latin typeface="Arial" panose="020B0604020202020204" pitchFamily="34" charset="0"/>
                <a:cs typeface="Arial" panose="020B0604020202020204" pitchFamily="34" charset="0"/>
              </a:rPr>
              <a:t> </a:t>
            </a:r>
            <a:r>
              <a:rPr lang="ar-SA" dirty="0">
                <a:latin typeface="Arial" panose="020B0604020202020204" pitchFamily="34" charset="0"/>
                <a:cs typeface="Arial" panose="020B0604020202020204" pitchFamily="34" charset="0"/>
              </a:rPr>
              <a:t>صرّحوا بأن مِن السهل عليهم الحديث مع الصديق\ـة القريب\ـة حَوْلَ أمورٍ تقلقهم جدًّا</a:t>
            </a:r>
            <a:r>
              <a:rPr lang="he-IL" dirty="0">
                <a:latin typeface="Arial" panose="020B0604020202020204" pitchFamily="34" charset="0"/>
                <a:cs typeface="Arial" panose="020B0604020202020204" pitchFamily="34" charset="0"/>
              </a:rPr>
              <a:t> (הראל פיש, 2014)</a:t>
            </a:r>
            <a:r>
              <a:rPr lang="ar-SA" dirty="0">
                <a:latin typeface="Arial" panose="020B0604020202020204" pitchFamily="34" charset="0"/>
                <a:cs typeface="Arial" panose="020B0604020202020204" pitchFamily="34" charset="0"/>
              </a:rPr>
              <a:t>، وعندما يواجهون ضائقة ما ويحتاجون إلى المشورة والمساعدة فَهُم يتوجّهون إلى الصديق\ـة القريب\ـة أوّلاً </a:t>
            </a:r>
            <a:r>
              <a:rPr lang="he-IL" dirty="0">
                <a:latin typeface="Arial" panose="020B0604020202020204" pitchFamily="34" charset="0"/>
                <a:cs typeface="Arial" panose="020B0604020202020204" pitchFamily="34" charset="0"/>
              </a:rPr>
              <a:t>(</a:t>
            </a:r>
            <a:r>
              <a:rPr lang="en-US" dirty="0">
                <a:latin typeface="Arial" panose="020B0604020202020204" pitchFamily="34" charset="0"/>
                <a:cs typeface="Arial" panose="020B0604020202020204" pitchFamily="34" charset="0"/>
              </a:rPr>
              <a:t>Sherer, 2007</a:t>
            </a:r>
            <a:r>
              <a:rPr lang="ar-SY" dirty="0">
                <a:latin typeface="Arial" panose="020B0604020202020204" pitchFamily="34" charset="0"/>
                <a:cs typeface="Arial" panose="020B0604020202020204" pitchFamily="34" charset="0"/>
              </a:rPr>
              <a:t>). </a:t>
            </a:r>
            <a:endParaRPr lang="he-I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892252"/>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1491</TotalTime>
  <Words>1874</Words>
  <Application>Microsoft Office PowerPoint</Application>
  <PresentationFormat>מותאם אישית</PresentationFormat>
  <Paragraphs>225</Paragraphs>
  <Slides>22</Slides>
  <Notes>9</Notes>
  <HiddenSlides>0</HiddenSlides>
  <MMClips>0</MMClips>
  <ScaleCrop>false</ScaleCrop>
  <HeadingPairs>
    <vt:vector size="6" baseType="variant">
      <vt:variant>
        <vt:lpstr>גופנים בשימוש</vt:lpstr>
      </vt:variant>
      <vt:variant>
        <vt:i4>7</vt:i4>
      </vt:variant>
      <vt:variant>
        <vt:lpstr>ערכת נושא</vt:lpstr>
      </vt:variant>
      <vt:variant>
        <vt:i4>1</vt:i4>
      </vt:variant>
      <vt:variant>
        <vt:lpstr>כותרות שקופיות</vt:lpstr>
      </vt:variant>
      <vt:variant>
        <vt:i4>22</vt:i4>
      </vt:variant>
    </vt:vector>
  </HeadingPairs>
  <TitlesOfParts>
    <vt:vector size="30" baseType="lpstr">
      <vt:lpstr>Arial</vt:lpstr>
      <vt:lpstr>Calibri</vt:lpstr>
      <vt:lpstr>inherit</vt:lpstr>
      <vt:lpstr>Times New Roman</vt:lpstr>
      <vt:lpstr>Varela Round</vt:lpstr>
      <vt:lpstr>Wingdings</vt:lpstr>
      <vt:lpstr>Wingdings 2</vt:lpstr>
      <vt:lpstr>ערכת נושא Office</vt:lpstr>
      <vt:lpstr>منظومة بثّ قُطريّة </vt:lpstr>
      <vt:lpstr>"معضلات مِن الحياة ودَعْم الأصدقاء"</vt:lpstr>
      <vt:lpstr>لحظة، قبل أنْ نبدأ..</vt:lpstr>
      <vt:lpstr>ماذا سنتعلّم اليوم؟</vt:lpstr>
      <vt:lpstr>قصّة فادية وجميلة </vt:lpstr>
      <vt:lpstr>قصّة فادية وجميلة </vt:lpstr>
      <vt:lpstr>نتوقّف كي نفكّر ونتأمّل</vt:lpstr>
      <vt:lpstr>هل توافقون؟</vt:lpstr>
      <vt:lpstr>معطيات تثير الاهتمام</vt:lpstr>
      <vt:lpstr>معطيات تثير الاهتمام </vt:lpstr>
      <vt:lpstr>معاينة ذاتيّة- نتأمّل في المرآة</vt:lpstr>
      <vt:lpstr>معاينة ذاتيّة- نتأمّل في المرآة</vt:lpstr>
      <vt:lpstr>إلى ماذا توصّلنا؟</vt:lpstr>
      <vt:lpstr>نتحدّث عمّا يجري هنا والآن</vt:lpstr>
      <vt:lpstr>الصديق وقت الضيق (1)</vt:lpstr>
      <vt:lpstr>الصديق وقت الضيق (2)</vt:lpstr>
      <vt:lpstr>نلخّص وننهي اللقاء</vt:lpstr>
      <vt:lpstr>نتابع في التدرّب</vt:lpstr>
      <vt:lpstr>نصنع ملصقات للمساعدة</vt:lpstr>
      <vt:lpstr>نصنع ملصقات- أمثلة</vt:lpstr>
      <vt:lpstr>كلمة قبل أنْ ننهي لقاءنا..</vt:lpstr>
      <vt:lpstr> شكرًا لكم على مشاهدة هذا البثّ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שקופית 1</dc:title>
  <dc:creator>user</dc:creator>
  <cp:lastModifiedBy>Gezell Absawy</cp:lastModifiedBy>
  <cp:revision>91</cp:revision>
  <dcterms:created xsi:type="dcterms:W3CDTF">2020-03-15T19:13:03Z</dcterms:created>
  <dcterms:modified xsi:type="dcterms:W3CDTF">2020-03-31T15:58:09Z</dcterms:modified>
</cp:coreProperties>
</file>