
<file path=[Content_Types].xml><?xml version="1.0" encoding="utf-8"?>
<Types xmlns="http://schemas.openxmlformats.org/package/2006/content-types">
  <Default Extension="bin" ContentType="application/vnd.ms-office.activeX"/>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ctiveX/activeX1.xml" ContentType="application/vnd.ms-office.activeX+xml"/>
  <Override PartName="/ppt/activeX/activeX2.xml" ContentType="application/vnd.ms-office.activeX+xml"/>
  <Override PartName="/ppt/activeX/activeX3.xml" ContentType="application/vnd.ms-office.activeX+xml"/>
  <Override PartName="/ppt/activeX/activeX4.xml" ContentType="application/vnd.ms-office.activeX+xml"/>
  <Override PartName="/ppt/activeX/activeX5.xml" ContentType="application/vnd.ms-office.activeX+xml"/>
  <Override PartName="/ppt/activeX/activeX6.xml" ContentType="application/vnd.ms-office.activeX+xml"/>
  <Override PartName="/ppt/activeX/activeX7.xml" ContentType="application/vnd.ms-office.activeX+xml"/>
  <Override PartName="/ppt/activeX/activeX8.xml" ContentType="application/vnd.ms-office.activeX+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8"/>
  </p:notesMasterIdLst>
  <p:sldIdLst>
    <p:sldId id="257" r:id="rId2"/>
    <p:sldId id="262" r:id="rId3"/>
    <p:sldId id="292" r:id="rId4"/>
    <p:sldId id="315" r:id="rId5"/>
    <p:sldId id="293" r:id="rId6"/>
    <p:sldId id="312" r:id="rId7"/>
    <p:sldId id="300" r:id="rId8"/>
    <p:sldId id="305" r:id="rId9"/>
    <p:sldId id="304" r:id="rId10"/>
    <p:sldId id="306" r:id="rId11"/>
    <p:sldId id="297" r:id="rId12"/>
    <p:sldId id="301" r:id="rId13"/>
    <p:sldId id="294" r:id="rId14"/>
    <p:sldId id="295" r:id="rId15"/>
    <p:sldId id="309" r:id="rId16"/>
    <p:sldId id="308" r:id="rId17"/>
    <p:sldId id="311" r:id="rId18"/>
    <p:sldId id="313" r:id="rId19"/>
    <p:sldId id="310" r:id="rId20"/>
    <p:sldId id="314" r:id="rId21"/>
    <p:sldId id="307" r:id="rId22"/>
    <p:sldId id="296" r:id="rId23"/>
    <p:sldId id="302" r:id="rId24"/>
    <p:sldId id="316" r:id="rId25"/>
    <p:sldId id="317" r:id="rId26"/>
    <p:sldId id="291" r:id="rId27"/>
  </p:sldIdLst>
  <p:sldSz cx="12190413"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A72"/>
    <a:srgbClr val="12B4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413" autoAdjust="0"/>
    <p:restoredTop sz="86443" autoAdjust="0"/>
  </p:normalViewPr>
  <p:slideViewPr>
    <p:cSldViewPr snapToGrid="0" snapToObjects="1">
      <p:cViewPr varScale="1">
        <p:scale>
          <a:sx n="93" d="100"/>
          <a:sy n="93" d="100"/>
        </p:scale>
        <p:origin x="66" y="78"/>
      </p:cViewPr>
      <p:guideLst>
        <p:guide orient="horz" pos="2160"/>
        <p:guide pos="3840"/>
      </p:guideLst>
    </p:cSldViewPr>
  </p:slideViewPr>
  <p:outlineViewPr>
    <p:cViewPr>
      <p:scale>
        <a:sx n="33" d="100"/>
        <a:sy n="33" d="100"/>
      </p:scale>
      <p:origin x="0" y="-1786"/>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_rels/activeX3.xml.rels><?xml version="1.0" encoding="UTF-8" standalone="yes"?>
<Relationships xmlns="http://schemas.openxmlformats.org/package/2006/relationships"><Relationship Id="rId1" Type="http://schemas.microsoft.com/office/2006/relationships/activeXControlBinary" Target="activeX3.bin"/></Relationships>
</file>

<file path=ppt/activeX/_rels/activeX4.xml.rels><?xml version="1.0" encoding="UTF-8" standalone="yes"?>
<Relationships xmlns="http://schemas.openxmlformats.org/package/2006/relationships"><Relationship Id="rId1" Type="http://schemas.microsoft.com/office/2006/relationships/activeXControlBinary" Target="activeX4.bin"/></Relationships>
</file>

<file path=ppt/activeX/_rels/activeX5.xml.rels><?xml version="1.0" encoding="UTF-8" standalone="yes"?>
<Relationships xmlns="http://schemas.openxmlformats.org/package/2006/relationships"><Relationship Id="rId1" Type="http://schemas.microsoft.com/office/2006/relationships/activeXControlBinary" Target="activeX5.bin"/></Relationships>
</file>

<file path=ppt/activeX/_rels/activeX6.xml.rels><?xml version="1.0" encoding="UTF-8" standalone="yes"?>
<Relationships xmlns="http://schemas.openxmlformats.org/package/2006/relationships"><Relationship Id="rId1" Type="http://schemas.microsoft.com/office/2006/relationships/activeXControlBinary" Target="activeX6.bin"/></Relationships>
</file>

<file path=ppt/activeX/_rels/activeX7.xml.rels><?xml version="1.0" encoding="UTF-8" standalone="yes"?>
<Relationships xmlns="http://schemas.openxmlformats.org/package/2006/relationships"><Relationship Id="rId1" Type="http://schemas.microsoft.com/office/2006/relationships/activeXControlBinary" Target="activeX7.bin"/></Relationships>
</file>

<file path=ppt/activeX/_rels/activeX8.xml.rels><?xml version="1.0" encoding="UTF-8" standalone="yes"?>
<Relationships xmlns="http://schemas.openxmlformats.org/package/2006/relationships"><Relationship Id="rId1" Type="http://schemas.microsoft.com/office/2006/relationships/activeXControlBinary" Target="activeX8.bin"/></Relationships>
</file>

<file path=ppt/activeX/activeX1.xml><?xml version="1.0" encoding="utf-8"?>
<ax:ocx xmlns:ax="http://schemas.microsoft.com/office/2006/activeX" xmlns:r="http://schemas.openxmlformats.org/officeDocument/2006/relationships" ax:classid="{5512D118-5CC6-11CF-8D67-00AA00BDCE1D}" ax:persistence="persistStream" r:id="rId1"/>
</file>

<file path=ppt/activeX/activeX2.xml><?xml version="1.0" encoding="utf-8"?>
<ax:ocx xmlns:ax="http://schemas.microsoft.com/office/2006/activeX" xmlns:r="http://schemas.openxmlformats.org/officeDocument/2006/relationships" ax:classid="{5512D118-5CC6-11CF-8D67-00AA00BDCE1D}" ax:persistence="persistStream" r:id="rId1"/>
</file>

<file path=ppt/activeX/activeX3.xml><?xml version="1.0" encoding="utf-8"?>
<ax:ocx xmlns:ax="http://schemas.microsoft.com/office/2006/activeX" xmlns:r="http://schemas.openxmlformats.org/officeDocument/2006/relationships" ax:classid="{5512D118-5CC6-11CF-8D67-00AA00BDCE1D}" ax:persistence="persistStream" r:id="rId1"/>
</file>

<file path=ppt/activeX/activeX4.xml><?xml version="1.0" encoding="utf-8"?>
<ax:ocx xmlns:ax="http://schemas.microsoft.com/office/2006/activeX" xmlns:r="http://schemas.openxmlformats.org/officeDocument/2006/relationships" ax:classid="{5512D118-5CC6-11CF-8D67-00AA00BDCE1D}" ax:persistence="persistStream" r:id="rId1"/>
</file>

<file path=ppt/activeX/activeX5.xml><?xml version="1.0" encoding="utf-8"?>
<ax:ocx xmlns:ax="http://schemas.microsoft.com/office/2006/activeX" xmlns:r="http://schemas.openxmlformats.org/officeDocument/2006/relationships" ax:classid="{5512D118-5CC6-11CF-8D67-00AA00BDCE1D}" ax:persistence="persistStream" r:id="rId1"/>
</file>

<file path=ppt/activeX/activeX6.xml><?xml version="1.0" encoding="utf-8"?>
<ax:ocx xmlns:ax="http://schemas.microsoft.com/office/2006/activeX" xmlns:r="http://schemas.openxmlformats.org/officeDocument/2006/relationships" ax:classid="{5512D118-5CC6-11CF-8D67-00AA00BDCE1D}" ax:persistence="persistStream" r:id="rId1"/>
</file>

<file path=ppt/activeX/activeX7.xml><?xml version="1.0" encoding="utf-8"?>
<ax:ocx xmlns:ax="http://schemas.microsoft.com/office/2006/activeX" xmlns:r="http://schemas.openxmlformats.org/officeDocument/2006/relationships" ax:classid="{5512D118-5CC6-11CF-8D67-00AA00BDCE1D}" ax:persistence="persistStream" r:id="rId1"/>
</file>

<file path=ppt/activeX/activeX8.xml><?xml version="1.0" encoding="utf-8"?>
<ax:ocx xmlns:ax="http://schemas.microsoft.com/office/2006/activeX" xmlns:r="http://schemas.openxmlformats.org/officeDocument/2006/relationships" ax:classid="{5512D118-5CC6-11CF-8D67-00AA00BDCE1D}" ax:persistence="persistStream" r:id="rId1"/>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dirty="0"/>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EC061A6-0796-4DA4-BCCF-C39215C865B3}" type="datetimeFigureOut">
              <a:rPr lang="he-IL" smtClean="0"/>
              <a:pPr/>
              <a:t>ב'/אייר/תש"ף</a:t>
            </a:fld>
            <a:endParaRPr lang="he-IL" dirty="0"/>
          </a:p>
        </p:txBody>
      </p:sp>
      <p:sp>
        <p:nvSpPr>
          <p:cNvPr id="4" name="מציין מיקום של תמונת שקופית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1" anchor="ctr"/>
          <a:lstStyle/>
          <a:p>
            <a:endParaRPr lang="he-IL" dirty="0"/>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dirty="0"/>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6DF83E7-A828-4E18-9E21-DA925548D1ED}" type="slidenum">
              <a:rPr lang="he-IL" smtClean="0"/>
              <a:pPr/>
              <a:t>‹#›</a:t>
            </a:fld>
            <a:endParaRPr lang="he-IL" dirty="0"/>
          </a:p>
        </p:txBody>
      </p:sp>
    </p:spTree>
    <p:extLst>
      <p:ext uri="{BB962C8B-B14F-4D97-AF65-F5344CB8AC3E}">
        <p14:creationId xmlns:p14="http://schemas.microsoft.com/office/powerpoint/2010/main" val="24204728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574037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ער">
    <p:spTree>
      <p:nvGrpSpPr>
        <p:cNvPr id="1" name=""/>
        <p:cNvGrpSpPr/>
        <p:nvPr/>
      </p:nvGrpSpPr>
      <p:grpSpPr>
        <a:xfrm>
          <a:off x="0" y="0"/>
          <a:ext cx="0" cy="0"/>
          <a:chOff x="0" y="0"/>
          <a:chExt cx="0" cy="0"/>
        </a:xfrm>
      </p:grpSpPr>
      <p:sp>
        <p:nvSpPr>
          <p:cNvPr id="2" name="כותרת 1"/>
          <p:cNvSpPr>
            <a:spLocks noGrp="1"/>
          </p:cNvSpPr>
          <p:nvPr>
            <p:ph type="ctrTitle"/>
          </p:nvPr>
        </p:nvSpPr>
        <p:spPr>
          <a:xfrm>
            <a:off x="0" y="2693988"/>
            <a:ext cx="12190413" cy="1470025"/>
          </a:xfrm>
        </p:spPr>
        <p:txBody>
          <a:bodyPr vert="horz" lIns="91440" tIns="45720" rIns="91440" bIns="45720" rtlCol="1" anchor="ctr">
            <a:normAutofit/>
          </a:bodyPr>
          <a:lstStyle>
            <a:lvl1pPr>
              <a:defRPr kumimoji="0" lang="he-IL" sz="6600" b="1" i="0" u="none" strike="noStrike" kern="1200" cap="none" spc="0" normalizeH="0" baseline="0" noProof="0" dirty="0" smtClean="0">
                <a:ln>
                  <a:noFill/>
                </a:ln>
                <a:solidFill>
                  <a:srgbClr val="192A72"/>
                </a:solidFill>
                <a:effectLst/>
                <a:uLnTx/>
                <a:uFillTx/>
                <a:latin typeface="Varela Round" panose="00000500000000000000" pitchFamily="2" charset="-79"/>
                <a:ea typeface="+mj-ea"/>
                <a:cs typeface="+mn-cs"/>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a:t>
            </a:r>
          </a:p>
        </p:txBody>
      </p:sp>
      <p:sp>
        <p:nvSpPr>
          <p:cNvPr id="7" name="מלבן מעוגל 6"/>
          <p:cNvSpPr/>
          <p:nvPr userDrawn="1"/>
        </p:nvSpPr>
        <p:spPr>
          <a:xfrm>
            <a:off x="-669982" y="6569428"/>
            <a:ext cx="2623619"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9" name="מלבן מעוגל 8"/>
          <p:cNvSpPr/>
          <p:nvPr userDrawn="1"/>
        </p:nvSpPr>
        <p:spPr>
          <a:xfrm>
            <a:off x="9985182" y="-439221"/>
            <a:ext cx="4205100"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10" name="מלבן מעוגל 9"/>
          <p:cNvSpPr/>
          <p:nvPr userDrawn="1"/>
        </p:nvSpPr>
        <p:spPr>
          <a:xfrm>
            <a:off x="8258395" y="6565100"/>
            <a:ext cx="4433637"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058" r="33511" b="26248"/>
          <a:stretch/>
        </p:blipFill>
        <p:spPr>
          <a:xfrm>
            <a:off x="5444576" y="369916"/>
            <a:ext cx="1301261" cy="1597430"/>
          </a:xfrm>
          <a:prstGeom prst="rect">
            <a:avLst/>
          </a:prstGeom>
        </p:spPr>
      </p:pic>
      <p:sp>
        <p:nvSpPr>
          <p:cNvPr id="11" name="מלבן מעוגל 7">
            <a:extLst>
              <a:ext uri="{FF2B5EF4-FFF2-40B4-BE49-F238E27FC236}">
                <a16:creationId xmlns:a16="http://schemas.microsoft.com/office/drawing/2014/main" id="{B4AFF296-E435-456B-88A7-FD44FC635162}"/>
              </a:ext>
            </a:extLst>
          </p:cNvPr>
          <p:cNvSpPr/>
          <p:nvPr userDrawn="1"/>
        </p:nvSpPr>
        <p:spPr>
          <a:xfrm>
            <a:off x="-1488810" y="6304086"/>
            <a:ext cx="3246400" cy="192925"/>
          </a:xfrm>
          <a:prstGeom prst="roundRect">
            <a:avLst>
              <a:gd name="adj" fmla="val 49359"/>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כותרת ושתי תמונות">
    <p:spTree>
      <p:nvGrpSpPr>
        <p:cNvPr id="1" name=""/>
        <p:cNvGrpSpPr/>
        <p:nvPr/>
      </p:nvGrpSpPr>
      <p:grpSpPr>
        <a:xfrm>
          <a:off x="0" y="0"/>
          <a:ext cx="0" cy="0"/>
          <a:chOff x="0" y="0"/>
          <a:chExt cx="0" cy="0"/>
        </a:xfrm>
      </p:grpSpPr>
      <p:sp>
        <p:nvSpPr>
          <p:cNvPr id="8" name="כותרת 1"/>
          <p:cNvSpPr>
            <a:spLocks noGrp="1"/>
          </p:cNvSpPr>
          <p:nvPr>
            <p:ph type="ctrTitle"/>
          </p:nvPr>
        </p:nvSpPr>
        <p:spPr>
          <a:xfrm>
            <a:off x="1733684" y="186259"/>
            <a:ext cx="10246355" cy="637353"/>
          </a:xfrm>
          <a:prstGeom prst="rect">
            <a:avLst/>
          </a:prstGeom>
        </p:spPr>
        <p:txBody>
          <a:bodyPr anchor="ctr">
            <a:noAutofit/>
          </a:bodyPr>
          <a:lstStyle>
            <a:lvl1pPr algn="ctr">
              <a:defRPr sz="4400" b="1">
                <a:solidFill>
                  <a:srgbClr val="192A72"/>
                </a:solidFill>
                <a:latin typeface="Varela Round" panose="00000500000000000000" pitchFamily="2" charset="-79"/>
                <a:cs typeface="+mn-cs"/>
              </a:defRPr>
            </a:lvl1pPr>
          </a:lstStyle>
          <a:p>
            <a:r>
              <a:rPr lang="he-IL" dirty="0"/>
              <a:t>לחץ כדי לערוך סגנון כותרת</a:t>
            </a:r>
          </a:p>
        </p:txBody>
      </p:sp>
      <p:sp>
        <p:nvSpPr>
          <p:cNvPr id="9" name="מלבן מעוגל 8"/>
          <p:cNvSpPr/>
          <p:nvPr userDrawn="1"/>
        </p:nvSpPr>
        <p:spPr>
          <a:xfrm>
            <a:off x="11184617" y="5980332"/>
            <a:ext cx="1590845"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0" name="מלבן מעוגל 9"/>
          <p:cNvSpPr/>
          <p:nvPr userDrawn="1"/>
        </p:nvSpPr>
        <p:spPr>
          <a:xfrm>
            <a:off x="-412958" y="764744"/>
            <a:ext cx="1158948" cy="42691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11" name="מלבן מעוגל 10"/>
          <p:cNvSpPr/>
          <p:nvPr userDrawn="1"/>
        </p:nvSpPr>
        <p:spPr>
          <a:xfrm>
            <a:off x="-484931" y="320177"/>
            <a:ext cx="2095371"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2" name="מלבן מעוגל 11"/>
          <p:cNvSpPr/>
          <p:nvPr userDrawn="1"/>
        </p:nvSpPr>
        <p:spPr>
          <a:xfrm>
            <a:off x="10584863" y="6268720"/>
            <a:ext cx="2190598"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4" name="מציין מיקום של תמונה 2">
            <a:extLst>
              <a:ext uri="{FF2B5EF4-FFF2-40B4-BE49-F238E27FC236}">
                <a16:creationId xmlns:a16="http://schemas.microsoft.com/office/drawing/2014/main" id="{E092FF7F-99D2-4D69-9F9B-DFCC0018EF01}"/>
              </a:ext>
            </a:extLst>
          </p:cNvPr>
          <p:cNvSpPr>
            <a:spLocks noGrp="1"/>
          </p:cNvSpPr>
          <p:nvPr>
            <p:ph type="pic" idx="1" hasCustomPrompt="1"/>
          </p:nvPr>
        </p:nvSpPr>
        <p:spPr>
          <a:xfrm>
            <a:off x="6444696" y="978201"/>
            <a:ext cx="5395321" cy="36389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15" name="מציין מיקום של תמונה 2">
            <a:extLst>
              <a:ext uri="{FF2B5EF4-FFF2-40B4-BE49-F238E27FC236}">
                <a16:creationId xmlns:a16="http://schemas.microsoft.com/office/drawing/2014/main" id="{EE11C667-5839-4E65-A8EE-E7690021913A}"/>
              </a:ext>
            </a:extLst>
          </p:cNvPr>
          <p:cNvSpPr>
            <a:spLocks noGrp="1"/>
          </p:cNvSpPr>
          <p:nvPr>
            <p:ph type="pic" idx="10" hasCustomPrompt="1"/>
          </p:nvPr>
        </p:nvSpPr>
        <p:spPr>
          <a:xfrm>
            <a:off x="843274" y="978201"/>
            <a:ext cx="5395321" cy="36389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Tree>
    <p:extLst>
      <p:ext uri="{BB962C8B-B14F-4D97-AF65-F5344CB8AC3E}">
        <p14:creationId xmlns:p14="http://schemas.microsoft.com/office/powerpoint/2010/main" val="4032686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כותרת ושלוש תמונות">
    <p:spTree>
      <p:nvGrpSpPr>
        <p:cNvPr id="1" name=""/>
        <p:cNvGrpSpPr/>
        <p:nvPr/>
      </p:nvGrpSpPr>
      <p:grpSpPr>
        <a:xfrm>
          <a:off x="0" y="0"/>
          <a:ext cx="0" cy="0"/>
          <a:chOff x="0" y="0"/>
          <a:chExt cx="0" cy="0"/>
        </a:xfrm>
      </p:grpSpPr>
      <p:sp>
        <p:nvSpPr>
          <p:cNvPr id="8" name="כותרת 1"/>
          <p:cNvSpPr>
            <a:spLocks noGrp="1"/>
          </p:cNvSpPr>
          <p:nvPr>
            <p:ph type="ctrTitle"/>
          </p:nvPr>
        </p:nvSpPr>
        <p:spPr>
          <a:xfrm>
            <a:off x="1733684" y="186259"/>
            <a:ext cx="10246355" cy="637353"/>
          </a:xfrm>
          <a:prstGeom prst="rect">
            <a:avLst/>
          </a:prstGeom>
        </p:spPr>
        <p:txBody>
          <a:bodyPr anchor="ctr">
            <a:noAutofit/>
          </a:bodyPr>
          <a:lstStyle>
            <a:lvl1pPr algn="ctr">
              <a:defRPr sz="4400" b="1">
                <a:solidFill>
                  <a:srgbClr val="192A72"/>
                </a:solidFill>
                <a:latin typeface="Varela Round" panose="00000500000000000000" pitchFamily="2" charset="-79"/>
                <a:cs typeface="+mn-cs"/>
              </a:defRPr>
            </a:lvl1pPr>
          </a:lstStyle>
          <a:p>
            <a:r>
              <a:rPr lang="he-IL" dirty="0"/>
              <a:t>לחץ כדי לערוך סגנון כותרת</a:t>
            </a:r>
          </a:p>
        </p:txBody>
      </p:sp>
      <p:sp>
        <p:nvSpPr>
          <p:cNvPr id="9" name="מלבן מעוגל 8"/>
          <p:cNvSpPr/>
          <p:nvPr userDrawn="1"/>
        </p:nvSpPr>
        <p:spPr>
          <a:xfrm>
            <a:off x="11184617" y="5980332"/>
            <a:ext cx="1590845"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0" name="מלבן מעוגל 9"/>
          <p:cNvSpPr/>
          <p:nvPr userDrawn="1"/>
        </p:nvSpPr>
        <p:spPr>
          <a:xfrm>
            <a:off x="-412958" y="764744"/>
            <a:ext cx="1158948" cy="42691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11" name="מלבן מעוגל 10"/>
          <p:cNvSpPr/>
          <p:nvPr userDrawn="1"/>
        </p:nvSpPr>
        <p:spPr>
          <a:xfrm>
            <a:off x="-484931" y="320177"/>
            <a:ext cx="2095371"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2" name="מלבן מעוגל 11"/>
          <p:cNvSpPr/>
          <p:nvPr userDrawn="1"/>
        </p:nvSpPr>
        <p:spPr>
          <a:xfrm>
            <a:off x="10584863" y="6268720"/>
            <a:ext cx="2190598"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3" name="מציין מיקום של תמונה 2">
            <a:extLst>
              <a:ext uri="{FF2B5EF4-FFF2-40B4-BE49-F238E27FC236}">
                <a16:creationId xmlns:a16="http://schemas.microsoft.com/office/drawing/2014/main" id="{64B146C4-EED2-4B57-8484-D619778B9E14}"/>
              </a:ext>
            </a:extLst>
          </p:cNvPr>
          <p:cNvSpPr>
            <a:spLocks noGrp="1"/>
          </p:cNvSpPr>
          <p:nvPr>
            <p:ph type="pic" idx="1" hasCustomPrompt="1"/>
          </p:nvPr>
        </p:nvSpPr>
        <p:spPr>
          <a:xfrm>
            <a:off x="5513040" y="1030562"/>
            <a:ext cx="5395321" cy="36389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14" name="מציין מיקום של תמונה 2">
            <a:extLst>
              <a:ext uri="{FF2B5EF4-FFF2-40B4-BE49-F238E27FC236}">
                <a16:creationId xmlns:a16="http://schemas.microsoft.com/office/drawing/2014/main" id="{7C073636-A9CC-46CC-A5B5-C80D3112BC46}"/>
              </a:ext>
            </a:extLst>
          </p:cNvPr>
          <p:cNvSpPr>
            <a:spLocks noGrp="1"/>
          </p:cNvSpPr>
          <p:nvPr>
            <p:ph type="pic" idx="10" hasCustomPrompt="1"/>
          </p:nvPr>
        </p:nvSpPr>
        <p:spPr>
          <a:xfrm>
            <a:off x="1241442" y="1030562"/>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15" name="מציין מיקום של תמונה 2">
            <a:extLst>
              <a:ext uri="{FF2B5EF4-FFF2-40B4-BE49-F238E27FC236}">
                <a16:creationId xmlns:a16="http://schemas.microsoft.com/office/drawing/2014/main" id="{4CEC450C-D597-4EB4-A4B8-7D7FF6277A97}"/>
              </a:ext>
            </a:extLst>
          </p:cNvPr>
          <p:cNvSpPr>
            <a:spLocks noGrp="1"/>
          </p:cNvSpPr>
          <p:nvPr>
            <p:ph type="pic" idx="11" hasCustomPrompt="1"/>
          </p:nvPr>
        </p:nvSpPr>
        <p:spPr>
          <a:xfrm>
            <a:off x="1241442" y="3932962"/>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Tree>
    <p:extLst>
      <p:ext uri="{BB962C8B-B14F-4D97-AF65-F5344CB8AC3E}">
        <p14:creationId xmlns:p14="http://schemas.microsoft.com/office/powerpoint/2010/main" val="14184410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כותרת וארבע תמונות">
    <p:spTree>
      <p:nvGrpSpPr>
        <p:cNvPr id="1" name=""/>
        <p:cNvGrpSpPr/>
        <p:nvPr/>
      </p:nvGrpSpPr>
      <p:grpSpPr>
        <a:xfrm>
          <a:off x="0" y="0"/>
          <a:ext cx="0" cy="0"/>
          <a:chOff x="0" y="0"/>
          <a:chExt cx="0" cy="0"/>
        </a:xfrm>
      </p:grpSpPr>
      <p:sp>
        <p:nvSpPr>
          <p:cNvPr id="8" name="כותרת 1"/>
          <p:cNvSpPr>
            <a:spLocks noGrp="1"/>
          </p:cNvSpPr>
          <p:nvPr>
            <p:ph type="ctrTitle"/>
          </p:nvPr>
        </p:nvSpPr>
        <p:spPr>
          <a:xfrm>
            <a:off x="1733684" y="186259"/>
            <a:ext cx="10246355" cy="637353"/>
          </a:xfrm>
          <a:prstGeom prst="rect">
            <a:avLst/>
          </a:prstGeom>
        </p:spPr>
        <p:txBody>
          <a:bodyPr anchor="ctr">
            <a:noAutofit/>
          </a:bodyPr>
          <a:lstStyle>
            <a:lvl1pPr algn="ctr">
              <a:defRPr sz="4400" b="1">
                <a:solidFill>
                  <a:srgbClr val="192A72"/>
                </a:solidFill>
                <a:latin typeface="Varela Round" panose="00000500000000000000" pitchFamily="2" charset="-79"/>
                <a:cs typeface="+mn-cs"/>
              </a:defRPr>
            </a:lvl1pPr>
          </a:lstStyle>
          <a:p>
            <a:r>
              <a:rPr lang="he-IL" dirty="0"/>
              <a:t>לחץ כדי לערוך סגנון כותרת</a:t>
            </a:r>
          </a:p>
        </p:txBody>
      </p:sp>
      <p:sp>
        <p:nvSpPr>
          <p:cNvPr id="9" name="מלבן מעוגל 8"/>
          <p:cNvSpPr/>
          <p:nvPr userDrawn="1"/>
        </p:nvSpPr>
        <p:spPr>
          <a:xfrm>
            <a:off x="11184617" y="5980332"/>
            <a:ext cx="1590845"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0" name="מלבן מעוגל 9"/>
          <p:cNvSpPr/>
          <p:nvPr userDrawn="1"/>
        </p:nvSpPr>
        <p:spPr>
          <a:xfrm>
            <a:off x="10170220" y="938559"/>
            <a:ext cx="2190597" cy="42691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11" name="מלבן מעוגל 10"/>
          <p:cNvSpPr/>
          <p:nvPr userDrawn="1"/>
        </p:nvSpPr>
        <p:spPr>
          <a:xfrm>
            <a:off x="-484931" y="320177"/>
            <a:ext cx="2095371"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2" name="מלבן מעוגל 11"/>
          <p:cNvSpPr/>
          <p:nvPr userDrawn="1"/>
        </p:nvSpPr>
        <p:spPr>
          <a:xfrm>
            <a:off x="10584863" y="6268720"/>
            <a:ext cx="2190598"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5" name="מציין מיקום של תמונה 2">
            <a:extLst>
              <a:ext uri="{FF2B5EF4-FFF2-40B4-BE49-F238E27FC236}">
                <a16:creationId xmlns:a16="http://schemas.microsoft.com/office/drawing/2014/main" id="{2B4BA0B6-69B0-4331-828B-18DEBDC76E10}"/>
              </a:ext>
            </a:extLst>
          </p:cNvPr>
          <p:cNvSpPr>
            <a:spLocks noGrp="1"/>
          </p:cNvSpPr>
          <p:nvPr>
            <p:ph type="pic" idx="10" hasCustomPrompt="1"/>
          </p:nvPr>
        </p:nvSpPr>
        <p:spPr>
          <a:xfrm>
            <a:off x="154519" y="1073695"/>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18" name="מציין מיקום של תמונה 2">
            <a:extLst>
              <a:ext uri="{FF2B5EF4-FFF2-40B4-BE49-F238E27FC236}">
                <a16:creationId xmlns:a16="http://schemas.microsoft.com/office/drawing/2014/main" id="{FBCD6E16-20B0-475E-9CDF-01523C3F3E1C}"/>
              </a:ext>
            </a:extLst>
          </p:cNvPr>
          <p:cNvSpPr>
            <a:spLocks noGrp="1"/>
          </p:cNvSpPr>
          <p:nvPr>
            <p:ph type="pic" idx="11" hasCustomPrompt="1"/>
          </p:nvPr>
        </p:nvSpPr>
        <p:spPr>
          <a:xfrm>
            <a:off x="154519" y="3976095"/>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19" name="מציין מיקום של תמונה 2">
            <a:extLst>
              <a:ext uri="{FF2B5EF4-FFF2-40B4-BE49-F238E27FC236}">
                <a16:creationId xmlns:a16="http://schemas.microsoft.com/office/drawing/2014/main" id="{CF464C56-4BFD-45D5-9DFE-6D1C9EA45370}"/>
              </a:ext>
            </a:extLst>
          </p:cNvPr>
          <p:cNvSpPr>
            <a:spLocks noGrp="1"/>
          </p:cNvSpPr>
          <p:nvPr>
            <p:ph type="pic" idx="12" hasCustomPrompt="1"/>
          </p:nvPr>
        </p:nvSpPr>
        <p:spPr>
          <a:xfrm>
            <a:off x="4414862" y="1073695"/>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20" name="מציין מיקום של תמונה 2">
            <a:extLst>
              <a:ext uri="{FF2B5EF4-FFF2-40B4-BE49-F238E27FC236}">
                <a16:creationId xmlns:a16="http://schemas.microsoft.com/office/drawing/2014/main" id="{129AE4A9-D411-4409-B29E-8B4A85FA65F5}"/>
              </a:ext>
            </a:extLst>
          </p:cNvPr>
          <p:cNvSpPr>
            <a:spLocks noGrp="1"/>
          </p:cNvSpPr>
          <p:nvPr>
            <p:ph type="pic" idx="13" hasCustomPrompt="1"/>
          </p:nvPr>
        </p:nvSpPr>
        <p:spPr>
          <a:xfrm>
            <a:off x="4414862" y="3976095"/>
            <a:ext cx="4114650" cy="2743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Tree>
    <p:extLst>
      <p:ext uri="{BB962C8B-B14F-4D97-AF65-F5344CB8AC3E}">
        <p14:creationId xmlns:p14="http://schemas.microsoft.com/office/powerpoint/2010/main" val="2364205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שם השיעור">
    <p:spTree>
      <p:nvGrpSpPr>
        <p:cNvPr id="1" name=""/>
        <p:cNvGrpSpPr/>
        <p:nvPr/>
      </p:nvGrpSpPr>
      <p:grpSpPr>
        <a:xfrm>
          <a:off x="0" y="0"/>
          <a:ext cx="0" cy="0"/>
          <a:chOff x="0" y="0"/>
          <a:chExt cx="0" cy="0"/>
        </a:xfrm>
      </p:grpSpPr>
      <p:sp>
        <p:nvSpPr>
          <p:cNvPr id="10" name="מלבן מעוגל 9"/>
          <p:cNvSpPr/>
          <p:nvPr userDrawn="1"/>
        </p:nvSpPr>
        <p:spPr>
          <a:xfrm>
            <a:off x="212915" y="1396869"/>
            <a:ext cx="13175666"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Arial" pitchFamily="34" charset="0"/>
                <a:cs typeface="Arial" pitchFamily="34" charset="0"/>
              </a:rPr>
              <a:t>  </a:t>
            </a:r>
          </a:p>
        </p:txBody>
      </p:sp>
      <p:sp>
        <p:nvSpPr>
          <p:cNvPr id="2" name="כותרת 1"/>
          <p:cNvSpPr>
            <a:spLocks noGrp="1"/>
          </p:cNvSpPr>
          <p:nvPr>
            <p:ph type="ctrTitle"/>
          </p:nvPr>
        </p:nvSpPr>
        <p:spPr>
          <a:xfrm>
            <a:off x="0" y="1640910"/>
            <a:ext cx="12190413" cy="1260000"/>
          </a:xfrm>
          <a:prstGeom prst="rect">
            <a:avLst/>
          </a:prstGeom>
        </p:spPr>
        <p:txBody>
          <a:bodyPr anchor="ctr" anchorCtr="0">
            <a:noAutofit/>
          </a:bodyPr>
          <a:lstStyle>
            <a:lvl1pPr algn="ctr">
              <a:defRPr sz="6600" b="1">
                <a:solidFill>
                  <a:srgbClr val="192A72"/>
                </a:solidFill>
                <a:latin typeface="Arial" pitchFamily="34" charset="0"/>
                <a:cs typeface="Arial" pitchFamily="34" charset="0"/>
              </a:defRPr>
            </a:lvl1pPr>
          </a:lstStyle>
          <a:p>
            <a:r>
              <a:rPr lang="he-IL" dirty="0"/>
              <a:t>לחץ כדי לערוך סגנון כותרת</a:t>
            </a:r>
          </a:p>
        </p:txBody>
      </p:sp>
      <p:sp>
        <p:nvSpPr>
          <p:cNvPr id="7" name="מלבן מעוגל 6"/>
          <p:cNvSpPr/>
          <p:nvPr userDrawn="1"/>
        </p:nvSpPr>
        <p:spPr>
          <a:xfrm>
            <a:off x="7328995" y="6579191"/>
            <a:ext cx="5333172"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itchFamily="34" charset="0"/>
              <a:cs typeface="Arial" pitchFamily="34" charset="0"/>
            </a:endParaRPr>
          </a:p>
        </p:txBody>
      </p:sp>
      <p:sp>
        <p:nvSpPr>
          <p:cNvPr id="8" name="מלבן מעוגל 7"/>
          <p:cNvSpPr/>
          <p:nvPr userDrawn="1"/>
        </p:nvSpPr>
        <p:spPr>
          <a:xfrm>
            <a:off x="9499907" y="6294300"/>
            <a:ext cx="3049259" cy="205899"/>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itchFamily="34" charset="0"/>
              <a:cs typeface="Arial" pitchFamily="34" charset="0"/>
            </a:endParaRPr>
          </a:p>
        </p:txBody>
      </p:sp>
      <p:sp>
        <p:nvSpPr>
          <p:cNvPr id="9" name="מלבן מעוגל 8"/>
          <p:cNvSpPr/>
          <p:nvPr userDrawn="1"/>
        </p:nvSpPr>
        <p:spPr>
          <a:xfrm>
            <a:off x="9995581" y="-235260"/>
            <a:ext cx="276813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itchFamily="34" charset="0"/>
              <a:cs typeface="Arial" pitchFamily="34" charset="0"/>
            </a:endParaRPr>
          </a:p>
        </p:txBody>
      </p:sp>
      <p:sp>
        <p:nvSpPr>
          <p:cNvPr id="11" name="מלבן מעוגל 10"/>
          <p:cNvSpPr/>
          <p:nvPr userDrawn="1"/>
        </p:nvSpPr>
        <p:spPr>
          <a:xfrm>
            <a:off x="-501048" y="163632"/>
            <a:ext cx="1427924"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itchFamily="34" charset="0"/>
              <a:cs typeface="Arial" pitchFamily="34" charset="0"/>
            </a:endParaRPr>
          </a:p>
        </p:txBody>
      </p:sp>
      <p:sp>
        <p:nvSpPr>
          <p:cNvPr id="12" name="Google Shape;11;p2"/>
          <p:cNvSpPr txBox="1">
            <a:spLocks noGrp="1"/>
          </p:cNvSpPr>
          <p:nvPr>
            <p:ph type="subTitle" idx="1"/>
          </p:nvPr>
        </p:nvSpPr>
        <p:spPr>
          <a:xfrm>
            <a:off x="0" y="2895892"/>
            <a:ext cx="12190413" cy="765200"/>
          </a:xfrm>
          <a:prstGeom prst="rect">
            <a:avLst/>
          </a:prstGeom>
        </p:spPr>
        <p:txBody>
          <a:bodyPr spcFirstLastPara="1" wrap="square" lIns="36000" tIns="36000" rIns="36000" bIns="36000" anchor="ctr" anchorCtr="0">
            <a:spAutoFit/>
          </a:bodyPr>
          <a:lstStyle>
            <a:lvl1pPr lvl="0" algn="ctr">
              <a:lnSpc>
                <a:spcPct val="100000"/>
              </a:lnSpc>
              <a:spcBef>
                <a:spcPts val="0"/>
              </a:spcBef>
              <a:spcAft>
                <a:spcPts val="600"/>
              </a:spcAft>
              <a:buSzPts val="2800"/>
              <a:buNone/>
              <a:defRPr sz="4000" b="1">
                <a:solidFill>
                  <a:srgbClr val="002060"/>
                </a:solidFill>
                <a:latin typeface="Arial" pitchFamily="34" charset="0"/>
                <a:cs typeface="Arial" pitchFamily="34" charset="0"/>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13" name="מציין מיקום תוכן 2"/>
          <p:cNvSpPr>
            <a:spLocks noGrp="1"/>
          </p:cNvSpPr>
          <p:nvPr>
            <p:ph idx="10"/>
          </p:nvPr>
        </p:nvSpPr>
        <p:spPr>
          <a:xfrm>
            <a:off x="212915" y="3655832"/>
            <a:ext cx="11977498" cy="720000"/>
          </a:xfrm>
        </p:spPr>
        <p:txBody>
          <a:bodyPr anchor="ctr">
            <a:noAutofit/>
          </a:bodyPr>
          <a:lstStyle>
            <a:lvl1pPr marL="342900" indent="-342900" algn="ctr" defTabSz="914400"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Arial" pitchFamily="34" charset="0"/>
                <a:ea typeface="+mn-ea"/>
                <a:cs typeface="Arial" pitchFamily="34" charset="0"/>
              </a:defRPr>
            </a:lvl1pPr>
            <a:lvl2pPr marL="342900" indent="-342900" algn="ctr" defTabSz="914400"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p:txBody>
      </p:sp>
    </p:spTree>
    <p:extLst>
      <p:ext uri="{BB962C8B-B14F-4D97-AF65-F5344CB8AC3E}">
        <p14:creationId xmlns:p14="http://schemas.microsoft.com/office/powerpoint/2010/main" val="21965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פרק חדש">
    <p:spTree>
      <p:nvGrpSpPr>
        <p:cNvPr id="1" name=""/>
        <p:cNvGrpSpPr/>
        <p:nvPr/>
      </p:nvGrpSpPr>
      <p:grpSpPr>
        <a:xfrm>
          <a:off x="0" y="0"/>
          <a:ext cx="0" cy="0"/>
          <a:chOff x="0" y="0"/>
          <a:chExt cx="0" cy="0"/>
        </a:xfrm>
      </p:grpSpPr>
      <p:sp>
        <p:nvSpPr>
          <p:cNvPr id="10" name="מלבן מעוגל 9"/>
          <p:cNvSpPr/>
          <p:nvPr userDrawn="1"/>
        </p:nvSpPr>
        <p:spPr>
          <a:xfrm>
            <a:off x="212915" y="1396869"/>
            <a:ext cx="13175666"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Arial" pitchFamily="34" charset="0"/>
                <a:cs typeface="Arial" pitchFamily="34" charset="0"/>
              </a:rPr>
              <a:t>  </a:t>
            </a:r>
          </a:p>
        </p:txBody>
      </p:sp>
      <p:sp>
        <p:nvSpPr>
          <p:cNvPr id="2" name="כותרת 1"/>
          <p:cNvSpPr>
            <a:spLocks noGrp="1"/>
          </p:cNvSpPr>
          <p:nvPr>
            <p:ph type="ctrTitle"/>
          </p:nvPr>
        </p:nvSpPr>
        <p:spPr>
          <a:xfrm>
            <a:off x="0" y="1640910"/>
            <a:ext cx="12190413" cy="1260000"/>
          </a:xfrm>
          <a:prstGeom prst="rect">
            <a:avLst/>
          </a:prstGeom>
        </p:spPr>
        <p:txBody>
          <a:bodyPr anchor="ctr" anchorCtr="0">
            <a:noAutofit/>
          </a:bodyPr>
          <a:lstStyle>
            <a:lvl1pPr algn="ctr">
              <a:defRPr sz="6600" b="1">
                <a:solidFill>
                  <a:srgbClr val="192A72"/>
                </a:solidFill>
                <a:latin typeface="Arial" pitchFamily="34" charset="0"/>
                <a:cs typeface="Arial" pitchFamily="34" charset="0"/>
              </a:defRPr>
            </a:lvl1pPr>
          </a:lstStyle>
          <a:p>
            <a:r>
              <a:rPr lang="he-IL" dirty="0"/>
              <a:t>לחץ כדי לערוך סגנון כותרת</a:t>
            </a:r>
          </a:p>
        </p:txBody>
      </p:sp>
      <p:sp>
        <p:nvSpPr>
          <p:cNvPr id="7" name="מלבן מעוגל 6"/>
          <p:cNvSpPr/>
          <p:nvPr userDrawn="1"/>
        </p:nvSpPr>
        <p:spPr>
          <a:xfrm>
            <a:off x="7328995" y="6579191"/>
            <a:ext cx="5333172"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itchFamily="34" charset="0"/>
              <a:cs typeface="Arial" pitchFamily="34" charset="0"/>
            </a:endParaRPr>
          </a:p>
        </p:txBody>
      </p:sp>
      <p:sp>
        <p:nvSpPr>
          <p:cNvPr id="8" name="מלבן מעוגל 7"/>
          <p:cNvSpPr/>
          <p:nvPr userDrawn="1"/>
        </p:nvSpPr>
        <p:spPr>
          <a:xfrm>
            <a:off x="9499907" y="6294300"/>
            <a:ext cx="3049259" cy="205899"/>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itchFamily="34" charset="0"/>
              <a:cs typeface="Arial" pitchFamily="34" charset="0"/>
            </a:endParaRPr>
          </a:p>
        </p:txBody>
      </p:sp>
      <p:sp>
        <p:nvSpPr>
          <p:cNvPr id="9" name="מלבן מעוגל 8"/>
          <p:cNvSpPr/>
          <p:nvPr userDrawn="1"/>
        </p:nvSpPr>
        <p:spPr>
          <a:xfrm>
            <a:off x="9995581" y="-235260"/>
            <a:ext cx="276813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itchFamily="34" charset="0"/>
              <a:cs typeface="Arial" pitchFamily="34" charset="0"/>
            </a:endParaRPr>
          </a:p>
        </p:txBody>
      </p:sp>
      <p:sp>
        <p:nvSpPr>
          <p:cNvPr id="11" name="מלבן מעוגל 10"/>
          <p:cNvSpPr/>
          <p:nvPr userDrawn="1"/>
        </p:nvSpPr>
        <p:spPr>
          <a:xfrm>
            <a:off x="-501048" y="163632"/>
            <a:ext cx="1427924"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itchFamily="34" charset="0"/>
              <a:cs typeface="Arial" pitchFamily="34" charset="0"/>
            </a:endParaRPr>
          </a:p>
        </p:txBody>
      </p:sp>
      <p:sp>
        <p:nvSpPr>
          <p:cNvPr id="12" name="Google Shape;11;p2"/>
          <p:cNvSpPr txBox="1">
            <a:spLocks noGrp="1"/>
          </p:cNvSpPr>
          <p:nvPr>
            <p:ph type="subTitle" idx="1"/>
          </p:nvPr>
        </p:nvSpPr>
        <p:spPr>
          <a:xfrm>
            <a:off x="0" y="2918493"/>
            <a:ext cx="12190413" cy="642090"/>
          </a:xfrm>
          <a:prstGeom prst="rect">
            <a:avLst/>
          </a:prstGeom>
        </p:spPr>
        <p:txBody>
          <a:bodyPr spcFirstLastPara="1" wrap="square" lIns="36000" tIns="36000" rIns="36000" bIns="36000" anchor="ctr" anchorCtr="0">
            <a:spAutoFit/>
          </a:bodyPr>
          <a:lstStyle>
            <a:lvl1pPr lvl="0" algn="ctr">
              <a:lnSpc>
                <a:spcPct val="100000"/>
              </a:lnSpc>
              <a:spcBef>
                <a:spcPts val="0"/>
              </a:spcBef>
              <a:spcAft>
                <a:spcPts val="600"/>
              </a:spcAft>
              <a:buSzPts val="2800"/>
              <a:buNone/>
              <a:defRPr sz="3200" b="1">
                <a:solidFill>
                  <a:srgbClr val="192A72"/>
                </a:solidFill>
                <a:latin typeface="Arial" pitchFamily="34" charset="0"/>
                <a:cs typeface="Arial" pitchFamily="34" charset="0"/>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Tree>
    <p:extLst>
      <p:ext uri="{BB962C8B-B14F-4D97-AF65-F5344CB8AC3E}">
        <p14:creationId xmlns:p14="http://schemas.microsoft.com/office/powerpoint/2010/main" val="3628904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1" y="213094"/>
            <a:ext cx="12190412" cy="720000"/>
          </a:xfrm>
        </p:spPr>
        <p:txBody>
          <a:bodyPr lIns="36000" tIns="0" rIns="36000" bIns="0">
            <a:noAutofit/>
          </a:bodyPr>
          <a:lstStyle>
            <a:lvl1pPr>
              <a:defRPr sz="4400" b="1">
                <a:solidFill>
                  <a:srgbClr val="192A72"/>
                </a:solidFill>
                <a:latin typeface="Arial" pitchFamily="34" charset="0"/>
                <a:cs typeface="Arial" pitchFamily="34" charset="0"/>
              </a:defRPr>
            </a:lvl1pPr>
          </a:lstStyle>
          <a:p>
            <a:r>
              <a:rPr lang="he-IL" dirty="0"/>
              <a:t>לחץ כדי לערוך סגנון כותרת של תבנית</a:t>
            </a:r>
          </a:p>
        </p:txBody>
      </p:sp>
      <p:sp>
        <p:nvSpPr>
          <p:cNvPr id="3" name="מציין מיקום תוכן 2"/>
          <p:cNvSpPr>
            <a:spLocks noGrp="1"/>
          </p:cNvSpPr>
          <p:nvPr>
            <p:ph idx="1"/>
          </p:nvPr>
        </p:nvSpPr>
        <p:spPr>
          <a:xfrm>
            <a:off x="515206" y="1195757"/>
            <a:ext cx="8151380" cy="4680000"/>
          </a:xfrm>
        </p:spPr>
        <p:txBody>
          <a:bodyPr>
            <a:normAutofit/>
          </a:bodyPr>
          <a:lstStyle>
            <a:lvl1pPr>
              <a:lnSpc>
                <a:spcPct val="150000"/>
              </a:lnSpc>
              <a:spcBef>
                <a:spcPts val="0"/>
              </a:spcBef>
              <a:spcAft>
                <a:spcPts val="600"/>
              </a:spcAft>
              <a:defRPr sz="2400">
                <a:solidFill>
                  <a:srgbClr val="002060"/>
                </a:solidFill>
                <a:latin typeface="Arial" pitchFamily="34" charset="0"/>
                <a:cs typeface="Arial" pitchFamily="34" charset="0"/>
              </a:defRPr>
            </a:lvl1pPr>
            <a:lvl2pPr>
              <a:lnSpc>
                <a:spcPct val="150000"/>
              </a:lnSpc>
              <a:spcBef>
                <a:spcPts val="0"/>
              </a:spcBef>
              <a:spcAft>
                <a:spcPts val="600"/>
              </a:spcAft>
              <a:defRPr sz="2400">
                <a:solidFill>
                  <a:srgbClr val="002060"/>
                </a:solidFill>
                <a:latin typeface="Arial" pitchFamily="34" charset="0"/>
                <a:cs typeface="Arial" pitchFamily="34" charset="0"/>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a:p>
            <a:pPr lvl="1"/>
            <a:r>
              <a:rPr lang="he-IL" dirty="0"/>
              <a:t>רמה שנייה</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itchFamily="34" charset="0"/>
              <a:cs typeface="Arial" pitchFamily="34" charset="0"/>
            </a:endParaRPr>
          </a:p>
        </p:txBody>
      </p:sp>
      <p:sp>
        <p:nvSpPr>
          <p:cNvPr id="8" name="מלבן מעוגל 7"/>
          <p:cNvSpPr/>
          <p:nvPr userDrawn="1"/>
        </p:nvSpPr>
        <p:spPr>
          <a:xfrm>
            <a:off x="8666586" y="-110812"/>
            <a:ext cx="529942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itchFamily="34" charset="0"/>
              <a:cs typeface="Arial" pitchFamily="34" charset="0"/>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itchFamily="34" charset="0"/>
              <a:cs typeface="Arial"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2 כותרו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2549438" y="213094"/>
            <a:ext cx="9640976" cy="720000"/>
          </a:xfrm>
          <a:noFill/>
        </p:spPr>
        <p:txBody>
          <a:bodyPr vert="horz" lIns="91440" tIns="45720" rIns="91440" bIns="4572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mn-cs"/>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515208" y="1185681"/>
            <a:ext cx="8323992" cy="540000"/>
          </a:xfrm>
        </p:spPr>
        <p:txBody>
          <a:bodyPr anchor="ctr">
            <a:noAutofit/>
          </a:bodyPr>
          <a:lstStyle>
            <a:lvl1pPr marL="185738" indent="0">
              <a:buNone/>
              <a:defRPr sz="3200" b="1">
                <a:solidFill>
                  <a:srgbClr val="12B4BC"/>
                </a:solidFill>
                <a:latin typeface="Varela Round" pitchFamily="2" charset="-79"/>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515206" y="1725683"/>
            <a:ext cx="8030918" cy="4152517"/>
          </a:xfrm>
        </p:spPr>
        <p:txBody>
          <a:bodyPr>
            <a:normAutofit/>
          </a:bodyPr>
          <a:lstStyle>
            <a:lvl1pPr marL="439738" indent="-342900">
              <a:lnSpc>
                <a:spcPct val="100000"/>
              </a:lnSpc>
              <a:spcBef>
                <a:spcPts val="0"/>
              </a:spcBef>
              <a:spcAft>
                <a:spcPts val="600"/>
              </a:spcAft>
              <a:defRPr lang="he-IL" sz="2400" kern="1200" dirty="0" smtClean="0">
                <a:solidFill>
                  <a:srgbClr val="002060"/>
                </a:solidFill>
                <a:latin typeface="Varela Round" pitchFamily="2" charset="-79"/>
                <a:ea typeface="+mn-ea"/>
                <a:cs typeface="+mn-cs"/>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mn-cs"/>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8" name="מלבן מעוגל 6">
            <a:extLst>
              <a:ext uri="{FF2B5EF4-FFF2-40B4-BE49-F238E27FC236}">
                <a16:creationId xmlns:a16="http://schemas.microsoft.com/office/drawing/2014/main" id="{E6F50987-5C32-40D2-A5FB-79D9E0819C00}"/>
              </a:ext>
            </a:extLst>
          </p:cNvPr>
          <p:cNvSpPr/>
          <p:nvPr userDrawn="1"/>
        </p:nvSpPr>
        <p:spPr>
          <a:xfrm>
            <a:off x="9663546" y="5699023"/>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260528" y="181685"/>
            <a:ext cx="2598484" cy="21681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488761" y="468418"/>
            <a:ext cx="2968915"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4" name="מלבן מעוגל 10">
            <a:extLst>
              <a:ext uri="{FF2B5EF4-FFF2-40B4-BE49-F238E27FC236}">
                <a16:creationId xmlns:a16="http://schemas.microsoft.com/office/drawing/2014/main" id="{1C8AF664-98DE-433F-9B61-94366E98BCDF}"/>
              </a:ext>
            </a:extLst>
          </p:cNvPr>
          <p:cNvSpPr/>
          <p:nvPr userDrawn="1"/>
        </p:nvSpPr>
        <p:spPr>
          <a:xfrm>
            <a:off x="9008919" y="6104088"/>
            <a:ext cx="3755104"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Tree>
    <p:extLst>
      <p:ext uri="{BB962C8B-B14F-4D97-AF65-F5344CB8AC3E}">
        <p14:creationId xmlns:p14="http://schemas.microsoft.com/office/powerpoint/2010/main" val="3097341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טקסט גדול-X2">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234386" y="1312990"/>
            <a:ext cx="7909488" cy="5224442"/>
          </a:xfrm>
          <a:prstGeom prst="rect">
            <a:avLst/>
          </a:prstGeom>
        </p:spPr>
        <p:txBody>
          <a:bodyPr anchor="ctr">
            <a:noAutofit/>
          </a:bodyPr>
          <a:lstStyle>
            <a:lvl1pPr algn="r">
              <a:defRPr sz="2800">
                <a:solidFill>
                  <a:srgbClr val="192A72"/>
                </a:solidFill>
                <a:latin typeface="Varela Round" panose="00000500000000000000" pitchFamily="2" charset="-79"/>
                <a:cs typeface="+mn-cs"/>
              </a:defRPr>
            </a:lvl1pPr>
          </a:lstStyle>
          <a:p>
            <a:r>
              <a:rPr lang="he-IL" dirty="0"/>
              <a:t>לחץ כדי לערוך פסקת טקסט קצרה של תבנית בסיס</a:t>
            </a:r>
          </a:p>
        </p:txBody>
      </p:sp>
      <p:sp>
        <p:nvSpPr>
          <p:cNvPr id="7" name="מלבן מעוגל 6"/>
          <p:cNvSpPr/>
          <p:nvPr userDrawn="1"/>
        </p:nvSpPr>
        <p:spPr>
          <a:xfrm>
            <a:off x="-910297" y="6189198"/>
            <a:ext cx="3068196" cy="1189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8" name="מלבן מעוגל 7"/>
          <p:cNvSpPr/>
          <p:nvPr userDrawn="1"/>
        </p:nvSpPr>
        <p:spPr>
          <a:xfrm>
            <a:off x="10081040" y="81723"/>
            <a:ext cx="529942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1" name="מלבן מעוגל 10"/>
          <p:cNvSpPr/>
          <p:nvPr userDrawn="1"/>
        </p:nvSpPr>
        <p:spPr>
          <a:xfrm>
            <a:off x="-2155406" y="6347805"/>
            <a:ext cx="5558412" cy="47051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9" name="מציין מיקום טקסט 3"/>
          <p:cNvSpPr>
            <a:spLocks noGrp="1"/>
          </p:cNvSpPr>
          <p:nvPr>
            <p:ph type="body" sz="quarter" idx="10" hasCustomPrompt="1"/>
          </p:nvPr>
        </p:nvSpPr>
        <p:spPr>
          <a:xfrm>
            <a:off x="0" y="192531"/>
            <a:ext cx="12190413" cy="1009650"/>
          </a:xfrm>
          <a:prstGeom prst="rect">
            <a:avLst/>
          </a:prstGeom>
        </p:spPr>
        <p:txBody>
          <a:bodyPr anchor="ctr">
            <a:normAutofit/>
          </a:bodyPr>
          <a:lstStyle>
            <a:lvl1pPr marL="0" indent="0" algn="ctr">
              <a:buNone/>
              <a:defRPr sz="4800" b="1">
                <a:solidFill>
                  <a:srgbClr val="192A72"/>
                </a:solidFill>
                <a:latin typeface="Varela Round" panose="00000500000000000000" pitchFamily="2" charset="-79"/>
                <a:cs typeface="+mn-cs"/>
              </a:defRPr>
            </a:lvl1pPr>
          </a:lstStyle>
          <a:p>
            <a:r>
              <a:rPr lang="he-IL" sz="4400" dirty="0"/>
              <a:t>לחץ כדי לערוך סגנון כותרת של תבנית בסיס</a:t>
            </a:r>
          </a:p>
        </p:txBody>
      </p:sp>
    </p:spTree>
    <p:extLst>
      <p:ext uri="{BB962C8B-B14F-4D97-AF65-F5344CB8AC3E}">
        <p14:creationId xmlns:p14="http://schemas.microsoft.com/office/powerpoint/2010/main" val="212878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וידאו על מסך מלא">
    <p:spTree>
      <p:nvGrpSpPr>
        <p:cNvPr id="1" name=""/>
        <p:cNvGrpSpPr/>
        <p:nvPr/>
      </p:nvGrpSpPr>
      <p:grpSpPr>
        <a:xfrm>
          <a:off x="0" y="0"/>
          <a:ext cx="0" cy="0"/>
          <a:chOff x="0" y="0"/>
          <a:chExt cx="0" cy="0"/>
        </a:xfrm>
      </p:grpSpPr>
      <p:sp>
        <p:nvSpPr>
          <p:cNvPr id="7" name="מלבן מעוגל 6"/>
          <p:cNvSpPr/>
          <p:nvPr userDrawn="1"/>
        </p:nvSpPr>
        <p:spPr>
          <a:xfrm>
            <a:off x="1" y="5878200"/>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Varela Round" pitchFamily="2" charset="-79"/>
              <a:cs typeface="Varela Round" pitchFamily="2" charset="-79"/>
            </a:endParaRPr>
          </a:p>
        </p:txBody>
      </p:sp>
      <p:sp>
        <p:nvSpPr>
          <p:cNvPr id="8" name="מלבן מעוגל 7"/>
          <p:cNvSpPr/>
          <p:nvPr userDrawn="1"/>
        </p:nvSpPr>
        <p:spPr>
          <a:xfrm>
            <a:off x="8666587" y="66850"/>
            <a:ext cx="529942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Varela Round" pitchFamily="2" charset="-79"/>
              <a:cs typeface="Varela Round" pitchFamily="2" charset="-79"/>
            </a:endParaRPr>
          </a:p>
        </p:txBody>
      </p:sp>
      <p:sp>
        <p:nvSpPr>
          <p:cNvPr id="9" name="מלבן מעוגל 8"/>
          <p:cNvSpPr/>
          <p:nvPr userDrawn="1"/>
        </p:nvSpPr>
        <p:spPr>
          <a:xfrm>
            <a:off x="0" y="6306750"/>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latin typeface="Varela Round" pitchFamily="2" charset="-79"/>
              <a:cs typeface="Varela Round" pitchFamily="2" charset="-79"/>
            </a:endParaRPr>
          </a:p>
        </p:txBody>
      </p:sp>
      <p:sp>
        <p:nvSpPr>
          <p:cNvPr id="4" name="מציין מיקום של מדיה 3">
            <a:extLst>
              <a:ext uri="{FF2B5EF4-FFF2-40B4-BE49-F238E27FC236}">
                <a16:creationId xmlns:a16="http://schemas.microsoft.com/office/drawing/2014/main" id="{DD834E78-91D0-4CCC-9C3F-C5C504CFBE13}"/>
              </a:ext>
            </a:extLst>
          </p:cNvPr>
          <p:cNvSpPr>
            <a:spLocks noGrp="1"/>
          </p:cNvSpPr>
          <p:nvPr>
            <p:ph type="media" sz="quarter" idx="10" hasCustomPrompt="1"/>
          </p:nvPr>
        </p:nvSpPr>
        <p:spPr>
          <a:xfrm>
            <a:off x="363369" y="639718"/>
            <a:ext cx="11463676" cy="6122933"/>
          </a:xfrm>
        </p:spPr>
        <p:txBody>
          <a:bodyPr/>
          <a:lstStyle>
            <a:lvl1pPr marL="0" indent="0">
              <a:buFontTx/>
              <a:buNone/>
              <a:defRPr>
                <a:solidFill>
                  <a:srgbClr val="192A72"/>
                </a:solidFill>
                <a:latin typeface="Varela Round" panose="00000500000000000000" pitchFamily="2" charset="-79"/>
                <a:cs typeface="+mn-cs"/>
              </a:defRPr>
            </a:lvl1pPr>
          </a:lstStyle>
          <a:p>
            <a:r>
              <a:rPr lang="he-IL" dirty="0"/>
              <a:t>מיועד לסרטים</a:t>
            </a:r>
          </a:p>
        </p:txBody>
      </p:sp>
      <p:sp>
        <p:nvSpPr>
          <p:cNvPr id="11" name="מציין מיקום תוכן 10">
            <a:extLst>
              <a:ext uri="{FF2B5EF4-FFF2-40B4-BE49-F238E27FC236}">
                <a16:creationId xmlns:a16="http://schemas.microsoft.com/office/drawing/2014/main" id="{2A86C914-3EB6-4303-93FB-203A29FA2E36}"/>
              </a:ext>
            </a:extLst>
          </p:cNvPr>
          <p:cNvSpPr>
            <a:spLocks noGrp="1"/>
          </p:cNvSpPr>
          <p:nvPr>
            <p:ph sz="quarter" idx="14"/>
          </p:nvPr>
        </p:nvSpPr>
        <p:spPr>
          <a:xfrm>
            <a:off x="363369" y="95349"/>
            <a:ext cx="8073828" cy="400050"/>
          </a:xfrm>
        </p:spPr>
        <p:txBody>
          <a:bodyPr anchor="ctr">
            <a:noAutofit/>
          </a:bodyPr>
          <a:lstStyle>
            <a:lvl1pPr marL="0" indent="0" algn="r">
              <a:buFontTx/>
              <a:buNone/>
              <a:defRPr sz="2400">
                <a:solidFill>
                  <a:srgbClr val="192A72"/>
                </a:solidFill>
                <a:latin typeface="Varela Round" panose="00000500000000000000" pitchFamily="2" charset="-79"/>
                <a:cs typeface="+mn-cs"/>
              </a:defRPr>
            </a:lvl1pPr>
          </a:lstStyle>
          <a:p>
            <a:pPr lvl="0"/>
            <a:r>
              <a:rPr lang="he-IL" dirty="0"/>
              <a:t>לחץ כדי לערוך סגנונות טקסט של תבנית בסיס</a:t>
            </a:r>
          </a:p>
        </p:txBody>
      </p:sp>
    </p:spTree>
    <p:extLst>
      <p:ext uri="{BB962C8B-B14F-4D97-AF65-F5344CB8AC3E}">
        <p14:creationId xmlns:p14="http://schemas.microsoft.com/office/powerpoint/2010/main" val="1390856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1" y="213094"/>
            <a:ext cx="12190412" cy="720000"/>
          </a:xfrm>
          <a:noFill/>
        </p:spPr>
        <p:txBody>
          <a:bodyPr vert="horz" lIns="91440" tIns="45720" rIns="91440" bIns="45720" rtlCol="1" anchor="ctr">
            <a:noAutofit/>
          </a:bodyPr>
          <a:lstStyle>
            <a:lvl1pPr>
              <a:defRPr kumimoji="0" lang="he-IL" sz="4400" b="1" i="0" u="none" strike="noStrike" kern="1200" cap="none" spc="0" normalizeH="0" baseline="0" noProof="0" dirty="0" smtClean="0">
                <a:ln>
                  <a:noFill/>
                </a:ln>
                <a:solidFill>
                  <a:srgbClr val="002060"/>
                </a:solidFill>
                <a:effectLst/>
                <a:uLnTx/>
                <a:uFillTx/>
                <a:latin typeface="Arial" pitchFamily="34" charset="0"/>
                <a:ea typeface="+mj-ea"/>
                <a:cs typeface="Arial" pitchFamily="34" charset="0"/>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itchFamily="34" charset="0"/>
              <a:cs typeface="Arial" pitchFamily="34" charset="0"/>
            </a:endParaRPr>
          </a:p>
        </p:txBody>
      </p:sp>
      <p:sp>
        <p:nvSpPr>
          <p:cNvPr id="8" name="מלבן מעוגל 7"/>
          <p:cNvSpPr/>
          <p:nvPr userDrawn="1"/>
        </p:nvSpPr>
        <p:spPr>
          <a:xfrm>
            <a:off x="8666586" y="-110812"/>
            <a:ext cx="529942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itchFamily="34" charset="0"/>
              <a:cs typeface="Arial" pitchFamily="34" charset="0"/>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Arial" pitchFamily="34" charset="0"/>
              <a:cs typeface="Arial"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כותרת ותמונה">
    <p:spTree>
      <p:nvGrpSpPr>
        <p:cNvPr id="1" name=""/>
        <p:cNvGrpSpPr/>
        <p:nvPr/>
      </p:nvGrpSpPr>
      <p:grpSpPr>
        <a:xfrm>
          <a:off x="0" y="0"/>
          <a:ext cx="0" cy="0"/>
          <a:chOff x="0" y="0"/>
          <a:chExt cx="0" cy="0"/>
        </a:xfrm>
      </p:grpSpPr>
      <p:sp>
        <p:nvSpPr>
          <p:cNvPr id="8" name="כותרת 1"/>
          <p:cNvSpPr>
            <a:spLocks noGrp="1"/>
          </p:cNvSpPr>
          <p:nvPr>
            <p:ph type="ctrTitle"/>
          </p:nvPr>
        </p:nvSpPr>
        <p:spPr>
          <a:xfrm>
            <a:off x="1733684" y="186259"/>
            <a:ext cx="10246355" cy="637353"/>
          </a:xfrm>
          <a:prstGeom prst="rect">
            <a:avLst/>
          </a:prstGeom>
        </p:spPr>
        <p:txBody>
          <a:bodyPr anchor="ctr">
            <a:noAutofit/>
          </a:bodyPr>
          <a:lstStyle>
            <a:lvl1pPr algn="ctr">
              <a:defRPr sz="4400" b="1">
                <a:solidFill>
                  <a:srgbClr val="192A72"/>
                </a:solidFill>
                <a:latin typeface="Varela Round" panose="00000500000000000000" pitchFamily="2" charset="-79"/>
                <a:cs typeface="+mn-cs"/>
              </a:defRPr>
            </a:lvl1pPr>
          </a:lstStyle>
          <a:p>
            <a:r>
              <a:rPr lang="he-IL" dirty="0"/>
              <a:t>לחץ כדי לערוך סגנון כותרת</a:t>
            </a:r>
          </a:p>
        </p:txBody>
      </p:sp>
      <p:sp>
        <p:nvSpPr>
          <p:cNvPr id="9" name="מלבן מעוגל 8"/>
          <p:cNvSpPr/>
          <p:nvPr userDrawn="1"/>
        </p:nvSpPr>
        <p:spPr>
          <a:xfrm>
            <a:off x="11184617" y="5980332"/>
            <a:ext cx="1590845"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0" name="מלבן מעוגל 9"/>
          <p:cNvSpPr/>
          <p:nvPr userDrawn="1"/>
        </p:nvSpPr>
        <p:spPr>
          <a:xfrm>
            <a:off x="11065331" y="950191"/>
            <a:ext cx="1158948" cy="347376"/>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11" name="מלבן מעוגל 10"/>
          <p:cNvSpPr/>
          <p:nvPr userDrawn="1"/>
        </p:nvSpPr>
        <p:spPr>
          <a:xfrm>
            <a:off x="-484931" y="320177"/>
            <a:ext cx="2095371"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2" name="מלבן מעוגל 11"/>
          <p:cNvSpPr/>
          <p:nvPr userDrawn="1"/>
        </p:nvSpPr>
        <p:spPr>
          <a:xfrm>
            <a:off x="10584863" y="6268720"/>
            <a:ext cx="2190598"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3" name="מציין מיקום של תמונה 2">
            <a:extLst>
              <a:ext uri="{FF2B5EF4-FFF2-40B4-BE49-F238E27FC236}">
                <a16:creationId xmlns:a16="http://schemas.microsoft.com/office/drawing/2014/main" id="{37DA72A4-4AB9-460E-88AD-A2F17BC90408}"/>
              </a:ext>
            </a:extLst>
          </p:cNvPr>
          <p:cNvSpPr>
            <a:spLocks noGrp="1"/>
          </p:cNvSpPr>
          <p:nvPr>
            <p:ph type="pic" idx="1" hasCustomPrompt="1"/>
          </p:nvPr>
        </p:nvSpPr>
        <p:spPr>
          <a:xfrm>
            <a:off x="161147" y="964351"/>
            <a:ext cx="8483175" cy="572155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Tree>
    <p:extLst>
      <p:ext uri="{BB962C8B-B14F-4D97-AF65-F5344CB8AC3E}">
        <p14:creationId xmlns:p14="http://schemas.microsoft.com/office/powerpoint/2010/main" val="3195647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521" y="274638"/>
            <a:ext cx="10971372" cy="1143000"/>
          </a:xfrm>
          <a:prstGeom prst="rect">
            <a:avLst/>
          </a:prstGeom>
        </p:spPr>
        <p:txBody>
          <a:bodyPr vert="horz" lIns="91440" tIns="45720" rIns="91440" bIns="45720" rtlCol="1" anchor="ctr">
            <a:normAutofit/>
          </a:bodyPr>
          <a:lstStyle/>
          <a:p>
            <a:r>
              <a:rPr lang="he-IL" dirty="0"/>
              <a:t>לחץ כדי לערוך סגנון כותרת של תבנית בסיס</a:t>
            </a:r>
          </a:p>
        </p:txBody>
      </p:sp>
      <p:sp>
        <p:nvSpPr>
          <p:cNvPr id="3" name="מציין מיקום טקסט 2"/>
          <p:cNvSpPr>
            <a:spLocks noGrp="1"/>
          </p:cNvSpPr>
          <p:nvPr>
            <p:ph type="body" idx="1"/>
          </p:nvPr>
        </p:nvSpPr>
        <p:spPr>
          <a:xfrm>
            <a:off x="609521" y="1600201"/>
            <a:ext cx="10971372"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736463" y="6356351"/>
            <a:ext cx="2844430" cy="365125"/>
          </a:xfrm>
          <a:prstGeom prst="rect">
            <a:avLst/>
          </a:prstGeom>
        </p:spPr>
        <p:txBody>
          <a:bodyPr vert="horz" lIns="91440" tIns="45720" rIns="91440" bIns="45720" rtlCol="1" anchor="ctr"/>
          <a:lstStyle>
            <a:lvl1pPr algn="r">
              <a:defRPr sz="1200">
                <a:solidFill>
                  <a:schemeClr val="tx1">
                    <a:tint val="75000"/>
                  </a:schemeClr>
                </a:solidFill>
                <a:latin typeface="Arial" pitchFamily="34" charset="0"/>
                <a:cs typeface="Arial" pitchFamily="34" charset="0"/>
              </a:defRPr>
            </a:lvl1pPr>
          </a:lstStyle>
          <a:p>
            <a:fld id="{BB6F552B-607E-4869-A917-C44959BDCB12}" type="datetimeFigureOut">
              <a:rPr lang="he-IL" smtClean="0"/>
              <a:pPr/>
              <a:t>ב'/אייר/תש"ף</a:t>
            </a:fld>
            <a:endParaRPr lang="he-IL" dirty="0"/>
          </a:p>
        </p:txBody>
      </p:sp>
      <p:sp>
        <p:nvSpPr>
          <p:cNvPr id="5" name="מציין מיקום של כותרת תחתונה 4"/>
          <p:cNvSpPr>
            <a:spLocks noGrp="1"/>
          </p:cNvSpPr>
          <p:nvPr>
            <p:ph type="ftr" sz="quarter" idx="3"/>
          </p:nvPr>
        </p:nvSpPr>
        <p:spPr>
          <a:xfrm>
            <a:off x="4165058" y="6356351"/>
            <a:ext cx="3860297" cy="365125"/>
          </a:xfrm>
          <a:prstGeom prst="rect">
            <a:avLst/>
          </a:prstGeom>
        </p:spPr>
        <p:txBody>
          <a:bodyPr vert="horz" lIns="91440" tIns="45720" rIns="91440" bIns="45720" rtlCol="1" anchor="ctr"/>
          <a:lstStyle>
            <a:lvl1pPr algn="ctr">
              <a:defRPr sz="1200">
                <a:solidFill>
                  <a:schemeClr val="tx1">
                    <a:tint val="75000"/>
                  </a:schemeClr>
                </a:solidFill>
                <a:latin typeface="Arial" pitchFamily="34" charset="0"/>
                <a:cs typeface="Arial" pitchFamily="34" charset="0"/>
              </a:defRPr>
            </a:lvl1pPr>
          </a:lstStyle>
          <a:p>
            <a:endParaRPr lang="he-IL" dirty="0"/>
          </a:p>
        </p:txBody>
      </p:sp>
      <p:sp>
        <p:nvSpPr>
          <p:cNvPr id="6" name="מציין מיקום של מספר שקופית 5"/>
          <p:cNvSpPr>
            <a:spLocks noGrp="1"/>
          </p:cNvSpPr>
          <p:nvPr>
            <p:ph type="sldNum" sz="quarter" idx="4"/>
          </p:nvPr>
        </p:nvSpPr>
        <p:spPr>
          <a:xfrm>
            <a:off x="609521" y="6356351"/>
            <a:ext cx="2844430" cy="365125"/>
          </a:xfrm>
          <a:prstGeom prst="rect">
            <a:avLst/>
          </a:prstGeom>
        </p:spPr>
        <p:txBody>
          <a:bodyPr vert="horz" lIns="91440" tIns="45720" rIns="91440" bIns="45720" rtlCol="1" anchor="ctr"/>
          <a:lstStyle>
            <a:lvl1pPr algn="l">
              <a:defRPr sz="1200">
                <a:solidFill>
                  <a:schemeClr val="tx1">
                    <a:tint val="75000"/>
                  </a:schemeClr>
                </a:solidFill>
                <a:latin typeface="Arial" pitchFamily="34" charset="0"/>
                <a:cs typeface="Arial" pitchFamily="34" charset="0"/>
              </a:defRPr>
            </a:lvl1pPr>
          </a:lstStyle>
          <a:p>
            <a:fld id="{16478A40-4CDB-4A89-A7AB-ED0E5AEAC786}" type="slidenum">
              <a:rPr lang="he-IL" smtClean="0"/>
              <a:pPr/>
              <a:t>‹#›</a:t>
            </a:fld>
            <a:endParaRPr lang="he-IL" dirty="0"/>
          </a:p>
        </p:txBody>
      </p:sp>
    </p:spTree>
  </p:cSld>
  <p:clrMap bg1="lt1" tx1="dk1" bg2="lt2" tx2="dk2" accent1="accent1" accent2="accent2" accent3="accent3" accent4="accent4" accent5="accent5" accent6="accent6" hlink="hlink" folHlink="folHlink"/>
  <p:sldLayoutIdLst>
    <p:sldLayoutId id="2147483649" r:id="rId1"/>
    <p:sldLayoutId id="2147483664" r:id="rId2"/>
    <p:sldLayoutId id="2147483661" r:id="rId3"/>
    <p:sldLayoutId id="2147483650" r:id="rId4"/>
    <p:sldLayoutId id="2147483669" r:id="rId5"/>
    <p:sldLayoutId id="2147483670" r:id="rId6"/>
    <p:sldLayoutId id="2147483671" r:id="rId7"/>
    <p:sldLayoutId id="2147483663" r:id="rId8"/>
    <p:sldLayoutId id="2147483675" r:id="rId9"/>
    <p:sldLayoutId id="2147483672" r:id="rId10"/>
    <p:sldLayoutId id="2147483673" r:id="rId11"/>
    <p:sldLayoutId id="2147483674" r:id="rId12"/>
  </p:sldLayoutIdLst>
  <p:txStyles>
    <p:titleStyle>
      <a:lvl1pPr algn="ctr" defTabSz="914400" rtl="1"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control" Target="../activeX/activeX2.xml"/><Relationship Id="rId7" Type="http://schemas.openxmlformats.org/officeDocument/2006/relationships/image" Target="../media/image6.wmf"/><Relationship Id="rId2" Type="http://schemas.openxmlformats.org/officeDocument/2006/relationships/control" Target="../activeX/activeX1.xml"/><Relationship Id="rId1" Type="http://schemas.openxmlformats.org/officeDocument/2006/relationships/vmlDrawing" Target="../drawings/vmlDrawing1.vml"/><Relationship Id="rId6" Type="http://schemas.openxmlformats.org/officeDocument/2006/relationships/slideLayout" Target="../slideLayouts/slideLayout11.xml"/><Relationship Id="rId5" Type="http://schemas.openxmlformats.org/officeDocument/2006/relationships/control" Target="../activeX/activeX4.xml"/><Relationship Id="rId4" Type="http://schemas.openxmlformats.org/officeDocument/2006/relationships/control" Target="../activeX/activeX3.xml"/></Relationships>
</file>

<file path=ppt/slides/_rels/slide19.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control" Target="../activeX/activeX6.xml"/><Relationship Id="rId7" Type="http://schemas.openxmlformats.org/officeDocument/2006/relationships/image" Target="../media/image6.wmf"/><Relationship Id="rId2" Type="http://schemas.openxmlformats.org/officeDocument/2006/relationships/control" Target="../activeX/activeX5.xml"/><Relationship Id="rId1" Type="http://schemas.openxmlformats.org/officeDocument/2006/relationships/vmlDrawing" Target="../drawings/vmlDrawing2.vml"/><Relationship Id="rId6" Type="http://schemas.openxmlformats.org/officeDocument/2006/relationships/slideLayout" Target="../slideLayouts/slideLayout11.xml"/><Relationship Id="rId5" Type="http://schemas.openxmlformats.org/officeDocument/2006/relationships/control" Target="../activeX/activeX8.xml"/><Relationship Id="rId4" Type="http://schemas.openxmlformats.org/officeDocument/2006/relationships/control" Target="../activeX/activeX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כותרת 6"/>
          <p:cNvSpPr>
            <a:spLocks noGrp="1"/>
          </p:cNvSpPr>
          <p:nvPr>
            <p:ph type="ctrTitle"/>
          </p:nvPr>
        </p:nvSpPr>
        <p:spPr/>
        <p:txBody>
          <a:bodyPr>
            <a:normAutofit/>
          </a:bodyPr>
          <a:lstStyle/>
          <a:p>
            <a:r>
              <a:rPr lang="ar-JO" sz="8800" dirty="0">
                <a:latin typeface="Traditional Arabic" panose="02020603050405020304" pitchFamily="18" charset="-78"/>
                <a:cs typeface="Traditional Arabic" panose="02020603050405020304" pitchFamily="18" charset="-78"/>
              </a:rPr>
              <a:t>منظومة بثّ قطريّة</a:t>
            </a:r>
            <a:endParaRPr lang="he-IL" sz="8800" dirty="0">
              <a:latin typeface="Traditional Arabic" panose="02020603050405020304" pitchFamily="18" charset="-78"/>
            </a:endParaRPr>
          </a:p>
        </p:txBody>
      </p:sp>
    </p:spTree>
    <p:extLst>
      <p:ext uri="{BB962C8B-B14F-4D97-AF65-F5344CB8AC3E}">
        <p14:creationId xmlns:p14="http://schemas.microsoft.com/office/powerpoint/2010/main" val="1709990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a:extLst>
              <a:ext uri="{FF2B5EF4-FFF2-40B4-BE49-F238E27FC236}">
                <a16:creationId xmlns:a16="http://schemas.microsoft.com/office/drawing/2014/main" id="{2BA832D5-5019-4D1F-9C26-A9FBB987D7D1}"/>
              </a:ext>
            </a:extLst>
          </p:cNvPr>
          <p:cNvSpPr>
            <a:spLocks noGrp="1"/>
          </p:cNvSpPr>
          <p:nvPr>
            <p:ph type="title"/>
          </p:nvPr>
        </p:nvSpPr>
        <p:spPr>
          <a:xfrm>
            <a:off x="1" y="479794"/>
            <a:ext cx="12190412" cy="720000"/>
          </a:xfrm>
        </p:spPr>
        <p:txBody>
          <a:bodyPr/>
          <a:lstStyle/>
          <a:p>
            <a:r>
              <a:rPr lang="ar-JO" dirty="0">
                <a:latin typeface="Traditional Arabic" panose="02020603050405020304" pitchFamily="18" charset="-78"/>
                <a:cs typeface="Traditional Arabic" panose="02020603050405020304" pitchFamily="18" charset="-78"/>
              </a:rPr>
              <a:t>عمّ تتحدّث الحكم التي قرأناها؟ نحاول أن نعطي عنوانًا لكلّ حكمة</a:t>
            </a:r>
            <a:endParaRPr lang="he-IL" sz="4400" dirty="0">
              <a:latin typeface="Traditional Arabic" panose="02020603050405020304" pitchFamily="18" charset="-78"/>
            </a:endParaRPr>
          </a:p>
        </p:txBody>
      </p:sp>
      <p:graphicFrame>
        <p:nvGraphicFramePr>
          <p:cNvPr id="2" name="טבלה 18">
            <a:extLst>
              <a:ext uri="{FF2B5EF4-FFF2-40B4-BE49-F238E27FC236}">
                <a16:creationId xmlns:a16="http://schemas.microsoft.com/office/drawing/2014/main" id="{76404933-E0C9-4EB6-9FB4-EF57A5FC2A59}"/>
              </a:ext>
            </a:extLst>
          </p:cNvPr>
          <p:cNvGraphicFramePr>
            <a:graphicFrameLocks noGrp="1"/>
          </p:cNvGraphicFramePr>
          <p:nvPr>
            <p:extLst>
              <p:ext uri="{D42A27DB-BD31-4B8C-83A1-F6EECF244321}">
                <p14:modId xmlns:p14="http://schemas.microsoft.com/office/powerpoint/2010/main" val="1387753704"/>
              </p:ext>
            </p:extLst>
          </p:nvPr>
        </p:nvGraphicFramePr>
        <p:xfrm>
          <a:off x="1143000" y="1363414"/>
          <a:ext cx="9304125" cy="3840432"/>
        </p:xfrm>
        <a:graphic>
          <a:graphicData uri="http://schemas.openxmlformats.org/drawingml/2006/table">
            <a:tbl>
              <a:tblPr rtl="1" firstRow="1" bandRow="1">
                <a:tableStyleId>{5940675A-B579-460E-94D1-54222C63F5DA}</a:tableStyleId>
              </a:tblPr>
              <a:tblGrid>
                <a:gridCol w="3101375">
                  <a:extLst>
                    <a:ext uri="{9D8B030D-6E8A-4147-A177-3AD203B41FA5}">
                      <a16:colId xmlns:a16="http://schemas.microsoft.com/office/drawing/2014/main" val="1456415834"/>
                    </a:ext>
                  </a:extLst>
                </a:gridCol>
                <a:gridCol w="3101375">
                  <a:extLst>
                    <a:ext uri="{9D8B030D-6E8A-4147-A177-3AD203B41FA5}">
                      <a16:colId xmlns:a16="http://schemas.microsoft.com/office/drawing/2014/main" val="3266944433"/>
                    </a:ext>
                  </a:extLst>
                </a:gridCol>
                <a:gridCol w="3101375">
                  <a:extLst>
                    <a:ext uri="{9D8B030D-6E8A-4147-A177-3AD203B41FA5}">
                      <a16:colId xmlns:a16="http://schemas.microsoft.com/office/drawing/2014/main" val="460886113"/>
                    </a:ext>
                  </a:extLst>
                </a:gridCol>
              </a:tblGrid>
              <a:tr h="500703">
                <a:tc>
                  <a:txBody>
                    <a:bodyPr/>
                    <a:lstStyle/>
                    <a:p>
                      <a:pPr algn="ctr" rtl="1"/>
                      <a:r>
                        <a:rPr lang="ar-JO" sz="3600" b="1" dirty="0">
                          <a:solidFill>
                            <a:schemeClr val="tx1"/>
                          </a:solidFill>
                          <a:latin typeface="Arabic Typesetting" panose="03020402040406030203" pitchFamily="66" charset="-78"/>
                          <a:cs typeface="Arabic Typesetting" panose="03020402040406030203" pitchFamily="66" charset="-78"/>
                        </a:rPr>
                        <a:t>الحكمة</a:t>
                      </a:r>
                      <a:endParaRPr lang="he-IL" sz="3600" b="1" dirty="0">
                        <a:solidFill>
                          <a:schemeClr val="tx1"/>
                        </a:solidFill>
                        <a:latin typeface="Arabic Typesetting" panose="03020402040406030203" pitchFamily="66" charset="-78"/>
                      </a:endParaRPr>
                    </a:p>
                  </a:txBody>
                  <a:tcPr marL="91428" marR="91428" marT="45714" marB="45714" anchor="ctr">
                    <a:solidFill>
                      <a:srgbClr val="12B4BC"/>
                    </a:solidFill>
                  </a:tcPr>
                </a:tc>
                <a:tc>
                  <a:txBody>
                    <a:bodyPr/>
                    <a:lstStyle/>
                    <a:p>
                      <a:pPr algn="ctr" rtl="1"/>
                      <a:r>
                        <a:rPr lang="ar-JO" sz="3600" b="1" dirty="0">
                          <a:solidFill>
                            <a:schemeClr val="tx1"/>
                          </a:solidFill>
                          <a:latin typeface="Arabic Typesetting" panose="03020402040406030203" pitchFamily="66" charset="-78"/>
                          <a:cs typeface="Arabic Typesetting" panose="03020402040406030203" pitchFamily="66" charset="-78"/>
                        </a:rPr>
                        <a:t>عمّ تتحدّث؟</a:t>
                      </a:r>
                      <a:endParaRPr lang="he-IL" sz="3600" b="1" dirty="0">
                        <a:solidFill>
                          <a:schemeClr val="tx1"/>
                        </a:solidFill>
                        <a:latin typeface="Arabic Typesetting" panose="03020402040406030203" pitchFamily="66" charset="-78"/>
                      </a:endParaRPr>
                    </a:p>
                  </a:txBody>
                  <a:tcPr marL="91428" marR="91428" marT="45714" marB="45714" anchor="ctr">
                    <a:solidFill>
                      <a:srgbClr val="12B4BC"/>
                    </a:solidFill>
                  </a:tcPr>
                </a:tc>
                <a:tc>
                  <a:txBody>
                    <a:bodyPr/>
                    <a:lstStyle/>
                    <a:p>
                      <a:pPr marL="0" marR="0" lvl="0" indent="0" algn="ctr" defTabSz="914491" rtl="1" eaLnBrk="1" fontAlgn="auto" latinLnBrk="0" hangingPunct="1">
                        <a:lnSpc>
                          <a:spcPct val="100000"/>
                        </a:lnSpc>
                        <a:spcBef>
                          <a:spcPts val="0"/>
                        </a:spcBef>
                        <a:spcAft>
                          <a:spcPts val="0"/>
                        </a:spcAft>
                        <a:buClrTx/>
                        <a:buSzTx/>
                        <a:buFontTx/>
                        <a:buNone/>
                        <a:tabLst/>
                        <a:defRPr/>
                      </a:pPr>
                      <a:r>
                        <a:rPr lang="ar-JO" sz="3600" b="1" dirty="0">
                          <a:solidFill>
                            <a:schemeClr val="tx1"/>
                          </a:solidFill>
                          <a:latin typeface="Arabic Typesetting" panose="03020402040406030203" pitchFamily="66" charset="-78"/>
                          <a:cs typeface="Arabic Typesetting" panose="03020402040406030203" pitchFamily="66" charset="-78"/>
                        </a:rPr>
                        <a:t>نعطي عنوانًا</a:t>
                      </a:r>
                      <a:endParaRPr lang="he-IL" sz="3600" b="1" dirty="0">
                        <a:solidFill>
                          <a:schemeClr val="tx1"/>
                        </a:solidFill>
                        <a:latin typeface="Arabic Typesetting" panose="03020402040406030203" pitchFamily="66" charset="-78"/>
                      </a:endParaRPr>
                    </a:p>
                  </a:txBody>
                  <a:tcPr marL="91428" marR="91428" marT="45714" marB="45714" anchor="ctr">
                    <a:solidFill>
                      <a:srgbClr val="12B4BC"/>
                    </a:solidFill>
                  </a:tcPr>
                </a:tc>
                <a:extLst>
                  <a:ext uri="{0D108BD9-81ED-4DB2-BD59-A6C34878D82A}">
                    <a16:rowId xmlns:a16="http://schemas.microsoft.com/office/drawing/2014/main" val="1194121837"/>
                  </a:ext>
                </a:extLst>
              </a:tr>
              <a:tr h="500703">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JO" sz="2400" dirty="0">
                          <a:latin typeface="Arabic Typesetting" panose="03020402040406030203" pitchFamily="66" charset="-78"/>
                          <a:cs typeface="Arabic Typesetting" panose="03020402040406030203" pitchFamily="66" charset="-78"/>
                        </a:rPr>
                        <a:t>ساعدوا بعضكم بعضًا، فواحدكم ليس وحيدًا في الطريق، بل هو جزء من قافلةٍ تمشي نحو الهدف</a:t>
                      </a:r>
                      <a:endParaRPr lang="he-IL" sz="2400" dirty="0">
                        <a:latin typeface="Arabic Typesetting" panose="03020402040406030203" pitchFamily="66" charset="-78"/>
                      </a:endParaRPr>
                    </a:p>
                  </a:txBody>
                  <a:tcPr marL="91428" marR="91428" marT="45714" marB="45714" anchor="ctr"/>
                </a:tc>
                <a:tc>
                  <a:txBody>
                    <a:bodyPr/>
                    <a:lstStyle/>
                    <a:p>
                      <a:pPr algn="ctr" rtl="1"/>
                      <a:r>
                        <a:rPr lang="ar-JO" sz="2400" dirty="0">
                          <a:latin typeface="Arabic Typesetting" panose="03020402040406030203" pitchFamily="66" charset="-78"/>
                          <a:cs typeface="Arabic Typesetting" panose="03020402040406030203" pitchFamily="66" charset="-78"/>
                        </a:rPr>
                        <a:t>الدعوة إلى مساعدة الآخرين</a:t>
                      </a:r>
                      <a:endParaRPr lang="he-IL" sz="2400" dirty="0">
                        <a:latin typeface="Arabic Typesetting" panose="03020402040406030203" pitchFamily="66" charset="-78"/>
                      </a:endParaRPr>
                    </a:p>
                  </a:txBody>
                  <a:tcPr marL="91428" marR="91428" marT="45714" marB="45714" anchor="ctr"/>
                </a:tc>
                <a:tc>
                  <a:txBody>
                    <a:bodyPr/>
                    <a:lstStyle/>
                    <a:p>
                      <a:pPr marL="0" marR="0" lvl="0" indent="0" algn="ctr" defTabSz="914491" rtl="1" eaLnBrk="1" fontAlgn="auto" latinLnBrk="0" hangingPunct="1">
                        <a:lnSpc>
                          <a:spcPct val="100000"/>
                        </a:lnSpc>
                        <a:spcBef>
                          <a:spcPts val="0"/>
                        </a:spcBef>
                        <a:spcAft>
                          <a:spcPts val="0"/>
                        </a:spcAft>
                        <a:buClrTx/>
                        <a:buSzTx/>
                        <a:buFontTx/>
                        <a:buNone/>
                        <a:tabLst/>
                        <a:defRPr/>
                      </a:pPr>
                      <a:r>
                        <a:rPr lang="ar-JO" sz="2400" dirty="0">
                          <a:latin typeface="Arabic Typesetting" panose="03020402040406030203" pitchFamily="66" charset="-78"/>
                          <a:cs typeface="Arabic Typesetting" panose="03020402040406030203" pitchFamily="66" charset="-78"/>
                        </a:rPr>
                        <a:t>مساعدة الآخر</a:t>
                      </a:r>
                      <a:endParaRPr lang="he-IL" sz="2400" dirty="0">
                        <a:latin typeface="Arabic Typesetting" panose="03020402040406030203" pitchFamily="66" charset="-78"/>
                      </a:endParaRPr>
                    </a:p>
                  </a:txBody>
                  <a:tcPr marL="91428" marR="91428" marT="45714" marB="45714" anchor="ctr"/>
                </a:tc>
                <a:extLst>
                  <a:ext uri="{0D108BD9-81ED-4DB2-BD59-A6C34878D82A}">
                    <a16:rowId xmlns:a16="http://schemas.microsoft.com/office/drawing/2014/main" val="3278032429"/>
                  </a:ext>
                </a:extLst>
              </a:tr>
              <a:tr h="500703">
                <a:tc>
                  <a:txBody>
                    <a:bodyPr/>
                    <a:lstStyle/>
                    <a:p>
                      <a:pPr algn="ctr" rtl="1"/>
                      <a:r>
                        <a:rPr lang="ar-JO" sz="2400" dirty="0">
                          <a:latin typeface="Arabic Typesetting" panose="03020402040406030203" pitchFamily="66" charset="-78"/>
                          <a:cs typeface="Arabic Typesetting" panose="03020402040406030203" pitchFamily="66" charset="-78"/>
                        </a:rPr>
                        <a:t>هدفنا المركزيّ في هذه الحياة هو مساعدة الآخرينَ، وإنْ لمْ تتمكّنوا من مساعدتهم، فعلى الأقلّ لا تؤذوهم </a:t>
                      </a:r>
                      <a:endParaRPr lang="he-IL" sz="2400" dirty="0">
                        <a:latin typeface="Arabic Typesetting" panose="03020402040406030203" pitchFamily="66" charset="-78"/>
                      </a:endParaRPr>
                    </a:p>
                  </a:txBody>
                  <a:tcPr marL="91428" marR="91428" marT="45714" marB="45714" anchor="ctr"/>
                </a:tc>
                <a:tc>
                  <a:txBody>
                    <a:bodyPr/>
                    <a:lstStyle/>
                    <a:p>
                      <a:pPr algn="ctr" rtl="1"/>
                      <a:r>
                        <a:rPr lang="ar-JO" sz="2400" dirty="0">
                          <a:latin typeface="Arabic Typesetting" panose="03020402040406030203" pitchFamily="66" charset="-78"/>
                          <a:cs typeface="Arabic Typesetting" panose="03020402040406030203" pitchFamily="66" charset="-78"/>
                        </a:rPr>
                        <a:t>مساعدة الآخرين </a:t>
                      </a:r>
                      <a:endParaRPr lang="he-IL" sz="2400" dirty="0">
                        <a:latin typeface="Arabic Typesetting" panose="03020402040406030203" pitchFamily="66" charset="-78"/>
                      </a:endParaRPr>
                    </a:p>
                  </a:txBody>
                  <a:tcPr marL="91428" marR="91428" marT="45714" marB="45714" anchor="ctr"/>
                </a:tc>
                <a:tc>
                  <a:txBody>
                    <a:bodyPr/>
                    <a:lstStyle/>
                    <a:p>
                      <a:pPr marL="0" marR="0" lvl="0" indent="0" algn="ctr" defTabSz="914491" rtl="1" eaLnBrk="1" fontAlgn="auto" latinLnBrk="0" hangingPunct="1">
                        <a:lnSpc>
                          <a:spcPct val="100000"/>
                        </a:lnSpc>
                        <a:spcBef>
                          <a:spcPts val="0"/>
                        </a:spcBef>
                        <a:spcAft>
                          <a:spcPts val="0"/>
                        </a:spcAft>
                        <a:buClrTx/>
                        <a:buSzTx/>
                        <a:buFontTx/>
                        <a:buNone/>
                        <a:tabLst/>
                        <a:defRPr/>
                      </a:pPr>
                      <a:r>
                        <a:rPr lang="ar-JO" sz="2400" dirty="0">
                          <a:latin typeface="Arabic Typesetting" panose="03020402040406030203" pitchFamily="66" charset="-78"/>
                          <a:cs typeface="Arabic Typesetting" panose="03020402040406030203" pitchFamily="66" charset="-78"/>
                        </a:rPr>
                        <a:t>ساعد ولا تؤذِ</a:t>
                      </a:r>
                      <a:endParaRPr lang="he-IL" sz="2400" dirty="0">
                        <a:latin typeface="Arabic Typesetting" panose="03020402040406030203" pitchFamily="66" charset="-78"/>
                      </a:endParaRPr>
                    </a:p>
                  </a:txBody>
                  <a:tcPr marL="91428" marR="91428" marT="45714" marB="45714" anchor="ctr"/>
                </a:tc>
                <a:extLst>
                  <a:ext uri="{0D108BD9-81ED-4DB2-BD59-A6C34878D82A}">
                    <a16:rowId xmlns:a16="http://schemas.microsoft.com/office/drawing/2014/main" val="2864613043"/>
                  </a:ext>
                </a:extLst>
              </a:tr>
              <a:tr h="500703">
                <a:tc>
                  <a:txBody>
                    <a:bodyPr/>
                    <a:lstStyle/>
                    <a:p>
                      <a:r>
                        <a:rPr lang="ar-JO" sz="2400" dirty="0">
                          <a:latin typeface="Arabic Typesetting" panose="03020402040406030203" pitchFamily="66" charset="-78"/>
                          <a:cs typeface="Arabic Typesetting" panose="03020402040406030203" pitchFamily="66" charset="-78"/>
                        </a:rPr>
                        <a:t>أحببتك مرغمًا ليس لأنّك الأجمل، بل لأنّك الأعمقُ... فعاشق الجمال، في العادةِ، أحمق </a:t>
                      </a:r>
                    </a:p>
                  </a:txBody>
                  <a:tcPr marL="91428" marR="91428" marT="45714" marB="45714" anchor="ctr"/>
                </a:tc>
                <a:tc>
                  <a:txBody>
                    <a:bodyPr/>
                    <a:lstStyle/>
                    <a:p>
                      <a:pPr algn="ctr" rtl="1"/>
                      <a:r>
                        <a:rPr lang="ar-JO" sz="2400" dirty="0">
                          <a:latin typeface="Arabic Typesetting" panose="03020402040406030203" pitchFamily="66" charset="-78"/>
                          <a:cs typeface="Arabic Typesetting" panose="03020402040406030203" pitchFamily="66" charset="-78"/>
                        </a:rPr>
                        <a:t>عشق الجمال حمق وعشق الروح أعمق</a:t>
                      </a:r>
                      <a:endParaRPr lang="he-IL" sz="2400" dirty="0">
                        <a:latin typeface="Arabic Typesetting" panose="03020402040406030203" pitchFamily="66" charset="-78"/>
                      </a:endParaRPr>
                    </a:p>
                  </a:txBody>
                  <a:tcPr marL="91428" marR="91428" marT="45714" marB="45714" anchor="ctr"/>
                </a:tc>
                <a:tc>
                  <a:txBody>
                    <a:bodyPr/>
                    <a:lstStyle/>
                    <a:p>
                      <a:pPr marL="0" marR="0" lvl="0" indent="0" algn="ctr" defTabSz="914491" rtl="1" eaLnBrk="1" fontAlgn="auto" latinLnBrk="0" hangingPunct="1">
                        <a:lnSpc>
                          <a:spcPct val="100000"/>
                        </a:lnSpc>
                        <a:spcBef>
                          <a:spcPts val="0"/>
                        </a:spcBef>
                        <a:spcAft>
                          <a:spcPts val="0"/>
                        </a:spcAft>
                        <a:buClrTx/>
                        <a:buSzTx/>
                        <a:buFontTx/>
                        <a:buNone/>
                        <a:tabLst/>
                        <a:defRPr/>
                      </a:pPr>
                      <a:r>
                        <a:rPr lang="ar-JO" sz="2400" dirty="0">
                          <a:latin typeface="Arabic Typesetting" panose="03020402040406030203" pitchFamily="66" charset="-78"/>
                          <a:cs typeface="Arabic Typesetting" panose="03020402040406030203" pitchFamily="66" charset="-78"/>
                        </a:rPr>
                        <a:t>العشق لعمق الروح</a:t>
                      </a:r>
                      <a:endParaRPr lang="he-IL" sz="2400" dirty="0">
                        <a:latin typeface="Arabic Typesetting" panose="03020402040406030203" pitchFamily="66" charset="-78"/>
                      </a:endParaRPr>
                    </a:p>
                  </a:txBody>
                  <a:tcPr marL="91428" marR="91428" marT="45714" marB="45714" anchor="ctr"/>
                </a:tc>
                <a:extLst>
                  <a:ext uri="{0D108BD9-81ED-4DB2-BD59-A6C34878D82A}">
                    <a16:rowId xmlns:a16="http://schemas.microsoft.com/office/drawing/2014/main" val="2967094457"/>
                  </a:ext>
                </a:extLst>
              </a:tr>
            </a:tbl>
          </a:graphicData>
        </a:graphic>
      </p:graphicFrame>
    </p:spTree>
    <p:extLst>
      <p:ext uri="{BB962C8B-B14F-4D97-AF65-F5344CB8AC3E}">
        <p14:creationId xmlns:p14="http://schemas.microsoft.com/office/powerpoint/2010/main" val="151626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4">
            <a:extLst>
              <a:ext uri="{FF2B5EF4-FFF2-40B4-BE49-F238E27FC236}">
                <a16:creationId xmlns:a16="http://schemas.microsoft.com/office/drawing/2014/main" id="{1624A532-BC05-4220-8622-599FCA26C2C4}"/>
              </a:ext>
            </a:extLst>
          </p:cNvPr>
          <p:cNvSpPr txBox="1">
            <a:spLocks/>
          </p:cNvSpPr>
          <p:nvPr/>
        </p:nvSpPr>
        <p:spPr>
          <a:xfrm>
            <a:off x="2533061" y="267073"/>
            <a:ext cx="5823215" cy="956504"/>
          </a:xfrm>
          <a:prstGeom prst="rect">
            <a:avLst/>
          </a:prstGeom>
        </p:spPr>
        <p:style>
          <a:lnRef idx="2">
            <a:schemeClr val="dk1"/>
          </a:lnRef>
          <a:fillRef idx="1">
            <a:schemeClr val="lt1"/>
          </a:fillRef>
          <a:effectRef idx="0">
            <a:schemeClr val="dk1"/>
          </a:effectRef>
          <a:fontRef idx="minor">
            <a:schemeClr val="dk1"/>
          </a:fontRef>
        </p:style>
        <p:txBody>
          <a:bodyPr/>
          <a:lstStyle>
            <a:lvl1pPr algn="ctr" defTabSz="914400" rtl="1" eaLnBrk="1" latinLnBrk="0" hangingPunct="1">
              <a:spcBef>
                <a:spcPct val="0"/>
              </a:spcBef>
              <a:buNone/>
              <a:defRPr sz="4400" kern="1200">
                <a:solidFill>
                  <a:schemeClr val="tx1"/>
                </a:solidFill>
                <a:latin typeface="Arial" pitchFamily="34" charset="0"/>
                <a:ea typeface="+mj-ea"/>
                <a:cs typeface="Arial" pitchFamily="34" charset="0"/>
              </a:defRPr>
            </a:lvl1pPr>
          </a:lstStyle>
          <a:p>
            <a:r>
              <a:rPr lang="ar-JO" sz="4000" b="1" dirty="0">
                <a:solidFill>
                  <a:srgbClr val="192A72"/>
                </a:solidFill>
                <a:latin typeface="Arabic Typesetting" panose="03020402040406030203" pitchFamily="66" charset="-78"/>
                <a:cs typeface="Arabic Typesetting" panose="03020402040406030203" pitchFamily="66" charset="-78"/>
              </a:rPr>
              <a:t>نقرأ الحكم مجدّدًا مع الانتباه لكلمات الربط المظلّلة</a:t>
            </a:r>
            <a:endParaRPr lang="he-IL" sz="4000" b="1" dirty="0">
              <a:solidFill>
                <a:srgbClr val="192A72"/>
              </a:solidFill>
              <a:latin typeface="Arabic Typesetting" panose="03020402040406030203" pitchFamily="66" charset="-78"/>
            </a:endParaRPr>
          </a:p>
        </p:txBody>
      </p:sp>
      <p:sp>
        <p:nvSpPr>
          <p:cNvPr id="5" name="כותרת משנה 7">
            <a:extLst>
              <a:ext uri="{FF2B5EF4-FFF2-40B4-BE49-F238E27FC236}">
                <a16:creationId xmlns:a16="http://schemas.microsoft.com/office/drawing/2014/main" id="{7F629BB7-59A4-426C-AC64-70F6D0887D71}"/>
              </a:ext>
            </a:extLst>
          </p:cNvPr>
          <p:cNvSpPr txBox="1">
            <a:spLocks/>
          </p:cNvSpPr>
          <p:nvPr/>
        </p:nvSpPr>
        <p:spPr>
          <a:xfrm>
            <a:off x="2016272" y="1566104"/>
            <a:ext cx="9523604" cy="1211476"/>
          </a:xfrm>
          <a:prstGeom prst="rect">
            <a:avLst/>
          </a:prstGeom>
        </p:spPr>
        <p:style>
          <a:lnRef idx="2">
            <a:schemeClr val="accent3"/>
          </a:lnRef>
          <a:fillRef idx="1">
            <a:schemeClr val="lt1"/>
          </a:fillRef>
          <a:effectRef idx="0">
            <a:schemeClr val="accent3"/>
          </a:effectRef>
          <a:fontRef idx="minor">
            <a:schemeClr val="dk1"/>
          </a:fontRef>
        </p:style>
        <p:txBody>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ar-JO" b="1" dirty="0">
                <a:solidFill>
                  <a:srgbClr val="192A72"/>
                </a:solidFill>
                <a:latin typeface="Arabic Typesetting" panose="03020402040406030203" pitchFamily="66" charset="-78"/>
                <a:cs typeface="Arabic Typesetting" panose="03020402040406030203" pitchFamily="66" charset="-78"/>
              </a:rPr>
              <a:t>ارفع كلماتِكَ ولا ترفع صوتك؛ </a:t>
            </a:r>
            <a:r>
              <a:rPr lang="ar-JO" b="1" dirty="0">
                <a:solidFill>
                  <a:srgbClr val="192A72"/>
                </a:solidFill>
                <a:highlight>
                  <a:srgbClr val="FFFF00"/>
                </a:highlight>
                <a:latin typeface="Arabic Typesetting" panose="03020402040406030203" pitchFamily="66" charset="-78"/>
                <a:cs typeface="Arabic Typesetting" panose="03020402040406030203" pitchFamily="66" charset="-78"/>
              </a:rPr>
              <a:t>ف</a:t>
            </a:r>
            <a:r>
              <a:rPr lang="ar-JO" b="1" dirty="0">
                <a:solidFill>
                  <a:srgbClr val="192A72"/>
                </a:solidFill>
                <a:latin typeface="Arabic Typesetting" panose="03020402040406030203" pitchFamily="66" charset="-78"/>
                <a:cs typeface="Arabic Typesetting" panose="03020402040406030203" pitchFamily="66" charset="-78"/>
              </a:rPr>
              <a:t>المطر هو الّذي يُنبتُ الورودَ لا الرعدُ</a:t>
            </a:r>
          </a:p>
          <a:p>
            <a:pPr marL="0" indent="0">
              <a:buNone/>
            </a:pPr>
            <a:r>
              <a:rPr lang="ar-JO" b="1" dirty="0">
                <a:solidFill>
                  <a:srgbClr val="192A72"/>
                </a:solidFill>
                <a:latin typeface="Arabic Typesetting" panose="03020402040406030203" pitchFamily="66" charset="-78"/>
                <a:cs typeface="Arabic Typesetting" panose="03020402040406030203" pitchFamily="66" charset="-78"/>
              </a:rPr>
              <a:t>								(جلال الدين الروميّ)</a:t>
            </a:r>
            <a:endParaRPr lang="he-IL" b="1" dirty="0">
              <a:solidFill>
                <a:srgbClr val="192A72"/>
              </a:solidFill>
              <a:latin typeface="Arabic Typesetting" panose="03020402040406030203" pitchFamily="66" charset="-78"/>
            </a:endParaRPr>
          </a:p>
        </p:txBody>
      </p:sp>
      <p:sp>
        <p:nvSpPr>
          <p:cNvPr id="6" name="כותרת משנה 7">
            <a:extLst>
              <a:ext uri="{FF2B5EF4-FFF2-40B4-BE49-F238E27FC236}">
                <a16:creationId xmlns:a16="http://schemas.microsoft.com/office/drawing/2014/main" id="{12C5F39B-9B84-4BAA-8377-99D9AE68D124}"/>
              </a:ext>
            </a:extLst>
          </p:cNvPr>
          <p:cNvSpPr txBox="1">
            <a:spLocks/>
          </p:cNvSpPr>
          <p:nvPr/>
        </p:nvSpPr>
        <p:spPr>
          <a:xfrm>
            <a:off x="457200" y="2929180"/>
            <a:ext cx="11082676" cy="1134532"/>
          </a:xfrm>
          <a:prstGeom prst="rect">
            <a:avLst/>
          </a:prstGeom>
        </p:spPr>
        <p:style>
          <a:lnRef idx="2">
            <a:schemeClr val="accent3"/>
          </a:lnRef>
          <a:fillRef idx="1">
            <a:schemeClr val="lt1"/>
          </a:fillRef>
          <a:effectRef idx="0">
            <a:schemeClr val="accent3"/>
          </a:effectRef>
          <a:fontRef idx="minor">
            <a:schemeClr val="dk1"/>
          </a:fontRef>
        </p:style>
        <p:txBody>
          <a:bodyPr spcFirstLastPara="1" vert="horz" wrap="square" lIns="36000" tIns="36000" rIns="36000" bIns="36000" rtlCol="1" anchor="ctr" anchorCtr="0">
            <a:spAutoFit/>
          </a:bodyPr>
          <a:lstStyle>
            <a:lvl1pPr marL="342900" lvl="0" indent="-342900" algn="ctr" defTabSz="914400" rtl="1" eaLnBrk="1" latinLnBrk="0" hangingPunct="1">
              <a:lnSpc>
                <a:spcPct val="100000"/>
              </a:lnSpc>
              <a:spcBef>
                <a:spcPts val="0"/>
              </a:spcBef>
              <a:spcAft>
                <a:spcPts val="600"/>
              </a:spcAft>
              <a:buSzPts val="2800"/>
              <a:buFont typeface="Arial" pitchFamily="34" charset="0"/>
              <a:buNone/>
              <a:defRPr sz="3200" b="1" kern="1200">
                <a:solidFill>
                  <a:srgbClr val="192A72"/>
                </a:solidFill>
                <a:latin typeface="Arial" pitchFamily="34" charset="0"/>
                <a:ea typeface="+mn-ea"/>
                <a:cs typeface="Arial" pitchFamily="34" charset="0"/>
              </a:defRPr>
            </a:lvl1pPr>
            <a:lvl2pPr marL="742950" lvl="1" indent="-28575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2pPr>
            <a:lvl3pPr marL="1143000" lvl="2"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3pPr>
            <a:lvl4pPr marL="1600200" lvl="3"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4pPr>
            <a:lvl5pPr marL="2057400" lvl="4"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5pPr>
            <a:lvl6pPr marL="2514600" lvl="5"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6pPr>
            <a:lvl7pPr marL="2971800" lvl="6"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7pPr>
            <a:lvl8pPr marL="3429000" lvl="7"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8pPr>
            <a:lvl9pPr marL="3886200" lvl="8"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9pPr>
          </a:lstStyle>
          <a:p>
            <a:pPr algn="r"/>
            <a:r>
              <a:rPr lang="ar-JO" dirty="0">
                <a:latin typeface="Arabic Typesetting" panose="03020402040406030203" pitchFamily="66" charset="-78"/>
                <a:cs typeface="Arabic Typesetting" panose="03020402040406030203" pitchFamily="66" charset="-78"/>
              </a:rPr>
              <a:t>لا تطلب سرعةَ العملِ بل تجويدَه؛ </a:t>
            </a:r>
            <a:r>
              <a:rPr lang="ar-JO" dirty="0">
                <a:highlight>
                  <a:srgbClr val="FFFF00"/>
                </a:highlight>
                <a:latin typeface="Arabic Typesetting" panose="03020402040406030203" pitchFamily="66" charset="-78"/>
                <a:cs typeface="Arabic Typesetting" panose="03020402040406030203" pitchFamily="66" charset="-78"/>
              </a:rPr>
              <a:t>لأنّ</a:t>
            </a:r>
            <a:r>
              <a:rPr lang="ar-JO" dirty="0">
                <a:latin typeface="Arabic Typesetting" panose="03020402040406030203" pitchFamily="66" charset="-78"/>
                <a:cs typeface="Arabic Typesetting" panose="03020402040406030203" pitchFamily="66" charset="-78"/>
              </a:rPr>
              <a:t> الناسَ لا يسألونك في كم من الوقتِ فرغتَ منه، بل ينظرون إلى إتقانِه وجودةِ صنعه 											(أفلاطون)</a:t>
            </a:r>
            <a:endParaRPr lang="he-IL" dirty="0">
              <a:latin typeface="Arabic Typesetting" panose="03020402040406030203" pitchFamily="66" charset="-78"/>
            </a:endParaRPr>
          </a:p>
        </p:txBody>
      </p:sp>
      <p:sp>
        <p:nvSpPr>
          <p:cNvPr id="7" name="כותרת משנה 7">
            <a:extLst>
              <a:ext uri="{FF2B5EF4-FFF2-40B4-BE49-F238E27FC236}">
                <a16:creationId xmlns:a16="http://schemas.microsoft.com/office/drawing/2014/main" id="{2826DD59-F51B-4C52-9E70-F275219154F0}"/>
              </a:ext>
            </a:extLst>
          </p:cNvPr>
          <p:cNvSpPr txBox="1">
            <a:spLocks/>
          </p:cNvSpPr>
          <p:nvPr/>
        </p:nvSpPr>
        <p:spPr>
          <a:xfrm>
            <a:off x="270933" y="4499891"/>
            <a:ext cx="11268943" cy="1134532"/>
          </a:xfrm>
          <a:prstGeom prst="rect">
            <a:avLst/>
          </a:prstGeom>
        </p:spPr>
        <p:style>
          <a:lnRef idx="2">
            <a:schemeClr val="accent3"/>
          </a:lnRef>
          <a:fillRef idx="1">
            <a:schemeClr val="lt1"/>
          </a:fillRef>
          <a:effectRef idx="0">
            <a:schemeClr val="accent3"/>
          </a:effectRef>
          <a:fontRef idx="minor">
            <a:schemeClr val="dk1"/>
          </a:fontRef>
        </p:style>
        <p:txBody>
          <a:bodyPr spcFirstLastPara="1" vert="horz" wrap="square" lIns="36000" tIns="36000" rIns="36000" bIns="36000" rtlCol="1" anchor="ctr" anchorCtr="0">
            <a:spAutoFit/>
          </a:bodyPr>
          <a:lstStyle>
            <a:lvl1pPr marL="342900" lvl="0" indent="-342900" algn="ctr" defTabSz="914400" rtl="1" eaLnBrk="1" latinLnBrk="0" hangingPunct="1">
              <a:lnSpc>
                <a:spcPct val="100000"/>
              </a:lnSpc>
              <a:spcBef>
                <a:spcPts val="0"/>
              </a:spcBef>
              <a:spcAft>
                <a:spcPts val="600"/>
              </a:spcAft>
              <a:buSzPts val="2800"/>
              <a:buFont typeface="Arial" pitchFamily="34" charset="0"/>
              <a:buNone/>
              <a:defRPr sz="3200" b="1" kern="1200">
                <a:solidFill>
                  <a:srgbClr val="192A72"/>
                </a:solidFill>
                <a:latin typeface="Arial" pitchFamily="34" charset="0"/>
                <a:ea typeface="+mn-ea"/>
                <a:cs typeface="Arial" pitchFamily="34" charset="0"/>
              </a:defRPr>
            </a:lvl1pPr>
            <a:lvl2pPr marL="742950" lvl="1" indent="-28575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2pPr>
            <a:lvl3pPr marL="1143000" lvl="2"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3pPr>
            <a:lvl4pPr marL="1600200" lvl="3"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4pPr>
            <a:lvl5pPr marL="2057400" lvl="4"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5pPr>
            <a:lvl6pPr marL="2514600" lvl="5"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6pPr>
            <a:lvl7pPr marL="2971800" lvl="6"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7pPr>
            <a:lvl8pPr marL="3429000" lvl="7"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8pPr>
            <a:lvl9pPr marL="3886200" lvl="8"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9pPr>
          </a:lstStyle>
          <a:p>
            <a:pPr algn="r"/>
            <a:r>
              <a:rPr lang="ar-JO" dirty="0">
                <a:latin typeface="Arabic Typesetting" panose="03020402040406030203" pitchFamily="66" charset="-78"/>
                <a:cs typeface="Arabic Typesetting" panose="03020402040406030203" pitchFamily="66" charset="-78"/>
              </a:rPr>
              <a:t>لا أريدُ أن أسيءَ إلى أحدٍ، </a:t>
            </a:r>
            <a:r>
              <a:rPr lang="ar-JO" dirty="0">
                <a:highlight>
                  <a:srgbClr val="FFFF00"/>
                </a:highlight>
                <a:latin typeface="Arabic Typesetting" panose="03020402040406030203" pitchFamily="66" charset="-78"/>
                <a:cs typeface="Arabic Typesetting" panose="03020402040406030203" pitchFamily="66" charset="-78"/>
              </a:rPr>
              <a:t>ذلك أنّ </a:t>
            </a:r>
            <a:r>
              <a:rPr lang="ar-JO" dirty="0">
                <a:latin typeface="Arabic Typesetting" panose="03020402040406030203" pitchFamily="66" charset="-78"/>
                <a:cs typeface="Arabic Typesetting" panose="03020402040406030203" pitchFamily="66" charset="-78"/>
              </a:rPr>
              <a:t>الإساءةَ إلى الآخرين تؤلمني أضعاف ما تؤلمهم، هذه إحدى نقاط ضعفي أو قوّتي. لستُ أدري 											(سميح القاسم)</a:t>
            </a:r>
            <a:endParaRPr lang="he-IL" dirty="0">
              <a:latin typeface="Arabic Typesetting" panose="03020402040406030203" pitchFamily="66" charset="-78"/>
            </a:endParaRPr>
          </a:p>
        </p:txBody>
      </p:sp>
    </p:spTree>
    <p:extLst>
      <p:ext uri="{BB962C8B-B14F-4D97-AF65-F5344CB8AC3E}">
        <p14:creationId xmlns:p14="http://schemas.microsoft.com/office/powerpoint/2010/main" val="3873813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4">
            <a:extLst>
              <a:ext uri="{FF2B5EF4-FFF2-40B4-BE49-F238E27FC236}">
                <a16:creationId xmlns:a16="http://schemas.microsoft.com/office/drawing/2014/main" id="{6E94445D-F3CC-4513-8497-5094B6F52B8C}"/>
              </a:ext>
            </a:extLst>
          </p:cNvPr>
          <p:cNvSpPr txBox="1">
            <a:spLocks/>
          </p:cNvSpPr>
          <p:nvPr/>
        </p:nvSpPr>
        <p:spPr>
          <a:xfrm>
            <a:off x="2108200" y="100928"/>
            <a:ext cx="8292571" cy="1260000"/>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1" anchor="ctr">
            <a:noAutofit/>
          </a:bodyPr>
          <a:lstStyle>
            <a:lvl1pPr algn="ctr" defTabSz="914400" rtl="1" eaLnBrk="1" latinLnBrk="0" hangingPunct="1">
              <a:spcBef>
                <a:spcPct val="0"/>
              </a:spcBef>
              <a:buNone/>
              <a:defRPr sz="4400" b="1" kern="1200">
                <a:solidFill>
                  <a:srgbClr val="192A72"/>
                </a:solidFill>
                <a:latin typeface="Varela Round" panose="00000500000000000000" pitchFamily="2" charset="-79"/>
                <a:ea typeface="+mj-ea"/>
                <a:cs typeface="+mn-cs"/>
              </a:defRPr>
            </a:lvl1pPr>
          </a:lstStyle>
          <a:p>
            <a:r>
              <a:rPr lang="ar-JO" sz="5400">
                <a:latin typeface="Arabic Typesetting" panose="03020402040406030203" pitchFamily="66" charset="-78"/>
                <a:cs typeface="Arabic Typesetting" panose="03020402040406030203" pitchFamily="66" charset="-78"/>
              </a:rPr>
              <a:t>نقرأ الحكم مجدّدًا مع الانتباه لكلمات الربط المظلّلة</a:t>
            </a:r>
            <a:endParaRPr lang="he-IL" sz="5400" dirty="0">
              <a:latin typeface="Arabic Typesetting" panose="03020402040406030203" pitchFamily="66" charset="-78"/>
            </a:endParaRPr>
          </a:p>
        </p:txBody>
      </p:sp>
      <p:sp>
        <p:nvSpPr>
          <p:cNvPr id="5" name="כותרת משנה 7">
            <a:extLst>
              <a:ext uri="{FF2B5EF4-FFF2-40B4-BE49-F238E27FC236}">
                <a16:creationId xmlns:a16="http://schemas.microsoft.com/office/drawing/2014/main" id="{A47FB3CF-1933-43E3-828A-D91CE145E681}"/>
              </a:ext>
            </a:extLst>
          </p:cNvPr>
          <p:cNvSpPr txBox="1">
            <a:spLocks/>
          </p:cNvSpPr>
          <p:nvPr/>
        </p:nvSpPr>
        <p:spPr>
          <a:xfrm>
            <a:off x="2523067" y="1562062"/>
            <a:ext cx="9271000" cy="1134532"/>
          </a:xfrm>
          <a:prstGeom prst="rect">
            <a:avLst/>
          </a:prstGeom>
        </p:spPr>
        <p:style>
          <a:lnRef idx="2">
            <a:schemeClr val="accent3"/>
          </a:lnRef>
          <a:fillRef idx="1">
            <a:schemeClr val="lt1"/>
          </a:fillRef>
          <a:effectRef idx="0">
            <a:schemeClr val="accent3"/>
          </a:effectRef>
          <a:fontRef idx="minor">
            <a:schemeClr val="dk1"/>
          </a:fontRef>
        </p:style>
        <p:txBody>
          <a:bodyPr vert="horz" lIns="91440" tIns="45720" rIns="91440" bIns="45720" rtlCol="1">
            <a:normAutofit/>
          </a:bodyPr>
          <a:lstStyle>
            <a:lvl1pPr marL="0" indent="0" algn="r" defTabSz="914400" rtl="1" eaLnBrk="1" latinLnBrk="0" hangingPunct="1">
              <a:spcBef>
                <a:spcPct val="20000"/>
              </a:spcBef>
              <a:buFont typeface="Arial" pitchFamily="34" charset="0"/>
              <a:buNone/>
              <a:defRPr sz="3200" kern="1200">
                <a:solidFill>
                  <a:schemeClr val="tx1"/>
                </a:solidFill>
                <a:latin typeface="Arial" pitchFamily="34" charset="0"/>
                <a:ea typeface="+mn-ea"/>
                <a:cs typeface="Arial" pitchFamily="34" charset="0"/>
              </a:defRPr>
            </a:lvl1pPr>
            <a:lvl2pPr marL="457200" indent="0" algn="r" defTabSz="914400" rtl="1" eaLnBrk="1" latinLnBrk="0" hangingPunct="1">
              <a:spcBef>
                <a:spcPct val="20000"/>
              </a:spcBef>
              <a:buFont typeface="Arial" pitchFamily="34" charset="0"/>
              <a:buNone/>
              <a:defRPr sz="2800" kern="1200">
                <a:solidFill>
                  <a:schemeClr val="tx1"/>
                </a:solidFill>
                <a:latin typeface="Arial" pitchFamily="34" charset="0"/>
                <a:ea typeface="+mn-ea"/>
                <a:cs typeface="Arial" pitchFamily="34" charset="0"/>
              </a:defRPr>
            </a:lvl2pPr>
            <a:lvl3pPr marL="914400" indent="0" algn="r" defTabSz="914400" rtl="1" eaLnBrk="1" latinLnBrk="0" hangingPunct="1">
              <a:spcBef>
                <a:spcPct val="20000"/>
              </a:spcBef>
              <a:buFont typeface="Arial" pitchFamily="34" charset="0"/>
              <a:buNone/>
              <a:defRPr sz="2400" kern="1200">
                <a:solidFill>
                  <a:schemeClr val="tx1"/>
                </a:solidFill>
                <a:latin typeface="Arial" pitchFamily="34" charset="0"/>
                <a:ea typeface="+mn-ea"/>
                <a:cs typeface="Arial" pitchFamily="34" charset="0"/>
              </a:defRPr>
            </a:lvl3pPr>
            <a:lvl4pPr marL="1371600" indent="0" algn="r" defTabSz="914400" rtl="1" eaLnBrk="1" latinLnBrk="0" hangingPunct="1">
              <a:spcBef>
                <a:spcPct val="20000"/>
              </a:spcBef>
              <a:buFont typeface="Arial" pitchFamily="34" charset="0"/>
              <a:buNone/>
              <a:defRPr sz="2000" kern="1200">
                <a:solidFill>
                  <a:schemeClr val="tx1"/>
                </a:solidFill>
                <a:latin typeface="Arial" pitchFamily="34" charset="0"/>
                <a:ea typeface="+mn-ea"/>
                <a:cs typeface="Arial" pitchFamily="34" charset="0"/>
              </a:defRPr>
            </a:lvl4pPr>
            <a:lvl5pPr marL="1828800" indent="0" algn="r" defTabSz="914400" rtl="1" eaLnBrk="1" latinLnBrk="0" hangingPunct="1">
              <a:spcBef>
                <a:spcPct val="20000"/>
              </a:spcBef>
              <a:buFont typeface="Arial" pitchFamily="34" charset="0"/>
              <a:buNone/>
              <a:defRPr sz="2000" kern="1200">
                <a:solidFill>
                  <a:schemeClr val="tx1"/>
                </a:solidFill>
                <a:latin typeface="Arial" pitchFamily="34" charset="0"/>
                <a:ea typeface="+mn-ea"/>
                <a:cs typeface="Arial" pitchFamily="34" charset="0"/>
              </a:defRPr>
            </a:lvl5pPr>
            <a:lvl6pPr marL="2286000" indent="0" algn="r" defTabSz="914400" rtl="1" eaLnBrk="1" latinLnBrk="0" hangingPunct="1">
              <a:spcBef>
                <a:spcPct val="20000"/>
              </a:spcBef>
              <a:buFont typeface="Arial" pitchFamily="34" charset="0"/>
              <a:buNone/>
              <a:defRPr sz="2000" kern="1200">
                <a:solidFill>
                  <a:schemeClr val="tx1"/>
                </a:solidFill>
                <a:latin typeface="+mn-lt"/>
                <a:ea typeface="+mn-ea"/>
                <a:cs typeface="+mn-cs"/>
              </a:defRPr>
            </a:lvl6pPr>
            <a:lvl7pPr marL="2743200" indent="0" algn="r" defTabSz="914400" rtl="1" eaLnBrk="1" latinLnBrk="0" hangingPunct="1">
              <a:spcBef>
                <a:spcPct val="20000"/>
              </a:spcBef>
              <a:buFont typeface="Arial" pitchFamily="34" charset="0"/>
              <a:buNone/>
              <a:defRPr sz="2000" kern="1200">
                <a:solidFill>
                  <a:schemeClr val="tx1"/>
                </a:solidFill>
                <a:latin typeface="+mn-lt"/>
                <a:ea typeface="+mn-ea"/>
                <a:cs typeface="+mn-cs"/>
              </a:defRPr>
            </a:lvl7pPr>
            <a:lvl8pPr marL="3200400" indent="0" algn="r" defTabSz="914400" rtl="1" eaLnBrk="1" latinLnBrk="0" hangingPunct="1">
              <a:spcBef>
                <a:spcPct val="20000"/>
              </a:spcBef>
              <a:buFont typeface="Arial" pitchFamily="34" charset="0"/>
              <a:buNone/>
              <a:defRPr sz="2000" kern="1200">
                <a:solidFill>
                  <a:schemeClr val="tx1"/>
                </a:solidFill>
                <a:latin typeface="+mn-lt"/>
                <a:ea typeface="+mn-ea"/>
                <a:cs typeface="+mn-cs"/>
              </a:defRPr>
            </a:lvl8pPr>
            <a:lvl9pPr marL="3657600" indent="0" algn="r" defTabSz="914400" rtl="1" eaLnBrk="1" latinLnBrk="0" hangingPunct="1">
              <a:spcBef>
                <a:spcPct val="20000"/>
              </a:spcBef>
              <a:buFont typeface="Arial" pitchFamily="34" charset="0"/>
              <a:buNone/>
              <a:defRPr sz="2000" kern="1200">
                <a:solidFill>
                  <a:schemeClr val="tx1"/>
                </a:solidFill>
                <a:latin typeface="+mn-lt"/>
                <a:ea typeface="+mn-ea"/>
                <a:cs typeface="+mn-cs"/>
              </a:defRPr>
            </a:lvl9pPr>
          </a:lstStyle>
          <a:p>
            <a:r>
              <a:rPr lang="ar-JO" b="1" dirty="0">
                <a:solidFill>
                  <a:srgbClr val="192A72"/>
                </a:solidFill>
                <a:latin typeface="Arabic Typesetting" panose="03020402040406030203" pitchFamily="66" charset="-78"/>
                <a:cs typeface="Arabic Typesetting" panose="03020402040406030203" pitchFamily="66" charset="-78"/>
              </a:rPr>
              <a:t>ساعدوا بعضكم بعضًا، </a:t>
            </a:r>
            <a:r>
              <a:rPr lang="ar-JO" b="1" dirty="0">
                <a:solidFill>
                  <a:srgbClr val="192A72"/>
                </a:solidFill>
                <a:highlight>
                  <a:srgbClr val="FFFF00"/>
                </a:highlight>
                <a:latin typeface="Arabic Typesetting" panose="03020402040406030203" pitchFamily="66" charset="-78"/>
                <a:cs typeface="Arabic Typesetting" panose="03020402040406030203" pitchFamily="66" charset="-78"/>
              </a:rPr>
              <a:t>ف</a:t>
            </a:r>
            <a:r>
              <a:rPr lang="ar-JO" b="1" dirty="0">
                <a:solidFill>
                  <a:srgbClr val="192A72"/>
                </a:solidFill>
                <a:latin typeface="Arabic Typesetting" panose="03020402040406030203" pitchFamily="66" charset="-78"/>
                <a:cs typeface="Arabic Typesetting" panose="03020402040406030203" pitchFamily="66" charset="-78"/>
              </a:rPr>
              <a:t>واحدكم ليس وحيدًا في الطريق، بل هو جزء من قافلةٍ تمشي نحو الهدف.									 (لافونتين)</a:t>
            </a:r>
            <a:endParaRPr lang="he-IL" b="1" dirty="0">
              <a:solidFill>
                <a:srgbClr val="192A72"/>
              </a:solidFill>
              <a:latin typeface="Arabic Typesetting" panose="03020402040406030203" pitchFamily="66" charset="-78"/>
            </a:endParaRPr>
          </a:p>
        </p:txBody>
      </p:sp>
      <p:sp>
        <p:nvSpPr>
          <p:cNvPr id="6" name="כותרת משנה 7">
            <a:extLst>
              <a:ext uri="{FF2B5EF4-FFF2-40B4-BE49-F238E27FC236}">
                <a16:creationId xmlns:a16="http://schemas.microsoft.com/office/drawing/2014/main" id="{74932436-9AB2-4726-B434-961AC13B4382}"/>
              </a:ext>
            </a:extLst>
          </p:cNvPr>
          <p:cNvSpPr txBox="1">
            <a:spLocks/>
          </p:cNvSpPr>
          <p:nvPr/>
        </p:nvSpPr>
        <p:spPr>
          <a:xfrm>
            <a:off x="1126067" y="3060608"/>
            <a:ext cx="10684934" cy="1134532"/>
          </a:xfrm>
          <a:prstGeom prst="rect">
            <a:avLst/>
          </a:prstGeom>
        </p:spPr>
        <p:style>
          <a:lnRef idx="2">
            <a:schemeClr val="accent3"/>
          </a:lnRef>
          <a:fillRef idx="1">
            <a:schemeClr val="lt1"/>
          </a:fillRef>
          <a:effectRef idx="0">
            <a:schemeClr val="accent3"/>
          </a:effectRef>
          <a:fontRef idx="minor">
            <a:schemeClr val="dk1"/>
          </a:fontRef>
        </p:style>
        <p:txBody>
          <a:bodyPr spcFirstLastPara="1" vert="horz" wrap="square" lIns="36000" tIns="36000" rIns="36000" bIns="36000" rtlCol="1" anchor="ctr" anchorCtr="0">
            <a:spAutoFit/>
          </a:bodyPr>
          <a:lstStyle>
            <a:lvl1pPr marL="342900" lvl="0" indent="-342900" algn="ctr" defTabSz="914400" rtl="1" eaLnBrk="1" latinLnBrk="0" hangingPunct="1">
              <a:lnSpc>
                <a:spcPct val="100000"/>
              </a:lnSpc>
              <a:spcBef>
                <a:spcPts val="0"/>
              </a:spcBef>
              <a:spcAft>
                <a:spcPts val="600"/>
              </a:spcAft>
              <a:buSzPts val="2800"/>
              <a:buFont typeface="Arial" pitchFamily="34" charset="0"/>
              <a:buNone/>
              <a:defRPr sz="3200" b="1" kern="1200">
                <a:solidFill>
                  <a:srgbClr val="192A72"/>
                </a:solidFill>
                <a:latin typeface="Arial" pitchFamily="34" charset="0"/>
                <a:ea typeface="+mn-ea"/>
                <a:cs typeface="Arial" pitchFamily="34" charset="0"/>
              </a:defRPr>
            </a:lvl1pPr>
            <a:lvl2pPr marL="742950" lvl="1" indent="-28575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2pPr>
            <a:lvl3pPr marL="1143000" lvl="2"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3pPr>
            <a:lvl4pPr marL="1600200" lvl="3"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4pPr>
            <a:lvl5pPr marL="2057400" lvl="4"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5pPr>
            <a:lvl6pPr marL="2514600" lvl="5"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6pPr>
            <a:lvl7pPr marL="2971800" lvl="6"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7pPr>
            <a:lvl8pPr marL="3429000" lvl="7"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8pPr>
            <a:lvl9pPr marL="3886200" lvl="8"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9pPr>
          </a:lstStyle>
          <a:p>
            <a:pPr algn="r"/>
            <a:r>
              <a:rPr lang="ar-JO" dirty="0">
                <a:latin typeface="Arabic Typesetting" panose="03020402040406030203" pitchFamily="66" charset="-78"/>
                <a:cs typeface="Arabic Typesetting" panose="03020402040406030203" pitchFamily="66" charset="-78"/>
              </a:rPr>
              <a:t>هدفنا المركزيّ في هذه الحياة هو مساعدة الآخرينَ، </a:t>
            </a:r>
            <a:r>
              <a:rPr lang="ar-JO" dirty="0">
                <a:highlight>
                  <a:srgbClr val="FFFF00"/>
                </a:highlight>
                <a:latin typeface="Arabic Typesetting" panose="03020402040406030203" pitchFamily="66" charset="-78"/>
                <a:cs typeface="Arabic Typesetting" panose="03020402040406030203" pitchFamily="66" charset="-78"/>
              </a:rPr>
              <a:t>وإنْ لمْ </a:t>
            </a:r>
            <a:r>
              <a:rPr lang="ar-JO" dirty="0">
                <a:latin typeface="Arabic Typesetting" panose="03020402040406030203" pitchFamily="66" charset="-78"/>
                <a:cs typeface="Arabic Typesetting" panose="03020402040406030203" pitchFamily="66" charset="-78"/>
              </a:rPr>
              <a:t>تتمكّنوا من مساعدتهم، </a:t>
            </a:r>
            <a:r>
              <a:rPr lang="ar-JO" dirty="0">
                <a:highlight>
                  <a:srgbClr val="FFFF00"/>
                </a:highlight>
                <a:latin typeface="Arabic Typesetting" panose="03020402040406030203" pitchFamily="66" charset="-78"/>
                <a:cs typeface="Arabic Typesetting" panose="03020402040406030203" pitchFamily="66" charset="-78"/>
              </a:rPr>
              <a:t>فعلى</a:t>
            </a:r>
            <a:r>
              <a:rPr lang="ar-JO" dirty="0">
                <a:latin typeface="Arabic Typesetting" panose="03020402040406030203" pitchFamily="66" charset="-78"/>
                <a:cs typeface="Arabic Typesetting" panose="03020402040406030203" pitchFamily="66" charset="-78"/>
              </a:rPr>
              <a:t> </a:t>
            </a:r>
            <a:r>
              <a:rPr lang="ar-JO" dirty="0">
                <a:highlight>
                  <a:srgbClr val="FFFF00"/>
                </a:highlight>
                <a:latin typeface="Arabic Typesetting" panose="03020402040406030203" pitchFamily="66" charset="-78"/>
                <a:cs typeface="Arabic Typesetting" panose="03020402040406030203" pitchFamily="66" charset="-78"/>
              </a:rPr>
              <a:t>الأقل</a:t>
            </a:r>
            <a:r>
              <a:rPr lang="ar-JO" dirty="0">
                <a:latin typeface="Arabic Typesetting" panose="03020402040406030203" pitchFamily="66" charset="-78"/>
                <a:cs typeface="Arabic Typesetting" panose="03020402040406030203" pitchFamily="66" charset="-78"/>
              </a:rPr>
              <a:t>ّ لا تؤذوهم 												 (</a:t>
            </a:r>
            <a:r>
              <a:rPr lang="ar-JO" dirty="0" err="1">
                <a:latin typeface="Arabic Typesetting" panose="03020402040406030203" pitchFamily="66" charset="-78"/>
                <a:cs typeface="Arabic Typesetting" panose="03020402040406030203" pitchFamily="66" charset="-78"/>
              </a:rPr>
              <a:t>الدلاي</a:t>
            </a:r>
            <a:r>
              <a:rPr lang="ar-JO" dirty="0">
                <a:latin typeface="Arabic Typesetting" panose="03020402040406030203" pitchFamily="66" charset="-78"/>
                <a:cs typeface="Arabic Typesetting" panose="03020402040406030203" pitchFamily="66" charset="-78"/>
              </a:rPr>
              <a:t> لاما)</a:t>
            </a:r>
            <a:endParaRPr lang="he-IL" dirty="0">
              <a:latin typeface="Arabic Typesetting" panose="03020402040406030203" pitchFamily="66" charset="-78"/>
            </a:endParaRPr>
          </a:p>
        </p:txBody>
      </p:sp>
      <p:sp>
        <p:nvSpPr>
          <p:cNvPr id="7" name="כותרת משנה 7">
            <a:extLst>
              <a:ext uri="{FF2B5EF4-FFF2-40B4-BE49-F238E27FC236}">
                <a16:creationId xmlns:a16="http://schemas.microsoft.com/office/drawing/2014/main" id="{8F068567-BBD8-47D0-B6CA-92F1C00B434C}"/>
              </a:ext>
            </a:extLst>
          </p:cNvPr>
          <p:cNvSpPr txBox="1">
            <a:spLocks/>
          </p:cNvSpPr>
          <p:nvPr/>
        </p:nvSpPr>
        <p:spPr>
          <a:xfrm>
            <a:off x="2658533" y="4559155"/>
            <a:ext cx="9135534" cy="1211476"/>
          </a:xfrm>
          <a:prstGeom prst="rect">
            <a:avLst/>
          </a:prstGeom>
        </p:spPr>
        <p:style>
          <a:lnRef idx="2">
            <a:schemeClr val="accent3"/>
          </a:lnRef>
          <a:fillRef idx="1">
            <a:schemeClr val="lt1"/>
          </a:fillRef>
          <a:effectRef idx="0">
            <a:schemeClr val="accent3"/>
          </a:effectRef>
          <a:fontRef idx="minor">
            <a:schemeClr val="dk1"/>
          </a:fontRef>
        </p:style>
        <p:txBody>
          <a:bodyPr spcFirstLastPara="1" vert="horz" wrap="square" lIns="36000" tIns="36000" rIns="36000" bIns="36000" rtlCol="1" anchor="ctr" anchorCtr="0">
            <a:spAutoFit/>
          </a:bodyPr>
          <a:lstStyle>
            <a:lvl1pPr marL="342900" lvl="0" indent="-342900" algn="ctr" defTabSz="914400" rtl="1" eaLnBrk="1" latinLnBrk="0" hangingPunct="1">
              <a:lnSpc>
                <a:spcPct val="100000"/>
              </a:lnSpc>
              <a:spcBef>
                <a:spcPts val="0"/>
              </a:spcBef>
              <a:spcAft>
                <a:spcPts val="600"/>
              </a:spcAft>
              <a:buSzPts val="2800"/>
              <a:buFont typeface="Arial" pitchFamily="34" charset="0"/>
              <a:buNone/>
              <a:defRPr sz="3200" b="1" kern="1200">
                <a:solidFill>
                  <a:srgbClr val="192A72"/>
                </a:solidFill>
                <a:latin typeface="Arial" pitchFamily="34" charset="0"/>
                <a:ea typeface="+mn-ea"/>
                <a:cs typeface="Arial" pitchFamily="34" charset="0"/>
              </a:defRPr>
            </a:lvl1pPr>
            <a:lvl2pPr marL="742950" lvl="1" indent="-28575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2pPr>
            <a:lvl3pPr marL="1143000" lvl="2"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3pPr>
            <a:lvl4pPr marL="1600200" lvl="3"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4pPr>
            <a:lvl5pPr marL="2057400" lvl="4"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5pPr>
            <a:lvl6pPr marL="2514600" lvl="5"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6pPr>
            <a:lvl7pPr marL="2971800" lvl="6"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7pPr>
            <a:lvl8pPr marL="3429000" lvl="7"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8pPr>
            <a:lvl9pPr marL="3886200" lvl="8"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9pPr>
          </a:lstStyle>
          <a:p>
            <a:pPr algn="r"/>
            <a:r>
              <a:rPr lang="ar-JO" dirty="0">
                <a:latin typeface="Arabic Typesetting" panose="03020402040406030203" pitchFamily="66" charset="-78"/>
                <a:cs typeface="Arabic Typesetting" panose="03020402040406030203" pitchFamily="66" charset="-78"/>
              </a:rPr>
              <a:t>أحببتك مرغمًا ليس لأنّك الأجمل، بل لأنّك الأعمقُ... </a:t>
            </a:r>
            <a:r>
              <a:rPr lang="ar-JO" dirty="0">
                <a:highlight>
                  <a:srgbClr val="FFFF00"/>
                </a:highlight>
                <a:latin typeface="Arabic Typesetting" panose="03020402040406030203" pitchFamily="66" charset="-78"/>
                <a:cs typeface="Arabic Typesetting" panose="03020402040406030203" pitchFamily="66" charset="-78"/>
              </a:rPr>
              <a:t>ف</a:t>
            </a:r>
            <a:r>
              <a:rPr lang="ar-JO" dirty="0">
                <a:latin typeface="Arabic Typesetting" panose="03020402040406030203" pitchFamily="66" charset="-78"/>
                <a:cs typeface="Arabic Typesetting" panose="03020402040406030203" pitchFamily="66" charset="-78"/>
              </a:rPr>
              <a:t>عاشق الجمال، في العادةِ، أحمق </a:t>
            </a:r>
          </a:p>
          <a:p>
            <a:r>
              <a:rPr lang="ar-JO" dirty="0">
                <a:latin typeface="Arabic Typesetting" panose="03020402040406030203" pitchFamily="66" charset="-78"/>
                <a:cs typeface="Arabic Typesetting" panose="03020402040406030203" pitchFamily="66" charset="-78"/>
              </a:rPr>
              <a:t>								(محمود درويش)</a:t>
            </a:r>
            <a:endParaRPr lang="he-IL" dirty="0">
              <a:latin typeface="Arabic Typesetting" panose="03020402040406030203" pitchFamily="66" charset="-78"/>
            </a:endParaRPr>
          </a:p>
        </p:txBody>
      </p:sp>
    </p:spTree>
    <p:extLst>
      <p:ext uri="{BB962C8B-B14F-4D97-AF65-F5344CB8AC3E}">
        <p14:creationId xmlns:p14="http://schemas.microsoft.com/office/powerpoint/2010/main" val="2149519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ppt_x"/>
                                          </p:val>
                                        </p:tav>
                                        <p:tav tm="100000">
                                          <p:val>
                                            <p:strVal val="#ppt_x"/>
                                          </p:val>
                                        </p:tav>
                                      </p:tavLst>
                                    </p:anim>
                                    <p:anim calcmode="lin" valueType="num">
                                      <p:cBhvr additive="base">
                                        <p:cTn id="2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a:extLst>
              <a:ext uri="{FF2B5EF4-FFF2-40B4-BE49-F238E27FC236}">
                <a16:creationId xmlns:a16="http://schemas.microsoft.com/office/drawing/2014/main" id="{B117BFC3-6750-4F55-A172-C5D262F3BCBC}"/>
              </a:ext>
            </a:extLst>
          </p:cNvPr>
          <p:cNvSpPr>
            <a:spLocks noGrp="1"/>
          </p:cNvSpPr>
          <p:nvPr>
            <p:ph type="ctrTitle"/>
          </p:nvPr>
        </p:nvSpPr>
        <p:spPr>
          <a:xfrm>
            <a:off x="1168401" y="186259"/>
            <a:ext cx="11361972" cy="637353"/>
          </a:xfrm>
        </p:spPr>
        <p:txBody>
          <a:bodyPr anchor="ctr"/>
          <a:lstStyle/>
          <a:p>
            <a:r>
              <a:rPr lang="ar-JO" sz="3200" dirty="0">
                <a:solidFill>
                  <a:schemeClr val="tx1"/>
                </a:solidFill>
                <a:latin typeface="Traditional Arabic" panose="02020603050405020304" pitchFamily="18" charset="-78"/>
                <a:cs typeface="Traditional Arabic" panose="02020603050405020304" pitchFamily="18" charset="-78"/>
              </a:rPr>
              <a:t>ما العلاقة بين العبارة السابقة لأداة الربط والعبارة اللاحقة لها؟</a:t>
            </a:r>
            <a:endParaRPr lang="he-IL" sz="3200" dirty="0">
              <a:solidFill>
                <a:schemeClr val="tx1"/>
              </a:solidFill>
              <a:latin typeface="Traditional Arabic" panose="02020603050405020304" pitchFamily="18" charset="-78"/>
            </a:endParaRPr>
          </a:p>
        </p:txBody>
      </p:sp>
      <p:sp>
        <p:nvSpPr>
          <p:cNvPr id="5" name="מציין מיקום של תמונה 1">
            <a:extLst>
              <a:ext uri="{FF2B5EF4-FFF2-40B4-BE49-F238E27FC236}">
                <a16:creationId xmlns:a16="http://schemas.microsoft.com/office/drawing/2014/main" id="{A20EC68E-5F4C-4FCD-9BFB-3D4E520EE6A3}"/>
              </a:ext>
            </a:extLst>
          </p:cNvPr>
          <p:cNvSpPr>
            <a:spLocks noGrp="1"/>
          </p:cNvSpPr>
          <p:nvPr>
            <p:ph type="pic" idx="1"/>
          </p:nvPr>
        </p:nvSpPr>
        <p:spPr>
          <a:xfrm>
            <a:off x="6435134" y="1015953"/>
            <a:ext cx="5395321" cy="4072514"/>
          </a:xfrm>
        </p:spPr>
      </p:sp>
      <p:sp>
        <p:nvSpPr>
          <p:cNvPr id="6" name="מציין מיקום של תמונה 3">
            <a:extLst>
              <a:ext uri="{FF2B5EF4-FFF2-40B4-BE49-F238E27FC236}">
                <a16:creationId xmlns:a16="http://schemas.microsoft.com/office/drawing/2014/main" id="{04914349-89FA-4DBD-9481-372D570CE4A6}"/>
              </a:ext>
            </a:extLst>
          </p:cNvPr>
          <p:cNvSpPr>
            <a:spLocks noGrp="1"/>
          </p:cNvSpPr>
          <p:nvPr>
            <p:ph type="pic" idx="10"/>
          </p:nvPr>
        </p:nvSpPr>
        <p:spPr>
          <a:xfrm>
            <a:off x="843274" y="978200"/>
            <a:ext cx="5395321" cy="4110267"/>
          </a:xfrm>
        </p:spPr>
      </p:sp>
      <p:sp>
        <p:nvSpPr>
          <p:cNvPr id="2" name="מלבן 1">
            <a:extLst>
              <a:ext uri="{FF2B5EF4-FFF2-40B4-BE49-F238E27FC236}">
                <a16:creationId xmlns:a16="http://schemas.microsoft.com/office/drawing/2014/main" id="{6FB1941D-FB6F-44CE-BB3C-624F0CD26EE9}"/>
              </a:ext>
            </a:extLst>
          </p:cNvPr>
          <p:cNvSpPr/>
          <p:nvPr/>
        </p:nvSpPr>
        <p:spPr>
          <a:xfrm>
            <a:off x="9295730" y="1068836"/>
            <a:ext cx="2544287" cy="584775"/>
          </a:xfrm>
          <a:prstGeom prst="rect">
            <a:avLst/>
          </a:prstGeom>
        </p:spPr>
        <p:txBody>
          <a:bodyPr wrap="none">
            <a:spAutoFit/>
          </a:bodyPr>
          <a:lstStyle/>
          <a:p>
            <a:r>
              <a:rPr lang="ar-JO" sz="3200" dirty="0">
                <a:latin typeface="Arabic Typesetting" panose="03020402040406030203" pitchFamily="66" charset="-78"/>
                <a:cs typeface="Arabic Typesetting" panose="03020402040406030203" pitchFamily="66" charset="-78"/>
              </a:rPr>
              <a:t>ارفع كلماتِكَ ولا ترفع صوتك</a:t>
            </a:r>
            <a:endParaRPr lang="he-IL" sz="3200" dirty="0">
              <a:latin typeface="Arabic Typesetting" panose="03020402040406030203" pitchFamily="66" charset="-78"/>
            </a:endParaRPr>
          </a:p>
        </p:txBody>
      </p:sp>
      <p:sp>
        <p:nvSpPr>
          <p:cNvPr id="4" name="מלבן 3">
            <a:extLst>
              <a:ext uri="{FF2B5EF4-FFF2-40B4-BE49-F238E27FC236}">
                <a16:creationId xmlns:a16="http://schemas.microsoft.com/office/drawing/2014/main" id="{8F2C0A20-9B6A-4EDE-9E67-E4CEC847C1AA}"/>
              </a:ext>
            </a:extLst>
          </p:cNvPr>
          <p:cNvSpPr/>
          <p:nvPr/>
        </p:nvSpPr>
        <p:spPr>
          <a:xfrm>
            <a:off x="8832518" y="1672637"/>
            <a:ext cx="2997937" cy="584775"/>
          </a:xfrm>
          <a:prstGeom prst="rect">
            <a:avLst/>
          </a:prstGeom>
        </p:spPr>
        <p:txBody>
          <a:bodyPr wrap="none">
            <a:spAutoFit/>
          </a:bodyPr>
          <a:lstStyle/>
          <a:p>
            <a:r>
              <a:rPr lang="ar-JO" sz="3200" dirty="0">
                <a:latin typeface="Arabic Typesetting" panose="03020402040406030203" pitchFamily="66" charset="-78"/>
                <a:cs typeface="Arabic Typesetting" panose="03020402040406030203" pitchFamily="66" charset="-78"/>
              </a:rPr>
              <a:t>لا تطلب سرعةَ العملِ بل تجويدَه</a:t>
            </a:r>
            <a:endParaRPr lang="he-IL" sz="3200" dirty="0">
              <a:latin typeface="Arabic Typesetting" panose="03020402040406030203" pitchFamily="66" charset="-78"/>
            </a:endParaRPr>
          </a:p>
        </p:txBody>
      </p:sp>
      <p:sp>
        <p:nvSpPr>
          <p:cNvPr id="7" name="מלבן 6">
            <a:extLst>
              <a:ext uri="{FF2B5EF4-FFF2-40B4-BE49-F238E27FC236}">
                <a16:creationId xmlns:a16="http://schemas.microsoft.com/office/drawing/2014/main" id="{137EA2B7-0700-4FDD-8C09-BADFEC708B44}"/>
              </a:ext>
            </a:extLst>
          </p:cNvPr>
          <p:cNvSpPr/>
          <p:nvPr/>
        </p:nvSpPr>
        <p:spPr>
          <a:xfrm>
            <a:off x="9278706" y="2334073"/>
            <a:ext cx="2356735" cy="584775"/>
          </a:xfrm>
          <a:prstGeom prst="rect">
            <a:avLst/>
          </a:prstGeom>
        </p:spPr>
        <p:txBody>
          <a:bodyPr wrap="none">
            <a:spAutoFit/>
          </a:bodyPr>
          <a:lstStyle/>
          <a:p>
            <a:r>
              <a:rPr lang="ar-JO" sz="3200" dirty="0">
                <a:latin typeface="Arabic Typesetting" panose="03020402040406030203" pitchFamily="66" charset="-78"/>
                <a:cs typeface="Arabic Typesetting" panose="03020402040406030203" pitchFamily="66" charset="-78"/>
              </a:rPr>
              <a:t>لا أريدُ أن أسيءَ إلى أحدٍ</a:t>
            </a:r>
            <a:endParaRPr lang="he-IL" sz="3200" dirty="0">
              <a:latin typeface="Arabic Typesetting" panose="03020402040406030203" pitchFamily="66" charset="-78"/>
            </a:endParaRPr>
          </a:p>
        </p:txBody>
      </p:sp>
      <p:sp>
        <p:nvSpPr>
          <p:cNvPr id="8" name="מלבן 7">
            <a:extLst>
              <a:ext uri="{FF2B5EF4-FFF2-40B4-BE49-F238E27FC236}">
                <a16:creationId xmlns:a16="http://schemas.microsoft.com/office/drawing/2014/main" id="{697D723B-AFE4-49DD-98B2-0D3FFB32BEDD}"/>
              </a:ext>
            </a:extLst>
          </p:cNvPr>
          <p:cNvSpPr/>
          <p:nvPr/>
        </p:nvSpPr>
        <p:spPr>
          <a:xfrm>
            <a:off x="9687516" y="2995509"/>
            <a:ext cx="1920719" cy="584775"/>
          </a:xfrm>
          <a:prstGeom prst="rect">
            <a:avLst/>
          </a:prstGeom>
        </p:spPr>
        <p:txBody>
          <a:bodyPr wrap="none">
            <a:spAutoFit/>
          </a:bodyPr>
          <a:lstStyle/>
          <a:p>
            <a:r>
              <a:rPr lang="ar-JO" sz="3200" dirty="0">
                <a:latin typeface="Arabic Typesetting" panose="03020402040406030203" pitchFamily="66" charset="-78"/>
                <a:cs typeface="Arabic Typesetting" panose="03020402040406030203" pitchFamily="66" charset="-78"/>
              </a:rPr>
              <a:t>ساعدوا بعضكم بعضًا</a:t>
            </a:r>
            <a:endParaRPr lang="he-IL" sz="3200" dirty="0">
              <a:latin typeface="Arabic Typesetting" panose="03020402040406030203" pitchFamily="66" charset="-78"/>
            </a:endParaRPr>
          </a:p>
        </p:txBody>
      </p:sp>
      <p:sp>
        <p:nvSpPr>
          <p:cNvPr id="9" name="מלבן 8">
            <a:extLst>
              <a:ext uri="{FF2B5EF4-FFF2-40B4-BE49-F238E27FC236}">
                <a16:creationId xmlns:a16="http://schemas.microsoft.com/office/drawing/2014/main" id="{979DA64A-5579-4535-B02C-2EEF98B24F31}"/>
              </a:ext>
            </a:extLst>
          </p:cNvPr>
          <p:cNvSpPr/>
          <p:nvPr/>
        </p:nvSpPr>
        <p:spPr>
          <a:xfrm>
            <a:off x="7467027" y="3677825"/>
            <a:ext cx="4451861" cy="584775"/>
          </a:xfrm>
          <a:prstGeom prst="rect">
            <a:avLst/>
          </a:prstGeom>
        </p:spPr>
        <p:txBody>
          <a:bodyPr wrap="none">
            <a:spAutoFit/>
          </a:bodyPr>
          <a:lstStyle/>
          <a:p>
            <a:r>
              <a:rPr lang="ar-JO" sz="3200" dirty="0">
                <a:latin typeface="Arabic Typesetting" panose="03020402040406030203" pitchFamily="66" charset="-78"/>
                <a:cs typeface="Arabic Typesetting" panose="03020402040406030203" pitchFamily="66" charset="-78"/>
              </a:rPr>
              <a:t>هدفنا المركزيّ في هذه الحياة هو مساعدة الآخرينَ</a:t>
            </a:r>
            <a:endParaRPr lang="he-IL" sz="3200" dirty="0">
              <a:latin typeface="Arabic Typesetting" panose="03020402040406030203" pitchFamily="66" charset="-78"/>
            </a:endParaRPr>
          </a:p>
        </p:txBody>
      </p:sp>
      <p:sp>
        <p:nvSpPr>
          <p:cNvPr id="10" name="מלבן 9">
            <a:extLst>
              <a:ext uri="{FF2B5EF4-FFF2-40B4-BE49-F238E27FC236}">
                <a16:creationId xmlns:a16="http://schemas.microsoft.com/office/drawing/2014/main" id="{054533C2-1BD2-45F4-B2E4-9B9EBFEE4B55}"/>
              </a:ext>
            </a:extLst>
          </p:cNvPr>
          <p:cNvSpPr/>
          <p:nvPr/>
        </p:nvSpPr>
        <p:spPr>
          <a:xfrm>
            <a:off x="7302107" y="4436802"/>
            <a:ext cx="4559261" cy="584775"/>
          </a:xfrm>
          <a:prstGeom prst="rect">
            <a:avLst/>
          </a:prstGeom>
        </p:spPr>
        <p:txBody>
          <a:bodyPr wrap="none">
            <a:spAutoFit/>
          </a:bodyPr>
          <a:lstStyle/>
          <a:p>
            <a:r>
              <a:rPr lang="ar-JO" sz="3200" dirty="0">
                <a:latin typeface="Arabic Typesetting" panose="03020402040406030203" pitchFamily="66" charset="-78"/>
                <a:cs typeface="Arabic Typesetting" panose="03020402040406030203" pitchFamily="66" charset="-78"/>
              </a:rPr>
              <a:t>أحببتك مرغمًا ليس لأنّك الأجمل، بل لأنّك الأعمقُ</a:t>
            </a:r>
            <a:endParaRPr lang="he-IL" sz="3200" dirty="0">
              <a:latin typeface="Arabic Typesetting" panose="03020402040406030203" pitchFamily="66" charset="-78"/>
            </a:endParaRPr>
          </a:p>
        </p:txBody>
      </p:sp>
      <p:sp>
        <p:nvSpPr>
          <p:cNvPr id="11" name="מלבן 10">
            <a:extLst>
              <a:ext uri="{FF2B5EF4-FFF2-40B4-BE49-F238E27FC236}">
                <a16:creationId xmlns:a16="http://schemas.microsoft.com/office/drawing/2014/main" id="{66A3CF98-CAC2-42E7-8761-A04B5B11D128}"/>
              </a:ext>
            </a:extLst>
          </p:cNvPr>
          <p:cNvSpPr/>
          <p:nvPr/>
        </p:nvSpPr>
        <p:spPr>
          <a:xfrm>
            <a:off x="2489789" y="1078903"/>
            <a:ext cx="3398687" cy="584775"/>
          </a:xfrm>
          <a:prstGeom prst="rect">
            <a:avLst/>
          </a:prstGeom>
        </p:spPr>
        <p:txBody>
          <a:bodyPr wrap="none">
            <a:spAutoFit/>
          </a:bodyPr>
          <a:lstStyle/>
          <a:p>
            <a:r>
              <a:rPr lang="ar-JO" sz="3200" dirty="0">
                <a:latin typeface="Arabic Typesetting" panose="03020402040406030203" pitchFamily="66" charset="-78"/>
                <a:cs typeface="Arabic Typesetting" panose="03020402040406030203" pitchFamily="66" charset="-78"/>
              </a:rPr>
              <a:t>المطر هو الّذي يُنبتُ الورودَ لا الرعدُ</a:t>
            </a:r>
            <a:endParaRPr lang="he-IL" sz="3200" dirty="0">
              <a:latin typeface="Arabic Typesetting" panose="03020402040406030203" pitchFamily="66" charset="-78"/>
            </a:endParaRPr>
          </a:p>
        </p:txBody>
      </p:sp>
      <p:sp>
        <p:nvSpPr>
          <p:cNvPr id="12" name="מלבן 11">
            <a:extLst>
              <a:ext uri="{FF2B5EF4-FFF2-40B4-BE49-F238E27FC236}">
                <a16:creationId xmlns:a16="http://schemas.microsoft.com/office/drawing/2014/main" id="{0D87BDED-809B-435D-BA11-F9767DE800BB}"/>
              </a:ext>
            </a:extLst>
          </p:cNvPr>
          <p:cNvSpPr/>
          <p:nvPr/>
        </p:nvSpPr>
        <p:spPr>
          <a:xfrm>
            <a:off x="819650" y="1730272"/>
            <a:ext cx="5418945" cy="584775"/>
          </a:xfrm>
          <a:prstGeom prst="rect">
            <a:avLst/>
          </a:prstGeom>
        </p:spPr>
        <p:txBody>
          <a:bodyPr wrap="square">
            <a:spAutoFit/>
          </a:bodyPr>
          <a:lstStyle/>
          <a:p>
            <a:r>
              <a:rPr lang="ar-JO" sz="3200" dirty="0">
                <a:latin typeface="Arabic Typesetting" panose="03020402040406030203" pitchFamily="66" charset="-78"/>
                <a:cs typeface="Arabic Typesetting" panose="03020402040406030203" pitchFamily="66" charset="-78"/>
              </a:rPr>
              <a:t>الناسَ لا يسألونك في كم من الوقتِ فرغتَ منه</a:t>
            </a:r>
            <a:endParaRPr lang="he-IL" sz="3200" dirty="0">
              <a:latin typeface="Arabic Typesetting" panose="03020402040406030203" pitchFamily="66" charset="-78"/>
            </a:endParaRPr>
          </a:p>
        </p:txBody>
      </p:sp>
      <p:sp>
        <p:nvSpPr>
          <p:cNvPr id="13" name="מלבן 12">
            <a:extLst>
              <a:ext uri="{FF2B5EF4-FFF2-40B4-BE49-F238E27FC236}">
                <a16:creationId xmlns:a16="http://schemas.microsoft.com/office/drawing/2014/main" id="{E3571522-EA97-4CAB-B278-F471AD9F934E}"/>
              </a:ext>
            </a:extLst>
          </p:cNvPr>
          <p:cNvSpPr/>
          <p:nvPr/>
        </p:nvSpPr>
        <p:spPr>
          <a:xfrm>
            <a:off x="2226094" y="2423243"/>
            <a:ext cx="3964547" cy="584775"/>
          </a:xfrm>
          <a:prstGeom prst="rect">
            <a:avLst/>
          </a:prstGeom>
        </p:spPr>
        <p:txBody>
          <a:bodyPr wrap="none">
            <a:spAutoFit/>
          </a:bodyPr>
          <a:lstStyle/>
          <a:p>
            <a:r>
              <a:rPr lang="ar-JO" sz="3200" dirty="0">
                <a:latin typeface="Arabic Typesetting" panose="03020402040406030203" pitchFamily="66" charset="-78"/>
                <a:cs typeface="Arabic Typesetting" panose="03020402040406030203" pitchFamily="66" charset="-78"/>
              </a:rPr>
              <a:t>الإساءةَ إلى الآخرين تؤلمني أضعاف ما تؤلمهم</a:t>
            </a:r>
            <a:endParaRPr lang="he-IL" sz="3200" dirty="0">
              <a:latin typeface="Arabic Typesetting" panose="03020402040406030203" pitchFamily="66" charset="-78"/>
            </a:endParaRPr>
          </a:p>
        </p:txBody>
      </p:sp>
      <p:sp>
        <p:nvSpPr>
          <p:cNvPr id="14" name="מלבן 13">
            <a:extLst>
              <a:ext uri="{FF2B5EF4-FFF2-40B4-BE49-F238E27FC236}">
                <a16:creationId xmlns:a16="http://schemas.microsoft.com/office/drawing/2014/main" id="{BB04BB32-F01E-4DF1-B364-C4B714AF9B8F}"/>
              </a:ext>
            </a:extLst>
          </p:cNvPr>
          <p:cNvSpPr/>
          <p:nvPr/>
        </p:nvSpPr>
        <p:spPr>
          <a:xfrm>
            <a:off x="812246" y="3086669"/>
            <a:ext cx="5378395" cy="584775"/>
          </a:xfrm>
          <a:prstGeom prst="rect">
            <a:avLst/>
          </a:prstGeom>
        </p:spPr>
        <p:txBody>
          <a:bodyPr wrap="none">
            <a:spAutoFit/>
          </a:bodyPr>
          <a:lstStyle/>
          <a:p>
            <a:r>
              <a:rPr lang="ar-JO" sz="3200" dirty="0">
                <a:latin typeface="Arabic Typesetting" panose="03020402040406030203" pitchFamily="66" charset="-78"/>
                <a:cs typeface="Arabic Typesetting" panose="03020402040406030203" pitchFamily="66" charset="-78"/>
              </a:rPr>
              <a:t>واحدكم ليس وحيدًا في الطريق، بل هو جزء من قافلةٍ تمشي </a:t>
            </a:r>
            <a:endParaRPr lang="he-IL" sz="3200" dirty="0">
              <a:latin typeface="Arabic Typesetting" panose="03020402040406030203" pitchFamily="66" charset="-78"/>
            </a:endParaRPr>
          </a:p>
        </p:txBody>
      </p:sp>
      <p:sp>
        <p:nvSpPr>
          <p:cNvPr id="17" name="מלבן 16">
            <a:extLst>
              <a:ext uri="{FF2B5EF4-FFF2-40B4-BE49-F238E27FC236}">
                <a16:creationId xmlns:a16="http://schemas.microsoft.com/office/drawing/2014/main" id="{EBE08E5A-15A5-453A-AF52-FCE6A5AC6ECC}"/>
              </a:ext>
            </a:extLst>
          </p:cNvPr>
          <p:cNvSpPr/>
          <p:nvPr/>
        </p:nvSpPr>
        <p:spPr>
          <a:xfrm>
            <a:off x="2064774" y="3833076"/>
            <a:ext cx="4079963" cy="584775"/>
          </a:xfrm>
          <a:prstGeom prst="rect">
            <a:avLst/>
          </a:prstGeom>
        </p:spPr>
        <p:txBody>
          <a:bodyPr wrap="none">
            <a:spAutoFit/>
          </a:bodyPr>
          <a:lstStyle/>
          <a:p>
            <a:r>
              <a:rPr lang="ar-JO" sz="3200" dirty="0">
                <a:latin typeface="Arabic Typesetting" panose="03020402040406030203" pitchFamily="66" charset="-78"/>
                <a:cs typeface="Arabic Typesetting" panose="03020402040406030203" pitchFamily="66" charset="-78"/>
              </a:rPr>
              <a:t>تتمكّنوا من مساعدتهم، فعلى الأقلّ لا تؤذوهم </a:t>
            </a:r>
            <a:endParaRPr lang="he-IL" sz="3200" dirty="0">
              <a:latin typeface="Arabic Typesetting" panose="03020402040406030203" pitchFamily="66" charset="-78"/>
            </a:endParaRPr>
          </a:p>
        </p:txBody>
      </p:sp>
      <p:sp>
        <p:nvSpPr>
          <p:cNvPr id="18" name="מלבן 17">
            <a:extLst>
              <a:ext uri="{FF2B5EF4-FFF2-40B4-BE49-F238E27FC236}">
                <a16:creationId xmlns:a16="http://schemas.microsoft.com/office/drawing/2014/main" id="{D0F8A6CB-A548-46B5-8422-4D8BEBA6CE6D}"/>
              </a:ext>
            </a:extLst>
          </p:cNvPr>
          <p:cNvSpPr/>
          <p:nvPr/>
        </p:nvSpPr>
        <p:spPr>
          <a:xfrm>
            <a:off x="3183463" y="4403924"/>
            <a:ext cx="2900154" cy="584775"/>
          </a:xfrm>
          <a:prstGeom prst="rect">
            <a:avLst/>
          </a:prstGeom>
        </p:spPr>
        <p:txBody>
          <a:bodyPr wrap="none">
            <a:spAutoFit/>
          </a:bodyPr>
          <a:lstStyle/>
          <a:p>
            <a:r>
              <a:rPr lang="ar-JO" sz="3200" dirty="0">
                <a:latin typeface="Arabic Typesetting" panose="03020402040406030203" pitchFamily="66" charset="-78"/>
                <a:cs typeface="Arabic Typesetting" panose="03020402040406030203" pitchFamily="66" charset="-78"/>
              </a:rPr>
              <a:t>عاشق الجمال، في العادةِ، أحمق </a:t>
            </a:r>
            <a:endParaRPr lang="he-IL" sz="3200" dirty="0">
              <a:latin typeface="Arabic Typesetting" panose="03020402040406030203" pitchFamily="66" charset="-78"/>
            </a:endParaRPr>
          </a:p>
        </p:txBody>
      </p:sp>
      <p:sp>
        <p:nvSpPr>
          <p:cNvPr id="19" name="אליפסה 18">
            <a:extLst>
              <a:ext uri="{FF2B5EF4-FFF2-40B4-BE49-F238E27FC236}">
                <a16:creationId xmlns:a16="http://schemas.microsoft.com/office/drawing/2014/main" id="{3A94EFF9-C7FB-4A24-B3B4-017737C338E1}"/>
              </a:ext>
            </a:extLst>
          </p:cNvPr>
          <p:cNvSpPr/>
          <p:nvPr/>
        </p:nvSpPr>
        <p:spPr>
          <a:xfrm>
            <a:off x="6536267" y="1092276"/>
            <a:ext cx="558800" cy="4533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200" dirty="0">
                <a:solidFill>
                  <a:schemeClr val="tx1"/>
                </a:solidFill>
                <a:latin typeface="Arabic Typesetting" panose="03020402040406030203" pitchFamily="66" charset="-78"/>
                <a:cs typeface="Arabic Typesetting" panose="03020402040406030203" pitchFamily="66" charset="-78"/>
              </a:rPr>
              <a:t>فـ</a:t>
            </a:r>
            <a:endParaRPr lang="he-IL" sz="3200" dirty="0">
              <a:solidFill>
                <a:schemeClr val="tx1"/>
              </a:solidFill>
              <a:latin typeface="Arabic Typesetting" panose="03020402040406030203" pitchFamily="66" charset="-78"/>
            </a:endParaRPr>
          </a:p>
        </p:txBody>
      </p:sp>
      <p:sp>
        <p:nvSpPr>
          <p:cNvPr id="20" name="אליפסה 19">
            <a:extLst>
              <a:ext uri="{FF2B5EF4-FFF2-40B4-BE49-F238E27FC236}">
                <a16:creationId xmlns:a16="http://schemas.microsoft.com/office/drawing/2014/main" id="{0C4615D5-0D97-4781-B5CB-1A5FE5F1EB90}"/>
              </a:ext>
            </a:extLst>
          </p:cNvPr>
          <p:cNvSpPr/>
          <p:nvPr/>
        </p:nvSpPr>
        <p:spPr>
          <a:xfrm>
            <a:off x="6536267" y="1795711"/>
            <a:ext cx="812800" cy="4533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200" dirty="0">
                <a:solidFill>
                  <a:schemeClr val="tx1"/>
                </a:solidFill>
                <a:latin typeface="Arabic Typesetting" panose="03020402040406030203" pitchFamily="66" charset="-78"/>
                <a:cs typeface="Arabic Typesetting" panose="03020402040406030203" pitchFamily="66" charset="-78"/>
              </a:rPr>
              <a:t>لأنّ</a:t>
            </a:r>
            <a:endParaRPr lang="he-IL" sz="3200" dirty="0">
              <a:solidFill>
                <a:schemeClr val="tx1"/>
              </a:solidFill>
              <a:latin typeface="Arabic Typesetting" panose="03020402040406030203" pitchFamily="66" charset="-78"/>
            </a:endParaRPr>
          </a:p>
        </p:txBody>
      </p:sp>
      <p:sp>
        <p:nvSpPr>
          <p:cNvPr id="22" name="אליפסה 21">
            <a:extLst>
              <a:ext uri="{FF2B5EF4-FFF2-40B4-BE49-F238E27FC236}">
                <a16:creationId xmlns:a16="http://schemas.microsoft.com/office/drawing/2014/main" id="{E58C0C23-C320-4D62-A178-423EB32D27C3}"/>
              </a:ext>
            </a:extLst>
          </p:cNvPr>
          <p:cNvSpPr/>
          <p:nvPr/>
        </p:nvSpPr>
        <p:spPr>
          <a:xfrm>
            <a:off x="6453482" y="2423243"/>
            <a:ext cx="1574800" cy="4533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200" dirty="0">
                <a:solidFill>
                  <a:schemeClr val="tx1"/>
                </a:solidFill>
                <a:latin typeface="Arabic Typesetting" panose="03020402040406030203" pitchFamily="66" charset="-78"/>
                <a:cs typeface="Arabic Typesetting" panose="03020402040406030203" pitchFamily="66" charset="-78"/>
              </a:rPr>
              <a:t>ذلك لأنّ</a:t>
            </a:r>
            <a:endParaRPr lang="he-IL" sz="3200" dirty="0">
              <a:solidFill>
                <a:schemeClr val="tx1"/>
              </a:solidFill>
              <a:latin typeface="Arabic Typesetting" panose="03020402040406030203" pitchFamily="66" charset="-78"/>
            </a:endParaRPr>
          </a:p>
        </p:txBody>
      </p:sp>
      <p:sp>
        <p:nvSpPr>
          <p:cNvPr id="23" name="אליפסה 22">
            <a:extLst>
              <a:ext uri="{FF2B5EF4-FFF2-40B4-BE49-F238E27FC236}">
                <a16:creationId xmlns:a16="http://schemas.microsoft.com/office/drawing/2014/main" id="{D6E90363-71AC-47E2-AC07-6B2A78DBCA44}"/>
              </a:ext>
            </a:extLst>
          </p:cNvPr>
          <p:cNvSpPr/>
          <p:nvPr/>
        </p:nvSpPr>
        <p:spPr>
          <a:xfrm>
            <a:off x="6663267" y="3079326"/>
            <a:ext cx="558800" cy="4533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200" dirty="0">
                <a:solidFill>
                  <a:schemeClr val="tx1"/>
                </a:solidFill>
                <a:latin typeface="Arabic Typesetting" panose="03020402040406030203" pitchFamily="66" charset="-78"/>
                <a:cs typeface="Arabic Typesetting" panose="03020402040406030203" pitchFamily="66" charset="-78"/>
              </a:rPr>
              <a:t>فـ</a:t>
            </a:r>
            <a:endParaRPr lang="he-IL" sz="3200" dirty="0">
              <a:solidFill>
                <a:schemeClr val="tx1"/>
              </a:solidFill>
              <a:latin typeface="Arabic Typesetting" panose="03020402040406030203" pitchFamily="66" charset="-78"/>
            </a:endParaRPr>
          </a:p>
        </p:txBody>
      </p:sp>
      <p:sp>
        <p:nvSpPr>
          <p:cNvPr id="24" name="אליפסה 23">
            <a:extLst>
              <a:ext uri="{FF2B5EF4-FFF2-40B4-BE49-F238E27FC236}">
                <a16:creationId xmlns:a16="http://schemas.microsoft.com/office/drawing/2014/main" id="{745759BE-8A4E-4F8E-8E9E-722AF656F454}"/>
              </a:ext>
            </a:extLst>
          </p:cNvPr>
          <p:cNvSpPr/>
          <p:nvPr/>
        </p:nvSpPr>
        <p:spPr>
          <a:xfrm>
            <a:off x="6643931" y="4568247"/>
            <a:ext cx="558800" cy="4533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200" dirty="0">
                <a:solidFill>
                  <a:schemeClr val="tx1"/>
                </a:solidFill>
                <a:latin typeface="Arabic Typesetting" panose="03020402040406030203" pitchFamily="66" charset="-78"/>
                <a:cs typeface="Arabic Typesetting" panose="03020402040406030203" pitchFamily="66" charset="-78"/>
              </a:rPr>
              <a:t>فـ</a:t>
            </a:r>
            <a:endParaRPr lang="he-IL" sz="3200" dirty="0">
              <a:solidFill>
                <a:schemeClr val="tx1"/>
              </a:solidFill>
              <a:latin typeface="Arabic Typesetting" panose="03020402040406030203" pitchFamily="66" charset="-78"/>
            </a:endParaRPr>
          </a:p>
        </p:txBody>
      </p:sp>
      <p:sp>
        <p:nvSpPr>
          <p:cNvPr id="25" name="אליפסה 24">
            <a:extLst>
              <a:ext uri="{FF2B5EF4-FFF2-40B4-BE49-F238E27FC236}">
                <a16:creationId xmlns:a16="http://schemas.microsoft.com/office/drawing/2014/main" id="{8C2557D5-7447-48B9-BAD9-BD8B06582589}"/>
              </a:ext>
            </a:extLst>
          </p:cNvPr>
          <p:cNvSpPr/>
          <p:nvPr/>
        </p:nvSpPr>
        <p:spPr>
          <a:xfrm>
            <a:off x="6341276" y="3916582"/>
            <a:ext cx="1143000" cy="4533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JO" sz="3200" dirty="0">
                <a:solidFill>
                  <a:schemeClr val="tx1"/>
                </a:solidFill>
                <a:latin typeface="Arabic Typesetting" panose="03020402040406030203" pitchFamily="66" charset="-78"/>
                <a:cs typeface="Arabic Typesetting" panose="03020402040406030203" pitchFamily="66" charset="-78"/>
              </a:rPr>
              <a:t>وإن لم </a:t>
            </a:r>
            <a:endParaRPr lang="he-IL" sz="3200" dirty="0">
              <a:solidFill>
                <a:schemeClr val="tx1"/>
              </a:solidFill>
              <a:latin typeface="Arabic Typesetting" panose="03020402040406030203" pitchFamily="66" charset="-78"/>
            </a:endParaRPr>
          </a:p>
        </p:txBody>
      </p:sp>
      <p:sp>
        <p:nvSpPr>
          <p:cNvPr id="26" name="כותרת 2">
            <a:extLst>
              <a:ext uri="{FF2B5EF4-FFF2-40B4-BE49-F238E27FC236}">
                <a16:creationId xmlns:a16="http://schemas.microsoft.com/office/drawing/2014/main" id="{4A1393B9-A77B-4DB5-9F4D-D57884665DCD}"/>
              </a:ext>
            </a:extLst>
          </p:cNvPr>
          <p:cNvSpPr txBox="1">
            <a:spLocks/>
          </p:cNvSpPr>
          <p:nvPr/>
        </p:nvSpPr>
        <p:spPr>
          <a:xfrm>
            <a:off x="804519" y="5426474"/>
            <a:ext cx="11361972" cy="637353"/>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b="1" kern="1200">
                <a:solidFill>
                  <a:srgbClr val="192A72"/>
                </a:solidFill>
                <a:latin typeface="Varela Round" panose="00000500000000000000" pitchFamily="2" charset="-79"/>
                <a:ea typeface="+mj-ea"/>
                <a:cs typeface="+mn-cs"/>
              </a:defRPr>
            </a:lvl1pPr>
          </a:lstStyle>
          <a:p>
            <a:r>
              <a:rPr lang="ar-JO" sz="3200" dirty="0">
                <a:solidFill>
                  <a:schemeClr val="tx1"/>
                </a:solidFill>
                <a:latin typeface="Arabic Typesetting" panose="03020402040406030203" pitchFamily="66" charset="-78"/>
                <a:cs typeface="Arabic Typesetting" panose="03020402040406030203" pitchFamily="66" charset="-78"/>
              </a:rPr>
              <a:t>لماذا، برأيكم، يحاول صاحب الحكمة تفسيرها لنا؟</a:t>
            </a:r>
            <a:endParaRPr lang="he-IL" sz="3200" dirty="0">
              <a:solidFill>
                <a:schemeClr val="tx1"/>
              </a:solidFill>
              <a:latin typeface="Arabic Typesetting" panose="03020402040406030203" pitchFamily="66" charset="-78"/>
            </a:endParaRPr>
          </a:p>
        </p:txBody>
      </p:sp>
    </p:spTree>
    <p:extLst>
      <p:ext uri="{BB962C8B-B14F-4D97-AF65-F5344CB8AC3E}">
        <p14:creationId xmlns:p14="http://schemas.microsoft.com/office/powerpoint/2010/main" val="941857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1000"/>
                                        <p:tgtEl>
                                          <p:spTgt spid="19"/>
                                        </p:tgtEl>
                                      </p:cBhvr>
                                    </p:animEffect>
                                    <p:anim calcmode="lin" valueType="num">
                                      <p:cBhvr>
                                        <p:cTn id="22" dur="1000" fill="hold"/>
                                        <p:tgtEl>
                                          <p:spTgt spid="19"/>
                                        </p:tgtEl>
                                        <p:attrNameLst>
                                          <p:attrName>ppt_x</p:attrName>
                                        </p:attrNameLst>
                                      </p:cBhvr>
                                      <p:tavLst>
                                        <p:tav tm="0">
                                          <p:val>
                                            <p:strVal val="#ppt_x"/>
                                          </p:val>
                                        </p:tav>
                                        <p:tav tm="100000">
                                          <p:val>
                                            <p:strVal val="#ppt_x"/>
                                          </p:val>
                                        </p:tav>
                                      </p:tavLst>
                                    </p:anim>
                                    <p:anim calcmode="lin" valueType="num">
                                      <p:cBhvr>
                                        <p:cTn id="2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1000"/>
                                        <p:tgtEl>
                                          <p:spTgt spid="4"/>
                                        </p:tgtEl>
                                      </p:cBhvr>
                                    </p:animEffect>
                                    <p:anim calcmode="lin" valueType="num">
                                      <p:cBhvr>
                                        <p:cTn id="36" dur="1000" fill="hold"/>
                                        <p:tgtEl>
                                          <p:spTgt spid="4"/>
                                        </p:tgtEl>
                                        <p:attrNameLst>
                                          <p:attrName>ppt_x</p:attrName>
                                        </p:attrNameLst>
                                      </p:cBhvr>
                                      <p:tavLst>
                                        <p:tav tm="0">
                                          <p:val>
                                            <p:strVal val="#ppt_x"/>
                                          </p:val>
                                        </p:tav>
                                        <p:tav tm="100000">
                                          <p:val>
                                            <p:strVal val="#ppt_x"/>
                                          </p:val>
                                        </p:tav>
                                      </p:tavLst>
                                    </p:anim>
                                    <p:anim calcmode="lin" valueType="num">
                                      <p:cBhvr>
                                        <p:cTn id="3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1000"/>
                                        <p:tgtEl>
                                          <p:spTgt spid="12"/>
                                        </p:tgtEl>
                                      </p:cBhvr>
                                    </p:animEffect>
                                    <p:anim calcmode="lin" valueType="num">
                                      <p:cBhvr>
                                        <p:cTn id="43" dur="1000" fill="hold"/>
                                        <p:tgtEl>
                                          <p:spTgt spid="12"/>
                                        </p:tgtEl>
                                        <p:attrNameLst>
                                          <p:attrName>ppt_x</p:attrName>
                                        </p:attrNameLst>
                                      </p:cBhvr>
                                      <p:tavLst>
                                        <p:tav tm="0">
                                          <p:val>
                                            <p:strVal val="#ppt_x"/>
                                          </p:val>
                                        </p:tav>
                                        <p:tav tm="100000">
                                          <p:val>
                                            <p:strVal val="#ppt_x"/>
                                          </p:val>
                                        </p:tav>
                                      </p:tavLst>
                                    </p:anim>
                                    <p:anim calcmode="lin" valueType="num">
                                      <p:cBhvr>
                                        <p:cTn id="4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0"/>
                                        </p:tgtEl>
                                        <p:attrNameLst>
                                          <p:attrName>style.visibility</p:attrName>
                                        </p:attrNameLst>
                                      </p:cBhvr>
                                      <p:to>
                                        <p:strVal val="visible"/>
                                      </p:to>
                                    </p:set>
                                    <p:animEffect transition="in" filter="fade">
                                      <p:cBhvr>
                                        <p:cTn id="49" dur="1000"/>
                                        <p:tgtEl>
                                          <p:spTgt spid="20"/>
                                        </p:tgtEl>
                                      </p:cBhvr>
                                    </p:animEffect>
                                    <p:anim calcmode="lin" valueType="num">
                                      <p:cBhvr>
                                        <p:cTn id="50" dur="1000" fill="hold"/>
                                        <p:tgtEl>
                                          <p:spTgt spid="20"/>
                                        </p:tgtEl>
                                        <p:attrNameLst>
                                          <p:attrName>ppt_x</p:attrName>
                                        </p:attrNameLst>
                                      </p:cBhvr>
                                      <p:tavLst>
                                        <p:tav tm="0">
                                          <p:val>
                                            <p:strVal val="#ppt_x"/>
                                          </p:val>
                                        </p:tav>
                                        <p:tav tm="100000">
                                          <p:val>
                                            <p:strVal val="#ppt_x"/>
                                          </p:val>
                                        </p:tav>
                                      </p:tavLst>
                                    </p:anim>
                                    <p:anim calcmode="lin" valueType="num">
                                      <p:cBhvr>
                                        <p:cTn id="5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fade">
                                      <p:cBhvr>
                                        <p:cTn id="56" dur="1000"/>
                                        <p:tgtEl>
                                          <p:spTgt spid="7"/>
                                        </p:tgtEl>
                                      </p:cBhvr>
                                    </p:animEffect>
                                    <p:anim calcmode="lin" valueType="num">
                                      <p:cBhvr>
                                        <p:cTn id="57" dur="1000" fill="hold"/>
                                        <p:tgtEl>
                                          <p:spTgt spid="7"/>
                                        </p:tgtEl>
                                        <p:attrNameLst>
                                          <p:attrName>ppt_x</p:attrName>
                                        </p:attrNameLst>
                                      </p:cBhvr>
                                      <p:tavLst>
                                        <p:tav tm="0">
                                          <p:val>
                                            <p:strVal val="#ppt_x"/>
                                          </p:val>
                                        </p:tav>
                                        <p:tav tm="100000">
                                          <p:val>
                                            <p:strVal val="#ppt_x"/>
                                          </p:val>
                                        </p:tav>
                                      </p:tavLst>
                                    </p:anim>
                                    <p:anim calcmode="lin" valueType="num">
                                      <p:cBhvr>
                                        <p:cTn id="58"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fade">
                                      <p:cBhvr>
                                        <p:cTn id="63" dur="1000"/>
                                        <p:tgtEl>
                                          <p:spTgt spid="13"/>
                                        </p:tgtEl>
                                      </p:cBhvr>
                                    </p:animEffect>
                                    <p:anim calcmode="lin" valueType="num">
                                      <p:cBhvr>
                                        <p:cTn id="64" dur="1000" fill="hold"/>
                                        <p:tgtEl>
                                          <p:spTgt spid="13"/>
                                        </p:tgtEl>
                                        <p:attrNameLst>
                                          <p:attrName>ppt_x</p:attrName>
                                        </p:attrNameLst>
                                      </p:cBhvr>
                                      <p:tavLst>
                                        <p:tav tm="0">
                                          <p:val>
                                            <p:strVal val="#ppt_x"/>
                                          </p:val>
                                        </p:tav>
                                        <p:tav tm="100000">
                                          <p:val>
                                            <p:strVal val="#ppt_x"/>
                                          </p:val>
                                        </p:tav>
                                      </p:tavLst>
                                    </p:anim>
                                    <p:anim calcmode="lin" valueType="num">
                                      <p:cBhvr>
                                        <p:cTn id="6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2"/>
                                        </p:tgtEl>
                                        <p:attrNameLst>
                                          <p:attrName>style.visibility</p:attrName>
                                        </p:attrNameLst>
                                      </p:cBhvr>
                                      <p:to>
                                        <p:strVal val="visible"/>
                                      </p:to>
                                    </p:set>
                                    <p:animEffect transition="in" filter="fade">
                                      <p:cBhvr>
                                        <p:cTn id="70" dur="1000"/>
                                        <p:tgtEl>
                                          <p:spTgt spid="22"/>
                                        </p:tgtEl>
                                      </p:cBhvr>
                                    </p:animEffect>
                                    <p:anim calcmode="lin" valueType="num">
                                      <p:cBhvr>
                                        <p:cTn id="71" dur="1000" fill="hold"/>
                                        <p:tgtEl>
                                          <p:spTgt spid="22"/>
                                        </p:tgtEl>
                                        <p:attrNameLst>
                                          <p:attrName>ppt_x</p:attrName>
                                        </p:attrNameLst>
                                      </p:cBhvr>
                                      <p:tavLst>
                                        <p:tav tm="0">
                                          <p:val>
                                            <p:strVal val="#ppt_x"/>
                                          </p:val>
                                        </p:tav>
                                        <p:tav tm="100000">
                                          <p:val>
                                            <p:strVal val="#ppt_x"/>
                                          </p:val>
                                        </p:tav>
                                      </p:tavLst>
                                    </p:anim>
                                    <p:anim calcmode="lin" valueType="num">
                                      <p:cBhvr>
                                        <p:cTn id="72"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fade">
                                      <p:cBhvr>
                                        <p:cTn id="77" dur="1000"/>
                                        <p:tgtEl>
                                          <p:spTgt spid="8"/>
                                        </p:tgtEl>
                                      </p:cBhvr>
                                    </p:animEffect>
                                    <p:anim calcmode="lin" valueType="num">
                                      <p:cBhvr>
                                        <p:cTn id="78" dur="1000" fill="hold"/>
                                        <p:tgtEl>
                                          <p:spTgt spid="8"/>
                                        </p:tgtEl>
                                        <p:attrNameLst>
                                          <p:attrName>ppt_x</p:attrName>
                                        </p:attrNameLst>
                                      </p:cBhvr>
                                      <p:tavLst>
                                        <p:tav tm="0">
                                          <p:val>
                                            <p:strVal val="#ppt_x"/>
                                          </p:val>
                                        </p:tav>
                                        <p:tav tm="100000">
                                          <p:val>
                                            <p:strVal val="#ppt_x"/>
                                          </p:val>
                                        </p:tav>
                                      </p:tavLst>
                                    </p:anim>
                                    <p:anim calcmode="lin" valueType="num">
                                      <p:cBhvr>
                                        <p:cTn id="7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4"/>
                                        </p:tgtEl>
                                        <p:attrNameLst>
                                          <p:attrName>style.visibility</p:attrName>
                                        </p:attrNameLst>
                                      </p:cBhvr>
                                      <p:to>
                                        <p:strVal val="visible"/>
                                      </p:to>
                                    </p:set>
                                    <p:animEffect transition="in" filter="fade">
                                      <p:cBhvr>
                                        <p:cTn id="84" dur="1000"/>
                                        <p:tgtEl>
                                          <p:spTgt spid="14"/>
                                        </p:tgtEl>
                                      </p:cBhvr>
                                    </p:animEffect>
                                    <p:anim calcmode="lin" valueType="num">
                                      <p:cBhvr>
                                        <p:cTn id="85" dur="1000" fill="hold"/>
                                        <p:tgtEl>
                                          <p:spTgt spid="14"/>
                                        </p:tgtEl>
                                        <p:attrNameLst>
                                          <p:attrName>ppt_x</p:attrName>
                                        </p:attrNameLst>
                                      </p:cBhvr>
                                      <p:tavLst>
                                        <p:tav tm="0">
                                          <p:val>
                                            <p:strVal val="#ppt_x"/>
                                          </p:val>
                                        </p:tav>
                                        <p:tav tm="100000">
                                          <p:val>
                                            <p:strVal val="#ppt_x"/>
                                          </p:val>
                                        </p:tav>
                                      </p:tavLst>
                                    </p:anim>
                                    <p:anim calcmode="lin" valueType="num">
                                      <p:cBhvr>
                                        <p:cTn id="8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23"/>
                                        </p:tgtEl>
                                        <p:attrNameLst>
                                          <p:attrName>style.visibility</p:attrName>
                                        </p:attrNameLst>
                                      </p:cBhvr>
                                      <p:to>
                                        <p:strVal val="visible"/>
                                      </p:to>
                                    </p:set>
                                    <p:animEffect transition="in" filter="fade">
                                      <p:cBhvr>
                                        <p:cTn id="91" dur="1000"/>
                                        <p:tgtEl>
                                          <p:spTgt spid="23"/>
                                        </p:tgtEl>
                                      </p:cBhvr>
                                    </p:animEffect>
                                    <p:anim calcmode="lin" valueType="num">
                                      <p:cBhvr>
                                        <p:cTn id="92" dur="1000" fill="hold"/>
                                        <p:tgtEl>
                                          <p:spTgt spid="23"/>
                                        </p:tgtEl>
                                        <p:attrNameLst>
                                          <p:attrName>ppt_x</p:attrName>
                                        </p:attrNameLst>
                                      </p:cBhvr>
                                      <p:tavLst>
                                        <p:tav tm="0">
                                          <p:val>
                                            <p:strVal val="#ppt_x"/>
                                          </p:val>
                                        </p:tav>
                                        <p:tav tm="100000">
                                          <p:val>
                                            <p:strVal val="#ppt_x"/>
                                          </p:val>
                                        </p:tav>
                                      </p:tavLst>
                                    </p:anim>
                                    <p:anim calcmode="lin" valueType="num">
                                      <p:cBhvr>
                                        <p:cTn id="93"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9"/>
                                        </p:tgtEl>
                                        <p:attrNameLst>
                                          <p:attrName>style.visibility</p:attrName>
                                        </p:attrNameLst>
                                      </p:cBhvr>
                                      <p:to>
                                        <p:strVal val="visible"/>
                                      </p:to>
                                    </p:set>
                                    <p:animEffect transition="in" filter="fade">
                                      <p:cBhvr>
                                        <p:cTn id="98" dur="1000"/>
                                        <p:tgtEl>
                                          <p:spTgt spid="9"/>
                                        </p:tgtEl>
                                      </p:cBhvr>
                                    </p:animEffect>
                                    <p:anim calcmode="lin" valueType="num">
                                      <p:cBhvr>
                                        <p:cTn id="99" dur="1000" fill="hold"/>
                                        <p:tgtEl>
                                          <p:spTgt spid="9"/>
                                        </p:tgtEl>
                                        <p:attrNameLst>
                                          <p:attrName>ppt_x</p:attrName>
                                        </p:attrNameLst>
                                      </p:cBhvr>
                                      <p:tavLst>
                                        <p:tav tm="0">
                                          <p:val>
                                            <p:strVal val="#ppt_x"/>
                                          </p:val>
                                        </p:tav>
                                        <p:tav tm="100000">
                                          <p:val>
                                            <p:strVal val="#ppt_x"/>
                                          </p:val>
                                        </p:tav>
                                      </p:tavLst>
                                    </p:anim>
                                    <p:anim calcmode="lin" valueType="num">
                                      <p:cBhvr>
                                        <p:cTn id="10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17"/>
                                        </p:tgtEl>
                                        <p:attrNameLst>
                                          <p:attrName>style.visibility</p:attrName>
                                        </p:attrNameLst>
                                      </p:cBhvr>
                                      <p:to>
                                        <p:strVal val="visible"/>
                                      </p:to>
                                    </p:set>
                                    <p:animEffect transition="in" filter="fade">
                                      <p:cBhvr>
                                        <p:cTn id="105" dur="1000"/>
                                        <p:tgtEl>
                                          <p:spTgt spid="17"/>
                                        </p:tgtEl>
                                      </p:cBhvr>
                                    </p:animEffect>
                                    <p:anim calcmode="lin" valueType="num">
                                      <p:cBhvr>
                                        <p:cTn id="106" dur="1000" fill="hold"/>
                                        <p:tgtEl>
                                          <p:spTgt spid="17"/>
                                        </p:tgtEl>
                                        <p:attrNameLst>
                                          <p:attrName>ppt_x</p:attrName>
                                        </p:attrNameLst>
                                      </p:cBhvr>
                                      <p:tavLst>
                                        <p:tav tm="0">
                                          <p:val>
                                            <p:strVal val="#ppt_x"/>
                                          </p:val>
                                        </p:tav>
                                        <p:tav tm="100000">
                                          <p:val>
                                            <p:strVal val="#ppt_x"/>
                                          </p:val>
                                        </p:tav>
                                      </p:tavLst>
                                    </p:anim>
                                    <p:anim calcmode="lin" valueType="num">
                                      <p:cBhvr>
                                        <p:cTn id="107"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25"/>
                                        </p:tgtEl>
                                        <p:attrNameLst>
                                          <p:attrName>style.visibility</p:attrName>
                                        </p:attrNameLst>
                                      </p:cBhvr>
                                      <p:to>
                                        <p:strVal val="visible"/>
                                      </p:to>
                                    </p:set>
                                    <p:animEffect transition="in" filter="fade">
                                      <p:cBhvr>
                                        <p:cTn id="112" dur="1000"/>
                                        <p:tgtEl>
                                          <p:spTgt spid="25"/>
                                        </p:tgtEl>
                                      </p:cBhvr>
                                    </p:animEffect>
                                    <p:anim calcmode="lin" valueType="num">
                                      <p:cBhvr>
                                        <p:cTn id="113" dur="1000" fill="hold"/>
                                        <p:tgtEl>
                                          <p:spTgt spid="25"/>
                                        </p:tgtEl>
                                        <p:attrNameLst>
                                          <p:attrName>ppt_x</p:attrName>
                                        </p:attrNameLst>
                                      </p:cBhvr>
                                      <p:tavLst>
                                        <p:tav tm="0">
                                          <p:val>
                                            <p:strVal val="#ppt_x"/>
                                          </p:val>
                                        </p:tav>
                                        <p:tav tm="100000">
                                          <p:val>
                                            <p:strVal val="#ppt_x"/>
                                          </p:val>
                                        </p:tav>
                                      </p:tavLst>
                                    </p:anim>
                                    <p:anim calcmode="lin" valueType="num">
                                      <p:cBhvr>
                                        <p:cTn id="114"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10"/>
                                        </p:tgtEl>
                                        <p:attrNameLst>
                                          <p:attrName>style.visibility</p:attrName>
                                        </p:attrNameLst>
                                      </p:cBhvr>
                                      <p:to>
                                        <p:strVal val="visible"/>
                                      </p:to>
                                    </p:set>
                                    <p:animEffect transition="in" filter="fade">
                                      <p:cBhvr>
                                        <p:cTn id="119" dur="1000"/>
                                        <p:tgtEl>
                                          <p:spTgt spid="10"/>
                                        </p:tgtEl>
                                      </p:cBhvr>
                                    </p:animEffect>
                                    <p:anim calcmode="lin" valueType="num">
                                      <p:cBhvr>
                                        <p:cTn id="120" dur="1000" fill="hold"/>
                                        <p:tgtEl>
                                          <p:spTgt spid="10"/>
                                        </p:tgtEl>
                                        <p:attrNameLst>
                                          <p:attrName>ppt_x</p:attrName>
                                        </p:attrNameLst>
                                      </p:cBhvr>
                                      <p:tavLst>
                                        <p:tav tm="0">
                                          <p:val>
                                            <p:strVal val="#ppt_x"/>
                                          </p:val>
                                        </p:tav>
                                        <p:tav tm="100000">
                                          <p:val>
                                            <p:strVal val="#ppt_x"/>
                                          </p:val>
                                        </p:tav>
                                      </p:tavLst>
                                    </p:anim>
                                    <p:anim calcmode="lin" valueType="num">
                                      <p:cBhvr>
                                        <p:cTn id="12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grpId="0" nodeType="clickEffect">
                                  <p:stCondLst>
                                    <p:cond delay="0"/>
                                  </p:stCondLst>
                                  <p:childTnLst>
                                    <p:set>
                                      <p:cBhvr>
                                        <p:cTn id="125" dur="1" fill="hold">
                                          <p:stCondLst>
                                            <p:cond delay="0"/>
                                          </p:stCondLst>
                                        </p:cTn>
                                        <p:tgtEl>
                                          <p:spTgt spid="18"/>
                                        </p:tgtEl>
                                        <p:attrNameLst>
                                          <p:attrName>style.visibility</p:attrName>
                                        </p:attrNameLst>
                                      </p:cBhvr>
                                      <p:to>
                                        <p:strVal val="visible"/>
                                      </p:to>
                                    </p:set>
                                    <p:animEffect transition="in" filter="fade">
                                      <p:cBhvr>
                                        <p:cTn id="126" dur="1000"/>
                                        <p:tgtEl>
                                          <p:spTgt spid="18"/>
                                        </p:tgtEl>
                                      </p:cBhvr>
                                    </p:animEffect>
                                    <p:anim calcmode="lin" valueType="num">
                                      <p:cBhvr>
                                        <p:cTn id="127" dur="1000" fill="hold"/>
                                        <p:tgtEl>
                                          <p:spTgt spid="18"/>
                                        </p:tgtEl>
                                        <p:attrNameLst>
                                          <p:attrName>ppt_x</p:attrName>
                                        </p:attrNameLst>
                                      </p:cBhvr>
                                      <p:tavLst>
                                        <p:tav tm="0">
                                          <p:val>
                                            <p:strVal val="#ppt_x"/>
                                          </p:val>
                                        </p:tav>
                                        <p:tav tm="100000">
                                          <p:val>
                                            <p:strVal val="#ppt_x"/>
                                          </p:val>
                                        </p:tav>
                                      </p:tavLst>
                                    </p:anim>
                                    <p:anim calcmode="lin" valueType="num">
                                      <p:cBhvr>
                                        <p:cTn id="128"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42" presetClass="entr" presetSubtype="0" fill="hold" grpId="0" nodeType="clickEffect">
                                  <p:stCondLst>
                                    <p:cond delay="0"/>
                                  </p:stCondLst>
                                  <p:childTnLst>
                                    <p:set>
                                      <p:cBhvr>
                                        <p:cTn id="132" dur="1" fill="hold">
                                          <p:stCondLst>
                                            <p:cond delay="0"/>
                                          </p:stCondLst>
                                        </p:cTn>
                                        <p:tgtEl>
                                          <p:spTgt spid="24"/>
                                        </p:tgtEl>
                                        <p:attrNameLst>
                                          <p:attrName>style.visibility</p:attrName>
                                        </p:attrNameLst>
                                      </p:cBhvr>
                                      <p:to>
                                        <p:strVal val="visible"/>
                                      </p:to>
                                    </p:set>
                                    <p:animEffect transition="in" filter="fade">
                                      <p:cBhvr>
                                        <p:cTn id="133" dur="1000"/>
                                        <p:tgtEl>
                                          <p:spTgt spid="24"/>
                                        </p:tgtEl>
                                      </p:cBhvr>
                                    </p:animEffect>
                                    <p:anim calcmode="lin" valueType="num">
                                      <p:cBhvr>
                                        <p:cTn id="134" dur="1000" fill="hold"/>
                                        <p:tgtEl>
                                          <p:spTgt spid="24"/>
                                        </p:tgtEl>
                                        <p:attrNameLst>
                                          <p:attrName>ppt_x</p:attrName>
                                        </p:attrNameLst>
                                      </p:cBhvr>
                                      <p:tavLst>
                                        <p:tav tm="0">
                                          <p:val>
                                            <p:strVal val="#ppt_x"/>
                                          </p:val>
                                        </p:tav>
                                        <p:tav tm="100000">
                                          <p:val>
                                            <p:strVal val="#ppt_x"/>
                                          </p:val>
                                        </p:tav>
                                      </p:tavLst>
                                    </p:anim>
                                    <p:anim calcmode="lin" valueType="num">
                                      <p:cBhvr>
                                        <p:cTn id="13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36" fill="hold">
                      <p:stCondLst>
                        <p:cond delay="indefinite"/>
                      </p:stCondLst>
                      <p:childTnLst>
                        <p:par>
                          <p:cTn id="137" fill="hold">
                            <p:stCondLst>
                              <p:cond delay="0"/>
                            </p:stCondLst>
                            <p:childTnLst>
                              <p:par>
                                <p:cTn id="138" presetID="16" presetClass="entr" presetSubtype="21" fill="hold" grpId="0" nodeType="clickEffect">
                                  <p:stCondLst>
                                    <p:cond delay="0"/>
                                  </p:stCondLst>
                                  <p:childTnLst>
                                    <p:set>
                                      <p:cBhvr>
                                        <p:cTn id="139" dur="1" fill="hold">
                                          <p:stCondLst>
                                            <p:cond delay="0"/>
                                          </p:stCondLst>
                                        </p:cTn>
                                        <p:tgtEl>
                                          <p:spTgt spid="26"/>
                                        </p:tgtEl>
                                        <p:attrNameLst>
                                          <p:attrName>style.visibility</p:attrName>
                                        </p:attrNameLst>
                                      </p:cBhvr>
                                      <p:to>
                                        <p:strVal val="visible"/>
                                      </p:to>
                                    </p:set>
                                    <p:animEffect transition="in" filter="barn(inVertical)">
                                      <p:cBhvr>
                                        <p:cTn id="140"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P spid="7" grpId="0"/>
      <p:bldP spid="8" grpId="0"/>
      <p:bldP spid="9" grpId="0"/>
      <p:bldP spid="10" grpId="0"/>
      <p:bldP spid="11" grpId="0"/>
      <p:bldP spid="12" grpId="0"/>
      <p:bldP spid="13" grpId="0"/>
      <p:bldP spid="14" grpId="0"/>
      <p:bldP spid="17" grpId="0"/>
      <p:bldP spid="18" grpId="0"/>
      <p:bldP spid="19" grpId="0" animBg="1"/>
      <p:bldP spid="20" grpId="0" animBg="1"/>
      <p:bldP spid="22" grpId="0" animBg="1"/>
      <p:bldP spid="23" grpId="0" animBg="1"/>
      <p:bldP spid="24" grpId="0" animBg="1"/>
      <p:bldP spid="25" grpId="0" animBg="1"/>
      <p:bldP spid="2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מציין מיקום של תמונה 10">
            <a:extLst>
              <a:ext uri="{FF2B5EF4-FFF2-40B4-BE49-F238E27FC236}">
                <a16:creationId xmlns:a16="http://schemas.microsoft.com/office/drawing/2014/main" id="{8568F837-8767-4894-80F1-CBDBB104C8A2}"/>
              </a:ext>
            </a:extLst>
          </p:cNvPr>
          <p:cNvPicPr>
            <a:picLocks noGrp="1" noChangeAspect="1"/>
          </p:cNvPicPr>
          <p:nvPr>
            <p:ph type="pic" idx="4294967295"/>
          </p:nvPr>
        </p:nvPicPr>
        <p:blipFill>
          <a:blip r:embed="rId2">
            <a:extLst>
              <a:ext uri="{28A0092B-C50C-407E-A947-70E740481C1C}">
                <a14:useLocalDpi xmlns:a14="http://schemas.microsoft.com/office/drawing/2010/main" val="0"/>
              </a:ext>
            </a:extLst>
          </a:blip>
          <a:srcRect t="13379" b="13379"/>
          <a:stretch>
            <a:fillRect/>
          </a:stretch>
        </p:blipFill>
        <p:spPr>
          <a:xfrm>
            <a:off x="1219873" y="1845678"/>
            <a:ext cx="5394325" cy="3450167"/>
          </a:xfrm>
        </p:spPr>
      </p:pic>
      <p:sp>
        <p:nvSpPr>
          <p:cNvPr id="3" name="כותרת 2">
            <a:extLst>
              <a:ext uri="{FF2B5EF4-FFF2-40B4-BE49-F238E27FC236}">
                <a16:creationId xmlns:a16="http://schemas.microsoft.com/office/drawing/2014/main" id="{B8FCDBAE-E2E9-48AA-BF6F-871741A66C7B}"/>
              </a:ext>
            </a:extLst>
          </p:cNvPr>
          <p:cNvSpPr>
            <a:spLocks noGrp="1"/>
          </p:cNvSpPr>
          <p:nvPr>
            <p:ph type="ctrTitle"/>
          </p:nvPr>
        </p:nvSpPr>
        <p:spPr/>
        <p:txBody>
          <a:bodyPr/>
          <a:lstStyle/>
          <a:p>
            <a:r>
              <a:rPr lang="ar-JO" dirty="0">
                <a:latin typeface="Traditional Arabic" pitchFamily="18" charset="-78"/>
                <a:cs typeface="Traditional Arabic" pitchFamily="18" charset="-78"/>
              </a:rPr>
              <a:t>حاولوا من خلال كلّ صورة أن تكتبوا ميزة للإقناع</a:t>
            </a:r>
            <a:endParaRPr lang="he-IL" sz="4400" b="1" dirty="0">
              <a:latin typeface="Traditional Arabic" panose="02020603050405020304" pitchFamily="18" charset="-78"/>
            </a:endParaRPr>
          </a:p>
        </p:txBody>
      </p:sp>
      <p:sp>
        <p:nvSpPr>
          <p:cNvPr id="6" name="מלבן 5">
            <a:extLst>
              <a:ext uri="{FF2B5EF4-FFF2-40B4-BE49-F238E27FC236}">
                <a16:creationId xmlns:a16="http://schemas.microsoft.com/office/drawing/2014/main" id="{89257270-AC86-4486-AF52-350A092E613B}"/>
              </a:ext>
            </a:extLst>
          </p:cNvPr>
          <p:cNvSpPr/>
          <p:nvPr/>
        </p:nvSpPr>
        <p:spPr>
          <a:xfrm>
            <a:off x="7641779" y="985439"/>
            <a:ext cx="3672514" cy="2585323"/>
          </a:xfrm>
          <a:prstGeom prst="rect">
            <a:avLst/>
          </a:prstGeom>
        </p:spPr>
        <p:txBody>
          <a:bodyPr wrap="square">
            <a:spAutoFit/>
          </a:bodyPr>
          <a:lstStyle/>
          <a:p>
            <a:r>
              <a:rPr lang="ar-JO" sz="5400" dirty="0">
                <a:latin typeface="Traditional Arabic" pitchFamily="18" charset="-78"/>
                <a:cs typeface="Traditional Arabic" pitchFamily="18" charset="-78"/>
              </a:rPr>
              <a:t>الإقناع هو وسيلة نحاول من خلالها أن.. </a:t>
            </a:r>
            <a:endParaRPr lang="he-IL" sz="5400" dirty="0"/>
          </a:p>
        </p:txBody>
      </p:sp>
    </p:spTree>
    <p:extLst>
      <p:ext uri="{BB962C8B-B14F-4D97-AF65-F5344CB8AC3E}">
        <p14:creationId xmlns:p14="http://schemas.microsoft.com/office/powerpoint/2010/main" val="9240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circle(in)">
                                      <p:cBhvr>
                                        <p:cTn id="14" dur="2000"/>
                                        <p:tgtEl>
                                          <p:spTgt spid="11"/>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a:extLst>
              <a:ext uri="{FF2B5EF4-FFF2-40B4-BE49-F238E27FC236}">
                <a16:creationId xmlns:a16="http://schemas.microsoft.com/office/drawing/2014/main" id="{B8FCDBAE-E2E9-48AA-BF6F-871741A66C7B}"/>
              </a:ext>
            </a:extLst>
          </p:cNvPr>
          <p:cNvSpPr>
            <a:spLocks noGrp="1"/>
          </p:cNvSpPr>
          <p:nvPr>
            <p:ph type="ctrTitle"/>
          </p:nvPr>
        </p:nvSpPr>
        <p:spPr/>
        <p:txBody>
          <a:bodyPr/>
          <a:lstStyle/>
          <a:p>
            <a:r>
              <a:rPr lang="ar-JO" dirty="0">
                <a:latin typeface="Traditional Arabic" pitchFamily="18" charset="-78"/>
                <a:cs typeface="Traditional Arabic" pitchFamily="18" charset="-78"/>
              </a:rPr>
              <a:t>حاولوا من خلال كلّ صورة أن تكتبوا ميزة للإقناع</a:t>
            </a:r>
            <a:endParaRPr lang="he-IL" sz="4400" b="1" dirty="0">
              <a:latin typeface="Traditional Arabic" panose="02020603050405020304" pitchFamily="18" charset="-78"/>
            </a:endParaRPr>
          </a:p>
        </p:txBody>
      </p:sp>
      <p:sp>
        <p:nvSpPr>
          <p:cNvPr id="6" name="מלבן 5">
            <a:extLst>
              <a:ext uri="{FF2B5EF4-FFF2-40B4-BE49-F238E27FC236}">
                <a16:creationId xmlns:a16="http://schemas.microsoft.com/office/drawing/2014/main" id="{89257270-AC86-4486-AF52-350A092E613B}"/>
              </a:ext>
            </a:extLst>
          </p:cNvPr>
          <p:cNvSpPr/>
          <p:nvPr/>
        </p:nvSpPr>
        <p:spPr>
          <a:xfrm>
            <a:off x="7641779" y="985439"/>
            <a:ext cx="3672514" cy="3416320"/>
          </a:xfrm>
          <a:prstGeom prst="rect">
            <a:avLst/>
          </a:prstGeom>
        </p:spPr>
        <p:txBody>
          <a:bodyPr wrap="square">
            <a:spAutoFit/>
          </a:bodyPr>
          <a:lstStyle/>
          <a:p>
            <a:r>
              <a:rPr lang="ar-JO" sz="5400" dirty="0">
                <a:latin typeface="Traditional Arabic" pitchFamily="18" charset="-78"/>
                <a:cs typeface="Traditional Arabic" pitchFamily="18" charset="-78"/>
              </a:rPr>
              <a:t>قد يقوم الإقناع على  وجود: ______________</a:t>
            </a:r>
            <a:endParaRPr lang="he-IL" sz="5400" dirty="0"/>
          </a:p>
        </p:txBody>
      </p:sp>
      <p:pic>
        <p:nvPicPr>
          <p:cNvPr id="4" name="תמונה 3">
            <a:extLst>
              <a:ext uri="{FF2B5EF4-FFF2-40B4-BE49-F238E27FC236}">
                <a16:creationId xmlns:a16="http://schemas.microsoft.com/office/drawing/2014/main" id="{3C749EB3-3F82-4F83-8784-A8775E7F74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2877" y="1102783"/>
            <a:ext cx="4048125" cy="4838700"/>
          </a:xfrm>
          <a:prstGeom prst="rect">
            <a:avLst/>
          </a:prstGeom>
        </p:spPr>
      </p:pic>
    </p:spTree>
    <p:extLst>
      <p:ext uri="{BB962C8B-B14F-4D97-AF65-F5344CB8AC3E}">
        <p14:creationId xmlns:p14="http://schemas.microsoft.com/office/powerpoint/2010/main" val="2005350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circle(in)">
                                      <p:cBhvr>
                                        <p:cTn id="14" dur="2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a:extLst>
              <a:ext uri="{FF2B5EF4-FFF2-40B4-BE49-F238E27FC236}">
                <a16:creationId xmlns:a16="http://schemas.microsoft.com/office/drawing/2014/main" id="{B8FCDBAE-E2E9-48AA-BF6F-871741A66C7B}"/>
              </a:ext>
            </a:extLst>
          </p:cNvPr>
          <p:cNvSpPr>
            <a:spLocks noGrp="1"/>
          </p:cNvSpPr>
          <p:nvPr>
            <p:ph type="ctrTitle"/>
          </p:nvPr>
        </p:nvSpPr>
        <p:spPr/>
        <p:txBody>
          <a:bodyPr/>
          <a:lstStyle/>
          <a:p>
            <a:r>
              <a:rPr lang="ar-JO" dirty="0">
                <a:latin typeface="Traditional Arabic" pitchFamily="18" charset="-78"/>
                <a:cs typeface="Traditional Arabic" pitchFamily="18" charset="-78"/>
              </a:rPr>
              <a:t>حاولوا من خلال كلّ صورة أن تكتبوا ميزة للإقناع</a:t>
            </a:r>
            <a:endParaRPr lang="he-IL" sz="4400" b="1" dirty="0">
              <a:latin typeface="Traditional Arabic" panose="02020603050405020304" pitchFamily="18" charset="-78"/>
            </a:endParaRPr>
          </a:p>
        </p:txBody>
      </p:sp>
      <p:sp>
        <p:nvSpPr>
          <p:cNvPr id="6" name="מלבן 5">
            <a:extLst>
              <a:ext uri="{FF2B5EF4-FFF2-40B4-BE49-F238E27FC236}">
                <a16:creationId xmlns:a16="http://schemas.microsoft.com/office/drawing/2014/main" id="{89257270-AC86-4486-AF52-350A092E613B}"/>
              </a:ext>
            </a:extLst>
          </p:cNvPr>
          <p:cNvSpPr/>
          <p:nvPr/>
        </p:nvSpPr>
        <p:spPr>
          <a:xfrm>
            <a:off x="7641779" y="985439"/>
            <a:ext cx="3672514" cy="4247317"/>
          </a:xfrm>
          <a:prstGeom prst="rect">
            <a:avLst/>
          </a:prstGeom>
        </p:spPr>
        <p:txBody>
          <a:bodyPr wrap="square">
            <a:spAutoFit/>
          </a:bodyPr>
          <a:lstStyle/>
          <a:p>
            <a:r>
              <a:rPr lang="ar-JO" sz="5400" dirty="0">
                <a:latin typeface="Traditional Arabic" pitchFamily="18" charset="-78"/>
                <a:cs typeface="Traditional Arabic" pitchFamily="18" charset="-78"/>
              </a:rPr>
              <a:t>عندما نحاول إقناع شخص بفكرة ما نكون كَـ</a:t>
            </a:r>
          </a:p>
          <a:p>
            <a:r>
              <a:rPr lang="ar-JO" sz="5400" dirty="0">
                <a:latin typeface="Traditional Arabic" pitchFamily="18" charset="-78"/>
                <a:cs typeface="Traditional Arabic" pitchFamily="18" charset="-78"/>
              </a:rPr>
              <a:t>___________</a:t>
            </a:r>
            <a:endParaRPr lang="he-IL" sz="5400" dirty="0"/>
          </a:p>
        </p:txBody>
      </p:sp>
      <p:pic>
        <p:nvPicPr>
          <p:cNvPr id="4" name="תמונה 3">
            <a:extLst>
              <a:ext uri="{FF2B5EF4-FFF2-40B4-BE49-F238E27FC236}">
                <a16:creationId xmlns:a16="http://schemas.microsoft.com/office/drawing/2014/main" id="{B99367FB-CCD5-4DB7-8AC3-682E96B308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9606" y="985439"/>
            <a:ext cx="4419600" cy="4524375"/>
          </a:xfrm>
          <a:prstGeom prst="rect">
            <a:avLst/>
          </a:prstGeom>
        </p:spPr>
      </p:pic>
    </p:spTree>
    <p:extLst>
      <p:ext uri="{BB962C8B-B14F-4D97-AF65-F5344CB8AC3E}">
        <p14:creationId xmlns:p14="http://schemas.microsoft.com/office/powerpoint/2010/main" val="3731919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a:extLst>
              <a:ext uri="{FF2B5EF4-FFF2-40B4-BE49-F238E27FC236}">
                <a16:creationId xmlns:a16="http://schemas.microsoft.com/office/drawing/2014/main" id="{B8FCDBAE-E2E9-48AA-BF6F-871741A66C7B}"/>
              </a:ext>
            </a:extLst>
          </p:cNvPr>
          <p:cNvSpPr>
            <a:spLocks noGrp="1"/>
          </p:cNvSpPr>
          <p:nvPr>
            <p:ph type="ctrTitle"/>
          </p:nvPr>
        </p:nvSpPr>
        <p:spPr/>
        <p:txBody>
          <a:bodyPr/>
          <a:lstStyle/>
          <a:p>
            <a:r>
              <a:rPr lang="ar-JO" dirty="0">
                <a:latin typeface="Traditional Arabic" pitchFamily="18" charset="-78"/>
                <a:cs typeface="Traditional Arabic" pitchFamily="18" charset="-78"/>
              </a:rPr>
              <a:t>حاولوا من خلال كلّ صورة أن تكتبوا ميزة للإقناع</a:t>
            </a:r>
            <a:endParaRPr lang="he-IL" sz="4400" b="1" dirty="0">
              <a:latin typeface="Traditional Arabic" panose="02020603050405020304" pitchFamily="18" charset="-78"/>
            </a:endParaRPr>
          </a:p>
        </p:txBody>
      </p:sp>
      <p:sp>
        <p:nvSpPr>
          <p:cNvPr id="6" name="מלבן 5">
            <a:extLst>
              <a:ext uri="{FF2B5EF4-FFF2-40B4-BE49-F238E27FC236}">
                <a16:creationId xmlns:a16="http://schemas.microsoft.com/office/drawing/2014/main" id="{89257270-AC86-4486-AF52-350A092E613B}"/>
              </a:ext>
            </a:extLst>
          </p:cNvPr>
          <p:cNvSpPr/>
          <p:nvPr/>
        </p:nvSpPr>
        <p:spPr>
          <a:xfrm>
            <a:off x="7641779" y="985439"/>
            <a:ext cx="3672514" cy="2585323"/>
          </a:xfrm>
          <a:prstGeom prst="rect">
            <a:avLst/>
          </a:prstGeom>
        </p:spPr>
        <p:txBody>
          <a:bodyPr wrap="square">
            <a:spAutoFit/>
          </a:bodyPr>
          <a:lstStyle/>
          <a:p>
            <a:r>
              <a:rPr lang="ar-JO" sz="5400" dirty="0">
                <a:latin typeface="Traditional Arabic" pitchFamily="18" charset="-78"/>
                <a:cs typeface="Traditional Arabic" pitchFamily="18" charset="-78"/>
              </a:rPr>
              <a:t>لا يكون الإقناع ناجحًا إذا اعتمد على _____</a:t>
            </a:r>
            <a:endParaRPr lang="he-IL" sz="5400" dirty="0"/>
          </a:p>
        </p:txBody>
      </p:sp>
      <p:pic>
        <p:nvPicPr>
          <p:cNvPr id="5" name="תמונה 4">
            <a:extLst>
              <a:ext uri="{FF2B5EF4-FFF2-40B4-BE49-F238E27FC236}">
                <a16:creationId xmlns:a16="http://schemas.microsoft.com/office/drawing/2014/main" id="{2DC5BA0D-96EE-4807-901E-0DA2390F74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8339" y="1158875"/>
            <a:ext cx="3962400" cy="4286250"/>
          </a:xfrm>
          <a:prstGeom prst="rect">
            <a:avLst/>
          </a:prstGeom>
        </p:spPr>
      </p:pic>
    </p:spTree>
    <p:extLst>
      <p:ext uri="{BB962C8B-B14F-4D97-AF65-F5344CB8AC3E}">
        <p14:creationId xmlns:p14="http://schemas.microsoft.com/office/powerpoint/2010/main" val="2528650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circle(in)">
                                      <p:cBhvr>
                                        <p:cTn id="14" dur="20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74F7DA6F-74BA-4402-96C2-E42615A075A0}"/>
              </a:ext>
            </a:extLst>
          </p:cNvPr>
          <p:cNvSpPr>
            <a:spLocks noChangeArrowheads="1"/>
          </p:cNvSpPr>
          <p:nvPr/>
        </p:nvSpPr>
        <p:spPr bwMode="auto">
          <a:xfrm>
            <a:off x="6047124" y="1186515"/>
            <a:ext cx="5266266" cy="4832092"/>
          </a:xfrm>
          <a:prstGeom prst="rect">
            <a:avLst/>
          </a:prstGeom>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algn="l" rtl="0" eaLnBrk="0" fontAlgn="base" hangingPunct="0">
              <a:spcBef>
                <a:spcPct val="0"/>
              </a:spcBef>
              <a:spcAft>
                <a:spcPct val="0"/>
              </a:spcAft>
              <a:defRPr>
                <a:solidFill>
                  <a:schemeClr val="tx1"/>
                </a:solidFill>
                <a:latin typeface="Arial" panose="020B0604020202020204" pitchFamily="34" charset="0"/>
              </a:defRPr>
            </a:lvl2pPr>
            <a:lvl3pPr algn="l" rtl="0" eaLnBrk="0" fontAlgn="base" hangingPunct="0">
              <a:spcBef>
                <a:spcPct val="0"/>
              </a:spcBef>
              <a:spcAft>
                <a:spcPct val="0"/>
              </a:spcAft>
              <a:defRPr>
                <a:solidFill>
                  <a:schemeClr val="tx1"/>
                </a:solidFill>
                <a:latin typeface="Arial" panose="020B0604020202020204" pitchFamily="34" charset="0"/>
              </a:defRPr>
            </a:lvl3pPr>
            <a:lvl4pPr algn="l" rtl="0" eaLnBrk="0" fontAlgn="base" hangingPunct="0">
              <a:spcBef>
                <a:spcPct val="0"/>
              </a:spcBef>
              <a:spcAft>
                <a:spcPct val="0"/>
              </a:spcAft>
              <a:defRPr>
                <a:solidFill>
                  <a:schemeClr val="tx1"/>
                </a:solidFill>
                <a:latin typeface="Arial" panose="020B0604020202020204" pitchFamily="34" charset="0"/>
              </a:defRPr>
            </a:lvl4pPr>
            <a:lvl5pPr algn="l" rtl="0" eaLnBrk="0" fontAlgn="base" hangingPunct="0">
              <a:spcBef>
                <a:spcPct val="0"/>
              </a:spcBef>
              <a:spcAft>
                <a:spcPct val="0"/>
              </a:spcAft>
              <a:defRPr>
                <a:solidFill>
                  <a:schemeClr val="tx1"/>
                </a:solidFill>
                <a:latin typeface="Arial" panose="020B0604020202020204" pitchFamily="34" charset="0"/>
              </a:defRPr>
            </a:lvl5pPr>
            <a:lvl6pPr algn="l" rtl="0" eaLnBrk="0" fontAlgn="base" hangingPunct="0">
              <a:spcBef>
                <a:spcPct val="0"/>
              </a:spcBef>
              <a:spcAft>
                <a:spcPct val="0"/>
              </a:spcAft>
              <a:defRPr>
                <a:solidFill>
                  <a:schemeClr val="tx1"/>
                </a:solidFill>
                <a:latin typeface="Arial" panose="020B0604020202020204" pitchFamily="34" charset="0"/>
              </a:defRPr>
            </a:lvl6pPr>
            <a:lvl7pPr algn="l" rtl="0" eaLnBrk="0" fontAlgn="base" hangingPunct="0">
              <a:spcBef>
                <a:spcPct val="0"/>
              </a:spcBef>
              <a:spcAft>
                <a:spcPct val="0"/>
              </a:spcAft>
              <a:defRPr>
                <a:solidFill>
                  <a:schemeClr val="tx1"/>
                </a:solidFill>
                <a:latin typeface="Arial" panose="020B0604020202020204" pitchFamily="34" charset="0"/>
              </a:defRPr>
            </a:lvl7pPr>
            <a:lvl8pPr algn="l" rtl="0" eaLnBrk="0" fontAlgn="base" hangingPunct="0">
              <a:spcBef>
                <a:spcPct val="0"/>
              </a:spcBef>
              <a:spcAft>
                <a:spcPct val="0"/>
              </a:spcAft>
              <a:defRPr>
                <a:solidFill>
                  <a:schemeClr val="tx1"/>
                </a:solidFill>
                <a:latin typeface="Arial" panose="020B0604020202020204" pitchFamily="34" charset="0"/>
              </a:defRPr>
            </a:lvl8pPr>
            <a:lvl9pPr algn="l" rtl="0" eaLnBrk="0" fontAlgn="base" hangingPunct="0">
              <a:spcBef>
                <a:spcPct val="0"/>
              </a:spcBef>
              <a:spcAft>
                <a:spcPct val="0"/>
              </a:spcAft>
              <a:defRPr>
                <a:solidFill>
                  <a:schemeClr val="tx1"/>
                </a:solidFill>
                <a:latin typeface="Arial" panose="020B0604020202020204" pitchFamily="34" charset="0"/>
              </a:defRPr>
            </a:lvl9pPr>
          </a:lstStyle>
          <a:p>
            <a:pPr algn="just" rtl="1"/>
            <a:br>
              <a:rPr lang="he-IL" altLang="he-IL" sz="2800" b="1" dirty="0">
                <a:latin typeface="Arabic Typesetting" panose="03020402040406030203" pitchFamily="66" charset="-78"/>
              </a:rPr>
            </a:br>
            <a:r>
              <a:rPr lang="ar-SA" altLang="he-IL" sz="2800" b="1" dirty="0">
                <a:latin typeface="Arabic Typesetting" panose="03020402040406030203" pitchFamily="66" charset="-78"/>
                <a:cs typeface="Arabic Typesetting" panose="03020402040406030203" pitchFamily="66" charset="-78"/>
              </a:rPr>
              <a:t>إنّ وسائل التواصل الاجتماعيّ قد ساهمت في إبعاد الملل عن الإنسان، والشعور بالوحدة، وبالحاجة إلى أشخاصٍ لقضاء الوقت معهم؛ ولكنّها جعلته أقلّ انتباهًا لأقرب الناس إليه، قليل التّواصل الفعليّ بين الأفراد؛ حيثُ حلّت المكالمات الهاتفيّة عن بُعد والرّسائل النّصّيّة مكان التّواصل الفعليّ عن قرب؛ ممّا أدّى لتغيير جذريّ في مفهوم التّرابط والتّماسك العائليّ القائم على العون والمساعدة، حتّى قيل إنّ وسائل التواصل الاجتماعيّ قد جلبت لنا نمطًا عائليًّا جديدًا، وغيّرت طرق العمل، والحبّ والمعيشة، وطبيعة العلاقات بين الأفراد. وظهر اقتصاد جديد نتجت عنه مشاكل سياسيّة جديدة، وفي خلفيّة كلّ ذلك تبدّل وعي الإنسان</a:t>
            </a:r>
            <a:r>
              <a:rPr lang="he-IL" altLang="he-IL" sz="2800" b="1" dirty="0">
                <a:latin typeface="Arabic Typesetting" panose="03020402040406030203" pitchFamily="66" charset="-78"/>
              </a:rPr>
              <a:t>.</a:t>
            </a:r>
          </a:p>
        </p:txBody>
      </p:sp>
      <p:sp>
        <p:nvSpPr>
          <p:cNvPr id="11" name="מלבן 10">
            <a:extLst>
              <a:ext uri="{FF2B5EF4-FFF2-40B4-BE49-F238E27FC236}">
                <a16:creationId xmlns:a16="http://schemas.microsoft.com/office/drawing/2014/main" id="{F704BF87-B165-4FDE-851B-12A85D5C8057}"/>
              </a:ext>
            </a:extLst>
          </p:cNvPr>
          <p:cNvSpPr/>
          <p:nvPr/>
        </p:nvSpPr>
        <p:spPr>
          <a:xfrm>
            <a:off x="727272" y="3013501"/>
            <a:ext cx="4568825" cy="83099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eaLnBrk="0" fontAlgn="base" hangingPunct="0">
              <a:spcBef>
                <a:spcPct val="0"/>
              </a:spcBef>
              <a:spcAft>
                <a:spcPct val="0"/>
              </a:spcAft>
            </a:pPr>
            <a:r>
              <a:rPr lang="ar-SA" altLang="he-IL" sz="2400" b="1" dirty="0">
                <a:solidFill>
                  <a:srgbClr val="222222"/>
                </a:solidFill>
                <a:latin typeface="Arabic Typesetting" panose="03020402040406030203" pitchFamily="66" charset="-78"/>
                <a:cs typeface="Arabic Typesetting" panose="03020402040406030203" pitchFamily="66" charset="-78"/>
              </a:rPr>
              <a:t>وسائل التواصل الاجتماعيّ أبعدت الملل والوحدة عن الإنسان ولكّنها جعلته قليل التواصل الفعليّ مع الأفراد</a:t>
            </a:r>
            <a:r>
              <a:rPr lang="he-IL" altLang="he-IL" sz="2400" b="1" dirty="0">
                <a:solidFill>
                  <a:srgbClr val="222222"/>
                </a:solidFill>
                <a:latin typeface="Arabic Typesetting" panose="03020402040406030203" pitchFamily="66" charset="-78"/>
              </a:rPr>
              <a:t> </a:t>
            </a:r>
            <a:r>
              <a:rPr lang="he-IL" altLang="he-IL" sz="2400" b="1" dirty="0" err="1">
                <a:solidFill>
                  <a:srgbClr val="FFFFFF"/>
                </a:solidFill>
                <a:latin typeface="Arabic Typesetting" panose="03020402040406030203" pitchFamily="66" charset="-78"/>
              </a:rPr>
              <a:t>correct</a:t>
            </a:r>
            <a:endParaRPr lang="he-IL" altLang="he-IL" sz="2400" b="1" dirty="0">
              <a:latin typeface="Arabic Typesetting" panose="03020402040406030203" pitchFamily="66" charset="-78"/>
            </a:endParaRPr>
          </a:p>
        </p:txBody>
      </p:sp>
      <p:sp>
        <p:nvSpPr>
          <p:cNvPr id="12" name="מלבן 11">
            <a:extLst>
              <a:ext uri="{FF2B5EF4-FFF2-40B4-BE49-F238E27FC236}">
                <a16:creationId xmlns:a16="http://schemas.microsoft.com/office/drawing/2014/main" id="{31C35A0B-C2C1-4192-8F10-624CE13BD8F6}"/>
              </a:ext>
            </a:extLst>
          </p:cNvPr>
          <p:cNvSpPr/>
          <p:nvPr/>
        </p:nvSpPr>
        <p:spPr>
          <a:xfrm>
            <a:off x="1014354" y="1453158"/>
            <a:ext cx="4277313" cy="95410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eaLnBrk="0" fontAlgn="base" hangingPunct="0">
              <a:spcBef>
                <a:spcPct val="0"/>
              </a:spcBef>
              <a:spcAft>
                <a:spcPct val="0"/>
              </a:spcAft>
            </a:pPr>
            <a:r>
              <a:rPr lang="ar-SA" altLang="he-IL" sz="2800" b="1" dirty="0">
                <a:solidFill>
                  <a:srgbClr val="222222"/>
                </a:solidFill>
                <a:latin typeface="Arabic Typesetting" panose="03020402040406030203" pitchFamily="66" charset="-78"/>
                <a:cs typeface="Arabic Typesetting" panose="03020402040406030203" pitchFamily="66" charset="-78"/>
              </a:rPr>
              <a:t>وسائل التواصل الاجتماعيّ ساهمت في إبعاد الملل عن الإنسان</a:t>
            </a:r>
            <a:endParaRPr lang="he-IL" altLang="he-IL" sz="2800" b="1" dirty="0">
              <a:latin typeface="Arabic Typesetting" panose="03020402040406030203" pitchFamily="66" charset="-78"/>
            </a:endParaRPr>
          </a:p>
        </p:txBody>
      </p:sp>
      <p:sp>
        <p:nvSpPr>
          <p:cNvPr id="13" name="מלבן 12">
            <a:extLst>
              <a:ext uri="{FF2B5EF4-FFF2-40B4-BE49-F238E27FC236}">
                <a16:creationId xmlns:a16="http://schemas.microsoft.com/office/drawing/2014/main" id="{E9E5F6E1-60E5-48D9-B2FD-74EBF57385F4}"/>
              </a:ext>
            </a:extLst>
          </p:cNvPr>
          <p:cNvSpPr/>
          <p:nvPr/>
        </p:nvSpPr>
        <p:spPr>
          <a:xfrm>
            <a:off x="949127" y="4593283"/>
            <a:ext cx="4346970" cy="73866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eaLnBrk="0" fontAlgn="base" hangingPunct="0">
              <a:spcBef>
                <a:spcPct val="0"/>
              </a:spcBef>
              <a:spcAft>
                <a:spcPct val="0"/>
              </a:spcAft>
            </a:pPr>
            <a:r>
              <a:rPr lang="he-IL" altLang="he-IL" dirty="0">
                <a:solidFill>
                  <a:srgbClr val="222222"/>
                </a:solidFill>
                <a:latin typeface="Arimo"/>
              </a:rPr>
              <a:t> </a:t>
            </a:r>
            <a:r>
              <a:rPr lang="he-IL" altLang="he-IL" dirty="0" err="1">
                <a:solidFill>
                  <a:srgbClr val="FFFFFF"/>
                </a:solidFill>
                <a:latin typeface="Arimo"/>
              </a:rPr>
              <a:t>correct</a:t>
            </a:r>
            <a:endParaRPr lang="he-IL" altLang="he-IL" sz="800" dirty="0"/>
          </a:p>
          <a:p>
            <a:pPr lvl="0" eaLnBrk="0" fontAlgn="base" hangingPunct="0">
              <a:spcBef>
                <a:spcPct val="0"/>
              </a:spcBef>
              <a:spcAft>
                <a:spcPct val="0"/>
              </a:spcAft>
            </a:pPr>
            <a:r>
              <a:rPr lang="ar-SA" altLang="he-IL" sz="2400" b="1" dirty="0">
                <a:latin typeface="Arabic Typesetting" panose="03020402040406030203" pitchFamily="66" charset="-78"/>
                <a:cs typeface="Arabic Typesetting" panose="03020402040406030203" pitchFamily="66" charset="-78"/>
              </a:rPr>
              <a:t>وسائل التواصل الاجتماعيّ </a:t>
            </a:r>
            <a:r>
              <a:rPr lang="ar-JO" altLang="he-IL" sz="2400" b="1" dirty="0">
                <a:latin typeface="Arabic Typesetting" panose="03020402040406030203" pitchFamily="66" charset="-78"/>
                <a:cs typeface="Arabic Typesetting" panose="03020402040406030203" pitchFamily="66" charset="-78"/>
              </a:rPr>
              <a:t>جلبت لنا نمطًا جديدًا للحياة</a:t>
            </a:r>
            <a:r>
              <a:rPr lang="he-IL" altLang="he-IL" sz="2400" b="1" dirty="0">
                <a:latin typeface="Arabic Typesetting" panose="03020402040406030203" pitchFamily="66" charset="-78"/>
              </a:rPr>
              <a:t>.</a:t>
            </a:r>
          </a:p>
        </p:txBody>
      </p:sp>
      <p:sp>
        <p:nvSpPr>
          <p:cNvPr id="14" name="כותרת 1">
            <a:extLst>
              <a:ext uri="{FF2B5EF4-FFF2-40B4-BE49-F238E27FC236}">
                <a16:creationId xmlns:a16="http://schemas.microsoft.com/office/drawing/2014/main" id="{5D9FC876-5834-400F-B14B-0E174BA5236B}"/>
              </a:ext>
            </a:extLst>
          </p:cNvPr>
          <p:cNvSpPr txBox="1">
            <a:spLocks/>
          </p:cNvSpPr>
          <p:nvPr/>
        </p:nvSpPr>
        <p:spPr>
          <a:xfrm>
            <a:off x="1524000" y="-176644"/>
            <a:ext cx="10246355" cy="1261541"/>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b="1" kern="1200">
                <a:solidFill>
                  <a:srgbClr val="192A72"/>
                </a:solidFill>
                <a:latin typeface="Varela Round" panose="00000500000000000000" pitchFamily="2" charset="-79"/>
                <a:ea typeface="+mj-ea"/>
                <a:cs typeface="+mn-cs"/>
              </a:defRPr>
            </a:lvl1pPr>
          </a:lstStyle>
          <a:p>
            <a:pPr algn="r"/>
            <a:endParaRPr lang="he-IL" sz="3200" dirty="0"/>
          </a:p>
        </p:txBody>
      </p:sp>
      <p:sp>
        <p:nvSpPr>
          <p:cNvPr id="16" name="כותרת 15">
            <a:extLst>
              <a:ext uri="{FF2B5EF4-FFF2-40B4-BE49-F238E27FC236}">
                <a16:creationId xmlns:a16="http://schemas.microsoft.com/office/drawing/2014/main" id="{F526DE7C-9CEA-418D-A652-7A6569ABE229}"/>
              </a:ext>
            </a:extLst>
          </p:cNvPr>
          <p:cNvSpPr>
            <a:spLocks noGrp="1"/>
          </p:cNvSpPr>
          <p:nvPr>
            <p:ph type="ctrTitle"/>
          </p:nvPr>
        </p:nvSpPr>
        <p:spPr/>
        <p:txBody>
          <a:bodyPr/>
          <a:lstStyle/>
          <a:p>
            <a:pPr algn="r"/>
            <a:r>
              <a:rPr lang="ar-JO" dirty="0">
                <a:solidFill>
                  <a:schemeClr val="tx1"/>
                </a:solidFill>
                <a:latin typeface="Traditional Arabic" panose="02020603050405020304" pitchFamily="18" charset="-78"/>
                <a:cs typeface="Traditional Arabic" panose="02020603050405020304" pitchFamily="18" charset="-78"/>
              </a:rPr>
              <a:t>نقرأ الفقرة التالية وتحدّد رأي الكاتب وادّعاءه</a:t>
            </a:r>
            <a:endParaRPr lang="he-IL" dirty="0">
              <a:latin typeface="Traditional Arabic" panose="02020603050405020304" pitchFamily="18" charset="-78"/>
            </a:endParaRPr>
          </a:p>
        </p:txBody>
      </p:sp>
    </p:spTree>
    <p:controls>
      <mc:AlternateContent xmlns:mc="http://schemas.openxmlformats.org/markup-compatibility/2006">
        <mc:Choice xmlns:v="urn:schemas-microsoft-com:vml" Requires="v">
          <p:control spid="2106" name="HTMLOption1" r:id="rId2" imgW="257040" imgH="304920"/>
        </mc:Choice>
        <mc:Fallback>
          <p:control name="HTMLOption1" r:id="rId2" imgW="257040" imgH="304920">
            <p:pic>
              <p:nvPicPr>
                <p:cNvPr id="7" name="HTMLOption1">
                  <a:extLst>
                    <a:ext uri="{FF2B5EF4-FFF2-40B4-BE49-F238E27FC236}">
                      <a16:creationId xmlns:a16="http://schemas.microsoft.com/office/drawing/2014/main" id="{5228A7F8-57D0-47E6-9552-0098AC193A41}"/>
                    </a:ext>
                  </a:extLst>
                </p:cNvPr>
                <p:cNvPicPr preferRelativeResize="0">
                  <a:picLocks noChangeArrowheads="1" noChangeShapeType="1"/>
                </p:cNvPicPr>
                <p:nvPr/>
              </p:nvPicPr>
              <p:blipFill>
                <a:blip r:embed="rId7"/>
                <a:srcRect/>
                <a:stretch>
                  <a:fillRect/>
                </a:stretch>
              </p:blipFill>
              <p:spPr bwMode="auto">
                <a:xfrm>
                  <a:off x="152400" y="2827873"/>
                  <a:ext cx="1371600" cy="274638"/>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2107" name="HTMLOption2" r:id="rId3" imgW="257040" imgH="304920"/>
        </mc:Choice>
        <mc:Fallback>
          <p:control name="HTMLOption2" r:id="rId3" imgW="257040" imgH="304920">
            <p:pic>
              <p:nvPicPr>
                <p:cNvPr id="8" name="HTMLOption2">
                  <a:extLst>
                    <a:ext uri="{FF2B5EF4-FFF2-40B4-BE49-F238E27FC236}">
                      <a16:creationId xmlns:a16="http://schemas.microsoft.com/office/drawing/2014/main" id="{6BFD6B92-01B4-4CBF-8080-19EDCB5B7C06}"/>
                    </a:ext>
                  </a:extLst>
                </p:cNvPr>
                <p:cNvPicPr preferRelativeResize="0">
                  <a:picLocks noChangeArrowheads="1" noChangeShapeType="1"/>
                </p:cNvPicPr>
                <p:nvPr/>
              </p:nvPicPr>
              <p:blipFill>
                <a:blip r:embed="rId7"/>
                <a:srcRect/>
                <a:stretch>
                  <a:fillRect/>
                </a:stretch>
              </p:blipFill>
              <p:spPr bwMode="auto">
                <a:xfrm>
                  <a:off x="152400" y="2827873"/>
                  <a:ext cx="1371600" cy="274638"/>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2108" name="HTMLOption3" r:id="rId4" imgW="257040" imgH="304920"/>
        </mc:Choice>
        <mc:Fallback>
          <p:control name="HTMLOption3" r:id="rId4" imgW="257040" imgH="304920">
            <p:pic>
              <p:nvPicPr>
                <p:cNvPr id="9" name="HTMLOption3">
                  <a:extLst>
                    <a:ext uri="{FF2B5EF4-FFF2-40B4-BE49-F238E27FC236}">
                      <a16:creationId xmlns:a16="http://schemas.microsoft.com/office/drawing/2014/main" id="{C3E62AC7-99CE-498D-81D6-0828F2E9B261}"/>
                    </a:ext>
                  </a:extLst>
                </p:cNvPr>
                <p:cNvPicPr preferRelativeResize="0">
                  <a:picLocks noChangeArrowheads="1" noChangeShapeType="1"/>
                </p:cNvPicPr>
                <p:nvPr/>
              </p:nvPicPr>
              <p:blipFill>
                <a:blip r:embed="rId8"/>
                <a:srcRect/>
                <a:stretch>
                  <a:fillRect/>
                </a:stretch>
              </p:blipFill>
              <p:spPr bwMode="auto">
                <a:xfrm>
                  <a:off x="152400" y="2827873"/>
                  <a:ext cx="1371600" cy="274638"/>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2109" name="HTMLOption4" r:id="rId5" imgW="257040" imgH="304920"/>
        </mc:Choice>
        <mc:Fallback>
          <p:control name="HTMLOption4" r:id="rId5" imgW="257040" imgH="304920">
            <p:pic>
              <p:nvPicPr>
                <p:cNvPr id="10" name="HTMLOption4">
                  <a:extLst>
                    <a:ext uri="{FF2B5EF4-FFF2-40B4-BE49-F238E27FC236}">
                      <a16:creationId xmlns:a16="http://schemas.microsoft.com/office/drawing/2014/main" id="{8CC1A62C-E8C3-4CBC-B9A1-6E765CAF38A0}"/>
                    </a:ext>
                  </a:extLst>
                </p:cNvPr>
                <p:cNvPicPr preferRelativeResize="0">
                  <a:picLocks noChangeArrowheads="1" noChangeShapeType="1"/>
                </p:cNvPicPr>
                <p:nvPr/>
              </p:nvPicPr>
              <p:blipFill>
                <a:blip r:embed="rId7"/>
                <a:srcRect/>
                <a:stretch>
                  <a:fillRect/>
                </a:stretch>
              </p:blipFill>
              <p:spPr bwMode="auto">
                <a:xfrm>
                  <a:off x="152400" y="2827873"/>
                  <a:ext cx="1371600" cy="274638"/>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extLst>
      <p:ext uri="{BB962C8B-B14F-4D97-AF65-F5344CB8AC3E}">
        <p14:creationId xmlns:p14="http://schemas.microsoft.com/office/powerpoint/2010/main" val="2472189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1000"/>
                                        <p:tgtEl>
                                          <p:spTgt spid="13"/>
                                        </p:tgtEl>
                                      </p:cBhvr>
                                    </p:animEffect>
                                    <p:anim calcmode="lin" valueType="num">
                                      <p:cBhvr>
                                        <p:cTn id="36" dur="1000" fill="hold"/>
                                        <p:tgtEl>
                                          <p:spTgt spid="13"/>
                                        </p:tgtEl>
                                        <p:attrNameLst>
                                          <p:attrName>ppt_x</p:attrName>
                                        </p:attrNameLst>
                                      </p:cBhvr>
                                      <p:tavLst>
                                        <p:tav tm="0">
                                          <p:val>
                                            <p:strVal val="#ppt_x"/>
                                          </p:val>
                                        </p:tav>
                                        <p:tav tm="100000">
                                          <p:val>
                                            <p:strVal val="#ppt_x"/>
                                          </p:val>
                                        </p:tav>
                                      </p:tavLst>
                                    </p:anim>
                                    <p:anim calcmode="lin" valueType="num">
                                      <p:cBhvr>
                                        <p:cTn id="3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animBg="1"/>
      <p:bldP spid="12" grpId="0" animBg="1"/>
      <p:bldP spid="13" grpId="0" animBg="1"/>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DA9C8BD-B758-46CA-AEFA-08D9F2161CBD}"/>
              </a:ext>
            </a:extLst>
          </p:cNvPr>
          <p:cNvSpPr>
            <a:spLocks noGrp="1"/>
          </p:cNvSpPr>
          <p:nvPr>
            <p:ph type="ctrTitle"/>
          </p:nvPr>
        </p:nvSpPr>
        <p:spPr/>
        <p:style>
          <a:lnRef idx="2">
            <a:schemeClr val="dk1"/>
          </a:lnRef>
          <a:fillRef idx="1">
            <a:schemeClr val="lt1"/>
          </a:fillRef>
          <a:effectRef idx="0">
            <a:schemeClr val="dk1"/>
          </a:effectRef>
          <a:fontRef idx="minor">
            <a:schemeClr val="dk1"/>
          </a:fontRef>
        </p:style>
        <p:txBody>
          <a:bodyPr/>
          <a:lstStyle/>
          <a:p>
            <a:pPr algn="r"/>
            <a:r>
              <a:rPr lang="ar-JO" sz="3200" dirty="0">
                <a:latin typeface="Traditional Arabic" panose="02020603050405020304" pitchFamily="18" charset="-78"/>
                <a:cs typeface="Traditional Arabic" panose="02020603050405020304" pitchFamily="18" charset="-78"/>
              </a:rPr>
              <a:t>نشير إلى العبارات الداعمة الّتي حاول الكاتب من خلالها إقناعنا برأيها</a:t>
            </a:r>
            <a:endParaRPr lang="he-IL" sz="3200" dirty="0">
              <a:latin typeface="Traditional Arabic" panose="02020603050405020304" pitchFamily="18" charset="-78"/>
            </a:endParaRPr>
          </a:p>
        </p:txBody>
      </p:sp>
      <p:sp>
        <p:nvSpPr>
          <p:cNvPr id="6" name="Rectangle 1">
            <a:extLst>
              <a:ext uri="{FF2B5EF4-FFF2-40B4-BE49-F238E27FC236}">
                <a16:creationId xmlns:a16="http://schemas.microsoft.com/office/drawing/2014/main" id="{74F7DA6F-74BA-4402-96C2-E42615A075A0}"/>
              </a:ext>
            </a:extLst>
          </p:cNvPr>
          <p:cNvSpPr>
            <a:spLocks noChangeArrowheads="1"/>
          </p:cNvSpPr>
          <p:nvPr/>
        </p:nvSpPr>
        <p:spPr bwMode="auto">
          <a:xfrm>
            <a:off x="6477002" y="1004487"/>
            <a:ext cx="5266266" cy="4832092"/>
          </a:xfrm>
          <a:prstGeom prst="rect">
            <a:avLst/>
          </a:prstGeom>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algn="l" rtl="0" eaLnBrk="0" fontAlgn="base" hangingPunct="0">
              <a:spcBef>
                <a:spcPct val="0"/>
              </a:spcBef>
              <a:spcAft>
                <a:spcPct val="0"/>
              </a:spcAft>
              <a:defRPr>
                <a:solidFill>
                  <a:schemeClr val="tx1"/>
                </a:solidFill>
                <a:latin typeface="Arial" panose="020B0604020202020204" pitchFamily="34" charset="0"/>
              </a:defRPr>
            </a:lvl2pPr>
            <a:lvl3pPr algn="l" rtl="0" eaLnBrk="0" fontAlgn="base" hangingPunct="0">
              <a:spcBef>
                <a:spcPct val="0"/>
              </a:spcBef>
              <a:spcAft>
                <a:spcPct val="0"/>
              </a:spcAft>
              <a:defRPr>
                <a:solidFill>
                  <a:schemeClr val="tx1"/>
                </a:solidFill>
                <a:latin typeface="Arial" panose="020B0604020202020204" pitchFamily="34" charset="0"/>
              </a:defRPr>
            </a:lvl3pPr>
            <a:lvl4pPr algn="l" rtl="0" eaLnBrk="0" fontAlgn="base" hangingPunct="0">
              <a:spcBef>
                <a:spcPct val="0"/>
              </a:spcBef>
              <a:spcAft>
                <a:spcPct val="0"/>
              </a:spcAft>
              <a:defRPr>
                <a:solidFill>
                  <a:schemeClr val="tx1"/>
                </a:solidFill>
                <a:latin typeface="Arial" panose="020B0604020202020204" pitchFamily="34" charset="0"/>
              </a:defRPr>
            </a:lvl4pPr>
            <a:lvl5pPr algn="l" rtl="0" eaLnBrk="0" fontAlgn="base" hangingPunct="0">
              <a:spcBef>
                <a:spcPct val="0"/>
              </a:spcBef>
              <a:spcAft>
                <a:spcPct val="0"/>
              </a:spcAft>
              <a:defRPr>
                <a:solidFill>
                  <a:schemeClr val="tx1"/>
                </a:solidFill>
                <a:latin typeface="Arial" panose="020B0604020202020204" pitchFamily="34" charset="0"/>
              </a:defRPr>
            </a:lvl5pPr>
            <a:lvl6pPr algn="l" rtl="0" eaLnBrk="0" fontAlgn="base" hangingPunct="0">
              <a:spcBef>
                <a:spcPct val="0"/>
              </a:spcBef>
              <a:spcAft>
                <a:spcPct val="0"/>
              </a:spcAft>
              <a:defRPr>
                <a:solidFill>
                  <a:schemeClr val="tx1"/>
                </a:solidFill>
                <a:latin typeface="Arial" panose="020B0604020202020204" pitchFamily="34" charset="0"/>
              </a:defRPr>
            </a:lvl6pPr>
            <a:lvl7pPr algn="l" rtl="0" eaLnBrk="0" fontAlgn="base" hangingPunct="0">
              <a:spcBef>
                <a:spcPct val="0"/>
              </a:spcBef>
              <a:spcAft>
                <a:spcPct val="0"/>
              </a:spcAft>
              <a:defRPr>
                <a:solidFill>
                  <a:schemeClr val="tx1"/>
                </a:solidFill>
                <a:latin typeface="Arial" panose="020B0604020202020204" pitchFamily="34" charset="0"/>
              </a:defRPr>
            </a:lvl7pPr>
            <a:lvl8pPr algn="l" rtl="0" eaLnBrk="0" fontAlgn="base" hangingPunct="0">
              <a:spcBef>
                <a:spcPct val="0"/>
              </a:spcBef>
              <a:spcAft>
                <a:spcPct val="0"/>
              </a:spcAft>
              <a:defRPr>
                <a:solidFill>
                  <a:schemeClr val="tx1"/>
                </a:solidFill>
                <a:latin typeface="Arial" panose="020B0604020202020204" pitchFamily="34" charset="0"/>
              </a:defRPr>
            </a:lvl8pPr>
            <a:lvl9pPr algn="l" rtl="0" eaLnBrk="0" fontAlgn="base" hangingPunct="0">
              <a:spcBef>
                <a:spcPct val="0"/>
              </a:spcBef>
              <a:spcAft>
                <a:spcPct val="0"/>
              </a:spcAft>
              <a:defRPr>
                <a:solidFill>
                  <a:schemeClr val="tx1"/>
                </a:solidFill>
                <a:latin typeface="Arial" panose="020B0604020202020204" pitchFamily="34" charset="0"/>
              </a:defRPr>
            </a:lvl9pPr>
          </a:lstStyle>
          <a:p>
            <a:pPr algn="just" rtl="1"/>
            <a:br>
              <a:rPr lang="he-IL" altLang="he-IL" sz="2800" dirty="0">
                <a:latin typeface="Arabic Typesetting" panose="03020402040406030203" pitchFamily="66" charset="-78"/>
              </a:rPr>
            </a:br>
            <a:r>
              <a:rPr lang="ar-SA" altLang="he-IL" sz="2800" dirty="0">
                <a:latin typeface="Arabic Typesetting" panose="03020402040406030203" pitchFamily="66" charset="-78"/>
                <a:cs typeface="Arabic Typesetting" panose="03020402040406030203" pitchFamily="66" charset="-78"/>
              </a:rPr>
              <a:t>إنّ وسائل التواصل الاجتماعيّ قد ساهمت في إبعاد الملل عن الإنسان، والشعور بالوحدة، وبالحاجة إلى أشخاصٍ لقضاء الوقت معهم؛ ولكنّها جعلته أقلّ انتباهًا لأقرب الناس إليه، قليل التّواصل الفعليّ بين الأفراد؛ </a:t>
            </a:r>
            <a:r>
              <a:rPr lang="ar-SA" altLang="he-IL" sz="2800" dirty="0">
                <a:highlight>
                  <a:srgbClr val="008080"/>
                </a:highlight>
                <a:latin typeface="Arabic Typesetting" panose="03020402040406030203" pitchFamily="66" charset="-78"/>
                <a:cs typeface="Arabic Typesetting" panose="03020402040406030203" pitchFamily="66" charset="-78"/>
              </a:rPr>
              <a:t>حيثُ حلّت المكالمات الهاتفيّة عن بُعد والرّسائل النّصّيّة مكان التّواصل الفعليّ عن قرب</a:t>
            </a:r>
            <a:r>
              <a:rPr lang="ar-SA" altLang="he-IL" sz="2800" dirty="0">
                <a:latin typeface="Arabic Typesetting" panose="03020402040406030203" pitchFamily="66" charset="-78"/>
                <a:cs typeface="Arabic Typesetting" panose="03020402040406030203" pitchFamily="66" charset="-78"/>
              </a:rPr>
              <a:t>؛ </a:t>
            </a:r>
            <a:r>
              <a:rPr lang="ar-SA" altLang="he-IL" sz="2800" dirty="0">
                <a:highlight>
                  <a:srgbClr val="C0C0C0"/>
                </a:highlight>
                <a:latin typeface="Arabic Typesetting" panose="03020402040406030203" pitchFamily="66" charset="-78"/>
                <a:cs typeface="Arabic Typesetting" panose="03020402040406030203" pitchFamily="66" charset="-78"/>
              </a:rPr>
              <a:t>ممّا أدّى لتغيير جذريّ في مفهوم التّرابط والتّماسك العائليّ القائم على العون والمساعدة</a:t>
            </a:r>
            <a:r>
              <a:rPr lang="ar-SA" altLang="he-IL" sz="2800" dirty="0">
                <a:latin typeface="Arabic Typesetting" panose="03020402040406030203" pitchFamily="66" charset="-78"/>
                <a:cs typeface="Arabic Typesetting" panose="03020402040406030203" pitchFamily="66" charset="-78"/>
              </a:rPr>
              <a:t>، حتّى قيل </a:t>
            </a:r>
            <a:r>
              <a:rPr lang="ar-SA" altLang="he-IL" sz="2800" dirty="0">
                <a:highlight>
                  <a:srgbClr val="00FFFF"/>
                </a:highlight>
                <a:latin typeface="Arabic Typesetting" panose="03020402040406030203" pitchFamily="66" charset="-78"/>
                <a:cs typeface="Arabic Typesetting" panose="03020402040406030203" pitchFamily="66" charset="-78"/>
              </a:rPr>
              <a:t>إنّ وسائل التواصل الاجتماعيّ قد جلبت لنا نمطًا عائليًّا جديدًا، وغيّرت طرق العمل، والحبّ والمعيشة، وطبيعة العلاقات بين الأفراد</a:t>
            </a:r>
            <a:r>
              <a:rPr lang="ar-SA" altLang="he-IL" sz="2800" dirty="0">
                <a:latin typeface="Arabic Typesetting" panose="03020402040406030203" pitchFamily="66" charset="-78"/>
                <a:cs typeface="Arabic Typesetting" panose="03020402040406030203" pitchFamily="66" charset="-78"/>
              </a:rPr>
              <a:t>. وظهر اقتصاد جديد نتجت عنه مشاكل سياسيّة جديدة، وفي خلفيّة كلّ ذلك تبدّل وعي الإنسان</a:t>
            </a:r>
            <a:r>
              <a:rPr lang="he-IL" altLang="he-IL" sz="2800" dirty="0">
                <a:latin typeface="Arabic Typesetting" panose="03020402040406030203" pitchFamily="66" charset="-78"/>
              </a:rPr>
              <a:t>.</a:t>
            </a:r>
          </a:p>
        </p:txBody>
      </p:sp>
      <p:sp>
        <p:nvSpPr>
          <p:cNvPr id="11" name="מלבן 10">
            <a:extLst>
              <a:ext uri="{FF2B5EF4-FFF2-40B4-BE49-F238E27FC236}">
                <a16:creationId xmlns:a16="http://schemas.microsoft.com/office/drawing/2014/main" id="{F704BF87-B165-4FDE-851B-12A85D5C8057}"/>
              </a:ext>
            </a:extLst>
          </p:cNvPr>
          <p:cNvSpPr/>
          <p:nvPr/>
        </p:nvSpPr>
        <p:spPr>
          <a:xfrm>
            <a:off x="1028331" y="2862742"/>
            <a:ext cx="4277313" cy="83099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lvl="0" rtl="0" eaLnBrk="0" fontAlgn="base" hangingPunct="0">
              <a:spcBef>
                <a:spcPct val="0"/>
              </a:spcBef>
              <a:spcAft>
                <a:spcPct val="0"/>
              </a:spcAft>
            </a:pPr>
            <a:r>
              <a:rPr lang="ar-SA" altLang="he-IL" sz="2400" dirty="0">
                <a:latin typeface="Arabic Typesetting" panose="03020402040406030203" pitchFamily="66" charset="-78"/>
                <a:cs typeface="Arabic Typesetting" panose="03020402040406030203" pitchFamily="66" charset="-78"/>
              </a:rPr>
              <a:t>ممّا أدّى لتغيير جذريّ في مفهوم التّرابط والتّماسك العائليّ القائم على العون والمساعدة</a:t>
            </a:r>
            <a:endParaRPr lang="he-IL" altLang="he-IL" sz="2400" dirty="0"/>
          </a:p>
        </p:txBody>
      </p:sp>
      <p:sp>
        <p:nvSpPr>
          <p:cNvPr id="12" name="מלבן 11">
            <a:extLst>
              <a:ext uri="{FF2B5EF4-FFF2-40B4-BE49-F238E27FC236}">
                <a16:creationId xmlns:a16="http://schemas.microsoft.com/office/drawing/2014/main" id="{31C35A0B-C2C1-4192-8F10-624CE13BD8F6}"/>
              </a:ext>
            </a:extLst>
          </p:cNvPr>
          <p:cNvSpPr/>
          <p:nvPr/>
        </p:nvSpPr>
        <p:spPr>
          <a:xfrm>
            <a:off x="1014354" y="1453158"/>
            <a:ext cx="4277313" cy="83099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lvl="0" rtl="0" eaLnBrk="0" fontAlgn="base" hangingPunct="0">
              <a:spcBef>
                <a:spcPct val="0"/>
              </a:spcBef>
              <a:spcAft>
                <a:spcPct val="0"/>
              </a:spcAft>
            </a:pPr>
            <a:r>
              <a:rPr lang="ar-SA" altLang="he-IL" sz="2400" dirty="0">
                <a:latin typeface="Arabic Typesetting" panose="03020402040406030203" pitchFamily="66" charset="-78"/>
                <a:cs typeface="Arabic Typesetting" panose="03020402040406030203" pitchFamily="66" charset="-78"/>
              </a:rPr>
              <a:t>حيثُ حلّت المكالمات الهاتفيّة عن بُعد والرّسائل النّصّيّة مكان التّواصل الفعليّ عن قرب</a:t>
            </a:r>
            <a:endParaRPr lang="he-IL" altLang="he-IL" sz="2400" dirty="0"/>
          </a:p>
        </p:txBody>
      </p:sp>
      <p:sp>
        <p:nvSpPr>
          <p:cNvPr id="13" name="מלבן 12">
            <a:extLst>
              <a:ext uri="{FF2B5EF4-FFF2-40B4-BE49-F238E27FC236}">
                <a16:creationId xmlns:a16="http://schemas.microsoft.com/office/drawing/2014/main" id="{E9E5F6E1-60E5-48D9-B2FD-74EBF57385F4}"/>
              </a:ext>
            </a:extLst>
          </p:cNvPr>
          <p:cNvSpPr/>
          <p:nvPr/>
        </p:nvSpPr>
        <p:spPr>
          <a:xfrm>
            <a:off x="1096403" y="4071159"/>
            <a:ext cx="4346970" cy="156966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lvl="0" rtl="0" eaLnBrk="0" fontAlgn="base" hangingPunct="0">
              <a:spcBef>
                <a:spcPct val="0"/>
              </a:spcBef>
              <a:spcAft>
                <a:spcPct val="0"/>
              </a:spcAft>
            </a:pPr>
            <a:endParaRPr lang="he-IL" altLang="he-IL" sz="2400" dirty="0"/>
          </a:p>
          <a:p>
            <a:pPr lvl="0" rtl="0" eaLnBrk="0" fontAlgn="base" hangingPunct="0">
              <a:spcBef>
                <a:spcPct val="0"/>
              </a:spcBef>
              <a:spcAft>
                <a:spcPct val="0"/>
              </a:spcAft>
            </a:pPr>
            <a:r>
              <a:rPr lang="ar-SA" altLang="he-IL" sz="2400" dirty="0">
                <a:latin typeface="Arabic Typesetting" panose="03020402040406030203" pitchFamily="66" charset="-78"/>
                <a:cs typeface="Arabic Typesetting" panose="03020402040406030203" pitchFamily="66" charset="-78"/>
              </a:rPr>
              <a:t>إنّ وسائل التواصل الاجتماعيّ قد جلبت لنا نمطًا عائليًّا جديدًا، وغيّرت طرق العمل، والحبّ والمعيشة، وطبيعة العلاقات بين الأفراد.</a:t>
            </a:r>
            <a:endParaRPr lang="he-IL" altLang="he-IL" sz="2400" dirty="0">
              <a:latin typeface="Arial" panose="020B0604020202020204" pitchFamily="34" charset="0"/>
            </a:endParaRPr>
          </a:p>
        </p:txBody>
      </p:sp>
    </p:spTree>
    <p:controls>
      <mc:AlternateContent xmlns:mc="http://schemas.openxmlformats.org/markup-compatibility/2006">
        <mc:Choice xmlns:v="urn:schemas-microsoft-com:vml" Requires="v">
          <p:control spid="1086" name="HTMLOption1" r:id="rId2" imgW="257040" imgH="304920"/>
        </mc:Choice>
        <mc:Fallback>
          <p:control name="HTMLOption1" r:id="rId2" imgW="257040" imgH="304920">
            <p:pic>
              <p:nvPicPr>
                <p:cNvPr id="7" name="HTMLOption1">
                  <a:extLst>
                    <a:ext uri="{FF2B5EF4-FFF2-40B4-BE49-F238E27FC236}">
                      <a16:creationId xmlns:a16="http://schemas.microsoft.com/office/drawing/2014/main" id="{5228A7F8-57D0-47E6-9552-0098AC193A41}"/>
                    </a:ext>
                  </a:extLst>
                </p:cNvPr>
                <p:cNvPicPr preferRelativeResize="0">
                  <a:picLocks noChangeArrowheads="1" noChangeShapeType="1"/>
                </p:cNvPicPr>
                <p:nvPr/>
              </p:nvPicPr>
              <p:blipFill>
                <a:blip r:embed="rId7"/>
                <a:srcRect/>
                <a:stretch>
                  <a:fillRect/>
                </a:stretch>
              </p:blipFill>
              <p:spPr bwMode="auto">
                <a:xfrm>
                  <a:off x="152400" y="2827873"/>
                  <a:ext cx="1371600" cy="274638"/>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1087" name="HTMLOption2" r:id="rId3" imgW="257040" imgH="304920"/>
        </mc:Choice>
        <mc:Fallback>
          <p:control name="HTMLOption2" r:id="rId3" imgW="257040" imgH="304920">
            <p:pic>
              <p:nvPicPr>
                <p:cNvPr id="8" name="HTMLOption2">
                  <a:extLst>
                    <a:ext uri="{FF2B5EF4-FFF2-40B4-BE49-F238E27FC236}">
                      <a16:creationId xmlns:a16="http://schemas.microsoft.com/office/drawing/2014/main" id="{6BFD6B92-01B4-4CBF-8080-19EDCB5B7C06}"/>
                    </a:ext>
                  </a:extLst>
                </p:cNvPr>
                <p:cNvPicPr preferRelativeResize="0">
                  <a:picLocks noChangeArrowheads="1" noChangeShapeType="1"/>
                </p:cNvPicPr>
                <p:nvPr/>
              </p:nvPicPr>
              <p:blipFill>
                <a:blip r:embed="rId7"/>
                <a:srcRect/>
                <a:stretch>
                  <a:fillRect/>
                </a:stretch>
              </p:blipFill>
              <p:spPr bwMode="auto">
                <a:xfrm>
                  <a:off x="152400" y="2827873"/>
                  <a:ext cx="1371600" cy="274638"/>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1088" name="HTMLOption3" r:id="rId4" imgW="257040" imgH="304920"/>
        </mc:Choice>
        <mc:Fallback>
          <p:control name="HTMLOption3" r:id="rId4" imgW="257040" imgH="304920">
            <p:pic>
              <p:nvPicPr>
                <p:cNvPr id="9" name="HTMLOption3">
                  <a:extLst>
                    <a:ext uri="{FF2B5EF4-FFF2-40B4-BE49-F238E27FC236}">
                      <a16:creationId xmlns:a16="http://schemas.microsoft.com/office/drawing/2014/main" id="{C3E62AC7-99CE-498D-81D6-0828F2E9B261}"/>
                    </a:ext>
                  </a:extLst>
                </p:cNvPr>
                <p:cNvPicPr preferRelativeResize="0">
                  <a:picLocks noChangeArrowheads="1" noChangeShapeType="1"/>
                </p:cNvPicPr>
                <p:nvPr/>
              </p:nvPicPr>
              <p:blipFill>
                <a:blip r:embed="rId8"/>
                <a:srcRect/>
                <a:stretch>
                  <a:fillRect/>
                </a:stretch>
              </p:blipFill>
              <p:spPr bwMode="auto">
                <a:xfrm>
                  <a:off x="152400" y="2827873"/>
                  <a:ext cx="1371600" cy="274638"/>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1089" name="HTMLOption4" r:id="rId5" imgW="257040" imgH="304920"/>
        </mc:Choice>
        <mc:Fallback>
          <p:control name="HTMLOption4" r:id="rId5" imgW="257040" imgH="304920">
            <p:pic>
              <p:nvPicPr>
                <p:cNvPr id="10" name="HTMLOption4">
                  <a:extLst>
                    <a:ext uri="{FF2B5EF4-FFF2-40B4-BE49-F238E27FC236}">
                      <a16:creationId xmlns:a16="http://schemas.microsoft.com/office/drawing/2014/main" id="{8CC1A62C-E8C3-4CBC-B9A1-6E765CAF38A0}"/>
                    </a:ext>
                  </a:extLst>
                </p:cNvPr>
                <p:cNvPicPr preferRelativeResize="0">
                  <a:picLocks noChangeArrowheads="1" noChangeShapeType="1"/>
                </p:cNvPicPr>
                <p:nvPr/>
              </p:nvPicPr>
              <p:blipFill>
                <a:blip r:embed="rId7"/>
                <a:srcRect/>
                <a:stretch>
                  <a:fillRect/>
                </a:stretch>
              </p:blipFill>
              <p:spPr bwMode="auto">
                <a:xfrm>
                  <a:off x="152400" y="2827873"/>
                  <a:ext cx="1371600" cy="274638"/>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extLst>
      <p:ext uri="{BB962C8B-B14F-4D97-AF65-F5344CB8AC3E}">
        <p14:creationId xmlns:p14="http://schemas.microsoft.com/office/powerpoint/2010/main" val="698762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1" grpId="0" animBg="1"/>
      <p:bldP spid="12"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1629321" y="2695767"/>
            <a:ext cx="9207201" cy="1924400"/>
          </a:xfrm>
          <a:prstGeom prst="rect">
            <a:avLst/>
          </a:prstGeom>
          <a:noFill/>
          <a:ln>
            <a:noFill/>
          </a:ln>
        </p:spPr>
        <p:txBody>
          <a:bodyPr spcFirstLastPara="1" wrap="square" lIns="121888" tIns="121888" rIns="121888" bIns="121888" anchor="t" anchorCtr="0">
            <a:noAutofit/>
          </a:bodyPr>
          <a:lstStyle/>
          <a:p>
            <a:pPr marL="609539">
              <a:lnSpc>
                <a:spcPct val="150000"/>
              </a:lnSpc>
            </a:pPr>
            <a:endParaRPr sz="6000" dirty="0">
              <a:latin typeface="Arabic Typesetting" panose="03020402040406030203" pitchFamily="66" charset="-78"/>
              <a:cs typeface="Arabic Typesetting" panose="03020402040406030203" pitchFamily="66" charset="-78"/>
            </a:endParaRPr>
          </a:p>
        </p:txBody>
      </p:sp>
      <p:sp>
        <p:nvSpPr>
          <p:cNvPr id="5" name="כותרת 4"/>
          <p:cNvSpPr>
            <a:spLocks noGrp="1"/>
          </p:cNvSpPr>
          <p:nvPr>
            <p:ph type="ctrTitle"/>
          </p:nvPr>
        </p:nvSpPr>
        <p:spPr/>
        <p:txBody>
          <a:bodyPr/>
          <a:lstStyle/>
          <a:p>
            <a:r>
              <a:rPr lang="ar-JO" sz="6000" dirty="0">
                <a:latin typeface="Traditional Arabic" panose="02020603050405020304" pitchFamily="18" charset="-78"/>
                <a:cs typeface="Traditional Arabic" panose="02020603050405020304" pitchFamily="18" charset="-78"/>
              </a:rPr>
              <a:t>عنوان الدّرس</a:t>
            </a:r>
            <a:endParaRPr lang="he-IL" sz="6000" dirty="0">
              <a:latin typeface="Traditional Arabic" panose="02020603050405020304" pitchFamily="18" charset="-78"/>
            </a:endParaRPr>
          </a:p>
        </p:txBody>
      </p:sp>
      <p:sp>
        <p:nvSpPr>
          <p:cNvPr id="7" name="כותרת משנה 6"/>
          <p:cNvSpPr>
            <a:spLocks noGrp="1"/>
          </p:cNvSpPr>
          <p:nvPr>
            <p:ph type="subTitle" idx="1"/>
          </p:nvPr>
        </p:nvSpPr>
        <p:spPr>
          <a:xfrm>
            <a:off x="0" y="2742004"/>
            <a:ext cx="12190413" cy="1072977"/>
          </a:xfrm>
        </p:spPr>
        <p:txBody>
          <a:bodyPr/>
          <a:lstStyle/>
          <a:p>
            <a:r>
              <a:rPr lang="ar-JO" sz="6000" dirty="0">
                <a:latin typeface="Traditional Arabic" panose="02020603050405020304" pitchFamily="18" charset="-78"/>
                <a:cs typeface="Traditional Arabic" panose="02020603050405020304" pitchFamily="18" charset="-78"/>
                <a:sym typeface="Varela Round"/>
              </a:rPr>
              <a:t>لغة عربيّة، كتابة النصّ </a:t>
            </a:r>
            <a:r>
              <a:rPr lang="ar-JO" sz="6000" dirty="0" err="1">
                <a:latin typeface="Traditional Arabic" panose="02020603050405020304" pitchFamily="18" charset="-78"/>
                <a:cs typeface="Traditional Arabic" panose="02020603050405020304" pitchFamily="18" charset="-78"/>
                <a:sym typeface="Varela Round"/>
              </a:rPr>
              <a:t>الإقناعيّ</a:t>
            </a:r>
            <a:endParaRPr lang="he-IL" sz="6000" dirty="0">
              <a:latin typeface="Traditional Arabic" panose="02020603050405020304" pitchFamily="18" charset="-78"/>
              <a:sym typeface="Varela Round"/>
            </a:endParaRPr>
          </a:p>
        </p:txBody>
      </p:sp>
      <p:sp>
        <p:nvSpPr>
          <p:cNvPr id="4" name="מציין מיקום תוכן 3"/>
          <p:cNvSpPr>
            <a:spLocks noGrp="1"/>
          </p:cNvSpPr>
          <p:nvPr>
            <p:ph idx="10"/>
          </p:nvPr>
        </p:nvSpPr>
        <p:spPr/>
        <p:txBody>
          <a:bodyPr/>
          <a:lstStyle/>
          <a:p>
            <a:r>
              <a:rPr lang="ar-JO" sz="6000" dirty="0">
                <a:latin typeface="Traditional Arabic" panose="02020603050405020304" pitchFamily="18" charset="-78"/>
                <a:cs typeface="Traditional Arabic" panose="02020603050405020304" pitchFamily="18" charset="-78"/>
                <a:sym typeface="Varela Round"/>
              </a:rPr>
              <a:t>د. ريما أبو جابر - برانسي</a:t>
            </a:r>
            <a:endParaRPr lang="he-IL" sz="6000" b="1" dirty="0">
              <a:latin typeface="Traditional Arabic" panose="02020603050405020304" pitchFamily="18" charset="-78"/>
              <a:sym typeface="Varela Roun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a:extLst>
              <a:ext uri="{FF2B5EF4-FFF2-40B4-BE49-F238E27FC236}">
                <a16:creationId xmlns:a16="http://schemas.microsoft.com/office/drawing/2014/main" id="{2BA832D5-5019-4D1F-9C26-A9FBB987D7D1}"/>
              </a:ext>
            </a:extLst>
          </p:cNvPr>
          <p:cNvSpPr>
            <a:spLocks noGrp="1"/>
          </p:cNvSpPr>
          <p:nvPr>
            <p:ph type="title"/>
          </p:nvPr>
        </p:nvSpPr>
        <p:spPr/>
        <p:txBody>
          <a:bodyPr/>
          <a:lstStyle/>
          <a:p>
            <a:r>
              <a:rPr lang="ar-JO" sz="3200" dirty="0">
                <a:solidFill>
                  <a:schemeClr val="tx1"/>
                </a:solidFill>
                <a:latin typeface="Traditional Arabic" panose="02020603050405020304" pitchFamily="18" charset="-78"/>
                <a:cs typeface="Traditional Arabic" panose="02020603050405020304" pitchFamily="18" charset="-78"/>
              </a:rPr>
              <a:t>ماذا نجد في النصّ </a:t>
            </a:r>
            <a:r>
              <a:rPr lang="ar-JO" sz="3200" dirty="0" err="1">
                <a:solidFill>
                  <a:schemeClr val="tx1"/>
                </a:solidFill>
                <a:latin typeface="Traditional Arabic" panose="02020603050405020304" pitchFamily="18" charset="-78"/>
                <a:cs typeface="Traditional Arabic" panose="02020603050405020304" pitchFamily="18" charset="-78"/>
              </a:rPr>
              <a:t>الإقناعيّ</a:t>
            </a:r>
            <a:r>
              <a:rPr lang="ar-JO" sz="3200" dirty="0">
                <a:solidFill>
                  <a:schemeClr val="tx1"/>
                </a:solidFill>
                <a:latin typeface="Traditional Arabic" panose="02020603050405020304" pitchFamily="18" charset="-78"/>
                <a:cs typeface="Traditional Arabic" panose="02020603050405020304" pitchFamily="18" charset="-78"/>
              </a:rPr>
              <a:t>؟</a:t>
            </a:r>
            <a:endParaRPr lang="he-IL" sz="3200" dirty="0">
              <a:solidFill>
                <a:schemeClr val="tx1"/>
              </a:solidFill>
              <a:latin typeface="Traditional Arabic" panose="02020603050405020304" pitchFamily="18" charset="-78"/>
            </a:endParaRPr>
          </a:p>
        </p:txBody>
      </p:sp>
      <p:sp>
        <p:nvSpPr>
          <p:cNvPr id="3" name="תרשים זרימה: תהליך חלופי 2">
            <a:extLst>
              <a:ext uri="{FF2B5EF4-FFF2-40B4-BE49-F238E27FC236}">
                <a16:creationId xmlns:a16="http://schemas.microsoft.com/office/drawing/2014/main" id="{04A1334B-5ADC-4228-B6D1-6AAE8140F46B}"/>
              </a:ext>
            </a:extLst>
          </p:cNvPr>
          <p:cNvSpPr/>
          <p:nvPr/>
        </p:nvSpPr>
        <p:spPr>
          <a:xfrm>
            <a:off x="138528" y="1113283"/>
            <a:ext cx="2428847" cy="1357569"/>
          </a:xfrm>
          <a:prstGeom prst="flowChartAlternate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8" tIns="45714" rIns="91428" bIns="45714" numCol="1" spcCol="0" rtlCol="1" fromWordArt="0" anchor="ctr" anchorCtr="0" forceAA="0" compatLnSpc="1">
            <a:prstTxWarp prst="textNoShape">
              <a:avLst/>
            </a:prstTxWarp>
            <a:noAutofit/>
          </a:bodyPr>
          <a:lstStyle/>
          <a:p>
            <a:pPr algn="ctr"/>
            <a:r>
              <a:rPr lang="ar-JO" sz="3200">
                <a:solidFill>
                  <a:schemeClr val="tx1"/>
                </a:solidFill>
                <a:latin typeface="Arabic Typesetting" panose="03020402040406030203" pitchFamily="66" charset="-78"/>
                <a:cs typeface="Arabic Typesetting" panose="03020402040406030203" pitchFamily="66" charset="-78"/>
              </a:rPr>
              <a:t>ارفع كلماتِكَ ولا ترفع صوتك</a:t>
            </a:r>
            <a:endParaRPr lang="he-IL" sz="3200" dirty="0">
              <a:solidFill>
                <a:schemeClr val="tx1"/>
              </a:solidFill>
              <a:latin typeface="Arabic Typesetting" panose="03020402040406030203" pitchFamily="66" charset="-78"/>
            </a:endParaRPr>
          </a:p>
        </p:txBody>
      </p:sp>
      <p:sp>
        <p:nvSpPr>
          <p:cNvPr id="5" name="תרשים זרימה: תהליך חלופי 4">
            <a:extLst>
              <a:ext uri="{FF2B5EF4-FFF2-40B4-BE49-F238E27FC236}">
                <a16:creationId xmlns:a16="http://schemas.microsoft.com/office/drawing/2014/main" id="{E0A2E224-F189-4B18-88F4-DB8D7F056451}"/>
              </a:ext>
            </a:extLst>
          </p:cNvPr>
          <p:cNvSpPr/>
          <p:nvPr/>
        </p:nvSpPr>
        <p:spPr>
          <a:xfrm>
            <a:off x="138528" y="2694804"/>
            <a:ext cx="2428847" cy="1357569"/>
          </a:xfrm>
          <a:prstGeom prst="flowChartAlternateProcess">
            <a:avLst/>
          </a:prstGeom>
          <a:solidFill>
            <a:srgbClr val="12B4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8" tIns="45714" rIns="91428" bIns="45714" numCol="1" spcCol="0" rtlCol="1" fromWordArt="0" anchor="ctr" anchorCtr="0" forceAA="0" compatLnSpc="1">
            <a:prstTxWarp prst="textNoShape">
              <a:avLst/>
            </a:prstTxWarp>
            <a:noAutofit/>
          </a:bodyPr>
          <a:lstStyle/>
          <a:p>
            <a:pPr algn="ctr"/>
            <a:r>
              <a:rPr lang="ar-JO" sz="3200">
                <a:solidFill>
                  <a:schemeClr val="tx1"/>
                </a:solidFill>
                <a:latin typeface="Arabic Typesetting" panose="03020402040406030203" pitchFamily="66" charset="-78"/>
                <a:cs typeface="Arabic Typesetting" panose="03020402040406030203" pitchFamily="66" charset="-78"/>
              </a:rPr>
              <a:t>فالمطر هو الّذي يُنبتُ الورودَ لا الرعدُ</a:t>
            </a:r>
            <a:endParaRPr lang="he-IL" sz="3200" dirty="0">
              <a:solidFill>
                <a:schemeClr val="tx1"/>
              </a:solidFill>
              <a:latin typeface="Arabic Typesetting" panose="03020402040406030203" pitchFamily="66" charset="-78"/>
            </a:endParaRPr>
          </a:p>
        </p:txBody>
      </p:sp>
      <p:sp>
        <p:nvSpPr>
          <p:cNvPr id="6" name="תרשים זרימה: מסיים 5">
            <a:extLst>
              <a:ext uri="{FF2B5EF4-FFF2-40B4-BE49-F238E27FC236}">
                <a16:creationId xmlns:a16="http://schemas.microsoft.com/office/drawing/2014/main" id="{65CF19B0-B50C-40AD-BC08-14E9353DC465}"/>
              </a:ext>
            </a:extLst>
          </p:cNvPr>
          <p:cNvSpPr/>
          <p:nvPr/>
        </p:nvSpPr>
        <p:spPr>
          <a:xfrm>
            <a:off x="2909076" y="1168694"/>
            <a:ext cx="2632020" cy="1246747"/>
          </a:xfrm>
          <a:prstGeom prst="flowChartTermina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8" tIns="45714" rIns="91428" bIns="45714" numCol="1" spcCol="0" rtlCol="1" fromWordArt="0" anchor="ctr" anchorCtr="0" forceAA="0" compatLnSpc="1">
            <a:prstTxWarp prst="textNoShape">
              <a:avLst/>
            </a:prstTxWarp>
            <a:noAutofit/>
          </a:bodyPr>
          <a:lstStyle/>
          <a:p>
            <a:pPr algn="ctr"/>
            <a:r>
              <a:rPr lang="ar-JO" sz="3200" dirty="0">
                <a:solidFill>
                  <a:schemeClr val="tx1"/>
                </a:solidFill>
                <a:latin typeface="Arabic Typesetting" panose="03020402040406030203" pitchFamily="66" charset="-78"/>
                <a:cs typeface="Arabic Typesetting" panose="03020402040406030203" pitchFamily="66" charset="-78"/>
              </a:rPr>
              <a:t>رأيّ شخصيّ</a:t>
            </a:r>
            <a:endParaRPr lang="he-IL" sz="3200" dirty="0">
              <a:solidFill>
                <a:schemeClr val="tx1"/>
              </a:solidFill>
              <a:latin typeface="Arabic Typesetting" panose="03020402040406030203" pitchFamily="66" charset="-78"/>
            </a:endParaRPr>
          </a:p>
        </p:txBody>
      </p:sp>
      <p:sp>
        <p:nvSpPr>
          <p:cNvPr id="7" name="תרשים זרימה: מסיים 6">
            <a:extLst>
              <a:ext uri="{FF2B5EF4-FFF2-40B4-BE49-F238E27FC236}">
                <a16:creationId xmlns:a16="http://schemas.microsoft.com/office/drawing/2014/main" id="{582F3B17-6891-4A2A-BE13-6C3615478511}"/>
              </a:ext>
            </a:extLst>
          </p:cNvPr>
          <p:cNvSpPr/>
          <p:nvPr/>
        </p:nvSpPr>
        <p:spPr>
          <a:xfrm>
            <a:off x="2909076" y="2805627"/>
            <a:ext cx="2632020" cy="1246747"/>
          </a:xfrm>
          <a:prstGeom prst="flowChartTerminator">
            <a:avLst/>
          </a:prstGeom>
          <a:solidFill>
            <a:srgbClr val="12B4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8" tIns="45714" rIns="91428" bIns="45714" numCol="1" spcCol="0" rtlCol="1" fromWordArt="0" anchor="ctr" anchorCtr="0" forceAA="0" compatLnSpc="1">
            <a:prstTxWarp prst="textNoShape">
              <a:avLst/>
            </a:prstTxWarp>
            <a:noAutofit/>
          </a:bodyPr>
          <a:lstStyle/>
          <a:p>
            <a:pPr algn="ctr"/>
            <a:r>
              <a:rPr lang="ar-JO" sz="3200" dirty="0">
                <a:solidFill>
                  <a:schemeClr val="tx1"/>
                </a:solidFill>
                <a:latin typeface="Arabic Typesetting" panose="03020402040406030203" pitchFamily="66" charset="-78"/>
                <a:cs typeface="Arabic Typesetting" panose="03020402040406030203" pitchFamily="66" charset="-78"/>
              </a:rPr>
              <a:t>تفسير للرأي</a:t>
            </a:r>
            <a:endParaRPr lang="he-IL" sz="3200" dirty="0">
              <a:solidFill>
                <a:schemeClr val="tx1"/>
              </a:solidFill>
              <a:latin typeface="Arabic Typesetting" panose="03020402040406030203" pitchFamily="66" charset="-78"/>
            </a:endParaRPr>
          </a:p>
        </p:txBody>
      </p:sp>
      <p:sp>
        <p:nvSpPr>
          <p:cNvPr id="8" name="חץ: למטה 7">
            <a:extLst>
              <a:ext uri="{FF2B5EF4-FFF2-40B4-BE49-F238E27FC236}">
                <a16:creationId xmlns:a16="http://schemas.microsoft.com/office/drawing/2014/main" id="{CC01D59A-0191-4CD1-BD07-3E7A570EFB86}"/>
              </a:ext>
            </a:extLst>
          </p:cNvPr>
          <p:cNvSpPr/>
          <p:nvPr/>
        </p:nvSpPr>
        <p:spPr>
          <a:xfrm>
            <a:off x="1075896" y="4401000"/>
            <a:ext cx="554110" cy="951222"/>
          </a:xfrm>
          <a:prstGeom prst="downArrow">
            <a:avLst>
              <a:gd name="adj1" fmla="val 50000"/>
              <a:gd name="adj2" fmla="val 8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8" tIns="45714" rIns="91428" bIns="45714" numCol="1" spcCol="0" rtlCol="1" fromWordArt="0" anchor="ctr" anchorCtr="0" forceAA="0" compatLnSpc="1">
            <a:prstTxWarp prst="textNoShape">
              <a:avLst/>
            </a:prstTxWarp>
            <a:noAutofit/>
          </a:bodyPr>
          <a:lstStyle/>
          <a:p>
            <a:pPr algn="ctr"/>
            <a:endParaRPr lang="he-IL" sz="3200">
              <a:solidFill>
                <a:schemeClr val="tx1"/>
              </a:solidFill>
              <a:latin typeface="Arabic Typesetting" panose="03020402040406030203" pitchFamily="66" charset="-78"/>
            </a:endParaRPr>
          </a:p>
        </p:txBody>
      </p:sp>
      <p:sp>
        <p:nvSpPr>
          <p:cNvPr id="9" name="חץ: למטה 8">
            <a:extLst>
              <a:ext uri="{FF2B5EF4-FFF2-40B4-BE49-F238E27FC236}">
                <a16:creationId xmlns:a16="http://schemas.microsoft.com/office/drawing/2014/main" id="{32312118-8352-4AD2-AD1A-056872100B34}"/>
              </a:ext>
            </a:extLst>
          </p:cNvPr>
          <p:cNvSpPr/>
          <p:nvPr/>
        </p:nvSpPr>
        <p:spPr>
          <a:xfrm>
            <a:off x="1630005" y="4401000"/>
            <a:ext cx="554110" cy="1357568"/>
          </a:xfrm>
          <a:prstGeom prst="downArrow">
            <a:avLst>
              <a:gd name="adj1" fmla="val 50000"/>
              <a:gd name="adj2" fmla="val 8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8" tIns="45714" rIns="91428" bIns="45714" numCol="1" spcCol="0" rtlCol="1" fromWordArt="0" anchor="ctr" anchorCtr="0" forceAA="0" compatLnSpc="1">
            <a:prstTxWarp prst="textNoShape">
              <a:avLst/>
            </a:prstTxWarp>
            <a:noAutofit/>
          </a:bodyPr>
          <a:lstStyle/>
          <a:p>
            <a:pPr algn="ctr"/>
            <a:endParaRPr lang="he-IL" sz="3200">
              <a:solidFill>
                <a:schemeClr val="tx1"/>
              </a:solidFill>
              <a:latin typeface="Arabic Typesetting" panose="03020402040406030203" pitchFamily="66" charset="-78"/>
            </a:endParaRPr>
          </a:p>
        </p:txBody>
      </p:sp>
      <p:sp>
        <p:nvSpPr>
          <p:cNvPr id="10" name="חץ: למטה 9">
            <a:extLst>
              <a:ext uri="{FF2B5EF4-FFF2-40B4-BE49-F238E27FC236}">
                <a16:creationId xmlns:a16="http://schemas.microsoft.com/office/drawing/2014/main" id="{D913AA88-2E50-41CC-9B98-719788F6934E}"/>
              </a:ext>
            </a:extLst>
          </p:cNvPr>
          <p:cNvSpPr/>
          <p:nvPr/>
        </p:nvSpPr>
        <p:spPr>
          <a:xfrm>
            <a:off x="2184115" y="4400998"/>
            <a:ext cx="554110" cy="1837799"/>
          </a:xfrm>
          <a:prstGeom prst="downArrow">
            <a:avLst>
              <a:gd name="adj1" fmla="val 50000"/>
              <a:gd name="adj2" fmla="val 8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8" tIns="45714" rIns="91428" bIns="45714" numCol="1" spcCol="0" rtlCol="1" fromWordArt="0" anchor="ctr" anchorCtr="0" forceAA="0" compatLnSpc="1">
            <a:prstTxWarp prst="textNoShape">
              <a:avLst/>
            </a:prstTxWarp>
            <a:noAutofit/>
          </a:bodyPr>
          <a:lstStyle/>
          <a:p>
            <a:pPr algn="ctr"/>
            <a:endParaRPr lang="he-IL" sz="3200">
              <a:solidFill>
                <a:schemeClr val="tx1"/>
              </a:solidFill>
              <a:latin typeface="Arabic Typesetting" panose="03020402040406030203" pitchFamily="66" charset="-78"/>
            </a:endParaRPr>
          </a:p>
        </p:txBody>
      </p:sp>
      <p:sp>
        <p:nvSpPr>
          <p:cNvPr id="11" name="חץ: למטה 10">
            <a:extLst>
              <a:ext uri="{FF2B5EF4-FFF2-40B4-BE49-F238E27FC236}">
                <a16:creationId xmlns:a16="http://schemas.microsoft.com/office/drawing/2014/main" id="{02B4C19A-0960-42C3-81EB-B50DA60CC75B}"/>
              </a:ext>
            </a:extLst>
          </p:cNvPr>
          <p:cNvSpPr/>
          <p:nvPr/>
        </p:nvSpPr>
        <p:spPr>
          <a:xfrm>
            <a:off x="2992192" y="4433325"/>
            <a:ext cx="554110" cy="951222"/>
          </a:xfrm>
          <a:prstGeom prst="downArrow">
            <a:avLst>
              <a:gd name="adj1" fmla="val 50000"/>
              <a:gd name="adj2" fmla="val 80000"/>
            </a:avLst>
          </a:prstGeom>
          <a:solidFill>
            <a:srgbClr val="12B4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8" tIns="45714" rIns="91428" bIns="45714" numCol="1" spcCol="0" rtlCol="1" fromWordArt="0" anchor="ctr" anchorCtr="0" forceAA="0" compatLnSpc="1">
            <a:prstTxWarp prst="textNoShape">
              <a:avLst/>
            </a:prstTxWarp>
            <a:noAutofit/>
          </a:bodyPr>
          <a:lstStyle/>
          <a:p>
            <a:pPr algn="ctr"/>
            <a:endParaRPr lang="he-IL" sz="3200">
              <a:solidFill>
                <a:schemeClr val="tx1"/>
              </a:solidFill>
              <a:latin typeface="Arabic Typesetting" panose="03020402040406030203" pitchFamily="66" charset="-78"/>
            </a:endParaRPr>
          </a:p>
        </p:txBody>
      </p:sp>
      <p:sp>
        <p:nvSpPr>
          <p:cNvPr id="12" name="חץ: למטה 11">
            <a:extLst>
              <a:ext uri="{FF2B5EF4-FFF2-40B4-BE49-F238E27FC236}">
                <a16:creationId xmlns:a16="http://schemas.microsoft.com/office/drawing/2014/main" id="{2D6932F5-8037-4002-BA43-F17C044295BF}"/>
              </a:ext>
            </a:extLst>
          </p:cNvPr>
          <p:cNvSpPr/>
          <p:nvPr/>
        </p:nvSpPr>
        <p:spPr>
          <a:xfrm>
            <a:off x="3546302" y="4433325"/>
            <a:ext cx="554110" cy="1357568"/>
          </a:xfrm>
          <a:prstGeom prst="downArrow">
            <a:avLst>
              <a:gd name="adj1" fmla="val 50000"/>
              <a:gd name="adj2" fmla="val 80000"/>
            </a:avLst>
          </a:prstGeom>
          <a:solidFill>
            <a:srgbClr val="12B4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8" tIns="45714" rIns="91428" bIns="45714" numCol="1" spcCol="0" rtlCol="1" fromWordArt="0" anchor="ctr" anchorCtr="0" forceAA="0" compatLnSpc="1">
            <a:prstTxWarp prst="textNoShape">
              <a:avLst/>
            </a:prstTxWarp>
            <a:noAutofit/>
          </a:bodyPr>
          <a:lstStyle/>
          <a:p>
            <a:pPr algn="ctr"/>
            <a:endParaRPr lang="he-IL" sz="3200">
              <a:solidFill>
                <a:schemeClr val="tx1"/>
              </a:solidFill>
              <a:latin typeface="Arabic Typesetting" panose="03020402040406030203" pitchFamily="66" charset="-78"/>
            </a:endParaRPr>
          </a:p>
        </p:txBody>
      </p:sp>
      <p:sp>
        <p:nvSpPr>
          <p:cNvPr id="13" name="חץ: למטה 12">
            <a:extLst>
              <a:ext uri="{FF2B5EF4-FFF2-40B4-BE49-F238E27FC236}">
                <a16:creationId xmlns:a16="http://schemas.microsoft.com/office/drawing/2014/main" id="{077B063C-9C17-412F-8E40-F4BE649C46E8}"/>
              </a:ext>
            </a:extLst>
          </p:cNvPr>
          <p:cNvSpPr/>
          <p:nvPr/>
        </p:nvSpPr>
        <p:spPr>
          <a:xfrm>
            <a:off x="4100412" y="4433323"/>
            <a:ext cx="554110" cy="1837799"/>
          </a:xfrm>
          <a:prstGeom prst="downArrow">
            <a:avLst>
              <a:gd name="adj1" fmla="val 50000"/>
              <a:gd name="adj2" fmla="val 80000"/>
            </a:avLst>
          </a:prstGeom>
          <a:solidFill>
            <a:srgbClr val="12B4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8" tIns="45714" rIns="91428" bIns="45714" numCol="1" spcCol="0" rtlCol="1" fromWordArt="0" anchor="ctr" anchorCtr="0" forceAA="0" compatLnSpc="1">
            <a:prstTxWarp prst="textNoShape">
              <a:avLst/>
            </a:prstTxWarp>
            <a:noAutofit/>
          </a:bodyPr>
          <a:lstStyle/>
          <a:p>
            <a:pPr algn="ctr"/>
            <a:endParaRPr lang="he-IL" sz="3200">
              <a:solidFill>
                <a:schemeClr val="tx1"/>
              </a:solidFill>
              <a:latin typeface="Arabic Typesetting" panose="03020402040406030203" pitchFamily="66" charset="-78"/>
            </a:endParaRPr>
          </a:p>
        </p:txBody>
      </p:sp>
      <p:sp>
        <p:nvSpPr>
          <p:cNvPr id="14" name="חץ: למטה 13">
            <a:extLst>
              <a:ext uri="{FF2B5EF4-FFF2-40B4-BE49-F238E27FC236}">
                <a16:creationId xmlns:a16="http://schemas.microsoft.com/office/drawing/2014/main" id="{B57F5EA7-740D-47A0-B4D2-2B70E65A3626}"/>
              </a:ext>
            </a:extLst>
          </p:cNvPr>
          <p:cNvSpPr/>
          <p:nvPr/>
        </p:nvSpPr>
        <p:spPr>
          <a:xfrm>
            <a:off x="4908488" y="4465650"/>
            <a:ext cx="554110" cy="951222"/>
          </a:xfrm>
          <a:prstGeom prst="downArrow">
            <a:avLst>
              <a:gd name="adj1" fmla="val 50000"/>
              <a:gd name="adj2" fmla="val 8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8" tIns="45714" rIns="91428" bIns="45714" numCol="1" spcCol="0" rtlCol="1" fromWordArt="0" anchor="ctr" anchorCtr="0" forceAA="0" compatLnSpc="1">
            <a:prstTxWarp prst="textNoShape">
              <a:avLst/>
            </a:prstTxWarp>
            <a:noAutofit/>
          </a:bodyPr>
          <a:lstStyle/>
          <a:p>
            <a:pPr algn="ctr"/>
            <a:endParaRPr lang="he-IL" sz="3200">
              <a:solidFill>
                <a:schemeClr val="tx1"/>
              </a:solidFill>
              <a:latin typeface="Arabic Typesetting" panose="03020402040406030203" pitchFamily="66" charset="-78"/>
            </a:endParaRPr>
          </a:p>
        </p:txBody>
      </p:sp>
      <p:sp>
        <p:nvSpPr>
          <p:cNvPr id="15" name="חץ: למטה 14">
            <a:extLst>
              <a:ext uri="{FF2B5EF4-FFF2-40B4-BE49-F238E27FC236}">
                <a16:creationId xmlns:a16="http://schemas.microsoft.com/office/drawing/2014/main" id="{D216083D-1F2C-4C7C-BA5A-E1C1277680DE}"/>
              </a:ext>
            </a:extLst>
          </p:cNvPr>
          <p:cNvSpPr/>
          <p:nvPr/>
        </p:nvSpPr>
        <p:spPr>
          <a:xfrm>
            <a:off x="5462598" y="4465650"/>
            <a:ext cx="554110" cy="1357568"/>
          </a:xfrm>
          <a:prstGeom prst="downArrow">
            <a:avLst>
              <a:gd name="adj1" fmla="val 50000"/>
              <a:gd name="adj2" fmla="val 8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8" tIns="45714" rIns="91428" bIns="45714" numCol="1" spcCol="0" rtlCol="1" fromWordArt="0" anchor="ctr" anchorCtr="0" forceAA="0" compatLnSpc="1">
            <a:prstTxWarp prst="textNoShape">
              <a:avLst/>
            </a:prstTxWarp>
            <a:noAutofit/>
          </a:bodyPr>
          <a:lstStyle/>
          <a:p>
            <a:pPr algn="ctr"/>
            <a:endParaRPr lang="he-IL" sz="3200">
              <a:solidFill>
                <a:schemeClr val="tx1"/>
              </a:solidFill>
              <a:latin typeface="Arabic Typesetting" panose="03020402040406030203" pitchFamily="66" charset="-78"/>
            </a:endParaRPr>
          </a:p>
        </p:txBody>
      </p:sp>
      <p:sp>
        <p:nvSpPr>
          <p:cNvPr id="16" name="חץ: למטה 15">
            <a:extLst>
              <a:ext uri="{FF2B5EF4-FFF2-40B4-BE49-F238E27FC236}">
                <a16:creationId xmlns:a16="http://schemas.microsoft.com/office/drawing/2014/main" id="{EAA00E1F-4AB0-486C-913B-15052F60E18D}"/>
              </a:ext>
            </a:extLst>
          </p:cNvPr>
          <p:cNvSpPr/>
          <p:nvPr/>
        </p:nvSpPr>
        <p:spPr>
          <a:xfrm>
            <a:off x="6016708" y="4465648"/>
            <a:ext cx="554110" cy="1837799"/>
          </a:xfrm>
          <a:prstGeom prst="downArrow">
            <a:avLst>
              <a:gd name="adj1" fmla="val 50000"/>
              <a:gd name="adj2" fmla="val 8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8" tIns="45714" rIns="91428" bIns="45714" numCol="1" spcCol="0" rtlCol="1" fromWordArt="0" anchor="ctr" anchorCtr="0" forceAA="0" compatLnSpc="1">
            <a:prstTxWarp prst="textNoShape">
              <a:avLst/>
            </a:prstTxWarp>
            <a:noAutofit/>
          </a:bodyPr>
          <a:lstStyle/>
          <a:p>
            <a:pPr algn="ctr"/>
            <a:endParaRPr lang="he-IL" sz="3200">
              <a:solidFill>
                <a:schemeClr val="tx1"/>
              </a:solidFill>
              <a:latin typeface="Arabic Typesetting" panose="03020402040406030203" pitchFamily="66" charset="-78"/>
            </a:endParaRPr>
          </a:p>
        </p:txBody>
      </p:sp>
      <p:cxnSp>
        <p:nvCxnSpPr>
          <p:cNvPr id="17" name="מחבר חץ ישר 16">
            <a:extLst>
              <a:ext uri="{FF2B5EF4-FFF2-40B4-BE49-F238E27FC236}">
                <a16:creationId xmlns:a16="http://schemas.microsoft.com/office/drawing/2014/main" id="{358F4688-3F59-48E1-840D-F8D88E241B26}"/>
              </a:ext>
            </a:extLst>
          </p:cNvPr>
          <p:cNvCxnSpPr/>
          <p:nvPr/>
        </p:nvCxnSpPr>
        <p:spPr>
          <a:xfrm>
            <a:off x="6095206" y="1293369"/>
            <a:ext cx="0" cy="955839"/>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8" name="מחבר חץ ישר 17">
            <a:extLst>
              <a:ext uri="{FF2B5EF4-FFF2-40B4-BE49-F238E27FC236}">
                <a16:creationId xmlns:a16="http://schemas.microsoft.com/office/drawing/2014/main" id="{F1C9A260-AF3E-44AC-82FA-2D382A5CDE03}"/>
              </a:ext>
            </a:extLst>
          </p:cNvPr>
          <p:cNvCxnSpPr>
            <a:cxnSpLocks/>
          </p:cNvCxnSpPr>
          <p:nvPr/>
        </p:nvCxnSpPr>
        <p:spPr>
          <a:xfrm>
            <a:off x="6247586" y="1293369"/>
            <a:ext cx="0" cy="1108219"/>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20" name="מחבר חץ ישר 19">
            <a:extLst>
              <a:ext uri="{FF2B5EF4-FFF2-40B4-BE49-F238E27FC236}">
                <a16:creationId xmlns:a16="http://schemas.microsoft.com/office/drawing/2014/main" id="{725DE3E4-C2F0-482C-92D5-8520A7D6C1F8}"/>
              </a:ext>
            </a:extLst>
          </p:cNvPr>
          <p:cNvCxnSpPr>
            <a:cxnSpLocks/>
          </p:cNvCxnSpPr>
          <p:nvPr/>
        </p:nvCxnSpPr>
        <p:spPr>
          <a:xfrm>
            <a:off x="6427672" y="1293369"/>
            <a:ext cx="0" cy="1297539"/>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22" name="מחבר חץ ישר 21">
            <a:extLst>
              <a:ext uri="{FF2B5EF4-FFF2-40B4-BE49-F238E27FC236}">
                <a16:creationId xmlns:a16="http://schemas.microsoft.com/office/drawing/2014/main" id="{EAA3A837-8AF1-42E0-9016-AA4E6D7B2963}"/>
              </a:ext>
            </a:extLst>
          </p:cNvPr>
          <p:cNvCxnSpPr/>
          <p:nvPr/>
        </p:nvCxnSpPr>
        <p:spPr>
          <a:xfrm>
            <a:off x="6810931" y="1293369"/>
            <a:ext cx="0" cy="955839"/>
          </a:xfrm>
          <a:prstGeom prst="straightConnector1">
            <a:avLst/>
          </a:prstGeom>
          <a:ln w="76200">
            <a:solidFill>
              <a:srgbClr val="12B4BC"/>
            </a:solidFill>
            <a:tailEnd type="triangle"/>
          </a:ln>
        </p:spPr>
        <p:style>
          <a:lnRef idx="1">
            <a:schemeClr val="accent1"/>
          </a:lnRef>
          <a:fillRef idx="0">
            <a:schemeClr val="accent1"/>
          </a:fillRef>
          <a:effectRef idx="0">
            <a:schemeClr val="accent1"/>
          </a:effectRef>
          <a:fontRef idx="minor">
            <a:schemeClr val="tx1"/>
          </a:fontRef>
        </p:style>
      </p:cxnSp>
      <p:cxnSp>
        <p:nvCxnSpPr>
          <p:cNvPr id="23" name="מחבר חץ ישר 22">
            <a:extLst>
              <a:ext uri="{FF2B5EF4-FFF2-40B4-BE49-F238E27FC236}">
                <a16:creationId xmlns:a16="http://schemas.microsoft.com/office/drawing/2014/main" id="{3A5BAEF2-CD3A-431D-B8C2-A01532DBB982}"/>
              </a:ext>
            </a:extLst>
          </p:cNvPr>
          <p:cNvCxnSpPr>
            <a:cxnSpLocks/>
          </p:cNvCxnSpPr>
          <p:nvPr/>
        </p:nvCxnSpPr>
        <p:spPr>
          <a:xfrm>
            <a:off x="6963311" y="1293369"/>
            <a:ext cx="0" cy="1108219"/>
          </a:xfrm>
          <a:prstGeom prst="straightConnector1">
            <a:avLst/>
          </a:prstGeom>
          <a:ln w="76200">
            <a:solidFill>
              <a:srgbClr val="12B4BC"/>
            </a:solidFill>
            <a:tailEnd type="triangle"/>
          </a:ln>
        </p:spPr>
        <p:style>
          <a:lnRef idx="1">
            <a:schemeClr val="accent1"/>
          </a:lnRef>
          <a:fillRef idx="0">
            <a:schemeClr val="accent1"/>
          </a:fillRef>
          <a:effectRef idx="0">
            <a:schemeClr val="accent1"/>
          </a:effectRef>
          <a:fontRef idx="minor">
            <a:schemeClr val="tx1"/>
          </a:fontRef>
        </p:style>
      </p:cxnSp>
      <p:cxnSp>
        <p:nvCxnSpPr>
          <p:cNvPr id="24" name="מחבר חץ ישר 23">
            <a:extLst>
              <a:ext uri="{FF2B5EF4-FFF2-40B4-BE49-F238E27FC236}">
                <a16:creationId xmlns:a16="http://schemas.microsoft.com/office/drawing/2014/main" id="{95767538-6A1C-4208-AD5C-E08629567F24}"/>
              </a:ext>
            </a:extLst>
          </p:cNvPr>
          <p:cNvCxnSpPr>
            <a:cxnSpLocks/>
          </p:cNvCxnSpPr>
          <p:nvPr/>
        </p:nvCxnSpPr>
        <p:spPr>
          <a:xfrm>
            <a:off x="7143396" y="1293369"/>
            <a:ext cx="0" cy="1297539"/>
          </a:xfrm>
          <a:prstGeom prst="straightConnector1">
            <a:avLst/>
          </a:prstGeom>
          <a:ln w="76200">
            <a:solidFill>
              <a:srgbClr val="12B4BC"/>
            </a:solidFill>
            <a:tailEnd type="triangle"/>
          </a:ln>
        </p:spPr>
        <p:style>
          <a:lnRef idx="1">
            <a:schemeClr val="accent1"/>
          </a:lnRef>
          <a:fillRef idx="0">
            <a:schemeClr val="accent1"/>
          </a:fillRef>
          <a:effectRef idx="0">
            <a:schemeClr val="accent1"/>
          </a:effectRef>
          <a:fontRef idx="minor">
            <a:schemeClr val="tx1"/>
          </a:fontRef>
        </p:style>
      </p:cxnSp>
      <p:cxnSp>
        <p:nvCxnSpPr>
          <p:cNvPr id="25" name="מחבר חץ ישר 24">
            <a:extLst>
              <a:ext uri="{FF2B5EF4-FFF2-40B4-BE49-F238E27FC236}">
                <a16:creationId xmlns:a16="http://schemas.microsoft.com/office/drawing/2014/main" id="{9C3D5026-619B-4004-9471-4F2060400A2D}"/>
              </a:ext>
            </a:extLst>
          </p:cNvPr>
          <p:cNvCxnSpPr/>
          <p:nvPr/>
        </p:nvCxnSpPr>
        <p:spPr>
          <a:xfrm>
            <a:off x="7526656" y="1293369"/>
            <a:ext cx="0" cy="955839"/>
          </a:xfrm>
          <a:prstGeom prst="straightConnector1">
            <a:avLst/>
          </a:prstGeom>
          <a:ln w="76200">
            <a:solidFill>
              <a:srgbClr val="192A72"/>
            </a:solidFill>
            <a:tailEnd type="triangle"/>
          </a:ln>
        </p:spPr>
        <p:style>
          <a:lnRef idx="1">
            <a:schemeClr val="accent1"/>
          </a:lnRef>
          <a:fillRef idx="0">
            <a:schemeClr val="accent1"/>
          </a:fillRef>
          <a:effectRef idx="0">
            <a:schemeClr val="accent1"/>
          </a:effectRef>
          <a:fontRef idx="minor">
            <a:schemeClr val="tx1"/>
          </a:fontRef>
        </p:style>
      </p:cxnSp>
      <p:cxnSp>
        <p:nvCxnSpPr>
          <p:cNvPr id="26" name="מחבר חץ ישר 25">
            <a:extLst>
              <a:ext uri="{FF2B5EF4-FFF2-40B4-BE49-F238E27FC236}">
                <a16:creationId xmlns:a16="http://schemas.microsoft.com/office/drawing/2014/main" id="{34D95F0E-25AB-487F-9D18-49EED080FB41}"/>
              </a:ext>
            </a:extLst>
          </p:cNvPr>
          <p:cNvCxnSpPr>
            <a:cxnSpLocks/>
          </p:cNvCxnSpPr>
          <p:nvPr/>
        </p:nvCxnSpPr>
        <p:spPr>
          <a:xfrm>
            <a:off x="7679036" y="1293369"/>
            <a:ext cx="0" cy="1108219"/>
          </a:xfrm>
          <a:prstGeom prst="straightConnector1">
            <a:avLst/>
          </a:prstGeom>
          <a:ln w="76200">
            <a:solidFill>
              <a:srgbClr val="192A72"/>
            </a:solidFill>
            <a:tailEnd type="triangle"/>
          </a:ln>
        </p:spPr>
        <p:style>
          <a:lnRef idx="1">
            <a:schemeClr val="accent1"/>
          </a:lnRef>
          <a:fillRef idx="0">
            <a:schemeClr val="accent1"/>
          </a:fillRef>
          <a:effectRef idx="0">
            <a:schemeClr val="accent1"/>
          </a:effectRef>
          <a:fontRef idx="minor">
            <a:schemeClr val="tx1"/>
          </a:fontRef>
        </p:style>
      </p:cxnSp>
      <p:cxnSp>
        <p:nvCxnSpPr>
          <p:cNvPr id="27" name="מחבר חץ ישר 26">
            <a:extLst>
              <a:ext uri="{FF2B5EF4-FFF2-40B4-BE49-F238E27FC236}">
                <a16:creationId xmlns:a16="http://schemas.microsoft.com/office/drawing/2014/main" id="{D575FAB8-3603-4847-B42E-2153C80F64EE}"/>
              </a:ext>
            </a:extLst>
          </p:cNvPr>
          <p:cNvCxnSpPr>
            <a:cxnSpLocks/>
          </p:cNvCxnSpPr>
          <p:nvPr/>
        </p:nvCxnSpPr>
        <p:spPr>
          <a:xfrm>
            <a:off x="7859121" y="1293369"/>
            <a:ext cx="0" cy="1297539"/>
          </a:xfrm>
          <a:prstGeom prst="straightConnector1">
            <a:avLst/>
          </a:prstGeom>
          <a:ln w="76200">
            <a:solidFill>
              <a:srgbClr val="192A72"/>
            </a:solidFill>
            <a:tailEnd type="triangle"/>
          </a:ln>
        </p:spPr>
        <p:style>
          <a:lnRef idx="1">
            <a:schemeClr val="accent1"/>
          </a:lnRef>
          <a:fillRef idx="0">
            <a:schemeClr val="accent1"/>
          </a:fillRef>
          <a:effectRef idx="0">
            <a:schemeClr val="accent1"/>
          </a:effectRef>
          <a:fontRef idx="minor">
            <a:schemeClr val="tx1"/>
          </a:fontRef>
        </p:style>
      </p:cxnSp>
      <p:sp>
        <p:nvSpPr>
          <p:cNvPr id="28" name="חץ: למטה 27">
            <a:extLst>
              <a:ext uri="{FF2B5EF4-FFF2-40B4-BE49-F238E27FC236}">
                <a16:creationId xmlns:a16="http://schemas.microsoft.com/office/drawing/2014/main" id="{CB227821-2DD5-4818-A05A-75F0F9EA8079}"/>
              </a:ext>
            </a:extLst>
          </p:cNvPr>
          <p:cNvSpPr/>
          <p:nvPr/>
        </p:nvSpPr>
        <p:spPr>
          <a:xfrm>
            <a:off x="8371674" y="1362633"/>
            <a:ext cx="2461162" cy="1159012"/>
          </a:xfrm>
          <a:prstGeom prst="downArrow">
            <a:avLst>
              <a:gd name="adj1" fmla="val 74015"/>
              <a:gd name="adj2" fmla="val 51594"/>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8" tIns="45714" rIns="91428" bIns="45714" numCol="1" spcCol="0" rtlCol="1" fromWordArt="0" anchor="ctr" anchorCtr="0" forceAA="0" compatLnSpc="1">
            <a:prstTxWarp prst="textNoShape">
              <a:avLst/>
            </a:prstTxWarp>
            <a:noAutofit/>
          </a:bodyPr>
          <a:lstStyle/>
          <a:p>
            <a:pPr algn="ctr"/>
            <a:r>
              <a:rPr lang="ar-JO" sz="3200" dirty="0">
                <a:solidFill>
                  <a:schemeClr val="tx1"/>
                </a:solidFill>
                <a:latin typeface="Arabic Typesetting" panose="03020402040406030203" pitchFamily="66" charset="-78"/>
                <a:cs typeface="Arabic Typesetting" panose="03020402040406030203" pitchFamily="66" charset="-78"/>
              </a:rPr>
              <a:t>النصّ </a:t>
            </a:r>
            <a:r>
              <a:rPr lang="ar-JO" sz="3200" dirty="0" err="1">
                <a:solidFill>
                  <a:schemeClr val="tx1"/>
                </a:solidFill>
                <a:latin typeface="Arabic Typesetting" panose="03020402040406030203" pitchFamily="66" charset="-78"/>
                <a:cs typeface="Arabic Typesetting" panose="03020402040406030203" pitchFamily="66" charset="-78"/>
              </a:rPr>
              <a:t>الإقناعيّ</a:t>
            </a:r>
            <a:endParaRPr lang="he-IL" sz="3200" dirty="0">
              <a:solidFill>
                <a:schemeClr val="tx1"/>
              </a:solidFill>
              <a:latin typeface="Arabic Typesetting" panose="03020402040406030203" pitchFamily="66" charset="-78"/>
            </a:endParaRPr>
          </a:p>
        </p:txBody>
      </p:sp>
      <p:sp>
        <p:nvSpPr>
          <p:cNvPr id="29" name="חץ: למטה 28">
            <a:extLst>
              <a:ext uri="{FF2B5EF4-FFF2-40B4-BE49-F238E27FC236}">
                <a16:creationId xmlns:a16="http://schemas.microsoft.com/office/drawing/2014/main" id="{E9B092A6-0BEB-4E63-8F4D-94FE2C0B1D68}"/>
              </a:ext>
            </a:extLst>
          </p:cNvPr>
          <p:cNvSpPr/>
          <p:nvPr/>
        </p:nvSpPr>
        <p:spPr>
          <a:xfrm>
            <a:off x="8371673" y="2694804"/>
            <a:ext cx="2461162" cy="1159012"/>
          </a:xfrm>
          <a:prstGeom prst="downArrow">
            <a:avLst>
              <a:gd name="adj1" fmla="val 74015"/>
              <a:gd name="adj2" fmla="val 51594"/>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8" tIns="45714" rIns="91428" bIns="45714" numCol="1" spcCol="0" rtlCol="1" fromWordArt="0" anchor="ctr" anchorCtr="0" forceAA="0" compatLnSpc="1">
            <a:prstTxWarp prst="textNoShape">
              <a:avLst/>
            </a:prstTxWarp>
            <a:noAutofit/>
          </a:bodyPr>
          <a:lstStyle/>
          <a:p>
            <a:pPr algn="ctr"/>
            <a:r>
              <a:rPr lang="ar-JO" sz="3200" dirty="0">
                <a:solidFill>
                  <a:schemeClr val="tx1"/>
                </a:solidFill>
                <a:latin typeface="Arabic Typesetting" panose="03020402040406030203" pitchFamily="66" charset="-78"/>
                <a:cs typeface="Arabic Typesetting" panose="03020402040406030203" pitchFamily="66" charset="-78"/>
              </a:rPr>
              <a:t>ادّعاء/ رأي</a:t>
            </a:r>
            <a:endParaRPr lang="he-IL" sz="3200" dirty="0">
              <a:solidFill>
                <a:schemeClr val="tx1"/>
              </a:solidFill>
              <a:latin typeface="Arabic Typesetting" panose="03020402040406030203" pitchFamily="66" charset="-78"/>
            </a:endParaRPr>
          </a:p>
        </p:txBody>
      </p:sp>
      <p:sp>
        <p:nvSpPr>
          <p:cNvPr id="30" name="חץ: למטה 29">
            <a:extLst>
              <a:ext uri="{FF2B5EF4-FFF2-40B4-BE49-F238E27FC236}">
                <a16:creationId xmlns:a16="http://schemas.microsoft.com/office/drawing/2014/main" id="{8086C8AD-62C5-4DDA-A718-B9266038D6D7}"/>
              </a:ext>
            </a:extLst>
          </p:cNvPr>
          <p:cNvSpPr/>
          <p:nvPr/>
        </p:nvSpPr>
        <p:spPr>
          <a:xfrm>
            <a:off x="8371672" y="4026976"/>
            <a:ext cx="2461162" cy="1159012"/>
          </a:xfrm>
          <a:prstGeom prst="downArrow">
            <a:avLst>
              <a:gd name="adj1" fmla="val 74015"/>
              <a:gd name="adj2" fmla="val 51594"/>
            </a:avLst>
          </a:prstGeom>
          <a:solidFill>
            <a:srgbClr val="12B4B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8" tIns="45714" rIns="91428" bIns="45714" numCol="1" spcCol="0" rtlCol="1" fromWordArt="0" anchor="ctr" anchorCtr="0" forceAA="0" compatLnSpc="1">
            <a:prstTxWarp prst="textNoShape">
              <a:avLst/>
            </a:prstTxWarp>
            <a:noAutofit/>
          </a:bodyPr>
          <a:lstStyle/>
          <a:p>
            <a:pPr algn="ctr"/>
            <a:r>
              <a:rPr lang="ar-JO" sz="3200" dirty="0">
                <a:solidFill>
                  <a:schemeClr val="tx1"/>
                </a:solidFill>
                <a:latin typeface="Arabic Typesetting" panose="03020402040406030203" pitchFamily="66" charset="-78"/>
                <a:cs typeface="Arabic Typesetting" panose="03020402040406030203" pitchFamily="66" charset="-78"/>
              </a:rPr>
              <a:t>وسيلة إقناع</a:t>
            </a:r>
            <a:endParaRPr lang="he-IL" sz="3200" dirty="0">
              <a:solidFill>
                <a:schemeClr val="tx1"/>
              </a:solidFill>
              <a:latin typeface="Arabic Typesetting" panose="03020402040406030203" pitchFamily="66" charset="-78"/>
            </a:endParaRPr>
          </a:p>
        </p:txBody>
      </p:sp>
    </p:spTree>
    <p:extLst>
      <p:ext uri="{BB962C8B-B14F-4D97-AF65-F5344CB8AC3E}">
        <p14:creationId xmlns:p14="http://schemas.microsoft.com/office/powerpoint/2010/main" val="460998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circle(in)">
                                      <p:cBhvr>
                                        <p:cTn id="10" dur="2000"/>
                                        <p:tgtEl>
                                          <p:spTgt spid="3"/>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circle(in)">
                                      <p:cBhvr>
                                        <p:cTn id="16" dur="2000"/>
                                        <p:tgtEl>
                                          <p:spTgt spid="6"/>
                                        </p:tgtEl>
                                      </p:cBhvr>
                                    </p:animEffect>
                                  </p:childTnLst>
                                </p:cTn>
                              </p:par>
                              <p:par>
                                <p:cTn id="17" presetID="6" presetClass="entr" presetSubtype="16"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ircle(in)">
                                      <p:cBhvr>
                                        <p:cTn id="19" dur="2000"/>
                                        <p:tgtEl>
                                          <p:spTgt spid="7"/>
                                        </p:tgtEl>
                                      </p:cBhvr>
                                    </p:animEffect>
                                  </p:childTnLst>
                                </p:cTn>
                              </p:par>
                              <p:par>
                                <p:cTn id="20" presetID="6" presetClass="entr" presetSubtype="16"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2000"/>
                                        <p:tgtEl>
                                          <p:spTgt spid="8"/>
                                        </p:tgtEl>
                                      </p:cBhvr>
                                    </p:animEffect>
                                  </p:childTnLst>
                                </p:cTn>
                              </p:par>
                              <p:par>
                                <p:cTn id="23" presetID="6" presetClass="entr" presetSubtype="16"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circle(in)">
                                      <p:cBhvr>
                                        <p:cTn id="25" dur="2000"/>
                                        <p:tgtEl>
                                          <p:spTgt spid="9"/>
                                        </p:tgtEl>
                                      </p:cBhvr>
                                    </p:animEffect>
                                  </p:childTnLst>
                                </p:cTn>
                              </p:par>
                              <p:par>
                                <p:cTn id="26" presetID="6" presetClass="entr" presetSubtype="16"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circle(in)">
                                      <p:cBhvr>
                                        <p:cTn id="28" dur="2000"/>
                                        <p:tgtEl>
                                          <p:spTgt spid="10"/>
                                        </p:tgtEl>
                                      </p:cBhvr>
                                    </p:animEffect>
                                  </p:childTnLst>
                                </p:cTn>
                              </p:par>
                              <p:par>
                                <p:cTn id="29" presetID="6" presetClass="entr" presetSubtype="16"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ircle(in)">
                                      <p:cBhvr>
                                        <p:cTn id="31" dur="2000"/>
                                        <p:tgtEl>
                                          <p:spTgt spid="11"/>
                                        </p:tgtEl>
                                      </p:cBhvr>
                                    </p:animEffect>
                                  </p:childTnLst>
                                </p:cTn>
                              </p:par>
                              <p:par>
                                <p:cTn id="32" presetID="6" presetClass="entr" presetSubtype="16"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circle(in)">
                                      <p:cBhvr>
                                        <p:cTn id="34" dur="2000"/>
                                        <p:tgtEl>
                                          <p:spTgt spid="12"/>
                                        </p:tgtEl>
                                      </p:cBhvr>
                                    </p:animEffect>
                                  </p:childTnLst>
                                </p:cTn>
                              </p:par>
                              <p:par>
                                <p:cTn id="35" presetID="6" presetClass="entr" presetSubtype="16"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ircle(in)">
                                      <p:cBhvr>
                                        <p:cTn id="37" dur="2000"/>
                                        <p:tgtEl>
                                          <p:spTgt spid="13"/>
                                        </p:tgtEl>
                                      </p:cBhvr>
                                    </p:animEffect>
                                  </p:childTnLst>
                                </p:cTn>
                              </p:par>
                              <p:par>
                                <p:cTn id="38" presetID="6" presetClass="entr" presetSubtype="16" fill="hold" grpId="0"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circle(in)">
                                      <p:cBhvr>
                                        <p:cTn id="40" dur="2000"/>
                                        <p:tgtEl>
                                          <p:spTgt spid="14"/>
                                        </p:tgtEl>
                                      </p:cBhvr>
                                    </p:animEffect>
                                  </p:childTnLst>
                                </p:cTn>
                              </p:par>
                              <p:par>
                                <p:cTn id="41" presetID="6" presetClass="entr" presetSubtype="16"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circle(in)">
                                      <p:cBhvr>
                                        <p:cTn id="43" dur="2000"/>
                                        <p:tgtEl>
                                          <p:spTgt spid="15"/>
                                        </p:tgtEl>
                                      </p:cBhvr>
                                    </p:animEffect>
                                  </p:childTnLst>
                                </p:cTn>
                              </p:par>
                              <p:par>
                                <p:cTn id="44" presetID="6" presetClass="entr" presetSubtype="16" fill="hold" grpId="0" nodeType="with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circle(in)">
                                      <p:cBhvr>
                                        <p:cTn id="46" dur="2000"/>
                                        <p:tgtEl>
                                          <p:spTgt spid="16"/>
                                        </p:tgtEl>
                                      </p:cBhvr>
                                    </p:animEffect>
                                  </p:childTnLst>
                                </p:cTn>
                              </p:par>
                              <p:par>
                                <p:cTn id="47" presetID="6" presetClass="entr" presetSubtype="16" fill="hold" nodeType="with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circle(in)">
                                      <p:cBhvr>
                                        <p:cTn id="49" dur="2000"/>
                                        <p:tgtEl>
                                          <p:spTgt spid="17"/>
                                        </p:tgtEl>
                                      </p:cBhvr>
                                    </p:animEffect>
                                  </p:childTnLst>
                                </p:cTn>
                              </p:par>
                              <p:par>
                                <p:cTn id="50" presetID="6" presetClass="entr" presetSubtype="16" fill="hold"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circle(in)">
                                      <p:cBhvr>
                                        <p:cTn id="52" dur="2000"/>
                                        <p:tgtEl>
                                          <p:spTgt spid="18"/>
                                        </p:tgtEl>
                                      </p:cBhvr>
                                    </p:animEffect>
                                  </p:childTnLst>
                                </p:cTn>
                              </p:par>
                              <p:par>
                                <p:cTn id="53" presetID="6" presetClass="entr" presetSubtype="16" fill="hold" nodeType="with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circle(in)">
                                      <p:cBhvr>
                                        <p:cTn id="55" dur="2000"/>
                                        <p:tgtEl>
                                          <p:spTgt spid="20"/>
                                        </p:tgtEl>
                                      </p:cBhvr>
                                    </p:animEffect>
                                  </p:childTnLst>
                                </p:cTn>
                              </p:par>
                              <p:par>
                                <p:cTn id="56" presetID="6" presetClass="entr" presetSubtype="16" fill="hold" nodeType="with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circle(in)">
                                      <p:cBhvr>
                                        <p:cTn id="58" dur="2000"/>
                                        <p:tgtEl>
                                          <p:spTgt spid="22"/>
                                        </p:tgtEl>
                                      </p:cBhvr>
                                    </p:animEffect>
                                  </p:childTnLst>
                                </p:cTn>
                              </p:par>
                              <p:par>
                                <p:cTn id="59" presetID="6" presetClass="entr" presetSubtype="16" fill="hold" nodeType="withEffect">
                                  <p:stCondLst>
                                    <p:cond delay="0"/>
                                  </p:stCondLst>
                                  <p:childTnLst>
                                    <p:set>
                                      <p:cBhvr>
                                        <p:cTn id="60" dur="1" fill="hold">
                                          <p:stCondLst>
                                            <p:cond delay="0"/>
                                          </p:stCondLst>
                                        </p:cTn>
                                        <p:tgtEl>
                                          <p:spTgt spid="23"/>
                                        </p:tgtEl>
                                        <p:attrNameLst>
                                          <p:attrName>style.visibility</p:attrName>
                                        </p:attrNameLst>
                                      </p:cBhvr>
                                      <p:to>
                                        <p:strVal val="visible"/>
                                      </p:to>
                                    </p:set>
                                    <p:animEffect transition="in" filter="circle(in)">
                                      <p:cBhvr>
                                        <p:cTn id="61" dur="2000"/>
                                        <p:tgtEl>
                                          <p:spTgt spid="23"/>
                                        </p:tgtEl>
                                      </p:cBhvr>
                                    </p:animEffect>
                                  </p:childTnLst>
                                </p:cTn>
                              </p:par>
                              <p:par>
                                <p:cTn id="62" presetID="6" presetClass="entr" presetSubtype="16" fill="hold" nodeType="withEffect">
                                  <p:stCondLst>
                                    <p:cond delay="0"/>
                                  </p:stCondLst>
                                  <p:childTnLst>
                                    <p:set>
                                      <p:cBhvr>
                                        <p:cTn id="63" dur="1" fill="hold">
                                          <p:stCondLst>
                                            <p:cond delay="0"/>
                                          </p:stCondLst>
                                        </p:cTn>
                                        <p:tgtEl>
                                          <p:spTgt spid="24"/>
                                        </p:tgtEl>
                                        <p:attrNameLst>
                                          <p:attrName>style.visibility</p:attrName>
                                        </p:attrNameLst>
                                      </p:cBhvr>
                                      <p:to>
                                        <p:strVal val="visible"/>
                                      </p:to>
                                    </p:set>
                                    <p:animEffect transition="in" filter="circle(in)">
                                      <p:cBhvr>
                                        <p:cTn id="64" dur="2000"/>
                                        <p:tgtEl>
                                          <p:spTgt spid="24"/>
                                        </p:tgtEl>
                                      </p:cBhvr>
                                    </p:animEffect>
                                  </p:childTnLst>
                                </p:cTn>
                              </p:par>
                              <p:par>
                                <p:cTn id="65" presetID="6" presetClass="entr" presetSubtype="16" fill="hold" nodeType="withEffect">
                                  <p:stCondLst>
                                    <p:cond delay="0"/>
                                  </p:stCondLst>
                                  <p:childTnLst>
                                    <p:set>
                                      <p:cBhvr>
                                        <p:cTn id="66" dur="1" fill="hold">
                                          <p:stCondLst>
                                            <p:cond delay="0"/>
                                          </p:stCondLst>
                                        </p:cTn>
                                        <p:tgtEl>
                                          <p:spTgt spid="25"/>
                                        </p:tgtEl>
                                        <p:attrNameLst>
                                          <p:attrName>style.visibility</p:attrName>
                                        </p:attrNameLst>
                                      </p:cBhvr>
                                      <p:to>
                                        <p:strVal val="visible"/>
                                      </p:to>
                                    </p:set>
                                    <p:animEffect transition="in" filter="circle(in)">
                                      <p:cBhvr>
                                        <p:cTn id="67" dur="2000"/>
                                        <p:tgtEl>
                                          <p:spTgt spid="25"/>
                                        </p:tgtEl>
                                      </p:cBhvr>
                                    </p:animEffect>
                                  </p:childTnLst>
                                </p:cTn>
                              </p:par>
                              <p:par>
                                <p:cTn id="68" presetID="6" presetClass="entr" presetSubtype="16" fill="hold" nodeType="withEffect">
                                  <p:stCondLst>
                                    <p:cond delay="0"/>
                                  </p:stCondLst>
                                  <p:childTnLst>
                                    <p:set>
                                      <p:cBhvr>
                                        <p:cTn id="69" dur="1" fill="hold">
                                          <p:stCondLst>
                                            <p:cond delay="0"/>
                                          </p:stCondLst>
                                        </p:cTn>
                                        <p:tgtEl>
                                          <p:spTgt spid="26"/>
                                        </p:tgtEl>
                                        <p:attrNameLst>
                                          <p:attrName>style.visibility</p:attrName>
                                        </p:attrNameLst>
                                      </p:cBhvr>
                                      <p:to>
                                        <p:strVal val="visible"/>
                                      </p:to>
                                    </p:set>
                                    <p:animEffect transition="in" filter="circle(in)">
                                      <p:cBhvr>
                                        <p:cTn id="70" dur="2000"/>
                                        <p:tgtEl>
                                          <p:spTgt spid="26"/>
                                        </p:tgtEl>
                                      </p:cBhvr>
                                    </p:animEffect>
                                  </p:childTnLst>
                                </p:cTn>
                              </p:par>
                              <p:par>
                                <p:cTn id="71" presetID="6" presetClass="entr" presetSubtype="16" fill="hold" nodeType="withEffect">
                                  <p:stCondLst>
                                    <p:cond delay="0"/>
                                  </p:stCondLst>
                                  <p:childTnLst>
                                    <p:set>
                                      <p:cBhvr>
                                        <p:cTn id="72" dur="1" fill="hold">
                                          <p:stCondLst>
                                            <p:cond delay="0"/>
                                          </p:stCondLst>
                                        </p:cTn>
                                        <p:tgtEl>
                                          <p:spTgt spid="27"/>
                                        </p:tgtEl>
                                        <p:attrNameLst>
                                          <p:attrName>style.visibility</p:attrName>
                                        </p:attrNameLst>
                                      </p:cBhvr>
                                      <p:to>
                                        <p:strVal val="visible"/>
                                      </p:to>
                                    </p:set>
                                    <p:animEffect transition="in" filter="circle(in)">
                                      <p:cBhvr>
                                        <p:cTn id="73" dur="2000"/>
                                        <p:tgtEl>
                                          <p:spTgt spid="27"/>
                                        </p:tgtEl>
                                      </p:cBhvr>
                                    </p:animEffect>
                                  </p:childTnLst>
                                </p:cTn>
                              </p:par>
                              <p:par>
                                <p:cTn id="74" presetID="6" presetClass="entr" presetSubtype="16" fill="hold" grpId="0" nodeType="withEffect">
                                  <p:stCondLst>
                                    <p:cond delay="0"/>
                                  </p:stCondLst>
                                  <p:childTnLst>
                                    <p:set>
                                      <p:cBhvr>
                                        <p:cTn id="75" dur="1" fill="hold">
                                          <p:stCondLst>
                                            <p:cond delay="0"/>
                                          </p:stCondLst>
                                        </p:cTn>
                                        <p:tgtEl>
                                          <p:spTgt spid="28"/>
                                        </p:tgtEl>
                                        <p:attrNameLst>
                                          <p:attrName>style.visibility</p:attrName>
                                        </p:attrNameLst>
                                      </p:cBhvr>
                                      <p:to>
                                        <p:strVal val="visible"/>
                                      </p:to>
                                    </p:set>
                                    <p:animEffect transition="in" filter="circle(in)">
                                      <p:cBhvr>
                                        <p:cTn id="76" dur="2000"/>
                                        <p:tgtEl>
                                          <p:spTgt spid="28"/>
                                        </p:tgtEl>
                                      </p:cBhvr>
                                    </p:animEffect>
                                  </p:childTnLst>
                                </p:cTn>
                              </p:par>
                              <p:par>
                                <p:cTn id="77" presetID="6" presetClass="entr" presetSubtype="16" fill="hold" grpId="0" nodeType="withEffect">
                                  <p:stCondLst>
                                    <p:cond delay="0"/>
                                  </p:stCondLst>
                                  <p:childTnLst>
                                    <p:set>
                                      <p:cBhvr>
                                        <p:cTn id="78" dur="1" fill="hold">
                                          <p:stCondLst>
                                            <p:cond delay="0"/>
                                          </p:stCondLst>
                                        </p:cTn>
                                        <p:tgtEl>
                                          <p:spTgt spid="29"/>
                                        </p:tgtEl>
                                        <p:attrNameLst>
                                          <p:attrName>style.visibility</p:attrName>
                                        </p:attrNameLst>
                                      </p:cBhvr>
                                      <p:to>
                                        <p:strVal val="visible"/>
                                      </p:to>
                                    </p:set>
                                    <p:animEffect transition="in" filter="circle(in)">
                                      <p:cBhvr>
                                        <p:cTn id="79" dur="2000"/>
                                        <p:tgtEl>
                                          <p:spTgt spid="29"/>
                                        </p:tgtEl>
                                      </p:cBhvr>
                                    </p:animEffect>
                                  </p:childTnLst>
                                </p:cTn>
                              </p:par>
                              <p:par>
                                <p:cTn id="80" presetID="6" presetClass="entr" presetSubtype="16" fill="hold" grpId="0" nodeType="withEffect">
                                  <p:stCondLst>
                                    <p:cond delay="0"/>
                                  </p:stCondLst>
                                  <p:childTnLst>
                                    <p:set>
                                      <p:cBhvr>
                                        <p:cTn id="81" dur="1" fill="hold">
                                          <p:stCondLst>
                                            <p:cond delay="0"/>
                                          </p:stCondLst>
                                        </p:cTn>
                                        <p:tgtEl>
                                          <p:spTgt spid="30"/>
                                        </p:tgtEl>
                                        <p:attrNameLst>
                                          <p:attrName>style.visibility</p:attrName>
                                        </p:attrNameLst>
                                      </p:cBhvr>
                                      <p:to>
                                        <p:strVal val="visible"/>
                                      </p:to>
                                    </p:set>
                                    <p:animEffect transition="in" filter="circle(in)">
                                      <p:cBhvr>
                                        <p:cTn id="82" dur="2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28" grpId="0" animBg="1"/>
      <p:bldP spid="29" grpId="0" animBg="1"/>
      <p:bldP spid="3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AF2F6CA-CF33-40E5-89EA-AC16AB4F4671}"/>
              </a:ext>
            </a:extLst>
          </p:cNvPr>
          <p:cNvSpPr>
            <a:spLocks noGrp="1"/>
          </p:cNvSpPr>
          <p:nvPr>
            <p:ph type="ctrTitle"/>
          </p:nvPr>
        </p:nvSpPr>
        <p:spPr>
          <a:xfrm>
            <a:off x="1733684" y="186259"/>
            <a:ext cx="10246355" cy="1261541"/>
          </a:xfrm>
        </p:spPr>
        <p:style>
          <a:lnRef idx="2">
            <a:schemeClr val="dk1"/>
          </a:lnRef>
          <a:fillRef idx="1">
            <a:schemeClr val="lt1"/>
          </a:fillRef>
          <a:effectRef idx="0">
            <a:schemeClr val="dk1"/>
          </a:effectRef>
          <a:fontRef idx="minor">
            <a:schemeClr val="dk1"/>
          </a:fontRef>
        </p:style>
        <p:txBody>
          <a:bodyPr/>
          <a:lstStyle/>
          <a:p>
            <a:pPr algn="r"/>
            <a:r>
              <a:rPr lang="ar-JO" dirty="0">
                <a:solidFill>
                  <a:schemeClr val="tx1"/>
                </a:solidFill>
                <a:latin typeface="Traditional Arabic" panose="02020603050405020304" pitchFamily="18" charset="-78"/>
                <a:cs typeface="Traditional Arabic" panose="02020603050405020304" pitchFamily="18" charset="-78"/>
              </a:rPr>
              <a:t>دعونا نطبّق... اقرؤوا الجمل التالية وحدّدوا أيًّا منها ملائم ليكون جملة ادّعاء</a:t>
            </a:r>
            <a:endParaRPr lang="he-IL" dirty="0">
              <a:solidFill>
                <a:schemeClr val="tx1"/>
              </a:solidFill>
              <a:latin typeface="Traditional Arabic" panose="02020603050405020304" pitchFamily="18" charset="-78"/>
            </a:endParaRPr>
          </a:p>
        </p:txBody>
      </p:sp>
      <p:sp>
        <p:nvSpPr>
          <p:cNvPr id="6" name="מלבן 5">
            <a:extLst>
              <a:ext uri="{FF2B5EF4-FFF2-40B4-BE49-F238E27FC236}">
                <a16:creationId xmlns:a16="http://schemas.microsoft.com/office/drawing/2014/main" id="{A8A60D54-198B-443E-A783-84E3271B04DA}"/>
              </a:ext>
            </a:extLst>
          </p:cNvPr>
          <p:cNvSpPr/>
          <p:nvPr/>
        </p:nvSpPr>
        <p:spPr>
          <a:xfrm>
            <a:off x="3911600" y="1508104"/>
            <a:ext cx="7846665" cy="52322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ar-JO" sz="2800" dirty="0">
                <a:latin typeface="Arabic Typesetting" panose="03020402040406030203" pitchFamily="66" charset="-78"/>
                <a:cs typeface="Arabic Typesetting" panose="03020402040406030203" pitchFamily="66" charset="-78"/>
              </a:rPr>
              <a:t>خاصّة أنّ هذه الحيوانات لا تمكث في أغلب المنازل أكثر من 5 سنوات، إمّا بسبب وفاتها أو مرضها</a:t>
            </a:r>
            <a:endParaRPr lang="he-IL" sz="2800" dirty="0">
              <a:latin typeface="Arabic Typesetting" panose="03020402040406030203" pitchFamily="66" charset="-78"/>
            </a:endParaRPr>
          </a:p>
        </p:txBody>
      </p:sp>
      <p:sp>
        <p:nvSpPr>
          <p:cNvPr id="7" name="מלבן 6">
            <a:extLst>
              <a:ext uri="{FF2B5EF4-FFF2-40B4-BE49-F238E27FC236}">
                <a16:creationId xmlns:a16="http://schemas.microsoft.com/office/drawing/2014/main" id="{014DBEC8-C6AE-43F2-A3CE-620D9C601163}"/>
              </a:ext>
            </a:extLst>
          </p:cNvPr>
          <p:cNvSpPr/>
          <p:nvPr/>
        </p:nvSpPr>
        <p:spPr>
          <a:xfrm>
            <a:off x="4663946" y="2171762"/>
            <a:ext cx="7067780" cy="52322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ar-JO" sz="2800" dirty="0">
                <a:latin typeface="Arabic Typesetting" panose="03020402040406030203" pitchFamily="66" charset="-78"/>
                <a:cs typeface="Arabic Typesetting" panose="03020402040406030203" pitchFamily="66" charset="-78"/>
              </a:rPr>
              <a:t>إنّ تربية القطط الأليفة تساعد كثيرًا على تعلّم الطفل كيفيّة مواجهة الفراق وتقبّل فكرة الموت</a:t>
            </a:r>
            <a:endParaRPr lang="he-IL" sz="2800" dirty="0">
              <a:latin typeface="Arabic Typesetting" panose="03020402040406030203" pitchFamily="66" charset="-78"/>
            </a:endParaRPr>
          </a:p>
        </p:txBody>
      </p:sp>
      <p:sp>
        <p:nvSpPr>
          <p:cNvPr id="8" name="מלבן 7">
            <a:extLst>
              <a:ext uri="{FF2B5EF4-FFF2-40B4-BE49-F238E27FC236}">
                <a16:creationId xmlns:a16="http://schemas.microsoft.com/office/drawing/2014/main" id="{3D154D0F-C9D4-4858-BFD5-6204E848687B}"/>
              </a:ext>
            </a:extLst>
          </p:cNvPr>
          <p:cNvSpPr/>
          <p:nvPr/>
        </p:nvSpPr>
        <p:spPr>
          <a:xfrm>
            <a:off x="5598995" y="2868564"/>
            <a:ext cx="6092825" cy="95410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r>
              <a:rPr lang="ar-JO" sz="2800" dirty="0">
                <a:latin typeface="Arabic Typesetting" panose="03020402040406030203" pitchFamily="66" charset="-78"/>
                <a:cs typeface="Arabic Typesetting" panose="03020402040406030203" pitchFamily="66" charset="-78"/>
              </a:rPr>
              <a:t>ويُجمع العديد من المختصّين التربويّين أنّ الحيوانات تساعد الأطفال على علاج حالات الانطواء والخجل لديهم، وتجعلهم هادئين غير عدائيّين.</a:t>
            </a:r>
            <a:endParaRPr lang="he-IL" sz="2400" dirty="0">
              <a:latin typeface="Arabic Typesetting" panose="03020402040406030203" pitchFamily="66" charset="-78"/>
            </a:endParaRPr>
          </a:p>
        </p:txBody>
      </p:sp>
      <p:sp>
        <p:nvSpPr>
          <p:cNvPr id="9" name="מלבן 8">
            <a:extLst>
              <a:ext uri="{FF2B5EF4-FFF2-40B4-BE49-F238E27FC236}">
                <a16:creationId xmlns:a16="http://schemas.microsoft.com/office/drawing/2014/main" id="{5C68E0C3-F8B4-42FA-B16F-F000D2091B7C}"/>
              </a:ext>
            </a:extLst>
          </p:cNvPr>
          <p:cNvSpPr/>
          <p:nvPr/>
        </p:nvSpPr>
        <p:spPr>
          <a:xfrm>
            <a:off x="3609487" y="5124903"/>
            <a:ext cx="7284039" cy="104951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ar-JO" sz="2800" dirty="0">
                <a:latin typeface="Arabic Typesetting" panose="03020402040406030203" pitchFamily="66" charset="-78"/>
                <a:cs typeface="Arabic Typesetting" panose="03020402040406030203" pitchFamily="66" charset="-78"/>
              </a:rPr>
              <a:t>حينها قد يصاب الطفل بالاكتئاب وقد يمتنع عن الطعام لفترة من الزمن، إلّا أنّ هذا الفقدان يُكسبه وعيًا وإدراكًا لمفهوم الموت، ويساعده على التأقلم في حال فَقَدَ أحدًا من العائلة. </a:t>
            </a:r>
            <a:endParaRPr lang="he-IL" sz="2800" dirty="0">
              <a:latin typeface="Arabic Typesetting" panose="03020402040406030203" pitchFamily="66" charset="-78"/>
            </a:endParaRPr>
          </a:p>
        </p:txBody>
      </p:sp>
      <p:sp>
        <p:nvSpPr>
          <p:cNvPr id="11" name="מלבן 10">
            <a:extLst>
              <a:ext uri="{FF2B5EF4-FFF2-40B4-BE49-F238E27FC236}">
                <a16:creationId xmlns:a16="http://schemas.microsoft.com/office/drawing/2014/main" id="{EF370682-ADFF-4818-9584-DB9334E665B0}"/>
              </a:ext>
            </a:extLst>
          </p:cNvPr>
          <p:cNvSpPr/>
          <p:nvPr/>
        </p:nvSpPr>
        <p:spPr>
          <a:xfrm>
            <a:off x="5598995" y="4076388"/>
            <a:ext cx="6092825" cy="95410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r>
              <a:rPr lang="ar-JO" sz="2800" dirty="0">
                <a:latin typeface="Arabic Typesetting" panose="03020402040406030203" pitchFamily="66" charset="-78"/>
                <a:cs typeface="Arabic Typesetting" panose="03020402040406030203" pitchFamily="66" charset="-78"/>
              </a:rPr>
              <a:t>وعليه، ينصح الخبراء النفسيّين اليوم بتشجيع الطفل على تربية قطّ في منزله لما في ذلك من فائدة نفسيّة وشخصيّة عليه</a:t>
            </a:r>
            <a:endParaRPr lang="he-IL" sz="2800" dirty="0">
              <a:latin typeface="Arabic Typesetting" panose="03020402040406030203" pitchFamily="66" charset="-78"/>
            </a:endParaRPr>
          </a:p>
        </p:txBody>
      </p:sp>
    </p:spTree>
    <p:extLst>
      <p:ext uri="{BB962C8B-B14F-4D97-AF65-F5344CB8AC3E}">
        <p14:creationId xmlns:p14="http://schemas.microsoft.com/office/powerpoint/2010/main" val="2340453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P spid="8" grpId="0" animBg="1"/>
      <p:bldP spid="9" grpId="0" animBg="1"/>
      <p:bldP spid="1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DD9F811-C9C1-4090-BDB0-BAE4D87989B5}"/>
              </a:ext>
            </a:extLst>
          </p:cNvPr>
          <p:cNvSpPr>
            <a:spLocks noGrp="1"/>
          </p:cNvSpPr>
          <p:nvPr>
            <p:ph type="ctrTitle"/>
          </p:nvPr>
        </p:nvSpPr>
        <p:spPr/>
        <p:style>
          <a:lnRef idx="2">
            <a:schemeClr val="dk1"/>
          </a:lnRef>
          <a:fillRef idx="1">
            <a:schemeClr val="lt1"/>
          </a:fillRef>
          <a:effectRef idx="0">
            <a:schemeClr val="dk1"/>
          </a:effectRef>
          <a:fontRef idx="minor">
            <a:schemeClr val="dk1"/>
          </a:fontRef>
        </p:style>
        <p:txBody>
          <a:bodyPr/>
          <a:lstStyle/>
          <a:p>
            <a:r>
              <a:rPr lang="ar-JO" dirty="0">
                <a:latin typeface="Traditional Arabic" panose="02020603050405020304" pitchFamily="18" charset="-78"/>
                <a:cs typeface="Traditional Arabic" panose="02020603050405020304" pitchFamily="18" charset="-78"/>
              </a:rPr>
              <a:t>اخترنا الادّعاء، دعونا نتابع، ونحدّد أيًّا ممّا يلي مناسب لأن يكون جملًا داعمة</a:t>
            </a:r>
            <a:endParaRPr lang="he-IL" sz="4400" b="1" dirty="0">
              <a:latin typeface="Traditional Arabic" panose="02020603050405020304" pitchFamily="18" charset="-78"/>
            </a:endParaRPr>
          </a:p>
        </p:txBody>
      </p:sp>
      <p:sp>
        <p:nvSpPr>
          <p:cNvPr id="12" name="מלבן 11">
            <a:extLst>
              <a:ext uri="{FF2B5EF4-FFF2-40B4-BE49-F238E27FC236}">
                <a16:creationId xmlns:a16="http://schemas.microsoft.com/office/drawing/2014/main" id="{F9589CD6-B8FF-4B61-9A86-89BC2F12055A}"/>
              </a:ext>
            </a:extLst>
          </p:cNvPr>
          <p:cNvSpPr/>
          <p:nvPr/>
        </p:nvSpPr>
        <p:spPr>
          <a:xfrm>
            <a:off x="3911600" y="2039788"/>
            <a:ext cx="7846665" cy="52322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ar-JO" sz="2800" dirty="0">
                <a:latin typeface="Arabic Typesetting" panose="03020402040406030203" pitchFamily="66" charset="-78"/>
                <a:cs typeface="Arabic Typesetting" panose="03020402040406030203" pitchFamily="66" charset="-78"/>
              </a:rPr>
              <a:t>خاصّة أنّ هذه الحيوانات لا تمكث في أغلب المنازل أكثر من 5 سنوات، إمّا بسبب وفاتها أو مرضها</a:t>
            </a:r>
            <a:endParaRPr lang="he-IL" sz="2800" dirty="0">
              <a:latin typeface="Arabic Typesetting" panose="03020402040406030203" pitchFamily="66" charset="-78"/>
            </a:endParaRPr>
          </a:p>
        </p:txBody>
      </p:sp>
      <p:sp>
        <p:nvSpPr>
          <p:cNvPr id="13" name="מלבן 12">
            <a:extLst>
              <a:ext uri="{FF2B5EF4-FFF2-40B4-BE49-F238E27FC236}">
                <a16:creationId xmlns:a16="http://schemas.microsoft.com/office/drawing/2014/main" id="{049AB2F3-A42A-4A57-8408-6586CAD756CC}"/>
              </a:ext>
            </a:extLst>
          </p:cNvPr>
          <p:cNvSpPr/>
          <p:nvPr/>
        </p:nvSpPr>
        <p:spPr>
          <a:xfrm>
            <a:off x="4597396" y="1388348"/>
            <a:ext cx="7067780" cy="523220"/>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r>
              <a:rPr lang="ar-JO" sz="2800" dirty="0">
                <a:solidFill>
                  <a:schemeClr val="tx1"/>
                </a:solidFill>
                <a:latin typeface="Arabic Typesetting" panose="03020402040406030203" pitchFamily="66" charset="-78"/>
                <a:cs typeface="Arabic Typesetting" panose="03020402040406030203" pitchFamily="66" charset="-78"/>
              </a:rPr>
              <a:t>إنّ تربية القطط الأليفة تساعد كثيرًا على تعلّم الطفل كيفيّة مواجهة الفراق وتقبّل فكرة الموت</a:t>
            </a:r>
            <a:endParaRPr lang="he-IL" sz="2800" dirty="0">
              <a:solidFill>
                <a:schemeClr val="tx1"/>
              </a:solidFill>
              <a:latin typeface="Arabic Typesetting" panose="03020402040406030203" pitchFamily="66" charset="-78"/>
            </a:endParaRPr>
          </a:p>
        </p:txBody>
      </p:sp>
      <p:sp>
        <p:nvSpPr>
          <p:cNvPr id="14" name="מלבן 13">
            <a:extLst>
              <a:ext uri="{FF2B5EF4-FFF2-40B4-BE49-F238E27FC236}">
                <a16:creationId xmlns:a16="http://schemas.microsoft.com/office/drawing/2014/main" id="{E5D5ABE1-5F4B-4192-8831-EB22AD239F95}"/>
              </a:ext>
            </a:extLst>
          </p:cNvPr>
          <p:cNvSpPr/>
          <p:nvPr/>
        </p:nvSpPr>
        <p:spPr>
          <a:xfrm>
            <a:off x="5572351" y="2716772"/>
            <a:ext cx="6092825" cy="95410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r>
              <a:rPr lang="ar-JO" sz="2800" dirty="0">
                <a:latin typeface="Arabic Typesetting" panose="03020402040406030203" pitchFamily="66" charset="-78"/>
                <a:cs typeface="Arabic Typesetting" panose="03020402040406030203" pitchFamily="66" charset="-78"/>
              </a:rPr>
              <a:t>ويُجمع العديد من المختصّين التربويّين أنّ الحيوانات تساعد الأطفال على علاج حالات الانطواء والخجل لديهم، وتجعلهم هادئين غير عدائيّين.</a:t>
            </a:r>
          </a:p>
        </p:txBody>
      </p:sp>
      <p:sp>
        <p:nvSpPr>
          <p:cNvPr id="15" name="מלבן 14">
            <a:extLst>
              <a:ext uri="{FF2B5EF4-FFF2-40B4-BE49-F238E27FC236}">
                <a16:creationId xmlns:a16="http://schemas.microsoft.com/office/drawing/2014/main" id="{C01F1E47-3C34-4626-B865-C659503E16C7}"/>
              </a:ext>
            </a:extLst>
          </p:cNvPr>
          <p:cNvSpPr/>
          <p:nvPr/>
        </p:nvSpPr>
        <p:spPr>
          <a:xfrm>
            <a:off x="4416244" y="4932514"/>
            <a:ext cx="7284039" cy="104951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ar-JO" sz="2800" dirty="0">
                <a:latin typeface="Arabic Typesetting" panose="03020402040406030203" pitchFamily="66" charset="-78"/>
                <a:cs typeface="Arabic Typesetting" panose="03020402040406030203" pitchFamily="66" charset="-78"/>
              </a:rPr>
              <a:t>حينها قد يصاب الطفل بالاكتئاب وقد يمتنع عن الطعام لفترة من الزمن، إلّا أنّ هذا الفقدان يُكسبه وعيًا وإدراكًا لمفهوم الموت، ويساعده على التأقلم في حال فَقَدَ أحدًا من العائلة. </a:t>
            </a:r>
            <a:endParaRPr lang="he-IL" sz="2800" dirty="0">
              <a:latin typeface="Arabic Typesetting" panose="03020402040406030203" pitchFamily="66" charset="-78"/>
            </a:endParaRPr>
          </a:p>
        </p:txBody>
      </p:sp>
      <p:sp>
        <p:nvSpPr>
          <p:cNvPr id="16" name="מלבן 15">
            <a:extLst>
              <a:ext uri="{FF2B5EF4-FFF2-40B4-BE49-F238E27FC236}">
                <a16:creationId xmlns:a16="http://schemas.microsoft.com/office/drawing/2014/main" id="{D8768DF9-E4A0-4DE2-B082-669FABB26DD2}"/>
              </a:ext>
            </a:extLst>
          </p:cNvPr>
          <p:cNvSpPr/>
          <p:nvPr/>
        </p:nvSpPr>
        <p:spPr>
          <a:xfrm>
            <a:off x="5572351" y="3824643"/>
            <a:ext cx="6092825" cy="95410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r>
              <a:rPr lang="ar-JO" sz="2800" dirty="0">
                <a:latin typeface="Arabic Typesetting" panose="03020402040406030203" pitchFamily="66" charset="-78"/>
                <a:cs typeface="Arabic Typesetting" panose="03020402040406030203" pitchFamily="66" charset="-78"/>
              </a:rPr>
              <a:t>وعليه، ينصح الخبراء النفسيّين اليوم بتشجيع الطفل على تربية قطّ في منزله لما في ذلك من فائدة نفسيّة وشخصيّة عليه</a:t>
            </a:r>
            <a:endParaRPr lang="he-IL" sz="2800" dirty="0">
              <a:latin typeface="Arabic Typesetting" panose="03020402040406030203" pitchFamily="66" charset="-78"/>
            </a:endParaRPr>
          </a:p>
        </p:txBody>
      </p:sp>
    </p:spTree>
    <p:extLst>
      <p:ext uri="{BB962C8B-B14F-4D97-AF65-F5344CB8AC3E}">
        <p14:creationId xmlns:p14="http://schemas.microsoft.com/office/powerpoint/2010/main" val="2873897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ppt_x"/>
                                          </p:val>
                                        </p:tav>
                                        <p:tav tm="100000">
                                          <p:val>
                                            <p:strVal val="#ppt_x"/>
                                          </p:val>
                                        </p:tav>
                                      </p:tavLst>
                                    </p:anim>
                                    <p:anim calcmode="lin" valueType="num">
                                      <p:cBhvr additive="base">
                                        <p:cTn id="2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15" grpId="0" animBg="1"/>
      <p:bldP spid="1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A488777-C356-41FC-992C-BE944AE619A0}"/>
              </a:ext>
            </a:extLst>
          </p:cNvPr>
          <p:cNvSpPr>
            <a:spLocks noGrp="1"/>
          </p:cNvSpPr>
          <p:nvPr>
            <p:ph type="title"/>
          </p:nvPr>
        </p:nvSpPr>
        <p:spPr/>
        <p:txBody>
          <a:bodyPr/>
          <a:lstStyle/>
          <a:p>
            <a:r>
              <a:rPr lang="ar-JO" sz="4800" dirty="0">
                <a:latin typeface="Traditional Arabic" panose="02020603050405020304" pitchFamily="18" charset="-78"/>
                <a:cs typeface="Traditional Arabic" panose="02020603050405020304" pitchFamily="18" charset="-78"/>
              </a:rPr>
              <a:t>والآن نختار الجملة الأنسب لتكون جملة ختام</a:t>
            </a:r>
            <a:endParaRPr lang="he-IL" sz="4800" dirty="0">
              <a:latin typeface="Traditional Arabic" panose="02020603050405020304" pitchFamily="18" charset="-78"/>
            </a:endParaRPr>
          </a:p>
        </p:txBody>
      </p:sp>
      <p:sp>
        <p:nvSpPr>
          <p:cNvPr id="4" name="מלבן 3">
            <a:extLst>
              <a:ext uri="{FF2B5EF4-FFF2-40B4-BE49-F238E27FC236}">
                <a16:creationId xmlns:a16="http://schemas.microsoft.com/office/drawing/2014/main" id="{88A6AE90-54CF-47BB-B9F4-D995A10FDEBC}"/>
              </a:ext>
            </a:extLst>
          </p:cNvPr>
          <p:cNvSpPr/>
          <p:nvPr/>
        </p:nvSpPr>
        <p:spPr>
          <a:xfrm>
            <a:off x="3818511" y="1961209"/>
            <a:ext cx="7846665" cy="52322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ar-JO" sz="2800" dirty="0">
                <a:latin typeface="Arabic Typesetting" panose="03020402040406030203" pitchFamily="66" charset="-78"/>
                <a:cs typeface="Arabic Typesetting" panose="03020402040406030203" pitchFamily="66" charset="-78"/>
              </a:rPr>
              <a:t>خاصّة أنّ هذه الحيوانات لا تمكث في أغلب المنازل أكثر من 5 سنوات، إمّا بسبب وفاتها أو مرضها</a:t>
            </a:r>
            <a:endParaRPr lang="he-IL" sz="2800" dirty="0">
              <a:latin typeface="Arabic Typesetting" panose="03020402040406030203" pitchFamily="66" charset="-78"/>
            </a:endParaRPr>
          </a:p>
        </p:txBody>
      </p:sp>
      <p:sp>
        <p:nvSpPr>
          <p:cNvPr id="5" name="מלבן 4">
            <a:extLst>
              <a:ext uri="{FF2B5EF4-FFF2-40B4-BE49-F238E27FC236}">
                <a16:creationId xmlns:a16="http://schemas.microsoft.com/office/drawing/2014/main" id="{FD65F44E-EE91-42E4-ADE3-49748A7985E9}"/>
              </a:ext>
            </a:extLst>
          </p:cNvPr>
          <p:cNvSpPr/>
          <p:nvPr/>
        </p:nvSpPr>
        <p:spPr>
          <a:xfrm>
            <a:off x="4597396" y="1126738"/>
            <a:ext cx="7067780" cy="523220"/>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r>
              <a:rPr lang="ar-JO" sz="2800" dirty="0">
                <a:solidFill>
                  <a:schemeClr val="tx1"/>
                </a:solidFill>
                <a:latin typeface="Arabic Typesetting" panose="03020402040406030203" pitchFamily="66" charset="-78"/>
                <a:cs typeface="Arabic Typesetting" panose="03020402040406030203" pitchFamily="66" charset="-78"/>
              </a:rPr>
              <a:t>إنّ تربية القطط الأليفة تساعد كثيرًا على تعلّم الطفل كيفيّة مواجهة الفراق وتقبّل فكرة الموت</a:t>
            </a:r>
            <a:endParaRPr lang="he-IL" sz="2800" dirty="0">
              <a:solidFill>
                <a:schemeClr val="tx1"/>
              </a:solidFill>
              <a:latin typeface="Arabic Typesetting" panose="03020402040406030203" pitchFamily="66" charset="-78"/>
            </a:endParaRPr>
          </a:p>
        </p:txBody>
      </p:sp>
      <p:sp>
        <p:nvSpPr>
          <p:cNvPr id="6" name="מלבן 5">
            <a:extLst>
              <a:ext uri="{FF2B5EF4-FFF2-40B4-BE49-F238E27FC236}">
                <a16:creationId xmlns:a16="http://schemas.microsoft.com/office/drawing/2014/main" id="{B1F7CA50-39E8-4B4C-95AF-6ED7FB28092B}"/>
              </a:ext>
            </a:extLst>
          </p:cNvPr>
          <p:cNvSpPr/>
          <p:nvPr/>
        </p:nvSpPr>
        <p:spPr>
          <a:xfrm>
            <a:off x="5572351" y="3977667"/>
            <a:ext cx="6092825" cy="954107"/>
          </a:xfrm>
          <a:prstGeom prst="rect">
            <a:avLst/>
          </a:prstGeom>
        </p:spPr>
        <p:style>
          <a:lnRef idx="1">
            <a:schemeClr val="accent4"/>
          </a:lnRef>
          <a:fillRef idx="2">
            <a:schemeClr val="accent4"/>
          </a:fillRef>
          <a:effectRef idx="1">
            <a:schemeClr val="accent4"/>
          </a:effectRef>
          <a:fontRef idx="minor">
            <a:schemeClr val="dk1"/>
          </a:fontRef>
        </p:style>
        <p:txBody>
          <a:bodyPr>
            <a:spAutoFit/>
          </a:bodyPr>
          <a:lstStyle/>
          <a:p>
            <a:r>
              <a:rPr lang="ar-JO" sz="2800" dirty="0">
                <a:latin typeface="Arabic Typesetting" panose="03020402040406030203" pitchFamily="66" charset="-78"/>
                <a:cs typeface="Arabic Typesetting" panose="03020402040406030203" pitchFamily="66" charset="-78"/>
              </a:rPr>
              <a:t>ويُجمع العديد من المختصّين التربويّين أنّ الحيوانات تساعد الأطفال على علاج حالات الانطواء والخجل لديهم، وتجعلهم هادئين غير عدائيّين.</a:t>
            </a:r>
          </a:p>
        </p:txBody>
      </p:sp>
      <p:sp>
        <p:nvSpPr>
          <p:cNvPr id="7" name="מלבן 6">
            <a:extLst>
              <a:ext uri="{FF2B5EF4-FFF2-40B4-BE49-F238E27FC236}">
                <a16:creationId xmlns:a16="http://schemas.microsoft.com/office/drawing/2014/main" id="{F85CE271-B8C3-40B2-9AFC-3451B8C88CD1}"/>
              </a:ext>
            </a:extLst>
          </p:cNvPr>
          <p:cNvSpPr/>
          <p:nvPr/>
        </p:nvSpPr>
        <p:spPr>
          <a:xfrm>
            <a:off x="4381137" y="2678073"/>
            <a:ext cx="7284039" cy="104951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ar-JO" sz="2800" dirty="0">
                <a:latin typeface="Arabic Typesetting" panose="03020402040406030203" pitchFamily="66" charset="-78"/>
                <a:cs typeface="Arabic Typesetting" panose="03020402040406030203" pitchFamily="66" charset="-78"/>
              </a:rPr>
              <a:t>حينها قد يصاب الطفل بالاكتئاب وقد يمتنع عن الطعام لفترة من الزمن، إلّا أنّ هذا الفقدان يُكسبه وعيًا وإدراكًا لمفهوم الموت، ويساعده على التأقلم في حال فَقَدَ أحدًا من العائلة. </a:t>
            </a:r>
            <a:endParaRPr lang="he-IL" sz="2800" dirty="0">
              <a:latin typeface="Arabic Typesetting" panose="03020402040406030203" pitchFamily="66" charset="-78"/>
            </a:endParaRPr>
          </a:p>
        </p:txBody>
      </p:sp>
      <p:sp>
        <p:nvSpPr>
          <p:cNvPr id="8" name="מלבן 7">
            <a:extLst>
              <a:ext uri="{FF2B5EF4-FFF2-40B4-BE49-F238E27FC236}">
                <a16:creationId xmlns:a16="http://schemas.microsoft.com/office/drawing/2014/main" id="{A2C445C5-3445-43A7-BCEF-2CD001882F9B}"/>
              </a:ext>
            </a:extLst>
          </p:cNvPr>
          <p:cNvSpPr/>
          <p:nvPr/>
        </p:nvSpPr>
        <p:spPr>
          <a:xfrm>
            <a:off x="5496151" y="5181850"/>
            <a:ext cx="6092825" cy="954107"/>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r>
              <a:rPr lang="ar-JO" sz="2800" dirty="0">
                <a:latin typeface="Arabic Typesetting" panose="03020402040406030203" pitchFamily="66" charset="-78"/>
                <a:cs typeface="Arabic Typesetting" panose="03020402040406030203" pitchFamily="66" charset="-78"/>
              </a:rPr>
              <a:t>وعليه، ينصح الخبراء النفسيّين اليوم بتشجيع الطفل على تربية قطّ في منزله لما في ذلك من فائدة نفسيّة وشخصيّة عليه</a:t>
            </a:r>
            <a:endParaRPr lang="he-IL" sz="2800" dirty="0">
              <a:latin typeface="Arabic Typesetting" panose="03020402040406030203" pitchFamily="66" charset="-78"/>
            </a:endParaRPr>
          </a:p>
        </p:txBody>
      </p:sp>
    </p:spTree>
    <p:extLst>
      <p:ext uri="{BB962C8B-B14F-4D97-AF65-F5344CB8AC3E}">
        <p14:creationId xmlns:p14="http://schemas.microsoft.com/office/powerpoint/2010/main" val="2494374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A488777-C356-41FC-992C-BE944AE619A0}"/>
              </a:ext>
            </a:extLst>
          </p:cNvPr>
          <p:cNvSpPr>
            <a:spLocks noGrp="1"/>
          </p:cNvSpPr>
          <p:nvPr>
            <p:ph type="title"/>
          </p:nvPr>
        </p:nvSpPr>
        <p:spPr>
          <a:xfrm>
            <a:off x="4030133" y="881960"/>
            <a:ext cx="7736018" cy="1251639"/>
          </a:xfrm>
        </p:spPr>
        <p:style>
          <a:lnRef idx="2">
            <a:schemeClr val="accent3"/>
          </a:lnRef>
          <a:fillRef idx="1">
            <a:schemeClr val="lt1"/>
          </a:fillRef>
          <a:effectRef idx="0">
            <a:schemeClr val="accent3"/>
          </a:effectRef>
          <a:fontRef idx="minor">
            <a:schemeClr val="dk1"/>
          </a:fontRef>
        </p:style>
        <p:txBody>
          <a:bodyPr/>
          <a:lstStyle/>
          <a:p>
            <a:pPr algn="r"/>
            <a:r>
              <a:rPr lang="ar-JO" sz="4400" dirty="0">
                <a:solidFill>
                  <a:schemeClr val="tx1"/>
                </a:solidFill>
                <a:latin typeface="Traditional Arabic" panose="02020603050405020304" pitchFamily="18" charset="-78"/>
                <a:cs typeface="Traditional Arabic" panose="02020603050405020304" pitchFamily="18" charset="-78"/>
              </a:rPr>
              <a:t>والآن جاء دوركم... اكتبوا رأيكم حول </a:t>
            </a:r>
            <a:r>
              <a:rPr lang="ar-JO" sz="4400" dirty="0">
                <a:solidFill>
                  <a:srgbClr val="192A72"/>
                </a:solidFill>
                <a:latin typeface="Traditional Arabic" panose="02020603050405020304" pitchFamily="18" charset="-78"/>
                <a:cs typeface="Traditional Arabic" panose="02020603050405020304" pitchFamily="18" charset="-78"/>
              </a:rPr>
              <a:t>"التعلّم عن بعد تجربة ممتعة"</a:t>
            </a:r>
            <a:endParaRPr lang="he-IL" sz="4400" dirty="0">
              <a:solidFill>
                <a:srgbClr val="192A72"/>
              </a:solidFill>
              <a:latin typeface="Traditional Arabic" panose="02020603050405020304" pitchFamily="18" charset="-78"/>
            </a:endParaRPr>
          </a:p>
        </p:txBody>
      </p:sp>
      <p:sp>
        <p:nvSpPr>
          <p:cNvPr id="3" name="כותרת 1">
            <a:extLst>
              <a:ext uri="{FF2B5EF4-FFF2-40B4-BE49-F238E27FC236}">
                <a16:creationId xmlns:a16="http://schemas.microsoft.com/office/drawing/2014/main" id="{36D8402D-5364-4722-8624-6C374335BA5A}"/>
              </a:ext>
            </a:extLst>
          </p:cNvPr>
          <p:cNvSpPr txBox="1">
            <a:spLocks/>
          </p:cNvSpPr>
          <p:nvPr/>
        </p:nvSpPr>
        <p:spPr>
          <a:xfrm>
            <a:off x="6028266" y="3921159"/>
            <a:ext cx="5777705" cy="720000"/>
          </a:xfrm>
          <a:prstGeom prst="rect">
            <a:avLst/>
          </a:prstGeom>
        </p:spPr>
        <p:style>
          <a:lnRef idx="2">
            <a:schemeClr val="accent3"/>
          </a:lnRef>
          <a:fillRef idx="1">
            <a:schemeClr val="lt1"/>
          </a:fillRef>
          <a:effectRef idx="0">
            <a:schemeClr val="accent3"/>
          </a:effectRef>
          <a:fontRef idx="minor">
            <a:schemeClr val="dk1"/>
          </a:fontRef>
        </p:style>
        <p:txBody>
          <a:bodyPr vert="horz" lIns="91440" tIns="45720" rIns="91440" bIns="45720" rtlCol="1" anchor="ctr">
            <a:noAutofit/>
          </a:bodyPr>
          <a:lstStyle>
            <a:lvl1pPr algn="ctr" defTabSz="914400" rtl="1" eaLnBrk="1" latinLnBrk="0" hangingPunct="1">
              <a:spcBef>
                <a:spcPct val="0"/>
              </a:spcBef>
              <a:buNone/>
              <a:defRPr kumimoji="0" lang="he-IL" sz="4400" b="1" i="0" u="none" strike="noStrike" kern="1200" cap="none" spc="0" normalizeH="0" baseline="0" noProof="0" dirty="0" smtClean="0">
                <a:ln>
                  <a:noFill/>
                </a:ln>
                <a:solidFill>
                  <a:srgbClr val="002060"/>
                </a:solidFill>
                <a:effectLst/>
                <a:uLnTx/>
                <a:uFillTx/>
                <a:latin typeface="Arial" pitchFamily="34" charset="0"/>
                <a:ea typeface="+mj-ea"/>
                <a:cs typeface="Arial" pitchFamily="34" charset="0"/>
              </a:defRPr>
            </a:lvl1pPr>
          </a:lstStyle>
          <a:p>
            <a:pPr algn="r"/>
            <a:r>
              <a:rPr lang="ar-JO" dirty="0">
                <a:solidFill>
                  <a:schemeClr val="tx1"/>
                </a:solidFill>
                <a:latin typeface="Arabic Typesetting" panose="03020402040406030203" pitchFamily="66" charset="-78"/>
                <a:cs typeface="Arabic Typesetting" panose="03020402040406030203" pitchFamily="66" charset="-78"/>
              </a:rPr>
              <a:t>اكتبوا جملة تختمون فيها الفقرة</a:t>
            </a:r>
          </a:p>
        </p:txBody>
      </p:sp>
      <p:sp>
        <p:nvSpPr>
          <p:cNvPr id="4" name="כותרת 1">
            <a:extLst>
              <a:ext uri="{FF2B5EF4-FFF2-40B4-BE49-F238E27FC236}">
                <a16:creationId xmlns:a16="http://schemas.microsoft.com/office/drawing/2014/main" id="{8B03D22F-E20F-41C9-AFC6-17EEB2598391}"/>
              </a:ext>
            </a:extLst>
          </p:cNvPr>
          <p:cNvSpPr txBox="1">
            <a:spLocks/>
          </p:cNvSpPr>
          <p:nvPr/>
        </p:nvSpPr>
        <p:spPr>
          <a:xfrm>
            <a:off x="6028267" y="2709000"/>
            <a:ext cx="5698065" cy="720000"/>
          </a:xfrm>
          <a:prstGeom prst="rect">
            <a:avLst/>
          </a:prstGeom>
        </p:spPr>
        <p:style>
          <a:lnRef idx="2">
            <a:schemeClr val="accent3"/>
          </a:lnRef>
          <a:fillRef idx="1">
            <a:schemeClr val="lt1"/>
          </a:fillRef>
          <a:effectRef idx="0">
            <a:schemeClr val="accent3"/>
          </a:effectRef>
          <a:fontRef idx="minor">
            <a:schemeClr val="dk1"/>
          </a:fontRef>
        </p:style>
        <p:txBody>
          <a:bodyPr vert="horz" lIns="91440" tIns="45720" rIns="91440" bIns="45720" rtlCol="1" anchor="ctr">
            <a:noAutofit/>
          </a:bodyPr>
          <a:lstStyle>
            <a:lvl1pPr algn="ctr" defTabSz="914400" rtl="1" eaLnBrk="1" latinLnBrk="0" hangingPunct="1">
              <a:spcBef>
                <a:spcPct val="0"/>
              </a:spcBef>
              <a:buNone/>
              <a:defRPr kumimoji="0" lang="he-IL" sz="4400" b="1" i="0" u="none" strike="noStrike" kern="1200" cap="none" spc="0" normalizeH="0" baseline="0" noProof="0" dirty="0" smtClean="0">
                <a:ln>
                  <a:noFill/>
                </a:ln>
                <a:solidFill>
                  <a:srgbClr val="002060"/>
                </a:solidFill>
                <a:effectLst/>
                <a:uLnTx/>
                <a:uFillTx/>
                <a:latin typeface="Arial" pitchFamily="34" charset="0"/>
                <a:ea typeface="+mj-ea"/>
                <a:cs typeface="Arial" pitchFamily="34" charset="0"/>
              </a:defRPr>
            </a:lvl1pPr>
          </a:lstStyle>
          <a:p>
            <a:pPr algn="r"/>
            <a:r>
              <a:rPr lang="ar-JO" dirty="0">
                <a:solidFill>
                  <a:schemeClr val="tx1"/>
                </a:solidFill>
                <a:latin typeface="Arabic Typesetting" panose="03020402040406030203" pitchFamily="66" charset="-78"/>
                <a:cs typeface="Arabic Typesetting" panose="03020402040406030203" pitchFamily="66" charset="-78"/>
              </a:rPr>
              <a:t>اكتبوا ثلاث جمل تدعمون من خلالها ادّعاءكم</a:t>
            </a:r>
          </a:p>
        </p:txBody>
      </p:sp>
    </p:spTree>
    <p:extLst>
      <p:ext uri="{BB962C8B-B14F-4D97-AF65-F5344CB8AC3E}">
        <p14:creationId xmlns:p14="http://schemas.microsoft.com/office/powerpoint/2010/main" val="20805287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FC539AD-AAFA-4985-AD28-1089AE2EBC1C}"/>
              </a:ext>
            </a:extLst>
          </p:cNvPr>
          <p:cNvSpPr>
            <a:spLocks noGrp="1"/>
          </p:cNvSpPr>
          <p:nvPr>
            <p:ph type="title"/>
          </p:nvPr>
        </p:nvSpPr>
        <p:spPr>
          <a:xfrm>
            <a:off x="1955798" y="573094"/>
            <a:ext cx="7406747" cy="720000"/>
          </a:xfrm>
        </p:spPr>
        <p:txBody>
          <a:bodyPr/>
          <a:lstStyle/>
          <a:p>
            <a:pPr algn="r"/>
            <a:r>
              <a:rPr lang="ar-JO" sz="6000" dirty="0">
                <a:latin typeface="Traditional Arabic" panose="02020603050405020304" pitchFamily="18" charset="-78"/>
                <a:cs typeface="Traditional Arabic" panose="02020603050405020304" pitchFamily="18" charset="-78"/>
              </a:rPr>
              <a:t>شكرًا على متابعتكم...</a:t>
            </a:r>
            <a:endParaRPr lang="he-IL" sz="6000" dirty="0">
              <a:latin typeface="Traditional Arabic" panose="02020603050405020304" pitchFamily="18" charset="-78"/>
            </a:endParaRPr>
          </a:p>
        </p:txBody>
      </p:sp>
      <p:sp>
        <p:nvSpPr>
          <p:cNvPr id="3" name="כותרת 1">
            <a:extLst>
              <a:ext uri="{FF2B5EF4-FFF2-40B4-BE49-F238E27FC236}">
                <a16:creationId xmlns:a16="http://schemas.microsoft.com/office/drawing/2014/main" id="{EAC0F594-6197-40A6-AE62-D22ED955CE1E}"/>
              </a:ext>
            </a:extLst>
          </p:cNvPr>
          <p:cNvSpPr txBox="1">
            <a:spLocks/>
          </p:cNvSpPr>
          <p:nvPr/>
        </p:nvSpPr>
        <p:spPr>
          <a:xfrm>
            <a:off x="2904064" y="1524713"/>
            <a:ext cx="7406747" cy="3808573"/>
          </a:xfrm>
          <a:prstGeom prst="rect">
            <a:avLst/>
          </a:prstGeom>
          <a:noFill/>
        </p:spPr>
        <p:txBody>
          <a:bodyPr vert="horz" lIns="91440" tIns="45720" rIns="91440" bIns="45720" rtlCol="1" anchor="ctr">
            <a:noAutofit/>
          </a:bodyPr>
          <a:lstStyle>
            <a:lvl1pPr algn="ctr" defTabSz="914400" rtl="1" eaLnBrk="1" latinLnBrk="0" hangingPunct="1">
              <a:spcBef>
                <a:spcPct val="0"/>
              </a:spcBef>
              <a:buNone/>
              <a:defRPr kumimoji="0" lang="he-IL" sz="4400" b="1" i="0" u="none" strike="noStrike" kern="1200" cap="none" spc="0" normalizeH="0" baseline="0" noProof="0" dirty="0" smtClean="0">
                <a:ln>
                  <a:noFill/>
                </a:ln>
                <a:solidFill>
                  <a:srgbClr val="002060"/>
                </a:solidFill>
                <a:effectLst/>
                <a:uLnTx/>
                <a:uFillTx/>
                <a:latin typeface="Arial" pitchFamily="34" charset="0"/>
                <a:ea typeface="+mj-ea"/>
                <a:cs typeface="Arial" pitchFamily="34" charset="0"/>
              </a:defRPr>
            </a:lvl1pPr>
          </a:lstStyle>
          <a:p>
            <a:pPr algn="r"/>
            <a:r>
              <a:rPr lang="ar-JO" sz="5400" dirty="0">
                <a:latin typeface="Arabic Typesetting" panose="03020402040406030203" pitchFamily="66" charset="-78"/>
                <a:cs typeface="Arabic Typesetting" panose="03020402040406030203" pitchFamily="66" charset="-78"/>
              </a:rPr>
              <a:t>تذكّروا.. لنكتب نصًّا </a:t>
            </a:r>
            <a:r>
              <a:rPr lang="ar-JO" sz="5400" dirty="0" err="1">
                <a:latin typeface="Arabic Typesetting" panose="03020402040406030203" pitchFamily="66" charset="-78"/>
                <a:cs typeface="Arabic Typesetting" panose="03020402040406030203" pitchFamily="66" charset="-78"/>
              </a:rPr>
              <a:t>إقناعيًّا</a:t>
            </a:r>
            <a:r>
              <a:rPr lang="ar-JO" sz="5400" dirty="0">
                <a:latin typeface="Arabic Typesetting" panose="03020402040406030203" pitchFamily="66" charset="-78"/>
                <a:cs typeface="Arabic Typesetting" panose="03020402040406030203" pitchFamily="66" charset="-78"/>
              </a:rPr>
              <a:t> نتبع ما يلي:</a:t>
            </a:r>
          </a:p>
          <a:p>
            <a:pPr marL="571500" indent="-571500" algn="r">
              <a:buFontTx/>
              <a:buChar char="-"/>
            </a:pPr>
            <a:r>
              <a:rPr lang="ar-JO" sz="5400" dirty="0">
                <a:latin typeface="Arabic Typesetting" panose="03020402040406030203" pitchFamily="66" charset="-78"/>
                <a:cs typeface="Arabic Typesetting" panose="03020402040406030203" pitchFamily="66" charset="-78"/>
              </a:rPr>
              <a:t>نكتب رأينا بوضوح</a:t>
            </a:r>
          </a:p>
          <a:p>
            <a:pPr marL="571500" indent="-571500" algn="r">
              <a:buFontTx/>
              <a:buChar char="-"/>
            </a:pPr>
            <a:r>
              <a:rPr lang="ar-JO" sz="5400" dirty="0">
                <a:latin typeface="Arabic Typesetting" panose="03020402040406030203" pitchFamily="66" charset="-78"/>
                <a:cs typeface="Arabic Typesetting" panose="03020402040406030203" pitchFamily="66" charset="-78"/>
              </a:rPr>
              <a:t>ندعم هذا الرأي بأمثلة وبراهين</a:t>
            </a:r>
          </a:p>
          <a:p>
            <a:pPr marL="571500" indent="-571500" algn="r">
              <a:buFontTx/>
              <a:buChar char="-"/>
            </a:pPr>
            <a:r>
              <a:rPr lang="ar-JO" sz="5400" dirty="0">
                <a:latin typeface="Arabic Typesetting" panose="03020402040406030203" pitchFamily="66" charset="-78"/>
                <a:cs typeface="Arabic Typesetting" panose="03020402040406030203" pitchFamily="66" charset="-78"/>
              </a:rPr>
              <a:t>نختم كلامنا بالتأكيد على رأينا</a:t>
            </a:r>
          </a:p>
        </p:txBody>
      </p:sp>
      <p:sp>
        <p:nvSpPr>
          <p:cNvPr id="4" name="TextBox 3">
            <a:extLst>
              <a:ext uri="{FF2B5EF4-FFF2-40B4-BE49-F238E27FC236}">
                <a16:creationId xmlns:a16="http://schemas.microsoft.com/office/drawing/2014/main" id="{59B08360-6C52-49BE-9E08-7C62FA20C3A9}"/>
              </a:ext>
            </a:extLst>
          </p:cNvPr>
          <p:cNvSpPr txBox="1"/>
          <p:nvPr/>
        </p:nvSpPr>
        <p:spPr>
          <a:xfrm>
            <a:off x="605364" y="3024962"/>
            <a:ext cx="3966636" cy="2308324"/>
          </a:xfrm>
          <a:prstGeom prst="rect">
            <a:avLst/>
          </a:prstGeom>
          <a:solidFill>
            <a:schemeClr val="accent3">
              <a:lumMod val="60000"/>
              <a:lumOff val="40000"/>
            </a:schemeClr>
          </a:solidFill>
          <a:scene3d>
            <a:camera prst="isometricOffAxis1Right"/>
            <a:lightRig rig="threePt" dir="t"/>
          </a:scene3d>
        </p:spPr>
        <p:style>
          <a:lnRef idx="2">
            <a:schemeClr val="dk1"/>
          </a:lnRef>
          <a:fillRef idx="1">
            <a:schemeClr val="lt1"/>
          </a:fillRef>
          <a:effectRef idx="0">
            <a:schemeClr val="dk1"/>
          </a:effectRef>
          <a:fontRef idx="minor">
            <a:schemeClr val="dk1"/>
          </a:fontRef>
        </p:style>
        <p:txBody>
          <a:bodyPr wrap="square" rtlCol="1">
            <a:spAutoFit/>
          </a:bodyPr>
          <a:lstStyle/>
          <a:p>
            <a:r>
              <a:rPr lang="ar-JO" sz="4800" dirty="0">
                <a:latin typeface="Arabic Typesetting" panose="03020402040406030203" pitchFamily="66" charset="-78"/>
                <a:cs typeface="Arabic Typesetting" panose="03020402040406030203" pitchFamily="66" charset="-78"/>
              </a:rPr>
              <a:t>لكي تقنع.. الحقيقة لا تكفي</a:t>
            </a:r>
          </a:p>
          <a:p>
            <a:endParaRPr lang="ar-JO" sz="4800" dirty="0">
              <a:latin typeface="Arabic Typesetting" panose="03020402040406030203" pitchFamily="66" charset="-78"/>
              <a:cs typeface="Arabic Typesetting" panose="03020402040406030203" pitchFamily="66" charset="-78"/>
            </a:endParaRPr>
          </a:p>
          <a:p>
            <a:r>
              <a:rPr lang="ar-JO" sz="4800" dirty="0">
                <a:latin typeface="Arabic Typesetting" panose="03020402040406030203" pitchFamily="66" charset="-78"/>
                <a:cs typeface="Arabic Typesetting" panose="03020402040406030203" pitchFamily="66" charset="-78"/>
              </a:rPr>
              <a:t>إسحق </a:t>
            </a:r>
            <a:r>
              <a:rPr lang="ar-JO" sz="4800" dirty="0" err="1">
                <a:latin typeface="Arabic Typesetting" panose="03020402040406030203" pitchFamily="66" charset="-78"/>
                <a:cs typeface="Arabic Typesetting" panose="03020402040406030203" pitchFamily="66" charset="-78"/>
              </a:rPr>
              <a:t>أسيموف</a:t>
            </a:r>
            <a:endParaRPr lang="he-IL" sz="4800" dirty="0">
              <a:latin typeface="Arabic Typesetting" panose="03020402040406030203" pitchFamily="66" charset="-78"/>
            </a:endParaRPr>
          </a:p>
        </p:txBody>
      </p:sp>
    </p:spTree>
    <p:extLst>
      <p:ext uri="{BB962C8B-B14F-4D97-AF65-F5344CB8AC3E}">
        <p14:creationId xmlns:p14="http://schemas.microsoft.com/office/powerpoint/2010/main" val="5398311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a:extLst>
              <a:ext uri="{FF2B5EF4-FFF2-40B4-BE49-F238E27FC236}">
                <a16:creationId xmlns:a16="http://schemas.microsoft.com/office/drawing/2014/main" id="{423F6F61-4567-462B-A618-70CBC508D8B8}"/>
              </a:ext>
            </a:extLst>
          </p:cNvPr>
          <p:cNvPicPr>
            <a:picLocks noChangeAspect="1"/>
          </p:cNvPicPr>
          <p:nvPr/>
        </p:nvPicPr>
        <p:blipFill rotWithShape="1">
          <a:blip r:embed="rId2"/>
          <a:srcRect l="39172" r="34234" b="66411"/>
          <a:stretch/>
        </p:blipFill>
        <p:spPr>
          <a:xfrm>
            <a:off x="4775200" y="0"/>
            <a:ext cx="3241964" cy="1838476"/>
          </a:xfrm>
          <a:prstGeom prst="rect">
            <a:avLst/>
          </a:prstGeom>
        </p:spPr>
      </p:pic>
      <p:sp>
        <p:nvSpPr>
          <p:cNvPr id="4" name="תיבת טקסט 3">
            <a:extLst>
              <a:ext uri="{FF2B5EF4-FFF2-40B4-BE49-F238E27FC236}">
                <a16:creationId xmlns:a16="http://schemas.microsoft.com/office/drawing/2014/main" id="{904EE8F9-32B7-45EB-8FC4-CC451E605118}"/>
              </a:ext>
            </a:extLst>
          </p:cNvPr>
          <p:cNvSpPr txBox="1"/>
          <p:nvPr/>
        </p:nvSpPr>
        <p:spPr>
          <a:xfrm>
            <a:off x="1431636" y="3016112"/>
            <a:ext cx="10389322" cy="1815882"/>
          </a:xfrm>
          <a:prstGeom prst="rect">
            <a:avLst/>
          </a:prstGeom>
          <a:noFill/>
        </p:spPr>
        <p:txBody>
          <a:bodyPr wrap="square" rtlCol="1">
            <a:spAutoFit/>
          </a:bodyPr>
          <a:lstStyle/>
          <a:p>
            <a:pPr marL="895350" algn="just"/>
            <a:r>
              <a:rPr lang="he-IL" sz="2800" dirty="0">
                <a:solidFill>
                  <a:srgbClr val="192A72"/>
                </a:solidFill>
                <a:latin typeface="Varela Round" panose="00000500000000000000" pitchFamily="2" charset="-79"/>
              </a:rPr>
              <a:t>השימוש ביצירות במהלך שידור זה נעשה לפי סעיף 27א לחוק זכות יוצרים, תשס"ח-2007. אם הינך בעל הזכויות באחת היצירות, באפשרותך לבקש מאיתנו לחדול מהשימוש ביצירה, זאת באמצעות פנייה לדוא"ל </a:t>
            </a:r>
            <a:r>
              <a:rPr lang="en-US" sz="2800" dirty="0">
                <a:solidFill>
                  <a:srgbClr val="192A72"/>
                </a:solidFill>
                <a:latin typeface="Varela Round" panose="00000500000000000000" pitchFamily="2" charset="-79"/>
              </a:rPr>
              <a:t>rights@education.gov.il</a:t>
            </a:r>
            <a:endParaRPr lang="he-IL" sz="2800" dirty="0">
              <a:solidFill>
                <a:srgbClr val="192A72"/>
              </a:solidFill>
              <a:latin typeface="Varela Round" panose="00000500000000000000" pitchFamily="2" charset="-79"/>
            </a:endParaRPr>
          </a:p>
        </p:txBody>
      </p:sp>
      <p:sp>
        <p:nvSpPr>
          <p:cNvPr id="5" name="מלבן 4">
            <a:extLst>
              <a:ext uri="{FF2B5EF4-FFF2-40B4-BE49-F238E27FC236}">
                <a16:creationId xmlns:a16="http://schemas.microsoft.com/office/drawing/2014/main" id="{0276247E-F89D-4BE1-B3D6-7FE06BEB5A42}"/>
              </a:ext>
            </a:extLst>
          </p:cNvPr>
          <p:cNvSpPr/>
          <p:nvPr/>
        </p:nvSpPr>
        <p:spPr>
          <a:xfrm>
            <a:off x="1" y="1838476"/>
            <a:ext cx="12190412" cy="763286"/>
          </a:xfrm>
          <a:prstGeom prst="rect">
            <a:avLst/>
          </a:prstGeom>
        </p:spPr>
        <p:txBody>
          <a:bodyPr wrap="square">
            <a:spAutoFit/>
          </a:bodyPr>
          <a:lstStyle/>
          <a:p>
            <a:pPr algn="ctr">
              <a:lnSpc>
                <a:spcPct val="150000"/>
              </a:lnSpc>
            </a:pPr>
            <a:r>
              <a:rPr lang="he-IL" sz="3200" b="1" dirty="0">
                <a:solidFill>
                  <a:srgbClr val="192A72"/>
                </a:solidFill>
                <a:latin typeface="Varela Round" panose="00000500000000000000" pitchFamily="2" charset="-79"/>
              </a:rPr>
              <a:t>שימוש ביצירות מוגנות בזכויות יוצרים ואיתור בעלי זכויות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43161B5-52B3-4A08-A531-A8EDDD7BFC57}"/>
              </a:ext>
            </a:extLst>
          </p:cNvPr>
          <p:cNvSpPr>
            <a:spLocks noGrp="1"/>
          </p:cNvSpPr>
          <p:nvPr>
            <p:ph type="title"/>
          </p:nvPr>
        </p:nvSpPr>
        <p:spPr>
          <a:xfrm>
            <a:off x="9787466" y="213094"/>
            <a:ext cx="2402947" cy="720000"/>
          </a:xfrm>
        </p:spPr>
        <p:txBody>
          <a:bodyPr/>
          <a:lstStyle/>
          <a:p>
            <a:r>
              <a:rPr lang="ar-JO" sz="6000" dirty="0">
                <a:latin typeface="Traditional Arabic" panose="02020603050405020304" pitchFamily="18" charset="-78"/>
                <a:cs typeface="Traditional Arabic" panose="02020603050405020304" pitchFamily="18" charset="-78"/>
              </a:rPr>
              <a:t>ماذا نتعلّم</a:t>
            </a:r>
            <a:endParaRPr lang="he-IL" sz="6000" dirty="0">
              <a:latin typeface="Traditional Arabic" panose="02020603050405020304" pitchFamily="18" charset="-78"/>
            </a:endParaRPr>
          </a:p>
        </p:txBody>
      </p:sp>
      <p:sp>
        <p:nvSpPr>
          <p:cNvPr id="3" name="מציין מיקום טקסט 2">
            <a:extLst>
              <a:ext uri="{FF2B5EF4-FFF2-40B4-BE49-F238E27FC236}">
                <a16:creationId xmlns:a16="http://schemas.microsoft.com/office/drawing/2014/main" id="{E12EB2A4-84EB-4C36-AA32-C059AD31B35B}"/>
              </a:ext>
            </a:extLst>
          </p:cNvPr>
          <p:cNvSpPr>
            <a:spLocks noGrp="1"/>
          </p:cNvSpPr>
          <p:nvPr>
            <p:ph type="body" sz="quarter" idx="3"/>
          </p:nvPr>
        </p:nvSpPr>
        <p:spPr>
          <a:xfrm>
            <a:off x="3207930" y="1185681"/>
            <a:ext cx="8323992" cy="540000"/>
          </a:xfrm>
        </p:spPr>
        <p:txBody>
          <a:bodyPr/>
          <a:lstStyle/>
          <a:p>
            <a:r>
              <a:rPr lang="ar-JO" sz="6000" dirty="0">
                <a:latin typeface="Traditional Arabic" panose="02020603050405020304" pitchFamily="18" charset="-78"/>
                <a:cs typeface="Traditional Arabic" panose="02020603050405020304" pitchFamily="18" charset="-78"/>
              </a:rPr>
              <a:t>ماذا في اللقاء؟</a:t>
            </a:r>
            <a:endParaRPr lang="he-IL" sz="6000" dirty="0">
              <a:latin typeface="Traditional Arabic" panose="02020603050405020304" pitchFamily="18" charset="-78"/>
            </a:endParaRPr>
          </a:p>
        </p:txBody>
      </p:sp>
      <p:sp>
        <p:nvSpPr>
          <p:cNvPr id="4" name="מציין מיקום תוכן 3">
            <a:extLst>
              <a:ext uri="{FF2B5EF4-FFF2-40B4-BE49-F238E27FC236}">
                <a16:creationId xmlns:a16="http://schemas.microsoft.com/office/drawing/2014/main" id="{E6D92A64-284C-447F-B2C9-606D38C404DE}"/>
              </a:ext>
            </a:extLst>
          </p:cNvPr>
          <p:cNvSpPr>
            <a:spLocks noGrp="1"/>
          </p:cNvSpPr>
          <p:nvPr>
            <p:ph sz="quarter" idx="4"/>
          </p:nvPr>
        </p:nvSpPr>
        <p:spPr/>
        <p:style>
          <a:lnRef idx="2">
            <a:schemeClr val="accent3"/>
          </a:lnRef>
          <a:fillRef idx="1">
            <a:schemeClr val="lt1"/>
          </a:fillRef>
          <a:effectRef idx="0">
            <a:schemeClr val="accent3"/>
          </a:effectRef>
          <a:fontRef idx="minor">
            <a:schemeClr val="dk1"/>
          </a:fontRef>
        </p:style>
        <p:txBody>
          <a:bodyPr>
            <a:normAutofit/>
          </a:bodyPr>
          <a:lstStyle/>
          <a:p>
            <a:r>
              <a:rPr lang="ar-JO" sz="6000" dirty="0">
                <a:latin typeface="Traditional Arabic" panose="02020603050405020304" pitchFamily="18" charset="-78"/>
                <a:cs typeface="Traditional Arabic" panose="02020603050405020304" pitchFamily="18" charset="-78"/>
              </a:rPr>
              <a:t>ما هو الإقناع؟</a:t>
            </a:r>
            <a:endParaRPr lang="he-IL" sz="6000" dirty="0">
              <a:latin typeface="Traditional Arabic" panose="02020603050405020304" pitchFamily="18" charset="-78"/>
            </a:endParaRPr>
          </a:p>
          <a:p>
            <a:r>
              <a:rPr lang="ar-JO" sz="6000" dirty="0">
                <a:latin typeface="Traditional Arabic" panose="02020603050405020304" pitchFamily="18" charset="-78"/>
                <a:cs typeface="Traditional Arabic" panose="02020603050405020304" pitchFamily="18" charset="-78"/>
              </a:rPr>
              <a:t>ماذا نعني بالنصّ </a:t>
            </a:r>
            <a:r>
              <a:rPr lang="ar-JO" sz="6000" dirty="0" err="1">
                <a:latin typeface="Traditional Arabic" panose="02020603050405020304" pitchFamily="18" charset="-78"/>
                <a:cs typeface="Traditional Arabic" panose="02020603050405020304" pitchFamily="18" charset="-78"/>
              </a:rPr>
              <a:t>الإقناعيّ</a:t>
            </a:r>
            <a:r>
              <a:rPr lang="ar-JO" sz="6000" dirty="0">
                <a:latin typeface="Traditional Arabic" panose="02020603050405020304" pitchFamily="18" charset="-78"/>
                <a:cs typeface="Traditional Arabic" panose="02020603050405020304" pitchFamily="18" charset="-78"/>
              </a:rPr>
              <a:t>؟</a:t>
            </a:r>
          </a:p>
          <a:p>
            <a:r>
              <a:rPr lang="ar-JO" sz="6000" dirty="0">
                <a:latin typeface="Traditional Arabic" panose="02020603050405020304" pitchFamily="18" charset="-78"/>
                <a:cs typeface="Traditional Arabic" panose="02020603050405020304" pitchFamily="18" charset="-78"/>
              </a:rPr>
              <a:t>بماذا يتميّز النصّ </a:t>
            </a:r>
            <a:r>
              <a:rPr lang="ar-JO" sz="6000" dirty="0" err="1">
                <a:latin typeface="Traditional Arabic" panose="02020603050405020304" pitchFamily="18" charset="-78"/>
                <a:cs typeface="Traditional Arabic" panose="02020603050405020304" pitchFamily="18" charset="-78"/>
              </a:rPr>
              <a:t>الإقناعيّ</a:t>
            </a:r>
            <a:r>
              <a:rPr lang="ar-JO" sz="6000" dirty="0">
                <a:latin typeface="Traditional Arabic" panose="02020603050405020304" pitchFamily="18" charset="-78"/>
                <a:cs typeface="Traditional Arabic" panose="02020603050405020304" pitchFamily="18" charset="-78"/>
              </a:rPr>
              <a:t>؟</a:t>
            </a:r>
          </a:p>
          <a:p>
            <a:r>
              <a:rPr lang="ar-JO" sz="6000" dirty="0">
                <a:latin typeface="Traditional Arabic" panose="02020603050405020304" pitchFamily="18" charset="-78"/>
                <a:cs typeface="Traditional Arabic" panose="02020603050405020304" pitchFamily="18" charset="-78"/>
              </a:rPr>
              <a:t>كيف نكتب نصًّا </a:t>
            </a:r>
            <a:r>
              <a:rPr lang="ar-JO" sz="6000" dirty="0" err="1">
                <a:latin typeface="Traditional Arabic" panose="02020603050405020304" pitchFamily="18" charset="-78"/>
                <a:cs typeface="Traditional Arabic" panose="02020603050405020304" pitchFamily="18" charset="-78"/>
              </a:rPr>
              <a:t>إقناعيًّا</a:t>
            </a:r>
            <a:r>
              <a:rPr lang="ar-JO" sz="6000" dirty="0">
                <a:latin typeface="Traditional Arabic" panose="02020603050405020304" pitchFamily="18" charset="-78"/>
                <a:cs typeface="Traditional Arabic" panose="02020603050405020304" pitchFamily="18" charset="-78"/>
              </a:rPr>
              <a:t>؟ </a:t>
            </a:r>
          </a:p>
        </p:txBody>
      </p:sp>
    </p:spTree>
    <p:extLst>
      <p:ext uri="{BB962C8B-B14F-4D97-AF65-F5344CB8AC3E}">
        <p14:creationId xmlns:p14="http://schemas.microsoft.com/office/powerpoint/2010/main" val="4021188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 name="כותרת 4"/>
          <p:cNvSpPr>
            <a:spLocks noGrp="1"/>
          </p:cNvSpPr>
          <p:nvPr>
            <p:ph type="ctrTitle"/>
          </p:nvPr>
        </p:nvSpPr>
        <p:spPr>
          <a:xfrm>
            <a:off x="455084" y="2643199"/>
            <a:ext cx="12190413" cy="1260000"/>
          </a:xfrm>
        </p:spPr>
        <p:txBody>
          <a:bodyPr/>
          <a:lstStyle/>
          <a:p>
            <a:r>
              <a:rPr lang="ar-JO" sz="6000" dirty="0">
                <a:latin typeface="Traditional Arabic" panose="02020603050405020304" pitchFamily="18" charset="-78"/>
                <a:cs typeface="Traditional Arabic" panose="02020603050405020304" pitchFamily="18" charset="-78"/>
              </a:rPr>
              <a:t>نقرأ معًا الحكم التالية</a:t>
            </a:r>
            <a:endParaRPr lang="he-IL" sz="6000" dirty="0">
              <a:solidFill>
                <a:srgbClr val="192A72"/>
              </a:solidFill>
              <a:latin typeface="Traditional Arabic" panose="02020603050405020304" pitchFamily="18" charset="-78"/>
            </a:endParaRPr>
          </a:p>
        </p:txBody>
      </p:sp>
      <p:sp>
        <p:nvSpPr>
          <p:cNvPr id="8" name="כותרת משנה 7"/>
          <p:cNvSpPr>
            <a:spLocks noGrp="1"/>
          </p:cNvSpPr>
          <p:nvPr>
            <p:ph type="subTitle" idx="1"/>
          </p:nvPr>
        </p:nvSpPr>
        <p:spPr>
          <a:xfrm>
            <a:off x="152399" y="1475731"/>
            <a:ext cx="12190413" cy="1072977"/>
          </a:xfrm>
        </p:spPr>
        <p:txBody>
          <a:bodyPr/>
          <a:lstStyle/>
          <a:p>
            <a:r>
              <a:rPr lang="ar-JO" sz="6000" b="1" dirty="0">
                <a:solidFill>
                  <a:srgbClr val="192A72"/>
                </a:solidFill>
                <a:latin typeface="Traditional Arabic" panose="02020603050405020304" pitchFamily="18" charset="-78"/>
                <a:cs typeface="Traditional Arabic" panose="02020603050405020304" pitchFamily="18" charset="-78"/>
              </a:rPr>
              <a:t>نبدأ معًا.. من العبارة إلى الفقرة إلى النصّ</a:t>
            </a:r>
            <a:endParaRPr lang="he-IL" sz="6000" b="1" dirty="0">
              <a:solidFill>
                <a:srgbClr val="192A72"/>
              </a:solidFill>
              <a:latin typeface="Traditional Arabic" panose="02020603050405020304" pitchFamily="18" charset="-78"/>
            </a:endParaRPr>
          </a:p>
        </p:txBody>
      </p:sp>
    </p:spTree>
    <p:extLst>
      <p:ext uri="{BB962C8B-B14F-4D97-AF65-F5344CB8AC3E}">
        <p14:creationId xmlns:p14="http://schemas.microsoft.com/office/powerpoint/2010/main" val="3057402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113325A-FA2F-488D-AAEC-22960E7DBC3F}"/>
              </a:ext>
            </a:extLst>
          </p:cNvPr>
          <p:cNvSpPr>
            <a:spLocks noGrp="1"/>
          </p:cNvSpPr>
          <p:nvPr>
            <p:ph type="title"/>
          </p:nvPr>
        </p:nvSpPr>
        <p:spPr>
          <a:xfrm>
            <a:off x="7061200" y="331628"/>
            <a:ext cx="4062414" cy="720000"/>
          </a:xfrm>
        </p:spPr>
        <p:style>
          <a:lnRef idx="2">
            <a:schemeClr val="dk1"/>
          </a:lnRef>
          <a:fillRef idx="1">
            <a:schemeClr val="lt1"/>
          </a:fillRef>
          <a:effectRef idx="0">
            <a:schemeClr val="dk1"/>
          </a:effectRef>
          <a:fontRef idx="minor">
            <a:schemeClr val="dk1"/>
          </a:fontRef>
        </p:style>
        <p:txBody>
          <a:bodyPr/>
          <a:lstStyle/>
          <a:p>
            <a:r>
              <a:rPr lang="ar-JO" sz="4800" dirty="0">
                <a:latin typeface="Traditional Arabic" panose="02020603050405020304" pitchFamily="18" charset="-78"/>
                <a:cs typeface="Traditional Arabic" panose="02020603050405020304" pitchFamily="18" charset="-78"/>
              </a:rPr>
              <a:t>نقرأ معًا الحكم التالية:</a:t>
            </a:r>
            <a:endParaRPr lang="he-IL" sz="4800" dirty="0">
              <a:latin typeface="Traditional Arabic" panose="02020603050405020304" pitchFamily="18" charset="-78"/>
            </a:endParaRPr>
          </a:p>
        </p:txBody>
      </p:sp>
      <p:sp>
        <p:nvSpPr>
          <p:cNvPr id="4" name="מציין מיקום תוכן 3">
            <a:extLst>
              <a:ext uri="{FF2B5EF4-FFF2-40B4-BE49-F238E27FC236}">
                <a16:creationId xmlns:a16="http://schemas.microsoft.com/office/drawing/2014/main" id="{280C90FB-B5E8-45F9-A99F-1681BCA7E918}"/>
              </a:ext>
            </a:extLst>
          </p:cNvPr>
          <p:cNvSpPr>
            <a:spLocks noGrp="1"/>
          </p:cNvSpPr>
          <p:nvPr>
            <p:ph sz="quarter" idx="4"/>
          </p:nvPr>
        </p:nvSpPr>
        <p:spPr>
          <a:xfrm>
            <a:off x="515206" y="1243083"/>
            <a:ext cx="8030918" cy="4152517"/>
          </a:xfrm>
        </p:spPr>
        <p:style>
          <a:lnRef idx="2">
            <a:schemeClr val="dk1"/>
          </a:lnRef>
          <a:fillRef idx="1">
            <a:schemeClr val="lt1"/>
          </a:fillRef>
          <a:effectRef idx="0">
            <a:schemeClr val="dk1"/>
          </a:effectRef>
          <a:fontRef idx="minor">
            <a:schemeClr val="dk1"/>
          </a:fontRef>
        </p:style>
        <p:txBody>
          <a:bodyPr>
            <a:normAutofit fontScale="85000" lnSpcReduction="10000"/>
          </a:bodyPr>
          <a:lstStyle/>
          <a:p>
            <a:pPr>
              <a:buFont typeface="Wingdings" panose="05000000000000000000" pitchFamily="2" charset="2"/>
              <a:buChar char="Ø"/>
            </a:pPr>
            <a:r>
              <a:rPr lang="ar-JO" sz="3200" dirty="0">
                <a:latin typeface="Traditional Arabic" panose="02020603050405020304" pitchFamily="18" charset="-78"/>
                <a:cs typeface="Traditional Arabic" panose="02020603050405020304" pitchFamily="18" charset="-78"/>
              </a:rPr>
              <a:t>ارفع كلماتِكَ ولا ترفع صوتك؛ فالمطر هو الّذي يُنبتُ الورودَ لا الرعدُ</a:t>
            </a:r>
          </a:p>
          <a:p>
            <a:pPr marL="96838" indent="0">
              <a:buNone/>
            </a:pPr>
            <a:r>
              <a:rPr lang="ar-JO" sz="3200" dirty="0">
                <a:latin typeface="Traditional Arabic" panose="02020603050405020304" pitchFamily="18" charset="-78"/>
                <a:cs typeface="Traditional Arabic" panose="02020603050405020304" pitchFamily="18" charset="-78"/>
              </a:rPr>
              <a:t>						(جلال الدين الروميّ)</a:t>
            </a:r>
          </a:p>
          <a:p>
            <a:pPr>
              <a:buFont typeface="Wingdings" panose="05000000000000000000" pitchFamily="2" charset="2"/>
              <a:buChar char="Ø"/>
            </a:pPr>
            <a:endParaRPr lang="ar-JO" sz="3200" dirty="0">
              <a:solidFill>
                <a:srgbClr val="192A72"/>
              </a:solidFill>
              <a:latin typeface="Traditional Arabic" panose="02020603050405020304" pitchFamily="18" charset="-78"/>
              <a:cs typeface="Traditional Arabic" panose="02020603050405020304" pitchFamily="18" charset="-78"/>
            </a:endParaRPr>
          </a:p>
          <a:p>
            <a:pPr>
              <a:buFont typeface="Wingdings" panose="05000000000000000000" pitchFamily="2" charset="2"/>
              <a:buChar char="Ø"/>
            </a:pPr>
            <a:r>
              <a:rPr lang="ar-JO" sz="3200" dirty="0">
                <a:solidFill>
                  <a:srgbClr val="192A72"/>
                </a:solidFill>
                <a:latin typeface="Traditional Arabic" panose="02020603050405020304" pitchFamily="18" charset="-78"/>
                <a:cs typeface="Traditional Arabic" panose="02020603050405020304" pitchFamily="18" charset="-78"/>
              </a:rPr>
              <a:t>لا تطلب سرعةَ العملِ بل تجويدَه؛ لأنّ الناسَ لا يسألونك في كم من الوقتِ فرغتَ منه، بل ينظرون إلى إتقانِه وجودةِ صنعه				 (أفلاطون)</a:t>
            </a:r>
            <a:endParaRPr lang="he-IL" sz="3200" dirty="0">
              <a:solidFill>
                <a:srgbClr val="192A72"/>
              </a:solidFill>
              <a:latin typeface="Traditional Arabic" panose="02020603050405020304" pitchFamily="18" charset="-78"/>
            </a:endParaRPr>
          </a:p>
          <a:p>
            <a:pPr>
              <a:buFont typeface="Wingdings" panose="05000000000000000000" pitchFamily="2" charset="2"/>
              <a:buChar char="Ø"/>
            </a:pPr>
            <a:endParaRPr lang="he-IL" sz="3200" b="1" dirty="0">
              <a:solidFill>
                <a:srgbClr val="192A72"/>
              </a:solidFill>
              <a:latin typeface="Traditional Arabic" panose="02020603050405020304" pitchFamily="18" charset="-78"/>
            </a:endParaRPr>
          </a:p>
          <a:p>
            <a:pPr>
              <a:buFont typeface="Wingdings" panose="05000000000000000000" pitchFamily="2" charset="2"/>
              <a:buChar char="Ø"/>
            </a:pPr>
            <a:r>
              <a:rPr lang="ar-JO" sz="3200" dirty="0">
                <a:latin typeface="Traditional Arabic" panose="02020603050405020304" pitchFamily="18" charset="-78"/>
                <a:cs typeface="Traditional Arabic" panose="02020603050405020304" pitchFamily="18" charset="-78"/>
              </a:rPr>
              <a:t>لا أريدُ أن أسيءَ إلى أحدٍ، ذلك أنّ الإساءةَ إلى الآخرين تؤلمني أضعاف ما تؤلمهم، هذه إحدى نقاط ضعفي أو قوّتي. لستُ أدري			 (سميح القاسم)</a:t>
            </a:r>
            <a:endParaRPr lang="he-IL" sz="3200" dirty="0">
              <a:latin typeface="Traditional Arabic" panose="02020603050405020304" pitchFamily="18" charset="-78"/>
            </a:endParaRPr>
          </a:p>
          <a:p>
            <a:endParaRPr lang="he-IL" sz="3200" dirty="0">
              <a:latin typeface="Traditional Arabic" panose="02020603050405020304" pitchFamily="18" charset="-78"/>
            </a:endParaRPr>
          </a:p>
        </p:txBody>
      </p:sp>
    </p:spTree>
    <p:extLst>
      <p:ext uri="{BB962C8B-B14F-4D97-AF65-F5344CB8AC3E}">
        <p14:creationId xmlns:p14="http://schemas.microsoft.com/office/powerpoint/2010/main" val="2818429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tgtEl>
                                          <p:spTgt spid="4">
                                            <p:bg/>
                                          </p:spTgt>
                                        </p:tgtEl>
                                      </p:cBhvr>
                                    </p:animEffect>
                                    <p:anim calcmode="lin" valueType="num">
                                      <p:cBhvr>
                                        <p:cTn id="8" dur="1000" fill="hold"/>
                                        <p:tgtEl>
                                          <p:spTgt spid="4">
                                            <p:bg/>
                                          </p:spTgt>
                                        </p:tgtEl>
                                        <p:attrNameLst>
                                          <p:attrName>ppt_x</p:attrName>
                                        </p:attrNameLst>
                                      </p:cBhvr>
                                      <p:tavLst>
                                        <p:tav tm="0">
                                          <p:val>
                                            <p:strVal val="#ppt_x"/>
                                          </p:val>
                                        </p:tav>
                                        <p:tav tm="100000">
                                          <p:val>
                                            <p:strVal val="#ppt_x"/>
                                          </p:val>
                                        </p:tav>
                                      </p:tavLst>
                                    </p:anim>
                                    <p:anim calcmode="lin" valueType="num">
                                      <p:cBhvr>
                                        <p:cTn id="9" dur="1000" fill="hold"/>
                                        <p:tgtEl>
                                          <p:spTgt spid="4">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Effect transition="in" filter="fade">
                                      <p:cBhvr>
                                        <p:cTn id="21" dur="1000"/>
                                        <p:tgtEl>
                                          <p:spTgt spid="4">
                                            <p:txEl>
                                              <p:pRg st="1" end="1"/>
                                            </p:txEl>
                                          </p:spTgt>
                                        </p:tgtEl>
                                      </p:cBhvr>
                                    </p:animEffect>
                                    <p:anim calcmode="lin" valueType="num">
                                      <p:cBhvr>
                                        <p:cTn id="22"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Effect transition="in" filter="fade">
                                      <p:cBhvr>
                                        <p:cTn id="35" dur="1000"/>
                                        <p:tgtEl>
                                          <p:spTgt spid="4">
                                            <p:txEl>
                                              <p:pRg st="5" end="5"/>
                                            </p:txEl>
                                          </p:spTgt>
                                        </p:tgtEl>
                                      </p:cBhvr>
                                    </p:animEffect>
                                    <p:anim calcmode="lin" valueType="num">
                                      <p:cBhvr>
                                        <p:cTn id="36"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113325A-FA2F-488D-AAEC-22960E7DBC3F}"/>
              </a:ext>
            </a:extLst>
          </p:cNvPr>
          <p:cNvSpPr>
            <a:spLocks noGrp="1"/>
          </p:cNvSpPr>
          <p:nvPr>
            <p:ph type="title"/>
          </p:nvPr>
        </p:nvSpPr>
        <p:spPr>
          <a:xfrm>
            <a:off x="6095206" y="454561"/>
            <a:ext cx="5891215" cy="720000"/>
          </a:xfrm>
        </p:spPr>
        <p:style>
          <a:lnRef idx="2">
            <a:schemeClr val="dk1"/>
          </a:lnRef>
          <a:fillRef idx="1">
            <a:schemeClr val="lt1"/>
          </a:fillRef>
          <a:effectRef idx="0">
            <a:schemeClr val="dk1"/>
          </a:effectRef>
          <a:fontRef idx="minor">
            <a:schemeClr val="dk1"/>
          </a:fontRef>
        </p:style>
        <p:txBody>
          <a:bodyPr/>
          <a:lstStyle/>
          <a:p>
            <a:r>
              <a:rPr lang="ar-JO" sz="5400" dirty="0">
                <a:solidFill>
                  <a:schemeClr val="tx1"/>
                </a:solidFill>
                <a:latin typeface="Traditional Arabic" panose="02020603050405020304" pitchFamily="18" charset="-78"/>
                <a:cs typeface="Traditional Arabic" panose="02020603050405020304" pitchFamily="18" charset="-78"/>
              </a:rPr>
              <a:t>نقرأ معًا الحكم التالية</a:t>
            </a:r>
            <a:endParaRPr lang="he-IL" sz="5400" dirty="0">
              <a:solidFill>
                <a:schemeClr val="tx1"/>
              </a:solidFill>
              <a:latin typeface="Traditional Arabic" panose="02020603050405020304" pitchFamily="18" charset="-78"/>
            </a:endParaRPr>
          </a:p>
        </p:txBody>
      </p:sp>
      <p:sp>
        <p:nvSpPr>
          <p:cNvPr id="7" name="כותרת משנה 7">
            <a:extLst>
              <a:ext uri="{FF2B5EF4-FFF2-40B4-BE49-F238E27FC236}">
                <a16:creationId xmlns:a16="http://schemas.microsoft.com/office/drawing/2014/main" id="{3707BC21-79E3-476B-9135-A1B7436A7B1B}"/>
              </a:ext>
            </a:extLst>
          </p:cNvPr>
          <p:cNvSpPr txBox="1">
            <a:spLocks/>
          </p:cNvSpPr>
          <p:nvPr/>
        </p:nvSpPr>
        <p:spPr>
          <a:xfrm>
            <a:off x="1549400" y="1839331"/>
            <a:ext cx="6679410" cy="809524"/>
          </a:xfrm>
          <a:prstGeom prst="rect">
            <a:avLst/>
          </a:prstGeom>
        </p:spPr>
        <p:style>
          <a:lnRef idx="2">
            <a:schemeClr val="accent3"/>
          </a:lnRef>
          <a:fillRef idx="1">
            <a:schemeClr val="lt1"/>
          </a:fillRef>
          <a:effectRef idx="0">
            <a:schemeClr val="accent3"/>
          </a:effectRef>
          <a:fontRef idx="minor">
            <a:schemeClr val="dk1"/>
          </a:fontRef>
        </p:style>
        <p:txBody>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ar-JO" sz="2800" b="1" dirty="0">
                <a:latin typeface="Arabic Typesetting" panose="03020402040406030203" pitchFamily="66" charset="-78"/>
                <a:cs typeface="Arabic Typesetting" panose="03020402040406030203" pitchFamily="66" charset="-78"/>
              </a:rPr>
              <a:t>ساعدوا بعضكم بعضًا، فواحدكم ليس وحيدًا في الطريق، بل هو جزء من قافلةٍ تمشي نحو الهدف. 						(لافونتين)</a:t>
            </a:r>
            <a:endParaRPr lang="he-IL" sz="2800" b="1" dirty="0">
              <a:latin typeface="Arabic Typesetting" panose="03020402040406030203" pitchFamily="66" charset="-78"/>
            </a:endParaRPr>
          </a:p>
        </p:txBody>
      </p:sp>
      <p:sp>
        <p:nvSpPr>
          <p:cNvPr id="8" name="כותרת משנה 7">
            <a:extLst>
              <a:ext uri="{FF2B5EF4-FFF2-40B4-BE49-F238E27FC236}">
                <a16:creationId xmlns:a16="http://schemas.microsoft.com/office/drawing/2014/main" id="{5A0BEBA0-E368-4C33-A364-A58C09BA4907}"/>
              </a:ext>
            </a:extLst>
          </p:cNvPr>
          <p:cNvSpPr txBox="1">
            <a:spLocks/>
          </p:cNvSpPr>
          <p:nvPr/>
        </p:nvSpPr>
        <p:spPr>
          <a:xfrm>
            <a:off x="1562407" y="3082578"/>
            <a:ext cx="6666403" cy="1011422"/>
          </a:xfrm>
          <a:prstGeom prst="rect">
            <a:avLst/>
          </a:prstGeom>
        </p:spPr>
        <p:style>
          <a:lnRef idx="2">
            <a:schemeClr val="accent3"/>
          </a:lnRef>
          <a:fillRef idx="1">
            <a:schemeClr val="lt1"/>
          </a:fillRef>
          <a:effectRef idx="0">
            <a:schemeClr val="accent3"/>
          </a:effectRef>
          <a:fontRef idx="minor">
            <a:schemeClr val="dk1"/>
          </a:fontRef>
        </p:style>
        <p:txBody>
          <a:bodyPr spcFirstLastPara="1" vert="horz" wrap="square" lIns="36000" tIns="36000" rIns="36000" bIns="36000" rtlCol="1" anchor="ctr" anchorCtr="0">
            <a:spAutoFit/>
          </a:bodyPr>
          <a:lstStyle>
            <a:lvl1pPr marL="342900" lvl="0" indent="-342900" algn="ctr" defTabSz="914400" rtl="1" eaLnBrk="1" latinLnBrk="0" hangingPunct="1">
              <a:lnSpc>
                <a:spcPct val="100000"/>
              </a:lnSpc>
              <a:spcBef>
                <a:spcPts val="0"/>
              </a:spcBef>
              <a:spcAft>
                <a:spcPts val="600"/>
              </a:spcAft>
              <a:buSzPts val="2800"/>
              <a:buFont typeface="Arial" pitchFamily="34" charset="0"/>
              <a:buNone/>
              <a:defRPr sz="3200" b="1" kern="1200">
                <a:solidFill>
                  <a:srgbClr val="192A72"/>
                </a:solidFill>
                <a:latin typeface="Arial" pitchFamily="34" charset="0"/>
                <a:ea typeface="+mn-ea"/>
                <a:cs typeface="Arial" pitchFamily="34" charset="0"/>
              </a:defRPr>
            </a:lvl1pPr>
            <a:lvl2pPr marL="742950" lvl="1" indent="-28575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2pPr>
            <a:lvl3pPr marL="1143000" lvl="2"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3pPr>
            <a:lvl4pPr marL="1600200" lvl="3"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4pPr>
            <a:lvl5pPr marL="2057400" lvl="4"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5pPr>
            <a:lvl6pPr marL="2514600" lvl="5"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6pPr>
            <a:lvl7pPr marL="2971800" lvl="6"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7pPr>
            <a:lvl8pPr marL="3429000" lvl="7"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8pPr>
            <a:lvl9pPr marL="3886200" lvl="8"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9pPr>
          </a:lstStyle>
          <a:p>
            <a:pPr algn="r"/>
            <a:r>
              <a:rPr lang="ar-JO" sz="2800" dirty="0">
                <a:solidFill>
                  <a:schemeClr val="tx1"/>
                </a:solidFill>
                <a:latin typeface="Arabic Typesetting" panose="03020402040406030203" pitchFamily="66" charset="-78"/>
                <a:cs typeface="Arabic Typesetting" panose="03020402040406030203" pitchFamily="66" charset="-78"/>
              </a:rPr>
              <a:t>هدفنا المركزيّ في هذه الحياة هو مساعدة الآخرينَ، وإنْ لمْ تتمكّنوا من مساعدتهم، فعل الأقلّ لا تؤذوهم				  (</a:t>
            </a:r>
            <a:r>
              <a:rPr lang="ar-JO" sz="2800" dirty="0" err="1">
                <a:solidFill>
                  <a:schemeClr val="tx1"/>
                </a:solidFill>
                <a:latin typeface="Arabic Typesetting" panose="03020402040406030203" pitchFamily="66" charset="-78"/>
                <a:cs typeface="Arabic Typesetting" panose="03020402040406030203" pitchFamily="66" charset="-78"/>
              </a:rPr>
              <a:t>الدلاي</a:t>
            </a:r>
            <a:r>
              <a:rPr lang="ar-JO" sz="2800" dirty="0">
                <a:solidFill>
                  <a:schemeClr val="tx1"/>
                </a:solidFill>
                <a:latin typeface="Arabic Typesetting" panose="03020402040406030203" pitchFamily="66" charset="-78"/>
                <a:cs typeface="Arabic Typesetting" panose="03020402040406030203" pitchFamily="66" charset="-78"/>
              </a:rPr>
              <a:t> لاما)</a:t>
            </a:r>
            <a:endParaRPr lang="he-IL" sz="2800" dirty="0">
              <a:solidFill>
                <a:schemeClr val="tx1"/>
              </a:solidFill>
              <a:latin typeface="Arabic Typesetting" panose="03020402040406030203" pitchFamily="66" charset="-78"/>
            </a:endParaRPr>
          </a:p>
        </p:txBody>
      </p:sp>
      <p:sp>
        <p:nvSpPr>
          <p:cNvPr id="9" name="כותרת משנה 7">
            <a:extLst>
              <a:ext uri="{FF2B5EF4-FFF2-40B4-BE49-F238E27FC236}">
                <a16:creationId xmlns:a16="http://schemas.microsoft.com/office/drawing/2014/main" id="{25F45854-CDE4-46D5-8AF6-315BAD5CC133}"/>
              </a:ext>
            </a:extLst>
          </p:cNvPr>
          <p:cNvSpPr txBox="1">
            <a:spLocks/>
          </p:cNvSpPr>
          <p:nvPr/>
        </p:nvSpPr>
        <p:spPr>
          <a:xfrm>
            <a:off x="1549400" y="4556872"/>
            <a:ext cx="6679410" cy="1088366"/>
          </a:xfrm>
          <a:prstGeom prst="rect">
            <a:avLst/>
          </a:prstGeom>
        </p:spPr>
        <p:style>
          <a:lnRef idx="2">
            <a:schemeClr val="accent3"/>
          </a:lnRef>
          <a:fillRef idx="1">
            <a:schemeClr val="lt1"/>
          </a:fillRef>
          <a:effectRef idx="0">
            <a:schemeClr val="accent3"/>
          </a:effectRef>
          <a:fontRef idx="minor">
            <a:schemeClr val="dk1"/>
          </a:fontRef>
        </p:style>
        <p:txBody>
          <a:bodyPr spcFirstLastPara="1" vert="horz" wrap="square" lIns="36000" tIns="36000" rIns="36000" bIns="36000" rtlCol="1" anchor="ctr" anchorCtr="0">
            <a:spAutoFit/>
          </a:bodyPr>
          <a:lstStyle>
            <a:lvl1pPr marL="342900" lvl="0" indent="-342900" algn="ctr" defTabSz="914400" rtl="1" eaLnBrk="1" latinLnBrk="0" hangingPunct="1">
              <a:lnSpc>
                <a:spcPct val="100000"/>
              </a:lnSpc>
              <a:spcBef>
                <a:spcPts val="0"/>
              </a:spcBef>
              <a:spcAft>
                <a:spcPts val="600"/>
              </a:spcAft>
              <a:buSzPts val="2800"/>
              <a:buFont typeface="Arial" pitchFamily="34" charset="0"/>
              <a:buNone/>
              <a:defRPr sz="3200" b="1" kern="1200">
                <a:solidFill>
                  <a:srgbClr val="192A72"/>
                </a:solidFill>
                <a:latin typeface="Arial" pitchFamily="34" charset="0"/>
                <a:ea typeface="+mn-ea"/>
                <a:cs typeface="Arial" pitchFamily="34" charset="0"/>
              </a:defRPr>
            </a:lvl1pPr>
            <a:lvl2pPr marL="742950" lvl="1" indent="-28575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2pPr>
            <a:lvl3pPr marL="1143000" lvl="2"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3pPr>
            <a:lvl4pPr marL="1600200" lvl="3"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4pPr>
            <a:lvl5pPr marL="2057400" lvl="4"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Arial" pitchFamily="34" charset="0"/>
                <a:ea typeface="+mn-ea"/>
                <a:cs typeface="Arial" pitchFamily="34" charset="0"/>
              </a:defRPr>
            </a:lvl5pPr>
            <a:lvl6pPr marL="2514600" lvl="5"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6pPr>
            <a:lvl7pPr marL="2971800" lvl="6"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7pPr>
            <a:lvl8pPr marL="3429000" lvl="7"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8pPr>
            <a:lvl9pPr marL="3886200" lvl="8" indent="-228600" algn="ctr" defTabSz="914400" rtl="1" eaLnBrk="1" latinLnBrk="0" hangingPunct="1">
              <a:lnSpc>
                <a:spcPct val="100000"/>
              </a:lnSpc>
              <a:spcBef>
                <a:spcPts val="0"/>
              </a:spcBef>
              <a:spcAft>
                <a:spcPts val="0"/>
              </a:spcAft>
              <a:buSzPts val="2800"/>
              <a:buFont typeface="Arial" pitchFamily="34" charset="0"/>
              <a:buNone/>
              <a:defRPr sz="3700" kern="1200">
                <a:solidFill>
                  <a:schemeClr val="tx1"/>
                </a:solidFill>
                <a:latin typeface="+mn-lt"/>
                <a:ea typeface="+mn-ea"/>
                <a:cs typeface="+mn-cs"/>
              </a:defRPr>
            </a:lvl9pPr>
          </a:lstStyle>
          <a:p>
            <a:r>
              <a:rPr lang="ar-JO" sz="2800" dirty="0">
                <a:solidFill>
                  <a:schemeClr val="tx1"/>
                </a:solidFill>
                <a:latin typeface="Arabic Typesetting" panose="03020402040406030203" pitchFamily="66" charset="-78"/>
                <a:cs typeface="Arabic Typesetting" panose="03020402040406030203" pitchFamily="66" charset="-78"/>
              </a:rPr>
              <a:t>أحببتك مرغمًا ليس لأنّك الأجمل، بل لأنّك الأعمقُ... فعاشق الجمال، في العادةِ، أحمق </a:t>
            </a:r>
          </a:p>
          <a:p>
            <a:r>
              <a:rPr lang="ar-JO" sz="2800" dirty="0">
                <a:solidFill>
                  <a:schemeClr val="tx1"/>
                </a:solidFill>
                <a:latin typeface="Arabic Typesetting" panose="03020402040406030203" pitchFamily="66" charset="-78"/>
                <a:cs typeface="Arabic Typesetting" panose="03020402040406030203" pitchFamily="66" charset="-78"/>
              </a:rPr>
              <a:t>						(محمود درويش)</a:t>
            </a:r>
            <a:endParaRPr lang="he-IL" sz="2800" dirty="0">
              <a:solidFill>
                <a:schemeClr val="tx1"/>
              </a:solidFill>
              <a:latin typeface="Arabic Typesetting" panose="03020402040406030203" pitchFamily="66" charset="-78"/>
            </a:endParaRPr>
          </a:p>
        </p:txBody>
      </p:sp>
    </p:spTree>
    <p:extLst>
      <p:ext uri="{BB962C8B-B14F-4D97-AF65-F5344CB8AC3E}">
        <p14:creationId xmlns:p14="http://schemas.microsoft.com/office/powerpoint/2010/main" val="590949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a:extLst>
              <a:ext uri="{FF2B5EF4-FFF2-40B4-BE49-F238E27FC236}">
                <a16:creationId xmlns:a16="http://schemas.microsoft.com/office/drawing/2014/main" id="{2BA832D5-5019-4D1F-9C26-A9FBB987D7D1}"/>
              </a:ext>
            </a:extLst>
          </p:cNvPr>
          <p:cNvSpPr>
            <a:spLocks noGrp="1"/>
          </p:cNvSpPr>
          <p:nvPr>
            <p:ph type="title"/>
          </p:nvPr>
        </p:nvSpPr>
        <p:spPr>
          <a:xfrm>
            <a:off x="1" y="479794"/>
            <a:ext cx="12190412" cy="720000"/>
          </a:xfrm>
        </p:spPr>
        <p:txBody>
          <a:bodyPr/>
          <a:lstStyle/>
          <a:p>
            <a:r>
              <a:rPr lang="ar-JO" dirty="0">
                <a:latin typeface="Traditional Arabic" panose="02020603050405020304" pitchFamily="18" charset="-78"/>
                <a:cs typeface="Traditional Arabic" panose="02020603050405020304" pitchFamily="18" charset="-78"/>
              </a:rPr>
              <a:t>عمّ تتحدّث الحكم التي قرأناها؟ نحاول أن نعطي عنوانًا لكلّ حكمة</a:t>
            </a:r>
            <a:endParaRPr lang="he-IL" sz="4400" dirty="0">
              <a:latin typeface="Traditional Arabic" panose="02020603050405020304" pitchFamily="18" charset="-78"/>
            </a:endParaRPr>
          </a:p>
        </p:txBody>
      </p:sp>
      <p:graphicFrame>
        <p:nvGraphicFramePr>
          <p:cNvPr id="2" name="טבלה 18">
            <a:extLst>
              <a:ext uri="{FF2B5EF4-FFF2-40B4-BE49-F238E27FC236}">
                <a16:creationId xmlns:a16="http://schemas.microsoft.com/office/drawing/2014/main" id="{76404933-E0C9-4EB6-9FB4-EF57A5FC2A59}"/>
              </a:ext>
            </a:extLst>
          </p:cNvPr>
          <p:cNvGraphicFramePr>
            <a:graphicFrameLocks noGrp="1"/>
          </p:cNvGraphicFramePr>
          <p:nvPr>
            <p:extLst>
              <p:ext uri="{D42A27DB-BD31-4B8C-83A1-F6EECF244321}">
                <p14:modId xmlns:p14="http://schemas.microsoft.com/office/powerpoint/2010/main" val="3087356976"/>
              </p:ext>
            </p:extLst>
          </p:nvPr>
        </p:nvGraphicFramePr>
        <p:xfrm>
          <a:off x="388728" y="1371881"/>
          <a:ext cx="10058397" cy="4693872"/>
        </p:xfrm>
        <a:graphic>
          <a:graphicData uri="http://schemas.openxmlformats.org/drawingml/2006/table">
            <a:tbl>
              <a:tblPr rtl="1" firstRow="1" bandRow="1">
                <a:tableStyleId>{5940675A-B579-460E-94D1-54222C63F5DA}</a:tableStyleId>
              </a:tblPr>
              <a:tblGrid>
                <a:gridCol w="3352799">
                  <a:extLst>
                    <a:ext uri="{9D8B030D-6E8A-4147-A177-3AD203B41FA5}">
                      <a16:colId xmlns:a16="http://schemas.microsoft.com/office/drawing/2014/main" val="1456415834"/>
                    </a:ext>
                  </a:extLst>
                </a:gridCol>
                <a:gridCol w="3352799">
                  <a:extLst>
                    <a:ext uri="{9D8B030D-6E8A-4147-A177-3AD203B41FA5}">
                      <a16:colId xmlns:a16="http://schemas.microsoft.com/office/drawing/2014/main" val="3266944433"/>
                    </a:ext>
                  </a:extLst>
                </a:gridCol>
                <a:gridCol w="3352799">
                  <a:extLst>
                    <a:ext uri="{9D8B030D-6E8A-4147-A177-3AD203B41FA5}">
                      <a16:colId xmlns:a16="http://schemas.microsoft.com/office/drawing/2014/main" val="460886113"/>
                    </a:ext>
                  </a:extLst>
                </a:gridCol>
              </a:tblGrid>
              <a:tr h="500703">
                <a:tc>
                  <a:txBody>
                    <a:bodyPr/>
                    <a:lstStyle/>
                    <a:p>
                      <a:pPr algn="ctr" rtl="1"/>
                      <a:r>
                        <a:rPr lang="ar-JO" sz="3200" dirty="0">
                          <a:solidFill>
                            <a:schemeClr val="tx1"/>
                          </a:solidFill>
                          <a:latin typeface="Arabic Typesetting" panose="03020402040406030203" pitchFamily="66" charset="-78"/>
                          <a:cs typeface="Arabic Typesetting" panose="03020402040406030203" pitchFamily="66" charset="-78"/>
                        </a:rPr>
                        <a:t>الحكمة</a:t>
                      </a:r>
                      <a:endParaRPr lang="he-IL" sz="3200" dirty="0">
                        <a:solidFill>
                          <a:schemeClr val="tx1"/>
                        </a:solidFill>
                        <a:latin typeface="Arabic Typesetting" panose="03020402040406030203" pitchFamily="66" charset="-78"/>
                      </a:endParaRPr>
                    </a:p>
                  </a:txBody>
                  <a:tcPr marL="91428" marR="91428" marT="45714" marB="45714" anchor="ctr">
                    <a:solidFill>
                      <a:srgbClr val="12B4BC"/>
                    </a:solidFill>
                  </a:tcPr>
                </a:tc>
                <a:tc>
                  <a:txBody>
                    <a:bodyPr/>
                    <a:lstStyle/>
                    <a:p>
                      <a:pPr algn="ctr" rtl="1"/>
                      <a:r>
                        <a:rPr lang="ar-JO" sz="3200" dirty="0">
                          <a:solidFill>
                            <a:schemeClr val="tx1"/>
                          </a:solidFill>
                          <a:latin typeface="Arabic Typesetting" panose="03020402040406030203" pitchFamily="66" charset="-78"/>
                          <a:cs typeface="Arabic Typesetting" panose="03020402040406030203" pitchFamily="66" charset="-78"/>
                        </a:rPr>
                        <a:t>عمّ تتحدّث؟</a:t>
                      </a:r>
                      <a:endParaRPr lang="he-IL" sz="3200" dirty="0">
                        <a:solidFill>
                          <a:schemeClr val="tx1"/>
                        </a:solidFill>
                        <a:latin typeface="Arabic Typesetting" panose="03020402040406030203" pitchFamily="66" charset="-78"/>
                      </a:endParaRPr>
                    </a:p>
                  </a:txBody>
                  <a:tcPr marL="91428" marR="91428" marT="45714" marB="45714" anchor="ctr">
                    <a:solidFill>
                      <a:srgbClr val="12B4BC"/>
                    </a:solidFill>
                  </a:tcPr>
                </a:tc>
                <a:tc>
                  <a:txBody>
                    <a:bodyPr/>
                    <a:lstStyle/>
                    <a:p>
                      <a:pPr marL="0" marR="0" lvl="0" indent="0" algn="ctr" defTabSz="914491" rtl="1" eaLnBrk="1" fontAlgn="auto" latinLnBrk="0" hangingPunct="1">
                        <a:lnSpc>
                          <a:spcPct val="100000"/>
                        </a:lnSpc>
                        <a:spcBef>
                          <a:spcPts val="0"/>
                        </a:spcBef>
                        <a:spcAft>
                          <a:spcPts val="0"/>
                        </a:spcAft>
                        <a:buClrTx/>
                        <a:buSzTx/>
                        <a:buFontTx/>
                        <a:buNone/>
                        <a:tabLst/>
                        <a:defRPr/>
                      </a:pPr>
                      <a:r>
                        <a:rPr lang="ar-JO" sz="3200" dirty="0">
                          <a:solidFill>
                            <a:schemeClr val="tx1"/>
                          </a:solidFill>
                          <a:latin typeface="Arabic Typesetting" panose="03020402040406030203" pitchFamily="66" charset="-78"/>
                          <a:cs typeface="Arabic Typesetting" panose="03020402040406030203" pitchFamily="66" charset="-78"/>
                        </a:rPr>
                        <a:t>نعطي عنوانًا</a:t>
                      </a:r>
                      <a:endParaRPr lang="he-IL" sz="3200" dirty="0">
                        <a:solidFill>
                          <a:schemeClr val="tx1"/>
                        </a:solidFill>
                        <a:latin typeface="Arabic Typesetting" panose="03020402040406030203" pitchFamily="66" charset="-78"/>
                      </a:endParaRPr>
                    </a:p>
                  </a:txBody>
                  <a:tcPr marL="91428" marR="91428" marT="45714" marB="45714" anchor="ctr">
                    <a:solidFill>
                      <a:srgbClr val="12B4BC"/>
                    </a:solidFill>
                  </a:tcPr>
                </a:tc>
                <a:extLst>
                  <a:ext uri="{0D108BD9-81ED-4DB2-BD59-A6C34878D82A}">
                    <a16:rowId xmlns:a16="http://schemas.microsoft.com/office/drawing/2014/main" val="1194121837"/>
                  </a:ext>
                </a:extLst>
              </a:tr>
              <a:tr h="500703">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JO" sz="2800" dirty="0">
                          <a:latin typeface="Arabic Typesetting" panose="03020402040406030203" pitchFamily="66" charset="-78"/>
                          <a:cs typeface="Arabic Typesetting" panose="03020402040406030203" pitchFamily="66" charset="-78"/>
                        </a:rPr>
                        <a:t>ارفع كلماتِكَ ولا ترفع صوتك؛ فالمطر هو الّذي يُنبتُ الورودَ لا الرعدُ</a:t>
                      </a:r>
                    </a:p>
                    <a:p>
                      <a:pPr algn="ctr" rtl="1"/>
                      <a:endParaRPr lang="he-IL" sz="2800" dirty="0">
                        <a:latin typeface="Arabic Typesetting" panose="03020402040406030203" pitchFamily="66" charset="-78"/>
                      </a:endParaRPr>
                    </a:p>
                  </a:txBody>
                  <a:tcPr marL="91428" marR="91428" marT="45714" marB="45714" anchor="ctr"/>
                </a:tc>
                <a:tc>
                  <a:txBody>
                    <a:bodyPr/>
                    <a:lstStyle/>
                    <a:p>
                      <a:pPr algn="ctr" rtl="1"/>
                      <a:endParaRPr lang="he-IL" sz="2800" dirty="0">
                        <a:latin typeface="Arabic Typesetting" panose="03020402040406030203" pitchFamily="66" charset="-78"/>
                      </a:endParaRPr>
                    </a:p>
                  </a:txBody>
                  <a:tcPr marL="91428" marR="91428" marT="45714" marB="45714" anchor="ctr"/>
                </a:tc>
                <a:tc>
                  <a:txBody>
                    <a:bodyPr/>
                    <a:lstStyle/>
                    <a:p>
                      <a:pPr marL="0" marR="0" lvl="0" indent="0" algn="ctr" defTabSz="914491" rtl="1" eaLnBrk="1" fontAlgn="auto" latinLnBrk="0" hangingPunct="1">
                        <a:lnSpc>
                          <a:spcPct val="100000"/>
                        </a:lnSpc>
                        <a:spcBef>
                          <a:spcPts val="0"/>
                        </a:spcBef>
                        <a:spcAft>
                          <a:spcPts val="0"/>
                        </a:spcAft>
                        <a:buClrTx/>
                        <a:buSzTx/>
                        <a:buFontTx/>
                        <a:buNone/>
                        <a:tabLst/>
                        <a:defRPr/>
                      </a:pPr>
                      <a:endParaRPr lang="he-IL" sz="2800" dirty="0">
                        <a:latin typeface="Arabic Typesetting" panose="03020402040406030203" pitchFamily="66" charset="-78"/>
                      </a:endParaRPr>
                    </a:p>
                  </a:txBody>
                  <a:tcPr marL="91428" marR="91428" marT="45714" marB="45714" anchor="ctr"/>
                </a:tc>
                <a:extLst>
                  <a:ext uri="{0D108BD9-81ED-4DB2-BD59-A6C34878D82A}">
                    <a16:rowId xmlns:a16="http://schemas.microsoft.com/office/drawing/2014/main" val="3278032429"/>
                  </a:ext>
                </a:extLst>
              </a:tr>
              <a:tr h="500703">
                <a:tc>
                  <a:txBody>
                    <a:bodyPr/>
                    <a:lstStyle/>
                    <a:p>
                      <a:pPr algn="ctr" rtl="1"/>
                      <a:r>
                        <a:rPr lang="ar-JO" sz="2800" dirty="0">
                          <a:latin typeface="Arabic Typesetting" panose="03020402040406030203" pitchFamily="66" charset="-78"/>
                          <a:cs typeface="Arabic Typesetting" panose="03020402040406030203" pitchFamily="66" charset="-78"/>
                        </a:rPr>
                        <a:t>لا تطلب سرعةَ العملِ بل تجويدَه؛ لأنّ الناسَ لا يسألونك في كم من الوقتِ فرغتَ منه، بل ينظرون إلى إتقانِه وجودةِ صنعه </a:t>
                      </a:r>
                      <a:endParaRPr lang="he-IL" sz="2800" dirty="0">
                        <a:latin typeface="Arabic Typesetting" panose="03020402040406030203" pitchFamily="66" charset="-78"/>
                      </a:endParaRPr>
                    </a:p>
                  </a:txBody>
                  <a:tcPr marL="91428" marR="91428" marT="45714" marB="45714" anchor="ctr"/>
                </a:tc>
                <a:tc>
                  <a:txBody>
                    <a:bodyPr/>
                    <a:lstStyle/>
                    <a:p>
                      <a:pPr algn="ctr" rtl="1"/>
                      <a:endParaRPr lang="he-IL" sz="2800" dirty="0">
                        <a:latin typeface="Arabic Typesetting" panose="03020402040406030203" pitchFamily="66" charset="-78"/>
                      </a:endParaRPr>
                    </a:p>
                  </a:txBody>
                  <a:tcPr marL="91428" marR="91428" marT="45714" marB="45714" anchor="ctr"/>
                </a:tc>
                <a:tc>
                  <a:txBody>
                    <a:bodyPr/>
                    <a:lstStyle/>
                    <a:p>
                      <a:pPr marL="0" marR="0" lvl="0" indent="0" algn="ctr" defTabSz="914491" rtl="1" eaLnBrk="1" fontAlgn="auto" latinLnBrk="0" hangingPunct="1">
                        <a:lnSpc>
                          <a:spcPct val="100000"/>
                        </a:lnSpc>
                        <a:spcBef>
                          <a:spcPts val="0"/>
                        </a:spcBef>
                        <a:spcAft>
                          <a:spcPts val="0"/>
                        </a:spcAft>
                        <a:buClrTx/>
                        <a:buSzTx/>
                        <a:buFontTx/>
                        <a:buNone/>
                        <a:tabLst/>
                        <a:defRPr/>
                      </a:pPr>
                      <a:endParaRPr lang="he-IL" sz="2800" dirty="0">
                        <a:latin typeface="Arabic Typesetting" panose="03020402040406030203" pitchFamily="66" charset="-78"/>
                      </a:endParaRPr>
                    </a:p>
                  </a:txBody>
                  <a:tcPr marL="91428" marR="91428" marT="45714" marB="45714" anchor="ctr"/>
                </a:tc>
                <a:extLst>
                  <a:ext uri="{0D108BD9-81ED-4DB2-BD59-A6C34878D82A}">
                    <a16:rowId xmlns:a16="http://schemas.microsoft.com/office/drawing/2014/main" val="2864613043"/>
                  </a:ext>
                </a:extLst>
              </a:tr>
              <a:tr h="500703">
                <a:tc>
                  <a:txBody>
                    <a:bodyPr/>
                    <a:lstStyle/>
                    <a:p>
                      <a:pPr algn="ctr" rtl="1"/>
                      <a:r>
                        <a:rPr lang="ar-JO" sz="2800" dirty="0">
                          <a:latin typeface="Arabic Typesetting" panose="03020402040406030203" pitchFamily="66" charset="-78"/>
                          <a:cs typeface="Arabic Typesetting" panose="03020402040406030203" pitchFamily="66" charset="-78"/>
                        </a:rPr>
                        <a:t>لا أريدُ أن أسيءَ إلى أحدٍ، ذلك أنّ الإساءةَ إلى الآخرين تؤلمني أضعاف ما تؤلمهم</a:t>
                      </a:r>
                      <a:endParaRPr lang="he-IL" sz="2800" dirty="0">
                        <a:latin typeface="Arabic Typesetting" panose="03020402040406030203" pitchFamily="66" charset="-78"/>
                      </a:endParaRPr>
                    </a:p>
                  </a:txBody>
                  <a:tcPr marL="91428" marR="91428" marT="45714" marB="45714" anchor="ctr"/>
                </a:tc>
                <a:tc>
                  <a:txBody>
                    <a:bodyPr/>
                    <a:lstStyle/>
                    <a:p>
                      <a:pPr algn="ctr" rtl="1"/>
                      <a:endParaRPr lang="he-IL" sz="2800" dirty="0">
                        <a:latin typeface="Arabic Typesetting" panose="03020402040406030203" pitchFamily="66" charset="-78"/>
                      </a:endParaRPr>
                    </a:p>
                  </a:txBody>
                  <a:tcPr marL="91428" marR="91428" marT="45714" marB="45714" anchor="ctr"/>
                </a:tc>
                <a:tc>
                  <a:txBody>
                    <a:bodyPr/>
                    <a:lstStyle/>
                    <a:p>
                      <a:pPr marL="0" marR="0" lvl="0" indent="0" algn="ctr" defTabSz="914491" rtl="1" eaLnBrk="1" fontAlgn="auto" latinLnBrk="0" hangingPunct="1">
                        <a:lnSpc>
                          <a:spcPct val="100000"/>
                        </a:lnSpc>
                        <a:spcBef>
                          <a:spcPts val="0"/>
                        </a:spcBef>
                        <a:spcAft>
                          <a:spcPts val="0"/>
                        </a:spcAft>
                        <a:buClrTx/>
                        <a:buSzTx/>
                        <a:buFontTx/>
                        <a:buNone/>
                        <a:tabLst/>
                        <a:defRPr/>
                      </a:pPr>
                      <a:endParaRPr lang="he-IL" sz="2800" dirty="0">
                        <a:latin typeface="Arabic Typesetting" panose="03020402040406030203" pitchFamily="66" charset="-78"/>
                      </a:endParaRPr>
                    </a:p>
                  </a:txBody>
                  <a:tcPr marL="91428" marR="91428" marT="45714" marB="45714" anchor="ctr"/>
                </a:tc>
                <a:extLst>
                  <a:ext uri="{0D108BD9-81ED-4DB2-BD59-A6C34878D82A}">
                    <a16:rowId xmlns:a16="http://schemas.microsoft.com/office/drawing/2014/main" val="2967094457"/>
                  </a:ext>
                </a:extLst>
              </a:tr>
            </a:tbl>
          </a:graphicData>
        </a:graphic>
      </p:graphicFrame>
    </p:spTree>
    <p:extLst>
      <p:ext uri="{BB962C8B-B14F-4D97-AF65-F5344CB8AC3E}">
        <p14:creationId xmlns:p14="http://schemas.microsoft.com/office/powerpoint/2010/main" val="1207789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a:extLst>
              <a:ext uri="{FF2B5EF4-FFF2-40B4-BE49-F238E27FC236}">
                <a16:creationId xmlns:a16="http://schemas.microsoft.com/office/drawing/2014/main" id="{2BA832D5-5019-4D1F-9C26-A9FBB987D7D1}"/>
              </a:ext>
            </a:extLst>
          </p:cNvPr>
          <p:cNvSpPr>
            <a:spLocks noGrp="1"/>
          </p:cNvSpPr>
          <p:nvPr>
            <p:ph type="title"/>
          </p:nvPr>
        </p:nvSpPr>
        <p:spPr>
          <a:xfrm>
            <a:off x="1" y="479794"/>
            <a:ext cx="12190412" cy="720000"/>
          </a:xfrm>
        </p:spPr>
        <p:txBody>
          <a:bodyPr/>
          <a:lstStyle/>
          <a:p>
            <a:r>
              <a:rPr lang="ar-JO" dirty="0">
                <a:latin typeface="Traditional Arabic" panose="02020603050405020304" pitchFamily="18" charset="-78"/>
                <a:cs typeface="Traditional Arabic" panose="02020603050405020304" pitchFamily="18" charset="-78"/>
              </a:rPr>
              <a:t>عمّ تتحدّث الحكم التي قرأناها؟ نحاول أن نعطي عنوانًا لكلّ حكمة</a:t>
            </a:r>
            <a:endParaRPr lang="he-IL" sz="4400" dirty="0">
              <a:latin typeface="Traditional Arabic" panose="02020603050405020304" pitchFamily="18" charset="-78"/>
            </a:endParaRPr>
          </a:p>
        </p:txBody>
      </p:sp>
      <p:graphicFrame>
        <p:nvGraphicFramePr>
          <p:cNvPr id="2" name="טבלה 18">
            <a:extLst>
              <a:ext uri="{FF2B5EF4-FFF2-40B4-BE49-F238E27FC236}">
                <a16:creationId xmlns:a16="http://schemas.microsoft.com/office/drawing/2014/main" id="{76404933-E0C9-4EB6-9FB4-EF57A5FC2A59}"/>
              </a:ext>
            </a:extLst>
          </p:cNvPr>
          <p:cNvGraphicFramePr>
            <a:graphicFrameLocks noGrp="1"/>
          </p:cNvGraphicFramePr>
          <p:nvPr>
            <p:extLst>
              <p:ext uri="{D42A27DB-BD31-4B8C-83A1-F6EECF244321}">
                <p14:modId xmlns:p14="http://schemas.microsoft.com/office/powerpoint/2010/main" val="2317021590"/>
              </p:ext>
            </p:extLst>
          </p:nvPr>
        </p:nvGraphicFramePr>
        <p:xfrm>
          <a:off x="1320801" y="1363414"/>
          <a:ext cx="9126324" cy="3718512"/>
        </p:xfrm>
        <a:graphic>
          <a:graphicData uri="http://schemas.openxmlformats.org/drawingml/2006/table">
            <a:tbl>
              <a:tblPr rtl="1" firstRow="1" bandRow="1">
                <a:tableStyleId>{5940675A-B579-460E-94D1-54222C63F5DA}</a:tableStyleId>
              </a:tblPr>
              <a:tblGrid>
                <a:gridCol w="3042108">
                  <a:extLst>
                    <a:ext uri="{9D8B030D-6E8A-4147-A177-3AD203B41FA5}">
                      <a16:colId xmlns:a16="http://schemas.microsoft.com/office/drawing/2014/main" val="1456415834"/>
                    </a:ext>
                  </a:extLst>
                </a:gridCol>
                <a:gridCol w="3042108">
                  <a:extLst>
                    <a:ext uri="{9D8B030D-6E8A-4147-A177-3AD203B41FA5}">
                      <a16:colId xmlns:a16="http://schemas.microsoft.com/office/drawing/2014/main" val="3266944433"/>
                    </a:ext>
                  </a:extLst>
                </a:gridCol>
                <a:gridCol w="3042108">
                  <a:extLst>
                    <a:ext uri="{9D8B030D-6E8A-4147-A177-3AD203B41FA5}">
                      <a16:colId xmlns:a16="http://schemas.microsoft.com/office/drawing/2014/main" val="460886113"/>
                    </a:ext>
                  </a:extLst>
                </a:gridCol>
              </a:tblGrid>
              <a:tr h="500703">
                <a:tc>
                  <a:txBody>
                    <a:bodyPr/>
                    <a:lstStyle/>
                    <a:p>
                      <a:pPr algn="ctr" rtl="1"/>
                      <a:r>
                        <a:rPr lang="ar-JO" sz="2800" b="1" dirty="0">
                          <a:solidFill>
                            <a:schemeClr val="tx1"/>
                          </a:solidFill>
                          <a:latin typeface="Arabic Typesetting" panose="03020402040406030203" pitchFamily="66" charset="-78"/>
                          <a:cs typeface="Arabic Typesetting" panose="03020402040406030203" pitchFamily="66" charset="-78"/>
                        </a:rPr>
                        <a:t>الحكمة</a:t>
                      </a:r>
                      <a:endParaRPr lang="he-IL" sz="2800" b="1" dirty="0">
                        <a:solidFill>
                          <a:schemeClr val="tx1"/>
                        </a:solidFill>
                        <a:latin typeface="Arabic Typesetting" panose="03020402040406030203" pitchFamily="66" charset="-78"/>
                      </a:endParaRPr>
                    </a:p>
                  </a:txBody>
                  <a:tcPr marL="91428" marR="91428" marT="45714" marB="45714" anchor="ctr">
                    <a:solidFill>
                      <a:srgbClr val="12B4BC"/>
                    </a:solidFill>
                  </a:tcPr>
                </a:tc>
                <a:tc>
                  <a:txBody>
                    <a:bodyPr/>
                    <a:lstStyle/>
                    <a:p>
                      <a:pPr algn="ctr" rtl="1"/>
                      <a:r>
                        <a:rPr lang="ar-JO" sz="2800" b="1" dirty="0">
                          <a:solidFill>
                            <a:schemeClr val="tx1"/>
                          </a:solidFill>
                          <a:latin typeface="Arabic Typesetting" panose="03020402040406030203" pitchFamily="66" charset="-78"/>
                          <a:cs typeface="Arabic Typesetting" panose="03020402040406030203" pitchFamily="66" charset="-78"/>
                        </a:rPr>
                        <a:t>عمّ تتحدّث؟</a:t>
                      </a:r>
                      <a:endParaRPr lang="he-IL" sz="2800" b="1" dirty="0">
                        <a:solidFill>
                          <a:schemeClr val="tx1"/>
                        </a:solidFill>
                        <a:latin typeface="Arabic Typesetting" panose="03020402040406030203" pitchFamily="66" charset="-78"/>
                      </a:endParaRPr>
                    </a:p>
                  </a:txBody>
                  <a:tcPr marL="91428" marR="91428" marT="45714" marB="45714" anchor="ctr">
                    <a:solidFill>
                      <a:srgbClr val="12B4BC"/>
                    </a:solidFill>
                  </a:tcPr>
                </a:tc>
                <a:tc>
                  <a:txBody>
                    <a:bodyPr/>
                    <a:lstStyle/>
                    <a:p>
                      <a:pPr marL="0" marR="0" lvl="0" indent="0" algn="ctr" defTabSz="914491" rtl="1" eaLnBrk="1" fontAlgn="auto" latinLnBrk="0" hangingPunct="1">
                        <a:lnSpc>
                          <a:spcPct val="100000"/>
                        </a:lnSpc>
                        <a:spcBef>
                          <a:spcPts val="0"/>
                        </a:spcBef>
                        <a:spcAft>
                          <a:spcPts val="0"/>
                        </a:spcAft>
                        <a:buClrTx/>
                        <a:buSzTx/>
                        <a:buFontTx/>
                        <a:buNone/>
                        <a:tabLst/>
                        <a:defRPr/>
                      </a:pPr>
                      <a:r>
                        <a:rPr lang="ar-JO" sz="2800" b="1" dirty="0">
                          <a:solidFill>
                            <a:schemeClr val="tx1"/>
                          </a:solidFill>
                          <a:latin typeface="Arabic Typesetting" panose="03020402040406030203" pitchFamily="66" charset="-78"/>
                          <a:cs typeface="Arabic Typesetting" panose="03020402040406030203" pitchFamily="66" charset="-78"/>
                        </a:rPr>
                        <a:t>نعطي عنوانًا</a:t>
                      </a:r>
                      <a:endParaRPr lang="he-IL" sz="2800" b="1" dirty="0">
                        <a:solidFill>
                          <a:schemeClr val="tx1"/>
                        </a:solidFill>
                        <a:latin typeface="Arabic Typesetting" panose="03020402040406030203" pitchFamily="66" charset="-78"/>
                      </a:endParaRPr>
                    </a:p>
                  </a:txBody>
                  <a:tcPr marL="91428" marR="91428" marT="45714" marB="45714" anchor="ctr">
                    <a:solidFill>
                      <a:srgbClr val="12B4BC"/>
                    </a:solidFill>
                  </a:tcPr>
                </a:tc>
                <a:extLst>
                  <a:ext uri="{0D108BD9-81ED-4DB2-BD59-A6C34878D82A}">
                    <a16:rowId xmlns:a16="http://schemas.microsoft.com/office/drawing/2014/main" val="1194121837"/>
                  </a:ext>
                </a:extLst>
              </a:tr>
              <a:tr h="500703">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JO" sz="2400" dirty="0">
                          <a:latin typeface="Arabic Typesetting" panose="03020402040406030203" pitchFamily="66" charset="-78"/>
                          <a:cs typeface="Arabic Typesetting" panose="03020402040406030203" pitchFamily="66" charset="-78"/>
                        </a:rPr>
                        <a:t>ارفع كلماتِكَ ولا ترفع صوتك؛ فالمطر هو الّذي يُنبتُ الورودَ لا الرعدُ</a:t>
                      </a:r>
                    </a:p>
                    <a:p>
                      <a:pPr algn="ctr" rtl="1"/>
                      <a:endParaRPr lang="he-IL" sz="2400" dirty="0">
                        <a:latin typeface="Arabic Typesetting" panose="03020402040406030203" pitchFamily="66" charset="-78"/>
                      </a:endParaRPr>
                    </a:p>
                  </a:txBody>
                  <a:tcPr marL="91428" marR="91428" marT="45714" marB="45714" anchor="ctr"/>
                </a:tc>
                <a:tc>
                  <a:txBody>
                    <a:bodyPr/>
                    <a:lstStyle/>
                    <a:p>
                      <a:pPr algn="ctr" rtl="1"/>
                      <a:r>
                        <a:rPr lang="ar-JO" sz="2400" dirty="0">
                          <a:latin typeface="Arabic Typesetting" panose="03020402040406030203" pitchFamily="66" charset="-78"/>
                          <a:cs typeface="Arabic Typesetting" panose="03020402040406030203" pitchFamily="66" charset="-78"/>
                        </a:rPr>
                        <a:t>رفع مستوى الكلام أهمّ من رفع الصوت</a:t>
                      </a:r>
                      <a:endParaRPr lang="he-IL" sz="2400" dirty="0">
                        <a:latin typeface="Arabic Typesetting" panose="03020402040406030203" pitchFamily="66" charset="-78"/>
                      </a:endParaRPr>
                    </a:p>
                  </a:txBody>
                  <a:tcPr marL="91428" marR="91428" marT="45714" marB="45714" anchor="ctr"/>
                </a:tc>
                <a:tc>
                  <a:txBody>
                    <a:bodyPr/>
                    <a:lstStyle/>
                    <a:p>
                      <a:pPr marL="0" marR="0" lvl="0" indent="0" algn="ctr" defTabSz="914491" rtl="1" eaLnBrk="1" fontAlgn="auto" latinLnBrk="0" hangingPunct="1">
                        <a:lnSpc>
                          <a:spcPct val="100000"/>
                        </a:lnSpc>
                        <a:spcBef>
                          <a:spcPts val="0"/>
                        </a:spcBef>
                        <a:spcAft>
                          <a:spcPts val="0"/>
                        </a:spcAft>
                        <a:buClrTx/>
                        <a:buSzTx/>
                        <a:buFontTx/>
                        <a:buNone/>
                        <a:tabLst/>
                        <a:defRPr/>
                      </a:pPr>
                      <a:r>
                        <a:rPr lang="ar-JO" sz="2400" dirty="0">
                          <a:latin typeface="Arabic Typesetting" panose="03020402040406030203" pitchFamily="66" charset="-78"/>
                          <a:cs typeface="Arabic Typesetting" panose="03020402040406030203" pitchFamily="66" charset="-78"/>
                        </a:rPr>
                        <a:t>أثر الكلمة</a:t>
                      </a:r>
                      <a:endParaRPr lang="he-IL" sz="2400" dirty="0">
                        <a:latin typeface="Arabic Typesetting" panose="03020402040406030203" pitchFamily="66" charset="-78"/>
                      </a:endParaRPr>
                    </a:p>
                  </a:txBody>
                  <a:tcPr marL="91428" marR="91428" marT="45714" marB="45714" anchor="ctr"/>
                </a:tc>
                <a:extLst>
                  <a:ext uri="{0D108BD9-81ED-4DB2-BD59-A6C34878D82A}">
                    <a16:rowId xmlns:a16="http://schemas.microsoft.com/office/drawing/2014/main" val="3278032429"/>
                  </a:ext>
                </a:extLst>
              </a:tr>
              <a:tr h="500703">
                <a:tc>
                  <a:txBody>
                    <a:bodyPr/>
                    <a:lstStyle/>
                    <a:p>
                      <a:pPr algn="ctr" rtl="1"/>
                      <a:r>
                        <a:rPr lang="ar-JO" sz="2400" dirty="0">
                          <a:latin typeface="Arabic Typesetting" panose="03020402040406030203" pitchFamily="66" charset="-78"/>
                          <a:cs typeface="Arabic Typesetting" panose="03020402040406030203" pitchFamily="66" charset="-78"/>
                        </a:rPr>
                        <a:t>لا تطلب سرعةَ العملِ بل تجويدَه؛ لأنّ الناسَ لا يسألونك في كم من الوقتِ فرغتَ منه، بل ينظرون إلى إتقانِه وجودةِ صنعه </a:t>
                      </a:r>
                      <a:endParaRPr lang="he-IL" sz="2400" dirty="0">
                        <a:latin typeface="Arabic Typesetting" panose="03020402040406030203" pitchFamily="66" charset="-78"/>
                      </a:endParaRPr>
                    </a:p>
                  </a:txBody>
                  <a:tcPr marL="91428" marR="91428" marT="45714" marB="45714" anchor="ctr"/>
                </a:tc>
                <a:tc>
                  <a:txBody>
                    <a:bodyPr/>
                    <a:lstStyle/>
                    <a:p>
                      <a:pPr algn="ctr" rtl="1"/>
                      <a:r>
                        <a:rPr lang="ar-JO" sz="2400" dirty="0">
                          <a:latin typeface="Arabic Typesetting" panose="03020402040406030203" pitchFamily="66" charset="-78"/>
                          <a:cs typeface="Arabic Typesetting" panose="03020402040406030203" pitchFamily="66" charset="-78"/>
                        </a:rPr>
                        <a:t>جودة العمل وإتقانه أهمّ من سرعة إنجازه</a:t>
                      </a:r>
                      <a:endParaRPr lang="he-IL" sz="2400" dirty="0">
                        <a:latin typeface="Arabic Typesetting" panose="03020402040406030203" pitchFamily="66" charset="-78"/>
                      </a:endParaRPr>
                    </a:p>
                  </a:txBody>
                  <a:tcPr marL="91428" marR="91428" marT="45714" marB="45714" anchor="ctr"/>
                </a:tc>
                <a:tc>
                  <a:txBody>
                    <a:bodyPr/>
                    <a:lstStyle/>
                    <a:p>
                      <a:pPr marL="0" marR="0" lvl="0" indent="0" algn="ctr" defTabSz="914491" rtl="1" eaLnBrk="1" fontAlgn="auto" latinLnBrk="0" hangingPunct="1">
                        <a:lnSpc>
                          <a:spcPct val="100000"/>
                        </a:lnSpc>
                        <a:spcBef>
                          <a:spcPts val="0"/>
                        </a:spcBef>
                        <a:spcAft>
                          <a:spcPts val="0"/>
                        </a:spcAft>
                        <a:buClrTx/>
                        <a:buSzTx/>
                        <a:buFontTx/>
                        <a:buNone/>
                        <a:tabLst/>
                        <a:defRPr/>
                      </a:pPr>
                      <a:r>
                        <a:rPr lang="ar-JO" sz="2400" dirty="0">
                          <a:latin typeface="Arabic Typesetting" panose="03020402040406030203" pitchFamily="66" charset="-78"/>
                          <a:cs typeface="Arabic Typesetting" panose="03020402040406030203" pitchFamily="66" charset="-78"/>
                        </a:rPr>
                        <a:t>الجودة لا السرعة</a:t>
                      </a:r>
                      <a:endParaRPr lang="he-IL" sz="2400" dirty="0">
                        <a:latin typeface="Arabic Typesetting" panose="03020402040406030203" pitchFamily="66" charset="-78"/>
                      </a:endParaRPr>
                    </a:p>
                  </a:txBody>
                  <a:tcPr marL="91428" marR="91428" marT="45714" marB="45714" anchor="ctr"/>
                </a:tc>
                <a:extLst>
                  <a:ext uri="{0D108BD9-81ED-4DB2-BD59-A6C34878D82A}">
                    <a16:rowId xmlns:a16="http://schemas.microsoft.com/office/drawing/2014/main" val="2864613043"/>
                  </a:ext>
                </a:extLst>
              </a:tr>
              <a:tr h="500703">
                <a:tc>
                  <a:txBody>
                    <a:bodyPr/>
                    <a:lstStyle/>
                    <a:p>
                      <a:pPr algn="ctr" rtl="1"/>
                      <a:r>
                        <a:rPr lang="ar-JO" sz="2400" dirty="0">
                          <a:latin typeface="Arabic Typesetting" panose="03020402040406030203" pitchFamily="66" charset="-78"/>
                          <a:cs typeface="Arabic Typesetting" panose="03020402040406030203" pitchFamily="66" charset="-78"/>
                        </a:rPr>
                        <a:t>لا أريدُ أن أسيءَ إلى أحدٍ، ذلك أنّ الإساءةَ إلى الآخرين تؤلمني أضعاف ما تؤلمهم</a:t>
                      </a:r>
                      <a:endParaRPr lang="he-IL" sz="2400" dirty="0">
                        <a:latin typeface="Arabic Typesetting" panose="03020402040406030203" pitchFamily="66" charset="-78"/>
                      </a:endParaRPr>
                    </a:p>
                  </a:txBody>
                  <a:tcPr marL="91428" marR="91428" marT="45714" marB="45714" anchor="ctr"/>
                </a:tc>
                <a:tc>
                  <a:txBody>
                    <a:bodyPr/>
                    <a:lstStyle/>
                    <a:p>
                      <a:pPr algn="ctr" rtl="1"/>
                      <a:r>
                        <a:rPr lang="ar-JO" sz="2400" dirty="0">
                          <a:latin typeface="Arabic Typesetting" panose="03020402040406030203" pitchFamily="66" charset="-78"/>
                          <a:cs typeface="Arabic Typesetting" panose="03020402040406030203" pitchFamily="66" charset="-78"/>
                        </a:rPr>
                        <a:t>رفض الإساءة للآخرين</a:t>
                      </a:r>
                      <a:endParaRPr lang="he-IL" sz="2400" dirty="0">
                        <a:latin typeface="Arabic Typesetting" panose="03020402040406030203" pitchFamily="66" charset="-78"/>
                      </a:endParaRPr>
                    </a:p>
                  </a:txBody>
                  <a:tcPr marL="91428" marR="91428" marT="45714" marB="45714" anchor="ctr"/>
                </a:tc>
                <a:tc>
                  <a:txBody>
                    <a:bodyPr/>
                    <a:lstStyle/>
                    <a:p>
                      <a:pPr marL="0" marR="0" lvl="0" indent="0" algn="ctr" defTabSz="914491" rtl="1" eaLnBrk="1" fontAlgn="auto" latinLnBrk="0" hangingPunct="1">
                        <a:lnSpc>
                          <a:spcPct val="100000"/>
                        </a:lnSpc>
                        <a:spcBef>
                          <a:spcPts val="0"/>
                        </a:spcBef>
                        <a:spcAft>
                          <a:spcPts val="0"/>
                        </a:spcAft>
                        <a:buClrTx/>
                        <a:buSzTx/>
                        <a:buFontTx/>
                        <a:buNone/>
                        <a:tabLst/>
                        <a:defRPr/>
                      </a:pPr>
                      <a:r>
                        <a:rPr lang="ar-JO" sz="2400" dirty="0">
                          <a:latin typeface="Arabic Typesetting" panose="03020402040406030203" pitchFamily="66" charset="-78"/>
                          <a:cs typeface="Arabic Typesetting" panose="03020402040406030203" pitchFamily="66" charset="-78"/>
                        </a:rPr>
                        <a:t>ألم الإساءة للآخر</a:t>
                      </a:r>
                      <a:endParaRPr lang="he-IL" sz="2400" dirty="0">
                        <a:latin typeface="Arabic Typesetting" panose="03020402040406030203" pitchFamily="66" charset="-78"/>
                      </a:endParaRPr>
                    </a:p>
                  </a:txBody>
                  <a:tcPr marL="91428" marR="91428" marT="45714" marB="45714" anchor="ctr"/>
                </a:tc>
                <a:extLst>
                  <a:ext uri="{0D108BD9-81ED-4DB2-BD59-A6C34878D82A}">
                    <a16:rowId xmlns:a16="http://schemas.microsoft.com/office/drawing/2014/main" val="2967094457"/>
                  </a:ext>
                </a:extLst>
              </a:tr>
            </a:tbl>
          </a:graphicData>
        </a:graphic>
      </p:graphicFrame>
    </p:spTree>
    <p:extLst>
      <p:ext uri="{BB962C8B-B14F-4D97-AF65-F5344CB8AC3E}">
        <p14:creationId xmlns:p14="http://schemas.microsoft.com/office/powerpoint/2010/main" val="278463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a:extLst>
              <a:ext uri="{FF2B5EF4-FFF2-40B4-BE49-F238E27FC236}">
                <a16:creationId xmlns:a16="http://schemas.microsoft.com/office/drawing/2014/main" id="{2BA832D5-5019-4D1F-9C26-A9FBB987D7D1}"/>
              </a:ext>
            </a:extLst>
          </p:cNvPr>
          <p:cNvSpPr>
            <a:spLocks noGrp="1"/>
          </p:cNvSpPr>
          <p:nvPr>
            <p:ph type="title"/>
          </p:nvPr>
        </p:nvSpPr>
        <p:spPr>
          <a:xfrm>
            <a:off x="1" y="479794"/>
            <a:ext cx="12190412" cy="720000"/>
          </a:xfrm>
        </p:spPr>
        <p:txBody>
          <a:bodyPr/>
          <a:lstStyle/>
          <a:p>
            <a:r>
              <a:rPr lang="ar-JO" dirty="0">
                <a:latin typeface="Traditional Arabic" panose="02020603050405020304" pitchFamily="18" charset="-78"/>
                <a:cs typeface="Traditional Arabic" panose="02020603050405020304" pitchFamily="18" charset="-78"/>
              </a:rPr>
              <a:t>عمّ تتحدّث الحكم التي قرأناها؟ نحاول أن نعطي عنوانًا لكلّ حكمة</a:t>
            </a:r>
            <a:endParaRPr lang="he-IL" sz="4400" dirty="0">
              <a:latin typeface="Traditional Arabic" panose="02020603050405020304" pitchFamily="18" charset="-78"/>
            </a:endParaRPr>
          </a:p>
        </p:txBody>
      </p:sp>
      <p:graphicFrame>
        <p:nvGraphicFramePr>
          <p:cNvPr id="2" name="טבלה 18">
            <a:extLst>
              <a:ext uri="{FF2B5EF4-FFF2-40B4-BE49-F238E27FC236}">
                <a16:creationId xmlns:a16="http://schemas.microsoft.com/office/drawing/2014/main" id="{76404933-E0C9-4EB6-9FB4-EF57A5FC2A59}"/>
              </a:ext>
            </a:extLst>
          </p:cNvPr>
          <p:cNvGraphicFramePr>
            <a:graphicFrameLocks noGrp="1"/>
          </p:cNvGraphicFramePr>
          <p:nvPr>
            <p:extLst>
              <p:ext uri="{D42A27DB-BD31-4B8C-83A1-F6EECF244321}">
                <p14:modId xmlns:p14="http://schemas.microsoft.com/office/powerpoint/2010/main" val="3518508450"/>
              </p:ext>
            </p:extLst>
          </p:nvPr>
        </p:nvGraphicFramePr>
        <p:xfrm>
          <a:off x="1320801" y="1363414"/>
          <a:ext cx="9126324" cy="4693872"/>
        </p:xfrm>
        <a:graphic>
          <a:graphicData uri="http://schemas.openxmlformats.org/drawingml/2006/table">
            <a:tbl>
              <a:tblPr rtl="1" firstRow="1" bandRow="1">
                <a:tableStyleId>{5940675A-B579-460E-94D1-54222C63F5DA}</a:tableStyleId>
              </a:tblPr>
              <a:tblGrid>
                <a:gridCol w="3042108">
                  <a:extLst>
                    <a:ext uri="{9D8B030D-6E8A-4147-A177-3AD203B41FA5}">
                      <a16:colId xmlns:a16="http://schemas.microsoft.com/office/drawing/2014/main" val="1456415834"/>
                    </a:ext>
                  </a:extLst>
                </a:gridCol>
                <a:gridCol w="3042108">
                  <a:extLst>
                    <a:ext uri="{9D8B030D-6E8A-4147-A177-3AD203B41FA5}">
                      <a16:colId xmlns:a16="http://schemas.microsoft.com/office/drawing/2014/main" val="3266944433"/>
                    </a:ext>
                  </a:extLst>
                </a:gridCol>
                <a:gridCol w="3042108">
                  <a:extLst>
                    <a:ext uri="{9D8B030D-6E8A-4147-A177-3AD203B41FA5}">
                      <a16:colId xmlns:a16="http://schemas.microsoft.com/office/drawing/2014/main" val="460886113"/>
                    </a:ext>
                  </a:extLst>
                </a:gridCol>
              </a:tblGrid>
              <a:tr h="500703">
                <a:tc>
                  <a:txBody>
                    <a:bodyPr/>
                    <a:lstStyle/>
                    <a:p>
                      <a:pPr algn="ctr" rtl="1"/>
                      <a:r>
                        <a:rPr lang="ar-JO" sz="3200" dirty="0">
                          <a:solidFill>
                            <a:schemeClr val="tx1"/>
                          </a:solidFill>
                          <a:latin typeface="Arabic Typesetting" panose="03020402040406030203" pitchFamily="66" charset="-78"/>
                          <a:cs typeface="Arabic Typesetting" panose="03020402040406030203" pitchFamily="66" charset="-78"/>
                        </a:rPr>
                        <a:t>الحكمة</a:t>
                      </a:r>
                      <a:endParaRPr lang="he-IL" sz="3200" dirty="0">
                        <a:solidFill>
                          <a:schemeClr val="tx1"/>
                        </a:solidFill>
                        <a:latin typeface="Arabic Typesetting" panose="03020402040406030203" pitchFamily="66" charset="-78"/>
                      </a:endParaRPr>
                    </a:p>
                  </a:txBody>
                  <a:tcPr marL="91428" marR="91428" marT="45714" marB="45714" anchor="ctr">
                    <a:solidFill>
                      <a:srgbClr val="12B4BC"/>
                    </a:solidFill>
                  </a:tcPr>
                </a:tc>
                <a:tc>
                  <a:txBody>
                    <a:bodyPr/>
                    <a:lstStyle/>
                    <a:p>
                      <a:pPr algn="ctr" rtl="1"/>
                      <a:r>
                        <a:rPr lang="ar-JO" sz="3200" dirty="0">
                          <a:solidFill>
                            <a:schemeClr val="tx1"/>
                          </a:solidFill>
                          <a:latin typeface="Arabic Typesetting" panose="03020402040406030203" pitchFamily="66" charset="-78"/>
                          <a:cs typeface="Arabic Typesetting" panose="03020402040406030203" pitchFamily="66" charset="-78"/>
                        </a:rPr>
                        <a:t>عمّ تتحدّث؟</a:t>
                      </a:r>
                      <a:endParaRPr lang="he-IL" sz="3200" dirty="0">
                        <a:solidFill>
                          <a:schemeClr val="tx1"/>
                        </a:solidFill>
                        <a:latin typeface="Arabic Typesetting" panose="03020402040406030203" pitchFamily="66" charset="-78"/>
                      </a:endParaRPr>
                    </a:p>
                  </a:txBody>
                  <a:tcPr marL="91428" marR="91428" marT="45714" marB="45714" anchor="ctr">
                    <a:solidFill>
                      <a:srgbClr val="12B4BC"/>
                    </a:solidFill>
                  </a:tcPr>
                </a:tc>
                <a:tc>
                  <a:txBody>
                    <a:bodyPr/>
                    <a:lstStyle/>
                    <a:p>
                      <a:pPr marL="0" marR="0" lvl="0" indent="0" algn="ctr" defTabSz="914491" rtl="1" eaLnBrk="1" fontAlgn="auto" latinLnBrk="0" hangingPunct="1">
                        <a:lnSpc>
                          <a:spcPct val="100000"/>
                        </a:lnSpc>
                        <a:spcBef>
                          <a:spcPts val="0"/>
                        </a:spcBef>
                        <a:spcAft>
                          <a:spcPts val="0"/>
                        </a:spcAft>
                        <a:buClrTx/>
                        <a:buSzTx/>
                        <a:buFontTx/>
                        <a:buNone/>
                        <a:tabLst/>
                        <a:defRPr/>
                      </a:pPr>
                      <a:r>
                        <a:rPr lang="ar-JO" sz="3200" dirty="0">
                          <a:solidFill>
                            <a:schemeClr val="tx1"/>
                          </a:solidFill>
                          <a:latin typeface="Arabic Typesetting" panose="03020402040406030203" pitchFamily="66" charset="-78"/>
                          <a:cs typeface="Arabic Typesetting" panose="03020402040406030203" pitchFamily="66" charset="-78"/>
                        </a:rPr>
                        <a:t>نعطي عنوانًا</a:t>
                      </a:r>
                      <a:endParaRPr lang="he-IL" sz="3200" dirty="0">
                        <a:solidFill>
                          <a:schemeClr val="tx1"/>
                        </a:solidFill>
                        <a:latin typeface="Arabic Typesetting" panose="03020402040406030203" pitchFamily="66" charset="-78"/>
                      </a:endParaRPr>
                    </a:p>
                  </a:txBody>
                  <a:tcPr marL="91428" marR="91428" marT="45714" marB="45714" anchor="ctr">
                    <a:solidFill>
                      <a:srgbClr val="12B4BC"/>
                    </a:solidFill>
                  </a:tcPr>
                </a:tc>
                <a:extLst>
                  <a:ext uri="{0D108BD9-81ED-4DB2-BD59-A6C34878D82A}">
                    <a16:rowId xmlns:a16="http://schemas.microsoft.com/office/drawing/2014/main" val="1194121837"/>
                  </a:ext>
                </a:extLst>
              </a:tr>
              <a:tr h="500703">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JO" sz="2800" dirty="0">
                          <a:latin typeface="Arabic Typesetting" panose="03020402040406030203" pitchFamily="66" charset="-78"/>
                          <a:cs typeface="Arabic Typesetting" panose="03020402040406030203" pitchFamily="66" charset="-78"/>
                        </a:rPr>
                        <a:t>ساعدوا بعضكم بعضًا، فواحدكم ليس وحيدًا في الطريق، بل هو جزء من قافلةٍ تمشي نحو الهدف</a:t>
                      </a:r>
                      <a:endParaRPr lang="he-IL" sz="2800" dirty="0">
                        <a:latin typeface="Arabic Typesetting" panose="03020402040406030203" pitchFamily="66" charset="-78"/>
                      </a:endParaRPr>
                    </a:p>
                  </a:txBody>
                  <a:tcPr marL="91428" marR="91428" marT="45714" marB="45714" anchor="ctr"/>
                </a:tc>
                <a:tc>
                  <a:txBody>
                    <a:bodyPr/>
                    <a:lstStyle/>
                    <a:p>
                      <a:pPr algn="ctr" rtl="1"/>
                      <a:endParaRPr lang="he-IL" sz="2800" dirty="0">
                        <a:latin typeface="Arabic Typesetting" panose="03020402040406030203" pitchFamily="66" charset="-78"/>
                      </a:endParaRPr>
                    </a:p>
                  </a:txBody>
                  <a:tcPr marL="91428" marR="91428" marT="45714" marB="45714" anchor="ctr"/>
                </a:tc>
                <a:tc>
                  <a:txBody>
                    <a:bodyPr/>
                    <a:lstStyle/>
                    <a:p>
                      <a:pPr marL="0" marR="0" lvl="0" indent="0" algn="ctr" defTabSz="914491" rtl="1" eaLnBrk="1" fontAlgn="auto" latinLnBrk="0" hangingPunct="1">
                        <a:lnSpc>
                          <a:spcPct val="100000"/>
                        </a:lnSpc>
                        <a:spcBef>
                          <a:spcPts val="0"/>
                        </a:spcBef>
                        <a:spcAft>
                          <a:spcPts val="0"/>
                        </a:spcAft>
                        <a:buClrTx/>
                        <a:buSzTx/>
                        <a:buFontTx/>
                        <a:buNone/>
                        <a:tabLst/>
                        <a:defRPr/>
                      </a:pPr>
                      <a:endParaRPr lang="he-IL" sz="2800" dirty="0">
                        <a:latin typeface="Arabic Typesetting" panose="03020402040406030203" pitchFamily="66" charset="-78"/>
                      </a:endParaRPr>
                    </a:p>
                  </a:txBody>
                  <a:tcPr marL="91428" marR="91428" marT="45714" marB="45714" anchor="ctr"/>
                </a:tc>
                <a:extLst>
                  <a:ext uri="{0D108BD9-81ED-4DB2-BD59-A6C34878D82A}">
                    <a16:rowId xmlns:a16="http://schemas.microsoft.com/office/drawing/2014/main" val="3278032429"/>
                  </a:ext>
                </a:extLst>
              </a:tr>
              <a:tr h="500703">
                <a:tc>
                  <a:txBody>
                    <a:bodyPr/>
                    <a:lstStyle/>
                    <a:p>
                      <a:pPr algn="ctr" rtl="1"/>
                      <a:r>
                        <a:rPr lang="ar-JO" sz="2800" dirty="0">
                          <a:latin typeface="Arabic Typesetting" panose="03020402040406030203" pitchFamily="66" charset="-78"/>
                          <a:cs typeface="Arabic Typesetting" panose="03020402040406030203" pitchFamily="66" charset="-78"/>
                        </a:rPr>
                        <a:t>هدفنا المركزيّ في هذه الحياة هو مساعدة الآخرينَ، وإنْ لمْ تتمكّنوا من مساعدتهم، فعلى الأقلّ لا تؤذوهم </a:t>
                      </a:r>
                      <a:endParaRPr lang="he-IL" sz="2800" dirty="0">
                        <a:latin typeface="Arabic Typesetting" panose="03020402040406030203" pitchFamily="66" charset="-78"/>
                      </a:endParaRPr>
                    </a:p>
                  </a:txBody>
                  <a:tcPr marL="91428" marR="91428" marT="45714" marB="45714" anchor="ctr"/>
                </a:tc>
                <a:tc>
                  <a:txBody>
                    <a:bodyPr/>
                    <a:lstStyle/>
                    <a:p>
                      <a:pPr algn="ctr" rtl="1"/>
                      <a:endParaRPr lang="he-IL" sz="2800" dirty="0">
                        <a:latin typeface="Arabic Typesetting" panose="03020402040406030203" pitchFamily="66" charset="-78"/>
                      </a:endParaRPr>
                    </a:p>
                  </a:txBody>
                  <a:tcPr marL="91428" marR="91428" marT="45714" marB="45714" anchor="ctr"/>
                </a:tc>
                <a:tc>
                  <a:txBody>
                    <a:bodyPr/>
                    <a:lstStyle/>
                    <a:p>
                      <a:pPr marL="0" marR="0" lvl="0" indent="0" algn="ctr" defTabSz="914491" rtl="1" eaLnBrk="1" fontAlgn="auto" latinLnBrk="0" hangingPunct="1">
                        <a:lnSpc>
                          <a:spcPct val="100000"/>
                        </a:lnSpc>
                        <a:spcBef>
                          <a:spcPts val="0"/>
                        </a:spcBef>
                        <a:spcAft>
                          <a:spcPts val="0"/>
                        </a:spcAft>
                        <a:buClrTx/>
                        <a:buSzTx/>
                        <a:buFontTx/>
                        <a:buNone/>
                        <a:tabLst/>
                        <a:defRPr/>
                      </a:pPr>
                      <a:endParaRPr lang="he-IL" sz="2800" dirty="0">
                        <a:latin typeface="Arabic Typesetting" panose="03020402040406030203" pitchFamily="66" charset="-78"/>
                      </a:endParaRPr>
                    </a:p>
                  </a:txBody>
                  <a:tcPr marL="91428" marR="91428" marT="45714" marB="45714" anchor="ctr"/>
                </a:tc>
                <a:extLst>
                  <a:ext uri="{0D108BD9-81ED-4DB2-BD59-A6C34878D82A}">
                    <a16:rowId xmlns:a16="http://schemas.microsoft.com/office/drawing/2014/main" val="2864613043"/>
                  </a:ext>
                </a:extLst>
              </a:tr>
              <a:tr h="500703">
                <a:tc>
                  <a:txBody>
                    <a:bodyPr/>
                    <a:lstStyle/>
                    <a:p>
                      <a:r>
                        <a:rPr lang="ar-JO" sz="2800" dirty="0">
                          <a:latin typeface="Arabic Typesetting" panose="03020402040406030203" pitchFamily="66" charset="-78"/>
                          <a:cs typeface="Arabic Typesetting" panose="03020402040406030203" pitchFamily="66" charset="-78"/>
                        </a:rPr>
                        <a:t>لأحببتك مرغمًا ليس لأنّك الأجمل، بل لأنّك الأعمقُ... فعاشق الجمال، في العادةِ، أحمق </a:t>
                      </a:r>
                    </a:p>
                  </a:txBody>
                  <a:tcPr marL="91428" marR="91428" marT="45714" marB="45714" anchor="ctr"/>
                </a:tc>
                <a:tc>
                  <a:txBody>
                    <a:bodyPr/>
                    <a:lstStyle/>
                    <a:p>
                      <a:pPr algn="ctr" rtl="1"/>
                      <a:endParaRPr lang="he-IL" sz="2800" dirty="0">
                        <a:latin typeface="Arabic Typesetting" panose="03020402040406030203" pitchFamily="66" charset="-78"/>
                      </a:endParaRPr>
                    </a:p>
                  </a:txBody>
                  <a:tcPr marL="91428" marR="91428" marT="45714" marB="45714" anchor="ctr"/>
                </a:tc>
                <a:tc>
                  <a:txBody>
                    <a:bodyPr/>
                    <a:lstStyle/>
                    <a:p>
                      <a:pPr marL="0" marR="0" lvl="0" indent="0" algn="ctr" defTabSz="914491" rtl="1" eaLnBrk="1" fontAlgn="auto" latinLnBrk="0" hangingPunct="1">
                        <a:lnSpc>
                          <a:spcPct val="100000"/>
                        </a:lnSpc>
                        <a:spcBef>
                          <a:spcPts val="0"/>
                        </a:spcBef>
                        <a:spcAft>
                          <a:spcPts val="0"/>
                        </a:spcAft>
                        <a:buClrTx/>
                        <a:buSzTx/>
                        <a:buFontTx/>
                        <a:buNone/>
                        <a:tabLst/>
                        <a:defRPr/>
                      </a:pPr>
                      <a:endParaRPr lang="he-IL" sz="2800" dirty="0">
                        <a:latin typeface="Arabic Typesetting" panose="03020402040406030203" pitchFamily="66" charset="-78"/>
                      </a:endParaRPr>
                    </a:p>
                  </a:txBody>
                  <a:tcPr marL="91428" marR="91428" marT="45714" marB="45714" anchor="ctr"/>
                </a:tc>
                <a:extLst>
                  <a:ext uri="{0D108BD9-81ED-4DB2-BD59-A6C34878D82A}">
                    <a16:rowId xmlns:a16="http://schemas.microsoft.com/office/drawing/2014/main" val="2967094457"/>
                  </a:ext>
                </a:extLst>
              </a:tr>
            </a:tbl>
          </a:graphicData>
        </a:graphic>
      </p:graphicFrame>
    </p:spTree>
    <p:extLst>
      <p:ext uri="{BB962C8B-B14F-4D97-AF65-F5344CB8AC3E}">
        <p14:creationId xmlns:p14="http://schemas.microsoft.com/office/powerpoint/2010/main" val="2053101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916</TotalTime>
  <Words>1787</Words>
  <Application>Microsoft Office PowerPoint</Application>
  <PresentationFormat>מותאם אישית</PresentationFormat>
  <Paragraphs>154</Paragraphs>
  <Slides>26</Slides>
  <Notes>2</Notes>
  <HiddenSlides>0</HiddenSlides>
  <MMClips>0</MMClips>
  <ScaleCrop>false</ScaleCrop>
  <HeadingPairs>
    <vt:vector size="6" baseType="variant">
      <vt:variant>
        <vt:lpstr>גופנים בשימוש</vt:lpstr>
      </vt:variant>
      <vt:variant>
        <vt:i4>7</vt:i4>
      </vt:variant>
      <vt:variant>
        <vt:lpstr>ערכת נושא</vt:lpstr>
      </vt:variant>
      <vt:variant>
        <vt:i4>1</vt:i4>
      </vt:variant>
      <vt:variant>
        <vt:lpstr>כותרות שקופיות</vt:lpstr>
      </vt:variant>
      <vt:variant>
        <vt:i4>26</vt:i4>
      </vt:variant>
    </vt:vector>
  </HeadingPairs>
  <TitlesOfParts>
    <vt:vector size="34" baseType="lpstr">
      <vt:lpstr>Arabic Typesetting</vt:lpstr>
      <vt:lpstr>Arial</vt:lpstr>
      <vt:lpstr>Arimo</vt:lpstr>
      <vt:lpstr>Calibri</vt:lpstr>
      <vt:lpstr>Traditional Arabic</vt:lpstr>
      <vt:lpstr>Varela Round</vt:lpstr>
      <vt:lpstr>Wingdings</vt:lpstr>
      <vt:lpstr>ערכת נושא Office</vt:lpstr>
      <vt:lpstr>منظومة بثّ قطريّة</vt:lpstr>
      <vt:lpstr>عنوان الدّرس</vt:lpstr>
      <vt:lpstr>ماذا نتعلّم</vt:lpstr>
      <vt:lpstr>نقرأ معًا الحكم التالية</vt:lpstr>
      <vt:lpstr>نقرأ معًا الحكم التالية:</vt:lpstr>
      <vt:lpstr>نقرأ معًا الحكم التالية</vt:lpstr>
      <vt:lpstr>عمّ تتحدّث الحكم التي قرأناها؟ نحاول أن نعطي عنوانًا لكلّ حكمة</vt:lpstr>
      <vt:lpstr>عمّ تتحدّث الحكم التي قرأناها؟ نحاول أن نعطي عنوانًا لكلّ حكمة</vt:lpstr>
      <vt:lpstr>عمّ تتحدّث الحكم التي قرأناها؟ نحاول أن نعطي عنوانًا لكلّ حكمة</vt:lpstr>
      <vt:lpstr>عمّ تتحدّث الحكم التي قرأناها؟ نحاول أن نعطي عنوانًا لكلّ حكمة</vt:lpstr>
      <vt:lpstr>מצגת של PowerPoint‏</vt:lpstr>
      <vt:lpstr>מצגת של PowerPoint‏</vt:lpstr>
      <vt:lpstr>ما العلاقة بين العبارة السابقة لأداة الربط والعبارة اللاحقة لها؟</vt:lpstr>
      <vt:lpstr>حاولوا من خلال كلّ صورة أن تكتبوا ميزة للإقناع</vt:lpstr>
      <vt:lpstr>حاولوا من خلال كلّ صورة أن تكتبوا ميزة للإقناع</vt:lpstr>
      <vt:lpstr>حاولوا من خلال كلّ صورة أن تكتبوا ميزة للإقناع</vt:lpstr>
      <vt:lpstr>حاولوا من خلال كلّ صورة أن تكتبوا ميزة للإقناع</vt:lpstr>
      <vt:lpstr>نقرأ الفقرة التالية وتحدّد رأي الكاتب وادّعاءه</vt:lpstr>
      <vt:lpstr>نشير إلى العبارات الداعمة الّتي حاول الكاتب من خلالها إقناعنا برأيها</vt:lpstr>
      <vt:lpstr>ماذا نجد في النصّ الإقناعيّ؟</vt:lpstr>
      <vt:lpstr>دعونا نطبّق... اقرؤوا الجمل التالية وحدّدوا أيًّا منها ملائم ليكون جملة ادّعاء</vt:lpstr>
      <vt:lpstr>اخترنا الادّعاء، دعونا نتابع، ونحدّد أيًّا ممّا يلي مناسب لأن يكون جملًا داعمة</vt:lpstr>
      <vt:lpstr>والآن نختار الجملة الأنسب لتكون جملة ختام</vt:lpstr>
      <vt:lpstr>والآن جاء دوركم... اكتبوا رأيكم حول "التعلّم عن بعد تجربة ممتعة"</vt:lpstr>
      <vt:lpstr>شكرًا على متابعتكم...</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user</dc:creator>
  <cp:lastModifiedBy>Anat Kaldaron</cp:lastModifiedBy>
  <cp:revision>86</cp:revision>
  <dcterms:created xsi:type="dcterms:W3CDTF">2020-03-15T19:13:03Z</dcterms:created>
  <dcterms:modified xsi:type="dcterms:W3CDTF">2020-04-26T17:26:49Z</dcterms:modified>
</cp:coreProperties>
</file>