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1" r:id="rId55"/>
    <p:sldId id="312" r:id="rId56"/>
  </p:sldIdLst>
  <p:sldSz cx="12192000" cy="6858000"/>
  <p:notesSz cx="6858000" cy="9144000"/>
  <p:embeddedFontLs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David" panose="020E0502060401010101" pitchFamily="34" charset="-79"/>
      <p:regular r:id="rId62"/>
      <p:bold r:id="rId63"/>
    </p:embeddedFont>
    <p:embeddedFont>
      <p:font typeface="Varela Round" panose="00000500000000000000" pitchFamily="2" charset="-79"/>
      <p:regular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0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6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6AiRYc573E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kv7_y37ngI&amp;feature=youtu.be&amp;t=7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NYVwMh_Wl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>
              <a:highlight>
                <a:srgbClr val="FF0000"/>
              </a:highlight>
            </a:endParaRPr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9" name="Google Shape;1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6" name="Google Shape;2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5" name="Google Shape;2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3" name="Google Shape;2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>
              <a:highlight>
                <a:srgbClr val="FF0000"/>
              </a:highlight>
            </a:endParaRPr>
          </a:p>
        </p:txBody>
      </p:sp>
      <p:sp>
        <p:nvSpPr>
          <p:cNvPr id="252" name="Google Shape;2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w-IL" sz="11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https://www.youtube.com/watch?v=lgmQLWLiT5I&amp;t</a:t>
            </a:r>
            <a:endParaRPr lang="he-IL" sz="1100" b="0" i="0" u="sng" strike="noStrike" cap="none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60" name="Google Shape;2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w-IL" b="1">
                <a:highlight>
                  <a:srgbClr val="FF0000"/>
                </a:highlight>
              </a:rPr>
              <a:t>לתקן את מיקום מספרי השאלות </a:t>
            </a:r>
            <a:endParaRPr b="1">
              <a:highlight>
                <a:srgbClr val="FF0000"/>
              </a:highlight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w-IL" sz="11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https://www.youtube.com/watch?v=u6AiRYc573E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>
              <a:highlight>
                <a:srgbClr val="FF0000"/>
              </a:highlight>
            </a:endParaRPr>
          </a:p>
        </p:txBody>
      </p:sp>
      <p:sp>
        <p:nvSpPr>
          <p:cNvPr id="267" name="Google Shape;2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w-IL" b="1">
                <a:highlight>
                  <a:srgbClr val="FF0000"/>
                </a:highlight>
              </a:rPr>
              <a:t>מספרי השאלה</a:t>
            </a:r>
            <a:endParaRPr b="1">
              <a:highlight>
                <a:srgbClr val="FF0000"/>
              </a:highlight>
            </a:endParaRPr>
          </a:p>
        </p:txBody>
      </p:sp>
      <p:sp>
        <p:nvSpPr>
          <p:cNvPr id="276" name="Google Shape;27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8" name="Google Shape;3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5" name="Google Shape;3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w-IL" sz="11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https://www.youtube.com/watch?v=vzODCcZGDq0&amp;t</a:t>
            </a:r>
            <a:endParaRPr lang="he-IL" sz="1100" b="0" i="0" u="sng" strike="noStrike" cap="none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5" name="Google Shape;32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3" name="Google Shape;33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9" name="Google Shape;33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highlight>
                <a:srgbClr val="FF0000"/>
              </a:highlight>
            </a:endParaRPr>
          </a:p>
        </p:txBody>
      </p:sp>
      <p:sp>
        <p:nvSpPr>
          <p:cNvPr id="345" name="Google Shape;34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w-IL">
                <a:highlight>
                  <a:srgbClr val="FF0000"/>
                </a:highlight>
              </a:rPr>
              <a:t>הכותרת לא מובנת</a:t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354" name="Google Shape;35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w-IL">
                <a:highlight>
                  <a:srgbClr val="FF0000"/>
                </a:highlight>
              </a:rPr>
              <a:t>תיקון הסוגריים</a:t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362" name="Google Shape;36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highlight>
                <a:srgbClr val="FF0000"/>
              </a:highlight>
            </a:endParaRPr>
          </a:p>
        </p:txBody>
      </p:sp>
      <p:sp>
        <p:nvSpPr>
          <p:cNvPr id="369" name="Google Shape;36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w-IL" sz="11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https://www.youtube.com/watch?v=6kv7_y37ngI&amp;feature=youtu.be&amp;t=7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76" name="Google Shape;37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highlight>
                <a:srgbClr val="FF0000"/>
              </a:highlight>
            </a:endParaRPr>
          </a:p>
        </p:txBody>
      </p:sp>
      <p:sp>
        <p:nvSpPr>
          <p:cNvPr id="383" name="Google Shape;38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0" name="Google Shape;39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7" name="Google Shape;39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5" name="Google Shape;40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1" name="Google Shape;41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9" name="Google Shape;41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w-IL" b="1">
                <a:highlight>
                  <a:srgbClr val="FF0000"/>
                </a:highlight>
              </a:rPr>
              <a:t>לתקן מיקום סימן השאלה</a:t>
            </a:r>
            <a:endParaRPr b="1">
              <a:highlight>
                <a:srgbClr val="FF0000"/>
              </a:highlight>
            </a:endParaRPr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5" name="Google Shape;42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1" name="Google Shape;43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8" name="Google Shape;43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4" name="Google Shape;44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2" name="Google Shape;45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7" name="Google Shape;45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3" name="Google Shape;46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0" name="Google Shape;47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7" name="Google Shape;47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w-IL">
                <a:highlight>
                  <a:srgbClr val="FF0000"/>
                </a:highlight>
              </a:rPr>
              <a:t>מיספור השאלות …..</a:t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482" name="Google Shape;48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8" name="Google Shape;48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4" name="Google Shape;49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1" name="Google Shape;50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w-IL">
                <a:highlight>
                  <a:srgbClr val="FF0000"/>
                </a:highlight>
              </a:rPr>
              <a:t>מיספור השאלות….</a:t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509" name="Google Shape;509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3" name="Google Shape;523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w-IL" sz="11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https://www.youtube.com/watch?v=ONYVwMh_WlM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w-IL" sz="1100">
                <a:solidFill>
                  <a:srgbClr val="1E4E79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בג"ץ בפרשת רופאייזן קבע כי חוק השבות הוא חוק לאומי הנוגע לעם היהודי ולא חוק דתי. לכן אין לפרש את החוק על פי ההלכה היהודית</a:t>
            </a:r>
            <a:endParaRPr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>
              <a:highlight>
                <a:srgbClr val="FF0000"/>
              </a:highlight>
            </a:endParaRPr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w-IL" sz="1100">
                <a:solidFill>
                  <a:srgbClr val="1E4E79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בג"ץ בפרשת שליט קבע שאין לתת פרשנות דתית למושג "יהודי" בסעיף הלאום. בית המשפט קבע כי על משרד הפנים לרשום כיהודי כל אדם המצהיר שהוא יהודי ואינו בן דת אחרת , בתנאי שההצהרה ניתנה בתום לב.</a:t>
            </a:r>
            <a:endParaRPr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>
              <a:highlight>
                <a:srgbClr val="FF0000"/>
              </a:highlight>
            </a:endParaRPr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טקסט גדול\קטן">
  <p:cSld name="טקסט גדול\קטן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51145" y="334188"/>
            <a:ext cx="10872592" cy="2845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Varela Round"/>
              <a:buNone/>
              <a:defRPr sz="8000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540327" y="6319520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654627" y="6109855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9795107" y="59018"/>
            <a:ext cx="2968915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183758" y="5982096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85775" y="3554413"/>
            <a:ext cx="10780713" cy="10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556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תמונה עם טקסט עליון">
  <p:cSld name="2_תמונה עם טקסט עליון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ctrTitle"/>
          </p:nvPr>
        </p:nvSpPr>
        <p:spPr>
          <a:xfrm>
            <a:off x="516000" y="129436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0991405" y="5587249"/>
            <a:ext cx="1591052" cy="398554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-336839" y="5787508"/>
            <a:ext cx="1159099" cy="426915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-336839" y="6326528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10391573" y="6061468"/>
            <a:ext cx="2190883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6000" y="1178820"/>
            <a:ext cx="111600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Varela Round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55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תמונה עם טקסט עליון">
  <p:cSld name="1_תמונה עם טקסט עליון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ctrTitle"/>
          </p:nvPr>
        </p:nvSpPr>
        <p:spPr>
          <a:xfrm>
            <a:off x="516000" y="129437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10991405" y="5587249"/>
            <a:ext cx="1591052" cy="398554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-336839" y="5787508"/>
            <a:ext cx="1159099" cy="426915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-336839" y="6326528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10391573" y="6061468"/>
            <a:ext cx="2190883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ctrTitle"/>
          </p:nvPr>
        </p:nvSpPr>
        <p:spPr>
          <a:xfrm>
            <a:off x="914401" y="269398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66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-1488810" y="6410588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gmQLWLiT5I?feature=oembed" TargetMode="Externa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walla.co.il/item/1069778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vzODCcZGDq0?feature=oembed" TargetMode="Externa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6kv7_y37ngI?feature=oembed" TargetMode="Externa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net.co.il/articles/0,7340,L-4599792,00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a-ivrit.org/poems/hatikva.php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a-ivrit.org/poems/hatikva.php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ONYVwMh_WlM?feature=oembed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ctrTitle"/>
          </p:nvPr>
        </p:nvSpPr>
        <p:spPr>
          <a:xfrm>
            <a:off x="509581" y="2798618"/>
            <a:ext cx="10872592" cy="13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8000"/>
              <a:buFont typeface="Varela Round"/>
              <a:buNone/>
            </a:pPr>
            <a:r>
              <a:rPr lang="iw-IL" b="1">
                <a:solidFill>
                  <a:srgbClr val="192A72"/>
                </a:solidFill>
              </a:rPr>
              <a:t>מערכת שידורים לאומית</a:t>
            </a:r>
            <a:endParaRPr b="1">
              <a:solidFill>
                <a:srgbClr val="192A72"/>
              </a:solidFill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 b="26248"/>
          <a:stretch/>
        </p:blipFill>
        <p:spPr>
          <a:xfrm>
            <a:off x="4103483" y="369916"/>
            <a:ext cx="3892911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/>
        </p:nvSpPr>
        <p:spPr>
          <a:xfrm>
            <a:off x="3648221" y="588650"/>
            <a:ext cx="5992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5" name="Google Shape;185;p27"/>
          <p:cNvSpPr/>
          <p:nvPr/>
        </p:nvSpPr>
        <p:spPr>
          <a:xfrm>
            <a:off x="516000" y="2000731"/>
            <a:ext cx="11160000" cy="1425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2000" b="1" i="0" u="sng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אזרח</a:t>
            </a:r>
            <a:r>
              <a:rPr lang="iw-IL" sz="2000" b="1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: </a:t>
            </a:r>
            <a:r>
              <a:rPr lang="iw-IL" sz="2000" b="0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אדם שיש לו מעמד חוקי במדינה ויכול לגור בה באופן קבוע.  </a:t>
            </a:r>
            <a:endParaRPr sz="2000" b="0" i="0" u="none" strike="noStrike" cap="none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2000" b="0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          לאזרח יש זכויות וחובות באותה מדינה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7"/>
          <p:cNvSpPr/>
          <p:nvPr/>
        </p:nvSpPr>
        <p:spPr>
          <a:xfrm>
            <a:off x="516000" y="3681089"/>
            <a:ext cx="11160000" cy="1425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2000" b="1" i="0" u="sng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אזרחות</a:t>
            </a:r>
            <a:r>
              <a:rPr lang="iw-IL" sz="2000" b="1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: קובע את ה</a:t>
            </a:r>
            <a:r>
              <a:rPr lang="iw-IL" sz="20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קשר בין אדם למדינה.</a:t>
            </a:r>
            <a:r>
              <a:rPr lang="iw-IL" sz="2000" b="1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0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sz="20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20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חברות בקהילה פוליטית - מדינית), בדרך כלל במדינה) ,שמשמעותה היא כפיפות לשלטון. </a:t>
            </a:r>
            <a:endParaRPr sz="20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20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האזרחות מבוססת שותפות במערכת הפוליטית הכוללת מערכת מוגדרת של זכויות וחובות.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27" descr="תעודת זהות - כיתה ב'1-עינב ניסן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51529" cy="174537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7"/>
          <p:cNvSpPr txBox="1">
            <a:spLocks noGrp="1"/>
          </p:cNvSpPr>
          <p:nvPr>
            <p:ph type="ctrTitle"/>
          </p:nvPr>
        </p:nvSpPr>
        <p:spPr>
          <a:xfrm>
            <a:off x="516000" y="129436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/>
              <a:t>אזרח ואזרחות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/>
          <p:nvPr/>
        </p:nvSpPr>
        <p:spPr>
          <a:xfrm>
            <a:off x="1367118" y="2562096"/>
            <a:ext cx="8763000" cy="173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400" b="1" i="0" u="sng" strike="noStrike" cap="none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מגדיר:</a:t>
            </a:r>
            <a:endParaRPr sz="2400" b="0" i="0" u="none" strike="noStrike" cap="none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א. הדרכים לקבלת אזרחות ישראלית </a:t>
            </a:r>
            <a:endParaRPr sz="2400" b="0" i="0" u="none" strike="noStrike" cap="none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ב. הדרכים לוותר או לאבד אזרחות ישראלית</a:t>
            </a:r>
            <a:endParaRPr sz="2400" b="0" i="0" u="none" strike="noStrike" cap="none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4" name="Google Shape;194;p28"/>
          <p:cNvSpPr/>
          <p:nvPr/>
        </p:nvSpPr>
        <p:spPr>
          <a:xfrm>
            <a:off x="3628913" y="1179491"/>
            <a:ext cx="4934174" cy="929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חוק המהווה </a:t>
            </a:r>
            <a:r>
              <a:rPr lang="iw-IL" sz="3600" b="1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המשך</a:t>
            </a:r>
            <a:r>
              <a:rPr lang="iw-IL" sz="2400" b="0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לחוק השבות</a:t>
            </a:r>
            <a:endParaRPr sz="2400" b="0" i="0" u="none" strike="noStrike" cap="none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95" name="Google Shape;195;p28" descr="תעודת זהות - כיתה ב'1-עינב ניסן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51529" cy="174537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8"/>
          <p:cNvSpPr txBox="1">
            <a:spLocks noGrp="1"/>
          </p:cNvSpPr>
          <p:nvPr>
            <p:ph type="ctrTitle"/>
          </p:nvPr>
        </p:nvSpPr>
        <p:spPr>
          <a:xfrm>
            <a:off x="516000" y="129437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 dirty="0"/>
              <a:t>חוק האזרחות</a:t>
            </a:r>
            <a:r>
              <a:rPr lang="he-IL" dirty="0"/>
              <a:t> -</a:t>
            </a:r>
            <a:r>
              <a:rPr lang="iw-IL" dirty="0"/>
              <a:t> 1952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uiExpand="1" build="p"/>
      <p:bldP spid="1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/>
          <p:nvPr/>
        </p:nvSpPr>
        <p:spPr>
          <a:xfrm>
            <a:off x="7594899" y="1318440"/>
            <a:ext cx="2721274" cy="72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מכוח חוק השבות</a:t>
            </a:r>
            <a:endParaRPr sz="24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2" name="Google Shape;202;p29"/>
          <p:cNvSpPr/>
          <p:nvPr/>
        </p:nvSpPr>
        <p:spPr>
          <a:xfrm>
            <a:off x="3079359" y="1318440"/>
            <a:ext cx="2067409" cy="72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מכוח </a:t>
            </a:r>
            <a:r>
              <a:rPr lang="iw-IL" sz="2400" b="1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אימוץ</a:t>
            </a:r>
            <a:endParaRPr sz="24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3" name="Google Shape;203;p29"/>
          <p:cNvSpPr/>
          <p:nvPr/>
        </p:nvSpPr>
        <p:spPr>
          <a:xfrm>
            <a:off x="7401386" y="2300362"/>
            <a:ext cx="3108300" cy="1080000"/>
          </a:xfrm>
          <a:prstGeom prst="rect">
            <a:avLst/>
          </a:prstGeom>
          <a:solidFill>
            <a:srgbClr val="DDEAF6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יהודי- מי שאמו יהודייה ובני משפחתו </a:t>
            </a:r>
            <a:endParaRPr sz="2400" b="0" i="0" u="none" strike="noStrike" cap="none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4" name="Google Shape;204;p29"/>
          <p:cNvSpPr/>
          <p:nvPr/>
        </p:nvSpPr>
        <p:spPr>
          <a:xfrm>
            <a:off x="2151529" y="2313580"/>
            <a:ext cx="4026525" cy="1080000"/>
          </a:xfrm>
          <a:prstGeom prst="rect">
            <a:avLst/>
          </a:prstGeom>
          <a:solidFill>
            <a:srgbClr val="DDEAF6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>
                <a:solidFill>
                  <a:srgbClr val="404041"/>
                </a:solidFill>
                <a:latin typeface="Varela Round"/>
                <a:ea typeface="Varela Round"/>
                <a:cs typeface="Varela Round"/>
                <a:sym typeface="Varela Round"/>
              </a:rPr>
              <a:t>אזרחות תינתן לקטין שאומץ על ידי הורים אזרחי ישראל</a:t>
            </a:r>
            <a:endParaRPr sz="24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05" name="Google Shape;205;p29" descr="תעודת זהות - כיתה ב'1-עינב ניסן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51529" cy="174537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9"/>
          <p:cNvSpPr txBox="1">
            <a:spLocks noGrp="1"/>
          </p:cNvSpPr>
          <p:nvPr>
            <p:ph type="ctrTitle"/>
          </p:nvPr>
        </p:nvSpPr>
        <p:spPr>
          <a:xfrm>
            <a:off x="516000" y="129437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/>
              <a:t>תנאים לקבלת אזרחות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/>
          <p:nvPr/>
        </p:nvSpPr>
        <p:spPr>
          <a:xfrm>
            <a:off x="5212546" y="1379192"/>
            <a:ext cx="1766908" cy="72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מכוח לידה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0"/>
          <p:cNvSpPr/>
          <p:nvPr/>
        </p:nvSpPr>
        <p:spPr>
          <a:xfrm>
            <a:off x="2506980" y="2531158"/>
            <a:ext cx="7178040" cy="1036320"/>
          </a:xfrm>
          <a:prstGeom prst="rect">
            <a:avLst/>
          </a:prstGeom>
          <a:solidFill>
            <a:srgbClr val="DDEAF6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מי שנולד בישראל ואביו או אמו אזרחי ישראל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0"/>
          <p:cNvSpPr/>
          <p:nvPr/>
        </p:nvSpPr>
        <p:spPr>
          <a:xfrm>
            <a:off x="1501050" y="3787599"/>
            <a:ext cx="9189900" cy="983100"/>
          </a:xfrm>
          <a:prstGeom prst="rect">
            <a:avLst/>
          </a:prstGeom>
          <a:solidFill>
            <a:srgbClr val="DDEAF6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מי שנולד </a:t>
            </a:r>
            <a:r>
              <a:rPr lang="iw-IL" sz="2400" b="0" i="0" u="none" strike="noStrike" cap="none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מחוץ</a:t>
            </a:r>
            <a:r>
              <a:rPr lang="iw-IL" sz="2400" b="0" i="0" u="none" strike="noStrike" cap="none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 לישראל ואביו או אמו אזרחי ישראל שהתגוררו בישראל</a:t>
            </a:r>
            <a:endParaRPr sz="2400" b="0" i="0" u="none" strike="noStrike" cap="none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4" name="Google Shape;214;p30" descr="תעודת זהות - כיתה ב'1-עינב ניסן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51529" cy="174537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0"/>
          <p:cNvSpPr txBox="1">
            <a:spLocks noGrp="1"/>
          </p:cNvSpPr>
          <p:nvPr>
            <p:ph type="ctrTitle"/>
          </p:nvPr>
        </p:nvSpPr>
        <p:spPr>
          <a:xfrm>
            <a:off x="516000" y="129437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/>
              <a:t>תנאים לקבלת אזרחות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/>
          <p:nvPr/>
        </p:nvSpPr>
        <p:spPr>
          <a:xfrm>
            <a:off x="4663983" y="1379200"/>
            <a:ext cx="2864034" cy="72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מכוח ישיבה בארץ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1"/>
          <p:cNvSpPr/>
          <p:nvPr/>
        </p:nvSpPr>
        <p:spPr>
          <a:xfrm>
            <a:off x="2506950" y="2628963"/>
            <a:ext cx="7178100" cy="720000"/>
          </a:xfrm>
          <a:prstGeom prst="rect">
            <a:avLst/>
          </a:prstGeom>
          <a:solidFill>
            <a:srgbClr val="DDEAF6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תושבים שחיו בישראל עם קום המדינה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31" descr="תעודת זהות - כיתה ב'1-עינב ניסן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51529" cy="174537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1"/>
          <p:cNvSpPr txBox="1">
            <a:spLocks noGrp="1"/>
          </p:cNvSpPr>
          <p:nvPr>
            <p:ph type="ctrTitle"/>
          </p:nvPr>
        </p:nvSpPr>
        <p:spPr>
          <a:xfrm>
            <a:off x="516000" y="129437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/>
              <a:t>תנאים לקבלת אזרחות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/>
          <p:nvPr/>
        </p:nvSpPr>
        <p:spPr>
          <a:xfrm>
            <a:off x="5116831" y="1234438"/>
            <a:ext cx="1958339" cy="72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מכוח הענקה </a:t>
            </a:r>
            <a:endParaRPr sz="24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9" name="Google Shape;229;p32"/>
          <p:cNvSpPr/>
          <p:nvPr/>
        </p:nvSpPr>
        <p:spPr>
          <a:xfrm>
            <a:off x="1092300" y="3855675"/>
            <a:ext cx="10007400" cy="1611000"/>
          </a:xfrm>
          <a:prstGeom prst="rect">
            <a:avLst/>
          </a:prstGeom>
          <a:solidFill>
            <a:srgbClr val="DDEAF6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2000" b="0" i="0" u="none" strike="noStrike" cap="none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שר הפנים מוסמך להעניק אזרחות לאנשים</a:t>
            </a:r>
            <a:r>
              <a:rPr lang="iw-IL" sz="20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000" b="0" i="0" u="none" strike="noStrike" cap="none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שהשתכנע שהם מזוהים עם מדינת ישראל </a:t>
            </a:r>
            <a:endParaRPr sz="14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2000" b="0" i="0" u="none" strike="noStrike" cap="none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אם הוא או בן משפחתו שירת בצה”ל </a:t>
            </a:r>
            <a:endParaRPr sz="2000" b="0" i="0" u="none" strike="noStrike" cap="none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2000" b="0" i="0" u="none" strike="noStrike" cap="none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ולאנשים שהמדינה מוקירה את פועלם כגון: ספורטאים מצטיינים או חסידי אומות העולם  </a:t>
            </a:r>
            <a:endParaRPr sz="2000" b="0" i="0" u="none" strike="noStrike" cap="none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2000" b="0" i="0" u="none" strike="noStrike" cap="none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sz="2000" b="0" i="0" u="none" strike="noStrike" cap="none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0" name="Google Shape;230;p32"/>
          <p:cNvSpPr/>
          <p:nvPr/>
        </p:nvSpPr>
        <p:spPr>
          <a:xfrm>
            <a:off x="1934550" y="2491725"/>
            <a:ext cx="8322900" cy="1036200"/>
          </a:xfrm>
          <a:prstGeom prst="rect">
            <a:avLst/>
          </a:prstGeom>
          <a:solidFill>
            <a:srgbClr val="DDEAF6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2000" b="0" i="0" u="none" strike="noStrike" cap="none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שר הפנים מוסמך להעניק אזרחות לקטין תושבי ישראל, על פי בקשת הוריו</a:t>
            </a:r>
            <a:endParaRPr sz="2000" b="0" i="0" u="none" strike="noStrike" cap="none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31" name="Google Shape;231;p32" descr="תעודת זהות - כיתה ב'1-עינב ניסן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51529" cy="174537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2"/>
          <p:cNvSpPr txBox="1">
            <a:spLocks noGrp="1"/>
          </p:cNvSpPr>
          <p:nvPr>
            <p:ph type="ctrTitle"/>
          </p:nvPr>
        </p:nvSpPr>
        <p:spPr>
          <a:xfrm>
            <a:off x="516000" y="129437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/>
              <a:t>תנאים לקבלת אזרחות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/>
          <p:nvPr/>
        </p:nvSpPr>
        <p:spPr>
          <a:xfrm>
            <a:off x="4232100" y="1268807"/>
            <a:ext cx="3727800" cy="72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מכוח לידה וישיבה בארץ</a:t>
            </a:r>
            <a:endParaRPr sz="24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8" name="Google Shape;238;p33"/>
          <p:cNvSpPr/>
          <p:nvPr/>
        </p:nvSpPr>
        <p:spPr>
          <a:xfrm>
            <a:off x="516000" y="2533426"/>
            <a:ext cx="10650438" cy="2034568"/>
          </a:xfrm>
          <a:prstGeom prst="rect">
            <a:avLst/>
          </a:prstGeom>
          <a:solidFill>
            <a:srgbClr val="DDEAF6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2000" b="0" i="0" u="none" strike="noStrike" cap="none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מי שנולד בשטח ישראל לאחר הקמת מדינת ישראל  ומעולם </a:t>
            </a:r>
            <a:r>
              <a:rPr lang="iw-IL" sz="3000" b="1" i="0" u="none" strike="noStrike" cap="none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לא</a:t>
            </a:r>
            <a:r>
              <a:rPr lang="iw-IL" sz="2000" b="0" i="0" u="none" strike="noStrike" cap="none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 הייתה לו מעולם אזרחות אחרת.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2000" b="0" i="0" u="none" strike="noStrike" cap="none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זאת</a:t>
            </a:r>
            <a:r>
              <a:rPr lang="iw-IL" sz="2000" b="0" i="0" u="none" strike="noStrike" cap="none">
                <a:solidFill>
                  <a:srgbClr val="42719B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3000" b="0" i="0" u="none" strike="noStrike" cap="none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 בתנאי</a:t>
            </a:r>
            <a:r>
              <a:rPr lang="iw-IL" sz="2000" b="0" i="0" u="none" strike="noStrike" cap="none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 שהיה תושב ישראל במשך חמש שנים רצופות טרם הגשת בקשתו לאזרחות. </a:t>
            </a:r>
            <a:r>
              <a:rPr lang="iw-IL" sz="3000" b="0" i="0" u="none" strike="noStrike" cap="none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ובתנאי </a:t>
            </a:r>
            <a:r>
              <a:rPr lang="iw-IL" sz="2000" b="0" i="0" u="none" strike="noStrike" cap="none">
                <a:solidFill>
                  <a:srgbClr val="1C4587"/>
                </a:solidFill>
                <a:latin typeface="Varela Round"/>
                <a:ea typeface="Varela Round"/>
                <a:cs typeface="Varela Round"/>
                <a:sym typeface="Varela Round"/>
              </a:rPr>
              <a:t>שהגיש את הבקשה בין גיל 18 ל-21. נדרש אישור של שר הפנים. </a:t>
            </a:r>
            <a:endParaRPr sz="2000" b="0" i="0" u="none" strike="noStrike" cap="none">
              <a:solidFill>
                <a:srgbClr val="1C4587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39" name="Google Shape;239;p33" descr="תעודת זהות - כיתה ב'1-עינב ניסן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51529" cy="174537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 txBox="1">
            <a:spLocks noGrp="1"/>
          </p:cNvSpPr>
          <p:nvPr>
            <p:ph type="ctrTitle"/>
          </p:nvPr>
        </p:nvSpPr>
        <p:spPr>
          <a:xfrm>
            <a:off x="516000" y="129437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/>
              <a:t>תנאים לקבלת אזרחות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/>
          <p:nvPr/>
        </p:nvSpPr>
        <p:spPr>
          <a:xfrm>
            <a:off x="4747260" y="942707"/>
            <a:ext cx="2697480" cy="72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מכוח התאזרחות</a:t>
            </a:r>
            <a:endParaRPr sz="24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6" name="Google Shape;246;p34"/>
          <p:cNvSpPr txBox="1"/>
          <p:nvPr/>
        </p:nvSpPr>
        <p:spPr>
          <a:xfrm>
            <a:off x="798078" y="3130475"/>
            <a:ext cx="9113400" cy="328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w-IL" sz="2000" b="0" i="0" u="none" strike="noStrike" cap="none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נמצא בישראל</a:t>
            </a:r>
            <a:endParaRPr sz="2000" b="0" i="0" u="none" strike="noStrike" cap="none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w-IL" sz="2000" b="0" i="0" u="none" strike="noStrike" cap="none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היה בישראל שלוש שנים מתוך החמש שקדמו למועד הגשת בקשתו להתאזרחות</a:t>
            </a:r>
            <a:endParaRPr sz="2000" b="0" i="0" u="none" strike="noStrike" cap="none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w-IL" sz="2000" b="0" i="0" u="none" strike="noStrike" cap="none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זכאי לשבת בישראל ישיבת קבע</a:t>
            </a:r>
            <a:endParaRPr sz="2000" b="0" i="0" u="none" strike="noStrike" cap="none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w-IL" sz="2000" b="0" i="0" u="none" strike="noStrike" cap="none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השתקע בישראל או שיש בכוונתו לעשות זאת</a:t>
            </a:r>
            <a:endParaRPr sz="2000" b="0" i="0" u="none" strike="noStrike" cap="none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w-IL" sz="2000" b="0" i="0" u="none" strike="noStrike" cap="none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יודע לפחות באופן חלקי, את השפה העברית</a:t>
            </a:r>
            <a:endParaRPr sz="2000" b="0" i="0" u="none" strike="noStrike" cap="none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w-IL" sz="2000" b="0" i="0" u="none" strike="noStrike" cap="none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ויתר או מוכן לוותר על אזרחותו האחרת כאשר יהיה לאזרח ישראלי</a:t>
            </a:r>
            <a:br>
              <a:rPr lang="iw-IL" sz="2000" b="0" i="0" u="none" strike="noStrike" cap="none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endParaRPr sz="2000" b="0" i="0" u="none" strike="noStrike" cap="none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7" name="Google Shape;247;p34"/>
          <p:cNvSpPr/>
          <p:nvPr/>
        </p:nvSpPr>
        <p:spPr>
          <a:xfrm>
            <a:off x="2317881" y="1972145"/>
            <a:ext cx="7556238" cy="1021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2000" b="0" i="0" u="none" strike="noStrike" cap="none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אדם שאינו זכאי לאזרחות לפי הקריטריונים האחרים רשאי לפנות לשר הפנים ולבקש אזרחות בתנאי שהוא עומד </a:t>
            </a:r>
            <a:r>
              <a:rPr lang="iw-IL" sz="2000" b="1" i="0" u="none" strike="noStrike" cap="none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בתנאים הבאים</a:t>
            </a:r>
            <a:r>
              <a:rPr lang="iw-IL" sz="2000" b="0" i="0" u="none" strike="noStrike" cap="none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:</a:t>
            </a:r>
            <a:endParaRPr sz="2000" b="0" i="0" u="none" strike="noStrike" cap="none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48" name="Google Shape;248;p34" descr="תעודת זהות - כיתה ב'1-עינב ניסן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51529" cy="174537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4"/>
          <p:cNvSpPr txBox="1">
            <a:spLocks noGrp="1"/>
          </p:cNvSpPr>
          <p:nvPr>
            <p:ph type="ctrTitle"/>
          </p:nvPr>
        </p:nvSpPr>
        <p:spPr>
          <a:xfrm>
            <a:off x="516000" y="129437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/>
              <a:t>תנאים לקבלת אזרחות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/>
          <p:nvPr/>
        </p:nvSpPr>
        <p:spPr>
          <a:xfrm>
            <a:off x="516000" y="1874810"/>
            <a:ext cx="11160000" cy="864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בנוסף, </a:t>
            </a:r>
            <a:r>
              <a:rPr lang="iw-IL" sz="2400" b="1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לפני הענקת האזרחות המבקש להתאזרח צריך להצהיר אמונים למדינת ישראל</a:t>
            </a:r>
            <a:r>
              <a:rPr lang="iw-IL" sz="2400" b="0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 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5"/>
          <p:cNvSpPr/>
          <p:nvPr/>
        </p:nvSpPr>
        <p:spPr>
          <a:xfrm>
            <a:off x="1550711" y="3200400"/>
            <a:ext cx="9090579" cy="1676400"/>
          </a:xfrm>
          <a:prstGeom prst="flowChartPunchedTape">
            <a:avLst/>
          </a:prstGeom>
          <a:solidFill>
            <a:srgbClr val="DDEAF6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"אני מצהיר שאהיה אזרח למדינת ישראל כמדינה יהודית ודמוקרטית, </a:t>
            </a:r>
            <a:endParaRPr/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ואני מתחייב לכבד את חוקי המדינה"</a:t>
            </a:r>
            <a:endParaRPr sz="2400" b="0" i="0" u="none" strike="noStrike" cap="none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56" name="Google Shape;256;p35" descr="תעודת זהות - כיתה ב'1-עינב ניסן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51529" cy="1745373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5"/>
          <p:cNvSpPr txBox="1">
            <a:spLocks noGrp="1"/>
          </p:cNvSpPr>
          <p:nvPr>
            <p:ph type="ctrTitle"/>
          </p:nvPr>
        </p:nvSpPr>
        <p:spPr>
          <a:xfrm>
            <a:off x="516000" y="129437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/>
              <a:t>תנאים לקבלת אזרחות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animBg="1"/>
      <p:bldP spid="2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>
            <a:spLocks noGrp="1"/>
          </p:cNvSpPr>
          <p:nvPr>
            <p:ph type="ctrTitle"/>
          </p:nvPr>
        </p:nvSpPr>
        <p:spPr>
          <a:xfrm>
            <a:off x="516000" y="129437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/>
              <a:t>חוק האזרחות</a:t>
            </a:r>
            <a:endParaRPr/>
          </a:p>
        </p:txBody>
      </p:sp>
      <p:sp>
        <p:nvSpPr>
          <p:cNvPr id="263" name="Google Shape;263;p36"/>
          <p:cNvSpPr/>
          <p:nvPr/>
        </p:nvSpPr>
        <p:spPr>
          <a:xfrm>
            <a:off x="3769081" y="3275112"/>
            <a:ext cx="465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מדיה מקוונת 2" title="ￗﾗￗﾕￗﾧ ￗﾔￗﾐￗﾖￗﾨￗﾗￗﾕￗﾪ - ￗﾖￗﾔ ￗﾜￗﾐ ￗﾑￗﾨￗﾕￗﾨ ￗﾜￗﾙ">
            <a:hlinkClick r:id="" action="ppaction://media"/>
            <a:extLst>
              <a:ext uri="{FF2B5EF4-FFF2-40B4-BE49-F238E27FC236}">
                <a16:creationId xmlns:a16="http://schemas.microsoft.com/office/drawing/2014/main" id="{7FE7CD60-34EA-4BBF-AC23-649016D25A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64774" y="849437"/>
            <a:ext cx="7473143" cy="5600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/>
              <a:t>חוק השבות</a:t>
            </a:r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457200" lvl="0" indent="-4064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/>
              <a:t>אזרחות חט"ב כיתות ט'</a:t>
            </a:r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/>
              <a:t>שם המורה: אלה גבאי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>
            <a:spLocks noGrp="1"/>
          </p:cNvSpPr>
          <p:nvPr>
            <p:ph type="ctrTitle"/>
          </p:nvPr>
        </p:nvSpPr>
        <p:spPr>
          <a:xfrm>
            <a:off x="516000" y="129436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/>
              <a:t>דילמה</a:t>
            </a:r>
            <a:endParaRPr/>
          </a:p>
        </p:txBody>
      </p:sp>
      <p:sp>
        <p:nvSpPr>
          <p:cNvPr id="270" name="Google Shape;270;p37"/>
          <p:cNvSpPr txBox="1">
            <a:spLocks noGrp="1"/>
          </p:cNvSpPr>
          <p:nvPr>
            <p:ph type="body" idx="1"/>
          </p:nvPr>
        </p:nvSpPr>
        <p:spPr>
          <a:xfrm>
            <a:off x="516000" y="753035"/>
            <a:ext cx="11160000" cy="474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iw-IL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צפו בסרטון</a:t>
            </a:r>
            <a:endParaRPr dirty="0"/>
          </a:p>
          <a:p>
            <a:pPr indent="-457200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</a:pPr>
            <a:r>
              <a:rPr lang="he-IL" dirty="0">
                <a:solidFill>
                  <a:srgbClr val="000000"/>
                </a:solidFill>
              </a:rPr>
              <a:t>על פי חוק האזרחות כיצד </a:t>
            </a:r>
            <a:r>
              <a:rPr lang="he-IL" dirty="0"/>
              <a:t>ב’</a:t>
            </a:r>
            <a:r>
              <a:rPr lang="he-IL" dirty="0">
                <a:solidFill>
                  <a:srgbClr val="000000"/>
                </a:solidFill>
              </a:rPr>
              <a:t> יכול  לקבל אזרחות? </a:t>
            </a:r>
            <a:endParaRPr lang="he-IL" dirty="0"/>
          </a:p>
          <a:p>
            <a:pPr marL="457200" lvl="0" indent="-4572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iw-IL" dirty="0">
                <a:latin typeface="Varela Round"/>
                <a:ea typeface="Varela Round"/>
                <a:cs typeface="Varela Round"/>
                <a:sym typeface="Varela Round"/>
              </a:rPr>
              <a:t>הביעו</a:t>
            </a:r>
            <a:r>
              <a:rPr lang="iw-IL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דעתכם</a:t>
            </a:r>
            <a:r>
              <a:rPr lang="iw-IL" dirty="0"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האם יש  לאפשר ל-ב'  לקבל אזרחות במדינת ישראל. נמקו?</a:t>
            </a:r>
            <a:endParaRPr dirty="0"/>
          </a:p>
        </p:txBody>
      </p:sp>
      <p:pic>
        <p:nvPicPr>
          <p:cNvPr id="271" name="Google Shape;271;p37" descr="תעודת זהות - כיתה ב'1-עינב ניסן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51529" cy="174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7" title="&quot;ￗﾩￗﾕￗﾝ ￗﾦￗﾓ ￗﾜￗﾐ ￗﾞￗﾧￗﾑￗﾜ ￗﾐￗﾕￗﾪￗﾙ&quot;: ￗﾔￗﾤￗﾜￗﾡￗﾘￗﾙￗﾠￗﾙ ￗﾩￗﾔￗﾪￗﾐￗﾔￗﾑ ￗﾑￗﾙￗﾩￗﾨￗﾐￗﾜ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8570" y="2040168"/>
            <a:ext cx="7694861" cy="4328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7" descr="תמונה שמכילה ציור&#10;&#10;התיאור נוצר באופן אוטומטי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264" y="2026721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"/>
          <p:cNvSpPr txBox="1">
            <a:spLocks noGrp="1"/>
          </p:cNvSpPr>
          <p:nvPr>
            <p:ph type="ctrTitle"/>
          </p:nvPr>
        </p:nvSpPr>
        <p:spPr>
          <a:xfrm>
            <a:off x="516000" y="129436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 dirty="0">
                <a:hlinkClick r:id="rId3"/>
              </a:rPr>
              <a:t>דילמה</a:t>
            </a:r>
            <a:endParaRPr dirty="0"/>
          </a:p>
        </p:txBody>
      </p:sp>
      <p:sp>
        <p:nvSpPr>
          <p:cNvPr id="279" name="Google Shape;279;p38"/>
          <p:cNvSpPr txBox="1">
            <a:spLocks noGrp="1"/>
          </p:cNvSpPr>
          <p:nvPr>
            <p:ph type="body" idx="1"/>
          </p:nvPr>
        </p:nvSpPr>
        <p:spPr>
          <a:xfrm>
            <a:off x="516000" y="1178820"/>
            <a:ext cx="111600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iw-IL" dirty="0">
                <a:latin typeface="Varela Round"/>
                <a:ea typeface="Varela Round"/>
                <a:cs typeface="Varela Round"/>
                <a:sym typeface="Varela Round"/>
              </a:rPr>
              <a:t>קראו את הכתבה.</a:t>
            </a:r>
            <a:endParaRPr dirty="0"/>
          </a:p>
          <a:p>
            <a:pPr marL="45720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iw-IL" dirty="0">
                <a:latin typeface="Varela Round"/>
                <a:ea typeface="Varela Round"/>
                <a:cs typeface="Varela Round"/>
                <a:sym typeface="Varela Round"/>
              </a:rPr>
              <a:t>האם לדעתכם הכנסת צריכה לאשר הצעת חוק זו ?נמקו</a:t>
            </a:r>
            <a:endParaRPr dirty="0"/>
          </a:p>
        </p:txBody>
      </p:sp>
      <p:sp>
        <p:nvSpPr>
          <p:cNvPr id="280" name="Google Shape;280;p38"/>
          <p:cNvSpPr/>
          <p:nvPr/>
        </p:nvSpPr>
        <p:spPr>
          <a:xfrm>
            <a:off x="4939764" y="3031043"/>
            <a:ext cx="37219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38" descr="תעודת זהות - כיתה ב'1-עינב ניסן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151529" cy="174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8" descr="תמונה שמכילה ציור&#10;&#10;התיאור נוצר באופן אוטומטי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09664" y="3470269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8" descr="תמונה שמכילה ציור&#10;&#10;התיאור נוצר באופן אוטומטי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3264" y="2026721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9"/>
          <p:cNvSpPr txBox="1">
            <a:spLocks noGrp="1"/>
          </p:cNvSpPr>
          <p:nvPr>
            <p:ph type="ctrTitle"/>
          </p:nvPr>
        </p:nvSpPr>
        <p:spPr>
          <a:xfrm>
            <a:off x="516000" y="129436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iw-IL"/>
              <a:t>מה למדנו?</a:t>
            </a:r>
            <a:endParaRPr/>
          </a:p>
        </p:txBody>
      </p:sp>
      <p:sp>
        <p:nvSpPr>
          <p:cNvPr id="289" name="Google Shape;289;p39"/>
          <p:cNvSpPr txBox="1">
            <a:spLocks noGrp="1"/>
          </p:cNvSpPr>
          <p:nvPr>
            <p:ph type="body" idx="1"/>
          </p:nvPr>
        </p:nvSpPr>
        <p:spPr>
          <a:xfrm>
            <a:off x="516000" y="1178820"/>
            <a:ext cx="111600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2400"/>
              <a:buChar char="•"/>
            </a:pPr>
            <a:r>
              <a:rPr lang="iw-IL" dirty="0">
                <a:solidFill>
                  <a:srgbClr val="1C4587"/>
                </a:solidFill>
              </a:rPr>
              <a:t>חוק השבות- 1950- קובע שכל יהודי זכאי לעלות לארץ ישראל.</a:t>
            </a:r>
            <a:endParaRPr dirty="0"/>
          </a:p>
          <a:p>
            <a:pPr marL="800100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Varela Round"/>
              <a:buChar char="–"/>
            </a:pPr>
            <a:r>
              <a:rPr lang="iw-IL" dirty="0">
                <a:solidFill>
                  <a:srgbClr val="1C4587"/>
                </a:solidFill>
              </a:rPr>
              <a:t>החוק מאפשר גם לבני הזוג, ילדיהם ונכדים של היהודים לעלות לישראל.</a:t>
            </a:r>
            <a:endParaRPr dirty="0"/>
          </a:p>
          <a:p>
            <a:pPr marL="800100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Varela Round"/>
              <a:buChar char="–"/>
            </a:pPr>
            <a:r>
              <a:rPr lang="iw-IL" dirty="0">
                <a:solidFill>
                  <a:srgbClr val="1C4587"/>
                </a:solidFill>
              </a:rPr>
              <a:t>חוק זה נובע מתפיסת היסוד של מדינת ישראל כמדינת העם היהודי.</a:t>
            </a:r>
            <a:endParaRPr dirty="0"/>
          </a:p>
          <a:p>
            <a:pPr marL="419100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2400"/>
              <a:buChar char="•"/>
            </a:pPr>
            <a:r>
              <a:rPr lang="iw-IL" dirty="0">
                <a:solidFill>
                  <a:srgbClr val="1C4587"/>
                </a:solidFill>
              </a:rPr>
              <a:t>חוק האזרחות- 1952- מגדיר את הדרכים לקבלת אזרחות.                     </a:t>
            </a:r>
            <a:br>
              <a:rPr lang="iw-IL" dirty="0">
                <a:solidFill>
                  <a:srgbClr val="1C4587"/>
                </a:solidFill>
              </a:rPr>
            </a:br>
            <a:r>
              <a:rPr lang="iw-IL" dirty="0">
                <a:solidFill>
                  <a:srgbClr val="1C4587"/>
                </a:solidFill>
              </a:rPr>
              <a:t>חוק זה נובע מתפיסת היסוד של מדינת ישראל כמדינת הלאום של יהודי העולם ולכן נותן אוטומטית אזרחות לכל מי שעולה לארץ מכוח חוק השבות.</a:t>
            </a:r>
            <a:endParaRPr dirty="0"/>
          </a:p>
          <a:p>
            <a:pPr marL="419100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2400"/>
              <a:buChar char="•"/>
            </a:pPr>
            <a:r>
              <a:rPr lang="iw-IL" dirty="0">
                <a:solidFill>
                  <a:srgbClr val="1C4587"/>
                </a:solidFill>
              </a:rPr>
              <a:t>דרכים נוספות לקבלת אזרחות בישראל:</a:t>
            </a:r>
            <a:br>
              <a:rPr lang="iw-IL" dirty="0">
                <a:solidFill>
                  <a:srgbClr val="1C4587"/>
                </a:solidFill>
              </a:rPr>
            </a:br>
            <a:r>
              <a:rPr lang="iw-IL" dirty="0">
                <a:solidFill>
                  <a:srgbClr val="1C4587"/>
                </a:solidFill>
              </a:rPr>
              <a:t>מכוח לידה, מכוח ישיבה בארץ, מכוח לידה וישיבה בארץ, מכוח אימוץ, מכוח התאזרחות, מכוח הענקה. </a:t>
            </a:r>
            <a:endParaRPr dirty="0"/>
          </a:p>
        </p:txBody>
      </p:sp>
      <p:pic>
        <p:nvPicPr>
          <p:cNvPr id="290" name="Google Shape;290;p39" descr="תעודת זהות - כיתה ב'1-עינב ניסן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174137">
            <a:off x="1585500" y="346725"/>
            <a:ext cx="1203975" cy="114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49741">
            <a:off x="483500" y="677625"/>
            <a:ext cx="750275" cy="107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0"/>
          <p:cNvSpPr txBox="1">
            <a:spLocks noGrp="1"/>
          </p:cNvSpPr>
          <p:nvPr>
            <p:ph type="ctrTitle"/>
          </p:nvPr>
        </p:nvSpPr>
        <p:spPr>
          <a:xfrm>
            <a:off x="0" y="22505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 dirty="0"/>
              <a:t>חלק ב</a:t>
            </a:r>
            <a:r>
              <a:rPr lang="he-IL" dirty="0"/>
              <a:t>': </a:t>
            </a:r>
            <a:r>
              <a:rPr lang="iw-IL" dirty="0"/>
              <a:t>סמלי המדינה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 txBox="1">
            <a:spLocks noGrp="1"/>
          </p:cNvSpPr>
          <p:nvPr>
            <p:ph type="ctrTitle"/>
          </p:nvPr>
        </p:nvSpPr>
        <p:spPr>
          <a:xfrm>
            <a:off x="343171" y="346714"/>
            <a:ext cx="11418770" cy="1228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iw-IL" dirty="0"/>
            </a:br>
            <a:r>
              <a:rPr lang="iw-IL" dirty="0"/>
              <a:t> </a:t>
            </a:r>
            <a:r>
              <a:rPr lang="iw-IL" dirty="0">
                <a:latin typeface="Varela Round"/>
                <a:ea typeface="Varela Round"/>
                <a:cs typeface="Varela Round"/>
                <a:sym typeface="Varela Round"/>
              </a:rPr>
              <a:t>סמל מדינת ישראל</a:t>
            </a:r>
            <a:r>
              <a:rPr lang="iw-IL" dirty="0">
                <a:solidFill>
                  <a:srgbClr val="666666"/>
                </a:solidFill>
                <a:latin typeface="Varela Round"/>
                <a:ea typeface="Varela Round"/>
                <a:cs typeface="Varela Round"/>
                <a:sym typeface="Varela Round"/>
              </a:rPr>
              <a:t>-  </a:t>
            </a:r>
            <a:r>
              <a:rPr lang="he-IL" dirty="0">
                <a:solidFill>
                  <a:srgbClr val="666666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dirty="0">
                <a:solidFill>
                  <a:srgbClr val="666666"/>
                </a:solidFill>
                <a:latin typeface="Varela Round"/>
                <a:ea typeface="Varela Round"/>
                <a:cs typeface="Varela Round"/>
                <a:sym typeface="Varela Round"/>
              </a:rPr>
              <a:t>סמל יהודי</a:t>
            </a:r>
            <a:endParaRPr dirty="0"/>
          </a:p>
        </p:txBody>
      </p:sp>
      <p:sp>
        <p:nvSpPr>
          <p:cNvPr id="311" name="Google Shape;311;p42"/>
          <p:cNvSpPr/>
          <p:nvPr/>
        </p:nvSpPr>
        <p:spPr>
          <a:xfrm>
            <a:off x="4116041" y="1843541"/>
            <a:ext cx="7455877" cy="27167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w-IL" sz="3200" b="0" i="0" u="none" strike="noStrike" cap="none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המנורה מבטאת את מדינת הלאום היהודית- זהו סמל שדבק ביהודים במהלך השנים וסימל את עצמאותם בארצם</a:t>
            </a:r>
            <a:endParaRPr sz="32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42" descr="http://ezkef.weebly.com/uploads/4/5/8/8/45885107/492004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338" y="1806813"/>
            <a:ext cx="2634045" cy="324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3"/>
          <p:cNvSpPr/>
          <p:nvPr/>
        </p:nvSpPr>
        <p:spPr>
          <a:xfrm>
            <a:off x="1536933" y="3120467"/>
            <a:ext cx="2618975" cy="64711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2000" b="0" i="0" u="none" strike="noStrike" cap="none">
                <a:solidFill>
                  <a:srgbClr val="171616"/>
                </a:solidFill>
                <a:latin typeface="Varela Round"/>
                <a:ea typeface="Varela Round"/>
                <a:cs typeface="Varela Round"/>
                <a:sym typeface="Varela Round"/>
              </a:rPr>
              <a:t>המנורה</a:t>
            </a:r>
            <a:endParaRPr sz="2000" b="0" i="0" u="none" strike="noStrike" cap="none">
              <a:solidFill>
                <a:srgbClr val="17161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18" name="Google Shape;318;p43"/>
          <p:cNvSpPr/>
          <p:nvPr/>
        </p:nvSpPr>
        <p:spPr>
          <a:xfrm>
            <a:off x="1822670" y="5397396"/>
            <a:ext cx="2333238" cy="63637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2000" b="0" i="0" u="none" strike="noStrike" cap="none">
                <a:solidFill>
                  <a:srgbClr val="171616"/>
                </a:solidFill>
                <a:latin typeface="Varela Round"/>
                <a:ea typeface="Varela Round"/>
                <a:cs typeface="Varela Round"/>
                <a:sym typeface="Varela Round"/>
              </a:rPr>
              <a:t>השם ישראל</a:t>
            </a:r>
            <a:endParaRPr sz="2000" b="0" i="0" u="none" strike="noStrike" cap="none">
              <a:solidFill>
                <a:srgbClr val="17161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19" name="Google Shape;319;p43"/>
          <p:cNvSpPr/>
          <p:nvPr/>
        </p:nvSpPr>
        <p:spPr>
          <a:xfrm flipH="1">
            <a:off x="8036092" y="3472070"/>
            <a:ext cx="2231966" cy="5910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2000" b="0" i="0" u="none" strike="noStrike" cap="none">
                <a:solidFill>
                  <a:srgbClr val="171616"/>
                </a:solidFill>
                <a:latin typeface="Varela Round"/>
                <a:ea typeface="Varela Round"/>
                <a:cs typeface="Varela Round"/>
                <a:sym typeface="Varela Round"/>
              </a:rPr>
              <a:t>עלי הזית</a:t>
            </a:r>
            <a:endParaRPr sz="2000" b="0" i="0" u="none" strike="noStrike" cap="none">
              <a:solidFill>
                <a:srgbClr val="17161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320" name="Google Shape;320;p43" descr="d7a1d79ed79c-d794d79ed793d799d7a0d79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7816" y="2121087"/>
            <a:ext cx="3456368" cy="436594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3"/>
          <p:cNvSpPr/>
          <p:nvPr/>
        </p:nvSpPr>
        <p:spPr>
          <a:xfrm>
            <a:off x="1447577" y="196150"/>
            <a:ext cx="9296845" cy="10410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w-IL" sz="3000" b="0" i="0" u="none" strike="noStrike" cap="none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מנורה ובה שבעה קנים, המעוטרת משני צדדיה בענפי זית </a:t>
            </a:r>
            <a:endParaRPr sz="1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w-IL" sz="3000" b="0" i="0" u="none" strike="noStrike" cap="none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ומתחתיה השם ישראל </a:t>
            </a:r>
            <a:endParaRPr sz="30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3"/>
          <p:cNvSpPr/>
          <p:nvPr/>
        </p:nvSpPr>
        <p:spPr>
          <a:xfrm>
            <a:off x="4720463" y="1560427"/>
            <a:ext cx="2751074" cy="40011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20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הסמל בצבעי כחול-זהב</a:t>
            </a:r>
            <a:endParaRPr sz="14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4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he-IL" sz="3600" dirty="0"/>
              <a:t>מנורת שבעת הקנים | איך נוצר סמל מדינת ישראל? / כאן</a:t>
            </a:r>
          </a:p>
        </p:txBody>
      </p:sp>
      <p:sp>
        <p:nvSpPr>
          <p:cNvPr id="328" name="Google Shape;328;p44"/>
          <p:cNvSpPr/>
          <p:nvPr/>
        </p:nvSpPr>
        <p:spPr>
          <a:xfrm>
            <a:off x="3693740" y="3275112"/>
            <a:ext cx="48045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4"/>
          <p:cNvSpPr/>
          <p:nvPr/>
        </p:nvSpPr>
        <p:spPr>
          <a:xfrm>
            <a:off x="3902411" y="4590797"/>
            <a:ext cx="48045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מדיה מקוונת 2" title="ￗﾞￗﾠￗﾕￗﾨￗﾪ ￗﾩￗﾑￗﾢￗﾪ ￗﾔￗﾧￗﾠￗﾙￗﾝ | ￗﾐￗﾙￗﾚ ￗﾠￗﾕￗﾦￗﾨ ￗﾡￗﾞￗﾜ ￗﾞￗﾓￗﾙￗﾠￗﾪ ￗﾙￗﾩￗﾨￗﾐￗﾜ ?">
            <a:hlinkClick r:id="" action="ppaction://media"/>
            <a:extLst>
              <a:ext uri="{FF2B5EF4-FFF2-40B4-BE49-F238E27FC236}">
                <a16:creationId xmlns:a16="http://schemas.microsoft.com/office/drawing/2014/main" id="{BA0A116E-9104-4441-91F3-470BB63DFF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95011" y="1081548"/>
            <a:ext cx="9001979" cy="5063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4667" y="2172805"/>
            <a:ext cx="6582667" cy="414643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5"/>
          <p:cNvSpPr/>
          <p:nvPr/>
        </p:nvSpPr>
        <p:spPr>
          <a:xfrm>
            <a:off x="1888105" y="378269"/>
            <a:ext cx="8415790" cy="19908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w-IL" sz="3600" b="0" i="0" u="none" strike="noStrike" cap="none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המנורה על רצפת הפסיפס של בית הכנסת העתיק בבית שאן</a:t>
            </a:r>
            <a:endParaRPr sz="36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6"/>
          <p:cNvSpPr/>
          <p:nvPr/>
        </p:nvSpPr>
        <p:spPr>
          <a:xfrm>
            <a:off x="98474" y="211015"/>
            <a:ext cx="11995052" cy="16500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 b="0" i="0" u="none" strike="noStrike" cap="none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המנורה חקוקה בשער טיטוס שברומא </a:t>
            </a:r>
            <a:endParaRPr sz="3600" b="0" i="0" u="none" strike="noStrike" cap="none"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 b="0" i="0" u="none" strike="noStrike" cap="none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וסמלה את תבוסת היהדות לאימפריה הרומית.</a:t>
            </a:r>
            <a:endParaRPr sz="3600" b="0" i="0" u="none" strike="noStrike" cap="none"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342" name="Google Shape;34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6534" y="1861073"/>
            <a:ext cx="6818932" cy="4399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7"/>
          <p:cNvSpPr txBox="1">
            <a:spLocks noGrp="1"/>
          </p:cNvSpPr>
          <p:nvPr>
            <p:ph type="ctrTitle"/>
          </p:nvPr>
        </p:nvSpPr>
        <p:spPr>
          <a:xfrm>
            <a:off x="516000" y="129437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/>
              <a:t>המקור לרעיון של מנורה וענפי הזית</a:t>
            </a:r>
            <a:endParaRPr/>
          </a:p>
        </p:txBody>
      </p:sp>
      <p:sp>
        <p:nvSpPr>
          <p:cNvPr id="348" name="Google Shape;348;p47"/>
          <p:cNvSpPr/>
          <p:nvPr/>
        </p:nvSpPr>
        <p:spPr>
          <a:xfrm>
            <a:off x="8576022" y="2911809"/>
            <a:ext cx="2194561" cy="196947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w-IL" sz="3000" b="0" i="0" u="none" strike="noStrike" cap="none">
                <a:solidFill>
                  <a:srgbClr val="171616"/>
                </a:solidFill>
                <a:latin typeface="Varela Round"/>
                <a:ea typeface="Varela Round"/>
                <a:cs typeface="Varela Round"/>
                <a:sym typeface="Varela Round"/>
              </a:rPr>
              <a:t>מראה הסוסים</a:t>
            </a: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7"/>
          <p:cNvSpPr/>
          <p:nvPr/>
        </p:nvSpPr>
        <p:spPr>
          <a:xfrm>
            <a:off x="1815821" y="2916108"/>
            <a:ext cx="2152358" cy="196947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w-IL" sz="3000" b="0" i="0" u="none" strike="noStrike" cap="none">
                <a:solidFill>
                  <a:srgbClr val="171616"/>
                </a:solidFill>
                <a:latin typeface="Varela Round"/>
                <a:ea typeface="Varela Round"/>
                <a:cs typeface="Varela Round"/>
                <a:sym typeface="Varela Round"/>
              </a:rPr>
              <a:t>מראה המנורה</a:t>
            </a: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7"/>
          <p:cNvSpPr/>
          <p:nvPr/>
        </p:nvSpPr>
        <p:spPr>
          <a:xfrm>
            <a:off x="5090752" y="2911809"/>
            <a:ext cx="2362697" cy="196947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w-IL" sz="3000" b="0" i="0" u="none" strike="noStrike" cap="none">
                <a:solidFill>
                  <a:srgbClr val="171616"/>
                </a:solidFill>
                <a:latin typeface="Varela Round"/>
                <a:ea typeface="Varela Round"/>
                <a:cs typeface="Varela Round"/>
                <a:sym typeface="Varela Round"/>
              </a:rPr>
              <a:t>מראה המגילה העפה</a:t>
            </a: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47"/>
          <p:cNvSpPr/>
          <p:nvPr/>
        </p:nvSpPr>
        <p:spPr>
          <a:xfrm>
            <a:off x="1029218" y="1254713"/>
            <a:ext cx="10133565" cy="1251820"/>
          </a:xfrm>
          <a:prstGeom prst="rect">
            <a:avLst/>
          </a:prstGeom>
          <a:solidFill>
            <a:srgbClr val="F3F3F3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w-IL" sz="2800" b="0" i="0" u="none" strike="noStrike" cap="none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מראות אשר נתגלו לנביא זכריה ביום עשרים וארבע לחודש שבט!</a:t>
            </a:r>
            <a:endParaRPr dirty="0"/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w-IL" sz="2800" b="0" i="0" u="none" strike="noStrike" cap="none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זכריה פרק א פס</a:t>
            </a:r>
            <a:r>
              <a:rPr lang="he-IL" sz="2800" b="0" i="0" u="none" strike="noStrike" cap="none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800" b="0" i="0" u="none" strike="noStrike" cap="none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' 7</a:t>
            </a:r>
            <a:endParaRPr sz="2800" b="0" i="0" u="none" strike="noStrike" cap="none" dirty="0"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/>
          <p:nvPr/>
        </p:nvSpPr>
        <p:spPr>
          <a:xfrm>
            <a:off x="434341" y="849436"/>
            <a:ext cx="11323319" cy="5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iw-IL" sz="22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חוק זה מאפשר לכל יהודי בעולם ובני משפחתו בן זוגו, ילדיו, נכדיו ובני זוגם לעלות לארץ ישראל </a:t>
            </a:r>
            <a:endParaRPr sz="22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58225">
            <a:off x="1592148" y="3803552"/>
            <a:ext cx="1607878" cy="231293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>
            <a:spLocks noGrp="1"/>
          </p:cNvSpPr>
          <p:nvPr>
            <p:ph type="ctrTitle"/>
          </p:nvPr>
        </p:nvSpPr>
        <p:spPr>
          <a:xfrm>
            <a:off x="516000" y="129436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 dirty="0"/>
              <a:t>חוק השבות</a:t>
            </a:r>
            <a:r>
              <a:rPr lang="he-IL" dirty="0"/>
              <a:t> - </a:t>
            </a:r>
            <a:r>
              <a:rPr lang="iw-IL" dirty="0"/>
              <a:t>1950</a:t>
            </a:r>
            <a:endParaRPr dirty="0"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516000" y="1178820"/>
            <a:ext cx="104187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b="1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 b="1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מי הוא יהודי? </a:t>
            </a:r>
            <a:r>
              <a:rPr lang="iw-IL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מי שאמו יהודייה</a:t>
            </a:r>
            <a:r>
              <a:rPr lang="iw-IL" dirty="0">
                <a:latin typeface="Varela Round"/>
                <a:ea typeface="Varela Round"/>
                <a:cs typeface="Varela Round"/>
                <a:sym typeface="Varela Round"/>
              </a:rPr>
              <a:t> או </a:t>
            </a:r>
            <a:r>
              <a:rPr lang="iw-IL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מי שהתגייר </a:t>
            </a:r>
            <a:r>
              <a:rPr lang="iw-IL" b="1" dirty="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ואינו</a:t>
            </a:r>
            <a:r>
              <a:rPr lang="iw-IL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בן דת אחרת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iw-IL" b="1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מה מטרת החוק ?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iw-IL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לממש את המטרה שנקבעה בהכרזת העצמאות-הקמת בית, מדינה לעם היהודי. 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iw-IL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החוק מבטיח </a:t>
            </a:r>
            <a:r>
              <a:rPr lang="iw-IL" b="1" dirty="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רוב</a:t>
            </a:r>
            <a:r>
              <a:rPr lang="iw-IL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יהודי במדינת ישראל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iw-IL" b="1" u="sng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מחלוקות לגבי החוק: </a:t>
            </a:r>
            <a:endParaRPr dirty="0"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iw-IL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א. מיהו יהודי?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iw-IL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ב. חוק השבות - </a:t>
            </a:r>
            <a:r>
              <a:rPr lang="iw-IL" dirty="0">
                <a:latin typeface="Varela Round"/>
                <a:ea typeface="Varela Round"/>
                <a:cs typeface="Varela Round"/>
                <a:sym typeface="Varela Round"/>
              </a:rPr>
              <a:t>האם החוק </a:t>
            </a:r>
            <a:r>
              <a:rPr lang="iw-IL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סותר את הזכות לשוויון</a:t>
            </a:r>
            <a:r>
              <a:rPr lang="iw-IL" dirty="0">
                <a:latin typeface="Varela Round"/>
                <a:ea typeface="Varela Round"/>
                <a:cs typeface="Varela Round"/>
                <a:sym typeface="Varela Round"/>
              </a:rPr>
              <a:t>?</a:t>
            </a:r>
            <a:endParaRPr dirty="0"/>
          </a:p>
          <a:p>
            <a:pPr marL="0" lvl="0" indent="36195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iw-IL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חוק מפלה או חוק מבחין?</a:t>
            </a:r>
            <a:endParaRPr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8"/>
          <p:cNvSpPr txBox="1">
            <a:spLocks noGrp="1"/>
          </p:cNvSpPr>
          <p:nvPr>
            <p:ph type="ctrTitle"/>
          </p:nvPr>
        </p:nvSpPr>
        <p:spPr>
          <a:xfrm>
            <a:off x="516000" y="129437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iw-IL"/>
              <a:t>ענפי הזית שסביב המנורה המקור לאור המנורה</a:t>
            </a:r>
            <a:endParaRPr/>
          </a:p>
        </p:txBody>
      </p:sp>
      <p:sp>
        <p:nvSpPr>
          <p:cNvPr id="357" name="Google Shape;357;p48"/>
          <p:cNvSpPr/>
          <p:nvPr/>
        </p:nvSpPr>
        <p:spPr>
          <a:xfrm>
            <a:off x="5884432" y="1206511"/>
            <a:ext cx="6110343" cy="1323439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28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שמן הזית שימש להדלקת המנורה בבית המקדש. </a:t>
            </a:r>
            <a:endParaRPr sz="28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58" name="Google Shape;358;p48"/>
          <p:cNvSpPr/>
          <p:nvPr/>
        </p:nvSpPr>
        <p:spPr>
          <a:xfrm>
            <a:off x="5884431" y="2735752"/>
            <a:ext cx="6110343" cy="2405575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בספר זכריה מסמלים שני עצי הזית את שני סוגי המנהיגים של עם ישראל בזמן העתיק - הכוהן הגדול ממשפחת אהרן הכוהן והמלך מבית דוד. </a:t>
            </a:r>
            <a:endParaRPr sz="28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359" name="Google Shape;35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448" y="1524473"/>
            <a:ext cx="4379133" cy="3280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49" descr="America Dove 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299" y="343050"/>
            <a:ext cx="3806798" cy="2738891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9"/>
          <p:cNvSpPr/>
          <p:nvPr/>
        </p:nvSpPr>
        <p:spPr>
          <a:xfrm>
            <a:off x="4651719" y="1172496"/>
            <a:ext cx="7061982" cy="10800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סיפור המבול שבספר בראשית </a:t>
            </a:r>
            <a:r>
              <a:rPr lang="he-IL" sz="2800" b="0" i="0" u="none" strike="noStrike" cap="none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iw-IL" sz="2800" b="0" i="0" u="none" strike="noStrike" cap="none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פרק ח</a:t>
            </a:r>
            <a:r>
              <a:rPr lang="he-IL" sz="2800" b="0" i="0" u="none" strike="noStrike" cap="none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endParaRPr sz="2800" b="0" i="0" u="none" strike="noStrike" cap="none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6" name="Google Shape;366;p49"/>
          <p:cNvSpPr/>
          <p:nvPr/>
        </p:nvSpPr>
        <p:spPr>
          <a:xfrm>
            <a:off x="1275470" y="2642002"/>
            <a:ext cx="10438231" cy="1116038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היונה, הביאה עלה זית - </a:t>
            </a:r>
            <a:r>
              <a:rPr lang="he-IL" sz="2800" b="0" i="0" u="none" strike="noStrike" cap="none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800" b="0" i="0" u="none" strike="noStrike" cap="none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אות וסמל להפסקת המבול ולשלום בעולם.</a:t>
            </a:r>
            <a:endParaRPr sz="2800" b="0" i="0" u="none" strike="noStrike" cap="none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0"/>
          <p:cNvSpPr txBox="1">
            <a:spLocks noGrp="1"/>
          </p:cNvSpPr>
          <p:nvPr>
            <p:ph type="ctrTitle"/>
          </p:nvPr>
        </p:nvSpPr>
        <p:spPr>
          <a:xfrm>
            <a:off x="516000" y="129437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iw-IL"/>
              <a:t>דגל המדינה</a:t>
            </a:r>
            <a:endParaRPr/>
          </a:p>
        </p:txBody>
      </p:sp>
      <p:sp>
        <p:nvSpPr>
          <p:cNvPr id="372" name="Google Shape;372;p50"/>
          <p:cNvSpPr/>
          <p:nvPr/>
        </p:nvSpPr>
        <p:spPr>
          <a:xfrm>
            <a:off x="832201" y="1585579"/>
            <a:ext cx="10527598" cy="132587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w-IL" sz="3000" b="0" i="0" u="none" strike="noStrike" cap="none" dirty="0">
                <a:solidFill>
                  <a:srgbClr val="171616"/>
                </a:solidFill>
                <a:latin typeface="Varela Round"/>
                <a:ea typeface="Varela Round"/>
                <a:cs typeface="Varela Round"/>
                <a:sym typeface="Varela Round"/>
              </a:rPr>
              <a:t>ביטוי להיות מדינת ישראל מדינה לאום יהודית </a:t>
            </a:r>
            <a:r>
              <a:rPr lang="he-IL" sz="3000" b="0" i="0" u="none" strike="noStrike" cap="none" dirty="0">
                <a:solidFill>
                  <a:srgbClr val="171616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iw-IL" sz="3000" b="0" i="0" u="none" strike="noStrike" cap="none" dirty="0">
                <a:solidFill>
                  <a:srgbClr val="171616"/>
                </a:solidFill>
                <a:latin typeface="Varela Round"/>
                <a:ea typeface="Varela Round"/>
                <a:cs typeface="Varela Round"/>
                <a:sym typeface="Varela Round"/>
              </a:rPr>
              <a:t>לאומיות אתנית</a:t>
            </a:r>
            <a:r>
              <a:rPr lang="he-IL" sz="3000" dirty="0">
                <a:solidFill>
                  <a:srgbClr val="171616"/>
                </a:solidFill>
                <a:latin typeface="Varela Round"/>
                <a:ea typeface="Varela Round"/>
                <a:cs typeface="Varela Round"/>
                <a:sym typeface="Varela Round"/>
              </a:rPr>
              <a:t>).</a:t>
            </a:r>
            <a:endParaRPr sz="3000" b="0" i="0" u="none" strike="noStrike" cap="none" dirty="0">
              <a:solidFill>
                <a:srgbClr val="17161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w-IL" sz="3000" b="0" i="0" u="none" strike="noStrike" cap="none" dirty="0">
                <a:solidFill>
                  <a:srgbClr val="171616"/>
                </a:solidFill>
                <a:latin typeface="Varela Round"/>
                <a:ea typeface="Varela Round"/>
                <a:cs typeface="Varela Round"/>
                <a:sym typeface="Varela Round"/>
              </a:rPr>
              <a:t>הדגל יונק מהעבר של העם היהודי </a:t>
            </a:r>
            <a:r>
              <a:rPr lang="iw-IL" sz="3000" b="0" i="0" u="none" strike="noStrike" cap="none" dirty="0">
                <a:solidFill>
                  <a:srgbClr val="171616"/>
                </a:solidFill>
                <a:highlight>
                  <a:srgbClr val="FFFFFF"/>
                </a:highlight>
                <a:latin typeface="Varela Round"/>
                <a:ea typeface="Varela Round"/>
                <a:cs typeface="Varela Round"/>
                <a:sym typeface="Varela Round"/>
              </a:rPr>
              <a:t>ומהדת היהודית</a:t>
            </a:r>
            <a:r>
              <a:rPr lang="iw-IL" sz="3000" b="0" i="0" u="none" strike="noStrike" cap="none" dirty="0">
                <a:solidFill>
                  <a:srgbClr val="171616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  <a:r>
              <a:rPr lang="iw-IL" sz="3000" b="0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sz="3000" b="0" i="0" u="none" strike="noStrike" cap="none" dirty="0">
              <a:solidFill>
                <a:srgbClr val="17161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373" name="Google Shape;373;p50" descr="יום העצמאות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1970" y="3401568"/>
            <a:ext cx="4916270" cy="2871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1"/>
          <p:cNvSpPr/>
          <p:nvPr/>
        </p:nvSpPr>
        <p:spPr>
          <a:xfrm>
            <a:off x="2683662" y="3662681"/>
            <a:ext cx="5851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5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he-IL"/>
              <a:t>הדגל והסמל / ערוץ 2</a:t>
            </a:r>
          </a:p>
        </p:txBody>
      </p:sp>
      <p:pic>
        <p:nvPicPr>
          <p:cNvPr id="2" name="מדיה מקוונת 1" title="ￗﾔￗﾡￗﾞￗﾜ ￗﾕￗﾔￗﾓￗﾒￗﾜ ￗﾛￗﾪￗﾑￗﾔ ￗﾞￗﾢￗﾨￗﾕￗﾥ 2">
            <a:hlinkClick r:id="" action="ppaction://media"/>
            <a:extLst>
              <a:ext uri="{FF2B5EF4-FFF2-40B4-BE49-F238E27FC236}">
                <a16:creationId xmlns:a16="http://schemas.microsoft.com/office/drawing/2014/main" id="{6AB65EDE-10B3-41E9-B48D-E62CCB9414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74606" y="871605"/>
            <a:ext cx="7433732" cy="557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2"/>
          <p:cNvSpPr txBox="1">
            <a:spLocks noGrp="1"/>
          </p:cNvSpPr>
          <p:nvPr>
            <p:ph type="ctrTitle"/>
          </p:nvPr>
        </p:nvSpPr>
        <p:spPr>
          <a:xfrm>
            <a:off x="516000" y="129437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iw-IL"/>
              <a:t>מגן דוד</a:t>
            </a:r>
            <a:endParaRPr/>
          </a:p>
        </p:txBody>
      </p:sp>
      <p:pic>
        <p:nvPicPr>
          <p:cNvPr id="386" name="Google Shape;386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7192" y="2236762"/>
            <a:ext cx="4037617" cy="3812294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2"/>
          <p:cNvSpPr/>
          <p:nvPr/>
        </p:nvSpPr>
        <p:spPr>
          <a:xfrm>
            <a:off x="553836" y="1009468"/>
            <a:ext cx="11084329" cy="1616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2800" b="0" i="0" u="none" strike="noStrike" cap="none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סמל  המורכב  משני משלשים שווי צלעות המורכבים זה על זה במהופך</a:t>
            </a:r>
            <a:endParaRPr sz="2800" b="0" i="0" u="none" strike="noStrike" cap="none"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3"/>
          <p:cNvSpPr/>
          <p:nvPr/>
        </p:nvSpPr>
        <p:spPr>
          <a:xfrm>
            <a:off x="-96818" y="1885216"/>
            <a:ext cx="5056093" cy="3113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w-IL" sz="2800" b="1" i="0" u="none" strike="noStrike" cap="none" dirty="0">
                <a:solidFill>
                  <a:srgbClr val="333333"/>
                </a:solidFill>
                <a:latin typeface="Varela Round"/>
                <a:ea typeface="Varela Round"/>
                <a:cs typeface="Varela Round"/>
                <a:sym typeface="Varela Round"/>
              </a:rPr>
              <a:t>חריטות מגן דוד </a:t>
            </a:r>
            <a:r>
              <a:rPr lang="he-IL" sz="2800" b="1" i="0" u="none" strike="noStrike" cap="none" dirty="0">
                <a:solidFill>
                  <a:srgbClr val="333333"/>
                </a:solidFill>
                <a:latin typeface="Varela Round"/>
                <a:ea typeface="Varela Round"/>
                <a:cs typeface="Varela Round"/>
                <a:sym typeface="Varela Round"/>
              </a:rPr>
              <a:t>- </a:t>
            </a:r>
            <a:r>
              <a:rPr lang="iw-IL" sz="2800" b="1" i="0" u="none" strike="noStrike" cap="none" dirty="0">
                <a:solidFill>
                  <a:srgbClr val="333333"/>
                </a:solidFill>
                <a:latin typeface="Varela Round"/>
                <a:ea typeface="Varela Round"/>
                <a:cs typeface="Varela Round"/>
                <a:sym typeface="Varela Round"/>
              </a:rPr>
              <a:t>מתחם קבר שמואל הנביא. </a:t>
            </a:r>
            <a:endParaRPr sz="2800" b="1" i="0" u="none" strike="noStrike" cap="none" dirty="0">
              <a:solidFill>
                <a:srgbClr val="333333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w-IL" sz="2800" b="1" i="0" u="none" strike="noStrike" cap="none" dirty="0">
                <a:solidFill>
                  <a:srgbClr val="333333"/>
                </a:solidFill>
                <a:latin typeface="Varela Round"/>
                <a:ea typeface="Varela Round"/>
                <a:cs typeface="Varela Round"/>
                <a:sym typeface="Varela Round"/>
              </a:rPr>
              <a:t>מדובר במגן הדוד העתיק ביותר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53" descr="https://storage.hidabroot.org/articles/41330_tumb_750Xaut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0360" y="1496327"/>
            <a:ext cx="5868437" cy="386534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53"/>
          <p:cNvSpPr/>
          <p:nvPr/>
        </p:nvSpPr>
        <p:spPr>
          <a:xfrm>
            <a:off x="4034118" y="571955"/>
            <a:ext cx="6994679" cy="7373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w-IL" sz="3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סמל מגן דוד בבתי קברות  יהודים עתיקים</a:t>
            </a:r>
            <a:endParaRPr sz="30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4"/>
          <p:cNvSpPr/>
          <p:nvPr/>
        </p:nvSpPr>
        <p:spPr>
          <a:xfrm>
            <a:off x="9358844" y="2422513"/>
            <a:ext cx="26549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w-IL" sz="3000" b="0" i="0" u="none" strike="noStrike" cap="none">
                <a:solidFill>
                  <a:srgbClr val="363636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sz="30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400" name="Google Shape;400;p54" descr="צמר א.א. כחול משכן התכלת מידה 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662" y="1511407"/>
            <a:ext cx="3835186" cy="3835186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4"/>
          <p:cNvSpPr/>
          <p:nvPr/>
        </p:nvSpPr>
        <p:spPr>
          <a:xfrm>
            <a:off x="4034118" y="1464941"/>
            <a:ext cx="7636220" cy="37842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w-IL" sz="2800" b="0" i="0" u="none" strike="noStrike" cap="none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פסי תכלת על רקע לבן - </a:t>
            </a:r>
            <a:r>
              <a:rPr lang="he-IL" sz="2800" b="0" i="0" u="none" strike="noStrike" cap="none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800" b="0" i="0" u="none" strike="noStrike" cap="none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היא הטלית המסורתית, שבה נוהגים להתעטף בשעת התפילה</a:t>
            </a:r>
            <a:br>
              <a:rPr lang="iw-IL" sz="2800" b="0" i="0" u="none" strike="noStrike" cap="none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endParaRPr sz="2800" b="0" i="0" u="none" strike="noStrike" cap="none" dirty="0"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02" name="Google Shape;402;p54"/>
          <p:cNvSpPr txBox="1">
            <a:spLocks noGrp="1"/>
          </p:cNvSpPr>
          <p:nvPr>
            <p:ph type="ctrTitle"/>
          </p:nvPr>
        </p:nvSpPr>
        <p:spPr>
          <a:xfrm>
            <a:off x="516000" y="129437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/>
              <a:t>הטלית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5"/>
          <p:cNvSpPr/>
          <p:nvPr/>
        </p:nvSpPr>
        <p:spPr>
          <a:xfrm>
            <a:off x="5432611" y="1111060"/>
            <a:ext cx="5572461" cy="39949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w-IL" sz="2800" b="0" i="0" u="none" strike="noStrike" cap="none">
                <a:solidFill>
                  <a:srgbClr val="171616"/>
                </a:solidFill>
                <a:latin typeface="Varela Round"/>
                <a:ea typeface="Varela Round"/>
                <a:cs typeface="Varela Round"/>
                <a:sym typeface="Varela Round"/>
              </a:rPr>
              <a:t>בגדי הכהן הגדול ביום הכיפורים בבית המקדש היו בצבעי כחול לבן.</a:t>
            </a:r>
            <a:endParaRPr sz="2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408" name="Google Shape;408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6763" y="1111060"/>
            <a:ext cx="2972106" cy="492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6"/>
          <p:cNvSpPr txBox="1">
            <a:spLocks noGrp="1"/>
          </p:cNvSpPr>
          <p:nvPr>
            <p:ph type="ctrTitle"/>
          </p:nvPr>
        </p:nvSpPr>
        <p:spPr>
          <a:xfrm>
            <a:off x="516000" y="129436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iw-IL"/>
              <a:t>משימה</a:t>
            </a:r>
            <a:endParaRPr/>
          </a:p>
        </p:txBody>
      </p:sp>
      <p:sp>
        <p:nvSpPr>
          <p:cNvPr id="414" name="Google Shape;414;p56"/>
          <p:cNvSpPr txBox="1">
            <a:spLocks noGrp="1"/>
          </p:cNvSpPr>
          <p:nvPr>
            <p:ph type="body" idx="1"/>
          </p:nvPr>
        </p:nvSpPr>
        <p:spPr>
          <a:xfrm>
            <a:off x="516000" y="1178820"/>
            <a:ext cx="8197694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iw-IL" sz="2800"/>
              <a:t>ציירו סמל או דגל חדש למדינה.</a:t>
            </a:r>
            <a:endParaRPr/>
          </a:p>
          <a:p>
            <a:pPr marL="0" lvl="0" indent="0" algn="r" rtl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iw-IL" sz="2800"/>
              <a:t>הסבירו  מדוע בחרתם בסמל או דגל זה? </a:t>
            </a:r>
            <a:endParaRPr/>
          </a:p>
        </p:txBody>
      </p:sp>
      <p:sp>
        <p:nvSpPr>
          <p:cNvPr id="415" name="Google Shape;415;p56"/>
          <p:cNvSpPr txBox="1"/>
          <p:nvPr/>
        </p:nvSpPr>
        <p:spPr>
          <a:xfrm>
            <a:off x="4104925" y="4618050"/>
            <a:ext cx="56838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" name="Google Shape;416;p56" descr="תמונה שמכילה ציור&#10;&#10;התיאור נוצר באופן אוטומטי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5269" y="359382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57" descr="hatikva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5466" y="985484"/>
            <a:ext cx="3337160" cy="542288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57"/>
          <p:cNvSpPr txBox="1">
            <a:spLocks noGrp="1"/>
          </p:cNvSpPr>
          <p:nvPr>
            <p:ph type="ctrTitle"/>
          </p:nvPr>
        </p:nvSpPr>
        <p:spPr>
          <a:xfrm>
            <a:off x="516000" y="129437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 sz="3600" dirty="0"/>
              <a:t>"התקווה</a:t>
            </a:r>
            <a:r>
              <a:rPr lang="he-IL" sz="3600" dirty="0"/>
              <a:t>" - </a:t>
            </a:r>
            <a:r>
              <a:rPr lang="iw-IL" sz="3600" dirty="0"/>
              <a:t>המנון המדינה</a:t>
            </a:r>
            <a:r>
              <a:rPr lang="he-IL" sz="3600" dirty="0"/>
              <a:t>, </a:t>
            </a:r>
            <a:r>
              <a:rPr lang="iw-IL" sz="3600" dirty="0"/>
              <a:t>נכתב ע"י נפתלי הרץ אימבר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/>
          <p:nvPr/>
        </p:nvSpPr>
        <p:spPr>
          <a:xfrm>
            <a:off x="1905000" y="2407925"/>
            <a:ext cx="9334200" cy="1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iw-IL"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פועל נגד העם היהודי    </a:t>
            </a:r>
            <a:endParaRPr sz="24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iw-IL"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עלול לסכן את בריאות הציבור או את ביטחון המדינה</a:t>
            </a:r>
            <a:endParaRPr sz="2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iw-IL"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בעל עבר פלילי העלול לסכן את שלום הציבור</a:t>
            </a:r>
            <a:endParaRPr sz="2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/>
          <p:nvPr/>
        </p:nvSpPr>
        <p:spPr>
          <a:xfrm>
            <a:off x="434340" y="1187635"/>
            <a:ext cx="11323319" cy="929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>
                <a:solidFill>
                  <a:schemeClr val="lt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חוק השבות מתיר עליה לכל יהודי.</a:t>
            </a:r>
            <a:endParaRPr sz="2400" b="0" i="0" u="none" strike="noStrike" cap="none">
              <a:solidFill>
                <a:srgbClr val="00000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>
                <a:solidFill>
                  <a:schemeClr val="lt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ישנם תנאים על פיהם יהודי לא יוכל לעלות לארץ ישראל-  מה הם התנאים המגבילים ? </a:t>
            </a:r>
            <a:endParaRPr sz="2400" b="0" i="0" u="none" strike="noStrike" cap="none">
              <a:solidFill>
                <a:schemeClr val="lt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144" name="Google Shape;144;p21"/>
          <p:cNvSpPr txBox="1">
            <a:spLocks noGrp="1"/>
          </p:cNvSpPr>
          <p:nvPr>
            <p:ph type="ctrTitle"/>
          </p:nvPr>
        </p:nvSpPr>
        <p:spPr>
          <a:xfrm>
            <a:off x="516000" y="129436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/>
              <a:t>מגבלות על עליית יהודים על פי חוק השבות</a:t>
            </a:r>
            <a:endParaRPr/>
          </a:p>
        </p:txBody>
      </p:sp>
      <p:pic>
        <p:nvPicPr>
          <p:cNvPr id="145" name="Google Shape;14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58225">
            <a:off x="1592148" y="3803552"/>
            <a:ext cx="1607878" cy="2312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8"/>
          <p:cNvSpPr txBox="1">
            <a:spLocks noGrp="1"/>
          </p:cNvSpPr>
          <p:nvPr>
            <p:ph type="ctrTitle"/>
          </p:nvPr>
        </p:nvSpPr>
        <p:spPr>
          <a:xfrm>
            <a:off x="516000" y="129436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/>
              <a:t>ביטויי ההמנון</a:t>
            </a:r>
            <a:endParaRPr/>
          </a:p>
        </p:txBody>
      </p:sp>
      <p:sp>
        <p:nvSpPr>
          <p:cNvPr id="428" name="Google Shape;428;p58"/>
          <p:cNvSpPr txBox="1">
            <a:spLocks noGrp="1"/>
          </p:cNvSpPr>
          <p:nvPr>
            <p:ph type="body" idx="1"/>
          </p:nvPr>
        </p:nvSpPr>
        <p:spPr>
          <a:xfrm>
            <a:off x="516000" y="1178820"/>
            <a:ext cx="111600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1950" lvl="0" indent="-36195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iw-IL" sz="2800"/>
              <a:t>הרצון של העם היהודי להיות עם חופשי בארצו. </a:t>
            </a:r>
            <a:endParaRPr/>
          </a:p>
          <a:p>
            <a:pPr marL="361950" lvl="0" indent="-36195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iw-IL" sz="2800"/>
              <a:t>הקשר ההיסטורי של העם היהודי למולדתו.</a:t>
            </a:r>
            <a:endParaRPr sz="2800"/>
          </a:p>
          <a:p>
            <a:pPr marL="361950" lvl="0" indent="-36195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iw-IL" sz="2800"/>
              <a:t>מדינת ישראל- מדינת לאום יהודית 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9"/>
          <p:cNvSpPr txBox="1">
            <a:spLocks noGrp="1"/>
          </p:cNvSpPr>
          <p:nvPr>
            <p:ph type="ctrTitle"/>
          </p:nvPr>
        </p:nvSpPr>
        <p:spPr>
          <a:xfrm>
            <a:off x="343171" y="346714"/>
            <a:ext cx="11418770" cy="96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 dirty="0">
                <a:hlinkClick r:id="rId3"/>
              </a:rPr>
              <a:t>הסיפור האמיתי של התקווה</a:t>
            </a:r>
            <a:endParaRPr dirty="0"/>
          </a:p>
        </p:txBody>
      </p:sp>
      <p:sp>
        <p:nvSpPr>
          <p:cNvPr id="434" name="Google Shape;434;p59"/>
          <p:cNvSpPr/>
          <p:nvPr/>
        </p:nvSpPr>
        <p:spPr>
          <a:xfrm>
            <a:off x="3785111" y="1884066"/>
            <a:ext cx="462177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2446" y="2646997"/>
            <a:ext cx="4334443" cy="3205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0"/>
          <p:cNvSpPr txBox="1">
            <a:spLocks noGrp="1"/>
          </p:cNvSpPr>
          <p:nvPr>
            <p:ph type="ctrTitle"/>
          </p:nvPr>
        </p:nvSpPr>
        <p:spPr>
          <a:xfrm>
            <a:off x="516000" y="129437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 sz="4000"/>
              <a:t>כָּל עוֹד בַּלֵּבָב פְּנִימָה נֶפֶשׁ יְהוּדִי </a:t>
            </a:r>
            <a:r>
              <a:rPr lang="iw-IL" sz="4000" b="1" u="sng">
                <a:solidFill>
                  <a:schemeClr val="hlink"/>
                </a:solidFill>
                <a:hlinkClick r:id="rId3"/>
              </a:rPr>
              <a:t>הוֹמִיָּה</a:t>
            </a:r>
            <a:endParaRPr sz="4000"/>
          </a:p>
        </p:txBody>
      </p:sp>
      <p:sp>
        <p:nvSpPr>
          <p:cNvPr id="441" name="Google Shape;441;p60"/>
          <p:cNvSpPr/>
          <p:nvPr/>
        </p:nvSpPr>
        <p:spPr>
          <a:xfrm>
            <a:off x="3951986" y="1608894"/>
            <a:ext cx="4288028" cy="239295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w-IL" sz="4000" b="1" i="0" u="none" strike="noStrike" cap="none">
                <a:solidFill>
                  <a:srgbClr val="222A35"/>
                </a:solidFill>
                <a:latin typeface="Varela Round"/>
                <a:ea typeface="Varela Round"/>
                <a:cs typeface="Varela Round"/>
                <a:sym typeface="Varela Round"/>
              </a:rPr>
              <a:t>הומיה- </a:t>
            </a:r>
            <a:endParaRPr sz="4000" b="1" i="0" u="none" strike="noStrike" cap="none">
              <a:solidFill>
                <a:srgbClr val="222A35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w-IL" sz="4000" b="0" i="0" u="none" strike="noStrike" cap="none">
                <a:solidFill>
                  <a:srgbClr val="222A35"/>
                </a:solidFill>
                <a:latin typeface="Varela Round"/>
                <a:ea typeface="Varela Round"/>
                <a:cs typeface="Varela Round"/>
                <a:sym typeface="Varela Round"/>
              </a:rPr>
              <a:t>נסערת ונרגשת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1"/>
          <p:cNvSpPr txBox="1">
            <a:spLocks noGrp="1"/>
          </p:cNvSpPr>
          <p:nvPr>
            <p:ph type="ctrTitle"/>
          </p:nvPr>
        </p:nvSpPr>
        <p:spPr>
          <a:xfrm>
            <a:off x="516000" y="129437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 sz="4000" b="1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</a:rPr>
              <a:t>וּלְפַאֲתֵי</a:t>
            </a:r>
            <a:r>
              <a:rPr lang="iw-IL" sz="4000">
                <a:latin typeface="Varela Round"/>
                <a:ea typeface="Varela Round"/>
                <a:cs typeface="Varela Round"/>
                <a:sym typeface="Varela Round"/>
              </a:rPr>
              <a:t> מִזְרָח </a:t>
            </a:r>
            <a:r>
              <a:rPr lang="iw-IL" sz="4000" b="1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</a:rPr>
              <a:t>קָדִימָה</a:t>
            </a:r>
            <a:r>
              <a:rPr lang="iw-IL" sz="4000" b="1"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4000">
                <a:latin typeface="Varela Round"/>
                <a:ea typeface="Varela Round"/>
                <a:cs typeface="Varela Round"/>
                <a:sym typeface="Varela Round"/>
              </a:rPr>
              <a:t>עַין לְצִיוֹן </a:t>
            </a:r>
            <a:r>
              <a:rPr lang="iw-IL" sz="4000" b="1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</a:rPr>
              <a:t>צוֹפִיָּה</a:t>
            </a:r>
            <a:endParaRPr sz="40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47" name="Google Shape;447;p61"/>
          <p:cNvSpPr/>
          <p:nvPr/>
        </p:nvSpPr>
        <p:spPr>
          <a:xfrm>
            <a:off x="8334000" y="1608142"/>
            <a:ext cx="3240000" cy="2520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w-IL" sz="2800" b="1" i="0" u="none" strike="noStrike" cap="none">
                <a:solidFill>
                  <a:srgbClr val="222A35"/>
                </a:solidFill>
                <a:latin typeface="Varela Round"/>
                <a:ea typeface="Varela Round"/>
                <a:cs typeface="Varela Round"/>
                <a:sym typeface="Varela Round"/>
              </a:rPr>
              <a:t>פאתי- </a:t>
            </a:r>
            <a:endParaRPr sz="2800" b="1" i="0" u="none" strike="noStrike" cap="none">
              <a:solidFill>
                <a:srgbClr val="222A35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w-IL" sz="2800" b="0" i="0" u="none" strike="noStrike" cap="none">
                <a:solidFill>
                  <a:srgbClr val="222A35"/>
                </a:solidFill>
                <a:latin typeface="Varela Round"/>
                <a:ea typeface="Varela Round"/>
                <a:cs typeface="Varela Round"/>
                <a:sym typeface="Varela Round"/>
              </a:rPr>
              <a:t>פאה- פינה, צד, עבר</a:t>
            </a:r>
            <a:endParaRPr sz="2800" b="0" i="0" u="none" strike="noStrike" cap="none">
              <a:solidFill>
                <a:srgbClr val="222A35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61"/>
          <p:cNvSpPr/>
          <p:nvPr/>
        </p:nvSpPr>
        <p:spPr>
          <a:xfrm>
            <a:off x="4476000" y="1608142"/>
            <a:ext cx="3240000" cy="2520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w-IL" sz="2800" b="1" i="0" u="none" strike="noStrike" cap="none" dirty="0">
                <a:solidFill>
                  <a:srgbClr val="222A35"/>
                </a:solidFill>
                <a:latin typeface="Varela Round"/>
                <a:ea typeface="Varela Round"/>
                <a:cs typeface="Varela Round"/>
                <a:sym typeface="Varela Round"/>
              </a:rPr>
              <a:t>קדימה- </a:t>
            </a:r>
            <a:endParaRPr sz="2800" b="1" i="0" u="none" strike="noStrike" cap="none" dirty="0">
              <a:solidFill>
                <a:srgbClr val="222A35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w-IL" sz="2800" b="0" i="0" u="none" strike="noStrike" cap="none" dirty="0">
                <a:solidFill>
                  <a:srgbClr val="222A35"/>
                </a:solidFill>
                <a:latin typeface="Varela Round"/>
                <a:ea typeface="Varela Round"/>
                <a:cs typeface="Varela Round"/>
                <a:sym typeface="Varela Round"/>
              </a:rPr>
              <a:t>למזרח, לצד קדים, </a:t>
            </a:r>
            <a:r>
              <a:rPr lang="he-IL" sz="2800" b="0" i="0" u="none" strike="noStrike" cap="none" dirty="0">
                <a:solidFill>
                  <a:srgbClr val="222A35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iw-IL" sz="2800" b="0" i="0" u="none" strike="noStrike" cap="none" dirty="0">
                <a:solidFill>
                  <a:srgbClr val="222A35"/>
                </a:solidFill>
                <a:latin typeface="Varela Round"/>
                <a:ea typeface="Varela Round"/>
                <a:cs typeface="Varela Round"/>
                <a:sym typeface="Varela Round"/>
              </a:rPr>
              <a:t>רוח קדים- רוח מזרחית, מדברית</a:t>
            </a:r>
            <a:r>
              <a:rPr lang="he-IL" sz="2800" dirty="0">
                <a:solidFill>
                  <a:srgbClr val="222A35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61"/>
          <p:cNvSpPr/>
          <p:nvPr/>
        </p:nvSpPr>
        <p:spPr>
          <a:xfrm>
            <a:off x="618000" y="1608142"/>
            <a:ext cx="3240000" cy="2520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w-IL" sz="2800" b="1" i="0" u="none" strike="noStrike" cap="none">
                <a:solidFill>
                  <a:srgbClr val="222A35"/>
                </a:solidFill>
                <a:latin typeface="Varela Round"/>
                <a:ea typeface="Varela Round"/>
                <a:cs typeface="Varela Round"/>
                <a:sym typeface="Varela Round"/>
              </a:rPr>
              <a:t>צופיה- </a:t>
            </a:r>
            <a:endParaRPr sz="2800" b="1" i="0" u="none" strike="noStrike" cap="none">
              <a:solidFill>
                <a:srgbClr val="222A35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w-IL" sz="2800" b="0" i="0" u="none" strike="noStrike" cap="none">
                <a:solidFill>
                  <a:srgbClr val="222A35"/>
                </a:solidFill>
                <a:latin typeface="Varela Round"/>
                <a:ea typeface="Varela Round"/>
                <a:cs typeface="Varela Round"/>
                <a:sym typeface="Varela Round"/>
              </a:rPr>
              <a:t>מביטה, משקיפה מרחוק.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2"/>
          <p:cNvSpPr/>
          <p:nvPr/>
        </p:nvSpPr>
        <p:spPr>
          <a:xfrm>
            <a:off x="849854" y="1308493"/>
            <a:ext cx="10232815" cy="21205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w-IL" sz="3200" b="0" i="0" u="none" strike="noStrike" cap="none">
                <a:solidFill>
                  <a:srgbClr val="222A35"/>
                </a:solidFill>
                <a:latin typeface="Varela Round"/>
                <a:ea typeface="Varela Round"/>
                <a:cs typeface="Varela Round"/>
                <a:sym typeface="Varela Round"/>
              </a:rPr>
              <a:t>ארון הקודש בבית הכנסת עמד בכותל המזרחי הצופה לירושלים, ובשעת תפילתם היהודים נשאו את עיניהם לציון.</a:t>
            </a:r>
            <a:endParaRPr sz="3200" b="0" i="0" u="none" strike="noStrike" cap="none">
              <a:solidFill>
                <a:srgbClr val="222A3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3"/>
          <p:cNvSpPr txBox="1">
            <a:spLocks noGrp="1"/>
          </p:cNvSpPr>
          <p:nvPr>
            <p:ph type="ctrTitle"/>
          </p:nvPr>
        </p:nvSpPr>
        <p:spPr>
          <a:xfrm>
            <a:off x="516000" y="129437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 sz="4000">
                <a:latin typeface="Varela Round"/>
                <a:ea typeface="Varela Round"/>
                <a:cs typeface="Varela Round"/>
                <a:sym typeface="Varela Round"/>
              </a:rPr>
              <a:t>הַתִּקְוָה </a:t>
            </a:r>
            <a:r>
              <a:rPr lang="iw-IL" sz="4000" b="1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3"/>
              </a:rPr>
              <a:t>בַּת שְׁנוֹת אַלְפַּיִם</a:t>
            </a:r>
            <a:endParaRPr sz="40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0" name="Google Shape;460;p63"/>
          <p:cNvSpPr/>
          <p:nvPr/>
        </p:nvSpPr>
        <p:spPr>
          <a:xfrm>
            <a:off x="1512828" y="1463039"/>
            <a:ext cx="9166344" cy="258183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w-IL" sz="3200" b="0" i="0" u="none" strike="noStrike" cap="none" dirty="0">
                <a:solidFill>
                  <a:srgbClr val="222A35"/>
                </a:solidFill>
                <a:latin typeface="Varela Round"/>
                <a:ea typeface="Varela Round"/>
                <a:cs typeface="Varela Round"/>
                <a:sym typeface="Varela Round"/>
              </a:rPr>
              <a:t>בת שנות אלפיים- עם ישראל הוגלה </a:t>
            </a:r>
            <a:r>
              <a:rPr lang="he-IL" sz="3200" b="0" i="0" u="none" strike="noStrike" cap="none" dirty="0">
                <a:solidFill>
                  <a:srgbClr val="222A35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iw-IL" sz="3200" b="0" i="0" u="none" strike="noStrike" cap="none" dirty="0">
                <a:solidFill>
                  <a:srgbClr val="222A35"/>
                </a:solidFill>
                <a:latin typeface="Varela Round"/>
                <a:ea typeface="Varela Round"/>
                <a:cs typeface="Varela Round"/>
                <a:sym typeface="Varela Round"/>
              </a:rPr>
              <a:t>גורש</a:t>
            </a:r>
            <a:r>
              <a:rPr lang="he-IL" sz="3200" b="0" i="0" u="none" strike="noStrike" cap="none" dirty="0">
                <a:solidFill>
                  <a:srgbClr val="222A35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r>
              <a:rPr lang="en-US" sz="3200" b="0" i="0" u="none" strike="noStrike" cap="none" dirty="0">
                <a:solidFill>
                  <a:srgbClr val="222A35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3200" b="0" i="0" u="none" strike="noStrike" cap="none" dirty="0">
                <a:solidFill>
                  <a:srgbClr val="222A35"/>
                </a:solidFill>
                <a:latin typeface="Varela Round"/>
                <a:ea typeface="Varela Round"/>
                <a:cs typeface="Varela Round"/>
                <a:sym typeface="Varela Round"/>
              </a:rPr>
              <a:t>מארצו ע"י הרומאים וחי כאלפיים שנה בגולה. במשך כל התקופה הזו קיווה לשוב לארץ מולדתו.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4"/>
          <p:cNvSpPr txBox="1">
            <a:spLocks noGrp="1"/>
          </p:cNvSpPr>
          <p:nvPr>
            <p:ph type="ctrTitle"/>
          </p:nvPr>
        </p:nvSpPr>
        <p:spPr>
          <a:xfrm>
            <a:off x="516000" y="129437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 sz="4000"/>
              <a:t>עוֹד לא אָבְדָה תִּקְוָתֵנוּ</a:t>
            </a:r>
            <a:endParaRPr sz="4000"/>
          </a:p>
        </p:txBody>
      </p:sp>
      <p:sp>
        <p:nvSpPr>
          <p:cNvPr id="466" name="Google Shape;466;p64"/>
          <p:cNvSpPr/>
          <p:nvPr/>
        </p:nvSpPr>
        <p:spPr>
          <a:xfrm>
            <a:off x="3048000" y="1982450"/>
            <a:ext cx="6096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64"/>
          <p:cNvSpPr/>
          <p:nvPr/>
        </p:nvSpPr>
        <p:spPr>
          <a:xfrm>
            <a:off x="2661830" y="1641447"/>
            <a:ext cx="6868341" cy="172844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0" i="0" u="none" strike="noStrike" cap="none">
                <a:solidFill>
                  <a:srgbClr val="222A35"/>
                </a:solidFill>
                <a:latin typeface="Varela Round"/>
                <a:ea typeface="Varela Round"/>
                <a:cs typeface="Varela Round"/>
                <a:sym typeface="Varela Round"/>
              </a:rPr>
              <a:t>התקווה להיות עם חופשי בארצם ליוותה אותם במשך כל תקופת גלותם. </a:t>
            </a:r>
            <a:endParaRPr sz="3200" b="0" i="0" u="none" strike="noStrike" cap="none">
              <a:solidFill>
                <a:srgbClr val="222A3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5"/>
          <p:cNvSpPr txBox="1">
            <a:spLocks noGrp="1"/>
          </p:cNvSpPr>
          <p:nvPr>
            <p:ph type="ctrTitle"/>
          </p:nvPr>
        </p:nvSpPr>
        <p:spPr>
          <a:xfrm>
            <a:off x="516000" y="129437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 sz="4000">
                <a:latin typeface="Varela Round"/>
                <a:ea typeface="Varela Round"/>
                <a:cs typeface="Varela Round"/>
                <a:sym typeface="Varela Round"/>
              </a:rPr>
              <a:t>לִהְיוֹת עַם חָפְשִי בְּאַרְצֵנוּ אֶרֶץ צִיּוֹן </a:t>
            </a:r>
            <a:r>
              <a:rPr lang="iw-IL" sz="4000" b="1">
                <a:latin typeface="Varela Round"/>
                <a:ea typeface="Varela Round"/>
                <a:cs typeface="Varela Round"/>
                <a:sym typeface="Varela Round"/>
              </a:rPr>
              <a:t>וִירוּשָלָיִם</a:t>
            </a:r>
            <a:endParaRPr sz="40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73" name="Google Shape;473;p65"/>
          <p:cNvSpPr/>
          <p:nvPr/>
        </p:nvSpPr>
        <p:spPr>
          <a:xfrm>
            <a:off x="3048000" y="2951947"/>
            <a:ext cx="6096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 sz="1400" b="0" i="0" u="none" strike="noStrike" cap="none">
                <a:solidFill>
                  <a:srgbClr val="000000"/>
                </a:solidFill>
                <a:latin typeface="David"/>
                <a:ea typeface="David"/>
                <a:cs typeface="David"/>
                <a:sym typeface="David"/>
              </a:rPr>
              <a:t>ע.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65"/>
          <p:cNvSpPr/>
          <p:nvPr/>
        </p:nvSpPr>
        <p:spPr>
          <a:xfrm>
            <a:off x="1594143" y="1725701"/>
            <a:ext cx="9003714" cy="238076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0" i="0" u="none" strike="noStrike" cap="none">
                <a:solidFill>
                  <a:srgbClr val="222A35"/>
                </a:solidFill>
                <a:latin typeface="Varela Round"/>
                <a:ea typeface="Varela Round"/>
                <a:cs typeface="Varela Round"/>
                <a:sym typeface="Varela Round"/>
              </a:rPr>
              <a:t>במשך אלפיים שנות גלותם היו היהודים זרים בארצות בהן ישבו וחיו חיי שעבוד. </a:t>
            </a:r>
            <a:endParaRPr sz="3200" b="0" i="0" u="none" strike="noStrike" cap="none">
              <a:solidFill>
                <a:srgbClr val="222A35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0" i="0" u="none" strike="noStrike" cap="none">
                <a:solidFill>
                  <a:srgbClr val="222A35"/>
                </a:solidFill>
                <a:latin typeface="Varela Round"/>
                <a:ea typeface="Varela Round"/>
                <a:cs typeface="Varela Round"/>
                <a:sym typeface="Varela Round"/>
              </a:rPr>
              <a:t>הם היו מחוסרי זכויות וסבלו מרדיפות וגזרות קשות.</a:t>
            </a:r>
            <a:endParaRPr sz="3200" b="0" i="0" u="none" strike="noStrike" cap="none">
              <a:solidFill>
                <a:srgbClr val="222A3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66" descr="יום הזיכרון ויום העצמאות - אתר בית ספר הגומא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2324" y="0"/>
            <a:ext cx="786235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7"/>
          <p:cNvSpPr txBox="1">
            <a:spLocks noGrp="1"/>
          </p:cNvSpPr>
          <p:nvPr>
            <p:ph type="ctrTitle"/>
          </p:nvPr>
        </p:nvSpPr>
        <p:spPr>
          <a:xfrm>
            <a:off x="516000" y="129436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iw-IL"/>
              <a:t>משימה</a:t>
            </a:r>
            <a:endParaRPr/>
          </a:p>
        </p:txBody>
      </p:sp>
      <p:sp>
        <p:nvSpPr>
          <p:cNvPr id="485" name="Google Shape;485;p67"/>
          <p:cNvSpPr txBox="1">
            <a:spLocks noGrp="1"/>
          </p:cNvSpPr>
          <p:nvPr>
            <p:ph type="body" idx="1"/>
          </p:nvPr>
        </p:nvSpPr>
        <p:spPr>
          <a:xfrm>
            <a:off x="1066607" y="1149324"/>
            <a:ext cx="9703765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iw-IL" sz="2800" dirty="0"/>
              <a:t>חפשו ארבעה אירועים שונים בהם שרים את המנון התקווה</a:t>
            </a:r>
            <a:endParaRPr dirty="0"/>
          </a:p>
          <a:p>
            <a:pPr marL="457200" lvl="0" indent="-4572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iw-IL" sz="2800" dirty="0"/>
              <a:t>מה המשותף לכל האירועים?</a:t>
            </a:r>
            <a:endParaRPr dirty="0"/>
          </a:p>
          <a:p>
            <a:pPr marL="457200" lvl="0" indent="-4572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iw-IL" sz="2800" dirty="0"/>
              <a:t>מה שונה בין האירועים שמצאתם?</a:t>
            </a:r>
            <a:endParaRPr dirty="0"/>
          </a:p>
          <a:p>
            <a:pPr marL="457200" lvl="0" indent="-4572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iw-IL" sz="2800" dirty="0"/>
              <a:t>מה ניתן ללמוד מכך על משמעות ההמנון בחיינו?  </a:t>
            </a:r>
            <a:endParaRPr dirty="0"/>
          </a:p>
          <a:p>
            <a:pPr marL="457200" lvl="0" indent="-4572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iw-IL" sz="2800" dirty="0"/>
              <a:t>כתבו בית נוסף להמנון אשר משקף את חיינו היום</a:t>
            </a:r>
            <a:endParaRPr dirty="0"/>
          </a:p>
        </p:txBody>
      </p:sp>
      <p:pic>
        <p:nvPicPr>
          <p:cNvPr id="4" name="Google Shape;513;p71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652DF1EE-ECF6-4863-BAAA-414D2F5FD3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000" y="2270022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ctrTitle"/>
          </p:nvPr>
        </p:nvSpPr>
        <p:spPr>
          <a:xfrm>
            <a:off x="516000" y="129436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/>
              <a:t>דוגמא: פרשת לנסקי</a:t>
            </a:r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516000" y="849436"/>
            <a:ext cx="11160000" cy="464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 sz="2000" dirty="0"/>
              <a:t>מאיר לנסקי היה יהודי אמריקני, אחד מראשי הפשע המאורגן בארצות הברית. </a:t>
            </a:r>
            <a:endParaRPr dirty="0"/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 sz="2000" dirty="0"/>
              <a:t>בשנת 1970 החליט לנסקי, שהיה בביקור בארץ, לבקש אשרת עולה וכך להסדיר את מעמדו החוקי בישראל. </a:t>
            </a:r>
            <a:endParaRPr dirty="0"/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 sz="2000" dirty="0"/>
              <a:t>מטרת העלייה לישראל היתה לחמוק מגורמי אכיפת החוק האמריקנים. </a:t>
            </a:r>
            <a:endParaRPr dirty="0"/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 sz="2000" dirty="0"/>
              <a:t>משרד הפנים </a:t>
            </a:r>
            <a:r>
              <a:rPr lang="iw-IL" sz="2000" b="1" dirty="0">
                <a:solidFill>
                  <a:srgbClr val="FF0000"/>
                </a:solidFill>
              </a:rPr>
              <a:t>סירב</a:t>
            </a:r>
            <a:r>
              <a:rPr lang="iw-IL" sz="2000" dirty="0"/>
              <a:t> להעניק לו תעודת עולה בשל הרקע הפלילי שלו והחשש מפני היותו סכנה לשלום הציבור. </a:t>
            </a:r>
            <a:endParaRPr dirty="0"/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 sz="2000" dirty="0"/>
              <a:t>לנסקי עתר לבג”ץ, בג”ץ </a:t>
            </a:r>
            <a:r>
              <a:rPr lang="iw-IL" sz="2000" b="1" dirty="0">
                <a:solidFill>
                  <a:srgbClr val="FF0000"/>
                </a:solidFill>
              </a:rPr>
              <a:t>דחה</a:t>
            </a:r>
            <a:r>
              <a:rPr lang="iw-IL" sz="2000" dirty="0"/>
              <a:t> את העתירה שלו והוא שב לארצות הברית..</a:t>
            </a:r>
            <a:endParaRPr dirty="0"/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e-IL" sz="2000" dirty="0"/>
              <a:t>(</a:t>
            </a:r>
            <a:r>
              <a:rPr lang="iw-IL" sz="2000" dirty="0"/>
              <a:t>בג"ץ 442/71 לנסקי נ' שר הפנים</a:t>
            </a:r>
            <a:r>
              <a:rPr lang="he-IL" sz="2000" dirty="0"/>
              <a:t>)</a:t>
            </a:r>
            <a:endParaRPr sz="2000" dirty="0"/>
          </a:p>
        </p:txBody>
      </p:sp>
      <p:pic>
        <p:nvPicPr>
          <p:cNvPr id="152" name="Google Shape;15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58225">
            <a:off x="1592148" y="3803552"/>
            <a:ext cx="1607878" cy="2312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8"/>
          <p:cNvSpPr txBox="1">
            <a:spLocks noGrp="1"/>
          </p:cNvSpPr>
          <p:nvPr>
            <p:ph type="ctrTitle"/>
          </p:nvPr>
        </p:nvSpPr>
        <p:spPr>
          <a:xfrm>
            <a:off x="516000" y="129436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iw-IL"/>
              <a:t>בול</a:t>
            </a:r>
            <a:endParaRPr/>
          </a:p>
        </p:txBody>
      </p:sp>
      <p:sp>
        <p:nvSpPr>
          <p:cNvPr id="491" name="Google Shape;491;p68"/>
          <p:cNvSpPr txBox="1">
            <a:spLocks noGrp="1"/>
          </p:cNvSpPr>
          <p:nvPr>
            <p:ph type="body" idx="1"/>
          </p:nvPr>
        </p:nvSpPr>
        <p:spPr>
          <a:xfrm>
            <a:off x="516000" y="1178820"/>
            <a:ext cx="111600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iw-IL" sz="2800"/>
              <a:t>בולי קק"ל זכו במרוצת השנים למקום סמלי־חינוכי.</a:t>
            </a:r>
            <a:endParaRPr sz="2800"/>
          </a:p>
          <a:p>
            <a:pPr marL="0" lvl="0" indent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iw-IL" sz="2800"/>
              <a:t>הם מופיעים על תעודות גמר ועל מסמכים שונים, והם מהווים אמצעי חינוכי והסברתי, מקור ללמידה, להנאה ולתחביב לאספנים רבים בארץ ובעולם.</a:t>
            </a:r>
            <a:endParaRPr sz="28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9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he-IL"/>
              <a:t>ב-1902 - "בול ציון"</a:t>
            </a:r>
          </a:p>
        </p:txBody>
      </p:sp>
      <p:pic>
        <p:nvPicPr>
          <p:cNvPr id="497" name="Google Shape;497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2846" y="1525454"/>
            <a:ext cx="2914317" cy="3985303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69"/>
          <p:cNvSpPr/>
          <p:nvPr/>
        </p:nvSpPr>
        <p:spPr>
          <a:xfrm>
            <a:off x="5615492" y="2031063"/>
            <a:ext cx="6060508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w-IL" sz="30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הבול הראשון שהנפיקה ק"קל היתה מתוך רצון להפוך את רעיון גאולת הארץ לנגיש וזמין לכל יהודי העולם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0"/>
          <p:cNvSpPr txBox="1">
            <a:spLocks noGrp="1"/>
          </p:cNvSpPr>
          <p:nvPr>
            <p:ph type="ctrTitle"/>
          </p:nvPr>
        </p:nvSpPr>
        <p:spPr>
          <a:xfrm>
            <a:off x="516000" y="129437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/>
              <a:t>מטבע</a:t>
            </a:r>
            <a:endParaRPr/>
          </a:p>
        </p:txBody>
      </p:sp>
      <p:sp>
        <p:nvSpPr>
          <p:cNvPr id="504" name="Google Shape;504;p70"/>
          <p:cNvSpPr txBox="1"/>
          <p:nvPr/>
        </p:nvSpPr>
        <p:spPr>
          <a:xfrm>
            <a:off x="1323190" y="1167966"/>
            <a:ext cx="900865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w-IL" sz="28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ביטוי לחידוש ריבונות חידוש ריבונות עם ישראל בארצו.</a:t>
            </a:r>
            <a:endParaRPr sz="28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5" name="Google Shape;505;p70"/>
          <p:cNvSpPr txBox="1"/>
          <p:nvPr/>
        </p:nvSpPr>
        <p:spPr>
          <a:xfrm>
            <a:off x="1204856" y="3843810"/>
            <a:ext cx="900865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w-IL" sz="28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בחירת שמות המטבעות הישראלים הלקוחים משמות מטבעות יהודיים עתיקים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6" name="Google Shape;506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0100" y="2183629"/>
            <a:ext cx="2971800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he-IL"/>
              <a:t>משימה</a:t>
            </a:r>
          </a:p>
        </p:txBody>
      </p:sp>
      <p:sp>
        <p:nvSpPr>
          <p:cNvPr id="512" name="Google Shape;512;p71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0" lvl="0" indent="-457200">
              <a:buFont typeface="+mj-lt"/>
              <a:buAutoNum type="arabicPeriod"/>
            </a:pPr>
            <a:r>
              <a:rPr lang="he-IL" sz="3200" dirty="0"/>
              <a:t>התבוננו על לפחות</a:t>
            </a:r>
            <a:r>
              <a:rPr lang="en-US" sz="3200" dirty="0"/>
              <a:t> 4 </a:t>
            </a:r>
            <a:r>
              <a:rPr lang="he-IL" sz="3200" dirty="0"/>
              <a:t>מטבעות ישראליים שונים </a:t>
            </a:r>
          </a:p>
          <a:p>
            <a:pPr marL="508000" lvl="0" indent="-457200">
              <a:buFont typeface="+mj-lt"/>
              <a:buAutoNum type="arabicPeriod"/>
            </a:pPr>
            <a:r>
              <a:rPr lang="he-IL" sz="3200" dirty="0"/>
              <a:t>מה השם הרשום על המטבע?</a:t>
            </a:r>
          </a:p>
          <a:p>
            <a:pPr marL="508000" lvl="0" indent="-457200">
              <a:buFont typeface="+mj-lt"/>
              <a:buAutoNum type="arabicPeriod"/>
            </a:pPr>
            <a:r>
              <a:rPr lang="he-IL" sz="3200" dirty="0"/>
              <a:t>מה רואים על כל אחד מהמטבעות? </a:t>
            </a:r>
          </a:p>
          <a:p>
            <a:pPr marL="508000" lvl="0" indent="-457200">
              <a:buFont typeface="+mj-lt"/>
              <a:buAutoNum type="arabicPeriod"/>
            </a:pPr>
            <a:r>
              <a:rPr lang="he-IL" sz="3200" dirty="0"/>
              <a:t>מה משותף לכל המטבעות?</a:t>
            </a:r>
          </a:p>
        </p:txBody>
      </p:sp>
      <p:pic>
        <p:nvPicPr>
          <p:cNvPr id="513" name="Google Shape;513;p71" descr="תמונה שמכילה ציור&#10;&#10;התיאור נוצר באופן אוטומטי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5240" y="247650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3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he-IL"/>
              <a:t>מה למדנו?</a:t>
            </a:r>
          </a:p>
        </p:txBody>
      </p:sp>
      <p:sp>
        <p:nvSpPr>
          <p:cNvPr id="526" name="Google Shape;526;p73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he-IL" dirty="0"/>
              <a:t>סמלי מדינת ישראל מייצגים את הערכים, התרבות וההיסטוריה של העם היהודי.</a:t>
            </a:r>
          </a:p>
          <a:p>
            <a:pPr lvl="0">
              <a:lnSpc>
                <a:spcPct val="100000"/>
              </a:lnSpc>
            </a:pPr>
            <a:r>
              <a:rPr lang="he-IL" dirty="0"/>
              <a:t>סמלי המדינה מאחדים ומלכדים את העם היהודי.</a:t>
            </a:r>
          </a:p>
          <a:p>
            <a:pPr lvl="0">
              <a:lnSpc>
                <a:spcPct val="100000"/>
              </a:lnSpc>
            </a:pPr>
            <a:r>
              <a:rPr lang="he-IL" dirty="0"/>
              <a:t>סמל המדינה- המנורה שעמדה בבית המקדש בירושלים ומשני </a:t>
            </a:r>
            <a:r>
              <a:rPr lang="he-IL" dirty="0" err="1"/>
              <a:t>צידיה</a:t>
            </a:r>
            <a:r>
              <a:rPr lang="he-IL" dirty="0"/>
              <a:t> ענפי זית שהם סמל לשלום ומתחתיה רשום "ישראל".  </a:t>
            </a:r>
          </a:p>
          <a:p>
            <a:pPr lvl="0">
              <a:lnSpc>
                <a:spcPct val="100000"/>
              </a:lnSpc>
            </a:pPr>
            <a:r>
              <a:rPr lang="he-IL" dirty="0"/>
              <a:t>המנון- "התקווה"- מבטא את השאיפה של העם היהודי לחזור לארצו ולחיות חיי חופש בארצו.</a:t>
            </a:r>
          </a:p>
          <a:p>
            <a:pPr lvl="0">
              <a:lnSpc>
                <a:spcPct val="100000"/>
              </a:lnSpc>
            </a:pPr>
            <a:r>
              <a:rPr lang="he-IL" dirty="0"/>
              <a:t>דגל המדינה- מורכב ממגן דוד כחול שהוא סמל יהודי מסורתי על רקע לבן ושני פסי תכלת שהם צבעי הטלית היהודית.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4"/>
          <p:cNvSpPr txBox="1">
            <a:spLocks noGrp="1"/>
          </p:cNvSpPr>
          <p:nvPr>
            <p:ph type="ctrTitle"/>
          </p:nvPr>
        </p:nvSpPr>
        <p:spPr>
          <a:xfrm>
            <a:off x="1289113" y="3722707"/>
            <a:ext cx="9613777" cy="145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 sz="2000"/>
              <a:t>השימוש ביצירות במהלך שידור זה נעשה לפי סעיף 27א לחוק זכות יוצרים, תשס"ח-2007. </a:t>
            </a:r>
            <a:br>
              <a:rPr lang="iw-IL" sz="2000"/>
            </a:br>
            <a:r>
              <a:rPr lang="iw-IL" sz="2000"/>
              <a:t>אם הינך בעל הזכויות באחת היצירות, באפשרותך לבקש מאיתנו לחדול מהשימוש ביצירה, </a:t>
            </a:r>
            <a:br>
              <a:rPr lang="iw-IL" sz="2000"/>
            </a:br>
            <a:r>
              <a:rPr lang="iw-IL" sz="2000"/>
              <a:t>זאת באמצעות פנייה לדוא"ל rights@education.gov.il</a:t>
            </a:r>
            <a:endParaRPr sz="2000"/>
          </a:p>
        </p:txBody>
      </p:sp>
      <p:sp>
        <p:nvSpPr>
          <p:cNvPr id="532" name="Google Shape;532;p74"/>
          <p:cNvSpPr/>
          <p:nvPr/>
        </p:nvSpPr>
        <p:spPr>
          <a:xfrm>
            <a:off x="1273083" y="2661336"/>
            <a:ext cx="9645837" cy="7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ctrTitle"/>
          </p:nvPr>
        </p:nvSpPr>
        <p:spPr>
          <a:xfrm>
            <a:off x="516000" y="129436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/>
              <a:t>מושגי יסוד - חוק השבות / ערוץ הכנסת</a:t>
            </a:r>
            <a:endParaRPr/>
          </a:p>
        </p:txBody>
      </p:sp>
      <p:pic>
        <p:nvPicPr>
          <p:cNvPr id="2" name="מדיה מקוונת 1" title="ￗﾞￗﾕￗﾩￗﾒ ￗﾙￗﾡￗﾕￗﾓ - ￗﾗￗﾕￗﾧ ￗﾔￗﾩￗﾑￗﾕￗﾪ - ￗﾢￗﾨￗﾕￗﾥ ￗﾔￗﾛￗﾠￗﾡￗﾪ">
            <a:hlinkClick r:id="" action="ppaction://media"/>
            <a:extLst>
              <a:ext uri="{FF2B5EF4-FFF2-40B4-BE49-F238E27FC236}">
                <a16:creationId xmlns:a16="http://schemas.microsoft.com/office/drawing/2014/main" id="{9C88D79D-4D75-4E4A-8280-00B3CDAC32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86409" y="879382"/>
            <a:ext cx="7511552" cy="5629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/>
          <p:nvPr/>
        </p:nvSpPr>
        <p:spPr>
          <a:xfrm>
            <a:off x="935477" y="5154446"/>
            <a:ext cx="6714019" cy="104946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2000" b="1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קראו את האירוע המצורף והסבירו בהתבסס על "חוק השבות"</a:t>
            </a:r>
            <a:endParaRPr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2000" b="1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מדוע בג”ץ דחה את בקשתו של רופאייזן. נמקו את תשובתכם </a:t>
            </a:r>
            <a:endParaRPr sz="20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4" name="Google Shape;164;p24"/>
          <p:cNvSpPr txBox="1">
            <a:spLocks noGrp="1"/>
          </p:cNvSpPr>
          <p:nvPr>
            <p:ph type="ctrTitle"/>
          </p:nvPr>
        </p:nvSpPr>
        <p:spPr>
          <a:xfrm>
            <a:off x="516000" y="129436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/>
              <a:t>דילמה: קראו את האירוע הבא</a:t>
            </a:r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516000" y="1178820"/>
            <a:ext cx="111600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 sz="2000" b="1" dirty="0">
                <a:solidFill>
                  <a:srgbClr val="1E4E79"/>
                </a:solidFill>
              </a:rPr>
              <a:t>פרשת רופאייזן (1962)</a:t>
            </a:r>
            <a:r>
              <a:rPr lang="iw-IL" sz="2000" dirty="0">
                <a:solidFill>
                  <a:srgbClr val="1E4E79"/>
                </a:solidFill>
              </a:rPr>
              <a:t>- </a:t>
            </a:r>
            <a:r>
              <a:rPr lang="he-IL" sz="2000" dirty="0">
                <a:solidFill>
                  <a:srgbClr val="1E4E79"/>
                </a:solidFill>
              </a:rPr>
              <a:t> (</a:t>
            </a:r>
            <a:r>
              <a:rPr lang="iw-IL" sz="2000" dirty="0">
                <a:solidFill>
                  <a:srgbClr val="1E4E79"/>
                </a:solidFill>
              </a:rPr>
              <a:t>אוסוולד דניאל</a:t>
            </a:r>
            <a:r>
              <a:rPr lang="he-IL" sz="2000" dirty="0">
                <a:solidFill>
                  <a:srgbClr val="1E4E79"/>
                </a:solidFill>
              </a:rPr>
              <a:t> </a:t>
            </a:r>
            <a:r>
              <a:rPr lang="iw-IL" sz="2000" dirty="0">
                <a:solidFill>
                  <a:srgbClr val="1E4E79"/>
                </a:solidFill>
              </a:rPr>
              <a:t>רופאייזן</a:t>
            </a:r>
            <a:r>
              <a:rPr lang="he-IL" sz="2000" dirty="0">
                <a:solidFill>
                  <a:srgbClr val="1E4E79"/>
                </a:solidFill>
              </a:rPr>
              <a:t>)</a:t>
            </a:r>
            <a:r>
              <a:rPr lang="iw-IL" sz="2000" dirty="0">
                <a:solidFill>
                  <a:srgbClr val="1E4E79"/>
                </a:solidFill>
              </a:rPr>
              <a:t> היה יהודי מפולין שבמלחמת העולם השנייה עזר ליהודים להימלט מגטו מיר  בבלארוס לפני השמדתו בידי הנאצים. </a:t>
            </a:r>
            <a:endParaRPr dirty="0"/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 sz="2000" dirty="0">
                <a:solidFill>
                  <a:srgbClr val="1E4E79"/>
                </a:solidFill>
              </a:rPr>
              <a:t>זהותו של רופאייזן נחשפה והוא נאלץ לברוח למנזר קתולי, שם המיר את דתו והפך לנוצרי. </a:t>
            </a:r>
            <a:endParaRPr dirty="0"/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 sz="2000" dirty="0">
                <a:solidFill>
                  <a:srgbClr val="1E4E79"/>
                </a:solidFill>
              </a:rPr>
              <a:t>בשנת 1958 הגיע רופאייזן לישראל ככומר נוצרי, והגיש בקשה לשר הפנים לקבל אשרת עולה כיהודי כי:</a:t>
            </a:r>
            <a:endParaRPr dirty="0"/>
          </a:p>
          <a:p>
            <a:pPr marL="457200" lvl="0" indent="-3556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000"/>
              <a:buChar char="-"/>
            </a:pPr>
            <a:r>
              <a:rPr lang="iw-IL" sz="2000" dirty="0">
                <a:solidFill>
                  <a:srgbClr val="1E4E79"/>
                </a:solidFill>
              </a:rPr>
              <a:t>הוא רואה את עצמו כבן העם היהודי </a:t>
            </a:r>
            <a:endParaRPr dirty="0"/>
          </a:p>
          <a:p>
            <a:pPr marL="457200" lvl="0" indent="-3556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000"/>
              <a:buFont typeface="Arial"/>
              <a:buChar char="-"/>
            </a:pPr>
            <a:r>
              <a:rPr lang="iw-IL" sz="2000" dirty="0">
                <a:solidFill>
                  <a:srgbClr val="1E4E79"/>
                </a:solidFill>
              </a:rPr>
              <a:t>הוא נולד יהודי ולפי ההלכה היהודית מי שנולד יהודי נשאר יהודי. </a:t>
            </a:r>
            <a:endParaRPr dirty="0"/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 sz="2000" dirty="0">
                <a:solidFill>
                  <a:srgbClr val="1E4E79"/>
                </a:solidFill>
              </a:rPr>
              <a:t>בקשתו </a:t>
            </a:r>
            <a:r>
              <a:rPr lang="iw-IL" sz="2000" b="1" dirty="0">
                <a:solidFill>
                  <a:srgbClr val="FF0000"/>
                </a:solidFill>
              </a:rPr>
              <a:t>נדחתה</a:t>
            </a:r>
            <a:r>
              <a:rPr lang="iw-IL" sz="2000" dirty="0">
                <a:solidFill>
                  <a:srgbClr val="1E4E79"/>
                </a:solidFill>
              </a:rPr>
              <a:t>, וגם ערעורו לבג"ץ לא התקבל.</a:t>
            </a:r>
            <a:endParaRPr dirty="0"/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e-IL" sz="2000" dirty="0">
                <a:solidFill>
                  <a:srgbClr val="1E4E79"/>
                </a:solidFill>
              </a:rPr>
              <a:t>(</a:t>
            </a:r>
            <a:r>
              <a:rPr lang="iw-IL" sz="2000" dirty="0">
                <a:solidFill>
                  <a:srgbClr val="1E4E79"/>
                </a:solidFill>
              </a:rPr>
              <a:t>בג"ץ 72/62 רופאייזן נ' שר הפנים; גביזון, 2010: 47-48</a:t>
            </a:r>
            <a:r>
              <a:rPr lang="he-IL" sz="2000" dirty="0">
                <a:solidFill>
                  <a:srgbClr val="1E4E79"/>
                </a:solidFill>
              </a:rPr>
              <a:t>)</a:t>
            </a:r>
            <a:endParaRPr sz="2000" dirty="0"/>
          </a:p>
        </p:txBody>
      </p:sp>
      <p:pic>
        <p:nvPicPr>
          <p:cNvPr id="166" name="Google Shape;166;p24" descr="תמונה שמכילה ציור&#10;&#10;התיאור נוצר באופן אוטומטי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48" y="316499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body" idx="1"/>
          </p:nvPr>
        </p:nvSpPr>
        <p:spPr>
          <a:xfrm>
            <a:off x="516000" y="1178820"/>
            <a:ext cx="111600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iw-IL" b="1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פרשת שליט (1968)</a:t>
            </a:r>
            <a:r>
              <a:rPr lang="iw-IL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- בנימין שליט היה קצין יהודי בצה"ל שנשא אישה לא יהודייה. </a:t>
            </a:r>
            <a:endParaRPr dirty="0"/>
          </a:p>
          <a:p>
            <a:pPr marL="0" lvl="0" indent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iw-IL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הוא עתר לבג"ץ בבקשה לרשום את ילדיו כבני הלאום היהודי וכחסרי דת, למרות שהאם </a:t>
            </a:r>
            <a:r>
              <a:rPr lang="iw-IL" b="1" dirty="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לא</a:t>
            </a:r>
            <a:r>
              <a:rPr lang="iw-IL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 הייתה יהודייה.     </a:t>
            </a:r>
            <a:endParaRPr dirty="0"/>
          </a:p>
          <a:p>
            <a:pPr marL="0" lvl="0" indent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iw-IL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עתירתו </a:t>
            </a:r>
            <a:r>
              <a:rPr lang="iw-IL" b="1" dirty="0">
                <a:solidFill>
                  <a:srgbClr val="2E75B5"/>
                </a:solidFill>
                <a:latin typeface="Varela Round"/>
                <a:ea typeface="Varela Round"/>
                <a:cs typeface="Varela Round"/>
                <a:sym typeface="Varela Round"/>
              </a:rPr>
              <a:t>התקבלה</a:t>
            </a:r>
            <a:r>
              <a:rPr lang="iw-IL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 וילדיו נרשמו כיהודים בסעיף הלאום </a:t>
            </a:r>
            <a:r>
              <a:rPr lang="he-IL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iw-IL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סעיף שהיה בעבר בתעודת זהות) (בג"ץ 58/68 בנימין שליט נ' שר הפנים; גביזון, 2010: 47-48.</a:t>
            </a:r>
            <a:r>
              <a:rPr lang="he-IL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endParaRPr dirty="0"/>
          </a:p>
        </p:txBody>
      </p:sp>
      <p:sp>
        <p:nvSpPr>
          <p:cNvPr id="172" name="Google Shape;172;p25"/>
          <p:cNvSpPr/>
          <p:nvPr/>
        </p:nvSpPr>
        <p:spPr>
          <a:xfrm>
            <a:off x="2279931" y="4753767"/>
            <a:ext cx="6803430" cy="1191048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2000" b="1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קראו את האירוע המצורף והסבירו בהתבסס על "חוק השבות"</a:t>
            </a:r>
            <a:endParaRPr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2000" b="1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מדוע בג”ץ קבל את בקשתו של שליט. נמקו את תשובתכם </a:t>
            </a:r>
            <a:endParaRPr sz="20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ctrTitle"/>
          </p:nvPr>
        </p:nvSpPr>
        <p:spPr>
          <a:xfrm>
            <a:off x="516000" y="129436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/>
              <a:t>קראו את האירוע הבא</a:t>
            </a:r>
            <a:endParaRPr/>
          </a:p>
        </p:txBody>
      </p:sp>
      <p:pic>
        <p:nvPicPr>
          <p:cNvPr id="174" name="Google Shape;174;p25" descr="תמונה שמכילה ציור&#10;&#10;התיאור נוצר באופן אוטומטי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747" y="3816818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/>
              <a:t>חוק האזרחות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1886</Words>
  <Application>Microsoft Office PowerPoint</Application>
  <PresentationFormat>מסך רחב</PresentationFormat>
  <Paragraphs>218</Paragraphs>
  <Slides>55</Slides>
  <Notes>55</Notes>
  <HiddenSlides>0</HiddenSlides>
  <MMClips>4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55</vt:i4>
      </vt:variant>
    </vt:vector>
  </HeadingPairs>
  <TitlesOfParts>
    <vt:vector size="60" baseType="lpstr">
      <vt:lpstr>Calibri</vt:lpstr>
      <vt:lpstr>Varela Round</vt:lpstr>
      <vt:lpstr>Arial</vt:lpstr>
      <vt:lpstr>David</vt:lpstr>
      <vt:lpstr>ערכת נושא Office</vt:lpstr>
      <vt:lpstr>מערכת שידורים לאומית</vt:lpstr>
      <vt:lpstr>חוק השבות</vt:lpstr>
      <vt:lpstr>חוק השבות - 1950</vt:lpstr>
      <vt:lpstr>מגבלות על עליית יהודים על פי חוק השבות</vt:lpstr>
      <vt:lpstr>דוגמא: פרשת לנסקי</vt:lpstr>
      <vt:lpstr>מושגי יסוד - חוק השבות / ערוץ הכנסת</vt:lpstr>
      <vt:lpstr>דילמה: קראו את האירוע הבא</vt:lpstr>
      <vt:lpstr>קראו את האירוע הבא</vt:lpstr>
      <vt:lpstr>חוק האזרחות</vt:lpstr>
      <vt:lpstr>אזרח ואזרחות</vt:lpstr>
      <vt:lpstr>חוק האזרחות - 1952</vt:lpstr>
      <vt:lpstr>תנאים לקבלת אזרחות</vt:lpstr>
      <vt:lpstr>תנאים לקבלת אזרחות</vt:lpstr>
      <vt:lpstr>תנאים לקבלת אזרחות</vt:lpstr>
      <vt:lpstr>תנאים לקבלת אזרחות</vt:lpstr>
      <vt:lpstr>תנאים לקבלת אזרחות</vt:lpstr>
      <vt:lpstr>תנאים לקבלת אזרחות</vt:lpstr>
      <vt:lpstr>תנאים לקבלת אזרחות</vt:lpstr>
      <vt:lpstr>חוק האזרחות</vt:lpstr>
      <vt:lpstr>דילמה</vt:lpstr>
      <vt:lpstr>דילמה</vt:lpstr>
      <vt:lpstr>מה למדנו?</vt:lpstr>
      <vt:lpstr>חלק ב': סמלי המדינה</vt:lpstr>
      <vt:lpstr>  סמל מדינת ישראל-   סמל יהודי</vt:lpstr>
      <vt:lpstr>מצגת של PowerPoint‏</vt:lpstr>
      <vt:lpstr>מנורת שבעת הקנים | איך נוצר סמל מדינת ישראל? / כאן</vt:lpstr>
      <vt:lpstr>מצגת של PowerPoint‏</vt:lpstr>
      <vt:lpstr>מצגת של PowerPoint‏</vt:lpstr>
      <vt:lpstr>המקור לרעיון של מנורה וענפי הזית</vt:lpstr>
      <vt:lpstr>ענפי הזית שסביב המנורה המקור לאור המנורה</vt:lpstr>
      <vt:lpstr>מצגת של PowerPoint‏</vt:lpstr>
      <vt:lpstr>דגל המדינה</vt:lpstr>
      <vt:lpstr>הדגל והסמל / ערוץ 2</vt:lpstr>
      <vt:lpstr>מגן דוד</vt:lpstr>
      <vt:lpstr>מצגת של PowerPoint‏</vt:lpstr>
      <vt:lpstr>הטלית</vt:lpstr>
      <vt:lpstr>מצגת של PowerPoint‏</vt:lpstr>
      <vt:lpstr>משימה</vt:lpstr>
      <vt:lpstr>"התקווה" - המנון המדינה, נכתב ע"י נפתלי הרץ אימבר</vt:lpstr>
      <vt:lpstr>ביטויי ההמנון</vt:lpstr>
      <vt:lpstr>הסיפור האמיתי של התקווה</vt:lpstr>
      <vt:lpstr>כָּל עוֹד בַּלֵּבָב פְּנִימָה נֶפֶשׁ יְהוּדִי הוֹמִיָּה</vt:lpstr>
      <vt:lpstr>וּלְפַאֲתֵי מִזְרָח קָדִימָה עַין לְצִיוֹן צוֹפִיָּה</vt:lpstr>
      <vt:lpstr>מצגת של PowerPoint‏</vt:lpstr>
      <vt:lpstr>הַתִּקְוָה בַּת שְׁנוֹת אַלְפַּיִם</vt:lpstr>
      <vt:lpstr>עוֹד לא אָבְדָה תִּקְוָתֵנוּ</vt:lpstr>
      <vt:lpstr>לִהְיוֹת עַם חָפְשִי בְּאַרְצֵנוּ אֶרֶץ צִיּוֹן וִירוּשָלָיִם</vt:lpstr>
      <vt:lpstr>מצגת של PowerPoint‏</vt:lpstr>
      <vt:lpstr>משימה</vt:lpstr>
      <vt:lpstr>בול</vt:lpstr>
      <vt:lpstr>ב-1902 - "בול ציון"</vt:lpstr>
      <vt:lpstr>מטבע</vt:lpstr>
      <vt:lpstr>משימה</vt:lpstr>
      <vt:lpstr>מה למדנו?</vt:lpstr>
      <vt:lpstr>השימוש ביצירות במהלך שידור זה נעשה לפי סעיף 27א לחוק זכות יוצרים, תשס"ח-2007.  אם הינך בעל הזכויות באחת היצירות, באפשרותך לבקש מאיתנו לחדול מהשימוש ביצירה,  זאת באמצעות פנייה לדוא"ל rights@education.gov.il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cp:lastModifiedBy>נעמה כהן-לוז</cp:lastModifiedBy>
  <cp:revision>17</cp:revision>
  <dcterms:modified xsi:type="dcterms:W3CDTF">2020-07-05T17:46:37Z</dcterms:modified>
</cp:coreProperties>
</file>