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21"/>
  </p:notesMasterIdLst>
  <p:sldIdLst>
    <p:sldId id="257" r:id="rId2"/>
    <p:sldId id="262" r:id="rId3"/>
    <p:sldId id="263" r:id="rId4"/>
    <p:sldId id="288" r:id="rId5"/>
    <p:sldId id="289" r:id="rId6"/>
    <p:sldId id="295" r:id="rId7"/>
    <p:sldId id="296" r:id="rId8"/>
    <p:sldId id="297" r:id="rId9"/>
    <p:sldId id="298" r:id="rId10"/>
    <p:sldId id="299" r:id="rId11"/>
    <p:sldId id="300" r:id="rId12"/>
    <p:sldId id="301" r:id="rId13"/>
    <p:sldId id="302" r:id="rId14"/>
    <p:sldId id="303" r:id="rId15"/>
    <p:sldId id="305" r:id="rId16"/>
    <p:sldId id="306" r:id="rId17"/>
    <p:sldId id="307" r:id="rId18"/>
    <p:sldId id="308" r:id="rId19"/>
    <p:sldId id="473" r:id="rId20"/>
  </p:sldIdLst>
  <p:sldSz cx="12190413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 snapToGrid="0" snapToObjects="1">
      <p:cViewPr varScale="1">
        <p:scale>
          <a:sx n="104" d="100"/>
          <a:sy n="104" d="100"/>
        </p:scale>
        <p:origin x="444" y="10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5EC061A6-0796-4DA4-BCCF-C39215C865B3}" type="datetimeFigureOut">
              <a:rPr lang="he-IL" smtClean="0"/>
              <a:pPr/>
              <a:t>י'/ניסן/תש"ף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E6DF83E7-A828-4E18-9E21-DA925548D1ED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204728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7bb09f98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7bb09f98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7bb09f989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7bb09f989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7bb09f989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7bb09f989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7bb09f989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7bb09f989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7bb09f989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7bb09f989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7bb09f989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7bb09f989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7bb09f989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7bb09f989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7bb09f989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7bb09f989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7bb09f98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7bb09f98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7bb09f989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7bb09f989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7bb09f98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7bb09f98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7bb09f989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7bb09f989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7bb09f989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7bb09f989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7bb09f989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7bb09f989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7bb09f98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7bb09f98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7bb09f989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7bb09f989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שע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914281" y="2693988"/>
            <a:ext cx="10361851" cy="1470025"/>
          </a:xfrm>
        </p:spPr>
        <p:txBody>
          <a:bodyPr vert="horz" lIns="91440" tIns="45720" rIns="91440" bIns="45720" rtlCol="1" anchor="ctr">
            <a:normAutofit/>
          </a:bodyPr>
          <a:lstStyle>
            <a:lvl1pPr>
              <a:defRPr kumimoji="0" lang="he-IL" sz="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92A72"/>
                </a:solidFill>
                <a:effectLst/>
                <a:uLnTx/>
                <a:uFillTx/>
                <a:latin typeface="Varela Round" panose="00000500000000000000" pitchFamily="2" charset="-79"/>
                <a:ea typeface="+mj-ea"/>
                <a:cs typeface="Varela Round" panose="00000500000000000000" pitchFamily="2" charset="-79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-669982" y="6569428"/>
            <a:ext cx="2623619" cy="45910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מלבן מעוגל 7"/>
          <p:cNvSpPr/>
          <p:nvPr userDrawn="1"/>
        </p:nvSpPr>
        <p:spPr>
          <a:xfrm>
            <a:off x="-1488616" y="6410587"/>
            <a:ext cx="3245977" cy="86423"/>
          </a:xfrm>
          <a:prstGeom prst="roundRect">
            <a:avLst>
              <a:gd name="adj" fmla="val 49359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מלבן מעוגל 8"/>
          <p:cNvSpPr/>
          <p:nvPr userDrawn="1"/>
        </p:nvSpPr>
        <p:spPr>
          <a:xfrm>
            <a:off x="9985182" y="-439221"/>
            <a:ext cx="4205100" cy="63186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מלבן מעוגל 9"/>
          <p:cNvSpPr/>
          <p:nvPr userDrawn="1"/>
        </p:nvSpPr>
        <p:spPr>
          <a:xfrm>
            <a:off x="8258395" y="6565100"/>
            <a:ext cx="4433637" cy="79653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2" name="תמונה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58" r="33511" b="26248"/>
          <a:stretch/>
        </p:blipFill>
        <p:spPr>
          <a:xfrm>
            <a:off x="5444576" y="369916"/>
            <a:ext cx="1301261" cy="159743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שם השיעו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מעוגל 9"/>
          <p:cNvSpPr/>
          <p:nvPr userDrawn="1"/>
        </p:nvSpPr>
        <p:spPr>
          <a:xfrm>
            <a:off x="212915" y="1396869"/>
            <a:ext cx="13175666" cy="2978963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  </a:t>
            </a:r>
          </a:p>
        </p:txBody>
      </p:sp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738940" y="1640910"/>
            <a:ext cx="10871177" cy="12600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defRPr sz="6600" b="1"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לחץ כדי לערוך סגנון כותרת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7328995" y="6579191"/>
            <a:ext cx="5333172" cy="55761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מלבן מעוגל 7"/>
          <p:cNvSpPr/>
          <p:nvPr userDrawn="1"/>
        </p:nvSpPr>
        <p:spPr>
          <a:xfrm>
            <a:off x="9499907" y="6294300"/>
            <a:ext cx="3049259" cy="205899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מלבן מעוגל 8"/>
          <p:cNvSpPr/>
          <p:nvPr userDrawn="1"/>
        </p:nvSpPr>
        <p:spPr>
          <a:xfrm>
            <a:off x="9995581" y="-235260"/>
            <a:ext cx="2768137" cy="451249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1" name="מלבן מעוגל 10"/>
          <p:cNvSpPr/>
          <p:nvPr userDrawn="1"/>
        </p:nvSpPr>
        <p:spPr>
          <a:xfrm>
            <a:off x="-501048" y="163632"/>
            <a:ext cx="1427924" cy="322428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738117" y="2918492"/>
            <a:ext cx="10872000" cy="720000"/>
          </a:xfrm>
          <a:prstGeom prst="rect">
            <a:avLst/>
          </a:prstGeom>
        </p:spPr>
        <p:txBody>
          <a:bodyPr spcFirstLastPara="1" wrap="square" lIns="36000" tIns="36000" rIns="36000" bIns="36000" anchor="t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None/>
              <a:defRPr sz="3600" b="1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9pPr>
          </a:lstStyle>
          <a:p>
            <a:endParaRPr dirty="0"/>
          </a:p>
        </p:txBody>
      </p:sp>
      <p:sp>
        <p:nvSpPr>
          <p:cNvPr id="13" name="מציין מיקום תוכן 2"/>
          <p:cNvSpPr>
            <a:spLocks noGrp="1"/>
          </p:cNvSpPr>
          <p:nvPr>
            <p:ph idx="10"/>
          </p:nvPr>
        </p:nvSpPr>
        <p:spPr>
          <a:xfrm>
            <a:off x="738117" y="3655832"/>
            <a:ext cx="10872000" cy="720000"/>
          </a:xfrm>
        </p:spPr>
        <p:txBody>
          <a:bodyPr>
            <a:noAutofit/>
          </a:bodyPr>
          <a:lstStyle>
            <a:lvl1pPr marL="342900" indent="-342900" algn="ctr" defTabSz="914400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Font typeface="Arial" pitchFamily="34" charset="0"/>
              <a:buNone/>
              <a:defRPr lang="he-IL" sz="2800" b="1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1pPr>
            <a:lvl2pPr marL="342900" indent="-342900" algn="ctr" defTabSz="914400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Font typeface="Arial" pitchFamily="34" charset="0"/>
              <a:buNone/>
              <a:defRPr lang="he-IL" sz="3200" b="1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2pPr>
            <a:lvl3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3pPr>
            <a:lvl4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4pPr>
            <a:lvl5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5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</p:spTree>
    <p:extLst>
      <p:ext uri="{BB962C8B-B14F-4D97-AF65-F5344CB8AC3E}">
        <p14:creationId xmlns:p14="http://schemas.microsoft.com/office/powerpoint/2010/main" val="2196595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פרק חד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מעוגל 9"/>
          <p:cNvSpPr/>
          <p:nvPr userDrawn="1"/>
        </p:nvSpPr>
        <p:spPr>
          <a:xfrm>
            <a:off x="212915" y="1396869"/>
            <a:ext cx="13175666" cy="2978963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  </a:t>
            </a:r>
          </a:p>
        </p:txBody>
      </p:sp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738940" y="1640910"/>
            <a:ext cx="10871177" cy="12600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defRPr sz="6600" b="1"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לחץ כדי לערוך סגנון כותרת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7328995" y="6579191"/>
            <a:ext cx="5333172" cy="55761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מלבן מעוגל 7"/>
          <p:cNvSpPr/>
          <p:nvPr userDrawn="1"/>
        </p:nvSpPr>
        <p:spPr>
          <a:xfrm>
            <a:off x="9499907" y="6294300"/>
            <a:ext cx="3049259" cy="205899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מלבן מעוגל 8"/>
          <p:cNvSpPr/>
          <p:nvPr userDrawn="1"/>
        </p:nvSpPr>
        <p:spPr>
          <a:xfrm>
            <a:off x="9995581" y="-235260"/>
            <a:ext cx="2768137" cy="451249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1" name="מלבן מעוגל 10"/>
          <p:cNvSpPr/>
          <p:nvPr userDrawn="1"/>
        </p:nvSpPr>
        <p:spPr>
          <a:xfrm>
            <a:off x="-501048" y="163632"/>
            <a:ext cx="1427924" cy="322428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738117" y="2918493"/>
            <a:ext cx="10872000" cy="642090"/>
          </a:xfrm>
          <a:prstGeom prst="rect">
            <a:avLst/>
          </a:prstGeom>
        </p:spPr>
        <p:txBody>
          <a:bodyPr spcFirstLastPara="1" wrap="square" lIns="36000" tIns="36000" rIns="36000" bIns="36000" anchor="t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None/>
              <a:defRPr sz="3200" b="1">
                <a:latin typeface="Varela Round" pitchFamily="2" charset="-79"/>
                <a:cs typeface="Varela Round" pitchFamily="2" charset="-79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28904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15206" y="213094"/>
            <a:ext cx="11160000" cy="720000"/>
          </a:xfrm>
        </p:spPr>
        <p:txBody>
          <a:bodyPr lIns="36000" tIns="0" rIns="36000" bIns="0">
            <a:noAutofit/>
          </a:bodyPr>
          <a:lstStyle>
            <a:lvl1pPr>
              <a:defRPr sz="4800" b="1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1pPr>
          </a:lstStyle>
          <a:p>
            <a:r>
              <a:rPr lang="he-IL" dirty="0"/>
              <a:t>לחץ כדי לערוך סגנון כותרת של תבנית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15206" y="1195757"/>
            <a:ext cx="11160000" cy="4680000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 sz="2400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1pPr>
            <a:lvl2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 sz="2400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2pPr>
            <a:lvl3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3pPr>
            <a:lvl4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4pPr>
            <a:lvl5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5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  <a:p>
            <a:pPr lvl="1"/>
            <a:r>
              <a:rPr lang="he-IL" dirty="0"/>
              <a:t>רמה שנייה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0" y="5878198"/>
            <a:ext cx="476557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8" name="מלבן מעוגל 7"/>
          <p:cNvSpPr/>
          <p:nvPr userDrawn="1"/>
        </p:nvSpPr>
        <p:spPr>
          <a:xfrm>
            <a:off x="8666586" y="-110812"/>
            <a:ext cx="5299429" cy="221623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9" name="מלבן מעוגל 8"/>
          <p:cNvSpPr/>
          <p:nvPr userDrawn="1"/>
        </p:nvSpPr>
        <p:spPr>
          <a:xfrm>
            <a:off x="0" y="6306748"/>
            <a:ext cx="7723426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Varela Round" pitchFamily="2" charset="-79"/>
              <a:cs typeface="Varela Round" pitchFamily="2" charset="-79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כותרו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15206" y="213094"/>
            <a:ext cx="11160000" cy="720000"/>
          </a:xfrm>
          <a:noFill/>
        </p:spPr>
        <p:txBody>
          <a:bodyPr vert="horz" lIns="91440" tIns="45720" rIns="91440" bIns="45720" rtlCol="1" anchor="ctr">
            <a:noAutofit/>
          </a:bodyPr>
          <a:lstStyle>
            <a:lvl1pPr marL="0" marR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he-IL" sz="4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itchFamily="2" charset="-79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 של תבנית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515206" y="1185681"/>
            <a:ext cx="11159999" cy="540000"/>
          </a:xfrm>
        </p:spPr>
        <p:txBody>
          <a:bodyPr anchor="b">
            <a:noAutofit/>
          </a:bodyPr>
          <a:lstStyle>
            <a:lvl1pPr marL="0" indent="0">
              <a:buNone/>
              <a:defRPr sz="3200" b="1">
                <a:solidFill>
                  <a:srgbClr val="0070C0"/>
                </a:solidFill>
                <a:latin typeface="Varela Round" pitchFamily="2" charset="-79"/>
                <a:cs typeface="Varela Round" pitchFamily="2" charset="-79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515206" y="1725681"/>
            <a:ext cx="11160000" cy="4152517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00" lvl="0" indent="-342900" algn="r" defTabSz="914400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he-IL" dirty="0"/>
              <a:t>לחץ כדי לערוך סגנונות טקסט של תבנית בסיס</a:t>
            </a:r>
          </a:p>
          <a:p>
            <a:pPr marL="742950" lvl="1" indent="-285750" algn="r" defTabSz="914400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he-IL" dirty="0"/>
              <a:t>רמה שנייה</a:t>
            </a:r>
          </a:p>
        </p:txBody>
      </p:sp>
      <p:sp>
        <p:nvSpPr>
          <p:cNvPr id="10" name="מלבן מעוגל 9"/>
          <p:cNvSpPr/>
          <p:nvPr userDrawn="1"/>
        </p:nvSpPr>
        <p:spPr>
          <a:xfrm>
            <a:off x="0" y="5878198"/>
            <a:ext cx="476557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11" name="מלבן מעוגל 10"/>
          <p:cNvSpPr/>
          <p:nvPr userDrawn="1"/>
        </p:nvSpPr>
        <p:spPr>
          <a:xfrm>
            <a:off x="8666586" y="-110812"/>
            <a:ext cx="5299429" cy="221623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12" name="מלבן מעוגל 11"/>
          <p:cNvSpPr/>
          <p:nvPr userDrawn="1"/>
        </p:nvSpPr>
        <p:spPr>
          <a:xfrm>
            <a:off x="0" y="6306748"/>
            <a:ext cx="7723426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Varela Round" pitchFamily="2" charset="-79"/>
              <a:cs typeface="Varela Round" pitchFamily="2" charset="-79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15206" y="213094"/>
            <a:ext cx="11160000" cy="720000"/>
          </a:xfrm>
          <a:noFill/>
        </p:spPr>
        <p:txBody>
          <a:bodyPr vert="horz" lIns="91440" tIns="45720" rIns="91440" bIns="45720" rtlCol="1" anchor="ctr">
            <a:noAutofit/>
          </a:bodyPr>
          <a:lstStyle>
            <a:lvl1pPr>
              <a:defRPr kumimoji="0" lang="he-IL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itchFamily="2" charset="-79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 של תבנית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0" y="5878198"/>
            <a:ext cx="476557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8" name="מלבן מעוגל 7"/>
          <p:cNvSpPr/>
          <p:nvPr userDrawn="1"/>
        </p:nvSpPr>
        <p:spPr>
          <a:xfrm>
            <a:off x="8666586" y="-110812"/>
            <a:ext cx="5299429" cy="221623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9" name="מלבן מעוגל 8"/>
          <p:cNvSpPr/>
          <p:nvPr userDrawn="1"/>
        </p:nvSpPr>
        <p:spPr>
          <a:xfrm>
            <a:off x="0" y="6306748"/>
            <a:ext cx="7723426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Varela Round" pitchFamily="2" charset="-79"/>
              <a:cs typeface="Varela Round" pitchFamily="2" charset="-79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טקסט גדול-X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מעוגל 6"/>
          <p:cNvSpPr/>
          <p:nvPr userDrawn="1"/>
        </p:nvSpPr>
        <p:spPr>
          <a:xfrm>
            <a:off x="0" y="5878198"/>
            <a:ext cx="476557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מלבן מעוגל 7"/>
          <p:cNvSpPr/>
          <p:nvPr userDrawn="1"/>
        </p:nvSpPr>
        <p:spPr>
          <a:xfrm>
            <a:off x="8666586" y="-110812"/>
            <a:ext cx="5299429" cy="221623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1" name="מלבן מעוגל 10"/>
          <p:cNvSpPr/>
          <p:nvPr userDrawn="1"/>
        </p:nvSpPr>
        <p:spPr>
          <a:xfrm>
            <a:off x="0" y="6306748"/>
            <a:ext cx="7723426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12276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609521" y="1600201"/>
            <a:ext cx="10971372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736463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6F552B-607E-4869-A917-C44959BDCB12}" type="datetimeFigureOut">
              <a:rPr lang="he-IL" smtClean="0"/>
              <a:pPr/>
              <a:t>י'/ניסן/תש"ף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165058" y="6356351"/>
            <a:ext cx="3860297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609521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478A40-4CDB-4A89-A7AB-ED0E5AEAC786}" type="slidenum">
              <a:rPr lang="he-IL" smtClean="0"/>
              <a:pPr/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4" r:id="rId2"/>
    <p:sldLayoutId id="2147483661" r:id="rId3"/>
    <p:sldLayoutId id="2147483650" r:id="rId4"/>
    <p:sldLayoutId id="2147483653" r:id="rId5"/>
    <p:sldLayoutId id="2147483663" r:id="rId6"/>
    <p:sldLayoutId id="2147483665" r:id="rId7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5.xml"/><Relationship Id="rId1" Type="http://schemas.openxmlformats.org/officeDocument/2006/relationships/video" Target="https://www.youtube.com/embed/l7H8EUnW_HU?feature=oembed" TargetMode="Externa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כותרת 6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e-IL" dirty="0"/>
              <a:t>מערכת שידורים לאומית</a:t>
            </a:r>
          </a:p>
        </p:txBody>
      </p:sp>
    </p:spTree>
    <p:extLst>
      <p:ext uri="{BB962C8B-B14F-4D97-AF65-F5344CB8AC3E}">
        <p14:creationId xmlns:p14="http://schemas.microsoft.com/office/powerpoint/2010/main" val="17099909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כותרת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שיטת הרמב"ם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sz="quarter" idx="3"/>
          </p:nvPr>
        </p:nvSpPr>
        <p:spPr>
          <a:xfrm>
            <a:off x="-610743" y="1185681"/>
            <a:ext cx="9000000" cy="540000"/>
          </a:xfrm>
        </p:spPr>
        <p:txBody>
          <a:bodyPr/>
          <a:lstStyle/>
          <a:p>
            <a:r>
              <a:rPr lang="he-IL" dirty="0">
                <a:sym typeface="Varela Round"/>
              </a:rPr>
              <a:t>נקודות לשיטתו</a:t>
            </a:r>
            <a:endParaRPr lang="he-IL" dirty="0"/>
          </a:p>
        </p:txBody>
      </p:sp>
      <p:sp>
        <p:nvSpPr>
          <p:cNvPr id="8" name="מציין מיקום תוכן 7"/>
          <p:cNvSpPr>
            <a:spLocks noGrp="1"/>
          </p:cNvSpPr>
          <p:nvPr>
            <p:ph sz="quarter" idx="4"/>
          </p:nvPr>
        </p:nvSpPr>
        <p:spPr>
          <a:xfrm>
            <a:off x="-348343" y="2150554"/>
            <a:ext cx="11792198" cy="4152517"/>
          </a:xfrm>
        </p:spPr>
        <p:txBody>
          <a:bodyPr>
            <a:normAutofit/>
          </a:bodyPr>
          <a:lstStyle/>
          <a:p>
            <a:pPr lvl="0"/>
            <a:r>
              <a:rPr lang="he-IL" sz="3200" dirty="0"/>
              <a:t>שיטת הרמב"ם בבחירה – האחריות האישית </a:t>
            </a:r>
            <a:endParaRPr lang="en-US" sz="3200" dirty="0"/>
          </a:p>
          <a:p>
            <a:pPr lvl="0"/>
            <a:r>
              <a:rPr lang="he-IL" sz="3200" dirty="0"/>
              <a:t>מה יגידו הרמב"ם ורס"ג על "הנחשול"</a:t>
            </a:r>
            <a:endParaRPr lang="en-US" sz="3200" dirty="0"/>
          </a:p>
          <a:p>
            <a:pPr lvl="0"/>
            <a:r>
              <a:rPr lang="he-IL" sz="3200" dirty="0"/>
              <a:t>כיצד יענו על כך שה' יודע הכל מראש</a:t>
            </a:r>
            <a:endParaRPr lang="en-US" sz="3200" dirty="0"/>
          </a:p>
          <a:p>
            <a:r>
              <a:rPr lang="he-IL" sz="3200" dirty="0"/>
              <a:t>שאלות הרמב"ם על הבחירה ותשובותיו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כותרת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b="0" dirty="0"/>
              <a:t>בחירה חופשית  - אחריות אישית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sz="quarter" idx="3"/>
          </p:nvPr>
        </p:nvSpPr>
        <p:spPr>
          <a:xfrm>
            <a:off x="515205" y="933094"/>
            <a:ext cx="9000000" cy="540000"/>
          </a:xfrm>
        </p:spPr>
        <p:txBody>
          <a:bodyPr/>
          <a:lstStyle/>
          <a:p>
            <a:r>
              <a:rPr lang="he-IL" dirty="0"/>
              <a:t>הקדמה לפירוש מסכת אבות,פרק ח</a:t>
            </a:r>
          </a:p>
        </p:txBody>
      </p:sp>
      <p:sp>
        <p:nvSpPr>
          <p:cNvPr id="8" name="מציין מיקום תוכן 7"/>
          <p:cNvSpPr>
            <a:spLocks noGrp="1"/>
          </p:cNvSpPr>
          <p:nvPr>
            <p:ph sz="quarter" idx="4"/>
          </p:nvPr>
        </p:nvSpPr>
        <p:spPr>
          <a:xfrm>
            <a:off x="515205" y="1725681"/>
            <a:ext cx="11159999" cy="4704148"/>
          </a:xfrm>
        </p:spPr>
        <p:txBody>
          <a:bodyPr>
            <a:normAutofit fontScale="92500" lnSpcReduction="10000"/>
          </a:bodyPr>
          <a:lstStyle/>
          <a:p>
            <a:pPr marL="0">
              <a:buNone/>
            </a:pPr>
            <a:r>
              <a:rPr lang="he-IL" sz="3200" dirty="0"/>
              <a:t>וכיוון שהדבר כן, הרי באמת ראוי לו לאדם להתאונן ולהצטער על מה שעשה מן העוונות והאשמות, כיוון שהוא פשע בבחירתו ולפיכך אמר באיכה </a:t>
            </a:r>
          </a:p>
          <a:p>
            <a:pPr marL="0">
              <a:buNone/>
            </a:pPr>
            <a:r>
              <a:rPr lang="he-IL" sz="3200" dirty="0"/>
              <a:t>מַה־יִּתְאוֹנֵן אָדָם </a:t>
            </a:r>
            <a:r>
              <a:rPr lang="he-IL" sz="3200" dirty="0" err="1"/>
              <a:t>חָ</a:t>
            </a:r>
            <a:r>
              <a:rPr lang="he-IL" sz="3200" dirty="0"/>
              <a:t>י גֶּבֶר עַל־ חֲטָאָיו:  </a:t>
            </a:r>
          </a:p>
          <a:p>
            <a:pPr marL="0">
              <a:buNone/>
            </a:pPr>
            <a:endParaRPr lang="en-US" sz="3200" dirty="0"/>
          </a:p>
          <a:p>
            <a:pPr marL="0">
              <a:buNone/>
            </a:pPr>
            <a:r>
              <a:rPr lang="he-IL" sz="3200" dirty="0"/>
              <a:t>וחזר ואמר כי רפואת חולי זה בידינו, שכשם שמרינו בבחירתנו, כך יכולים אנו לשוב ולחזור בנו ממעשינו הרעים, ולפיכך אמר אחרי זה: </a:t>
            </a:r>
          </a:p>
          <a:p>
            <a:pPr marL="0">
              <a:buNone/>
            </a:pPr>
            <a:endParaRPr lang="en-US" sz="3200" dirty="0"/>
          </a:p>
          <a:p>
            <a:pPr marL="0">
              <a:buNone/>
            </a:pPr>
            <a:r>
              <a:rPr lang="he-IL" sz="3200" dirty="0"/>
              <a:t> נַחְפְּשָׂה </a:t>
            </a:r>
            <a:r>
              <a:rPr lang="he-IL" sz="3200" dirty="0" err="1"/>
              <a:t>דְרָכֵינו</a:t>
            </a:r>
            <a:r>
              <a:rPr lang="he-IL" sz="3200" dirty="0"/>
              <a:t>ּ וְנַחְקֹרָה </a:t>
            </a:r>
            <a:r>
              <a:rPr lang="he-IL" sz="3200" dirty="0" err="1"/>
              <a:t>וְנָשׁ</a:t>
            </a:r>
            <a:r>
              <a:rPr lang="he-IL" sz="3200" dirty="0"/>
              <a:t>וּבָה </a:t>
            </a:r>
            <a:r>
              <a:rPr lang="he-IL" sz="3200" dirty="0" err="1"/>
              <a:t>עַ</a:t>
            </a:r>
            <a:r>
              <a:rPr lang="he-IL" sz="3200" dirty="0"/>
              <a:t>ד־ה': נִשּ</a:t>
            </a:r>
            <a:r>
              <a:rPr lang="he-IL" sz="3200" dirty="0" err="1"/>
              <a:t>ָׂא </a:t>
            </a:r>
            <a:r>
              <a:rPr lang="he-IL" sz="3200" dirty="0"/>
              <a:t>לְבָבֵנוּ אֶל־כַּפָּי</a:t>
            </a:r>
            <a:r>
              <a:rPr lang="he-IL" sz="3200" dirty="0" err="1"/>
              <a:t>ִם</a:t>
            </a:r>
            <a:r>
              <a:rPr lang="he-IL" sz="3200" dirty="0"/>
              <a:t> </a:t>
            </a:r>
            <a:r>
              <a:rPr lang="he-IL" sz="3200" dirty="0" err="1"/>
              <a:t>אֶ</a:t>
            </a:r>
            <a:r>
              <a:rPr lang="he-IL" sz="3200" dirty="0"/>
              <a:t>ל־אֵל בַּשָּׁמָיִם</a:t>
            </a:r>
            <a:endParaRPr lang="en-US" sz="3200" dirty="0"/>
          </a:p>
          <a:p>
            <a:pPr>
              <a:lnSpc>
                <a:spcPct val="200000"/>
              </a:lnSpc>
            </a:pPr>
            <a:endParaRPr lang="he-IL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כותרת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b="0" dirty="0"/>
              <a:t>הנחשול/ הגל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sz="quarter" idx="3"/>
          </p:nvPr>
        </p:nvSpPr>
        <p:spPr>
          <a:xfrm>
            <a:off x="79787" y="5814387"/>
            <a:ext cx="9000000" cy="540000"/>
          </a:xfrm>
        </p:spPr>
        <p:txBody>
          <a:bodyPr/>
          <a:lstStyle/>
          <a:p>
            <a:r>
              <a:rPr lang="he-IL" dirty="0"/>
              <a:t>הנחשול כתבה בערוץ 10 </a:t>
            </a:r>
          </a:p>
        </p:txBody>
      </p:sp>
      <p:pic>
        <p:nvPicPr>
          <p:cNvPr id="29700" name="Picture 4" descr="C:\Users\1\AppData\Local\Microsoft\Windows\INetCache\IE\FP6KWW8Y\The_Wave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6602" y="1323684"/>
            <a:ext cx="3504541" cy="3962400"/>
          </a:xfrm>
          <a:prstGeom prst="rect">
            <a:avLst/>
          </a:prstGeom>
          <a:noFill/>
        </p:spPr>
      </p:pic>
      <p:pic>
        <p:nvPicPr>
          <p:cNvPr id="2" name="מדיה מקוונת 1" title="ￗﾛￗﾪￗﾑￗﾔ ￗﾢￗﾜ ￗﾔￗﾠￗﾗￗﾩￗﾕￗﾜ ￗﾑￗﾢￗﾨￗﾕￗﾥ 10">
            <a:hlinkClick r:id="" action="ppaction://media"/>
            <a:extLst>
              <a:ext uri="{FF2B5EF4-FFF2-40B4-BE49-F238E27FC236}">
                <a16:creationId xmlns:a16="http://schemas.microsoft.com/office/drawing/2014/main" id="{5F05C444-579F-4B6A-8FC9-EC7CAAC1B068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4201143" y="1220651"/>
            <a:ext cx="7483042" cy="42092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כותרת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he-IL" dirty="0"/>
              <a:t>מה יגידו הרמב"ם ורס"ג על "הנחשול"?</a:t>
            </a:r>
            <a:endParaRPr lang="en-US" dirty="0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sz="quarter" idx="3"/>
          </p:nvPr>
        </p:nvSpPr>
        <p:spPr>
          <a:xfrm>
            <a:off x="2776794" y="1454188"/>
            <a:ext cx="9000000" cy="540000"/>
          </a:xfrm>
        </p:spPr>
        <p:txBody>
          <a:bodyPr/>
          <a:lstStyle/>
          <a:p>
            <a:r>
              <a:rPr lang="he-IL" dirty="0"/>
              <a:t>שמות פרק כ"ג, ב </a:t>
            </a:r>
          </a:p>
        </p:txBody>
      </p:sp>
      <p:sp>
        <p:nvSpPr>
          <p:cNvPr id="8" name="מציין מיקום תוכן 7"/>
          <p:cNvSpPr>
            <a:spLocks noGrp="1"/>
          </p:cNvSpPr>
          <p:nvPr>
            <p:ph sz="quarter" idx="4"/>
          </p:nvPr>
        </p:nvSpPr>
        <p:spPr>
          <a:xfrm>
            <a:off x="-1" y="1725681"/>
            <a:ext cx="11907437" cy="3949406"/>
          </a:xfrm>
        </p:spPr>
        <p:txBody>
          <a:bodyPr>
            <a:noAutofit/>
          </a:bodyPr>
          <a:lstStyle/>
          <a:p>
            <a:pPr>
              <a:lnSpc>
                <a:spcPct val="200000"/>
              </a:lnSpc>
              <a:spcAft>
                <a:spcPts val="0"/>
              </a:spcAft>
              <a:buNone/>
            </a:pPr>
            <a:r>
              <a:rPr lang="he-IL" sz="3600" b="1" dirty="0"/>
              <a:t>לֹא־תִהְיֶה </a:t>
            </a:r>
            <a:r>
              <a:rPr lang="he-IL" sz="3600" b="1" dirty="0" err="1"/>
              <a:t>אַחֲרֵ</a:t>
            </a:r>
            <a:r>
              <a:rPr lang="he-IL" sz="3600" b="1" dirty="0"/>
              <a:t>י־רַבִּים לְרָעֹות  </a:t>
            </a:r>
          </a:p>
          <a:p>
            <a:pPr>
              <a:lnSpc>
                <a:spcPct val="200000"/>
              </a:lnSpc>
              <a:spcAft>
                <a:spcPts val="0"/>
              </a:spcAft>
              <a:buNone/>
            </a:pPr>
            <a:r>
              <a:rPr lang="he-IL" sz="3600" b="1" dirty="0"/>
              <a:t>אפילו אם נשארת יחיד הנאמן לצדק וליושר.   </a:t>
            </a:r>
            <a:endParaRPr lang="en-US" sz="3600" b="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כותרת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he-IL" dirty="0"/>
              <a:t>שאלת הידיעה והבחירה</a:t>
            </a:r>
            <a:endParaRPr lang="en-US" dirty="0"/>
          </a:p>
        </p:txBody>
      </p:sp>
      <p:sp>
        <p:nvSpPr>
          <p:cNvPr id="5" name="מציין מיקום תוכן 7"/>
          <p:cNvSpPr txBox="1">
            <a:spLocks/>
          </p:cNvSpPr>
          <p:nvPr/>
        </p:nvSpPr>
        <p:spPr>
          <a:xfrm>
            <a:off x="0" y="1185681"/>
            <a:ext cx="11675206" cy="470414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 indent="-342900">
              <a:spcAft>
                <a:spcPts val="600"/>
              </a:spcAft>
            </a:pPr>
            <a:r>
              <a:rPr lang="he-IL" sz="3200" b="1" dirty="0">
                <a:solidFill>
                  <a:srgbClr val="0070C0"/>
                </a:solidFill>
                <a:latin typeface="Varela Round" pitchFamily="2" charset="-79"/>
                <a:cs typeface="Varela Round" pitchFamily="2" charset="-79"/>
              </a:rPr>
              <a:t>רס"ג:</a:t>
            </a:r>
            <a:r>
              <a:rPr lang="he-IL" sz="3200" dirty="0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rPr>
              <a:t> אומנם ה' יודע מה תהא בחירתנו הסופית אולם כביכול הוא רואה זאת מן הצד ואינו מתערב בתהליך הבחירה.</a:t>
            </a:r>
          </a:p>
          <a:p>
            <a:pPr lvl="0" indent="-342900">
              <a:spcAft>
                <a:spcPts val="600"/>
              </a:spcAft>
            </a:pPr>
            <a:endParaRPr lang="he-IL" sz="3200" dirty="0">
              <a:solidFill>
                <a:srgbClr val="002060"/>
              </a:solidFill>
              <a:latin typeface="Varela Round" pitchFamily="2" charset="-79"/>
              <a:cs typeface="Varela Round" pitchFamily="2" charset="-79"/>
            </a:endParaRPr>
          </a:p>
          <a:p>
            <a:pPr indent="-342900">
              <a:spcAft>
                <a:spcPts val="600"/>
              </a:spcAft>
            </a:pPr>
            <a:r>
              <a:rPr lang="he-IL" sz="3200" b="1" dirty="0">
                <a:solidFill>
                  <a:srgbClr val="0070C0"/>
                </a:solidFill>
                <a:latin typeface="Varela Round" pitchFamily="2" charset="-79"/>
                <a:cs typeface="Varela Round" pitchFamily="2" charset="-79"/>
              </a:rPr>
              <a:t>הרמב"ם: </a:t>
            </a:r>
            <a:r>
              <a:rPr lang="he-IL" sz="3200" dirty="0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rPr>
              <a:t>ידיעתו של הקב"ה אינה כידיעתנו.</a:t>
            </a:r>
          </a:p>
          <a:p>
            <a:pPr indent="-342900">
              <a:spcAft>
                <a:spcPts val="600"/>
              </a:spcAft>
            </a:pPr>
            <a:r>
              <a:rPr lang="he-IL" sz="3200" dirty="0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rPr>
              <a:t> אצלו הוא והידיעה הם מהות אחת, ללא הפרדה.</a:t>
            </a:r>
            <a:r>
              <a:rPr lang="he-IL" sz="3200" b="1" dirty="0">
                <a:solidFill>
                  <a:srgbClr val="0070C0"/>
                </a:solidFill>
                <a:latin typeface="Varela Round" pitchFamily="2" charset="-79"/>
                <a:cs typeface="Varela Round" pitchFamily="2" charset="-79"/>
              </a:rPr>
              <a:t> </a:t>
            </a:r>
          </a:p>
          <a:p>
            <a:pPr indent="-342900">
              <a:spcAft>
                <a:spcPts val="600"/>
              </a:spcAft>
            </a:pPr>
            <a:r>
              <a:rPr lang="he-IL" sz="3200" dirty="0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rPr>
              <a:t>אצל  ה', הוא האין סוף, הוא נמצא מעל מושגי הזמן </a:t>
            </a:r>
          </a:p>
          <a:p>
            <a:pPr indent="-342900">
              <a:spcAft>
                <a:spcPts val="600"/>
              </a:spcAft>
            </a:pPr>
            <a:r>
              <a:rPr lang="he-IL" sz="3200" dirty="0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rPr>
              <a:t>וידיעתו אינה מוגבלת בעבר, הווה ועתיד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כותרת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b="0" dirty="0"/>
              <a:t>שאלות הרמב"ם על הבחירה ותשובותיו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sz="quarter" idx="3"/>
          </p:nvPr>
        </p:nvSpPr>
        <p:spPr>
          <a:xfrm>
            <a:off x="515205" y="933094"/>
            <a:ext cx="9000000" cy="540000"/>
          </a:xfrm>
        </p:spPr>
        <p:txBody>
          <a:bodyPr/>
          <a:lstStyle/>
          <a:p>
            <a:r>
              <a:rPr lang="he-IL" dirty="0"/>
              <a:t>הקדמה לפירוש מסכת אבות,פרק ח</a:t>
            </a:r>
          </a:p>
        </p:txBody>
      </p:sp>
      <p:sp>
        <p:nvSpPr>
          <p:cNvPr id="8" name="מציין מיקום תוכן 7"/>
          <p:cNvSpPr>
            <a:spLocks noGrp="1"/>
          </p:cNvSpPr>
          <p:nvPr>
            <p:ph sz="quarter" idx="4"/>
          </p:nvPr>
        </p:nvSpPr>
        <p:spPr>
          <a:xfrm>
            <a:off x="515205" y="1725681"/>
            <a:ext cx="11538249" cy="4704148"/>
          </a:xfrm>
        </p:spPr>
        <p:txBody>
          <a:bodyPr>
            <a:normAutofit/>
          </a:bodyPr>
          <a:lstStyle/>
          <a:p>
            <a:pPr marL="0" lvl="1">
              <a:spcAft>
                <a:spcPts val="0"/>
              </a:spcAft>
              <a:buNone/>
            </a:pPr>
            <a:r>
              <a:rPr lang="he-IL" sz="3500" b="1" dirty="0">
                <a:solidFill>
                  <a:srgbClr val="0070C0"/>
                </a:solidFill>
              </a:rPr>
              <a:t>שאלה ראשונה </a:t>
            </a:r>
            <a:r>
              <a:rPr lang="he-IL" sz="3200" dirty="0"/>
              <a:t>: מאחר ונגזר על בני ישראל שהמצרים יענו אותם. מדוע המצרים נענשו? </a:t>
            </a:r>
          </a:p>
          <a:p>
            <a:pPr marL="0" lvl="1">
              <a:spcAft>
                <a:spcPts val="0"/>
              </a:spcAft>
              <a:buNone/>
            </a:pPr>
            <a:endParaRPr lang="en-US" sz="1300" dirty="0"/>
          </a:p>
          <a:p>
            <a:pPr marL="0">
              <a:spcAft>
                <a:spcPts val="0"/>
              </a:spcAft>
              <a:buNone/>
            </a:pPr>
            <a:r>
              <a:rPr lang="he-IL" sz="3500" b="1" dirty="0">
                <a:solidFill>
                  <a:srgbClr val="0070C0"/>
                </a:solidFill>
              </a:rPr>
              <a:t>שאלה שנייה. </a:t>
            </a:r>
            <a:r>
              <a:rPr lang="he-IL" sz="3200" dirty="0"/>
              <a:t>מדוע פרעה נענש אם ה' הקשה את ליבו?</a:t>
            </a:r>
          </a:p>
          <a:p>
            <a:pPr marL="0">
              <a:spcAft>
                <a:spcPts val="0"/>
              </a:spcAft>
              <a:buNone/>
            </a:pPr>
            <a:endParaRPr lang="en-US" sz="1700" dirty="0"/>
          </a:p>
          <a:p>
            <a:pPr marL="0">
              <a:spcAft>
                <a:spcPts val="0"/>
              </a:spcAft>
              <a:buNone/>
            </a:pPr>
            <a:r>
              <a:rPr lang="he-IL" sz="3500" b="1" dirty="0">
                <a:solidFill>
                  <a:srgbClr val="0070C0"/>
                </a:solidFill>
              </a:rPr>
              <a:t>שאלה שלישית </a:t>
            </a:r>
            <a:r>
              <a:rPr lang="he-IL" sz="3200" dirty="0"/>
              <a:t>היא מדברי הנביא ישעיהו [ס"ג, י"ז] לָמּ</a:t>
            </a:r>
            <a:r>
              <a:rPr lang="he-IL" sz="3200" dirty="0" err="1"/>
              <a:t>ָה </a:t>
            </a:r>
            <a:r>
              <a:rPr lang="he-IL" sz="3200" dirty="0"/>
              <a:t>תַתְעֵנוּ ה' מִדְּרָכֶיךָ </a:t>
            </a:r>
            <a:r>
              <a:rPr lang="he-IL" sz="3200" dirty="0" err="1"/>
              <a:t>תַּקְ</a:t>
            </a:r>
            <a:r>
              <a:rPr lang="he-IL" sz="3200" dirty="0"/>
              <a:t>שִׁי</a:t>
            </a:r>
            <a:r>
              <a:rPr lang="he-IL" sz="3200" dirty="0" err="1"/>
              <a:t>חַ </a:t>
            </a:r>
            <a:r>
              <a:rPr lang="he-IL" sz="3200" dirty="0"/>
              <a:t>לִבֵּנוּ מִיִּרְאָתֶךָ:</a:t>
            </a:r>
          </a:p>
          <a:p>
            <a:pPr marL="0">
              <a:spcAft>
                <a:spcPts val="0"/>
              </a:spcAft>
              <a:buNone/>
            </a:pPr>
            <a:endParaRPr lang="he-IL" sz="1300" dirty="0"/>
          </a:p>
          <a:p>
            <a:pPr marL="0">
              <a:spcAft>
                <a:spcPts val="0"/>
              </a:spcAft>
              <a:buNone/>
            </a:pPr>
            <a:r>
              <a:rPr lang="he-IL" sz="3500" b="1" dirty="0">
                <a:solidFill>
                  <a:srgbClr val="0070C0"/>
                </a:solidFill>
              </a:rPr>
              <a:t>שאלה נוספת לאור  קביעת חז"ל </a:t>
            </a:r>
            <a:r>
              <a:rPr lang="he-IL" dirty="0"/>
              <a:t>"</a:t>
            </a:r>
            <a:r>
              <a:rPr lang="he-IL" sz="3200" dirty="0"/>
              <a:t>הכול בידי שמים חוץ מיראת שמים . לכאורה אם בידי שמים אז זה לא בידינו?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כותרת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b="0" dirty="0"/>
              <a:t>בחירה חופשית בעיתות משבר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sz="quarter" idx="3"/>
          </p:nvPr>
        </p:nvSpPr>
        <p:spPr>
          <a:xfrm>
            <a:off x="515205" y="933094"/>
            <a:ext cx="9000000" cy="540000"/>
          </a:xfrm>
        </p:spPr>
        <p:txBody>
          <a:bodyPr/>
          <a:lstStyle/>
          <a:p>
            <a:r>
              <a:rPr lang="he-IL" dirty="0"/>
              <a:t>ויקטור פרנקל במחנה הריכוז</a:t>
            </a:r>
          </a:p>
        </p:txBody>
      </p:sp>
      <p:sp>
        <p:nvSpPr>
          <p:cNvPr id="8" name="מציין מיקום תוכן 7"/>
          <p:cNvSpPr>
            <a:spLocks noGrp="1"/>
          </p:cNvSpPr>
          <p:nvPr>
            <p:ph sz="quarter" idx="4"/>
          </p:nvPr>
        </p:nvSpPr>
        <p:spPr>
          <a:xfrm>
            <a:off x="515206" y="1725681"/>
            <a:ext cx="11473594" cy="47041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e-IL" dirty="0"/>
              <a:t>"אנחנו שחיינו במחנות- ריכוז, זוכרים את האנשים שהיו עוברים מצריף לצריף כדי לעודד את רוחם של אחרים. כדי לפרוס להם מפרוסת- לחמם האחרונה. אולי הם היו מעטים, אך די בהם להוכיח,כי אפשר ליטול מן האדם את הכול חוץ מדבר אחד: את האחרונה שבחירויות אנוש- לבחור את עמדתו במערכת נסיבות מסוימות, לבור את דרכו</a:t>
            </a:r>
            <a:r>
              <a:rPr lang="en-US" dirty="0"/>
              <a:t>.</a:t>
            </a:r>
            <a:endParaRPr lang="he-IL" dirty="0"/>
          </a:p>
          <a:p>
            <a:pPr marL="0" indent="0">
              <a:buNone/>
            </a:pPr>
            <a:br>
              <a:rPr lang="en-US" dirty="0"/>
            </a:br>
            <a:r>
              <a:rPr lang="he-IL" dirty="0"/>
              <a:t>ותמיד היו הזדמנויות לבחירה, יום- יום, שעה- שעה, נקראת לחתוך הכרעות, הכרעות שקבעו, אם תיכנע או לא תיכנע לכוחות שאיימו לשלול ממך את עצם ישותך, את חירותך הפנימית; שקבעו אם תהיה או לא תהיה כדור- משחק בידי הנסיבות, אם תוותר על חירותך על הדרת- כבודך ותתגלגל בדמות האסיר הטיפוסי". </a:t>
            </a:r>
          </a:p>
          <a:p>
            <a:pPr marL="0" indent="0" algn="l">
              <a:buNone/>
            </a:pPr>
            <a:r>
              <a:rPr lang="he-IL" sz="2000" dirty="0"/>
              <a:t>אדם מחפש משמעות 85-86</a:t>
            </a:r>
            <a:endParaRPr lang="en-US" sz="2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כותרת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b="0" dirty="0"/>
              <a:t>בחירה חופשית בעיתות משבר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sz="quarter" idx="3"/>
          </p:nvPr>
        </p:nvSpPr>
        <p:spPr>
          <a:xfrm>
            <a:off x="515205" y="820057"/>
            <a:ext cx="9000000" cy="1291771"/>
          </a:xfrm>
        </p:spPr>
        <p:txBody>
          <a:bodyPr anchor="t"/>
          <a:lstStyle/>
          <a:p>
            <a:pPr>
              <a:spcBef>
                <a:spcPts val="0"/>
              </a:spcBef>
            </a:pPr>
            <a:r>
              <a:rPr lang="he-IL" dirty="0"/>
              <a:t>חיילים בשבי המצרי </a:t>
            </a:r>
          </a:p>
        </p:txBody>
      </p:sp>
      <p:sp>
        <p:nvSpPr>
          <p:cNvPr id="8" name="מציין מיקום תוכן 7"/>
          <p:cNvSpPr>
            <a:spLocks noGrp="1"/>
          </p:cNvSpPr>
          <p:nvPr>
            <p:ph sz="quarter" idx="4"/>
          </p:nvPr>
        </p:nvSpPr>
        <p:spPr>
          <a:xfrm>
            <a:off x="515204" y="1465943"/>
            <a:ext cx="11427413" cy="50945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e-IL" sz="2800" dirty="0"/>
              <a:t>עשרה חיילים ישראלים רובם טייסים  שנפלו בשבי המצרי במלחמת ההתשה. הם שהו בכלא כשלוש שנים. הם החליטו לשמור על חירותם במה שתלוי בהם.  </a:t>
            </a:r>
          </a:p>
          <a:p>
            <a:pPr marL="0" indent="0">
              <a:buNone/>
            </a:pPr>
            <a:r>
              <a:rPr lang="he-IL" sz="2800" dirty="0"/>
              <a:t>אמר אחד מהם רמי הרפז :לאדם אין שליטה בניסוח חייו במגרש שהוקצב לו, אולם הוא חופשי לבחור את עמדתו כלפי הנסיבות הללו. כלומר את התנהגותו בתוך המגרש".  </a:t>
            </a:r>
          </a:p>
          <a:p>
            <a:pPr marL="0" indent="0">
              <a:buNone/>
            </a:pPr>
            <a:r>
              <a:rPr lang="he-IL" sz="2800" dirty="0"/>
              <a:t>החיילים החליטו שבזמן הפנוי שלהם שהיה מועט, הם יהיו בני חורין. הם החליטו שלא לגלות את סודות חיל האוויר באמצעות הולכת החוקרים שולל. וכן החליטו לתרגם מאנגלית ספר שהיה בידם. [</a:t>
            </a:r>
            <a:r>
              <a:rPr lang="he-IL" sz="2800" dirty="0" err="1"/>
              <a:t>ההוביט</a:t>
            </a:r>
            <a:r>
              <a:rPr lang="he-IL" sz="2800" dirty="0"/>
              <a:t>]. הכול כחלק מרצונם לשמור על חירותם                                  </a:t>
            </a:r>
          </a:p>
          <a:p>
            <a:pPr marL="0" indent="0" algn="l">
              <a:buNone/>
            </a:pPr>
            <a:r>
              <a:rPr lang="he-IL" sz="2800" dirty="0"/>
              <a:t>  עמיה </a:t>
            </a:r>
            <a:r>
              <a:rPr lang="he-IL" sz="2800" dirty="0" err="1"/>
              <a:t>ליבליך</a:t>
            </a:r>
            <a:r>
              <a:rPr lang="he-IL" sz="2800" dirty="0"/>
              <a:t> "הציפורים" </a:t>
            </a:r>
          </a:p>
          <a:p>
            <a:pPr marL="0" indent="0">
              <a:buNone/>
            </a:pPr>
            <a:endParaRPr lang="en-US" sz="2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4"/>
          <p:cNvSpPr>
            <a:spLocks noGrp="1"/>
          </p:cNvSpPr>
          <p:nvPr>
            <p:ph type="ctrTitle"/>
          </p:nvPr>
        </p:nvSpPr>
        <p:spPr>
          <a:xfrm>
            <a:off x="738940" y="2352110"/>
            <a:ext cx="10871177" cy="1260000"/>
          </a:xfrm>
        </p:spPr>
        <p:txBody>
          <a:bodyPr/>
          <a:lstStyle/>
          <a:p>
            <a:r>
              <a:rPr lang="he-IL" sz="8800" dirty="0"/>
              <a:t>סיכום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blob:https://web.whatsapp.com/00076122-c481-4faa-a1bd-3a63d9df1c4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blob:https://web.whatsapp.com/00076122-c481-4faa-a1bd-3a63d9df1c43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תמונה 1">
            <a:extLst>
              <a:ext uri="{FF2B5EF4-FFF2-40B4-BE49-F238E27FC236}">
                <a16:creationId xmlns:a16="http://schemas.microsoft.com/office/drawing/2014/main" id="{4C04F92B-5703-41F6-9C3E-89DA8EC225B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4" y="295125"/>
            <a:ext cx="12190413" cy="5473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0700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/>
          <p:nvPr/>
        </p:nvSpPr>
        <p:spPr>
          <a:xfrm>
            <a:off x="1629321" y="2695767"/>
            <a:ext cx="9207201" cy="19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88" tIns="121888" rIns="121888" bIns="121888" anchor="t" anchorCtr="0">
            <a:noAutofit/>
          </a:bodyPr>
          <a:lstStyle/>
          <a:p>
            <a:pPr marL="609539">
              <a:lnSpc>
                <a:spcPct val="150000"/>
              </a:lnSpc>
            </a:pPr>
            <a:endParaRPr dirty="0"/>
          </a:p>
        </p:txBody>
      </p:sp>
      <p:sp>
        <p:nvSpPr>
          <p:cNvPr id="5" name="כותרת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/>
              <a:t>הבחירה החופשית</a:t>
            </a:r>
          </a:p>
        </p:txBody>
      </p:sp>
      <p:sp>
        <p:nvSpPr>
          <p:cNvPr id="7" name="כותרת משנה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e-IL" dirty="0">
                <a:sym typeface="Varela Round"/>
              </a:rPr>
              <a:t>בחירה השגחה שכר ועונש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he-IL" dirty="0">
                <a:sym typeface="Varela Round"/>
              </a:rPr>
              <a:t>שם המורה: הרב יצחק קופמן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כותרת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חלק א' שיטת רבי סעדיה גאון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sz="quarter" idx="3"/>
          </p:nvPr>
        </p:nvSpPr>
        <p:spPr>
          <a:xfrm>
            <a:off x="515205" y="1185681"/>
            <a:ext cx="9000000" cy="540000"/>
          </a:xfrm>
        </p:spPr>
        <p:txBody>
          <a:bodyPr/>
          <a:lstStyle/>
          <a:p>
            <a:r>
              <a:rPr lang="he-IL" dirty="0">
                <a:sym typeface="Varela Round"/>
              </a:rPr>
              <a:t>נקודות למהלך השיעור</a:t>
            </a:r>
            <a:endParaRPr lang="he-IL" dirty="0"/>
          </a:p>
        </p:txBody>
      </p:sp>
      <p:sp>
        <p:nvSpPr>
          <p:cNvPr id="8" name="מציין מיקום תוכן 7"/>
          <p:cNvSpPr>
            <a:spLocks noGrp="1"/>
          </p:cNvSpPr>
          <p:nvPr>
            <p:ph sz="quarter" idx="4"/>
          </p:nvPr>
        </p:nvSpPr>
        <p:spPr>
          <a:xfrm>
            <a:off x="2542639" y="2150554"/>
            <a:ext cx="8737600" cy="4152517"/>
          </a:xfrm>
        </p:spPr>
        <p:txBody>
          <a:bodyPr/>
          <a:lstStyle/>
          <a:p>
            <a:pPr lvl="0"/>
            <a:r>
              <a:rPr lang="he-IL" dirty="0"/>
              <a:t>ראיותיו של רס"ג שיש בחירה חופשית|</a:t>
            </a:r>
            <a:br>
              <a:rPr lang="en-US" dirty="0"/>
            </a:br>
            <a:endParaRPr lang="en-US" dirty="0"/>
          </a:p>
          <a:p>
            <a:pPr lvl="0"/>
            <a:r>
              <a:rPr lang="he-IL" dirty="0"/>
              <a:t>רס"ג מדגיש: </a:t>
            </a:r>
          </a:p>
          <a:p>
            <a:pPr lvl="1"/>
            <a:r>
              <a:rPr lang="he-IL" dirty="0"/>
              <a:t>אי עשייה גם היא נחשבת בחירה. </a:t>
            </a:r>
          </a:p>
          <a:p>
            <a:pPr lvl="1"/>
            <a:r>
              <a:rPr lang="he-IL" dirty="0"/>
              <a:t>בחירת האדם הינה מוחלטת ללא מעורבות אלוקית.</a:t>
            </a:r>
            <a:br>
              <a:rPr lang="en-US" dirty="0"/>
            </a:br>
            <a:endParaRPr lang="en-US" dirty="0"/>
          </a:p>
          <a:p>
            <a:pPr lvl="0"/>
            <a:r>
              <a:rPr lang="he-IL" dirty="0"/>
              <a:t>אם אין מעורבות? כיצד יסביר  את "הבא ליטהר </a:t>
            </a:r>
            <a:r>
              <a:rPr lang="he-IL" b="1" dirty="0"/>
              <a:t>מסייעין</a:t>
            </a:r>
            <a:r>
              <a:rPr lang="he-IL" dirty="0"/>
              <a:t> אותו"</a:t>
            </a:r>
            <a:endParaRPr lang="en-US" dirty="0"/>
          </a:p>
          <a:p>
            <a:pPr>
              <a:lnSpc>
                <a:spcPct val="200000"/>
              </a:lnSpc>
            </a:pPr>
            <a:endParaRPr lang="he-IL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/>
          <p:nvPr/>
        </p:nvSpPr>
        <p:spPr>
          <a:xfrm>
            <a:off x="1629321" y="2695767"/>
            <a:ext cx="9207201" cy="19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88" tIns="121888" rIns="121888" bIns="121888" anchor="t" anchorCtr="0">
            <a:noAutofit/>
          </a:bodyPr>
          <a:lstStyle/>
          <a:p>
            <a:pPr marL="609539">
              <a:lnSpc>
                <a:spcPct val="150000"/>
              </a:lnSpc>
            </a:pPr>
            <a:endParaRPr dirty="0"/>
          </a:p>
        </p:txBody>
      </p:sp>
      <p:sp>
        <p:nvSpPr>
          <p:cNvPr id="5" name="כותרת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/>
              <a:t>חלק א' </a:t>
            </a:r>
          </a:p>
        </p:txBody>
      </p:sp>
      <p:sp>
        <p:nvSpPr>
          <p:cNvPr id="7" name="כותרת משנה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e-IL" dirty="0">
                <a:sym typeface="Varela Round"/>
              </a:rPr>
              <a:t>רבי סעדיה גאון (רס"ג)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רבי סעדיה גאון אמונות ודעות</a:t>
            </a:r>
          </a:p>
        </p:txBody>
      </p:sp>
      <p:sp>
        <p:nvSpPr>
          <p:cNvPr id="14" name="מציין מיקום טקסט 13"/>
          <p:cNvSpPr>
            <a:spLocks noGrp="1"/>
          </p:cNvSpPr>
          <p:nvPr>
            <p:ph type="body" sz="quarter" idx="3"/>
          </p:nvPr>
        </p:nvSpPr>
        <p:spPr>
          <a:xfrm>
            <a:off x="515206" y="1185681"/>
            <a:ext cx="9000000" cy="540000"/>
          </a:xfrm>
        </p:spPr>
        <p:txBody>
          <a:bodyPr/>
          <a:lstStyle/>
          <a:p>
            <a:r>
              <a:rPr lang="he-IL" dirty="0"/>
              <a:t>מאמר רביעי סעיף ג </a:t>
            </a:r>
          </a:p>
        </p:txBody>
      </p:sp>
      <p:sp>
        <p:nvSpPr>
          <p:cNvPr id="11" name="מציין מיקום תוכן 10"/>
          <p:cNvSpPr>
            <a:spLocks noGrp="1"/>
          </p:cNvSpPr>
          <p:nvPr>
            <p:ph sz="quarter" idx="4"/>
          </p:nvPr>
        </p:nvSpPr>
        <p:spPr>
          <a:xfrm>
            <a:off x="83127" y="2242917"/>
            <a:ext cx="11877963" cy="415251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None/>
            </a:pPr>
            <a:r>
              <a:rPr lang="he-IL" dirty="0"/>
              <a:t>ואחר שביארתי היאך להבין אופני הצדק בענייני האדם בעולם, אומר: הדבר שהוא</a:t>
            </a:r>
          </a:p>
          <a:p>
            <a:pPr>
              <a:lnSpc>
                <a:spcPct val="150000"/>
              </a:lnSpc>
              <a:buNone/>
            </a:pPr>
            <a:r>
              <a:rPr lang="he-IL" dirty="0"/>
              <a:t>נאות לצדק הבורא ולחמלתו על האדם, שה' נתן לאדם כוח ויכולת לעשות כל מצוותיו,</a:t>
            </a:r>
          </a:p>
          <a:p>
            <a:pPr>
              <a:lnSpc>
                <a:spcPct val="150000"/>
              </a:lnSpc>
              <a:buNone/>
            </a:pPr>
            <a:r>
              <a:rPr lang="he-IL" dirty="0"/>
              <a:t>ולהימנע מלעשות את מה שהזהירו עליו [מצוות לא תעשה] דהיינו לאדם יש בחירה  </a:t>
            </a:r>
          </a:p>
          <a:p>
            <a:pPr>
              <a:lnSpc>
                <a:spcPct val="150000"/>
              </a:lnSpc>
              <a:buNone/>
            </a:pPr>
            <a:r>
              <a:rPr lang="he-IL" dirty="0"/>
              <a:t>חופשית וזה מבואר בשכל ובכתובים". </a:t>
            </a:r>
            <a:endParaRPr lang="en-US" dirty="0"/>
          </a:p>
          <a:p>
            <a:pPr marL="0" indent="0">
              <a:lnSpc>
                <a:spcPct val="150000"/>
              </a:lnSpc>
              <a:buNone/>
            </a:pP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3510670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כותרת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b="0" dirty="0"/>
              <a:t>גם הימנעות מעשיה נחשבת בחירה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sz="quarter" idx="3"/>
          </p:nvPr>
        </p:nvSpPr>
        <p:spPr>
          <a:xfrm>
            <a:off x="515205" y="1185681"/>
            <a:ext cx="9000000" cy="540000"/>
          </a:xfrm>
        </p:spPr>
        <p:txBody>
          <a:bodyPr/>
          <a:lstStyle/>
          <a:p>
            <a:r>
              <a:rPr lang="he-IL" dirty="0"/>
              <a:t>רס"ג באמונות ודעות</a:t>
            </a:r>
          </a:p>
        </p:txBody>
      </p:sp>
      <p:sp>
        <p:nvSpPr>
          <p:cNvPr id="8" name="מציין מיקום תוכן 7"/>
          <p:cNvSpPr>
            <a:spLocks noGrp="1"/>
          </p:cNvSpPr>
          <p:nvPr>
            <p:ph sz="quarter" idx="4"/>
          </p:nvPr>
        </p:nvSpPr>
        <p:spPr>
          <a:xfrm>
            <a:off x="515207" y="2169026"/>
            <a:ext cx="11251920" cy="4152517"/>
          </a:xfrm>
        </p:spPr>
        <p:txBody>
          <a:bodyPr/>
          <a:lstStyle/>
          <a:p>
            <a:pPr algn="just">
              <a:lnSpc>
                <a:spcPct val="150000"/>
              </a:lnSpc>
              <a:buNone/>
            </a:pPr>
            <a:r>
              <a:rPr lang="he-IL" sz="3200" dirty="0"/>
              <a:t>	"וראיתי לבאר כי כשם שעשייתו של האדם בדבר היא פעולה, כך גם עזיבתו נחשבת פעולה לפי שלא עזבו אלא כדי לעשות היפוכו". </a:t>
            </a:r>
            <a:endParaRPr lang="en-US" sz="3200" dirty="0"/>
          </a:p>
          <a:p>
            <a:pPr>
              <a:lnSpc>
                <a:spcPct val="200000"/>
              </a:lnSpc>
            </a:pPr>
            <a:endParaRPr lang="he-IL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כותרת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b="0" dirty="0"/>
              <a:t>האם יש מערבות אלוקית בבחירה?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sz="quarter" idx="3"/>
          </p:nvPr>
        </p:nvSpPr>
        <p:spPr>
          <a:xfrm>
            <a:off x="515205" y="1185681"/>
            <a:ext cx="9000000" cy="540000"/>
          </a:xfrm>
        </p:spPr>
        <p:txBody>
          <a:bodyPr/>
          <a:lstStyle/>
          <a:p>
            <a:r>
              <a:rPr lang="he-IL" dirty="0"/>
              <a:t>רס"ג באמונות ודעות:</a:t>
            </a:r>
          </a:p>
        </p:txBody>
      </p:sp>
      <p:sp>
        <p:nvSpPr>
          <p:cNvPr id="8" name="מציין מיקום תוכן 7"/>
          <p:cNvSpPr>
            <a:spLocks noGrp="1"/>
          </p:cNvSpPr>
          <p:nvPr>
            <p:ph sz="quarter" idx="4"/>
          </p:nvPr>
        </p:nvSpPr>
        <p:spPr>
          <a:xfrm>
            <a:off x="443345" y="2169026"/>
            <a:ext cx="11647055" cy="4152517"/>
          </a:xfrm>
        </p:spPr>
        <p:txBody>
          <a:bodyPr/>
          <a:lstStyle/>
          <a:p>
            <a:pPr algn="just">
              <a:lnSpc>
                <a:spcPct val="150000"/>
              </a:lnSpc>
              <a:buNone/>
            </a:pPr>
            <a:r>
              <a:rPr lang="he-IL" sz="3200" dirty="0"/>
              <a:t>	"כי הבורא יתרומם אינו משפיע על מעשה בני האדם כלל ואינו מכריחם לא על המשמעת [לעשות מצוות עשה] ולא על המרי [לעבור על מצוות לא תעשה ]"</a:t>
            </a:r>
            <a:endParaRPr lang="en-US" sz="3200" dirty="0"/>
          </a:p>
          <a:p>
            <a:pPr algn="just">
              <a:lnSpc>
                <a:spcPct val="150000"/>
              </a:lnSpc>
              <a:buNone/>
            </a:pPr>
            <a:endParaRPr lang="en-US" sz="3200" dirty="0"/>
          </a:p>
          <a:p>
            <a:pPr>
              <a:lnSpc>
                <a:spcPct val="200000"/>
              </a:lnSpc>
            </a:pPr>
            <a:endParaRPr lang="he-IL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כותרת 6"/>
          <p:cNvSpPr>
            <a:spLocks noGrp="1"/>
          </p:cNvSpPr>
          <p:nvPr>
            <p:ph type="title"/>
          </p:nvPr>
        </p:nvSpPr>
        <p:spPr>
          <a:xfrm>
            <a:off x="-1" y="213094"/>
            <a:ext cx="12007273" cy="720000"/>
          </a:xfrm>
        </p:spPr>
        <p:txBody>
          <a:bodyPr/>
          <a:lstStyle/>
          <a:p>
            <a:pPr algn="r"/>
            <a:br>
              <a:rPr lang="he-IL" b="0" dirty="0"/>
            </a:br>
            <a:r>
              <a:rPr lang="he-IL" b="0" dirty="0"/>
              <a:t>כיצד דבריו מתיישבים עם דברי חכמי הגמרא?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sz="quarter" idx="3"/>
          </p:nvPr>
        </p:nvSpPr>
        <p:spPr>
          <a:xfrm>
            <a:off x="2048443" y="1725681"/>
            <a:ext cx="9000000" cy="540000"/>
          </a:xfrm>
        </p:spPr>
        <p:txBody>
          <a:bodyPr/>
          <a:lstStyle/>
          <a:p>
            <a:r>
              <a:rPr lang="he-IL" dirty="0"/>
              <a:t>מסכת מכות י עמוד ב</a:t>
            </a:r>
          </a:p>
        </p:txBody>
      </p:sp>
      <p:sp>
        <p:nvSpPr>
          <p:cNvPr id="8" name="מציין מיקום תוכן 7"/>
          <p:cNvSpPr>
            <a:spLocks noGrp="1"/>
          </p:cNvSpPr>
          <p:nvPr>
            <p:ph sz="quarter" idx="4"/>
          </p:nvPr>
        </p:nvSpPr>
        <p:spPr>
          <a:xfrm>
            <a:off x="1799771" y="2265681"/>
            <a:ext cx="9708738" cy="1638662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he-IL" sz="3200" dirty="0"/>
              <a:t>	"</a:t>
            </a:r>
            <a:r>
              <a:rPr lang="he-IL" sz="3200" dirty="0" err="1"/>
              <a:t>א"ר</a:t>
            </a:r>
            <a:r>
              <a:rPr lang="he-IL" sz="3200" dirty="0"/>
              <a:t> אלעזר: מן התורה ומן הנביאים ומן הכתובים - בדרך שאדם רוצה לילך בה מוליכין אותו."</a:t>
            </a:r>
            <a:endParaRPr lang="en-US" sz="3200" dirty="0"/>
          </a:p>
          <a:p>
            <a:pPr algn="just">
              <a:buNone/>
            </a:pPr>
            <a:endParaRPr lang="en-US" sz="3200" dirty="0"/>
          </a:p>
          <a:p>
            <a:pPr>
              <a:lnSpc>
                <a:spcPct val="200000"/>
              </a:lnSpc>
            </a:pPr>
            <a:endParaRPr lang="he-IL" dirty="0"/>
          </a:p>
        </p:txBody>
      </p:sp>
      <p:sp>
        <p:nvSpPr>
          <p:cNvPr id="5" name="מציין מיקום טקסט 2"/>
          <p:cNvSpPr txBox="1">
            <a:spLocks/>
          </p:cNvSpPr>
          <p:nvPr/>
        </p:nvSpPr>
        <p:spPr>
          <a:xfrm>
            <a:off x="2154140" y="3634343"/>
            <a:ext cx="9000000" cy="540000"/>
          </a:xfrm>
          <a:prstGeom prst="rect">
            <a:avLst/>
          </a:prstGeom>
        </p:spPr>
        <p:txBody>
          <a:bodyPr vert="horz" lIns="91440" tIns="45720" rIns="91440" bIns="45720" rtlCol="1" anchor="b">
            <a:no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he-IL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arela Round" pitchFamily="2" charset="-79"/>
                <a:ea typeface="+mn-ea"/>
                <a:cs typeface="Varela Round" pitchFamily="2" charset="-79"/>
              </a:rPr>
              <a:t>מסכת יומא י עמוד ב</a:t>
            </a:r>
          </a:p>
        </p:txBody>
      </p:sp>
      <p:sp>
        <p:nvSpPr>
          <p:cNvPr id="6" name="מציין מיקום תוכן 7"/>
          <p:cNvSpPr txBox="1">
            <a:spLocks/>
          </p:cNvSpPr>
          <p:nvPr/>
        </p:nvSpPr>
        <p:spPr>
          <a:xfrm>
            <a:off x="1905468" y="4417599"/>
            <a:ext cx="9248672" cy="1638662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marL="342900" indent="-342900" algn="just">
              <a:spcAft>
                <a:spcPts val="600"/>
              </a:spcAft>
            </a:pPr>
            <a:r>
              <a:rPr kumimoji="0" lang="he-IL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n-ea"/>
                <a:cs typeface="Varela Round" pitchFamily="2" charset="-79"/>
              </a:rPr>
              <a:t>	</a:t>
            </a:r>
            <a:r>
              <a:rPr lang="he-IL" sz="3200" b="1" dirty="0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rPr>
              <a:t>"אמר ריש לקיש: בא </a:t>
            </a:r>
            <a:r>
              <a:rPr lang="he-IL" sz="3200" b="1" dirty="0" err="1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rPr>
              <a:t>ליטמא</a:t>
            </a:r>
            <a:r>
              <a:rPr lang="he-IL" sz="3200" b="1" dirty="0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rPr>
              <a:t> - </a:t>
            </a:r>
            <a:r>
              <a:rPr lang="he-IL" sz="3200" b="1" dirty="0" err="1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rPr>
              <a:t>פותחין</a:t>
            </a:r>
            <a:r>
              <a:rPr lang="he-IL" sz="3200" b="1" dirty="0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rPr>
              <a:t> לו, בא </a:t>
            </a:r>
            <a:r>
              <a:rPr lang="he-IL" sz="3200" b="1" dirty="0" err="1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rPr>
              <a:t>ליטהר</a:t>
            </a:r>
            <a:r>
              <a:rPr lang="he-IL" sz="3200" b="1" dirty="0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rPr>
              <a:t> - </a:t>
            </a:r>
            <a:r>
              <a:rPr lang="he-IL" sz="3200" b="1" dirty="0" err="1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rPr>
              <a:t>מסייעין</a:t>
            </a:r>
            <a:r>
              <a:rPr lang="he-IL" sz="3200" b="1" dirty="0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rPr>
              <a:t> אותו".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arela Round" pitchFamily="2" charset="-79"/>
              <a:ea typeface="+mn-ea"/>
              <a:cs typeface="Varela Round" pitchFamily="2" charset="-79"/>
            </a:endParaRPr>
          </a:p>
          <a:p>
            <a:pPr marL="342900" marR="0" lvl="0" indent="-342900" algn="just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arela Round" pitchFamily="2" charset="-79"/>
              <a:ea typeface="+mn-ea"/>
              <a:cs typeface="Varela Round" pitchFamily="2" charset="-79"/>
            </a:endParaRPr>
          </a:p>
          <a:p>
            <a:pPr marL="342900" marR="0" lvl="0" indent="-342900" algn="r" defTabSz="9144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he-IL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arela Round" pitchFamily="2" charset="-79"/>
              <a:ea typeface="+mn-ea"/>
              <a:cs typeface="Varela Round" pitchFamily="2" charset="-79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/>
          <p:nvPr/>
        </p:nvSpPr>
        <p:spPr>
          <a:xfrm>
            <a:off x="1629321" y="2695767"/>
            <a:ext cx="9207201" cy="19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88" tIns="121888" rIns="121888" bIns="121888" anchor="t" anchorCtr="0">
            <a:noAutofit/>
          </a:bodyPr>
          <a:lstStyle/>
          <a:p>
            <a:pPr marL="609539">
              <a:lnSpc>
                <a:spcPct val="150000"/>
              </a:lnSpc>
            </a:pPr>
            <a:endParaRPr dirty="0"/>
          </a:p>
        </p:txBody>
      </p:sp>
      <p:sp>
        <p:nvSpPr>
          <p:cNvPr id="5" name="כותרת 4"/>
          <p:cNvSpPr>
            <a:spLocks noGrp="1"/>
          </p:cNvSpPr>
          <p:nvPr>
            <p:ph type="ctrTitle"/>
          </p:nvPr>
        </p:nvSpPr>
        <p:spPr>
          <a:xfrm>
            <a:off x="659617" y="2270910"/>
            <a:ext cx="10871177" cy="1260000"/>
          </a:xfrm>
        </p:spPr>
        <p:txBody>
          <a:bodyPr/>
          <a:lstStyle/>
          <a:p>
            <a:r>
              <a:rPr lang="he-IL" sz="8800" dirty="0"/>
              <a:t>שיטת הרמב"ם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479</TotalTime>
  <Words>822</Words>
  <Application>Microsoft Office PowerPoint</Application>
  <PresentationFormat>מותאם אישית</PresentationFormat>
  <Paragraphs>79</Paragraphs>
  <Slides>19</Slides>
  <Notes>17</Notes>
  <HiddenSlides>0</HiddenSlides>
  <MMClips>1</MMClips>
  <ScaleCrop>false</ScaleCrop>
  <HeadingPairs>
    <vt:vector size="6" baseType="variant">
      <vt:variant>
        <vt:lpstr>גופנים בשימוש</vt:lpstr>
      </vt:variant>
      <vt:variant>
        <vt:i4>3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19</vt:i4>
      </vt:variant>
    </vt:vector>
  </HeadingPairs>
  <TitlesOfParts>
    <vt:vector size="23" baseType="lpstr">
      <vt:lpstr>Arial</vt:lpstr>
      <vt:lpstr>Calibri</vt:lpstr>
      <vt:lpstr>Varela Round</vt:lpstr>
      <vt:lpstr>ערכת נושא Office</vt:lpstr>
      <vt:lpstr>מערכת שידורים לאומית</vt:lpstr>
      <vt:lpstr>הבחירה החופשית</vt:lpstr>
      <vt:lpstr>חלק א' שיטת רבי סעדיה גאון</vt:lpstr>
      <vt:lpstr>חלק א' </vt:lpstr>
      <vt:lpstr>רבי סעדיה גאון אמונות ודעות</vt:lpstr>
      <vt:lpstr>גם הימנעות מעשיה נחשבת בחירה</vt:lpstr>
      <vt:lpstr>האם יש מערבות אלוקית בבחירה?</vt:lpstr>
      <vt:lpstr> כיצד דבריו מתיישבים עם דברי חכמי הגמרא?</vt:lpstr>
      <vt:lpstr>שיטת הרמב"ם</vt:lpstr>
      <vt:lpstr>שיטת הרמב"ם</vt:lpstr>
      <vt:lpstr>בחירה חופשית  - אחריות אישית</vt:lpstr>
      <vt:lpstr>הנחשול/ הגל</vt:lpstr>
      <vt:lpstr>מה יגידו הרמב"ם ורס"ג על "הנחשול"?</vt:lpstr>
      <vt:lpstr>שאלת הידיעה והבחירה</vt:lpstr>
      <vt:lpstr>שאלות הרמב"ם על הבחירה ותשובותיו</vt:lpstr>
      <vt:lpstr>בחירה חופשית בעיתות משבר</vt:lpstr>
      <vt:lpstr>בחירה חופשית בעיתות משבר</vt:lpstr>
      <vt:lpstr>סיכום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שקופית 1</dc:title>
  <dc:creator>user</dc:creator>
  <cp:lastModifiedBy>Anat Kaldaron</cp:lastModifiedBy>
  <cp:revision>49</cp:revision>
  <dcterms:created xsi:type="dcterms:W3CDTF">2020-03-15T19:13:03Z</dcterms:created>
  <dcterms:modified xsi:type="dcterms:W3CDTF">2020-04-04T18:37:49Z</dcterms:modified>
</cp:coreProperties>
</file>