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57" r:id="rId2"/>
    <p:sldId id="262" r:id="rId3"/>
    <p:sldId id="311" r:id="rId4"/>
    <p:sldId id="318" r:id="rId5"/>
    <p:sldId id="322" r:id="rId6"/>
    <p:sldId id="336" r:id="rId7"/>
    <p:sldId id="344" r:id="rId8"/>
    <p:sldId id="337" r:id="rId9"/>
    <p:sldId id="327" r:id="rId10"/>
    <p:sldId id="338" r:id="rId11"/>
    <p:sldId id="317" r:id="rId12"/>
    <p:sldId id="329" r:id="rId13"/>
    <p:sldId id="326" r:id="rId14"/>
    <p:sldId id="272" r:id="rId15"/>
    <p:sldId id="330" r:id="rId16"/>
    <p:sldId id="273" r:id="rId17"/>
    <p:sldId id="331" r:id="rId18"/>
    <p:sldId id="274" r:id="rId19"/>
    <p:sldId id="332" r:id="rId20"/>
    <p:sldId id="333" r:id="rId21"/>
    <p:sldId id="278" r:id="rId22"/>
    <p:sldId id="334" r:id="rId23"/>
    <p:sldId id="339" r:id="rId24"/>
    <p:sldId id="341" r:id="rId25"/>
    <p:sldId id="340" r:id="rId26"/>
    <p:sldId id="335" r:id="rId27"/>
    <p:sldId id="343" r:id="rId28"/>
    <p:sldId id="328" r:id="rId29"/>
    <p:sldId id="314" r:id="rId30"/>
    <p:sldId id="319" r:id="rId31"/>
    <p:sldId id="291" r:id="rId32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1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 autoAdjust="0"/>
    <p:restoredTop sz="73364" autoAdjust="0"/>
  </p:normalViewPr>
  <p:slideViewPr>
    <p:cSldViewPr snapToGrid="0" snapToObjects="1">
      <p:cViewPr varScale="1">
        <p:scale>
          <a:sx n="79" d="100"/>
          <a:sy n="79" d="100"/>
        </p:scale>
        <p:origin x="1624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י"ט.ניסן.תש"ף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sdxVTW82Is&amp;feature=youtu.be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op.education.gov.il/sherutey-tiksuv-bachinuch/virtual-classroom-meeting/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549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925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47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417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padlet.com</a:t>
            </a:r>
            <a:r>
              <a:rPr lang="en-US" dirty="0"/>
              <a:t>/</a:t>
            </a:r>
            <a:r>
              <a:rPr lang="en-US" dirty="0" err="1"/>
              <a:t>tsofiaco</a:t>
            </a:r>
            <a:r>
              <a:rPr lang="en-US" dirty="0"/>
              <a:t>/otjfbki6ennb5plt</a:t>
            </a:r>
            <a:r>
              <a:rPr lang="he-IL" dirty="0"/>
              <a:t> 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7949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104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480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e-IL" dirty="0"/>
              <a:t>6 טיפים מעולים לצילום וידאו מוצלח - </a:t>
            </a:r>
            <a:r>
              <a:rPr lang="en-US" dirty="0">
                <a:hlinkClick r:id="rId3"/>
              </a:rPr>
              <a:t>https://www.youtube.com/watch?v=csdxVTW82Is&amp;feature=youtu.be</a:t>
            </a:r>
            <a:endParaRPr lang="he-IL" dirty="0"/>
          </a:p>
          <a:p>
            <a:endParaRPr lang="he-IL" dirty="0"/>
          </a:p>
          <a:p>
            <a:r>
              <a:rPr lang="he-IL" dirty="0"/>
              <a:t>חדרים </a:t>
            </a:r>
            <a:r>
              <a:rPr lang="he-IL" dirty="0" err="1"/>
              <a:t>וירטואלים</a:t>
            </a:r>
            <a:r>
              <a:rPr lang="he-IL" dirty="0"/>
              <a:t>   </a:t>
            </a:r>
            <a:r>
              <a:rPr lang="en-US" dirty="0">
                <a:hlinkClick r:id="rId4"/>
              </a:rPr>
              <a:t>https://pop.education.gov.il/sherutey-tiksuv-bachinuch/virtual-classroom-meeting/</a:t>
            </a:r>
            <a:r>
              <a:rPr lang="he-IL" dirty="0"/>
              <a:t>        </a:t>
            </a:r>
          </a:p>
          <a:p>
            <a:endParaRPr lang="he-IL" dirty="0"/>
          </a:p>
          <a:p>
            <a:r>
              <a:rPr lang="he-IL" dirty="0"/>
              <a:t>סבתא בימי הקורונה רעיונות לקשר עם </a:t>
            </a:r>
            <a:r>
              <a:rPr lang="he-IL" dirty="0" err="1"/>
              <a:t>הנכדותים</a:t>
            </a:r>
            <a:r>
              <a:rPr lang="he-IL" dirty="0"/>
              <a:t>  </a:t>
            </a:r>
            <a:r>
              <a:rPr lang="en-US" dirty="0"/>
              <a:t>https://</a:t>
            </a:r>
            <a:r>
              <a:rPr lang="en-US" dirty="0" err="1"/>
              <a:t>padlet.com</a:t>
            </a:r>
            <a:r>
              <a:rPr lang="en-US" dirty="0"/>
              <a:t>/</a:t>
            </a:r>
            <a:r>
              <a:rPr lang="en-US" dirty="0" err="1"/>
              <a:t>tsofiaco</a:t>
            </a:r>
            <a:r>
              <a:rPr lang="en-US" dirty="0"/>
              <a:t>/otjfbki6ennb5plt</a:t>
            </a:r>
            <a:r>
              <a:rPr lang="he-IL" dirty="0"/>
              <a:t>      הדרכה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=B42r0UM7jPc</a:t>
            </a:r>
            <a:endParaRPr lang="he-IL" dirty="0"/>
          </a:p>
          <a:p>
            <a:r>
              <a:rPr lang="he-IL" dirty="0"/>
              <a:t>מלב ללב להדפסה  </a:t>
            </a:r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/file/d/1oiraHAKbkFy0kmgvSZ2rXJ6rJgGgmaZN/</a:t>
            </a:r>
            <a:r>
              <a:rPr lang="en-US" dirty="0" err="1"/>
              <a:t>view?usp</a:t>
            </a:r>
            <a:r>
              <a:rPr lang="en-US" dirty="0"/>
              <a:t>=sharing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70503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862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76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7094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17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68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57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390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794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31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2FFE1-D18A-4B9E-A106-6A7844206498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80368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י"ט.ניסן.תש"ף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  <p:sldLayoutId id="2147483665" r:id="rId6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jp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29.sv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tsofiaco/otjfbki6ennb5pl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7.jp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6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microsoft.com/office/2007/relationships/media" Target="../media/media2.m4v"/><Relationship Id="rId7" Type="http://schemas.openxmlformats.org/officeDocument/2006/relationships/image" Target="../media/image46.png"/><Relationship Id="rId12" Type="http://schemas.openxmlformats.org/officeDocument/2006/relationships/image" Target="../media/image67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9.svg"/><Relationship Id="rId4" Type="http://schemas.openxmlformats.org/officeDocument/2006/relationships/video" Target="../media/media2.m4v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4.png"/><Relationship Id="rId7" Type="http://schemas.openxmlformats.org/officeDocument/2006/relationships/image" Target="../media/image5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sv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78.svg"/><Relationship Id="rId4" Type="http://schemas.openxmlformats.org/officeDocument/2006/relationships/image" Target="../media/image75.sv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3.jp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ציור, מזון, שעון&#10;&#10;התיאור נוצר באופן אוטומטי">
            <a:extLst>
              <a:ext uri="{FF2B5EF4-FFF2-40B4-BE49-F238E27FC236}">
                <a16:creationId xmlns:a16="http://schemas.microsoft.com/office/drawing/2014/main" id="{D2EE72B5-9CFA-F94F-B761-F7DBF61E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32" b="4304"/>
          <a:stretch/>
        </p:blipFill>
        <p:spPr>
          <a:xfrm rot="21600000">
            <a:off x="515206" y="1195757"/>
            <a:ext cx="11160000" cy="4680000"/>
          </a:xfrm>
          <a:prstGeom prst="rect">
            <a:avLst/>
          </a:prstGeom>
          <a:noFill/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46B614F-242F-9547-B8B0-54C53B4BB30F}"/>
              </a:ext>
            </a:extLst>
          </p:cNvPr>
          <p:cNvSpPr txBox="1"/>
          <p:nvPr/>
        </p:nvSpPr>
        <p:spPr>
          <a:xfrm>
            <a:off x="3386138" y="428625"/>
            <a:ext cx="82890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002060"/>
                </a:solidFill>
                <a:ea typeface="+mj-ea"/>
                <a:cs typeface="Varela Round" pitchFamily="2" charset="-79"/>
              </a:rPr>
              <a:t>שואלים שאלות </a:t>
            </a:r>
          </a:p>
        </p:txBody>
      </p:sp>
      <p:pic>
        <p:nvPicPr>
          <p:cNvPr id="5" name="גרפיקה 4" descr="אישה עם ילד">
            <a:extLst>
              <a:ext uri="{FF2B5EF4-FFF2-40B4-BE49-F238E27FC236}">
                <a16:creationId xmlns:a16="http://schemas.microsoft.com/office/drawing/2014/main" id="{73482708-76E7-164F-B022-9F1B1B202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4735" y="1891071"/>
            <a:ext cx="2265024" cy="2265024"/>
          </a:xfrm>
          <a:prstGeom prst="rect">
            <a:avLst/>
          </a:prstGeom>
        </p:spPr>
      </p:pic>
      <p:pic>
        <p:nvPicPr>
          <p:cNvPr id="9" name="גרפיקה 8" descr="איש עם ילד">
            <a:extLst>
              <a:ext uri="{FF2B5EF4-FFF2-40B4-BE49-F238E27FC236}">
                <a16:creationId xmlns:a16="http://schemas.microsoft.com/office/drawing/2014/main" id="{1A3174F1-8CBC-0D43-9427-4299FDF60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033848" y="1891071"/>
            <a:ext cx="2265024" cy="2265024"/>
          </a:xfrm>
          <a:prstGeom prst="rect">
            <a:avLst/>
          </a:prstGeom>
        </p:spPr>
      </p:pic>
      <p:pic>
        <p:nvPicPr>
          <p:cNvPr id="11" name="גרפיקה 10" descr="חץ - עקומה בכיוון השעון">
            <a:extLst>
              <a:ext uri="{FF2B5EF4-FFF2-40B4-BE49-F238E27FC236}">
                <a16:creationId xmlns:a16="http://schemas.microsoft.com/office/drawing/2014/main" id="{4DBC096B-4842-0D4F-8EAD-4D418FA51E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51666">
            <a:off x="4955249" y="2109183"/>
            <a:ext cx="914400" cy="914400"/>
          </a:xfrm>
          <a:prstGeom prst="rect">
            <a:avLst/>
          </a:prstGeom>
        </p:spPr>
      </p:pic>
      <p:pic>
        <p:nvPicPr>
          <p:cNvPr id="14" name="גרפיקה 13" descr="חץ - סיבוב ימינה">
            <a:extLst>
              <a:ext uri="{FF2B5EF4-FFF2-40B4-BE49-F238E27FC236}">
                <a16:creationId xmlns:a16="http://schemas.microsoft.com/office/drawing/2014/main" id="{C6A20DDE-EC5C-6D45-AF4F-476457055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25883" y="1891071"/>
            <a:ext cx="914400" cy="914400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E6C9615-B6F6-764C-A9FE-319FC1331158}"/>
              </a:ext>
            </a:extLst>
          </p:cNvPr>
          <p:cNvSpPr txBox="1"/>
          <p:nvPr/>
        </p:nvSpPr>
        <p:spPr>
          <a:xfrm>
            <a:off x="7445829" y="2348271"/>
            <a:ext cx="1273628" cy="11276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he-IL" b="1" dirty="0">
                <a:latin typeface="Varela Round" pitchFamily="2" charset="-79"/>
                <a:cs typeface="Varela Round" pitchFamily="2" charset="-79"/>
              </a:rPr>
              <a:t>פעם אני</a:t>
            </a:r>
          </a:p>
          <a:p>
            <a:pPr>
              <a:lnSpc>
                <a:spcPct val="200000"/>
              </a:lnSpc>
            </a:pPr>
            <a:r>
              <a:rPr lang="he-IL" b="1" dirty="0">
                <a:latin typeface="Varela Round" pitchFamily="2" charset="-79"/>
                <a:cs typeface="Varela Round" pitchFamily="2" charset="-79"/>
              </a:rPr>
              <a:t>פעם את/ה</a:t>
            </a:r>
          </a:p>
        </p:txBody>
      </p:sp>
    </p:spTree>
    <p:extLst>
      <p:ext uri="{BB962C8B-B14F-4D97-AF65-F5344CB8AC3E}">
        <p14:creationId xmlns:p14="http://schemas.microsoft.com/office/powerpoint/2010/main" val="109983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ציור, מזון, שעון&#10;&#10;התיאור נוצר באופן אוטומטי">
            <a:extLst>
              <a:ext uri="{FF2B5EF4-FFF2-40B4-BE49-F238E27FC236}">
                <a16:creationId xmlns:a16="http://schemas.microsoft.com/office/drawing/2014/main" id="{D2EE72B5-9CFA-F94F-B761-F7DBF61E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32" b="4304"/>
          <a:stretch/>
        </p:blipFill>
        <p:spPr>
          <a:xfrm rot="21600000">
            <a:off x="515206" y="1195757"/>
            <a:ext cx="11160000" cy="4680000"/>
          </a:xfrm>
          <a:prstGeom prst="rect">
            <a:avLst/>
          </a:prstGeom>
          <a:noFill/>
        </p:spPr>
      </p:pic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CA73ADB4-F257-2543-917A-B0C796BD79E9}"/>
              </a:ext>
            </a:extLst>
          </p:cNvPr>
          <p:cNvSpPr txBox="1"/>
          <p:nvPr/>
        </p:nvSpPr>
        <p:spPr>
          <a:xfrm>
            <a:off x="4459184" y="1927050"/>
            <a:ext cx="6582823" cy="15019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rPr>
              <a:t>כרטיסי שיח לקירוב לבבות בין סבתא וסבא לנכדות והנכדים</a:t>
            </a:r>
          </a:p>
        </p:txBody>
      </p:sp>
    </p:spTree>
    <p:extLst>
      <p:ext uri="{BB962C8B-B14F-4D97-AF65-F5344CB8AC3E}">
        <p14:creationId xmlns:p14="http://schemas.microsoft.com/office/powerpoint/2010/main" val="203828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הוראות שימוש</a:t>
            </a:r>
          </a:p>
        </p:txBody>
      </p:sp>
      <p:sp>
        <p:nvSpPr>
          <p:cNvPr id="14" name="מציין מיקום תוכן 7">
            <a:extLst>
              <a:ext uri="{FF2B5EF4-FFF2-40B4-BE49-F238E27FC236}">
                <a16:creationId xmlns:a16="http://schemas.microsoft.com/office/drawing/2014/main" id="{18766B50-C96C-7E45-9965-2CCBD862190C}"/>
              </a:ext>
            </a:extLst>
          </p:cNvPr>
          <p:cNvSpPr txBox="1">
            <a:spLocks/>
          </p:cNvSpPr>
          <p:nvPr/>
        </p:nvSpPr>
        <p:spPr>
          <a:xfrm>
            <a:off x="267571" y="1041983"/>
            <a:ext cx="8625395" cy="4151976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10000"/>
          </a:bodyPr>
          <a:lstStyle>
            <a:lvl1pPr marL="342900" indent="-342900" algn="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2950" indent="-285750" algn="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he-IL" sz="3600" b="1" dirty="0">
                <a:latin typeface="Assistant" pitchFamily="2" charset="-79"/>
                <a:cs typeface="Assistant" pitchFamily="2" charset="-79"/>
              </a:rPr>
              <a:t>להדפיס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sz="3600" b="1" dirty="0">
                <a:latin typeface="Assistant" pitchFamily="2" charset="-79"/>
                <a:cs typeface="Assistant" pitchFamily="2" charset="-79"/>
              </a:rPr>
              <a:t>לגזור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sz="3600" b="1" dirty="0">
                <a:latin typeface="Assistant" pitchFamily="2" charset="-79"/>
                <a:cs typeface="Assistant" pitchFamily="2" charset="-79"/>
              </a:rPr>
              <a:t>לבחור שאלה אחת לכל אחד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sz="3600" b="1" dirty="0">
                <a:latin typeface="Assistant" pitchFamily="2" charset="-79"/>
                <a:cs typeface="Assistant" pitchFamily="2" charset="-79"/>
              </a:rPr>
              <a:t>לשתף בבחירת השאלות</a:t>
            </a:r>
            <a:endParaRPr lang="he-IL" sz="3600" dirty="0">
              <a:cs typeface="Varela Round"/>
            </a:endParaRPr>
          </a:p>
        </p:txBody>
      </p:sp>
      <p:pic>
        <p:nvPicPr>
          <p:cNvPr id="11" name="גרפיקה 10" descr="שאלות">
            <a:extLst>
              <a:ext uri="{FF2B5EF4-FFF2-40B4-BE49-F238E27FC236}">
                <a16:creationId xmlns:a16="http://schemas.microsoft.com/office/drawing/2014/main" id="{C02743A5-ECF7-1548-8415-1511A8AE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4290" y="3508134"/>
            <a:ext cx="832409" cy="832409"/>
          </a:xfrm>
          <a:prstGeom prst="rect">
            <a:avLst/>
          </a:prstGeom>
        </p:spPr>
      </p:pic>
      <p:pic>
        <p:nvPicPr>
          <p:cNvPr id="12" name="גרפיקה 11" descr="מדפסת">
            <a:extLst>
              <a:ext uri="{FF2B5EF4-FFF2-40B4-BE49-F238E27FC236}">
                <a16:creationId xmlns:a16="http://schemas.microsoft.com/office/drawing/2014/main" id="{B3569E57-C3D6-0E41-AA4C-8E4C13093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4290" y="1396298"/>
            <a:ext cx="835794" cy="835794"/>
          </a:xfrm>
          <a:prstGeom prst="rect">
            <a:avLst/>
          </a:prstGeom>
        </p:spPr>
      </p:pic>
      <p:pic>
        <p:nvPicPr>
          <p:cNvPr id="13" name="גרפיקה 12" descr="מספריים">
            <a:extLst>
              <a:ext uri="{FF2B5EF4-FFF2-40B4-BE49-F238E27FC236}">
                <a16:creationId xmlns:a16="http://schemas.microsoft.com/office/drawing/2014/main" id="{9A3957DF-0EC4-BB42-9AB7-D54C796DD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4290" y="2452354"/>
            <a:ext cx="835518" cy="835518"/>
          </a:xfrm>
          <a:prstGeom prst="rect">
            <a:avLst/>
          </a:prstGeom>
        </p:spPr>
      </p:pic>
      <p:pic>
        <p:nvPicPr>
          <p:cNvPr id="18" name="גרפיקה 17" descr="תמרור">
            <a:extLst>
              <a:ext uri="{FF2B5EF4-FFF2-40B4-BE49-F238E27FC236}">
                <a16:creationId xmlns:a16="http://schemas.microsoft.com/office/drawing/2014/main" id="{BE986257-4724-E44A-AAC8-C3A4573F1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4290" y="4560806"/>
            <a:ext cx="1003300" cy="98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9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B1B7631C-C887-EE4F-A7DA-A99F798233DF}"/>
              </a:ext>
            </a:extLst>
          </p:cNvPr>
          <p:cNvGrpSpPr/>
          <p:nvPr/>
        </p:nvGrpSpPr>
        <p:grpSpPr>
          <a:xfrm>
            <a:off x="449262" y="323850"/>
            <a:ext cx="11477788" cy="6101161"/>
            <a:chOff x="449262" y="323850"/>
            <a:chExt cx="11477788" cy="6101161"/>
          </a:xfrm>
        </p:grpSpPr>
        <p:pic>
          <p:nvPicPr>
            <p:cNvPr id="31" name="תמונה 30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7A61D543-706A-C043-93EB-A55E13D34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263" y="4441825"/>
              <a:ext cx="3780000" cy="1983186"/>
            </a:xfrm>
            <a:prstGeom prst="rect">
              <a:avLst/>
            </a:prstGeom>
          </p:spPr>
        </p:pic>
        <p:pic>
          <p:nvPicPr>
            <p:cNvPr id="32" name="תמונה 31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EB264739-F5B8-A04E-BE7D-22049A0D9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362" y="2382838"/>
              <a:ext cx="3780000" cy="1983186"/>
            </a:xfrm>
            <a:prstGeom prst="rect">
              <a:avLst/>
            </a:prstGeom>
          </p:spPr>
        </p:pic>
        <p:pic>
          <p:nvPicPr>
            <p:cNvPr id="33" name="תמונה 32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A499953C-7B85-324B-92CD-A81287189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50" y="4441825"/>
              <a:ext cx="3780000" cy="1983186"/>
            </a:xfrm>
            <a:prstGeom prst="rect">
              <a:avLst/>
            </a:prstGeom>
          </p:spPr>
        </p:pic>
        <p:pic>
          <p:nvPicPr>
            <p:cNvPr id="34" name="תמונה 33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D00F88ED-A195-2D47-A516-85C9822C7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262" y="323850"/>
              <a:ext cx="3780000" cy="1983186"/>
            </a:xfrm>
            <a:prstGeom prst="rect">
              <a:avLst/>
            </a:prstGeom>
          </p:spPr>
        </p:pic>
        <p:pic>
          <p:nvPicPr>
            <p:cNvPr id="35" name="תמונה 34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D0655AFF-4C25-2048-915C-CE47DDA4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362" y="4441825"/>
              <a:ext cx="3780000" cy="1983186"/>
            </a:xfrm>
            <a:prstGeom prst="rect">
              <a:avLst/>
            </a:prstGeom>
          </p:spPr>
        </p:pic>
        <p:pic>
          <p:nvPicPr>
            <p:cNvPr id="36" name="תמונה 35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5FCBF892-9914-2246-BD5A-3FC2057F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49" y="2382838"/>
              <a:ext cx="3780000" cy="1983186"/>
            </a:xfrm>
            <a:prstGeom prst="rect">
              <a:avLst/>
            </a:prstGeom>
          </p:spPr>
        </p:pic>
        <p:pic>
          <p:nvPicPr>
            <p:cNvPr id="37" name="תמונה 36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4557ED17-4DA6-FE42-A0CA-FFB8BB25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49" y="323850"/>
              <a:ext cx="3780000" cy="1983186"/>
            </a:xfrm>
            <a:prstGeom prst="rect">
              <a:avLst/>
            </a:prstGeom>
          </p:spPr>
        </p:pic>
        <p:pic>
          <p:nvPicPr>
            <p:cNvPr id="38" name="תמונה 37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15364A16-48B4-1A41-B65F-F2024774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262" y="2382838"/>
              <a:ext cx="3780000" cy="1983186"/>
            </a:xfrm>
            <a:prstGeom prst="rect">
              <a:avLst/>
            </a:prstGeom>
          </p:spPr>
        </p:pic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171E099E-E360-E647-B1E9-9559CA22F1CA}"/>
                </a:ext>
              </a:extLst>
            </p:cNvPr>
            <p:cNvSpPr txBox="1"/>
            <p:nvPr/>
          </p:nvSpPr>
          <p:spPr>
            <a:xfrm>
              <a:off x="1928813" y="946111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סבתא ספרי לי איך הכרת את סבא?</a:t>
              </a:r>
            </a:p>
          </p:txBody>
        </p:sp>
        <p:grpSp>
          <p:nvGrpSpPr>
            <p:cNvPr id="40" name="קבוצה 39">
              <a:extLst>
                <a:ext uri="{FF2B5EF4-FFF2-40B4-BE49-F238E27FC236}">
                  <a16:creationId xmlns:a16="http://schemas.microsoft.com/office/drawing/2014/main" id="{8E231BF2-1F62-6F4B-9FDE-F63302C307A6}"/>
                </a:ext>
              </a:extLst>
            </p:cNvPr>
            <p:cNvGrpSpPr/>
            <p:nvPr/>
          </p:nvGrpSpPr>
          <p:grpSpPr>
            <a:xfrm>
              <a:off x="4297363" y="323850"/>
              <a:ext cx="3780000" cy="1983186"/>
              <a:chOff x="4297363" y="323850"/>
              <a:chExt cx="3780000" cy="1983186"/>
            </a:xfrm>
          </p:grpSpPr>
          <p:pic>
            <p:nvPicPr>
              <p:cNvPr id="48" name="תמונה 47" descr="תמונה שמכילה פרח&#10;&#10;התיאור נוצר באופן אוטומטי">
                <a:extLst>
                  <a:ext uri="{FF2B5EF4-FFF2-40B4-BE49-F238E27FC236}">
                    <a16:creationId xmlns:a16="http://schemas.microsoft.com/office/drawing/2014/main" id="{B6F6DADB-9C6F-DB4B-A92B-BFB84718A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7363" y="323850"/>
                <a:ext cx="3780000" cy="1983186"/>
              </a:xfrm>
              <a:prstGeom prst="rect">
                <a:avLst/>
              </a:prstGeom>
            </p:spPr>
          </p:pic>
          <p:sp>
            <p:nvSpPr>
              <p:cNvPr id="49" name="תיבת טקסט 48">
                <a:extLst>
                  <a:ext uri="{FF2B5EF4-FFF2-40B4-BE49-F238E27FC236}">
                    <a16:creationId xmlns:a16="http://schemas.microsoft.com/office/drawing/2014/main" id="{AB2037FC-8ECA-824B-8B00-C7E376DCB592}"/>
                  </a:ext>
                </a:extLst>
              </p:cNvPr>
              <p:cNvSpPr txBox="1"/>
              <p:nvPr/>
            </p:nvSpPr>
            <p:spPr>
              <a:xfrm>
                <a:off x="5846924" y="853778"/>
                <a:ext cx="2230437" cy="923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b="1" dirty="0">
                    <a:solidFill>
                      <a:schemeClr val="accent1">
                        <a:lumMod val="50000"/>
                      </a:schemeClr>
                    </a:solidFill>
                    <a:latin typeface="Assistant SemiBold" pitchFamily="2" charset="-79"/>
                    <a:ea typeface="Tahoma" panose="020B0604030504040204" pitchFamily="34" charset="0"/>
                    <a:cs typeface="Assistant SemiBold" pitchFamily="2" charset="-79"/>
                  </a:rPr>
                  <a:t>סבתא ספרי לי איזה משחק אהבת כשהיית בגילי?</a:t>
                </a:r>
              </a:p>
            </p:txBody>
          </p:sp>
        </p:grpSp>
        <p:sp>
          <p:nvSpPr>
            <p:cNvPr id="41" name="תיבת טקסט 40">
              <a:extLst>
                <a:ext uri="{FF2B5EF4-FFF2-40B4-BE49-F238E27FC236}">
                  <a16:creationId xmlns:a16="http://schemas.microsoft.com/office/drawing/2014/main" id="{9138BF81-21B9-E647-93C9-ED74402D1FA7}"/>
                </a:ext>
              </a:extLst>
            </p:cNvPr>
            <p:cNvSpPr txBox="1"/>
            <p:nvPr/>
          </p:nvSpPr>
          <p:spPr>
            <a:xfrm>
              <a:off x="9628185" y="853778"/>
              <a:ext cx="2298864" cy="8925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סבתא ספרי לי מי הייתה החברה הכי טובה שלך? </a:t>
              </a:r>
              <a:r>
                <a:rPr lang="he-IL" sz="1600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(מה אהבתן לעשות ביחד?)</a:t>
              </a:r>
              <a:endParaRPr lang="he-IL" b="1" dirty="0">
                <a:solidFill>
                  <a:schemeClr val="accent1">
                    <a:lumMod val="50000"/>
                  </a:schemeClr>
                </a:solidFill>
                <a:latin typeface="Assistant SemiBold" pitchFamily="2" charset="-79"/>
                <a:ea typeface="Tahoma" panose="020B0604030504040204" pitchFamily="34" charset="0"/>
                <a:cs typeface="Assistant SemiBold" pitchFamily="2" charset="-79"/>
              </a:endParaRPr>
            </a:p>
          </p:txBody>
        </p:sp>
        <p:sp>
          <p:nvSpPr>
            <p:cNvPr id="42" name="תיבת טקסט 41">
              <a:extLst>
                <a:ext uri="{FF2B5EF4-FFF2-40B4-BE49-F238E27FC236}">
                  <a16:creationId xmlns:a16="http://schemas.microsoft.com/office/drawing/2014/main" id="{4143E727-CA25-954B-A6E5-551DE13ADD74}"/>
                </a:ext>
              </a:extLst>
            </p:cNvPr>
            <p:cNvSpPr txBox="1"/>
            <p:nvPr/>
          </p:nvSpPr>
          <p:spPr>
            <a:xfrm>
              <a:off x="1963655" y="2929297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סבתא ספרי לי סיפור שסבתא שלך סיפרה לך</a:t>
              </a:r>
            </a:p>
          </p:txBody>
        </p:sp>
        <p:sp>
          <p:nvSpPr>
            <p:cNvPr id="43" name="תיבת טקסט 42">
              <a:extLst>
                <a:ext uri="{FF2B5EF4-FFF2-40B4-BE49-F238E27FC236}">
                  <a16:creationId xmlns:a16="http://schemas.microsoft.com/office/drawing/2014/main" id="{7E868892-A09F-FA40-985B-A8E37D4486FE}"/>
                </a:ext>
              </a:extLst>
            </p:cNvPr>
            <p:cNvSpPr txBox="1"/>
            <p:nvPr/>
          </p:nvSpPr>
          <p:spPr>
            <a:xfrm>
              <a:off x="5743655" y="2929297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סבתא מה היה המאכל האהוב עליך בילדותך?</a:t>
              </a:r>
            </a:p>
          </p:txBody>
        </p:sp>
        <p:sp>
          <p:nvSpPr>
            <p:cNvPr id="44" name="תיבת טקסט 43">
              <a:extLst>
                <a:ext uri="{FF2B5EF4-FFF2-40B4-BE49-F238E27FC236}">
                  <a16:creationId xmlns:a16="http://schemas.microsoft.com/office/drawing/2014/main" id="{E6654BA3-5E0A-1E4D-BF2F-6836267D04BA}"/>
                </a:ext>
              </a:extLst>
            </p:cNvPr>
            <p:cNvSpPr txBox="1"/>
            <p:nvPr/>
          </p:nvSpPr>
          <p:spPr>
            <a:xfrm>
              <a:off x="9628185" y="2929297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סבתא באיזה גיל למדת לקרא? </a:t>
              </a:r>
            </a:p>
            <a:p>
              <a:pPr algn="ctr"/>
              <a:r>
                <a:rPr lang="he-IL" sz="1600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(מי לימד אותך לקרא?)</a:t>
              </a:r>
              <a:endParaRPr lang="he-IL" b="1" dirty="0">
                <a:solidFill>
                  <a:schemeClr val="accent1">
                    <a:lumMod val="50000"/>
                  </a:schemeClr>
                </a:solidFill>
                <a:latin typeface="Assistant SemiBold" pitchFamily="2" charset="-79"/>
                <a:ea typeface="Tahoma" panose="020B0604030504040204" pitchFamily="34" charset="0"/>
                <a:cs typeface="Assistant SemiBold" pitchFamily="2" charset="-79"/>
              </a:endParaRPr>
            </a:p>
          </p:txBody>
        </p:sp>
        <p:sp>
          <p:nvSpPr>
            <p:cNvPr id="45" name="תיבת טקסט 44">
              <a:extLst>
                <a:ext uri="{FF2B5EF4-FFF2-40B4-BE49-F238E27FC236}">
                  <a16:creationId xmlns:a16="http://schemas.microsoft.com/office/drawing/2014/main" id="{C109D7B9-16CC-4C4A-9348-283ACC66BBE2}"/>
                </a:ext>
              </a:extLst>
            </p:cNvPr>
            <p:cNvSpPr txBox="1"/>
            <p:nvPr/>
          </p:nvSpPr>
          <p:spPr>
            <a:xfrm>
              <a:off x="1928813" y="4971753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סבתא מי הייתה החיה האהובה עליך כשהיית בגילי?</a:t>
              </a:r>
              <a:r>
                <a:rPr lang="he-IL" sz="1600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</a:t>
              </a:r>
            </a:p>
          </p:txBody>
        </p:sp>
        <p:sp>
          <p:nvSpPr>
            <p:cNvPr id="46" name="תיבת טקסט 45">
              <a:extLst>
                <a:ext uri="{FF2B5EF4-FFF2-40B4-BE49-F238E27FC236}">
                  <a16:creationId xmlns:a16="http://schemas.microsoft.com/office/drawing/2014/main" id="{E0079B05-B1F9-F844-A112-2BABA8B891AF}"/>
                </a:ext>
              </a:extLst>
            </p:cNvPr>
            <p:cNvSpPr txBox="1"/>
            <p:nvPr/>
          </p:nvSpPr>
          <p:spPr>
            <a:xfrm>
              <a:off x="5846597" y="5090597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סבתא למדי אותי בבקשה, שיר ששרת בילדותך</a:t>
              </a:r>
            </a:p>
          </p:txBody>
        </p:sp>
        <p:sp>
          <p:nvSpPr>
            <p:cNvPr id="47" name="תיבת טקסט 46">
              <a:extLst>
                <a:ext uri="{FF2B5EF4-FFF2-40B4-BE49-F238E27FC236}">
                  <a16:creationId xmlns:a16="http://schemas.microsoft.com/office/drawing/2014/main" id="{733A6748-3A03-774B-A36A-6DA44D52FED9}"/>
                </a:ext>
              </a:extLst>
            </p:cNvPr>
            <p:cNvSpPr txBox="1"/>
            <p:nvPr/>
          </p:nvSpPr>
          <p:spPr>
            <a:xfrm>
              <a:off x="9626597" y="4971753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סבתא מה את עושה כל היום עכשיו, כשאסור לצאת מהבית?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296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35076C0-BB6B-D04E-868A-33E25A47E15F}"/>
              </a:ext>
            </a:extLst>
          </p:cNvPr>
          <p:cNvGrpSpPr/>
          <p:nvPr/>
        </p:nvGrpSpPr>
        <p:grpSpPr>
          <a:xfrm>
            <a:off x="786605" y="643830"/>
            <a:ext cx="10617202" cy="5570341"/>
            <a:chOff x="4297363" y="323850"/>
            <a:chExt cx="3780000" cy="1983186"/>
          </a:xfrm>
        </p:grpSpPr>
        <p:pic>
          <p:nvPicPr>
            <p:cNvPr id="3" name="תמונה 2" descr="תמונה שמכילה פרח&#10;&#10;התיאור נוצר באופן אוטומטי">
              <a:extLst>
                <a:ext uri="{FF2B5EF4-FFF2-40B4-BE49-F238E27FC236}">
                  <a16:creationId xmlns:a16="http://schemas.microsoft.com/office/drawing/2014/main" id="{95BB34F1-054C-C04E-889A-5238B5AD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363" y="323850"/>
              <a:ext cx="3780000" cy="1983186"/>
            </a:xfrm>
            <a:prstGeom prst="rect">
              <a:avLst/>
            </a:prstGeom>
          </p:spPr>
        </p:pic>
        <p:sp>
          <p:nvSpPr>
            <p:cNvPr id="4" name="תיבת טקסט 3">
              <a:extLst>
                <a:ext uri="{FF2B5EF4-FFF2-40B4-BE49-F238E27FC236}">
                  <a16:creationId xmlns:a16="http://schemas.microsoft.com/office/drawing/2014/main" id="{3C18986B-3953-FE4D-A717-0FF30641D572}"/>
                </a:ext>
              </a:extLst>
            </p:cNvPr>
            <p:cNvSpPr txBox="1"/>
            <p:nvPr/>
          </p:nvSpPr>
          <p:spPr>
            <a:xfrm>
              <a:off x="5846924" y="853778"/>
              <a:ext cx="2230437" cy="923330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>
                <a:spcAft>
                  <a:spcPts val="600"/>
                </a:spcAft>
              </a:pPr>
              <a:r>
                <a:rPr lang="he-IL" sz="5000" b="1">
                  <a:solidFill>
                    <a:schemeClr val="accent1">
                      <a:lumMod val="50000"/>
                    </a:schemeClr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סבתא ספרי לי איזה משחק אהבת כשהיית בגילי?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143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A20639BD-8AB0-9D40-BEEE-61D6B0057EBD}"/>
              </a:ext>
            </a:extLst>
          </p:cNvPr>
          <p:cNvGrpSpPr/>
          <p:nvPr/>
        </p:nvGrpSpPr>
        <p:grpSpPr>
          <a:xfrm>
            <a:off x="305596" y="209550"/>
            <a:ext cx="11580808" cy="6438900"/>
            <a:chOff x="305596" y="209550"/>
            <a:chExt cx="11580808" cy="6438900"/>
          </a:xfrm>
        </p:grpSpPr>
        <p:pic>
          <p:nvPicPr>
            <p:cNvPr id="23" name="תמונה 22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82920B5C-4E9E-FB4C-BE71-9BD774C3D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061"/>
            <a:stretch/>
          </p:blipFill>
          <p:spPr>
            <a:xfrm>
              <a:off x="305596" y="4689475"/>
              <a:ext cx="3767138" cy="1957388"/>
            </a:xfrm>
            <a:prstGeom prst="rect">
              <a:avLst/>
            </a:prstGeom>
          </p:spPr>
        </p:pic>
        <p:pic>
          <p:nvPicPr>
            <p:cNvPr id="24" name="תמונה 23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ED85D216-2E66-B544-8232-6FEF8B6EA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061"/>
            <a:stretch/>
          </p:blipFill>
          <p:spPr>
            <a:xfrm>
              <a:off x="305596" y="2449512"/>
              <a:ext cx="3767138" cy="1957388"/>
            </a:xfrm>
            <a:prstGeom prst="rect">
              <a:avLst/>
            </a:prstGeom>
          </p:spPr>
        </p:pic>
        <p:pic>
          <p:nvPicPr>
            <p:cNvPr id="25" name="תמונה 24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063CAF48-1972-A14D-9A42-D8A16CF8C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061"/>
            <a:stretch/>
          </p:blipFill>
          <p:spPr>
            <a:xfrm>
              <a:off x="305596" y="209550"/>
              <a:ext cx="3767138" cy="1957388"/>
            </a:xfrm>
            <a:prstGeom prst="rect">
              <a:avLst/>
            </a:prstGeom>
          </p:spPr>
        </p:pic>
        <p:pic>
          <p:nvPicPr>
            <p:cNvPr id="26" name="תמונה 25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81765722-19BD-354E-93AC-48422BFD9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061"/>
            <a:stretch/>
          </p:blipFill>
          <p:spPr>
            <a:xfrm>
              <a:off x="4212431" y="209550"/>
              <a:ext cx="3767138" cy="1958975"/>
            </a:xfrm>
            <a:prstGeom prst="rect">
              <a:avLst/>
            </a:prstGeom>
          </p:spPr>
        </p:pic>
        <p:pic>
          <p:nvPicPr>
            <p:cNvPr id="27" name="תמונה 26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48A68EF1-8274-B249-AC19-8F63F9D8D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061"/>
            <a:stretch/>
          </p:blipFill>
          <p:spPr>
            <a:xfrm>
              <a:off x="8119266" y="209550"/>
              <a:ext cx="3767138" cy="1957388"/>
            </a:xfrm>
            <a:prstGeom prst="rect">
              <a:avLst/>
            </a:prstGeom>
          </p:spPr>
        </p:pic>
        <p:pic>
          <p:nvPicPr>
            <p:cNvPr id="28" name="תמונה 27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724F80CC-51DD-BF4D-88E8-69C68DA0F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061"/>
            <a:stretch/>
          </p:blipFill>
          <p:spPr>
            <a:xfrm>
              <a:off x="8119266" y="2451100"/>
              <a:ext cx="3767138" cy="1957388"/>
            </a:xfrm>
            <a:prstGeom prst="rect">
              <a:avLst/>
            </a:prstGeom>
          </p:spPr>
        </p:pic>
        <p:pic>
          <p:nvPicPr>
            <p:cNvPr id="29" name="תמונה 28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2C191606-DDCF-974B-BF0F-FB8979550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061"/>
            <a:stretch/>
          </p:blipFill>
          <p:spPr>
            <a:xfrm>
              <a:off x="8119266" y="4689475"/>
              <a:ext cx="3767138" cy="1957388"/>
            </a:xfrm>
            <a:prstGeom prst="rect">
              <a:avLst/>
            </a:prstGeom>
          </p:spPr>
        </p:pic>
        <p:pic>
          <p:nvPicPr>
            <p:cNvPr id="50" name="תמונה 49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371817E7-738D-1D4F-BFEB-5F6E7FC28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061"/>
            <a:stretch/>
          </p:blipFill>
          <p:spPr>
            <a:xfrm>
              <a:off x="4211638" y="4689475"/>
              <a:ext cx="3767138" cy="1958975"/>
            </a:xfrm>
            <a:prstGeom prst="rect">
              <a:avLst/>
            </a:prstGeom>
          </p:spPr>
        </p:pic>
        <p:sp>
          <p:nvSpPr>
            <p:cNvPr id="51" name="תיבת טקסט 50">
              <a:extLst>
                <a:ext uri="{FF2B5EF4-FFF2-40B4-BE49-F238E27FC236}">
                  <a16:creationId xmlns:a16="http://schemas.microsoft.com/office/drawing/2014/main" id="{4B82E4FF-1206-FC42-94EB-3358DB8D79C1}"/>
                </a:ext>
              </a:extLst>
            </p:cNvPr>
            <p:cNvSpPr txBox="1"/>
            <p:nvPr/>
          </p:nvSpPr>
          <p:spPr>
            <a:xfrm>
              <a:off x="1773870" y="726579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למה אתה הכי מתגעגע עכשיו, כשאסור לצאת מהבית?</a:t>
              </a:r>
            </a:p>
          </p:txBody>
        </p:sp>
        <p:sp>
          <p:nvSpPr>
            <p:cNvPr id="52" name="תיבת טקסט 51">
              <a:extLst>
                <a:ext uri="{FF2B5EF4-FFF2-40B4-BE49-F238E27FC236}">
                  <a16:creationId xmlns:a16="http://schemas.microsoft.com/office/drawing/2014/main" id="{097B7090-1876-7046-9B33-C7852F766A9E}"/>
                </a:ext>
              </a:extLst>
            </p:cNvPr>
            <p:cNvSpPr txBox="1"/>
            <p:nvPr/>
          </p:nvSpPr>
          <p:spPr>
            <a:xfrm>
              <a:off x="5679912" y="726579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ספר לי איך הכרת את סבתא?</a:t>
              </a:r>
            </a:p>
          </p:txBody>
        </p:sp>
        <p:sp>
          <p:nvSpPr>
            <p:cNvPr id="53" name="תיבת טקסט 52">
              <a:extLst>
                <a:ext uri="{FF2B5EF4-FFF2-40B4-BE49-F238E27FC236}">
                  <a16:creationId xmlns:a16="http://schemas.microsoft.com/office/drawing/2014/main" id="{5AB34001-7626-DA4B-B50E-CDA1E96BE15C}"/>
                </a:ext>
              </a:extLst>
            </p:cNvPr>
            <p:cNvSpPr txBox="1"/>
            <p:nvPr/>
          </p:nvSpPr>
          <p:spPr>
            <a:xfrm>
              <a:off x="9587540" y="726578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מה אכלת כשהיית בגן או בבה״ס?</a:t>
              </a:r>
            </a:p>
            <a:p>
              <a:pPr algn="ctr"/>
              <a:r>
                <a:rPr lang="he-IL" sz="1600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(מי הכין לך)</a:t>
              </a:r>
            </a:p>
          </p:txBody>
        </p:sp>
        <p:sp>
          <p:nvSpPr>
            <p:cNvPr id="54" name="תיבת טקסט 53">
              <a:extLst>
                <a:ext uri="{FF2B5EF4-FFF2-40B4-BE49-F238E27FC236}">
                  <a16:creationId xmlns:a16="http://schemas.microsoft.com/office/drawing/2014/main" id="{428D07F4-5637-954F-959A-4064AFC48777}"/>
                </a:ext>
              </a:extLst>
            </p:cNvPr>
            <p:cNvSpPr txBox="1"/>
            <p:nvPr/>
          </p:nvSpPr>
          <p:spPr>
            <a:xfrm>
              <a:off x="1772284" y="2924750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ספר מה אתה עושה בבוקר?</a:t>
              </a:r>
            </a:p>
          </p:txBody>
        </p:sp>
        <p:grpSp>
          <p:nvGrpSpPr>
            <p:cNvPr id="55" name="קבוצה 54">
              <a:extLst>
                <a:ext uri="{FF2B5EF4-FFF2-40B4-BE49-F238E27FC236}">
                  <a16:creationId xmlns:a16="http://schemas.microsoft.com/office/drawing/2014/main" id="{C4E868B3-A0C9-A343-AE67-BF707BEB65F2}"/>
                </a:ext>
              </a:extLst>
            </p:cNvPr>
            <p:cNvGrpSpPr/>
            <p:nvPr/>
          </p:nvGrpSpPr>
          <p:grpSpPr>
            <a:xfrm>
              <a:off x="4211638" y="2451100"/>
              <a:ext cx="3837383" cy="1957388"/>
              <a:chOff x="4211638" y="2451100"/>
              <a:chExt cx="3837383" cy="1957388"/>
            </a:xfrm>
          </p:grpSpPr>
          <p:pic>
            <p:nvPicPr>
              <p:cNvPr id="60" name="תמונה 59" descr="תמונה שמכילה ציור&#10;&#10;התיאור נוצר באופן אוטומטי">
                <a:extLst>
                  <a:ext uri="{FF2B5EF4-FFF2-40B4-BE49-F238E27FC236}">
                    <a16:creationId xmlns:a16="http://schemas.microsoft.com/office/drawing/2014/main" id="{860598C2-C82D-D242-8F38-979D35B333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r="4061"/>
              <a:stretch/>
            </p:blipFill>
            <p:spPr>
              <a:xfrm>
                <a:off x="4211638" y="2451100"/>
                <a:ext cx="3767138" cy="1957388"/>
              </a:xfrm>
              <a:prstGeom prst="rect">
                <a:avLst/>
              </a:prstGeom>
            </p:spPr>
          </p:pic>
          <p:sp>
            <p:nvSpPr>
              <p:cNvPr id="61" name="תיבת טקסט 60">
                <a:extLst>
                  <a:ext uri="{FF2B5EF4-FFF2-40B4-BE49-F238E27FC236}">
                    <a16:creationId xmlns:a16="http://schemas.microsoft.com/office/drawing/2014/main" id="{24E116BC-64C7-9B40-B190-88C0EC61037D}"/>
                  </a:ext>
                </a:extLst>
              </p:cNvPr>
              <p:cNvSpPr txBox="1"/>
              <p:nvPr/>
            </p:nvSpPr>
            <p:spPr>
              <a:xfrm>
                <a:off x="5750157" y="2924750"/>
                <a:ext cx="2298864" cy="92333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b="1" dirty="0">
                    <a:solidFill>
                      <a:srgbClr val="5F2A08"/>
                    </a:solidFill>
                    <a:latin typeface="Assistant SemiBold" pitchFamily="2" charset="-79"/>
                    <a:ea typeface="Tahoma" panose="020B0604030504040204" pitchFamily="34" charset="0"/>
                    <a:cs typeface="Assistant SemiBold" pitchFamily="2" charset="-79"/>
                  </a:rPr>
                  <a:t> סבא ספר לי בבקשה על צעצוע שאהבת כשהיית בגילי</a:t>
                </a:r>
              </a:p>
            </p:txBody>
          </p:sp>
        </p:grpSp>
        <p:sp>
          <p:nvSpPr>
            <p:cNvPr id="56" name="תיבת טקסט 55">
              <a:extLst>
                <a:ext uri="{FF2B5EF4-FFF2-40B4-BE49-F238E27FC236}">
                  <a16:creationId xmlns:a16="http://schemas.microsoft.com/office/drawing/2014/main" id="{558A48B4-84DF-324C-9EC5-E57422C9ED3A}"/>
                </a:ext>
              </a:extLst>
            </p:cNvPr>
            <p:cNvSpPr txBox="1"/>
            <p:nvPr/>
          </p:nvSpPr>
          <p:spPr>
            <a:xfrm>
              <a:off x="9587540" y="2924750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ספר איך </a:t>
              </a:r>
              <a:r>
                <a:rPr lang="he-IL" b="1" dirty="0" err="1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אמא</a:t>
              </a:r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/אבא שלי היו כשהיו בגילי</a:t>
              </a:r>
            </a:p>
          </p:txBody>
        </p:sp>
        <p:sp>
          <p:nvSpPr>
            <p:cNvPr id="57" name="תיבת טקסט 56">
              <a:extLst>
                <a:ext uri="{FF2B5EF4-FFF2-40B4-BE49-F238E27FC236}">
                  <a16:creationId xmlns:a16="http://schemas.microsoft.com/office/drawing/2014/main" id="{62864AA4-3356-7C48-8740-981978696D68}"/>
                </a:ext>
              </a:extLst>
            </p:cNvPr>
            <p:cNvSpPr txBox="1"/>
            <p:nvPr/>
          </p:nvSpPr>
          <p:spPr>
            <a:xfrm>
              <a:off x="1772284" y="5136654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ספר לי על תכנית טלוויזיה שאתה אוהב</a:t>
              </a:r>
            </a:p>
          </p:txBody>
        </p:sp>
        <p:sp>
          <p:nvSpPr>
            <p:cNvPr id="58" name="תיבת טקסט 57">
              <a:extLst>
                <a:ext uri="{FF2B5EF4-FFF2-40B4-BE49-F238E27FC236}">
                  <a16:creationId xmlns:a16="http://schemas.microsoft.com/office/drawing/2014/main" id="{BDAD3297-DD00-6942-9E25-C8489C88278A}"/>
                </a:ext>
              </a:extLst>
            </p:cNvPr>
            <p:cNvSpPr txBox="1"/>
            <p:nvPr/>
          </p:nvSpPr>
          <p:spPr>
            <a:xfrm>
              <a:off x="5882185" y="5136654"/>
              <a:ext cx="21668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מה אתה הכי אוהב בי?</a:t>
              </a:r>
            </a:p>
          </p:txBody>
        </p:sp>
        <p:sp>
          <p:nvSpPr>
            <p:cNvPr id="59" name="תיבת טקסט 58">
              <a:extLst>
                <a:ext uri="{FF2B5EF4-FFF2-40B4-BE49-F238E27FC236}">
                  <a16:creationId xmlns:a16="http://schemas.microsoft.com/office/drawing/2014/main" id="{154C21FD-1359-C941-BA4A-AD598836E007}"/>
                </a:ext>
              </a:extLst>
            </p:cNvPr>
            <p:cNvSpPr txBox="1"/>
            <p:nvPr/>
          </p:nvSpPr>
          <p:spPr>
            <a:xfrm>
              <a:off x="9517295" y="5136654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ספר לי על סבא שלך, בבקשה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70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F5703560-B9D4-B04A-9C95-2722F72FE4A1}"/>
              </a:ext>
            </a:extLst>
          </p:cNvPr>
          <p:cNvGrpSpPr/>
          <p:nvPr/>
        </p:nvGrpSpPr>
        <p:grpSpPr>
          <a:xfrm>
            <a:off x="643383" y="648112"/>
            <a:ext cx="10903646" cy="5561777"/>
            <a:chOff x="4211638" y="2451100"/>
            <a:chExt cx="3837383" cy="1957388"/>
          </a:xfrm>
        </p:grpSpPr>
        <p:pic>
          <p:nvPicPr>
            <p:cNvPr id="3" name="תמונה 2" descr="תמונה שמכילה ציור&#10;&#10;התיאור נוצר באופן אוטומטי">
              <a:extLst>
                <a:ext uri="{FF2B5EF4-FFF2-40B4-BE49-F238E27FC236}">
                  <a16:creationId xmlns:a16="http://schemas.microsoft.com/office/drawing/2014/main" id="{80200335-693A-664C-87B1-F809CB58B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4061"/>
            <a:stretch/>
          </p:blipFill>
          <p:spPr>
            <a:xfrm>
              <a:off x="4211638" y="2451100"/>
              <a:ext cx="3767138" cy="1957388"/>
            </a:xfrm>
            <a:prstGeom prst="rect">
              <a:avLst/>
            </a:prstGeom>
          </p:spPr>
        </p:pic>
        <p:sp>
          <p:nvSpPr>
            <p:cNvPr id="4" name="תיבת טקסט 3">
              <a:extLst>
                <a:ext uri="{FF2B5EF4-FFF2-40B4-BE49-F238E27FC236}">
                  <a16:creationId xmlns:a16="http://schemas.microsoft.com/office/drawing/2014/main" id="{0AF4E4B2-D632-3D4A-82DE-4E0E4B92EAED}"/>
                </a:ext>
              </a:extLst>
            </p:cNvPr>
            <p:cNvSpPr txBox="1"/>
            <p:nvPr/>
          </p:nvSpPr>
          <p:spPr>
            <a:xfrm>
              <a:off x="5750157" y="2924750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>
                <a:spcAft>
                  <a:spcPts val="600"/>
                </a:spcAft>
              </a:pPr>
              <a:r>
                <a:rPr lang="he-IL" sz="5000" b="1">
                  <a:solidFill>
                    <a:srgbClr val="5F2A08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סבא ספר לי בבקשה על צעצוע שאהבת כשהיית בגילי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641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4EA3E36C-647C-DC49-B969-3DC202CE10E8}"/>
              </a:ext>
            </a:extLst>
          </p:cNvPr>
          <p:cNvGrpSpPr/>
          <p:nvPr/>
        </p:nvGrpSpPr>
        <p:grpSpPr>
          <a:xfrm>
            <a:off x="204787" y="212723"/>
            <a:ext cx="11677656" cy="6388750"/>
            <a:chOff x="204787" y="212723"/>
            <a:chExt cx="11677656" cy="6388750"/>
          </a:xfrm>
        </p:grpSpPr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730E82D1-3DC7-B346-A71E-0AA469A3C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787" y="212723"/>
              <a:ext cx="3767140" cy="1980000"/>
            </a:xfrm>
            <a:prstGeom prst="rect">
              <a:avLst/>
            </a:prstGeom>
          </p:spPr>
        </p:pic>
        <p:pic>
          <p:nvPicPr>
            <p:cNvPr id="24" name="תמונה 23">
              <a:extLst>
                <a:ext uri="{FF2B5EF4-FFF2-40B4-BE49-F238E27FC236}">
                  <a16:creationId xmlns:a16="http://schemas.microsoft.com/office/drawing/2014/main" id="{F69974CA-F471-FD4A-A7B3-9B4B70A6E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787" y="2417098"/>
              <a:ext cx="3767140" cy="1980000"/>
            </a:xfrm>
            <a:prstGeom prst="rect">
              <a:avLst/>
            </a:prstGeom>
          </p:spPr>
        </p:pic>
        <p:pic>
          <p:nvPicPr>
            <p:cNvPr id="25" name="תמונה 24">
              <a:extLst>
                <a:ext uri="{FF2B5EF4-FFF2-40B4-BE49-F238E27FC236}">
                  <a16:creationId xmlns:a16="http://schemas.microsoft.com/office/drawing/2014/main" id="{1B685627-55D0-EB4B-ACFB-A0D97971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787" y="4621473"/>
              <a:ext cx="3767140" cy="1980000"/>
            </a:xfrm>
            <a:prstGeom prst="rect">
              <a:avLst/>
            </a:prstGeom>
          </p:spPr>
        </p:pic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id="{012D53E2-A84C-8C43-BAE9-A339C2290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0045" y="4621473"/>
              <a:ext cx="3767140" cy="1980000"/>
            </a:xfrm>
            <a:prstGeom prst="rect">
              <a:avLst/>
            </a:prstGeom>
          </p:spPr>
        </p:pic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id="{F774B4C5-062D-4D42-BFC5-1349631AA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5303" y="4621473"/>
              <a:ext cx="3767140" cy="1980000"/>
            </a:xfrm>
            <a:prstGeom prst="rect">
              <a:avLst/>
            </a:prstGeom>
          </p:spPr>
        </p:pic>
        <p:pic>
          <p:nvPicPr>
            <p:cNvPr id="28" name="תמונה 27">
              <a:extLst>
                <a:ext uri="{FF2B5EF4-FFF2-40B4-BE49-F238E27FC236}">
                  <a16:creationId xmlns:a16="http://schemas.microsoft.com/office/drawing/2014/main" id="{8DEC4B5D-C18D-2B43-9747-A9BF6FA07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1235" y="2417098"/>
              <a:ext cx="3767140" cy="1980000"/>
            </a:xfrm>
            <a:prstGeom prst="rect">
              <a:avLst/>
            </a:prstGeom>
          </p:spPr>
        </p:pic>
        <p:pic>
          <p:nvPicPr>
            <p:cNvPr id="29" name="תמונה 28">
              <a:extLst>
                <a:ext uri="{FF2B5EF4-FFF2-40B4-BE49-F238E27FC236}">
                  <a16:creationId xmlns:a16="http://schemas.microsoft.com/office/drawing/2014/main" id="{9D75C20C-0926-A441-BAA0-A51C8C026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5303" y="2417098"/>
              <a:ext cx="3767140" cy="1980000"/>
            </a:xfrm>
            <a:prstGeom prst="rect">
              <a:avLst/>
            </a:prstGeom>
          </p:spPr>
        </p:pic>
        <p:pic>
          <p:nvPicPr>
            <p:cNvPr id="50" name="תמונה 49">
              <a:extLst>
                <a:ext uri="{FF2B5EF4-FFF2-40B4-BE49-F238E27FC236}">
                  <a16:creationId xmlns:a16="http://schemas.microsoft.com/office/drawing/2014/main" id="{B1926D89-B0C1-DB43-AAED-05B07BE83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5303" y="212723"/>
              <a:ext cx="3767140" cy="1980000"/>
            </a:xfrm>
            <a:prstGeom prst="rect">
              <a:avLst/>
            </a:prstGeom>
          </p:spPr>
        </p:pic>
        <p:sp>
          <p:nvSpPr>
            <p:cNvPr id="51" name="תיבת טקסט 50">
              <a:extLst>
                <a:ext uri="{FF2B5EF4-FFF2-40B4-BE49-F238E27FC236}">
                  <a16:creationId xmlns:a16="http://schemas.microsoft.com/office/drawing/2014/main" id="{9313666B-5508-3D4C-B77D-4ABD0E48A1FF}"/>
                </a:ext>
              </a:extLst>
            </p:cNvPr>
            <p:cNvSpPr txBox="1"/>
            <p:nvPr/>
          </p:nvSpPr>
          <p:spPr>
            <a:xfrm>
              <a:off x="1614085" y="879558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מה אתם עושים בבוקר?</a:t>
              </a:r>
            </a:p>
          </p:txBody>
        </p:sp>
        <p:grpSp>
          <p:nvGrpSpPr>
            <p:cNvPr id="52" name="קבוצה 51">
              <a:extLst>
                <a:ext uri="{FF2B5EF4-FFF2-40B4-BE49-F238E27FC236}">
                  <a16:creationId xmlns:a16="http://schemas.microsoft.com/office/drawing/2014/main" id="{A51A416A-2FE2-B84D-B32D-985559C50EBD}"/>
                </a:ext>
              </a:extLst>
            </p:cNvPr>
            <p:cNvGrpSpPr/>
            <p:nvPr/>
          </p:nvGrpSpPr>
          <p:grpSpPr>
            <a:xfrm>
              <a:off x="4160045" y="212723"/>
              <a:ext cx="3767140" cy="1980000"/>
              <a:chOff x="4160045" y="212723"/>
              <a:chExt cx="3767140" cy="1980000"/>
            </a:xfrm>
          </p:grpSpPr>
          <p:pic>
            <p:nvPicPr>
              <p:cNvPr id="60" name="תמונה 59">
                <a:extLst>
                  <a:ext uri="{FF2B5EF4-FFF2-40B4-BE49-F238E27FC236}">
                    <a16:creationId xmlns:a16="http://schemas.microsoft.com/office/drawing/2014/main" id="{594E4EBA-956B-614D-B031-530E92223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0045" y="212723"/>
                <a:ext cx="3767140" cy="1980000"/>
              </a:xfrm>
              <a:prstGeom prst="rect">
                <a:avLst/>
              </a:prstGeom>
            </p:spPr>
          </p:pic>
          <p:sp>
            <p:nvSpPr>
              <p:cNvPr id="61" name="תיבת טקסט 60">
                <a:extLst>
                  <a:ext uri="{FF2B5EF4-FFF2-40B4-BE49-F238E27FC236}">
                    <a16:creationId xmlns:a16="http://schemas.microsoft.com/office/drawing/2014/main" id="{AF620AC7-B9DD-8A44-89C2-40F8AAFC247D}"/>
                  </a:ext>
                </a:extLst>
              </p:cNvPr>
              <p:cNvSpPr txBox="1"/>
              <p:nvPr/>
            </p:nvSpPr>
            <p:spPr>
              <a:xfrm>
                <a:off x="5581247" y="879557"/>
                <a:ext cx="2298864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b="1" dirty="0">
                    <a:solidFill>
                      <a:srgbClr val="431B5F"/>
                    </a:solidFill>
                    <a:latin typeface="Assistant SemiBold" pitchFamily="2" charset="-79"/>
                    <a:ea typeface="Tahoma" panose="020B0604030504040204" pitchFamily="34" charset="0"/>
                    <a:cs typeface="Assistant SemiBold" pitchFamily="2" charset="-79"/>
                  </a:rPr>
                  <a:t> נכד/ה שלי, למה את/ה הכי מתגעגע/ת?</a:t>
                </a:r>
              </a:p>
            </p:txBody>
          </p:sp>
        </p:grpSp>
        <p:sp>
          <p:nvSpPr>
            <p:cNvPr id="53" name="תיבת טקסט 52">
              <a:extLst>
                <a:ext uri="{FF2B5EF4-FFF2-40B4-BE49-F238E27FC236}">
                  <a16:creationId xmlns:a16="http://schemas.microsoft.com/office/drawing/2014/main" id="{DA8A53D2-A692-DF48-8437-23806958D05D}"/>
                </a:ext>
              </a:extLst>
            </p:cNvPr>
            <p:cNvSpPr txBox="1"/>
            <p:nvPr/>
          </p:nvSpPr>
          <p:spPr>
            <a:xfrm>
              <a:off x="9583579" y="879557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מי החבר/ה הכי טוב/ה שלך?</a:t>
              </a:r>
            </a:p>
          </p:txBody>
        </p:sp>
        <p:sp>
          <p:nvSpPr>
            <p:cNvPr id="54" name="תיבת טקסט 53">
              <a:extLst>
                <a:ext uri="{FF2B5EF4-FFF2-40B4-BE49-F238E27FC236}">
                  <a16:creationId xmlns:a16="http://schemas.microsoft.com/office/drawing/2014/main" id="{1EE00F80-440A-8A4C-8D58-C41948D3ECD6}"/>
                </a:ext>
              </a:extLst>
            </p:cNvPr>
            <p:cNvSpPr txBox="1"/>
            <p:nvPr/>
          </p:nvSpPr>
          <p:spPr>
            <a:xfrm>
              <a:off x="1614085" y="3083933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איך קוראים לגננת/למורה שלך?</a:t>
              </a:r>
            </a:p>
            <a:p>
              <a:pPr algn="ctr"/>
              <a:r>
                <a:rPr lang="he-IL" sz="1600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(איך היא </a:t>
              </a:r>
              <a:r>
                <a:rPr lang="he-IL" sz="1600" b="1" dirty="0" err="1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נראת</a:t>
              </a:r>
              <a:r>
                <a:rPr lang="he-IL" sz="1600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?)</a:t>
              </a:r>
            </a:p>
          </p:txBody>
        </p:sp>
        <p:sp>
          <p:nvSpPr>
            <p:cNvPr id="55" name="תיבת טקסט 54">
              <a:extLst>
                <a:ext uri="{FF2B5EF4-FFF2-40B4-BE49-F238E27FC236}">
                  <a16:creationId xmlns:a16="http://schemas.microsoft.com/office/drawing/2014/main" id="{59AD0106-9D34-0443-9F06-4B134369AF05}"/>
                </a:ext>
              </a:extLst>
            </p:cNvPr>
            <p:cNvSpPr txBox="1"/>
            <p:nvPr/>
          </p:nvSpPr>
          <p:spPr>
            <a:xfrm>
              <a:off x="5581247" y="3083932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איזה סיפור את/ה הכי אוהב/ת שאני מספר/ת לך?</a:t>
              </a:r>
            </a:p>
          </p:txBody>
        </p:sp>
        <p:sp>
          <p:nvSpPr>
            <p:cNvPr id="56" name="תיבת טקסט 55">
              <a:extLst>
                <a:ext uri="{FF2B5EF4-FFF2-40B4-BE49-F238E27FC236}">
                  <a16:creationId xmlns:a16="http://schemas.microsoft.com/office/drawing/2014/main" id="{CE48E681-CD71-EF47-BC02-52882B0B0B04}"/>
                </a:ext>
              </a:extLst>
            </p:cNvPr>
            <p:cNvSpPr txBox="1"/>
            <p:nvPr/>
          </p:nvSpPr>
          <p:spPr>
            <a:xfrm>
              <a:off x="9583579" y="3083932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איזו חיה את/ה הכי אוהב/ת?</a:t>
              </a:r>
            </a:p>
          </p:txBody>
        </p:sp>
        <p:sp>
          <p:nvSpPr>
            <p:cNvPr id="57" name="תיבת טקסט 56">
              <a:extLst>
                <a:ext uri="{FF2B5EF4-FFF2-40B4-BE49-F238E27FC236}">
                  <a16:creationId xmlns:a16="http://schemas.microsoft.com/office/drawing/2014/main" id="{BA3BCA31-DD1B-7F47-98DD-419204DFE4AB}"/>
                </a:ext>
              </a:extLst>
            </p:cNvPr>
            <p:cNvSpPr txBox="1"/>
            <p:nvPr/>
          </p:nvSpPr>
          <p:spPr>
            <a:xfrm>
              <a:off x="1614085" y="5156846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את/ה </a:t>
              </a:r>
              <a:r>
                <a:rPr lang="he-IL" b="1" dirty="0" err="1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מוכנ</a:t>
              </a:r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/ה לשיר לי שיר?</a:t>
              </a:r>
            </a:p>
          </p:txBody>
        </p:sp>
        <p:sp>
          <p:nvSpPr>
            <p:cNvPr id="58" name="תיבת טקסט 57">
              <a:extLst>
                <a:ext uri="{FF2B5EF4-FFF2-40B4-BE49-F238E27FC236}">
                  <a16:creationId xmlns:a16="http://schemas.microsoft.com/office/drawing/2014/main" id="{B53DD217-D0DE-AC4A-88FE-C2CC00619E63}"/>
                </a:ext>
              </a:extLst>
            </p:cNvPr>
            <p:cNvSpPr txBox="1"/>
            <p:nvPr/>
          </p:nvSpPr>
          <p:spPr>
            <a:xfrm>
              <a:off x="5581247" y="5156845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מה תרצי שנעשה כשניפגש?</a:t>
              </a:r>
            </a:p>
          </p:txBody>
        </p:sp>
        <p:sp>
          <p:nvSpPr>
            <p:cNvPr id="59" name="תיבת טקסט 58">
              <a:extLst>
                <a:ext uri="{FF2B5EF4-FFF2-40B4-BE49-F238E27FC236}">
                  <a16:creationId xmlns:a16="http://schemas.microsoft.com/office/drawing/2014/main" id="{299994A9-A16C-FA45-9BAD-9452BC01559D}"/>
                </a:ext>
              </a:extLst>
            </p:cNvPr>
            <p:cNvSpPr txBox="1"/>
            <p:nvPr/>
          </p:nvSpPr>
          <p:spPr>
            <a:xfrm>
              <a:off x="9583579" y="5156845"/>
              <a:ext cx="22988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מה את/ה רוצה להיות </a:t>
              </a:r>
              <a:r>
                <a:rPr lang="he-IL" b="1" dirty="0" err="1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כשתהי</a:t>
              </a:r>
              <a:r>
                <a:rPr lang="he-IL" b="1" dirty="0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/ה גדול/ה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809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E83EFC2-D349-0544-B5F0-76ED7CFF0AA1}"/>
              </a:ext>
            </a:extLst>
          </p:cNvPr>
          <p:cNvGrpSpPr/>
          <p:nvPr/>
        </p:nvGrpSpPr>
        <p:grpSpPr>
          <a:xfrm>
            <a:off x="796152" y="643830"/>
            <a:ext cx="10598108" cy="5570341"/>
            <a:chOff x="4160045" y="212723"/>
            <a:chExt cx="3767140" cy="1980000"/>
          </a:xfrm>
        </p:grpSpPr>
        <p:pic>
          <p:nvPicPr>
            <p:cNvPr id="3" name="תמונה 2">
              <a:extLst>
                <a:ext uri="{FF2B5EF4-FFF2-40B4-BE49-F238E27FC236}">
                  <a16:creationId xmlns:a16="http://schemas.microsoft.com/office/drawing/2014/main" id="{D2A4EFC5-063E-CD4B-8A5E-4985B397B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0045" y="212723"/>
              <a:ext cx="3767140" cy="1980000"/>
            </a:xfrm>
            <a:prstGeom prst="rect">
              <a:avLst/>
            </a:prstGeom>
          </p:spPr>
        </p:pic>
        <p:sp>
          <p:nvSpPr>
            <p:cNvPr id="4" name="תיבת טקסט 3">
              <a:extLst>
                <a:ext uri="{FF2B5EF4-FFF2-40B4-BE49-F238E27FC236}">
                  <a16:creationId xmlns:a16="http://schemas.microsoft.com/office/drawing/2014/main" id="{738081A0-525C-0946-8C00-801E2AC9DF68}"/>
                </a:ext>
              </a:extLst>
            </p:cNvPr>
            <p:cNvSpPr txBox="1"/>
            <p:nvPr/>
          </p:nvSpPr>
          <p:spPr>
            <a:xfrm>
              <a:off x="5581247" y="879557"/>
              <a:ext cx="2298864" cy="646331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>
                <a:spcAft>
                  <a:spcPts val="600"/>
                </a:spcAft>
              </a:pPr>
              <a:r>
                <a:rPr lang="he-IL" sz="5000" b="1">
                  <a:solidFill>
                    <a:srgbClr val="431B5F"/>
                  </a:solidFill>
                  <a:latin typeface="Assistant SemiBold" pitchFamily="2" charset="-79"/>
                  <a:ea typeface="Tahoma" panose="020B0604030504040204" pitchFamily="34" charset="0"/>
                  <a:cs typeface="Assistant SemiBold" pitchFamily="2" charset="-79"/>
                </a:rPr>
                <a:t> נכד/ה שלי, למה את/ה הכי מתגעגע/ת?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729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 descr="תמונה שמכילה פרח&#10;&#10;התיאור נוצר באופן אוטומטי">
            <a:extLst>
              <a:ext uri="{FF2B5EF4-FFF2-40B4-BE49-F238E27FC236}">
                <a16:creationId xmlns:a16="http://schemas.microsoft.com/office/drawing/2014/main" id="{F21CF8E5-900B-604D-8B28-8C993028B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77" r="9091"/>
          <a:stretch/>
        </p:blipFill>
        <p:spPr>
          <a:xfrm>
            <a:off x="5415330" y="1965217"/>
            <a:ext cx="6259876" cy="3521183"/>
          </a:xfrm>
          <a:prstGeom prst="rect">
            <a:avLst/>
          </a:prstGeo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41BBBCB6-29D5-0849-ACDE-1040B1F8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741731"/>
            <a:ext cx="11160000" cy="720000"/>
          </a:xfrm>
        </p:spPr>
        <p:txBody>
          <a:bodyPr/>
          <a:lstStyle/>
          <a:p>
            <a:r>
              <a:rPr lang="en-US" dirty="0" err="1">
                <a:cs typeface="Varela Round"/>
              </a:rPr>
              <a:t>לא</a:t>
            </a:r>
            <a:r>
              <a:rPr lang="en-US" dirty="0">
                <a:cs typeface="Varela Round"/>
              </a:rPr>
              <a:t> </a:t>
            </a:r>
            <a:r>
              <a:rPr lang="en-US" dirty="0" err="1">
                <a:cs typeface="Varela Round"/>
              </a:rPr>
              <a:t>לשכוח</a:t>
            </a:r>
            <a:r>
              <a:rPr lang="he-IL" dirty="0">
                <a:cs typeface="Varela Round"/>
              </a:rPr>
              <a:t>:</a:t>
            </a:r>
            <a:br>
              <a:rPr lang="en-US" dirty="0">
                <a:solidFill>
                  <a:srgbClr val="3B1954"/>
                </a:solidFill>
              </a:rPr>
            </a:br>
            <a:endParaRPr lang="he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A3110C68-7C2B-2F44-80F4-F6EE160813BB}"/>
              </a:ext>
            </a:extLst>
          </p:cNvPr>
          <p:cNvSpPr txBox="1"/>
          <p:nvPr/>
        </p:nvSpPr>
        <p:spPr>
          <a:xfrm>
            <a:off x="5567680" y="640081"/>
            <a:ext cx="6018188" cy="557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rgbClr val="431B5F"/>
                </a:solidFill>
                <a:latin typeface="Assistant" pitchFamily="2" charset="-79"/>
                <a:ea typeface="+mj-ea"/>
                <a:cs typeface="Assistant" pitchFamily="2" charset="-79"/>
              </a:defRPr>
            </a:lvl1pPr>
          </a:lstStyle>
          <a:p>
            <a:pPr marL="685800" indent="-685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לזרום</a:t>
            </a:r>
            <a:r>
              <a:rPr lang="en-US" b="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 </a:t>
            </a:r>
            <a:r>
              <a:rPr lang="en-US" b="0" dirty="0" err="1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עם</a:t>
            </a:r>
            <a:r>
              <a:rPr lang="en-US" b="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 </a:t>
            </a:r>
            <a:r>
              <a:rPr lang="en-US" b="0" dirty="0" err="1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השיחה</a:t>
            </a:r>
            <a:endParaRPr lang="en-US" b="0" dirty="0">
              <a:solidFill>
                <a:srgbClr val="002060"/>
              </a:solidFill>
              <a:latin typeface="Varela Round" pitchFamily="2" charset="-79"/>
              <a:cs typeface="Varela Round"/>
            </a:endParaRPr>
          </a:p>
          <a:p>
            <a:pPr marL="685800" indent="-685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 </a:t>
            </a:r>
            <a:r>
              <a:rPr lang="en-US" b="0" dirty="0" err="1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להתעניין</a:t>
            </a:r>
            <a:r>
              <a:rPr lang="en-US" b="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 </a:t>
            </a:r>
            <a:r>
              <a:rPr lang="en-US" b="0" dirty="0" err="1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בסקרנות</a:t>
            </a:r>
            <a:endParaRPr lang="en-US" b="0" dirty="0">
              <a:solidFill>
                <a:srgbClr val="002060"/>
              </a:solidFill>
              <a:latin typeface="Varela Round" pitchFamily="2" charset="-79"/>
              <a:cs typeface="Varela Round"/>
            </a:endParaRPr>
          </a:p>
          <a:p>
            <a:pPr marL="685800" indent="-6858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להתמיד</a:t>
            </a:r>
            <a:r>
              <a:rPr lang="en-US" b="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 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23E5E27D-8A2A-454E-8718-2034F329DEB7}"/>
              </a:ext>
            </a:extLst>
          </p:cNvPr>
          <p:cNvGrpSpPr/>
          <p:nvPr/>
        </p:nvGrpSpPr>
        <p:grpSpPr>
          <a:xfrm>
            <a:off x="1652308" y="1965217"/>
            <a:ext cx="2303585" cy="2884541"/>
            <a:chOff x="1652308" y="1965217"/>
            <a:chExt cx="2303585" cy="2884541"/>
          </a:xfrm>
        </p:grpSpPr>
        <p:pic>
          <p:nvPicPr>
            <p:cNvPr id="5" name="תמונה 4" descr="תמונה שמכילה מקורה, שחור&#10;&#10;התיאור נוצר באופן אוטומטי">
              <a:extLst>
                <a:ext uri="{FF2B5EF4-FFF2-40B4-BE49-F238E27FC236}">
                  <a16:creationId xmlns:a16="http://schemas.microsoft.com/office/drawing/2014/main" id="{56FB8C61-9F61-3547-A282-04B560621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293" y="2601858"/>
              <a:ext cx="2133600" cy="2247900"/>
            </a:xfrm>
            <a:prstGeom prst="rect">
              <a:avLst/>
            </a:prstGeom>
          </p:spPr>
        </p:pic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352D4990-4E76-6647-8980-17EB37764F04}"/>
                </a:ext>
              </a:extLst>
            </p:cNvPr>
            <p:cNvSpPr txBox="1"/>
            <p:nvPr/>
          </p:nvSpPr>
          <p:spPr>
            <a:xfrm>
              <a:off x="1652308" y="1965217"/>
              <a:ext cx="2303585" cy="5116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he-IL" sz="20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/>
                </a:rPr>
                <a:t>מלב ללב להדפסה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31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276434A-B8D0-0444-B3FD-B78E4ADE2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117" y="2169000"/>
            <a:ext cx="10871177" cy="12600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6000" dirty="0" err="1">
                <a:solidFill>
                  <a:srgbClr val="192A72"/>
                </a:solidFill>
              </a:rPr>
              <a:t>מפגשים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6000" dirty="0" err="1">
                <a:solidFill>
                  <a:srgbClr val="192A72"/>
                </a:solidFill>
              </a:rPr>
              <a:t>מלב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6000" dirty="0" err="1">
                <a:solidFill>
                  <a:srgbClr val="192A72"/>
                </a:solidFill>
              </a:rPr>
              <a:t>ללב</a:t>
            </a:r>
            <a:br>
              <a:rPr lang="en-US" sz="3600" dirty="0">
                <a:solidFill>
                  <a:srgbClr val="192A72"/>
                </a:solidFill>
              </a:rPr>
            </a:br>
            <a:r>
              <a:rPr lang="en-US" sz="3600" dirty="0" err="1">
                <a:solidFill>
                  <a:srgbClr val="002060"/>
                </a:solidFill>
              </a:rPr>
              <a:t>סבתא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וסבא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עם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הנכדות</a:t>
            </a:r>
            <a:r>
              <a:rPr lang="he-IL" sz="3600" dirty="0">
                <a:solidFill>
                  <a:srgbClr val="002060"/>
                </a:solidFill>
              </a:rPr>
              <a:t> והנכדים</a:t>
            </a:r>
            <a:br>
              <a:rPr lang="en-US" sz="3600" dirty="0">
                <a:solidFill>
                  <a:schemeClr val="bg2">
                    <a:lumMod val="25000"/>
                  </a:schemeClr>
                </a:solidFill>
              </a:rPr>
            </a:br>
            <a:endParaRPr lang="he-IL" sz="3600" dirty="0"/>
          </a:p>
        </p:txBody>
      </p:sp>
      <p:sp>
        <p:nvSpPr>
          <p:cNvPr id="7" name="מציין מיקום תוכן 6">
            <a:extLst>
              <a:ext uri="{FF2B5EF4-FFF2-40B4-BE49-F238E27FC236}">
                <a16:creationId xmlns:a16="http://schemas.microsoft.com/office/drawing/2014/main" id="{C4A4C4A4-6442-FE4D-828B-36EC30638D5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8117" y="3784420"/>
            <a:ext cx="10872000" cy="720000"/>
          </a:xfrm>
        </p:spPr>
        <p:txBody>
          <a:bodyPr/>
          <a:lstStyle/>
          <a:p>
            <a:r>
              <a:rPr lang="en-US" dirty="0"/>
              <a:t>צופיה כהן</a:t>
            </a:r>
            <a:endParaRPr lang="he-IL" dirty="0"/>
          </a:p>
        </p:txBody>
      </p:sp>
      <p:pic>
        <p:nvPicPr>
          <p:cNvPr id="4" name="תמונה 3" descr="תמונה שמכילה שעון, ציור&#10;&#10;התיאור נוצר באופן אוטומטי">
            <a:extLst>
              <a:ext uri="{FF2B5EF4-FFF2-40B4-BE49-F238E27FC236}">
                <a16:creationId xmlns:a16="http://schemas.microsoft.com/office/drawing/2014/main" id="{36973C19-C4D8-44E6-86B3-70D3E2D67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17" y="130629"/>
            <a:ext cx="2709456" cy="22563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967D1ED1-34B1-A64D-9FCB-813C779D426C}"/>
              </a:ext>
            </a:extLst>
          </p:cNvPr>
          <p:cNvGrpSpPr/>
          <p:nvPr/>
        </p:nvGrpSpPr>
        <p:grpSpPr>
          <a:xfrm>
            <a:off x="1137688" y="860699"/>
            <a:ext cx="9915036" cy="4763776"/>
            <a:chOff x="1137689" y="1003574"/>
            <a:chExt cx="9915036" cy="4763776"/>
          </a:xfrm>
        </p:grpSpPr>
        <p:pic>
          <p:nvPicPr>
            <p:cNvPr id="8" name="תמונה 7" descr="תמונה שמכילה ציור, מזון, שעון&#10;&#10;התיאור נוצר באופן אוטומטי">
              <a:extLst>
                <a:ext uri="{FF2B5EF4-FFF2-40B4-BE49-F238E27FC236}">
                  <a16:creationId xmlns:a16="http://schemas.microsoft.com/office/drawing/2014/main" id="{83A681CC-2FF9-A545-B9BD-39171DA0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329" r="1" b="1"/>
            <a:stretch/>
          </p:blipFill>
          <p:spPr>
            <a:xfrm rot="21480000">
              <a:off x="1137689" y="1003574"/>
              <a:ext cx="9915036" cy="4763776"/>
            </a:xfrm>
            <a:prstGeom prst="rect">
              <a:avLst/>
            </a:prstGeom>
          </p:spPr>
        </p:pic>
        <p:sp>
          <p:nvSpPr>
            <p:cNvPr id="9" name="תיבת טקסט 8">
              <a:extLst>
                <a:ext uri="{FF2B5EF4-FFF2-40B4-BE49-F238E27FC236}">
                  <a16:creationId xmlns:a16="http://schemas.microsoft.com/office/drawing/2014/main" id="{50BE6462-7B37-C644-B8BC-B119FD9EF762}"/>
                </a:ext>
              </a:extLst>
            </p:cNvPr>
            <p:cNvSpPr txBox="1"/>
            <p:nvPr/>
          </p:nvSpPr>
          <p:spPr>
            <a:xfrm>
              <a:off x="5346647" y="2260046"/>
              <a:ext cx="367744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he-IL" sz="48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/>
                </a:rPr>
                <a:t>מה עוד?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57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צילום מסך, ספר, רבים, מחשב&#10;&#10;התיאור נוצר באופן אוטומטי">
            <a:hlinkClick r:id="rId3"/>
            <a:extLst>
              <a:ext uri="{FF2B5EF4-FFF2-40B4-BE49-F238E27FC236}">
                <a16:creationId xmlns:a16="http://schemas.microsoft.com/office/drawing/2014/main" id="{F4B22F76-8B5A-B540-93A0-3B6428480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74"/>
          <a:stretch/>
        </p:blipFill>
        <p:spPr>
          <a:xfrm>
            <a:off x="19" y="456"/>
            <a:ext cx="12190393" cy="68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0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13001E0-73F0-0248-AD8E-8B44CF8D83C5}"/>
              </a:ext>
            </a:extLst>
          </p:cNvPr>
          <p:cNvSpPr txBox="1"/>
          <p:nvPr/>
        </p:nvSpPr>
        <p:spPr>
          <a:xfrm>
            <a:off x="838090" y="623259"/>
            <a:ext cx="10514231" cy="822219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לספר</a:t>
            </a:r>
            <a:r>
              <a:rPr lang="en-US" sz="48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סיפור</a:t>
            </a:r>
            <a:endParaRPr lang="en-US" sz="48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12C46CD-0D4D-BE44-9DD9-F944F94E2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95" r="59917"/>
          <a:stretch/>
        </p:blipFill>
        <p:spPr>
          <a:xfrm rot="21600000">
            <a:off x="0" y="3835360"/>
            <a:ext cx="1975757" cy="1973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AD79433B-9A74-F24C-B0EC-E320E88C1929}"/>
              </a:ext>
            </a:extLst>
          </p:cNvPr>
          <p:cNvGrpSpPr/>
          <p:nvPr/>
        </p:nvGrpSpPr>
        <p:grpSpPr>
          <a:xfrm>
            <a:off x="2726872" y="1986018"/>
            <a:ext cx="7233558" cy="2885964"/>
            <a:chOff x="912168" y="1882037"/>
            <a:chExt cx="10093969" cy="3866167"/>
          </a:xfrm>
        </p:grpSpPr>
        <p:sp>
          <p:nvSpPr>
            <p:cNvPr id="9" name="תיבת טקסט 8">
              <a:extLst>
                <a:ext uri="{FF2B5EF4-FFF2-40B4-BE49-F238E27FC236}">
                  <a16:creationId xmlns:a16="http://schemas.microsoft.com/office/drawing/2014/main" id="{23A16656-A7F2-434E-B4E6-2B908B969902}"/>
                </a:ext>
              </a:extLst>
            </p:cNvPr>
            <p:cNvSpPr txBox="1"/>
            <p:nvPr/>
          </p:nvSpPr>
          <p:spPr>
            <a:xfrm>
              <a:off x="8690767" y="4270624"/>
              <a:ext cx="208597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4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 pitchFamily="2" charset="-79"/>
                </a:rPr>
                <a:t>טלפון</a:t>
              </a:r>
            </a:p>
          </p:txBody>
        </p:sp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7E7151EC-E226-864A-B2C9-265DE75AC643}"/>
                </a:ext>
              </a:extLst>
            </p:cNvPr>
            <p:cNvSpPr txBox="1"/>
            <p:nvPr/>
          </p:nvSpPr>
          <p:spPr>
            <a:xfrm>
              <a:off x="912168" y="4280800"/>
              <a:ext cx="2820041" cy="146740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4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 pitchFamily="2" charset="-79"/>
                </a:rPr>
                <a:t>חדר וירטואלי</a:t>
              </a:r>
            </a:p>
          </p:txBody>
        </p:sp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7091D34E-E860-5E40-B115-CD8EC484D93C}"/>
                </a:ext>
              </a:extLst>
            </p:cNvPr>
            <p:cNvSpPr txBox="1"/>
            <p:nvPr/>
          </p:nvSpPr>
          <p:spPr>
            <a:xfrm>
              <a:off x="4893567" y="4280803"/>
              <a:ext cx="208597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4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 pitchFamily="2" charset="-79"/>
                </a:rPr>
                <a:t>וידאו</a:t>
              </a:r>
            </a:p>
          </p:txBody>
        </p:sp>
        <p:pic>
          <p:nvPicPr>
            <p:cNvPr id="17" name="גרפיקה 16" descr="טלפון עם רמקול">
              <a:extLst>
                <a:ext uri="{FF2B5EF4-FFF2-40B4-BE49-F238E27FC236}">
                  <a16:creationId xmlns:a16="http://schemas.microsoft.com/office/drawing/2014/main" id="{5392B72E-F4BC-5747-92DB-200CBF24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20162" y="1882037"/>
              <a:ext cx="2085975" cy="2085975"/>
            </a:xfrm>
            <a:prstGeom prst="rect">
              <a:avLst/>
            </a:prstGeom>
          </p:spPr>
        </p:pic>
        <p:pic>
          <p:nvPicPr>
            <p:cNvPr id="18" name="גרפיקה 17" descr="טלפון חכם">
              <a:extLst>
                <a:ext uri="{FF2B5EF4-FFF2-40B4-BE49-F238E27FC236}">
                  <a16:creationId xmlns:a16="http://schemas.microsoft.com/office/drawing/2014/main" id="{5FECCBE6-45A1-E64A-B464-3373D142F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83199" y="1882037"/>
              <a:ext cx="2085975" cy="2085975"/>
            </a:xfrm>
            <a:prstGeom prst="rect">
              <a:avLst/>
            </a:prstGeom>
          </p:spPr>
        </p:pic>
        <p:pic>
          <p:nvPicPr>
            <p:cNvPr id="19" name="גרפיקה 18" descr="מצלמת וידאו">
              <a:extLst>
                <a:ext uri="{FF2B5EF4-FFF2-40B4-BE49-F238E27FC236}">
                  <a16:creationId xmlns:a16="http://schemas.microsoft.com/office/drawing/2014/main" id="{D9927791-A917-0A41-B667-A3BC48D5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46237" y="1882037"/>
              <a:ext cx="2085975" cy="2085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37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גרפיקה 27" descr="חץ - עקומה בכיוון השעון">
            <a:extLst>
              <a:ext uri="{FF2B5EF4-FFF2-40B4-BE49-F238E27FC236}">
                <a16:creationId xmlns:a16="http://schemas.microsoft.com/office/drawing/2014/main" id="{FD401CA0-E2ED-984A-84B3-75C87D752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653995" flipH="1">
            <a:off x="7494940" y="352332"/>
            <a:ext cx="1819916" cy="2325577"/>
          </a:xfrm>
          <a:prstGeom prst="rect">
            <a:avLst/>
          </a:prstGeom>
        </p:spPr>
      </p:pic>
      <p:pic>
        <p:nvPicPr>
          <p:cNvPr id="29" name="גרפיקה 28" descr="חץ - סיבוב ימינה">
            <a:extLst>
              <a:ext uri="{FF2B5EF4-FFF2-40B4-BE49-F238E27FC236}">
                <a16:creationId xmlns:a16="http://schemas.microsoft.com/office/drawing/2014/main" id="{7D3F149B-DC65-D048-AAC0-6A5B023FA3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629067" flipH="1">
            <a:off x="3447289" y="4375156"/>
            <a:ext cx="1716268" cy="2282627"/>
          </a:xfrm>
          <a:prstGeom prst="rect">
            <a:avLst/>
          </a:prstGeom>
        </p:spPr>
      </p:pic>
      <p:pic>
        <p:nvPicPr>
          <p:cNvPr id="2" name="5390d4a8-1d37-40ca-b365-bb708f4ddbb5.m4v" descr="5390d4a8-1d37-40ca-b365-bb708f4ddbb5.m4v">
            <a:hlinkClick r:id="" action="ppaction://media"/>
            <a:extLst>
              <a:ext uri="{FF2B5EF4-FFF2-40B4-BE49-F238E27FC236}">
                <a16:creationId xmlns:a16="http://schemas.microsoft.com/office/drawing/2014/main" id="{A9B098BF-9830-1548-BEE3-D99955B09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1" y="0"/>
            <a:ext cx="6571151" cy="3614133"/>
          </a:xfrm>
          <a:prstGeom prst="rect">
            <a:avLst/>
          </a:prstGeom>
        </p:spPr>
      </p:pic>
      <p:pic>
        <p:nvPicPr>
          <p:cNvPr id="3" name="4245fc5d-cf4a-48b5-bd8e-79e3c0e59bc7.m4v" descr="4245fc5d-cf4a-48b5-bd8e-79e3c0e59bc7.m4v">
            <a:hlinkClick r:id="" action="ppaction://media"/>
            <a:extLst>
              <a:ext uri="{FF2B5EF4-FFF2-40B4-BE49-F238E27FC236}">
                <a16:creationId xmlns:a16="http://schemas.microsoft.com/office/drawing/2014/main" id="{CD670D63-20C6-BA42-8FDF-44AFD64B7F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4506" y="3201084"/>
            <a:ext cx="6319964" cy="34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6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0E41C-D5C2-1B41-8BA5-E621427D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06" y="1503051"/>
            <a:ext cx="11160000" cy="720000"/>
          </a:xfrm>
        </p:spPr>
        <p:txBody>
          <a:bodyPr/>
          <a:lstStyle/>
          <a:p>
            <a:r>
              <a:rPr lang="he-IL" dirty="0"/>
              <a:t>מה אפשר לשאול על הסיפור?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B35F811-623A-CE47-BEB5-861C48A5D033}"/>
              </a:ext>
            </a:extLst>
          </p:cNvPr>
          <p:cNvSpPr txBox="1">
            <a:spLocks/>
          </p:cNvSpPr>
          <p:nvPr/>
        </p:nvSpPr>
        <p:spPr>
          <a:xfrm>
            <a:off x="515206" y="3412671"/>
            <a:ext cx="11160000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dirty="0"/>
              <a:t>מה אפשר לעשות בעקבות הסיפור ?</a:t>
            </a:r>
          </a:p>
        </p:txBody>
      </p:sp>
    </p:spTree>
    <p:extLst>
      <p:ext uri="{BB962C8B-B14F-4D97-AF65-F5344CB8AC3E}">
        <p14:creationId xmlns:p14="http://schemas.microsoft.com/office/powerpoint/2010/main" val="2149462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317105AD-2AC3-C442-8275-3289D1E2E4C9}"/>
              </a:ext>
            </a:extLst>
          </p:cNvPr>
          <p:cNvSpPr txBox="1"/>
          <p:nvPr/>
        </p:nvSpPr>
        <p:spPr>
          <a:xfrm>
            <a:off x="244929" y="1922580"/>
            <a:ext cx="442900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ציור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פיסול בפלסטלינה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בנייה בקוביות/צעצועים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עבודה משותפת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הצגה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BDC3F72-17BA-854E-8D5E-D511705C6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727" y="114300"/>
            <a:ext cx="6335485" cy="63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66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13001E0-73F0-0248-AD8E-8B44CF8D83C5}"/>
              </a:ext>
            </a:extLst>
          </p:cNvPr>
          <p:cNvSpPr txBox="1"/>
          <p:nvPr/>
        </p:nvSpPr>
        <p:spPr>
          <a:xfrm>
            <a:off x="838092" y="216650"/>
            <a:ext cx="10514231" cy="822219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44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כלי עזר</a:t>
            </a:r>
            <a:endParaRPr lang="en-US" sz="44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12C46CD-0D4D-BE44-9DD9-F944F94E2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95" r="59917"/>
          <a:stretch/>
        </p:blipFill>
        <p:spPr>
          <a:xfrm rot="21600000">
            <a:off x="320191" y="435881"/>
            <a:ext cx="2229023" cy="2227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</p:pic>
      <p:sp>
        <p:nvSpPr>
          <p:cNvPr id="11" name="אליפסה 10">
            <a:extLst>
              <a:ext uri="{FF2B5EF4-FFF2-40B4-BE49-F238E27FC236}">
                <a16:creationId xmlns:a16="http://schemas.microsoft.com/office/drawing/2014/main" id="{9FBA8E01-86EF-1546-9CB2-BD8DA32AEF90}"/>
              </a:ext>
            </a:extLst>
          </p:cNvPr>
          <p:cNvSpPr/>
          <p:nvPr/>
        </p:nvSpPr>
        <p:spPr>
          <a:xfrm>
            <a:off x="9153321" y="1055868"/>
            <a:ext cx="2716901" cy="259411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טיפים לצילום בטלפון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0D0AA436-E0D2-DF4A-86E6-17C1C4128C67}"/>
              </a:ext>
            </a:extLst>
          </p:cNvPr>
          <p:cNvSpPr/>
          <p:nvPr/>
        </p:nvSpPr>
        <p:spPr>
          <a:xfrm>
            <a:off x="6157878" y="1055868"/>
            <a:ext cx="2716901" cy="259411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מדריכים להפעלת חדרים </a:t>
            </a:r>
            <a:r>
              <a:rPr lang="he-IL" sz="2000" dirty="0" err="1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וירטואלים</a:t>
            </a:r>
            <a:endParaRPr lang="he-IL" sz="2000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A46527AA-932C-5C43-BFB9-D8DD06459E63}"/>
              </a:ext>
            </a:extLst>
          </p:cNvPr>
          <p:cNvSpPr/>
          <p:nvPr/>
        </p:nvSpPr>
        <p:spPr>
          <a:xfrm>
            <a:off x="3162436" y="1055868"/>
            <a:ext cx="2716901" cy="259411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לוח שיתופי לרעיונות</a:t>
            </a:r>
          </a:p>
        </p:txBody>
      </p:sp>
      <p:pic>
        <p:nvPicPr>
          <p:cNvPr id="19" name="תמונה 18" descr="תמונה שמכילה שחור, שעון&#10;&#10;התיאור נוצר באופן אוטומטי">
            <a:extLst>
              <a:ext uri="{FF2B5EF4-FFF2-40B4-BE49-F238E27FC236}">
                <a16:creationId xmlns:a16="http://schemas.microsoft.com/office/drawing/2014/main" id="{AC993788-C3C9-1E40-932F-F852F70A3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17" y="3962400"/>
            <a:ext cx="1818707" cy="1725440"/>
          </a:xfrm>
          <a:prstGeom prst="rect">
            <a:avLst/>
          </a:prstGeom>
        </p:spPr>
      </p:pic>
      <p:pic>
        <p:nvPicPr>
          <p:cNvPr id="21" name="תמונה 20" descr="תמונה שמכילה ציור, שחור, שלט&#10;&#10;התיאור נוצר באופן אוטומטי">
            <a:extLst>
              <a:ext uri="{FF2B5EF4-FFF2-40B4-BE49-F238E27FC236}">
                <a16:creationId xmlns:a16="http://schemas.microsoft.com/office/drawing/2014/main" id="{063297B0-BAEF-FF43-870A-F56418084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35" y="3974899"/>
            <a:ext cx="1689902" cy="1598060"/>
          </a:xfrm>
          <a:prstGeom prst="rect">
            <a:avLst/>
          </a:prstGeom>
        </p:spPr>
      </p:pic>
      <p:pic>
        <p:nvPicPr>
          <p:cNvPr id="12" name="תמונה 11" descr="תמונה שמכילה מקורה, שחור, פיסה, קטן&#10;&#10;התיאור נוצר באופן אוטומטי">
            <a:extLst>
              <a:ext uri="{FF2B5EF4-FFF2-40B4-BE49-F238E27FC236}">
                <a16:creationId xmlns:a16="http://schemas.microsoft.com/office/drawing/2014/main" id="{D70EEE12-15D2-3C47-9B3F-30865CFA0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35" y="3974899"/>
            <a:ext cx="1818707" cy="18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3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 descr="תמונה שמכילה פרח&#10;&#10;התיאור נוצר באופן אוטומטי">
            <a:extLst>
              <a:ext uri="{FF2B5EF4-FFF2-40B4-BE49-F238E27FC236}">
                <a16:creationId xmlns:a16="http://schemas.microsoft.com/office/drawing/2014/main" id="{F21CF8E5-900B-604D-8B28-8C993028B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77" r="9091"/>
          <a:stretch/>
        </p:blipFill>
        <p:spPr>
          <a:xfrm>
            <a:off x="3449272" y="374029"/>
            <a:ext cx="8434961" cy="4744669"/>
          </a:xfrm>
          <a:prstGeom prst="rect">
            <a:avLst/>
          </a:prstGeo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41BBBCB6-29D5-0849-ACDE-1040B1F8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272" y="1073303"/>
            <a:ext cx="8434960" cy="72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>
                <a:cs typeface="Varela Round"/>
              </a:rPr>
              <a:t>מלב ללב להדפסה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23E5E27D-8A2A-454E-8718-2034F329DEB7}"/>
              </a:ext>
            </a:extLst>
          </p:cNvPr>
          <p:cNvGrpSpPr/>
          <p:nvPr/>
        </p:nvGrpSpPr>
        <p:grpSpPr>
          <a:xfrm>
            <a:off x="7938807" y="1631408"/>
            <a:ext cx="2303585" cy="2884541"/>
            <a:chOff x="1652308" y="1965217"/>
            <a:chExt cx="2303585" cy="2884541"/>
          </a:xfrm>
        </p:grpSpPr>
        <p:pic>
          <p:nvPicPr>
            <p:cNvPr id="5" name="תמונה 4" descr="תמונה שמכילה מקורה, שחור&#10;&#10;התיאור נוצר באופן אוטומטי">
              <a:extLst>
                <a:ext uri="{FF2B5EF4-FFF2-40B4-BE49-F238E27FC236}">
                  <a16:creationId xmlns:a16="http://schemas.microsoft.com/office/drawing/2014/main" id="{56FB8C61-9F61-3547-A282-04B560621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293" y="2601858"/>
              <a:ext cx="2133600" cy="2247900"/>
            </a:xfrm>
            <a:prstGeom prst="rect">
              <a:avLst/>
            </a:prstGeom>
          </p:spPr>
        </p:pic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352D4990-4E76-6647-8980-17EB37764F04}"/>
                </a:ext>
              </a:extLst>
            </p:cNvPr>
            <p:cNvSpPr txBox="1"/>
            <p:nvPr/>
          </p:nvSpPr>
          <p:spPr>
            <a:xfrm>
              <a:off x="1652308" y="1965217"/>
              <a:ext cx="2303585" cy="5116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94E0C13A-1804-E54E-82C8-00CC78A36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7" y="3613239"/>
            <a:ext cx="2105528" cy="210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E5B3943-8C74-C64C-9400-142C92DBB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473" y="2724948"/>
            <a:ext cx="654630" cy="6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29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עשינו היום?</a:t>
            </a:r>
          </a:p>
        </p:txBody>
      </p:sp>
      <p:sp>
        <p:nvSpPr>
          <p:cNvPr id="14" name="מציין מיקום תוכן 7">
            <a:extLst>
              <a:ext uri="{FF2B5EF4-FFF2-40B4-BE49-F238E27FC236}">
                <a16:creationId xmlns:a16="http://schemas.microsoft.com/office/drawing/2014/main" id="{18766B50-C96C-7E45-9965-2CCBD862190C}"/>
              </a:ext>
            </a:extLst>
          </p:cNvPr>
          <p:cNvSpPr txBox="1">
            <a:spLocks/>
          </p:cNvSpPr>
          <p:nvPr/>
        </p:nvSpPr>
        <p:spPr>
          <a:xfrm>
            <a:off x="1933068" y="1652408"/>
            <a:ext cx="8998828" cy="415197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742950" indent="-285750" algn="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he-IL" dirty="0"/>
              <a:t>הבנו איך לדבר ולהקשיב  אחד לשנייה</a:t>
            </a:r>
          </a:p>
          <a:p>
            <a:pPr>
              <a:lnSpc>
                <a:spcPct val="200000"/>
              </a:lnSpc>
            </a:pPr>
            <a:r>
              <a:rPr lang="he-IL" dirty="0"/>
              <a:t>קיבלנו כרטיסי שיח לקרוב לבבות</a:t>
            </a:r>
          </a:p>
          <a:p>
            <a:pPr>
              <a:lnSpc>
                <a:spcPct val="200000"/>
              </a:lnSpc>
            </a:pPr>
            <a:r>
              <a:rPr lang="he-IL" dirty="0"/>
              <a:t>פגשנו עוד דוגמאות</a:t>
            </a:r>
          </a:p>
          <a:p>
            <a:pPr marL="0" indent="0">
              <a:lnSpc>
                <a:spcPct val="200000"/>
              </a:lnSpc>
              <a:buFont typeface="Arial" pitchFamily="34" charset="0"/>
              <a:buNone/>
            </a:pPr>
            <a:endParaRPr lang="he-IL" sz="3200" dirty="0">
              <a:cs typeface="Varela Round"/>
            </a:endParaRP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4CC40585-FC0A-6440-B152-44A5AA61CBF7}"/>
              </a:ext>
            </a:extLst>
          </p:cNvPr>
          <p:cNvGrpSpPr/>
          <p:nvPr/>
        </p:nvGrpSpPr>
        <p:grpSpPr>
          <a:xfrm>
            <a:off x="1169918" y="1792706"/>
            <a:ext cx="948532" cy="1776592"/>
            <a:chOff x="1209984" y="1652408"/>
            <a:chExt cx="948532" cy="1776592"/>
          </a:xfrm>
        </p:grpSpPr>
        <p:pic>
          <p:nvPicPr>
            <p:cNvPr id="16" name="גרפיקה 15" descr="שפת סימנים">
              <a:extLst>
                <a:ext uri="{FF2B5EF4-FFF2-40B4-BE49-F238E27FC236}">
                  <a16:creationId xmlns:a16="http://schemas.microsoft.com/office/drawing/2014/main" id="{CF9C0AE1-5966-0940-BD9B-C3E69480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09984" y="2514600"/>
              <a:ext cx="914400" cy="914400"/>
            </a:xfrm>
            <a:prstGeom prst="rect">
              <a:avLst/>
            </a:prstGeom>
          </p:spPr>
        </p:pic>
        <p:pic>
          <p:nvPicPr>
            <p:cNvPr id="17" name="גרפיקה 16" descr="אישה עם ילד">
              <a:extLst>
                <a:ext uri="{FF2B5EF4-FFF2-40B4-BE49-F238E27FC236}">
                  <a16:creationId xmlns:a16="http://schemas.microsoft.com/office/drawing/2014/main" id="{B9AE9E8F-0390-9848-854D-0BF97B09F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44116" y="1652408"/>
              <a:ext cx="914400" cy="914400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24193C0E-F119-284F-A502-835A24B8CE7F}"/>
              </a:ext>
            </a:extLst>
          </p:cNvPr>
          <p:cNvGrpSpPr/>
          <p:nvPr/>
        </p:nvGrpSpPr>
        <p:grpSpPr>
          <a:xfrm>
            <a:off x="988079" y="3615597"/>
            <a:ext cx="1312210" cy="914400"/>
            <a:chOff x="988078" y="3511334"/>
            <a:chExt cx="1488487" cy="1018663"/>
          </a:xfrm>
        </p:grpSpPr>
        <p:pic>
          <p:nvPicPr>
            <p:cNvPr id="23" name="גרפיקה 22" descr="כרטיס אשראי">
              <a:extLst>
                <a:ext uri="{FF2B5EF4-FFF2-40B4-BE49-F238E27FC236}">
                  <a16:creationId xmlns:a16="http://schemas.microsoft.com/office/drawing/2014/main" id="{BBED8B82-7040-884B-85DF-4E04644E3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988078" y="3511334"/>
              <a:ext cx="914400" cy="914400"/>
            </a:xfrm>
            <a:prstGeom prst="rect">
              <a:avLst/>
            </a:prstGeom>
          </p:spPr>
        </p:pic>
        <p:pic>
          <p:nvPicPr>
            <p:cNvPr id="24" name="גרפיקה 23" descr="כרטיס אשראי">
              <a:extLst>
                <a:ext uri="{FF2B5EF4-FFF2-40B4-BE49-F238E27FC236}">
                  <a16:creationId xmlns:a16="http://schemas.microsoft.com/office/drawing/2014/main" id="{00BEFE10-780A-2349-9877-8D060F099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964844">
              <a:off x="1284602" y="3538005"/>
              <a:ext cx="914400" cy="914400"/>
            </a:xfrm>
            <a:prstGeom prst="rect">
              <a:avLst/>
            </a:prstGeom>
          </p:spPr>
        </p:pic>
        <p:pic>
          <p:nvPicPr>
            <p:cNvPr id="25" name="גרפיקה 24" descr="כרטיס אשראי">
              <a:extLst>
                <a:ext uri="{FF2B5EF4-FFF2-40B4-BE49-F238E27FC236}">
                  <a16:creationId xmlns:a16="http://schemas.microsoft.com/office/drawing/2014/main" id="{AC7D9F55-E4C5-FB44-942C-EF733985E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7390631">
              <a:off x="1562165" y="361559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8420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ABE1E-1825-4F77-A219-E165C65A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ערכו והכינו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F5F4BA-8660-4A38-BA38-3CDFFA9E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06" y="1873045"/>
            <a:ext cx="11160000" cy="4002712"/>
          </a:xfrm>
        </p:spPr>
        <p:txBody>
          <a:bodyPr/>
          <a:lstStyle/>
          <a:p>
            <a:pPr marL="0" indent="0" algn="ctr">
              <a:buNone/>
            </a:pPr>
            <a:r>
              <a:rPr lang="he-IL" dirty="0"/>
              <a:t>עריכת מצגת ואיסוף תכנים</a:t>
            </a:r>
          </a:p>
          <a:p>
            <a:pPr marL="0" indent="0" algn="ctr">
              <a:buNone/>
            </a:pPr>
            <a:r>
              <a:rPr lang="he-IL" dirty="0"/>
              <a:t>צופיה כהן – מדריכה גננות מובילות במחוז דרום, </a:t>
            </a:r>
          </a:p>
          <a:p>
            <a:pPr marL="0" indent="0" algn="ctr">
              <a:buNone/>
            </a:pPr>
            <a:r>
              <a:rPr lang="he-IL" dirty="0"/>
              <a:t>מרצה, מנחה ומלווה תהליכי פיתוח מנהיגות חינוכית ערכית </a:t>
            </a:r>
          </a:p>
        </p:txBody>
      </p:sp>
      <p:pic>
        <p:nvPicPr>
          <p:cNvPr id="4" name="תמונה 3" descr="תמונה שמכילה שעון, ציור&#10;&#10;התיאור נוצר באופן אוטומטי">
            <a:extLst>
              <a:ext uri="{FF2B5EF4-FFF2-40B4-BE49-F238E27FC236}">
                <a16:creationId xmlns:a16="http://schemas.microsoft.com/office/drawing/2014/main" id="{300CF351-687C-7C4C-9B29-2E74BFFCA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69" y="3869871"/>
            <a:ext cx="3537443" cy="29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6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נעשה היום?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1933068" y="1652408"/>
            <a:ext cx="8998828" cy="4151976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e-IL" dirty="0"/>
              <a:t>נלמד לדבר ולהקשיב מרחוק</a:t>
            </a:r>
          </a:p>
          <a:p>
            <a:pPr>
              <a:lnSpc>
                <a:spcPct val="200000"/>
              </a:lnSpc>
            </a:pPr>
            <a:r>
              <a:rPr lang="he-IL" dirty="0"/>
              <a:t>נכיר כרטיסי שיח לקרוב לבבות</a:t>
            </a:r>
          </a:p>
          <a:p>
            <a:pPr>
              <a:lnSpc>
                <a:spcPct val="200000"/>
              </a:lnSpc>
            </a:pPr>
            <a:r>
              <a:rPr lang="he-IL" dirty="0"/>
              <a:t>נכיר דוגמאות של סבתות וסבים אחרים</a:t>
            </a:r>
          </a:p>
          <a:p>
            <a:pPr marL="0" indent="0">
              <a:lnSpc>
                <a:spcPct val="200000"/>
              </a:lnSpc>
              <a:buNone/>
            </a:pPr>
            <a:endParaRPr lang="he-IL" sz="3200" dirty="0">
              <a:cs typeface="Varela Round"/>
            </a:endParaRPr>
          </a:p>
        </p:txBody>
      </p:sp>
      <p:pic>
        <p:nvPicPr>
          <p:cNvPr id="31" name="גרפיקה 30" descr="תלתן">
            <a:extLst>
              <a:ext uri="{FF2B5EF4-FFF2-40B4-BE49-F238E27FC236}">
                <a16:creationId xmlns:a16="http://schemas.microsoft.com/office/drawing/2014/main" id="{5565C642-99C8-AA4D-AD7E-39D2ADDA5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7187" y="3506239"/>
            <a:ext cx="914400" cy="914400"/>
          </a:xfrm>
          <a:prstGeom prst="rect">
            <a:avLst/>
          </a:prstGeom>
        </p:spPr>
      </p:pic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29BEADB6-12CC-4C4B-97D8-8268BD6BF8D1}"/>
              </a:ext>
            </a:extLst>
          </p:cNvPr>
          <p:cNvGrpSpPr/>
          <p:nvPr/>
        </p:nvGrpSpPr>
        <p:grpSpPr>
          <a:xfrm>
            <a:off x="1481790" y="2618103"/>
            <a:ext cx="1266581" cy="779858"/>
            <a:chOff x="988078" y="3511334"/>
            <a:chExt cx="1488487" cy="1018663"/>
          </a:xfrm>
        </p:grpSpPr>
        <p:pic>
          <p:nvPicPr>
            <p:cNvPr id="33" name="גרפיקה 32" descr="כרטיס אשראי">
              <a:extLst>
                <a:ext uri="{FF2B5EF4-FFF2-40B4-BE49-F238E27FC236}">
                  <a16:creationId xmlns:a16="http://schemas.microsoft.com/office/drawing/2014/main" id="{4D7BD48E-1BA2-124D-A5CE-E1813CE1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988078" y="3511334"/>
              <a:ext cx="914400" cy="914400"/>
            </a:xfrm>
            <a:prstGeom prst="rect">
              <a:avLst/>
            </a:prstGeom>
          </p:spPr>
        </p:pic>
        <p:pic>
          <p:nvPicPr>
            <p:cNvPr id="34" name="גרפיקה 33" descr="כרטיס אשראי">
              <a:extLst>
                <a:ext uri="{FF2B5EF4-FFF2-40B4-BE49-F238E27FC236}">
                  <a16:creationId xmlns:a16="http://schemas.microsoft.com/office/drawing/2014/main" id="{1D506587-2F28-4E47-A575-55A6F890F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964844">
              <a:off x="1284602" y="3538005"/>
              <a:ext cx="914400" cy="914400"/>
            </a:xfrm>
            <a:prstGeom prst="rect">
              <a:avLst/>
            </a:prstGeom>
          </p:spPr>
        </p:pic>
        <p:pic>
          <p:nvPicPr>
            <p:cNvPr id="35" name="גרפיקה 34" descr="כרטיס אשראי">
              <a:extLst>
                <a:ext uri="{FF2B5EF4-FFF2-40B4-BE49-F238E27FC236}">
                  <a16:creationId xmlns:a16="http://schemas.microsoft.com/office/drawing/2014/main" id="{E50EFA5D-B616-5645-B671-90A1E79C9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90631">
              <a:off x="1562165" y="3615597"/>
              <a:ext cx="914400" cy="914400"/>
            </a:xfrm>
            <a:prstGeom prst="rect">
              <a:avLst/>
            </a:prstGeom>
          </p:spPr>
        </p:pic>
      </p:grpSp>
      <p:pic>
        <p:nvPicPr>
          <p:cNvPr id="38" name="גרפיקה 37" descr="אישה עם ילד">
            <a:extLst>
              <a:ext uri="{FF2B5EF4-FFF2-40B4-BE49-F238E27FC236}">
                <a16:creationId xmlns:a16="http://schemas.microsoft.com/office/drawing/2014/main" id="{6AA5B2DB-4101-1841-B018-DDEC19C10D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57881" y="159542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ABE1E-1825-4F77-A219-E165C65A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קרדיטים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F5F4BA-8660-4A38-BA38-3CDFFA9EB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תמונות ואיורים – אתר </a:t>
            </a:r>
            <a:r>
              <a:rPr lang="he-IL" dirty="0" err="1"/>
              <a:t>canva</a:t>
            </a:r>
            <a:endParaRPr lang="he-IL" dirty="0"/>
          </a:p>
          <a:p>
            <a:r>
              <a:rPr lang="he-IL" dirty="0"/>
              <a:t>רעיונות , תמונות, סרטונים מסבתות וסבים </a:t>
            </a:r>
          </a:p>
          <a:p>
            <a:pPr marL="0" indent="0">
              <a:buNone/>
            </a:pPr>
            <a:r>
              <a:rPr lang="he-IL" dirty="0"/>
              <a:t>אתי ניצן, יהודית קדש, דורית </a:t>
            </a:r>
            <a:r>
              <a:rPr lang="he-IL" dirty="0" err="1"/>
              <a:t>טננבוים</a:t>
            </a:r>
            <a:r>
              <a:rPr lang="he-IL" dirty="0"/>
              <a:t>, </a:t>
            </a:r>
            <a:r>
              <a:rPr lang="he-IL" dirty="0" err="1"/>
              <a:t>בריג׳ינט</a:t>
            </a:r>
            <a:r>
              <a:rPr lang="he-IL" dirty="0"/>
              <a:t> </a:t>
            </a:r>
            <a:r>
              <a:rPr lang="he-IL" dirty="0" err="1"/>
              <a:t>דוקן</a:t>
            </a:r>
            <a:r>
              <a:rPr lang="he-IL" dirty="0"/>
              <a:t>, שולמית </a:t>
            </a:r>
            <a:r>
              <a:rPr lang="he-IL" dirty="0" err="1"/>
              <a:t>קליינבורט</a:t>
            </a:r>
            <a:r>
              <a:rPr lang="he-IL" dirty="0"/>
              <a:t> , רונית זוהר, רינה גל, </a:t>
            </a:r>
            <a:r>
              <a:rPr lang="he-IL"/>
              <a:t>סילביה צימרמן, </a:t>
            </a:r>
            <a:r>
              <a:rPr lang="he-IL" dirty="0"/>
              <a:t>אסתי ורוני יוסף, עידית ואילן אביטל, דפנה </a:t>
            </a:r>
            <a:r>
              <a:rPr lang="he-IL" dirty="0" err="1"/>
              <a:t>איזקס</a:t>
            </a:r>
            <a:r>
              <a:rPr lang="he-IL" dirty="0"/>
              <a:t>, זאבה </a:t>
            </a:r>
            <a:r>
              <a:rPr lang="he-IL" dirty="0" err="1"/>
              <a:t>סורין</a:t>
            </a:r>
            <a:r>
              <a:rPr lang="he-IL" dirty="0"/>
              <a:t>, חיה אבני, אורנה גדליה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78680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372" y="446"/>
            <a:ext cx="3241542" cy="183823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647255" y="3016166"/>
            <a:ext cx="11172957" cy="26181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26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4" y="1838683"/>
            <a:ext cx="12188825" cy="76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84932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A002C674-0140-7F40-9504-273944E73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93" b="18943"/>
          <a:stretch/>
        </p:blipFill>
        <p:spPr>
          <a:xfrm>
            <a:off x="515206" y="1195757"/>
            <a:ext cx="11160000" cy="4680000"/>
          </a:xfrm>
          <a:prstGeom prst="rect">
            <a:avLst/>
          </a:prstGeom>
          <a:noFill/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31E471F-5B67-1F49-BA9A-3AEAD150C15C}"/>
              </a:ext>
            </a:extLst>
          </p:cNvPr>
          <p:cNvSpPr txBox="1"/>
          <p:nvPr/>
        </p:nvSpPr>
        <p:spPr>
          <a:xfrm>
            <a:off x="5146419" y="2269774"/>
            <a:ext cx="37185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4000" b="1" dirty="0">
              <a:latin typeface="Assistant SemiBold" pitchFamily="2" charset="-79"/>
              <a:cs typeface="Assistant SemiBold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6851135-80F1-4837-9D7F-0076B8A5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668" y="2617660"/>
            <a:ext cx="8322197" cy="72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dirty="0"/>
              <a:t>הרגלים של מפגש </a:t>
            </a:r>
          </a:p>
        </p:txBody>
      </p:sp>
    </p:spTree>
    <p:extLst>
      <p:ext uri="{BB962C8B-B14F-4D97-AF65-F5344CB8AC3E}">
        <p14:creationId xmlns:p14="http://schemas.microsoft.com/office/powerpoint/2010/main" val="222495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A002C674-0140-7F40-9504-273944E73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93" b="18943"/>
          <a:stretch/>
        </p:blipFill>
        <p:spPr>
          <a:xfrm>
            <a:off x="353711" y="1198117"/>
            <a:ext cx="11160000" cy="4680000"/>
          </a:xfrm>
          <a:prstGeom prst="rect">
            <a:avLst/>
          </a:prstGeom>
          <a:noFill/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31E471F-5B67-1F49-BA9A-3AEAD150C15C}"/>
              </a:ext>
            </a:extLst>
          </p:cNvPr>
          <p:cNvSpPr txBox="1"/>
          <p:nvPr/>
        </p:nvSpPr>
        <p:spPr>
          <a:xfrm>
            <a:off x="5146419" y="2269774"/>
            <a:ext cx="37185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4000" b="1" dirty="0">
              <a:latin typeface="Assistant SemiBold" pitchFamily="2" charset="-79"/>
              <a:cs typeface="Assistant SemiBold" pitchFamily="2" charset="-79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16BBDE4-9444-5144-B5C2-AFB1842FA6C6}"/>
              </a:ext>
            </a:extLst>
          </p:cNvPr>
          <p:cNvSpPr txBox="1"/>
          <p:nvPr/>
        </p:nvSpPr>
        <p:spPr>
          <a:xfrm>
            <a:off x="2659062" y="221022"/>
            <a:ext cx="6872288" cy="8448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solidFill>
                  <a:srgbClr val="002060"/>
                </a:solidFill>
                <a:ea typeface="+mj-ea"/>
                <a:cs typeface="Varela Round" pitchFamily="2" charset="-79"/>
              </a:rPr>
              <a:t>במפגש מרחוק אי אפשר</a:t>
            </a:r>
          </a:p>
        </p:txBody>
      </p: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BDEBE5D7-3B14-E54F-A48E-E655420037A0}"/>
              </a:ext>
            </a:extLst>
          </p:cNvPr>
          <p:cNvGrpSpPr/>
          <p:nvPr/>
        </p:nvGrpSpPr>
        <p:grpSpPr>
          <a:xfrm>
            <a:off x="5254783" y="1661468"/>
            <a:ext cx="6258928" cy="3558553"/>
            <a:chOff x="5254783" y="1661468"/>
            <a:chExt cx="6258928" cy="3558553"/>
          </a:xfrm>
        </p:grpSpPr>
        <p:pic>
          <p:nvPicPr>
            <p:cNvPr id="3" name="גרפיקה 2" descr="טלוויזיה">
              <a:extLst>
                <a:ext uri="{FF2B5EF4-FFF2-40B4-BE49-F238E27FC236}">
                  <a16:creationId xmlns:a16="http://schemas.microsoft.com/office/drawing/2014/main" id="{F6A6926F-87FF-0242-BDA8-9F9B62B4A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18760" y="3827365"/>
              <a:ext cx="1392656" cy="1392656"/>
            </a:xfrm>
            <a:prstGeom prst="rect">
              <a:avLst/>
            </a:prstGeom>
          </p:spPr>
        </p:pic>
        <p:pic>
          <p:nvPicPr>
            <p:cNvPr id="10" name="גרפיקה 9" descr="סצינת פארק">
              <a:extLst>
                <a:ext uri="{FF2B5EF4-FFF2-40B4-BE49-F238E27FC236}">
                  <a16:creationId xmlns:a16="http://schemas.microsoft.com/office/drawing/2014/main" id="{E1EB5371-2D7E-064D-935C-F4A98CDF1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19525" y="3827365"/>
              <a:ext cx="1392656" cy="1392656"/>
            </a:xfrm>
            <a:prstGeom prst="rect">
              <a:avLst/>
            </a:prstGeom>
          </p:spPr>
        </p:pic>
        <p:pic>
          <p:nvPicPr>
            <p:cNvPr id="8" name="גרפיקה 7" descr="חידה">
              <a:extLst>
                <a:ext uri="{FF2B5EF4-FFF2-40B4-BE49-F238E27FC236}">
                  <a16:creationId xmlns:a16="http://schemas.microsoft.com/office/drawing/2014/main" id="{FA06FE1E-D8ED-7C44-9707-4F0F8D79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4783" y="1727188"/>
              <a:ext cx="1392656" cy="1392656"/>
            </a:xfrm>
            <a:prstGeom prst="rect">
              <a:avLst/>
            </a:prstGeom>
          </p:spPr>
        </p:pic>
        <p:pic>
          <p:nvPicPr>
            <p:cNvPr id="12" name="גרפיקה 11" descr="כדור ים">
              <a:extLst>
                <a:ext uri="{FF2B5EF4-FFF2-40B4-BE49-F238E27FC236}">
                  <a16:creationId xmlns:a16="http://schemas.microsoft.com/office/drawing/2014/main" id="{57511871-0B99-5B4B-9660-00E4F4E25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55548" y="1661468"/>
              <a:ext cx="1392656" cy="1392656"/>
            </a:xfrm>
            <a:prstGeom prst="rect">
              <a:avLst/>
            </a:prstGeom>
          </p:spPr>
        </p:pic>
        <p:pic>
          <p:nvPicPr>
            <p:cNvPr id="14" name="גרפיקה 13" descr="דלי וכף">
              <a:extLst>
                <a:ext uri="{FF2B5EF4-FFF2-40B4-BE49-F238E27FC236}">
                  <a16:creationId xmlns:a16="http://schemas.microsoft.com/office/drawing/2014/main" id="{93E590C5-040E-054A-B996-93666CD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56313" y="1661468"/>
              <a:ext cx="1392656" cy="1392656"/>
            </a:xfrm>
            <a:prstGeom prst="rect">
              <a:avLst/>
            </a:prstGeom>
          </p:spPr>
        </p:pic>
        <p:pic>
          <p:nvPicPr>
            <p:cNvPr id="16" name="גרפיקה 15" descr="ריקוד">
              <a:extLst>
                <a:ext uri="{FF2B5EF4-FFF2-40B4-BE49-F238E27FC236}">
                  <a16:creationId xmlns:a16="http://schemas.microsoft.com/office/drawing/2014/main" id="{9C4F1C12-0549-E240-81BE-B69F50521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57078" y="1661468"/>
              <a:ext cx="1392656" cy="1392656"/>
            </a:xfrm>
            <a:prstGeom prst="rect">
              <a:avLst/>
            </a:prstGeom>
          </p:spPr>
        </p:pic>
        <p:pic>
          <p:nvPicPr>
            <p:cNvPr id="18" name="גרפיקה 17" descr="ילד עם בלון">
              <a:extLst>
                <a:ext uri="{FF2B5EF4-FFF2-40B4-BE49-F238E27FC236}">
                  <a16:creationId xmlns:a16="http://schemas.microsoft.com/office/drawing/2014/main" id="{8FA54517-1CC7-6843-98B1-3515B3C7C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20290" y="3827365"/>
              <a:ext cx="1392656" cy="1392656"/>
            </a:xfrm>
            <a:prstGeom prst="rect">
              <a:avLst/>
            </a:prstGeom>
          </p:spPr>
        </p:pic>
        <p:pic>
          <p:nvPicPr>
            <p:cNvPr id="20" name="גרפיקה 19" descr="אישה עם ילד">
              <a:extLst>
                <a:ext uri="{FF2B5EF4-FFF2-40B4-BE49-F238E27FC236}">
                  <a16:creationId xmlns:a16="http://schemas.microsoft.com/office/drawing/2014/main" id="{BA0604D4-5298-FF44-8C56-EE984A4A3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121055" y="3827365"/>
              <a:ext cx="1392656" cy="1392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2919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31E471F-5B67-1F49-BA9A-3AEAD150C15C}"/>
              </a:ext>
            </a:extLst>
          </p:cNvPr>
          <p:cNvSpPr txBox="1"/>
          <p:nvPr/>
        </p:nvSpPr>
        <p:spPr>
          <a:xfrm>
            <a:off x="5146419" y="2269774"/>
            <a:ext cx="37185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4000" b="1" dirty="0">
              <a:latin typeface="Assistant SemiBold" pitchFamily="2" charset="-79"/>
              <a:cs typeface="Assistant SemiBold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6851135-80F1-4837-9D7F-0076B8A5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108" y="475757"/>
            <a:ext cx="8322197" cy="72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dirty="0"/>
              <a:t>מה אפשרי?</a:t>
            </a:r>
          </a:p>
        </p:txBody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45D3A2CF-FE8A-E64D-9652-4C01CD55D8E4}"/>
              </a:ext>
            </a:extLst>
          </p:cNvPr>
          <p:cNvGrpSpPr/>
          <p:nvPr/>
        </p:nvGrpSpPr>
        <p:grpSpPr>
          <a:xfrm>
            <a:off x="2122714" y="2127236"/>
            <a:ext cx="8948057" cy="3259176"/>
            <a:chOff x="912170" y="1882037"/>
            <a:chExt cx="10093967" cy="3034918"/>
          </a:xfrm>
        </p:grpSpPr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3F338C64-A90D-CB40-A654-2067574F4D05}"/>
                </a:ext>
              </a:extLst>
            </p:cNvPr>
            <p:cNvSpPr txBox="1"/>
            <p:nvPr/>
          </p:nvSpPr>
          <p:spPr>
            <a:xfrm>
              <a:off x="8690767" y="4270624"/>
              <a:ext cx="208597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4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 pitchFamily="2" charset="-79"/>
                </a:rPr>
                <a:t>טלפון</a:t>
              </a:r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AEFA7C4D-C322-664A-AA45-D3EA3FA19D77}"/>
                </a:ext>
              </a:extLst>
            </p:cNvPr>
            <p:cNvSpPr txBox="1"/>
            <p:nvPr/>
          </p:nvSpPr>
          <p:spPr>
            <a:xfrm>
              <a:off x="912170" y="4280804"/>
              <a:ext cx="2270173" cy="4298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4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 pitchFamily="2" charset="-79"/>
                </a:rPr>
                <a:t>חדר וירטואלי</a:t>
              </a:r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05E413EF-43AC-144D-98A5-1264F13321F9}"/>
                </a:ext>
              </a:extLst>
            </p:cNvPr>
            <p:cNvSpPr txBox="1"/>
            <p:nvPr/>
          </p:nvSpPr>
          <p:spPr>
            <a:xfrm>
              <a:off x="4893567" y="4270624"/>
              <a:ext cx="208597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4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 pitchFamily="2" charset="-79"/>
                </a:rPr>
                <a:t>וידאו</a:t>
              </a:r>
            </a:p>
          </p:txBody>
        </p:sp>
        <p:pic>
          <p:nvPicPr>
            <p:cNvPr id="20" name="גרפיקה 19" descr="טלפון עם רמקול">
              <a:extLst>
                <a:ext uri="{FF2B5EF4-FFF2-40B4-BE49-F238E27FC236}">
                  <a16:creationId xmlns:a16="http://schemas.microsoft.com/office/drawing/2014/main" id="{D300B199-23D5-3848-A35F-EF2CD2EE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20162" y="1882037"/>
              <a:ext cx="2085975" cy="2085975"/>
            </a:xfrm>
            <a:prstGeom prst="rect">
              <a:avLst/>
            </a:prstGeom>
          </p:spPr>
        </p:pic>
        <p:pic>
          <p:nvPicPr>
            <p:cNvPr id="21" name="גרפיקה 20" descr="טלפון חכם">
              <a:extLst>
                <a:ext uri="{FF2B5EF4-FFF2-40B4-BE49-F238E27FC236}">
                  <a16:creationId xmlns:a16="http://schemas.microsoft.com/office/drawing/2014/main" id="{7189EFB3-A4F3-0B49-A26A-B59C0A2D8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3199" y="1882037"/>
              <a:ext cx="2085975" cy="2085975"/>
            </a:xfrm>
            <a:prstGeom prst="rect">
              <a:avLst/>
            </a:prstGeom>
          </p:spPr>
        </p:pic>
      </p:grpSp>
      <p:pic>
        <p:nvPicPr>
          <p:cNvPr id="4" name="גרפיקה 3" descr="אינטרנט">
            <a:extLst>
              <a:ext uri="{FF2B5EF4-FFF2-40B4-BE49-F238E27FC236}">
                <a16:creationId xmlns:a16="http://schemas.microsoft.com/office/drawing/2014/main" id="{026F0E86-84FE-A348-83C1-A841DEA9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2498" y="2308943"/>
            <a:ext cx="2240113" cy="22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5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8BA8DE-4D2D-4A91-B027-6964996DC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18BD5B7-EBA7-184B-89CE-CF02283B7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 b="18030"/>
          <a:stretch/>
        </p:blipFill>
        <p:spPr>
          <a:xfrm>
            <a:off x="515206" y="756705"/>
            <a:ext cx="11160000" cy="5344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959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ציור, מזון, שעון&#10;&#10;התיאור נוצר באופן אוטומטי">
            <a:extLst>
              <a:ext uri="{FF2B5EF4-FFF2-40B4-BE49-F238E27FC236}">
                <a16:creationId xmlns:a16="http://schemas.microsoft.com/office/drawing/2014/main" id="{D2EE72B5-9CFA-F94F-B761-F7DBF61E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32" b="4304"/>
          <a:stretch/>
        </p:blipFill>
        <p:spPr>
          <a:xfrm rot="21600000">
            <a:off x="515206" y="1195757"/>
            <a:ext cx="11160000" cy="4680000"/>
          </a:xfrm>
          <a:prstGeom prst="rect">
            <a:avLst/>
          </a:prstGeom>
          <a:noFill/>
        </p:spPr>
      </p:pic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CA73ADB4-F257-2543-917A-B0C796BD79E9}"/>
              </a:ext>
            </a:extLst>
          </p:cNvPr>
          <p:cNvSpPr txBox="1"/>
          <p:nvPr/>
        </p:nvSpPr>
        <p:spPr>
          <a:xfrm>
            <a:off x="4459184" y="2191364"/>
            <a:ext cx="6582823" cy="10149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44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rPr>
              <a:t>שיחות קרובות ללב</a:t>
            </a:r>
          </a:p>
        </p:txBody>
      </p:sp>
    </p:spTree>
    <p:extLst>
      <p:ext uri="{BB962C8B-B14F-4D97-AF65-F5344CB8AC3E}">
        <p14:creationId xmlns:p14="http://schemas.microsoft.com/office/powerpoint/2010/main" val="1634941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ציור, מזון, שעון&#10;&#10;התיאור נוצר באופן אוטומטי">
            <a:extLst>
              <a:ext uri="{FF2B5EF4-FFF2-40B4-BE49-F238E27FC236}">
                <a16:creationId xmlns:a16="http://schemas.microsoft.com/office/drawing/2014/main" id="{D2EE72B5-9CFA-F94F-B761-F7DBF61E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32" b="4304"/>
          <a:stretch/>
        </p:blipFill>
        <p:spPr>
          <a:xfrm rot="21600000">
            <a:off x="515206" y="1195757"/>
            <a:ext cx="11160000" cy="4680000"/>
          </a:xfrm>
          <a:prstGeom prst="rect">
            <a:avLst/>
          </a:prstGeom>
          <a:noFill/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46B614F-242F-9547-B8B0-54C53B4BB30F}"/>
              </a:ext>
            </a:extLst>
          </p:cNvPr>
          <p:cNvSpPr txBox="1"/>
          <p:nvPr/>
        </p:nvSpPr>
        <p:spPr>
          <a:xfrm>
            <a:off x="3386138" y="428625"/>
            <a:ext cx="82890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002060"/>
                </a:solidFill>
                <a:ea typeface="+mj-ea"/>
                <a:cs typeface="Varela Round" pitchFamily="2" charset="-79"/>
              </a:rPr>
              <a:t>להקשיב </a:t>
            </a:r>
          </a:p>
        </p:txBody>
      </p:sp>
      <p:pic>
        <p:nvPicPr>
          <p:cNvPr id="4" name="גרפיקה 3" descr="עיניים">
            <a:extLst>
              <a:ext uri="{FF2B5EF4-FFF2-40B4-BE49-F238E27FC236}">
                <a16:creationId xmlns:a16="http://schemas.microsoft.com/office/drawing/2014/main" id="{BC1088E2-1715-6042-B84A-026AE1A0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6633" y="1926191"/>
            <a:ext cx="2074308" cy="2074308"/>
          </a:xfrm>
          <a:prstGeom prst="rect">
            <a:avLst/>
          </a:prstGeom>
        </p:spPr>
      </p:pic>
      <p:pic>
        <p:nvPicPr>
          <p:cNvPr id="6" name="גרפיקה 5" descr="אוזן">
            <a:extLst>
              <a:ext uri="{FF2B5EF4-FFF2-40B4-BE49-F238E27FC236}">
                <a16:creationId xmlns:a16="http://schemas.microsoft.com/office/drawing/2014/main" id="{9511140A-358F-5A4B-A857-45C5AB684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1043" y="1926191"/>
            <a:ext cx="2074308" cy="2074308"/>
          </a:xfrm>
          <a:prstGeom prst="rect">
            <a:avLst/>
          </a:prstGeom>
        </p:spPr>
      </p:pic>
      <p:pic>
        <p:nvPicPr>
          <p:cNvPr id="8" name="גרפיקה 7" descr="שפתיים">
            <a:extLst>
              <a:ext uri="{FF2B5EF4-FFF2-40B4-BE49-F238E27FC236}">
                <a16:creationId xmlns:a16="http://schemas.microsoft.com/office/drawing/2014/main" id="{47BB9B4B-1833-0548-AB77-9B5DD5969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52222" y="1926191"/>
            <a:ext cx="2074308" cy="20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0527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762</Words>
  <Application>Microsoft Macintosh PowerPoint</Application>
  <PresentationFormat>מותאם אישית</PresentationFormat>
  <Paragraphs>103</Paragraphs>
  <Slides>31</Slides>
  <Notes>19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38" baseType="lpstr">
      <vt:lpstr>Arial</vt:lpstr>
      <vt:lpstr>Assistant</vt:lpstr>
      <vt:lpstr>Assistant SemiBold</vt:lpstr>
      <vt:lpstr>Calibri</vt:lpstr>
      <vt:lpstr>Varela Round</vt:lpstr>
      <vt:lpstr>Wingdings</vt:lpstr>
      <vt:lpstr>ערכת נושא Office</vt:lpstr>
      <vt:lpstr>מערכת שידורים לאומית</vt:lpstr>
      <vt:lpstr>מפגשים מלב ללב סבתא וסבא עם הנכדות והנכדים </vt:lpstr>
      <vt:lpstr>מה נעשה היום? </vt:lpstr>
      <vt:lpstr>הרגלים של מפגש </vt:lpstr>
      <vt:lpstr>מצגת של PowerPoint‏</vt:lpstr>
      <vt:lpstr>מה אפשרי?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הוראות שימוש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לא לשכוח: </vt:lpstr>
      <vt:lpstr>מצגת של PowerPoint‏</vt:lpstr>
      <vt:lpstr>מצגת של PowerPoint‏</vt:lpstr>
      <vt:lpstr>מצגת של PowerPoint‏</vt:lpstr>
      <vt:lpstr>מצגת של PowerPoint‏</vt:lpstr>
      <vt:lpstr>מה אפשר לשאול על הסיפור?</vt:lpstr>
      <vt:lpstr>מצגת של PowerPoint‏</vt:lpstr>
      <vt:lpstr>מצגת של PowerPoint‏</vt:lpstr>
      <vt:lpstr>מלב ללב להדפסה</vt:lpstr>
      <vt:lpstr>מה עשינו היום?</vt:lpstr>
      <vt:lpstr>ערכו והכינו</vt:lpstr>
      <vt:lpstr>קרדיטים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צופיה כהן</dc:creator>
  <cp:lastModifiedBy>צופיה כהן</cp:lastModifiedBy>
  <cp:revision>10</cp:revision>
  <dcterms:created xsi:type="dcterms:W3CDTF">2020-04-13T14:01:01Z</dcterms:created>
  <dcterms:modified xsi:type="dcterms:W3CDTF">2020-04-16T13:06:34Z</dcterms:modified>
</cp:coreProperties>
</file>