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62" r:id="rId3"/>
    <p:sldId id="263" r:id="rId4"/>
    <p:sldId id="288" r:id="rId5"/>
    <p:sldId id="301" r:id="rId6"/>
    <p:sldId id="307" r:id="rId7"/>
    <p:sldId id="317" r:id="rId8"/>
    <p:sldId id="318" r:id="rId9"/>
    <p:sldId id="319" r:id="rId10"/>
    <p:sldId id="320" r:id="rId11"/>
    <p:sldId id="302" r:id="rId12"/>
    <p:sldId id="323" r:id="rId13"/>
    <p:sldId id="315" r:id="rId14"/>
    <p:sldId id="291" r:id="rId1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768" y="20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183C88-AB54-4686-AB4B-64520B693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תרגילים - המשך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710D8-DF74-4E37-B0D1-1B5ADB0B7E1B}"/>
              </a:ext>
            </a:extLst>
          </p:cNvPr>
          <p:cNvSpPr txBox="1"/>
          <p:nvPr/>
        </p:nvSpPr>
        <p:spPr>
          <a:xfrm>
            <a:off x="515111" y="1533722"/>
            <a:ext cx="108204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/>
              <a:t>Public static void </a:t>
            </a:r>
            <a:r>
              <a:rPr lang="en-US" sz="2400" dirty="0" err="1"/>
              <a:t>PrintStackRev</a:t>
            </a:r>
            <a:r>
              <a:rPr lang="en-US" sz="2400" dirty="0"/>
              <a:t>(Stack&lt;int&gt; stack)</a:t>
            </a:r>
          </a:p>
          <a:p>
            <a:pPr algn="l" rtl="0"/>
            <a:r>
              <a:rPr lang="en-US" sz="2400" dirty="0"/>
              <a:t>{	int x;</a:t>
            </a:r>
          </a:p>
          <a:p>
            <a:pPr algn="l" rtl="0"/>
            <a:r>
              <a:rPr lang="en-US" sz="2400" dirty="0"/>
              <a:t>	if (</a:t>
            </a:r>
            <a:r>
              <a:rPr lang="en-US" sz="2400" dirty="0" err="1"/>
              <a:t>stack.IsEmpty</a:t>
            </a:r>
            <a:r>
              <a:rPr lang="en-US" sz="2400" dirty="0"/>
              <a:t>()) return;</a:t>
            </a:r>
          </a:p>
          <a:p>
            <a:pPr algn="l" rtl="0"/>
            <a:r>
              <a:rPr lang="en-US" sz="2400" dirty="0"/>
              <a:t>	x=</a:t>
            </a:r>
            <a:r>
              <a:rPr lang="en-US" sz="2400" dirty="0" err="1"/>
              <a:t>stack.Pop</a:t>
            </a:r>
            <a:r>
              <a:rPr lang="en-US" sz="2400" dirty="0"/>
              <a:t>();</a:t>
            </a:r>
          </a:p>
          <a:p>
            <a:pPr algn="l" rtl="0"/>
            <a:r>
              <a:rPr lang="en-US" sz="2400" dirty="0"/>
              <a:t>	</a:t>
            </a:r>
            <a:r>
              <a:rPr lang="en-US" sz="2400" dirty="0" err="1"/>
              <a:t>PrintStackRev</a:t>
            </a:r>
            <a:r>
              <a:rPr lang="en-US" sz="2400" dirty="0"/>
              <a:t>(stack);</a:t>
            </a:r>
          </a:p>
          <a:p>
            <a:pPr algn="l" rtl="0"/>
            <a:r>
              <a:rPr lang="en-US" sz="2400" dirty="0"/>
              <a:t>	</a:t>
            </a:r>
            <a:r>
              <a:rPr lang="en-US" sz="2400" dirty="0" err="1"/>
              <a:t>Console.Write</a:t>
            </a:r>
            <a:r>
              <a:rPr lang="en-US" sz="2400" dirty="0"/>
              <a:t>(x+“ “);</a:t>
            </a:r>
          </a:p>
          <a:p>
            <a:pPr algn="l" rtl="0"/>
            <a:r>
              <a:rPr lang="en-US" sz="2400" dirty="0"/>
              <a:t>	</a:t>
            </a:r>
            <a:r>
              <a:rPr lang="en-US" sz="2400" dirty="0" err="1"/>
              <a:t>stack.Push</a:t>
            </a:r>
            <a:r>
              <a:rPr lang="en-US" sz="2400" dirty="0"/>
              <a:t>(x);</a:t>
            </a:r>
          </a:p>
          <a:p>
            <a:pPr algn="l" rtl="0"/>
            <a:r>
              <a:rPr lang="en-US" sz="2400" dirty="0"/>
              <a:t>}</a:t>
            </a:r>
          </a:p>
          <a:p>
            <a:pPr algn="l" rtl="0"/>
            <a:endParaRPr lang="he-IL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4D2FF7-97CF-4E6A-855D-8492C4589D88}"/>
              </a:ext>
            </a:extLst>
          </p:cNvPr>
          <p:cNvSpPr/>
          <p:nvPr/>
        </p:nvSpPr>
        <p:spPr>
          <a:xfrm>
            <a:off x="6202860" y="1143659"/>
            <a:ext cx="5989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	ב. מתחתית המחסנית אל ראש המחסנית.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974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בעיות מחסנית עם רקורסיה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21232" y="1205923"/>
            <a:ext cx="9802368" cy="431447"/>
          </a:xfrm>
        </p:spPr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9F8D69-F8CF-4145-BC74-539BAE2345E8}"/>
              </a:ext>
            </a:extLst>
          </p:cNvPr>
          <p:cNvSpPr txBox="1">
            <a:spLocks/>
          </p:cNvSpPr>
          <p:nvPr/>
        </p:nvSpPr>
        <p:spPr>
          <a:xfrm>
            <a:off x="2698595" y="1660190"/>
            <a:ext cx="8799772" cy="1629110"/>
          </a:xfrm>
          <a:prstGeom prst="rect">
            <a:avLst/>
          </a:prstGeom>
        </p:spPr>
        <p:txBody>
          <a:bodyPr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/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C68461-3E5B-4964-8EB0-64854B9F7482}"/>
              </a:ext>
            </a:extLst>
          </p:cNvPr>
          <p:cNvSpPr/>
          <p:nvPr/>
        </p:nvSpPr>
        <p:spPr>
          <a:xfrm>
            <a:off x="1194816" y="1705830"/>
            <a:ext cx="9802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א. כתוב אלגוריתם המקבל כקלט מחסנית עם </a:t>
            </a:r>
            <a:r>
              <a:rPr lang="en-US" sz="2800" dirty="0"/>
              <a:t>n </a:t>
            </a:r>
            <a:r>
              <a:rPr lang="he-IL" sz="2800" dirty="0"/>
              <a:t> איברים ממוינים בסדר עולה (האיבר הגדול נמצא בראש המחסנית). על האלגוריתם להוציא מהמחסנית את כל האיברים הגדולים או שווים ל- </a:t>
            </a:r>
            <a:r>
              <a:rPr lang="en-US" sz="2800" dirty="0"/>
              <a:t>k.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8BA3E4-E2E9-470F-8134-7A52F12D53DE}"/>
              </a:ext>
            </a:extLst>
          </p:cNvPr>
          <p:cNvSpPr/>
          <p:nvPr/>
        </p:nvSpPr>
        <p:spPr>
          <a:xfrm>
            <a:off x="1221232" y="3394930"/>
            <a:ext cx="98023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sv-SE" sz="2800" dirty="0"/>
              <a:t>static void DeleteStackGE(Stack&lt;int&gt; stack, int k)</a:t>
            </a:r>
          </a:p>
          <a:p>
            <a:pPr algn="l" rtl="0"/>
            <a:r>
              <a:rPr lang="en-US" sz="2800" dirty="0"/>
              <a:t>{</a:t>
            </a:r>
          </a:p>
          <a:p>
            <a:pPr algn="l" rtl="0"/>
            <a:r>
              <a:rPr lang="en-US" sz="2800" dirty="0"/>
              <a:t>	if (</a:t>
            </a:r>
            <a:r>
              <a:rPr lang="en-US" sz="2800" dirty="0" err="1"/>
              <a:t>stack.IsEmpty</a:t>
            </a:r>
            <a:r>
              <a:rPr lang="en-US" sz="2800" dirty="0"/>
              <a:t>()) return;</a:t>
            </a:r>
          </a:p>
          <a:p>
            <a:pPr algn="l" rtl="0"/>
            <a:r>
              <a:rPr lang="en-US" sz="2800" dirty="0"/>
              <a:t>	if (</a:t>
            </a:r>
            <a:r>
              <a:rPr lang="en-US" sz="2800" dirty="0" err="1"/>
              <a:t>stack.Top</a:t>
            </a:r>
            <a:r>
              <a:rPr lang="en-US" sz="2800" dirty="0"/>
              <a:t>() &lt; k) return;</a:t>
            </a:r>
          </a:p>
          <a:p>
            <a:pPr algn="l" rtl="0"/>
            <a:r>
              <a:rPr lang="en-US" sz="2800" dirty="0"/>
              <a:t>	</a:t>
            </a:r>
            <a:r>
              <a:rPr lang="en-US" sz="2800" dirty="0" err="1"/>
              <a:t>stack.Pop</a:t>
            </a:r>
            <a:r>
              <a:rPr lang="en-US" sz="2800" dirty="0"/>
              <a:t>();</a:t>
            </a:r>
          </a:p>
          <a:p>
            <a:pPr algn="l" rtl="0"/>
            <a:r>
              <a:rPr lang="en-US" sz="2800" dirty="0"/>
              <a:t>	</a:t>
            </a:r>
            <a:r>
              <a:rPr lang="en-US" sz="2800" dirty="0" err="1"/>
              <a:t>DeleteStackGE</a:t>
            </a:r>
            <a:r>
              <a:rPr lang="en-US" sz="2800" dirty="0"/>
              <a:t>(stack, k);</a:t>
            </a:r>
          </a:p>
          <a:p>
            <a:pPr algn="l" rtl="0"/>
            <a:r>
              <a:rPr lang="en-US" sz="2800" dirty="0"/>
              <a:t>}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בעיות מחסנית עם רקורסיה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21232" y="1205923"/>
            <a:ext cx="9802368" cy="431447"/>
          </a:xfrm>
        </p:spPr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9F8D69-F8CF-4145-BC74-539BAE2345E8}"/>
              </a:ext>
            </a:extLst>
          </p:cNvPr>
          <p:cNvSpPr txBox="1">
            <a:spLocks/>
          </p:cNvSpPr>
          <p:nvPr/>
        </p:nvSpPr>
        <p:spPr>
          <a:xfrm>
            <a:off x="2698595" y="1660190"/>
            <a:ext cx="8799772" cy="1629110"/>
          </a:xfrm>
          <a:prstGeom prst="rect">
            <a:avLst/>
          </a:prstGeom>
        </p:spPr>
        <p:txBody>
          <a:bodyPr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/>
          </a:p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8BA3E4-E2E9-470F-8134-7A52F12D53DE}"/>
              </a:ext>
            </a:extLst>
          </p:cNvPr>
          <p:cNvSpPr/>
          <p:nvPr/>
        </p:nvSpPr>
        <p:spPr>
          <a:xfrm>
            <a:off x="1221232" y="1676920"/>
            <a:ext cx="9802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/>
              <a:t>ב. כתוב אלגוריתם המקבל כקלט מחסנית עם </a:t>
            </a:r>
            <a:r>
              <a:rPr lang="en-US" sz="2800" dirty="0"/>
              <a:t>n </a:t>
            </a:r>
            <a:r>
              <a:rPr lang="he-IL" sz="2800" dirty="0"/>
              <a:t> איברים ממוינים בסדר עולה (האיבר הגדול נמצא בראש המחסנית). על האלגוריתם להוציא מהמחסנית את כל האיברים הקטנים או שווים ל- </a:t>
            </a:r>
            <a:r>
              <a:rPr lang="en-US" sz="2800" dirty="0"/>
              <a:t>k.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6DB783-83F2-451A-8DC3-F511BB4296D1}"/>
              </a:ext>
            </a:extLst>
          </p:cNvPr>
          <p:cNvSpPr/>
          <p:nvPr/>
        </p:nvSpPr>
        <p:spPr>
          <a:xfrm>
            <a:off x="1883244" y="3124127"/>
            <a:ext cx="89460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sv-SE" sz="2800" dirty="0"/>
              <a:t>static void DeleteStackSE(Stack&lt;int&gt; stack, int k)</a:t>
            </a:r>
          </a:p>
          <a:p>
            <a:pPr algn="l" rtl="0"/>
            <a:r>
              <a:rPr lang="en-US" sz="2800" dirty="0"/>
              <a:t>{	int x;</a:t>
            </a:r>
          </a:p>
          <a:p>
            <a:pPr algn="l" rtl="0"/>
            <a:r>
              <a:rPr lang="en-US" sz="2800" dirty="0"/>
              <a:t>	if (</a:t>
            </a:r>
            <a:r>
              <a:rPr lang="en-US" sz="2800" dirty="0" err="1"/>
              <a:t>stack.IsEmpty</a:t>
            </a:r>
            <a:r>
              <a:rPr lang="en-US" sz="2800" dirty="0"/>
              <a:t>()) return;</a:t>
            </a:r>
          </a:p>
          <a:p>
            <a:pPr algn="l" rtl="0"/>
            <a:r>
              <a:rPr lang="en-US" sz="2800" dirty="0"/>
              <a:t>	x= </a:t>
            </a:r>
            <a:r>
              <a:rPr lang="en-US" sz="2800" dirty="0" err="1"/>
              <a:t>stack.Pop</a:t>
            </a:r>
            <a:r>
              <a:rPr lang="en-US" sz="2800" dirty="0"/>
              <a:t>();</a:t>
            </a:r>
          </a:p>
          <a:p>
            <a:pPr algn="l" rtl="0"/>
            <a:r>
              <a:rPr lang="en-US" sz="2800" dirty="0"/>
              <a:t>	</a:t>
            </a:r>
            <a:r>
              <a:rPr lang="en-US" sz="2800" dirty="0" err="1"/>
              <a:t>DeleteStackSE</a:t>
            </a:r>
            <a:r>
              <a:rPr lang="en-US" sz="2800" dirty="0"/>
              <a:t>(stack, k);</a:t>
            </a:r>
          </a:p>
          <a:p>
            <a:pPr algn="l" rtl="0"/>
            <a:r>
              <a:rPr lang="en-US" sz="2800" dirty="0"/>
              <a:t>	if (x &gt; k) </a:t>
            </a:r>
            <a:r>
              <a:rPr lang="en-US" sz="2800" dirty="0" err="1"/>
              <a:t>stack.Push</a:t>
            </a:r>
            <a:r>
              <a:rPr lang="en-US" sz="2800" dirty="0"/>
              <a:t>(x);</a:t>
            </a:r>
          </a:p>
          <a:p>
            <a:pPr algn="l" rtl="0"/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6812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9EAA0-ADCC-4B52-9447-6807938B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דגשים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74CA8-8020-433F-9742-03898CFDC020}"/>
              </a:ext>
            </a:extLst>
          </p:cNvPr>
          <p:cNvSpPr txBox="1"/>
          <p:nvPr/>
        </p:nvSpPr>
        <p:spPr>
          <a:xfrm>
            <a:off x="685799" y="875448"/>
            <a:ext cx="108204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he-IL" sz="2800" dirty="0"/>
          </a:p>
          <a:p>
            <a:pPr algn="r"/>
            <a:r>
              <a:rPr lang="he-IL" sz="2800" dirty="0"/>
              <a:t>כאשר רוצים לכתוב פתרון רקורסיבי:</a:t>
            </a:r>
          </a:p>
          <a:p>
            <a:pPr marL="457200" indent="-457200" algn="r">
              <a:buFontTx/>
              <a:buChar char="-"/>
            </a:pPr>
            <a:r>
              <a:rPr lang="he-IL" sz="2800" dirty="0"/>
              <a:t>יש לשמור מחסנית גיבוי לפני כל פעולת שליפה מהמחסנית.</a:t>
            </a:r>
          </a:p>
          <a:p>
            <a:r>
              <a:rPr lang="he-IL" sz="2800"/>
              <a:t>בפתרון </a:t>
            </a:r>
            <a:r>
              <a:rPr lang="he-IL" sz="2800" dirty="0" err="1"/>
              <a:t>איטרטיבי</a:t>
            </a:r>
            <a:r>
              <a:rPr lang="he-IL" sz="2800" dirty="0"/>
              <a:t> פשוט מייצרים העתק של המחסנית כגיבוי. </a:t>
            </a:r>
          </a:p>
          <a:p>
            <a:r>
              <a:rPr lang="he-IL" sz="2800" dirty="0"/>
              <a:t>-   בפתרון רקורסיבי יש לשמור את האיבר שמוציאים מהמחסנית כמשתנה ולאחר ביצוע הרקורסיה להחזיר אותו למחסנית</a:t>
            </a:r>
          </a:p>
          <a:p>
            <a:pPr marL="457200" indent="-457200" algn="r">
              <a:buFontTx/>
              <a:buChar char="-"/>
            </a:pPr>
            <a:r>
              <a:rPr lang="he-IL" sz="2800" dirty="0"/>
              <a:t>יש לשים לב אם לבצע את הפקודה הרצויה בריצה קדימה או בחזרה</a:t>
            </a:r>
          </a:p>
          <a:p>
            <a:pPr algn="r"/>
            <a:r>
              <a:rPr lang="he-IL" sz="2800" dirty="0"/>
              <a:t>מהרקורסיה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84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5400" dirty="0"/>
              <a:t>מחסנית – </a:t>
            </a:r>
            <a:r>
              <a:rPr lang="en-US" sz="5400" dirty="0"/>
              <a:t>Stack</a:t>
            </a:r>
            <a:endParaRPr lang="he-IL" sz="5400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(מדעי המחשב כיתות י-יא)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אריה </a:t>
            </a:r>
            <a:r>
              <a:rPr lang="he-IL" dirty="0" err="1">
                <a:sym typeface="Varela Round"/>
              </a:rPr>
              <a:t>קלבאנר</a:t>
            </a:r>
            <a:r>
              <a:rPr lang="he-IL" dirty="0">
                <a:sym typeface="Varela Round"/>
              </a:rPr>
              <a:t>, עירוני ה' תל אביב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מבנה נתונים של מחסנית</a:t>
            </a:r>
          </a:p>
          <a:p>
            <a:pPr lvl="1"/>
            <a:r>
              <a:rPr lang="he-IL" dirty="0">
                <a:sym typeface="Varela Round"/>
              </a:rPr>
              <a:t>עבודה רקורסיבית עם מחסנית</a:t>
            </a: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מחסנית - רקורסיה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- מחסנית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sz="3200" dirty="0"/>
              <a:t>פעולות</a:t>
            </a:r>
            <a:endParaRPr lang="en-US" sz="3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39DBF7-61B1-460F-BD86-F31A7620A716}"/>
              </a:ext>
            </a:extLst>
          </p:cNvPr>
          <p:cNvSpPr txBox="1"/>
          <p:nvPr/>
        </p:nvSpPr>
        <p:spPr>
          <a:xfrm>
            <a:off x="1024128" y="1252728"/>
            <a:ext cx="75162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new 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Push() </a:t>
            </a:r>
            <a:r>
              <a:rPr lang="he-IL" sz="2800" dirty="0"/>
              <a:t>הכנסת איבר למחסנית: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Pop()</a:t>
            </a:r>
            <a:r>
              <a:rPr lang="he-IL" sz="2800" dirty="0"/>
              <a:t> הוצאת איבר מהמחסנית: 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/>
              <a:t>Top()</a:t>
            </a:r>
            <a:r>
              <a:rPr lang="he-IL" sz="2800" dirty="0"/>
              <a:t> בדיקת מהו האיבר בראש המחסנית: </a:t>
            </a:r>
            <a:endParaRPr lang="en-US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err="1"/>
              <a:t>IsEmpty</a:t>
            </a:r>
            <a:r>
              <a:rPr lang="en-US" sz="2800" dirty="0"/>
              <a:t>()</a:t>
            </a:r>
            <a:r>
              <a:rPr lang="he-IL" sz="2800" dirty="0"/>
              <a:t> בדיקה האם המחסנית ריקה: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err="1"/>
              <a:t>ToString</a:t>
            </a:r>
            <a:r>
              <a:rPr lang="en-US" sz="2800" dirty="0"/>
              <a:t>(): </a:t>
            </a:r>
            <a:r>
              <a:rPr lang="he-IL" sz="2800" dirty="0"/>
              <a:t>יצירת מחרוזת עם תוכן המחסנית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- רקורסיה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F980AEE1-15D1-477C-AE63-602DBF5AD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1" y="1438835"/>
            <a:ext cx="42862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C178A54-356A-4D02-8E7D-4065CAAFE2C1}"/>
              </a:ext>
            </a:extLst>
          </p:cNvPr>
          <p:cNvSpPr txBox="1"/>
          <p:nvPr/>
        </p:nvSpPr>
        <p:spPr>
          <a:xfrm>
            <a:off x="4419600" y="1320570"/>
            <a:ext cx="76968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/>
              <a:t>כשצריך למצוא פתרון עבור נתוני כניסה מסוימים, נניח עבור </a:t>
            </a:r>
            <a:r>
              <a:rPr lang="en-US" sz="2800" dirty="0"/>
              <a:t>N</a:t>
            </a:r>
            <a:r>
              <a:rPr lang="he-IL" sz="2800" dirty="0"/>
              <a:t>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sz="2800" dirty="0"/>
              <a:t>נניח שאנחנו יודעים לפתור עבור נתון קטן יותר, לדוגמא עבור</a:t>
            </a:r>
            <a:r>
              <a:rPr lang="en-US" sz="2800" dirty="0"/>
              <a:t> </a:t>
            </a:r>
            <a:r>
              <a:rPr lang="he-IL" sz="2800" dirty="0"/>
              <a:t> </a:t>
            </a:r>
            <a:r>
              <a:rPr lang="en-US" sz="2800" dirty="0"/>
              <a:t>N-1</a:t>
            </a:r>
            <a:r>
              <a:rPr lang="he-IL" sz="2800" dirty="0"/>
              <a:t>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sz="2800" dirty="0"/>
              <a:t>אם נדע לעבור מפתרון של </a:t>
            </a:r>
            <a:r>
              <a:rPr lang="en-US" sz="2800" dirty="0"/>
              <a:t>N-1</a:t>
            </a:r>
            <a:r>
              <a:rPr lang="he-IL" sz="2800" dirty="0"/>
              <a:t> לפתרון של </a:t>
            </a:r>
            <a:r>
              <a:rPr lang="en-US" sz="2800" dirty="0"/>
              <a:t>N</a:t>
            </a:r>
            <a:r>
              <a:rPr lang="he-IL" sz="2800" dirty="0"/>
              <a:t>, נוכל לפתור את הבעיה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2FC4D-4347-4E61-9453-723EE70D1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רקורסיה – דוגמא 1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DBE2C-E3E1-47AA-98CF-0B15146183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3444" y="875448"/>
            <a:ext cx="7885112" cy="1023039"/>
          </a:xfrm>
        </p:spPr>
        <p:txBody>
          <a:bodyPr/>
          <a:lstStyle/>
          <a:p>
            <a:r>
              <a:rPr lang="he-IL" dirty="0"/>
              <a:t>כתוב פעולה המקבלת מספר שלם </a:t>
            </a:r>
            <a:r>
              <a:rPr lang="en-US" dirty="0"/>
              <a:t>n </a:t>
            </a:r>
            <a:r>
              <a:rPr lang="he-IL" dirty="0"/>
              <a:t> ומדפיס את האות '</a:t>
            </a:r>
            <a:r>
              <a:rPr lang="en-US" dirty="0"/>
              <a:t>a</a:t>
            </a:r>
            <a:r>
              <a:rPr lang="he-IL" dirty="0"/>
              <a:t>' </a:t>
            </a:r>
            <a:r>
              <a:rPr lang="en-US" dirty="0"/>
              <a:t>n</a:t>
            </a:r>
            <a:r>
              <a:rPr lang="he-IL" dirty="0"/>
              <a:t> פעמים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64C2FF1-3FBF-4B0F-87A3-31CA520B37B9}"/>
              </a:ext>
            </a:extLst>
          </p:cNvPr>
          <p:cNvSpPr txBox="1">
            <a:spLocks/>
          </p:cNvSpPr>
          <p:nvPr/>
        </p:nvSpPr>
        <p:spPr>
          <a:xfrm>
            <a:off x="416050" y="1653668"/>
            <a:ext cx="7885112" cy="3517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/>
              <a:t>Static void </a:t>
            </a:r>
            <a:r>
              <a:rPr lang="en-US" dirty="0" err="1"/>
              <a:t>PrintA</a:t>
            </a:r>
            <a:r>
              <a:rPr lang="en-US" dirty="0"/>
              <a:t>(int n)</a:t>
            </a:r>
          </a:p>
          <a:p>
            <a:pPr marL="0" indent="0" algn="l" rtl="0">
              <a:buNone/>
            </a:pPr>
            <a:r>
              <a:rPr lang="en-US" dirty="0"/>
              <a:t>{	if (n==0) </a:t>
            </a:r>
          </a:p>
          <a:p>
            <a:pPr marL="0" indent="0" algn="l" rtl="0">
              <a:buNone/>
            </a:pPr>
            <a:r>
              <a:rPr lang="en-US" dirty="0"/>
              <a:t>	{	</a:t>
            </a:r>
            <a:r>
              <a:rPr lang="en-US" dirty="0" err="1"/>
              <a:t>Console.WriteLine</a:t>
            </a:r>
            <a:r>
              <a:rPr lang="en-US" dirty="0"/>
              <a:t>();</a:t>
            </a:r>
          </a:p>
          <a:p>
            <a:pPr marL="0" indent="0" algn="l" rtl="0">
              <a:buNone/>
            </a:pPr>
            <a:r>
              <a:rPr lang="en-US" dirty="0"/>
              <a:t>		return;	// </a:t>
            </a:r>
            <a:r>
              <a:rPr lang="he-IL" dirty="0"/>
              <a:t>תנאי עצירה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	}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Console.Write</a:t>
            </a:r>
            <a:r>
              <a:rPr lang="en-US" dirty="0"/>
              <a:t>(“a”);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PrintA</a:t>
            </a:r>
            <a:r>
              <a:rPr lang="en-US" dirty="0"/>
              <a:t>(n-1);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8778A7A-89B8-42B3-B716-6A7E5095EEDE}"/>
              </a:ext>
            </a:extLst>
          </p:cNvPr>
          <p:cNvSpPr txBox="1">
            <a:spLocks/>
          </p:cNvSpPr>
          <p:nvPr/>
        </p:nvSpPr>
        <p:spPr>
          <a:xfrm>
            <a:off x="636966" y="5038053"/>
            <a:ext cx="9261890" cy="102303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זאת רקורסיה 'ישירה', כאשר הפקודה מתבצעת ב'ריצה קדימה' ברקורסיה. תיכף נראה דוגמא של שימוש שונה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2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FE274B2-F620-499F-A481-BE2A47F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רקורסיה – דוגמא 2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C00854-6E0D-4391-8457-C82F37F0BDC3}"/>
              </a:ext>
            </a:extLst>
          </p:cNvPr>
          <p:cNvSpPr txBox="1">
            <a:spLocks/>
          </p:cNvSpPr>
          <p:nvPr/>
        </p:nvSpPr>
        <p:spPr>
          <a:xfrm>
            <a:off x="3525584" y="991026"/>
            <a:ext cx="7885112" cy="1023039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כתוב פעולה המקבלת מספר שלם </a:t>
            </a:r>
            <a:r>
              <a:rPr lang="en-US" dirty="0"/>
              <a:t>n </a:t>
            </a:r>
            <a:r>
              <a:rPr lang="he-IL" dirty="0"/>
              <a:t> ומדפיס את האות '</a:t>
            </a:r>
            <a:r>
              <a:rPr lang="en-US" dirty="0"/>
              <a:t>a</a:t>
            </a:r>
            <a:r>
              <a:rPr lang="he-IL" dirty="0"/>
              <a:t>' </a:t>
            </a:r>
            <a:r>
              <a:rPr lang="en-US" dirty="0"/>
              <a:t>n</a:t>
            </a:r>
            <a:r>
              <a:rPr lang="he-IL" dirty="0"/>
              <a:t> פעמים ואחרי זה את האות </a:t>
            </a:r>
            <a:r>
              <a:rPr lang="en-US" dirty="0"/>
              <a:t>‘b’</a:t>
            </a:r>
            <a:r>
              <a:rPr lang="he-IL" dirty="0"/>
              <a:t> </a:t>
            </a:r>
            <a:r>
              <a:rPr lang="en-US" dirty="0"/>
              <a:t>n</a:t>
            </a:r>
            <a:r>
              <a:rPr lang="he-IL" dirty="0"/>
              <a:t> פעמים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A44A924-0474-4CFB-82CD-BBBB4B1C2C99}"/>
              </a:ext>
            </a:extLst>
          </p:cNvPr>
          <p:cNvSpPr txBox="1">
            <a:spLocks/>
          </p:cNvSpPr>
          <p:nvPr/>
        </p:nvSpPr>
        <p:spPr>
          <a:xfrm>
            <a:off x="528384" y="2014065"/>
            <a:ext cx="7885112" cy="3445656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/>
              <a:t>Static void </a:t>
            </a:r>
            <a:r>
              <a:rPr lang="en-US" dirty="0" err="1"/>
              <a:t>PrintAB</a:t>
            </a:r>
            <a:r>
              <a:rPr lang="en-US" dirty="0"/>
              <a:t>(int n)</a:t>
            </a:r>
          </a:p>
          <a:p>
            <a:pPr marL="0" indent="0" algn="l" rtl="0">
              <a:buNone/>
            </a:pPr>
            <a:r>
              <a:rPr lang="en-US" dirty="0"/>
              <a:t>{	if (n==0) </a:t>
            </a:r>
          </a:p>
          <a:p>
            <a:pPr marL="0" indent="0" algn="l" rtl="0">
              <a:buNone/>
            </a:pPr>
            <a:r>
              <a:rPr lang="en-US" dirty="0"/>
              <a:t>	{	</a:t>
            </a:r>
            <a:r>
              <a:rPr lang="en-US" dirty="0" err="1"/>
              <a:t>Console.WriteLine</a:t>
            </a:r>
            <a:r>
              <a:rPr lang="en-US" dirty="0"/>
              <a:t>();</a:t>
            </a:r>
          </a:p>
          <a:p>
            <a:pPr marL="0" indent="0" algn="l" rtl="0">
              <a:buNone/>
            </a:pPr>
            <a:r>
              <a:rPr lang="en-US" dirty="0"/>
              <a:t>		return;	// </a:t>
            </a:r>
            <a:r>
              <a:rPr lang="he-IL" dirty="0"/>
              <a:t>תנאי עצירה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	}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Console.Write</a:t>
            </a:r>
            <a:r>
              <a:rPr lang="en-US" dirty="0"/>
              <a:t>(“a”);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PrintA</a:t>
            </a:r>
            <a:r>
              <a:rPr lang="en-US" dirty="0"/>
              <a:t>(n-1);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Console.Write</a:t>
            </a:r>
            <a:r>
              <a:rPr lang="en-US" dirty="0"/>
              <a:t>(“b”);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1217006-8393-403C-A604-4B46E6346635}"/>
              </a:ext>
            </a:extLst>
          </p:cNvPr>
          <p:cNvSpPr txBox="1">
            <a:spLocks/>
          </p:cNvSpPr>
          <p:nvPr/>
        </p:nvSpPr>
        <p:spPr>
          <a:xfrm>
            <a:off x="2146300" y="5134319"/>
            <a:ext cx="9134890" cy="102303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זאת רקורסיה שמבצעת פקודות גם ב'ריצה קדימה' ברקורסיה וגם בחזרה.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6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D0B7E3-112F-4B45-B320-63B8FCA2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תרגילים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8351455-C0A4-4E6E-B61E-261E4EB834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37780" y="672092"/>
            <a:ext cx="9812147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2400" dirty="0"/>
              <a:t>1. כתוב אלגוריתם המקבל כקלט מחסנית ובה </a:t>
            </a:r>
            <a:r>
              <a:rPr lang="en-US" sz="2400" dirty="0"/>
              <a:t>n</a:t>
            </a:r>
            <a:r>
              <a:rPr lang="he-IL" sz="2400" dirty="0"/>
              <a:t> איברים. על האלגוריתם להדפיס את ערכי האיברים לפי ההוראות הבאות: </a:t>
            </a:r>
          </a:p>
          <a:p>
            <a:pPr marL="0" indent="0">
              <a:buNone/>
            </a:pPr>
            <a:r>
              <a:rPr lang="he-IL" sz="2400" dirty="0"/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2C4239-9FF7-46A8-BC19-E4D92733BAAC}"/>
              </a:ext>
            </a:extLst>
          </p:cNvPr>
          <p:cNvSpPr txBox="1"/>
          <p:nvPr/>
        </p:nvSpPr>
        <p:spPr>
          <a:xfrm>
            <a:off x="515111" y="1937893"/>
            <a:ext cx="108204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/>
              <a:t>Public static void </a:t>
            </a:r>
            <a:r>
              <a:rPr lang="en-US" sz="2400" dirty="0" err="1"/>
              <a:t>PrintStack</a:t>
            </a:r>
            <a:r>
              <a:rPr lang="en-US" sz="2400" dirty="0"/>
              <a:t>(Stack&lt;int&gt; stack)</a:t>
            </a:r>
          </a:p>
          <a:p>
            <a:pPr algn="l" rtl="0"/>
            <a:r>
              <a:rPr lang="en-US" sz="2400" dirty="0"/>
              <a:t>{	int x;</a:t>
            </a:r>
          </a:p>
          <a:p>
            <a:pPr algn="l" rtl="0"/>
            <a:r>
              <a:rPr lang="en-US" sz="2400" dirty="0"/>
              <a:t>	if (</a:t>
            </a:r>
            <a:r>
              <a:rPr lang="en-US" sz="2400" dirty="0" err="1"/>
              <a:t>stack.IsEmpty</a:t>
            </a:r>
            <a:r>
              <a:rPr lang="en-US" sz="2400" dirty="0"/>
              <a:t>())</a:t>
            </a:r>
          </a:p>
          <a:p>
            <a:pPr algn="l" rtl="0"/>
            <a:r>
              <a:rPr lang="en-US" sz="2400" dirty="0"/>
              <a:t>	{	</a:t>
            </a:r>
            <a:r>
              <a:rPr lang="en-US" sz="2400" dirty="0" err="1"/>
              <a:t>Console.WriteLine</a:t>
            </a:r>
            <a:r>
              <a:rPr lang="en-US" sz="2400" dirty="0"/>
              <a:t>(x);</a:t>
            </a:r>
          </a:p>
          <a:p>
            <a:pPr algn="l" rtl="0"/>
            <a:r>
              <a:rPr lang="en-US" sz="2400" dirty="0"/>
              <a:t> 		return;</a:t>
            </a:r>
          </a:p>
          <a:p>
            <a:pPr algn="l" rtl="0"/>
            <a:r>
              <a:rPr lang="en-US" sz="2400" dirty="0"/>
              <a:t>	}</a:t>
            </a:r>
          </a:p>
          <a:p>
            <a:pPr algn="l" rtl="0"/>
            <a:r>
              <a:rPr lang="en-US" sz="2400" dirty="0"/>
              <a:t>	x=</a:t>
            </a:r>
            <a:r>
              <a:rPr lang="en-US" sz="2400" dirty="0" err="1"/>
              <a:t>stack.Pop</a:t>
            </a:r>
            <a:r>
              <a:rPr lang="en-US" sz="2400" dirty="0"/>
              <a:t>();</a:t>
            </a:r>
          </a:p>
          <a:p>
            <a:pPr algn="l" rtl="0"/>
            <a:r>
              <a:rPr lang="en-US" sz="2400" dirty="0"/>
              <a:t>	</a:t>
            </a:r>
            <a:r>
              <a:rPr lang="en-US" sz="2400" dirty="0" err="1"/>
              <a:t>Console.Write</a:t>
            </a:r>
            <a:r>
              <a:rPr lang="en-US" sz="2400" dirty="0"/>
              <a:t>(x+” “);</a:t>
            </a:r>
          </a:p>
          <a:p>
            <a:pPr algn="l" rtl="0"/>
            <a:r>
              <a:rPr lang="en-US" sz="2400" dirty="0"/>
              <a:t>           </a:t>
            </a:r>
            <a:r>
              <a:rPr lang="en-US" sz="2400" dirty="0" err="1"/>
              <a:t>PrintStack</a:t>
            </a:r>
            <a:r>
              <a:rPr lang="en-US" sz="2400" dirty="0"/>
              <a:t>(stack);</a:t>
            </a:r>
          </a:p>
          <a:p>
            <a:pPr algn="l" rtl="0"/>
            <a:r>
              <a:rPr lang="en-US" sz="2400" dirty="0"/>
              <a:t>	</a:t>
            </a:r>
            <a:r>
              <a:rPr lang="en-US" sz="2400" dirty="0" err="1"/>
              <a:t>stack.Push</a:t>
            </a:r>
            <a:r>
              <a:rPr lang="en-US" sz="2400" dirty="0"/>
              <a:t>(x);</a:t>
            </a:r>
          </a:p>
          <a:p>
            <a:pPr algn="l" rtl="0"/>
            <a:r>
              <a:rPr lang="en-US" sz="2400" dirty="0"/>
              <a:t>}</a:t>
            </a:r>
          </a:p>
          <a:p>
            <a:pPr algn="l" rtl="0"/>
            <a:endParaRPr lang="he-IL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DD96-6E3E-40B1-8693-F27EE9BEABEE}"/>
              </a:ext>
            </a:extLst>
          </p:cNvPr>
          <p:cNvSpPr/>
          <p:nvPr/>
        </p:nvSpPr>
        <p:spPr>
          <a:xfrm>
            <a:off x="6202860" y="1483951"/>
            <a:ext cx="5989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	א. מראש המחסנית אל תחתית המחסנית.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640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19061</TotalTime>
  <Words>1141</Words>
  <Application>Microsoft Macintosh PowerPoint</Application>
  <PresentationFormat>Widescreen</PresentationFormat>
  <Paragraphs>133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Varela Round</vt:lpstr>
      <vt:lpstr>ערכת נושא Office</vt:lpstr>
      <vt:lpstr>מערכת שידורים לאומית</vt:lpstr>
      <vt:lpstr>מחסנית – Stack</vt:lpstr>
      <vt:lpstr>מה נלמד היום </vt:lpstr>
      <vt:lpstr>מחסנית - רקורסיה</vt:lpstr>
      <vt:lpstr>תזכורת - מחסנית</vt:lpstr>
      <vt:lpstr>תזכורת - רקורסיה</vt:lpstr>
      <vt:lpstr>רקורסיה – דוגמא 1</vt:lpstr>
      <vt:lpstr>רקורסיה – דוגמא 2</vt:lpstr>
      <vt:lpstr>תרגילים</vt:lpstr>
      <vt:lpstr>תרגילים - המשך</vt:lpstr>
      <vt:lpstr>פתרון בעיות מחסנית עם רקורסיה</vt:lpstr>
      <vt:lpstr>פתרון בעיות מחסנית עם רקורסיה</vt:lpstr>
      <vt:lpstr>דגשים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174</cp:revision>
  <dcterms:created xsi:type="dcterms:W3CDTF">2020-03-15T19:13:03Z</dcterms:created>
  <dcterms:modified xsi:type="dcterms:W3CDTF">2020-08-16T16:04:16Z</dcterms:modified>
</cp:coreProperties>
</file>