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57" r:id="rId2"/>
    <p:sldId id="340" r:id="rId3"/>
    <p:sldId id="292" r:id="rId4"/>
    <p:sldId id="288" r:id="rId5"/>
    <p:sldId id="308" r:id="rId6"/>
    <p:sldId id="303" r:id="rId7"/>
    <p:sldId id="304" r:id="rId8"/>
    <p:sldId id="311" r:id="rId9"/>
    <p:sldId id="305" r:id="rId10"/>
    <p:sldId id="306" r:id="rId11"/>
    <p:sldId id="307" r:id="rId12"/>
    <p:sldId id="310" r:id="rId13"/>
    <p:sldId id="312" r:id="rId14"/>
    <p:sldId id="291" r:id="rId15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027" autoAdjust="0"/>
    <p:restoredTop sz="94975" autoAdjust="0"/>
  </p:normalViewPr>
  <p:slideViewPr>
    <p:cSldViewPr snapToGrid="0" snapToObjects="1">
      <p:cViewPr varScale="1">
        <p:scale>
          <a:sx n="63" d="100"/>
          <a:sy n="63" d="100"/>
        </p:scale>
        <p:origin x="644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fld id="{5EC061A6-0796-4DA4-BCCF-C39215C865B3}" type="datetimeFigureOut">
              <a:rPr lang="he-IL" smtClean="0"/>
              <a:pPr/>
              <a:t>כ"ט/תמוז/תש"ף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345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140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384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353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5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200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337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20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518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9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Arial" panose="020B0604020202020204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Arial" panose="020B0604020202020204" pitchFamily="34" charset="0"/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3"/>
            <a:ext cx="12190413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0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28" y="181685"/>
            <a:ext cx="259848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761" y="468418"/>
            <a:ext cx="2968915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כ"ט/תמוז/תש"ף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69" r:id="rId5"/>
    <p:sldLayoutId id="2147483670" r:id="rId6"/>
    <p:sldLayoutId id="2147483671" r:id="rId7"/>
    <p:sldLayoutId id="2147483663" r:id="rId8"/>
    <p:sldLayoutId id="2147483675" r:id="rId9"/>
    <p:sldLayoutId id="2147483672" r:id="rId10"/>
    <p:sldLayoutId id="2147483673" r:id="rId11"/>
    <p:sldLayoutId id="2147483674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ب. دوافع/أسباب اقتصادية: 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4986425"/>
          </a:xfrm>
        </p:spPr>
        <p:txBody>
          <a:bodyPr>
            <a:normAutofit/>
          </a:bodyPr>
          <a:lstStyle/>
          <a:p>
            <a:pPr marL="96838" lvl="0" indent="0" algn="just">
              <a:spcAft>
                <a:spcPts val="0"/>
              </a:spcAft>
              <a:buNone/>
            </a:pP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زيادة الناتج المحلي الإجمالي في الجهاز الاقتصادي عن طريق زيادة كمية السلع والخدمات المنتجة في الجهاز الاقتصادي، تشجيع على زيادة التصدير وتقليل الاستيراد وتقليل نسبة البطالة وما إلى ذلك.</a:t>
            </a:r>
          </a:p>
          <a:p>
            <a:pPr marL="96838" lvl="0" indent="0">
              <a:spcAft>
                <a:spcPts val="0"/>
              </a:spcAft>
              <a:buNone/>
            </a:pPr>
            <a:endParaRPr lang="en-US" sz="3600" dirty="0"/>
          </a:p>
          <a:p>
            <a:pPr marL="96838" indent="0" algn="just">
              <a:spcAft>
                <a:spcPts val="0"/>
              </a:spcAft>
              <a:buNone/>
            </a:pPr>
            <a:r>
              <a:rPr lang="ar-SA" sz="3600" b="1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امثلة: </a:t>
            </a:r>
            <a:r>
              <a:rPr lang="ar-SA" sz="36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دعم الشركات المصدرة، دعم الشركات المهمة التي تشغل العديد من العمال بهدف زيادة الناتج المحلي الإجمالي وتقليل نسبة البطالة في الجهاز الاقتصادي وتقليل الاستيراد.</a:t>
            </a:r>
            <a:endParaRPr lang="en-US" sz="3600" dirty="0"/>
          </a:p>
          <a:p>
            <a:pPr marL="96838" indent="0">
              <a:spcAft>
                <a:spcPts val="0"/>
              </a:spcAft>
              <a:buNone/>
            </a:pPr>
            <a:endParaRPr lang="ar-SA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73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lvl="0" algn="r"/>
            <a:r>
              <a:rPr lang="ar-SA" sz="4000" dirty="0">
                <a:ea typeface="Calibri" panose="020F0502020204030204" pitchFamily="34" charset="0"/>
                <a:cs typeface="Arial" panose="020B0604020202020204" pitchFamily="34" charset="0"/>
              </a:rPr>
              <a:t>4. تحديد وزيادة ميزانية الحكومة: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331788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4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تتدخل الحكومة في الجهاز الاقتصادي من اجل </a:t>
            </a:r>
            <a:r>
              <a:rPr lang="ar-SA" sz="4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تحديد وزيادة ميزانيتها المخططة</a:t>
            </a:r>
            <a:r>
              <a:rPr lang="ar-SA" sz="4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(يتم تحديد ميزانية الحكومة مرة كل سنة وبحالات شاذة مرة كل سنتين).</a:t>
            </a:r>
            <a:endParaRPr lang="en-U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4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تَحصَل الحكومة على جزء كبير من </a:t>
            </a:r>
            <a:r>
              <a:rPr lang="ar-SA" sz="4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مدخولاتها</a:t>
            </a:r>
            <a:r>
              <a:rPr lang="ar-SA" sz="4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من الضرائب المفروضة على المواطنين والشركات بهدف تمويل مصروفاتها.</a:t>
            </a:r>
            <a:endParaRPr lang="en-U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spcAft>
                <a:spcPts val="0"/>
              </a:spcAft>
              <a:buNone/>
            </a:pPr>
            <a:endParaRPr lang="ar-SA" sz="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64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575" y="213094"/>
            <a:ext cx="9921295" cy="720000"/>
          </a:xfrm>
        </p:spPr>
        <p:txBody>
          <a:bodyPr/>
          <a:lstStyle/>
          <a:p>
            <a:pPr lvl="0" algn="r"/>
            <a:r>
              <a:rPr lang="ar-SA" sz="4000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أمثلة</a:t>
            </a:r>
            <a:r>
              <a:rPr lang="ar-SA" sz="4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على منتجات تدخلت الحكومة في أسواقها </a:t>
            </a:r>
            <a:r>
              <a:rPr lang="ar-SA" sz="4000" u="sng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لزيادة ميزانيتها</a:t>
            </a:r>
            <a:r>
              <a:rPr lang="ar-SA" sz="4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5505253"/>
          </a:xfrm>
        </p:spPr>
        <p:txBody>
          <a:bodyPr>
            <a:normAutofit/>
          </a:bodyPr>
          <a:lstStyle/>
          <a:p>
            <a:pPr marL="342900" lvl="0" algn="just">
              <a:spcAft>
                <a:spcPts val="0"/>
              </a:spcAft>
              <a:buClr>
                <a:srgbClr val="C45911"/>
              </a:buClr>
              <a:buSzPts val="1400"/>
              <a:buFont typeface="+mj-cs"/>
              <a:buAutoNum type="arabic2Minus"/>
            </a:pP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الضرائب المفروضة على المواطنين والشركات</a:t>
            </a:r>
            <a:r>
              <a:rPr lang="he-IL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المباشرة وغير المباشرة</a:t>
            </a:r>
            <a:r>
              <a:rPr lang="he-IL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  <a:p>
            <a:pPr marL="342900" lvl="0" algn="just">
              <a:spcAft>
                <a:spcPts val="0"/>
              </a:spcAft>
              <a:buClr>
                <a:srgbClr val="C45911"/>
              </a:buClr>
              <a:buSzPts val="1400"/>
              <a:buFont typeface="+mj-cs"/>
              <a:buAutoNum type="arabic2Minus"/>
            </a:pP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الضرائب غير المباشرة مثل ضريبة القيمة المضافة على غالبية المنتجات</a:t>
            </a:r>
            <a:r>
              <a:rPr lang="he-IL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  <a:p>
            <a:pPr marL="342900" lvl="0" algn="just">
              <a:spcAft>
                <a:spcPts val="0"/>
              </a:spcAft>
              <a:buClr>
                <a:srgbClr val="C45911"/>
              </a:buClr>
              <a:buSzPts val="1400"/>
              <a:buFont typeface="+mj-cs"/>
              <a:buAutoNum type="arabic2Minus"/>
            </a:pP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الجمارك على السلع المستوردة.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  <a:p>
            <a:pPr marL="342900" lvl="0" algn="just">
              <a:spcAft>
                <a:spcPts val="0"/>
              </a:spcAft>
              <a:buClr>
                <a:srgbClr val="C45911"/>
              </a:buClr>
              <a:buSzPts val="1400"/>
              <a:buFont typeface="+mj-cs"/>
              <a:buAutoNum type="arabic2Minus"/>
            </a:pP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ضرائب الشراء على الممتلكات العقارية.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  <a:p>
            <a:pPr marL="342900" lvl="0" algn="just">
              <a:spcAft>
                <a:spcPts val="0"/>
              </a:spcAft>
              <a:buClr>
                <a:srgbClr val="C45911"/>
              </a:buClr>
              <a:buSzPts val="1400"/>
              <a:buFont typeface="+mj-cs"/>
              <a:buAutoNum type="arabic2Minus"/>
            </a:pP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رسومات على الخدمات مثل رسوم الترخيص </a:t>
            </a:r>
            <a:r>
              <a:rPr lang="he-IL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السيارات، السكن</a:t>
            </a:r>
            <a:r>
              <a:rPr lang="he-IL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...)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</p:txBody>
      </p:sp>
    </p:spTree>
    <p:extLst>
      <p:ext uri="{BB962C8B-B14F-4D97-AF65-F5344CB8AC3E}">
        <p14:creationId xmlns:p14="http://schemas.microsoft.com/office/powerpoint/2010/main" val="69258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أسئلة: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5505253"/>
          </a:xfrm>
        </p:spPr>
        <p:txBody>
          <a:bodyPr>
            <a:normAutofit/>
          </a:bodyPr>
          <a:lstStyle/>
          <a:p>
            <a:pPr marL="839788" lvl="0" indent="-742950" algn="just">
              <a:spcAft>
                <a:spcPts val="0"/>
              </a:spcAft>
              <a:buFont typeface="Arial" pitchFamily="34" charset="0"/>
              <a:buAutoNum type="arabicPeriod"/>
            </a:pP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اعطِ ثلاثة أمثلة على منتجات قررت الحكومة التدخل في أسواقها </a:t>
            </a:r>
            <a:r>
              <a:rPr lang="ar-SA" sz="3600" u="sng" dirty="0">
                <a:latin typeface="Arial" panose="020B0604020202020204" pitchFamily="34" charset="0"/>
                <a:cs typeface="Arial" panose="020B0604020202020204" pitchFamily="34" charset="0"/>
              </a:rPr>
              <a:t>بهدف تحسين حالة الجهاز الاقتصادي</a:t>
            </a:r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39788" lvl="0" indent="-742950" algn="just">
              <a:spcAft>
                <a:spcPts val="0"/>
              </a:spcAft>
              <a:buFont typeface="Arial" pitchFamily="34" charset="0"/>
              <a:buAutoNum type="arabicPeriod"/>
            </a:pP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اعطِ ثلاثة أمثلة على منتجات تدخلت الحكومة في أسواقها </a:t>
            </a:r>
            <a:r>
              <a:rPr lang="ar-SA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لزيادة ميزانية الحكومة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spcAft>
                <a:spcPts val="0"/>
              </a:spcAft>
              <a:buNone/>
            </a:pPr>
            <a:endParaRPr lang="ar-SA" sz="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7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200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95309" y="2676292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sz="5400" dirty="0">
                <a:solidFill>
                  <a:srgbClr val="002060"/>
                </a:solidFill>
              </a:rPr>
              <a:t>اسم الدرس</a:t>
            </a:r>
            <a:r>
              <a:rPr lang="he-IL" sz="5400" dirty="0">
                <a:solidFill>
                  <a:srgbClr val="002060"/>
                </a:solidFill>
              </a:rPr>
              <a:t>:</a:t>
            </a:r>
            <a:r>
              <a:rPr lang="he-IL" sz="5400" dirty="0">
                <a:solidFill>
                  <a:srgbClr val="002060"/>
                </a:solidFill>
                <a:ea typeface="David" panose="020E0502060401010101" pitchFamily="34" charset="-79"/>
              </a:rPr>
              <a:t>6.5 </a:t>
            </a:r>
            <a:r>
              <a:rPr lang="ar-SA" sz="5400" dirty="0">
                <a:solidFill>
                  <a:srgbClr val="002060"/>
                </a:solidFill>
                <a:ea typeface="David" panose="020E0502060401010101" pitchFamily="34" charset="-79"/>
              </a:rPr>
              <a:t>تدخل الحكومة</a:t>
            </a:r>
            <a:endParaRPr lang="he-IL" sz="5400" dirty="0">
              <a:solidFill>
                <a:srgbClr val="002060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0" y="2957447"/>
            <a:ext cx="12190413" cy="642090"/>
          </a:xfrm>
        </p:spPr>
        <p:txBody>
          <a:bodyPr/>
          <a:lstStyle/>
          <a:p>
            <a:r>
              <a:rPr lang="ar-AE" sz="3200" dirty="0">
                <a:sym typeface="Varela Round"/>
              </a:rPr>
              <a:t>إدارة واقتصاد لطلاب تخصص الادارة</a:t>
            </a:r>
            <a:endParaRPr lang="he-IL" sz="3200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ar-AE" sz="5400" b="1" dirty="0">
                <a:sym typeface="Varela Round"/>
              </a:rPr>
              <a:t>مع المعلم :</a:t>
            </a:r>
            <a:r>
              <a:rPr lang="he-IL" sz="5400" b="1" dirty="0">
                <a:sym typeface="Varela Round"/>
              </a:rPr>
              <a:t> </a:t>
            </a:r>
            <a:r>
              <a:rPr lang="ar-SA" sz="5400" b="1" dirty="0">
                <a:sym typeface="Varela Round"/>
              </a:rPr>
              <a:t>سيف عباس</a:t>
            </a:r>
            <a:endParaRPr lang="he-IL" sz="5400" b="1" dirty="0"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422882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ماذا سنتعلم اليوم ؟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EB2A4-84EB-4C36-AA32-C059AD31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6.5 </a:t>
            </a:r>
            <a:r>
              <a:rPr lang="ar-SA" dirty="0">
                <a:solidFill>
                  <a:srgbClr val="000000"/>
                </a:solidFill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تدخل الحكومة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635">
              <a:lnSpc>
                <a:spcPct val="107000"/>
              </a:lnSpc>
              <a:spcAft>
                <a:spcPts val="485"/>
              </a:spcAft>
            </a:pPr>
            <a:r>
              <a:rPr lang="he-IL" b="1" dirty="0">
                <a:solidFill>
                  <a:srgbClr val="000000"/>
                </a:solidFill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6.5.1 </a:t>
            </a:r>
            <a:r>
              <a:rPr lang="ar-SA" b="1" dirty="0">
                <a:solidFill>
                  <a:srgbClr val="000000"/>
                </a:solidFill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أسباب تدخل الحكومة في سوق المنتجات</a:t>
            </a:r>
            <a:endParaRPr lang="en-U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>
                <a:solidFill>
                  <a:srgbClr val="192A72"/>
                </a:solidFill>
              </a:rPr>
              <a:t>اسم الفصل الدراسي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8" name="כותרת משנה 7"/>
          <p:cNvSpPr>
            <a:spLocks noGrp="1"/>
          </p:cNvSpPr>
          <p:nvPr>
            <p:ph type="subTitle" idx="1"/>
          </p:nvPr>
        </p:nvSpPr>
        <p:spPr>
          <a:xfrm>
            <a:off x="0" y="2971966"/>
            <a:ext cx="12190413" cy="965640"/>
          </a:xfrm>
        </p:spPr>
        <p:txBody>
          <a:bodyPr/>
          <a:lstStyle/>
          <a:p>
            <a:pPr marL="635">
              <a:lnSpc>
                <a:spcPct val="107000"/>
              </a:lnSpc>
              <a:spcAft>
                <a:spcPts val="800"/>
              </a:spcAft>
            </a:pPr>
            <a:r>
              <a:rPr lang="he-IL" sz="4800" b="1" dirty="0">
                <a:solidFill>
                  <a:srgbClr val="FF0000"/>
                </a:solidFill>
                <a:ea typeface="David" panose="020E0502060401010101" pitchFamily="34" charset="-79"/>
              </a:rPr>
              <a:t>6.5 </a:t>
            </a:r>
            <a:r>
              <a:rPr lang="ar-SA" sz="4800" b="1" dirty="0">
                <a:solidFill>
                  <a:srgbClr val="FF0000"/>
                </a:solidFill>
                <a:ea typeface="David" panose="020E0502060401010101" pitchFamily="34" charset="-79"/>
              </a:rPr>
              <a:t>تدخل الحكومة</a:t>
            </a:r>
            <a:endParaRPr lang="en-US" sz="3600" dirty="0">
              <a:solidFill>
                <a:srgbClr val="FF0000"/>
              </a:solidFill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JO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سعر التوازن</a:t>
            </a:r>
            <a:r>
              <a:rPr lang="ar-SA" sz="4000" dirty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5505253"/>
          </a:xfrm>
        </p:spPr>
        <p:txBody>
          <a:bodyPr>
            <a:normAutofit/>
          </a:bodyPr>
          <a:lstStyle/>
          <a:p>
            <a:pPr marL="172720" algn="just">
              <a:lnSpc>
                <a:spcPct val="107000"/>
              </a:lnSpc>
              <a:spcAft>
                <a:spcPts val="0"/>
              </a:spcAft>
            </a:pPr>
            <a:r>
              <a:rPr lang="ar-SA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يتكون سعر التوازن عندما تتساوى الكمية المعروضة والكمية المطلوبة في نفس السعر</a:t>
            </a:r>
            <a:r>
              <a:rPr lang="he-IL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2720" algn="just">
              <a:lnSpc>
                <a:spcPct val="107000"/>
              </a:lnSpc>
              <a:spcAft>
                <a:spcPts val="0"/>
              </a:spcAft>
            </a:pPr>
            <a:r>
              <a:rPr lang="ar-SA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يتكون سعر التوازن في السوق عند التقاء دالة العرض ودالة الطلب بدون تدخل الحكومة</a:t>
            </a:r>
            <a:r>
              <a:rPr lang="he-IL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02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sz="4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هي أسباب تدخل الحكومة؟</a:t>
            </a:r>
            <a:endParaRPr lang="he-IL" sz="4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1"/>
            <a:ext cx="12028601" cy="4606846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ar-SA" sz="2800" b="1" dirty="0">
                <a:ea typeface="Calibri" panose="020F0502020204030204" pitchFamily="34" charset="0"/>
                <a:cs typeface="Arial" panose="020B0604020202020204" pitchFamily="34" charset="0"/>
              </a:rPr>
              <a:t>1. لصالح/لمساعدة المستهلكين:</a:t>
            </a:r>
            <a:endParaRPr lang="en-US" sz="2800" dirty="0"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تتدخل الحكومة من اجل </a:t>
            </a:r>
            <a:r>
              <a:rPr lang="ar-SA" sz="2800" b="1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مساعدة المستهلكين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بحيث تتخذ إجراءات لخفض سعر السلعة وزيادة الكمية المستهلكة. وأيضا تراقب الحكومة أسعار بعض المنتجات لمنع التغيرات فيها. </a:t>
            </a: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ar-SA" sz="28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8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مثل</a:t>
            </a: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تدخل الحكومة لمساعدة الفقراء </a:t>
            </a: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أصحاب الدخل المنخفض في استهلاك المنتجات الغذائية الأساسية </a:t>
            </a:r>
            <a:r>
              <a:rPr lang="ar-SA" sz="2800" dirty="0">
                <a:ea typeface="Calibri" panose="020F0502020204030204" pitchFamily="34" charset="0"/>
                <a:cs typeface="Arial" panose="020B0604020202020204" pitchFamily="34" charset="0"/>
              </a:rPr>
              <a:t>كالخبز، الملح، السكر، الزيت بهدف مساعدتهم شراء هذه المنتجات بسعر منخفض</a:t>
            </a: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تدخل الحكومة في الخدمات التعليمية.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تدخل الحكومة في اسعار الأدوية،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تدخل الحكومة في الخدمات الصحية،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تدخل الحكومة في </a:t>
            </a:r>
            <a:r>
              <a:rPr lang="ar-SA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تحديد سعر الكمامات والمواد المعقمة </a:t>
            </a:r>
            <a:r>
              <a:rPr lang="ar-SA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وغيرها.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92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lvl="0" algn="r"/>
            <a:r>
              <a:rPr lang="ar-SA" sz="4000" dirty="0">
                <a:ea typeface="Calibri" panose="020F0502020204030204" pitchFamily="34" charset="0"/>
                <a:cs typeface="Arial" panose="020B0604020202020204" pitchFamily="34" charset="0"/>
              </a:rPr>
              <a:t>2. لصالح الشركات المنتجة/ لمساعدة المنتجين: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4420817"/>
          </a:xfrm>
        </p:spPr>
        <p:txBody>
          <a:bodyPr>
            <a:normAutofit/>
          </a:bodyPr>
          <a:lstStyle/>
          <a:p>
            <a:pPr algn="justLow">
              <a:lnSpc>
                <a:spcPct val="107000"/>
              </a:lnSpc>
              <a:spcAft>
                <a:spcPts val="0"/>
              </a:spcAft>
            </a:pPr>
            <a:r>
              <a:rPr lang="ar-SA" sz="4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تتدخل الحكومة من اجل </a:t>
            </a:r>
            <a:r>
              <a:rPr lang="ar-SA" sz="4000" b="1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مساعدة المنتجين</a:t>
            </a:r>
            <a:r>
              <a:rPr lang="ar-SA" sz="4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4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الذين يُنتجون السلع عن طريق رفع السعر الذي يحصلون عليه مقابل كل وحدة يبيعونها، إعطاء اعانات/دعم للمنتجين من اجل تشجيع وزيادة كمية السلع المنتجة، تتدخل الحكومة لمنع إغلاق المصانع والشركات، وغيرها.</a:t>
            </a:r>
            <a:endParaRPr lang="he-IL" sz="4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justLow">
              <a:lnSpc>
                <a:spcPct val="107000"/>
              </a:lnSpc>
              <a:spcAft>
                <a:spcPts val="0"/>
              </a:spcAft>
              <a:buNone/>
            </a:pPr>
            <a:endParaRPr lang="he-IL" sz="4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>
              <a:lnSpc>
                <a:spcPct val="107000"/>
              </a:lnSpc>
              <a:spcAft>
                <a:spcPts val="0"/>
              </a:spcAft>
            </a:pPr>
            <a:r>
              <a:rPr lang="ar-SA" sz="2800" b="1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أمثلة </a:t>
            </a:r>
            <a:r>
              <a:rPr lang="ar-SA" sz="28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على منتجات التي قررت الحكومة التدخل في أسواقها </a:t>
            </a:r>
            <a:r>
              <a:rPr lang="ar-SA" sz="2800" b="1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لمساعدة المنتجين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الخضار، الفواكه، الحليب، البيض،...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spcAft>
                <a:spcPts val="0"/>
              </a:spcAft>
              <a:buNone/>
            </a:pPr>
            <a:endParaRPr lang="ar-SA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8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أسئلة:</a:t>
            </a:r>
            <a:endParaRPr lang="he-IL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4665913"/>
          </a:xfrm>
        </p:spPr>
        <p:txBody>
          <a:bodyPr>
            <a:normAutofit/>
          </a:bodyPr>
          <a:lstStyle/>
          <a:p>
            <a:pPr marL="839788" lvl="0" indent="-742950" algn="just">
              <a:spcAft>
                <a:spcPts val="0"/>
              </a:spcAft>
              <a:buAutoNum type="arabicPeriod"/>
            </a:pP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اعطِ ثلاثة أمثلة على منتجات قررت الحكومة التدخل في أسواقها </a:t>
            </a:r>
            <a:r>
              <a:rPr lang="ar-SA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لمساعدة المستهلكين</a:t>
            </a:r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ar-SA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9788" lvl="0" indent="-742950" algn="just">
              <a:spcAft>
                <a:spcPts val="0"/>
              </a:spcAft>
              <a:buAutoNum type="arabicPeriod"/>
            </a:pP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اعطِ ثلاثة أمثلة على منتجات التي قررت الحكومة التدخل في أسواقها </a:t>
            </a:r>
            <a:r>
              <a:rPr lang="ar-SA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لمساعدة المنتجين</a:t>
            </a:r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39788" lvl="0" indent="-742950" algn="just">
              <a:spcAft>
                <a:spcPts val="0"/>
              </a:spcAft>
              <a:buAutoNum type="arabicPeriod"/>
            </a:pPr>
            <a:endParaRPr lang="ar-S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4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lvl="0" algn="r"/>
            <a:r>
              <a:rPr lang="ar-SA" sz="4000" dirty="0">
                <a:ea typeface="Calibri" panose="020F0502020204030204" pitchFamily="34" charset="0"/>
                <a:cs typeface="Arial" panose="020B0604020202020204" pitchFamily="34" charset="0"/>
              </a:rPr>
              <a:t>3. لمصلحة الجهاز الاقتصادي: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933094"/>
            <a:ext cx="12028601" cy="4750754"/>
          </a:xfrm>
        </p:spPr>
        <p:txBody>
          <a:bodyPr>
            <a:normAutofit fontScale="85000" lnSpcReduction="20000"/>
          </a:bodyPr>
          <a:lstStyle/>
          <a:p>
            <a:pPr algn="justLow">
              <a:lnSpc>
                <a:spcPct val="107000"/>
              </a:lnSpc>
              <a:spcAft>
                <a:spcPts val="0"/>
              </a:spcAft>
            </a:pPr>
            <a:r>
              <a:rPr lang="ar-SA" sz="4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تتدخل الحكومة من اجل </a:t>
            </a:r>
            <a:r>
              <a:rPr lang="ar-SA" sz="4400" b="1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تحسين وضع الجهاز الاقتصادي</a:t>
            </a:r>
            <a:r>
              <a:rPr lang="ar-SA" sz="4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الناتج عن دوافع اجتماعية، ودوافع اقتصادية.</a:t>
            </a:r>
          </a:p>
          <a:p>
            <a:pPr marL="96838" indent="0" algn="justLow">
              <a:lnSpc>
                <a:spcPct val="107000"/>
              </a:lnSpc>
              <a:spcAft>
                <a:spcPts val="0"/>
              </a:spcAft>
              <a:buNone/>
            </a:pPr>
            <a:endParaRPr lang="en-U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Low">
              <a:spcAft>
                <a:spcPts val="0"/>
              </a:spcAft>
              <a:buNone/>
            </a:pPr>
            <a:r>
              <a:rPr lang="ar-SA" sz="4400" b="1" dirty="0">
                <a:ea typeface="Calibri" panose="020F0502020204030204" pitchFamily="34" charset="0"/>
                <a:cs typeface="Arial" panose="020B0604020202020204" pitchFamily="34" charset="0"/>
              </a:rPr>
              <a:t>أ. دوافع</a:t>
            </a:r>
            <a:r>
              <a:rPr lang="ar-SA" sz="44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/أسباب</a:t>
            </a:r>
            <a:r>
              <a:rPr lang="ar-SA" sz="4400" b="1" dirty="0">
                <a:ea typeface="Calibri" panose="020F0502020204030204" pitchFamily="34" charset="0"/>
                <a:cs typeface="Arial" panose="020B0604020202020204" pitchFamily="34" charset="0"/>
              </a:rPr>
              <a:t> اجتماعية:</a:t>
            </a:r>
            <a:r>
              <a:rPr lang="ar-SA" sz="4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algn="justLow">
              <a:spcAft>
                <a:spcPts val="0"/>
              </a:spcAft>
            </a:pPr>
            <a:r>
              <a:rPr lang="ar-SA" sz="4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تقليل الفجوات وعدم المساواة بين مواطني الدولة،</a:t>
            </a:r>
          </a:p>
          <a:p>
            <a:pPr marL="571500" indent="-571500" algn="justLow">
              <a:spcAft>
                <a:spcPts val="0"/>
              </a:spcAft>
            </a:pPr>
            <a:r>
              <a:rPr lang="ar-SA" sz="4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دعم العاطلين عن العمل، دعم المسنين، المعاقين. </a:t>
            </a:r>
          </a:p>
          <a:p>
            <a:pPr marL="571500" lvl="0" indent="-571500" algn="justLow">
              <a:spcAft>
                <a:spcPts val="0"/>
              </a:spcAft>
            </a:pPr>
            <a:r>
              <a:rPr lang="ar-SA" sz="4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تقليل استهلاك المنتجات غير المرغوب فيها </a:t>
            </a:r>
            <a:r>
              <a:rPr lang="ar-SA" sz="4400" b="1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مثل</a:t>
            </a:r>
            <a:r>
              <a:rPr lang="ar-SA" sz="4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الكحول والتبغ بواسطة فرض الضرائب عليها لتقليل من استهلاكها. </a:t>
            </a:r>
          </a:p>
          <a:p>
            <a:pPr marL="571500" indent="-571500" algn="justLow">
              <a:spcAft>
                <a:spcPts val="0"/>
              </a:spcAft>
            </a:pPr>
            <a:r>
              <a:rPr lang="ar-SA" sz="4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تشجيع استخدام المنتجات المرغوب فيها</a:t>
            </a:r>
            <a:r>
              <a:rPr lang="ar-SA" sz="4400" b="1" dirty="0"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مثل </a:t>
            </a:r>
            <a:r>
              <a:rPr lang="ar-SA" sz="4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المنتجات الصحية، المنتجات الخضراء المفيدة غير الضارة بالصحة والبيئة مصابيح الموفرة للطاقة. </a:t>
            </a:r>
            <a:endParaRPr lang="en-US" sz="4400" dirty="0"/>
          </a:p>
          <a:p>
            <a:pPr marL="96838" indent="0">
              <a:spcAft>
                <a:spcPts val="0"/>
              </a:spcAft>
              <a:buNone/>
            </a:pPr>
            <a:endParaRPr lang="ar-SA" sz="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42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</TotalTime>
  <Words>608</Words>
  <Application>Microsoft Office PowerPoint</Application>
  <PresentationFormat>מותאם אישית</PresentationFormat>
  <Paragraphs>63</Paragraphs>
  <Slides>14</Slides>
  <Notes>11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Varela Round</vt:lpstr>
      <vt:lpstr>ערכת נושא Office</vt:lpstr>
      <vt:lpstr>מערכת שידורים לאומית</vt:lpstr>
      <vt:lpstr>اسم الدرس:6.5 تدخل الحكومة</vt:lpstr>
      <vt:lpstr>ماذا سنتعلم اليوم ؟</vt:lpstr>
      <vt:lpstr>اسم الفصل الدراسي</vt:lpstr>
      <vt:lpstr>سعر التوازن:</vt:lpstr>
      <vt:lpstr>ما هي أسباب تدخل الحكومة؟</vt:lpstr>
      <vt:lpstr>2. لصالح الشركات المنتجة/ لمساعدة المنتجين:</vt:lpstr>
      <vt:lpstr>أسئلة:</vt:lpstr>
      <vt:lpstr>3. لمصلحة الجهاز الاقتصادي:</vt:lpstr>
      <vt:lpstr>ب. دوافع/أسباب اقتصادية: </vt:lpstr>
      <vt:lpstr>4. تحديد وزيادة ميزانية الحكومة:</vt:lpstr>
      <vt:lpstr>أمثلة على منتجات تدخلت الحكومة في أسواقها لزيادة ميزانيتها:</vt:lpstr>
      <vt:lpstr>أسئلة: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ענת</cp:lastModifiedBy>
  <cp:revision>75</cp:revision>
  <dcterms:created xsi:type="dcterms:W3CDTF">2020-03-15T19:13:03Z</dcterms:created>
  <dcterms:modified xsi:type="dcterms:W3CDTF">2020-07-21T15:24:00Z</dcterms:modified>
</cp:coreProperties>
</file>