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2"/>
  </p:notesMasterIdLst>
  <p:sldIdLst>
    <p:sldId id="257" r:id="rId2"/>
    <p:sldId id="262" r:id="rId3"/>
    <p:sldId id="265" r:id="rId4"/>
    <p:sldId id="278" r:id="rId5"/>
    <p:sldId id="276" r:id="rId6"/>
    <p:sldId id="285" r:id="rId7"/>
    <p:sldId id="277" r:id="rId8"/>
    <p:sldId id="279" r:id="rId9"/>
    <p:sldId id="272" r:id="rId10"/>
    <p:sldId id="273" r:id="rId11"/>
    <p:sldId id="288" r:id="rId12"/>
    <p:sldId id="280" r:id="rId13"/>
    <p:sldId id="275" r:id="rId14"/>
    <p:sldId id="281" r:id="rId15"/>
    <p:sldId id="282" r:id="rId16"/>
    <p:sldId id="283" r:id="rId17"/>
    <p:sldId id="284" r:id="rId18"/>
    <p:sldId id="286" r:id="rId19"/>
    <p:sldId id="287" r:id="rId20"/>
    <p:sldId id="291" r:id="rId21"/>
  </p:sldIdLst>
  <p:sldSz cx="12192000" cy="6858000"/>
  <p:notesSz cx="6888163" cy="10018713"/>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92D050"/>
    <a:srgbClr val="12B4BC"/>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snapToObjects="1">
      <p:cViewPr varScale="1">
        <p:scale>
          <a:sx n="104" d="100"/>
          <a:sy n="104" d="100"/>
        </p:scale>
        <p:origin x="282" y="114"/>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903292" y="0"/>
            <a:ext cx="2984871" cy="500936"/>
          </a:xfrm>
          <a:prstGeom prst="rect">
            <a:avLst/>
          </a:prstGeom>
        </p:spPr>
        <p:txBody>
          <a:bodyPr vert="horz" lIns="96606" tIns="48303" rIns="96606" bIns="48303" rtlCol="1"/>
          <a:lstStyle>
            <a:lvl1pPr algn="r">
              <a:defRPr sz="1300"/>
            </a:lvl1pPr>
          </a:lstStyle>
          <a:p>
            <a:endParaRPr lang="he-IL"/>
          </a:p>
        </p:txBody>
      </p:sp>
      <p:sp>
        <p:nvSpPr>
          <p:cNvPr id="3" name="מציין מיקום של תאריך 2"/>
          <p:cNvSpPr>
            <a:spLocks noGrp="1"/>
          </p:cNvSpPr>
          <p:nvPr>
            <p:ph type="dt" idx="1"/>
          </p:nvPr>
        </p:nvSpPr>
        <p:spPr>
          <a:xfrm>
            <a:off x="1595" y="0"/>
            <a:ext cx="2984871" cy="500936"/>
          </a:xfrm>
          <a:prstGeom prst="rect">
            <a:avLst/>
          </a:prstGeom>
        </p:spPr>
        <p:txBody>
          <a:bodyPr vert="horz" lIns="96606" tIns="48303" rIns="96606" bIns="48303" rtlCol="1"/>
          <a:lstStyle>
            <a:lvl1pPr algn="l">
              <a:defRPr sz="1300"/>
            </a:lvl1pPr>
          </a:lstStyle>
          <a:p>
            <a:fld id="{5EC061A6-0796-4DA4-BCCF-C39215C865B3}" type="datetimeFigureOut">
              <a:rPr lang="he-IL" smtClean="0"/>
              <a:pPr/>
              <a:t>כ"ג/ניסן/תש"פ</a:t>
            </a:fld>
            <a:endParaRPr lang="he-IL"/>
          </a:p>
        </p:txBody>
      </p:sp>
      <p:sp>
        <p:nvSpPr>
          <p:cNvPr id="4" name="מציין מיקום של תמונת שקופית 3"/>
          <p:cNvSpPr>
            <a:spLocks noGrp="1" noRot="1" noChangeAspect="1"/>
          </p:cNvSpPr>
          <p:nvPr>
            <p:ph type="sldImg" idx="2"/>
          </p:nvPr>
        </p:nvSpPr>
        <p:spPr>
          <a:xfrm>
            <a:off x="104775" y="750888"/>
            <a:ext cx="6678613" cy="3757612"/>
          </a:xfrm>
          <a:prstGeom prst="rect">
            <a:avLst/>
          </a:prstGeom>
          <a:noFill/>
          <a:ln w="12700">
            <a:solidFill>
              <a:prstClr val="black"/>
            </a:solidFill>
          </a:ln>
        </p:spPr>
        <p:txBody>
          <a:bodyPr vert="horz" lIns="96606" tIns="48303" rIns="96606" bIns="48303" rtlCol="1" anchor="ctr"/>
          <a:lstStyle/>
          <a:p>
            <a:endParaRPr lang="he-IL"/>
          </a:p>
        </p:txBody>
      </p:sp>
      <p:sp>
        <p:nvSpPr>
          <p:cNvPr id="5" name="מציין מיקום של הערות 4"/>
          <p:cNvSpPr>
            <a:spLocks noGrp="1"/>
          </p:cNvSpPr>
          <p:nvPr>
            <p:ph type="body" sz="quarter" idx="3"/>
          </p:nvPr>
        </p:nvSpPr>
        <p:spPr>
          <a:xfrm>
            <a:off x="688817" y="4758889"/>
            <a:ext cx="5510530" cy="4508421"/>
          </a:xfrm>
          <a:prstGeom prst="rect">
            <a:avLst/>
          </a:prstGeom>
        </p:spPr>
        <p:txBody>
          <a:bodyPr vert="horz" lIns="96606" tIns="48303" rIns="96606" bIns="48303"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903292" y="9516038"/>
            <a:ext cx="2984871" cy="500936"/>
          </a:xfrm>
          <a:prstGeom prst="rect">
            <a:avLst/>
          </a:prstGeom>
        </p:spPr>
        <p:txBody>
          <a:bodyPr vert="horz" lIns="96606" tIns="48303" rIns="96606" bIns="48303" rtlCol="1" anchor="b"/>
          <a:lstStyle>
            <a:lvl1pPr algn="r">
              <a:defRPr sz="1300"/>
            </a:lvl1pPr>
          </a:lstStyle>
          <a:p>
            <a:endParaRPr lang="he-IL"/>
          </a:p>
        </p:txBody>
      </p:sp>
      <p:sp>
        <p:nvSpPr>
          <p:cNvPr id="7" name="מציין מיקום של מספר שקופית 6"/>
          <p:cNvSpPr>
            <a:spLocks noGrp="1"/>
          </p:cNvSpPr>
          <p:nvPr>
            <p:ph type="sldNum" sz="quarter" idx="5"/>
          </p:nvPr>
        </p:nvSpPr>
        <p:spPr>
          <a:xfrm>
            <a:off x="1595" y="9516038"/>
            <a:ext cx="2984871" cy="500936"/>
          </a:xfrm>
          <a:prstGeom prst="rect">
            <a:avLst/>
          </a:prstGeom>
        </p:spPr>
        <p:txBody>
          <a:bodyPr vert="horz" lIns="96606" tIns="48303" rIns="96606" bIns="48303" rtlCol="1" anchor="b"/>
          <a:lstStyle>
            <a:lvl1pPr algn="l">
              <a:defRPr sz="13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104775" y="750888"/>
            <a:ext cx="6678613"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8817" y="4758889"/>
            <a:ext cx="5510530" cy="4508421"/>
          </a:xfrm>
          <a:prstGeom prst="rect">
            <a:avLst/>
          </a:prstGeom>
        </p:spPr>
        <p:txBody>
          <a:bodyPr spcFirstLastPara="1" wrap="square" lIns="96591" tIns="96591" rIns="96591" bIns="96591" anchor="t" anchorCtr="0">
            <a:noAutofit/>
          </a:bodyPr>
          <a:lstStyle/>
          <a:p>
            <a:pPr algn="l" rtl="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1" y="2693989"/>
            <a:ext cx="12192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כותרת ושלוש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5513040" y="1030562"/>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000">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3012" y="764744"/>
            <a:ext cx="1159099"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1241442" y="10305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1241442" y="39329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3880596851"/>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כותרת וארבע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000">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0171544" y="938558"/>
            <a:ext cx="2190882"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154519"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154519"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3" name="מציין מיקום של תמונה 2">
            <a:extLst>
              <a:ext uri="{FF2B5EF4-FFF2-40B4-BE49-F238E27FC236}">
                <a16:creationId xmlns:a16="http://schemas.microsoft.com/office/drawing/2014/main" id="{8992FF61-2840-4655-842F-B373E28D9E01}"/>
              </a:ext>
            </a:extLst>
          </p:cNvPr>
          <p:cNvSpPr>
            <a:spLocks noGrp="1"/>
          </p:cNvSpPr>
          <p:nvPr>
            <p:ph type="pic" idx="12" hasCustomPrompt="1"/>
          </p:nvPr>
        </p:nvSpPr>
        <p:spPr>
          <a:xfrm>
            <a:off x="4414862"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4" name="מציין מיקום של תמונה 2">
            <a:extLst>
              <a:ext uri="{FF2B5EF4-FFF2-40B4-BE49-F238E27FC236}">
                <a16:creationId xmlns:a16="http://schemas.microsoft.com/office/drawing/2014/main" id="{8C91A369-DCD6-4CBC-93C6-3C5BB19BCC3E}"/>
              </a:ext>
            </a:extLst>
          </p:cNvPr>
          <p:cNvSpPr>
            <a:spLocks noGrp="1"/>
          </p:cNvSpPr>
          <p:nvPr>
            <p:ph type="pic" idx="13" hasCustomPrompt="1"/>
          </p:nvPr>
        </p:nvSpPr>
        <p:spPr>
          <a:xfrm>
            <a:off x="4414862"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2491129282"/>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השיעור שכבה ושם ה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2" name="כותרת 1"/>
          <p:cNvSpPr>
            <a:spLocks noGrp="1"/>
          </p:cNvSpPr>
          <p:nvPr>
            <p:ph type="ctrTitle"/>
          </p:nvPr>
        </p:nvSpPr>
        <p:spPr>
          <a:xfrm>
            <a:off x="1" y="1640910"/>
            <a:ext cx="12192000" cy="1260000"/>
          </a:xfrm>
          <a:prstGeom prst="rect">
            <a:avLst/>
          </a:prstGeom>
        </p:spPr>
        <p:txBody>
          <a:bodyPr anchor="ctr" anchorCtr="0">
            <a:noAutofit/>
          </a:bodyPr>
          <a:lstStyle>
            <a:lvl1pPr algn="ctr">
              <a:defRPr sz="6601"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9949" y="6155858"/>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9501144" y="5870968"/>
            <a:ext cx="3049656"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1636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Google Shape;11;p2"/>
          <p:cNvSpPr txBox="1">
            <a:spLocks noGrp="1"/>
          </p:cNvSpPr>
          <p:nvPr>
            <p:ph type="subTitle" idx="1"/>
          </p:nvPr>
        </p:nvSpPr>
        <p:spPr>
          <a:xfrm>
            <a:off x="1" y="2918492"/>
            <a:ext cx="12192000" cy="720000"/>
          </a:xfrm>
          <a:prstGeom prst="rect">
            <a:avLst/>
          </a:prstGeom>
        </p:spPr>
        <p:txBody>
          <a:bodyPr spcFirstLastPara="1" wrap="square" lIns="36000" tIns="36000" rIns="36000" bIns="36000" anchor="ctr" anchorCtr="0">
            <a:spAutoFit/>
          </a:bodyPr>
          <a:lstStyle>
            <a:lvl1pPr marL="0" lvl="0" indent="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0" y="3734824"/>
            <a:ext cx="12191999" cy="720000"/>
          </a:xfrm>
        </p:spPr>
        <p:txBody>
          <a:bodyPr anchor="ctr">
            <a:noAutofit/>
          </a:bodyPr>
          <a:lstStyle>
            <a:lvl1pPr marL="0" indent="0" algn="ctr" defTabSz="914491"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34" indent="-342934" algn="ctr" defTabSz="914491"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2196595070"/>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1999" cy="720000"/>
          </a:xfrm>
        </p:spPr>
        <p:txBody>
          <a:bodyPr lIns="36000" tIns="0" rIns="36000" bIns="0">
            <a:noAutofit/>
          </a:bodyPr>
          <a:lstStyle>
            <a:lvl1pPr marL="536629" indent="0">
              <a:tabLst>
                <a:tab pos="11659766" algn="l"/>
              </a:tabLst>
              <a:defRPr sz="48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74" y="1195757"/>
            <a:ext cx="8031962" cy="4680000"/>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11081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2549769" y="213094"/>
            <a:ext cx="9642231"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5" y="1185681"/>
            <a:ext cx="8306992" cy="540000"/>
          </a:xfrm>
        </p:spPr>
        <p:txBody>
          <a:bodyPr anchor="ctr">
            <a:noAutofit/>
          </a:bodyPr>
          <a:lstStyle>
            <a:lvl1pPr marL="185757" indent="0">
              <a:buNone/>
              <a:defRPr sz="28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725682"/>
            <a:ext cx="8031963"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234416" y="1312990"/>
            <a:ext cx="7910518" cy="5224442"/>
          </a:xfrm>
          <a:prstGeom prst="rect">
            <a:avLst/>
          </a:prstGeom>
        </p:spPr>
        <p:txBody>
          <a:bodyPr anchor="ctr">
            <a:noAutofit/>
          </a:bodyPr>
          <a:lstStyle>
            <a:lvl1pPr algn="r">
              <a:defRPr sz="3200">
                <a:solidFill>
                  <a:srgbClr val="192A72"/>
                </a:solidFill>
                <a:latin typeface="Varela Round" panose="00000500000000000000" pitchFamily="2" charset="-79"/>
                <a:cs typeface="Varela Round" panose="00000500000000000000" pitchFamily="2" charset="-79"/>
              </a:defRPr>
            </a:lvl1pPr>
          </a:lstStyle>
          <a:p>
            <a:r>
              <a:rPr lang="he-IL" dirty="0"/>
              <a:t>לחץ כדי לערוך פסקת טקסט קצרה של תבנית בסיס</a:t>
            </a:r>
          </a:p>
        </p:txBody>
      </p:sp>
      <p:sp>
        <p:nvSpPr>
          <p:cNvPr id="7" name="מלבן מעוגל 6"/>
          <p:cNvSpPr/>
          <p:nvPr userDrawn="1"/>
        </p:nvSpPr>
        <p:spPr>
          <a:xfrm>
            <a:off x="-910416"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0082352" y="8172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2155687" y="6347804"/>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0" y="192531"/>
            <a:ext cx="12192000" cy="1009650"/>
          </a:xfrm>
          <a:prstGeom prst="rect">
            <a:avLst/>
          </a:prstGeom>
        </p:spPr>
        <p:txBody>
          <a:bodyPr anchor="ctr">
            <a:normAutofit/>
          </a:bodyPr>
          <a:lstStyle>
            <a:lvl1pPr marL="0" indent="0" algn="ctr">
              <a:buNone/>
              <a:defRPr sz="4800">
                <a:solidFill>
                  <a:srgbClr val="192A72"/>
                </a:solidFill>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3975921157"/>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66849"/>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Tree>
    <p:extLst>
      <p:ext uri="{BB962C8B-B14F-4D97-AF65-F5344CB8AC3E}">
        <p14:creationId xmlns:p14="http://schemas.microsoft.com/office/powerpoint/2010/main" val="36877686"/>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1999"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11081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ו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61147" y="964351"/>
            <a:ext cx="8483175" cy="572155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000">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1032901" y="950191"/>
            <a:ext cx="1159099" cy="347376"/>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3233132673"/>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כותרת ושתי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6444696"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10" y="186258"/>
            <a:ext cx="10221024" cy="637353"/>
          </a:xfrm>
          <a:prstGeom prst="rect">
            <a:avLst/>
          </a:prstGeom>
        </p:spPr>
        <p:txBody>
          <a:bodyPr anchor="ctr">
            <a:noAutofit/>
          </a:bodyPr>
          <a:lstStyle>
            <a:lvl1pPr algn="ctr">
              <a:defRPr sz="4000">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3012" y="764744"/>
            <a:ext cx="1159099"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ציין מיקום של תמונה 2">
            <a:extLst>
              <a:ext uri="{FF2B5EF4-FFF2-40B4-BE49-F238E27FC236}">
                <a16:creationId xmlns:a16="http://schemas.microsoft.com/office/drawing/2014/main" id="{11DA6207-6C06-4DE8-8270-79FA6D2C27CC}"/>
              </a:ext>
            </a:extLst>
          </p:cNvPr>
          <p:cNvSpPr>
            <a:spLocks noGrp="1"/>
          </p:cNvSpPr>
          <p:nvPr>
            <p:ph type="pic" idx="10" hasCustomPrompt="1"/>
          </p:nvPr>
        </p:nvSpPr>
        <p:spPr>
          <a:xfrm>
            <a:off x="843274"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2062799040"/>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כ"ג/ניסן/תש"פ</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3" r:id="rId4"/>
    <p:sldLayoutId id="2147483665" r:id="rId5"/>
    <p:sldLayoutId id="2147483666" r:id="rId6"/>
    <p:sldLayoutId id="2147483663" r:id="rId7"/>
    <p:sldLayoutId id="2147483669" r:id="rId8"/>
    <p:sldLayoutId id="2147483671" r:id="rId9"/>
    <p:sldLayoutId id="2147483668" r:id="rId10"/>
    <p:sldLayoutId id="2147483670" r:id="rId11"/>
  </p:sldLayoutIdLst>
  <p:transition>
    <p:wedge/>
  </p:transition>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3.xml"/><Relationship Id="rId1" Type="http://schemas.openxmlformats.org/officeDocument/2006/relationships/video" Target="https://www.youtube.com/embed/LZ5VncKQBQo?feature=oembed"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video" Target="https://www.youtube.com/embed/aeLRMBAuAiw?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t>מערכת שידורים לאומית</a:t>
            </a:r>
          </a:p>
        </p:txBody>
      </p:sp>
    </p:spTree>
    <p:extLst>
      <p:ext uri="{BB962C8B-B14F-4D97-AF65-F5344CB8AC3E}">
        <p14:creationId xmlns:p14="http://schemas.microsoft.com/office/powerpoint/2010/main" val="1709990996"/>
      </p:ext>
    </p:extLst>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z="3200" dirty="0"/>
              <a:t>لماذا..ما هو اصل الخلاف</a:t>
            </a:r>
            <a:endParaRPr lang="he-IL" sz="3200" dirty="0"/>
          </a:p>
        </p:txBody>
      </p:sp>
      <p:sp>
        <p:nvSpPr>
          <p:cNvPr id="3" name="Content Placeholder 2"/>
          <p:cNvSpPr>
            <a:spLocks noGrp="1"/>
          </p:cNvSpPr>
          <p:nvPr>
            <p:ph idx="1"/>
          </p:nvPr>
        </p:nvSpPr>
        <p:spPr>
          <a:xfrm>
            <a:off x="515274" y="933094"/>
            <a:ext cx="10041890" cy="5429069"/>
          </a:xfrm>
        </p:spPr>
        <p:txBody>
          <a:bodyPr>
            <a:noAutofit/>
          </a:bodyPr>
          <a:lstStyle/>
          <a:p>
            <a:r>
              <a:rPr lang="ar-SA" sz="2000" dirty="0">
                <a:solidFill>
                  <a:srgbClr val="000000"/>
                </a:solidFill>
                <a:latin typeface="Times New Roman" panose="02020603050405020304" pitchFamily="18" charset="0"/>
                <a:cs typeface="+mn-cs"/>
              </a:rPr>
              <a:t>واقع الأمر أن الدولة العثمانية كانت تمتلك أراضي في القارة الأوروبية </a:t>
            </a:r>
          </a:p>
          <a:p>
            <a:r>
              <a:rPr lang="ar-SA" sz="2000" dirty="0">
                <a:solidFill>
                  <a:srgbClr val="000000"/>
                </a:solidFill>
                <a:latin typeface="Times New Roman" panose="02020603050405020304" pitchFamily="18" charset="0"/>
                <a:cs typeface="+mn-cs"/>
              </a:rPr>
              <a:t>ولديها تماسها مع الدولة النمساوية وفرنسا وروسيا.</a:t>
            </a:r>
          </a:p>
          <a:p>
            <a:r>
              <a:rPr lang="ar-SA" sz="2000" dirty="0">
                <a:solidFill>
                  <a:srgbClr val="000000"/>
                </a:solidFill>
                <a:latin typeface="Times New Roman" panose="02020603050405020304" pitchFamily="18" charset="0"/>
                <a:cs typeface="+mn-cs"/>
              </a:rPr>
              <a:t> فضلاً عن سيطرتها على مضيقي الدردنيل والبوسفور وبحر مرمرة الذي يربطهما، وهو الطريق الرابط بين البحرين الأسود والمتوسط.</a:t>
            </a:r>
          </a:p>
          <a:p>
            <a:r>
              <a:rPr lang="ar-SA" sz="2000" dirty="0">
                <a:solidFill>
                  <a:srgbClr val="000000"/>
                </a:solidFill>
                <a:latin typeface="Times New Roman" panose="02020603050405020304" pitchFamily="18" charset="0"/>
                <a:cs typeface="+mn-cs"/>
              </a:rPr>
              <a:t> كل هذه الأصول السياسية والاستراتيجية جعلتها دولة مهمة في النظام الأوروبي، حتى وإن لم يكن لديها القدرة على الدخول في منظومة توازنات القوى كلاعب قوي مؤثر كما كان حالها في القرنين الخامس عشر والسادس عشر.</a:t>
            </a:r>
          </a:p>
          <a:p>
            <a:r>
              <a:rPr lang="ar-SA" sz="2000" dirty="0">
                <a:solidFill>
                  <a:srgbClr val="000000"/>
                </a:solidFill>
                <a:latin typeface="Times New Roman" panose="02020603050405020304" pitchFamily="18" charset="0"/>
                <a:cs typeface="+mn-cs"/>
              </a:rPr>
              <a:t> ذلك أن التوازنات السياسية أصبحت تحتم على القوى الأوروبية العاقلة السعي لاحتواء سقوط العملاق العثماني كي لا تصبح ممتلكاته عرضة للصراعات الأوروبية ومن ثم اندلاع الحروب المختلفة بين القوى الكبرى بعدما استتب الأمن النسبي في القارة بعد اتفاقية «صلح وستفاليا» عام 1648. بكلام آخر، الفراغ السياسي صار الشبح الذي تخشاه كل القوى الأوروبية، ومن ثم اتفقت فيما بينها على الإبقاء على الدولة العثمانية درءًا للصراعات المختلفة.</a:t>
            </a:r>
          </a:p>
          <a:p>
            <a:r>
              <a:rPr lang="ar-SA" sz="2000" dirty="0">
                <a:solidFill>
                  <a:srgbClr val="000000"/>
                </a:solidFill>
                <a:latin typeface="Times New Roman" panose="02020603050405020304" pitchFamily="18" charset="0"/>
                <a:cs typeface="+mn-cs"/>
              </a:rPr>
              <a:t> واستمرت هذه السياسة حتى سقوط الإمبراطورية العثمانية رسميًا بعد الحرب العالمية الأولى وإلغاء الخلافة الإسلامية.</a:t>
            </a:r>
            <a:endParaRPr lang="he-IL" sz="2000" dirty="0">
              <a:latin typeface="Times New Roman" panose="02020603050405020304" pitchFamily="18" charset="0"/>
              <a:cs typeface="+mn-cs"/>
            </a:endParaRPr>
          </a:p>
        </p:txBody>
      </p:sp>
    </p:spTree>
    <p:extLst>
      <p:ext uri="{BB962C8B-B14F-4D97-AF65-F5344CB8AC3E}">
        <p14:creationId xmlns:p14="http://schemas.microsoft.com/office/powerpoint/2010/main" val="4243072771"/>
      </p:ext>
    </p:extLst>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0836" y="573094"/>
            <a:ext cx="12191999" cy="720000"/>
          </a:xfrm>
        </p:spPr>
        <p:txBody>
          <a:bodyPr/>
          <a:lstStyle/>
          <a:p>
            <a:r>
              <a:rPr lang="ar-SA" dirty="0"/>
              <a:t>شاهد كيف تدهور حال </a:t>
            </a:r>
            <a:r>
              <a:rPr lang="ar-SA" dirty="0" err="1"/>
              <a:t>الامبراطوريه</a:t>
            </a:r>
            <a:r>
              <a:rPr lang="ar-SA" dirty="0"/>
              <a:t> ,</a:t>
            </a:r>
            <a:r>
              <a:rPr lang="ar-SA" dirty="0" err="1"/>
              <a:t>واصبحت</a:t>
            </a:r>
            <a:r>
              <a:rPr lang="ar-SA" dirty="0"/>
              <a:t> تخسر </a:t>
            </a:r>
            <a:r>
              <a:rPr lang="ar-SA" dirty="0" err="1"/>
              <a:t>الاراضي</a:t>
            </a:r>
            <a:endParaRPr lang="en-US" dirty="0"/>
          </a:p>
        </p:txBody>
      </p:sp>
      <p:pic>
        <p:nvPicPr>
          <p:cNvPr id="4" name="מדיה מקוונת 3" title="￘ﾧ￙ﾄ￘ﾯ￙ﾈ￙ﾄ￘ﾩ ￘ﾧ￙ﾄ￘ﾹ￘ﾫ￙ﾅ￘ﾧ￙ﾆ￙ﾊ￘ﾩ .. ￙ﾂ￘ﾵ￘ﾩ ￘ﾧ￙ﾄ￘ﾵ￘ﾹ￙ﾈ￘ﾯ ￙ﾈ￘ﾧ￙ﾄ￙ﾇ￘ﾨ￙ﾈ￘ﾷ">
            <a:hlinkClick r:id="" action="ppaction://media"/>
            <a:extLst>
              <a:ext uri="{FF2B5EF4-FFF2-40B4-BE49-F238E27FC236}">
                <a16:creationId xmlns:a16="http://schemas.microsoft.com/office/drawing/2014/main" id="{35BEF7E1-9A47-4B01-B487-469F6A17F776}"/>
              </a:ext>
            </a:extLst>
          </p:cNvPr>
          <p:cNvPicPr>
            <a:picLocks noGrp="1" noRot="1" noChangeAspect="1"/>
          </p:cNvPicPr>
          <p:nvPr>
            <p:ph idx="1"/>
            <a:videoFile r:link="rId1"/>
          </p:nvPr>
        </p:nvPicPr>
        <p:blipFill>
          <a:blip r:embed="rId3"/>
          <a:stretch>
            <a:fillRect/>
          </a:stretch>
        </p:blipFill>
        <p:spPr>
          <a:xfrm>
            <a:off x="515938" y="1652412"/>
            <a:ext cx="7362680" cy="4141963"/>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3094"/>
            <a:ext cx="12191999" cy="3264202"/>
          </a:xfrm>
        </p:spPr>
        <p:txBody>
          <a:bodyPr/>
          <a:lstStyle/>
          <a:p>
            <a:r>
              <a:rPr lang="ar-SA" dirty="0"/>
              <a:t>أطماع الدول</a:t>
            </a:r>
            <a:r>
              <a:t> </a:t>
            </a:r>
            <a:r>
              <a:rPr lang="ar-SA" dirty="0" err="1"/>
              <a:t>الاوروبيه</a:t>
            </a:r>
            <a:r>
              <a:rPr lang="ar-SA" dirty="0"/>
              <a:t> في الدولة العثمانية:</a:t>
            </a:r>
            <a:br>
              <a:rPr lang="ar-SA" dirty="0"/>
            </a:br>
            <a:endParaRPr lang="he-IL" dirty="0"/>
          </a:p>
        </p:txBody>
      </p:sp>
    </p:spTree>
    <p:extLst>
      <p:ext uri="{BB962C8B-B14F-4D97-AF65-F5344CB8AC3E}">
        <p14:creationId xmlns:p14="http://schemas.microsoft.com/office/powerpoint/2010/main" val="1528597602"/>
      </p:ext>
    </p:extLst>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3094"/>
            <a:ext cx="12191999" cy="469486"/>
          </a:xfrm>
        </p:spPr>
        <p:txBody>
          <a:bodyPr/>
          <a:lstStyle/>
          <a:p>
            <a:r>
              <a:rPr lang="ar-SA" dirty="0"/>
              <a:t>روسيا</a:t>
            </a:r>
            <a:endParaRPr lang="he-IL" dirty="0"/>
          </a:p>
        </p:txBody>
      </p:sp>
      <p:sp>
        <p:nvSpPr>
          <p:cNvPr id="7" name="Content Placeholder 6"/>
          <p:cNvSpPr>
            <a:spLocks noGrp="1"/>
          </p:cNvSpPr>
          <p:nvPr>
            <p:ph idx="1"/>
          </p:nvPr>
        </p:nvSpPr>
        <p:spPr>
          <a:xfrm>
            <a:off x="515274" y="824248"/>
            <a:ext cx="10727982" cy="5659679"/>
          </a:xfrm>
        </p:spPr>
        <p:txBody>
          <a:bodyPr>
            <a:normAutofit fontScale="70000" lnSpcReduction="20000"/>
          </a:bodyPr>
          <a:lstStyle/>
          <a:p>
            <a:pPr marL="0" indent="0" algn="just">
              <a:spcAft>
                <a:spcPts val="0"/>
              </a:spcAft>
              <a:buNone/>
            </a:pPr>
            <a:r>
              <a:rPr lang="ar-SA" sz="2900" dirty="0">
                <a:solidFill>
                  <a:srgbClr val="000000"/>
                </a:solidFill>
                <a:latin typeface="arial"/>
                <a:cs typeface="+mn-cs"/>
              </a:rPr>
              <a:t>تبنت روسيا مبدا تقسيم املاك الدولة العثمانية ,حيث اعتبرت  نفسها الوريث الوحيد للدولة العثمانية، وطالبت بإعادة أملاك الدولة البيزنطية إليها،كما تلخصت أطماع روسيا أيضا في الوصول إلى المياه الدافئة (البحر الأسود)، وبذلك تستطيع إيصال بضائعها إلى الدول الأوروبية.</a:t>
            </a:r>
          </a:p>
          <a:p>
            <a:pPr algn="just">
              <a:spcAft>
                <a:spcPts val="0"/>
              </a:spcAft>
            </a:pPr>
            <a:r>
              <a:rPr lang="ar-SA" sz="2900" dirty="0">
                <a:solidFill>
                  <a:srgbClr val="000000"/>
                </a:solidFill>
                <a:latin typeface="Times New Roman"/>
                <a:cs typeface="+mn-cs"/>
              </a:rPr>
              <a:t>طالبت روسيا أيضا بتحرير الشعوب السلافية والأرثوذكسية، ووقفت لجانب الحركات الثورية في رومانيا وهنغاريا والثوره اليونانيه ,حتى دخلت في حرب مع الدولة العثمانية ,وهي ما تعرف بالحرب الروسية العثمانية (1767 – 1774) ,والتي فيها انتصرت روسيا ووقعت معاهدة كوتشوك-كينارجه عام 1774.</a:t>
            </a:r>
            <a:endParaRPr lang="ar-SA" sz="2900" dirty="0">
              <a:solidFill>
                <a:srgbClr val="000000"/>
              </a:solidFill>
              <a:latin typeface="arial"/>
              <a:cs typeface="+mn-cs"/>
            </a:endParaRPr>
          </a:p>
          <a:p>
            <a:pPr marL="0" indent="0" algn="just">
              <a:spcAft>
                <a:spcPts val="0"/>
              </a:spcAft>
              <a:buNone/>
            </a:pPr>
            <a:r>
              <a:rPr lang="ar-SA" sz="2900" dirty="0">
                <a:solidFill>
                  <a:srgbClr val="000000"/>
                </a:solidFill>
                <a:latin typeface="arial"/>
                <a:cs typeface="+mn-cs"/>
              </a:rPr>
              <a:t>معاهدة كوتشوك-كينارجه عام 1774.</a:t>
            </a:r>
          </a:p>
          <a:p>
            <a:pPr marL="0" indent="0" algn="just">
              <a:spcAft>
                <a:spcPts val="0"/>
              </a:spcAft>
              <a:buNone/>
            </a:pPr>
            <a:r>
              <a:rPr lang="ar-SA" sz="2900" dirty="0">
                <a:solidFill>
                  <a:srgbClr val="000000"/>
                </a:solidFill>
                <a:latin typeface="arial"/>
                <a:cs typeface="+mn-cs"/>
              </a:rPr>
              <a:t>أهم بنودها:</a:t>
            </a:r>
          </a:p>
          <a:p>
            <a:pPr marL="114266" indent="0" algn="just">
              <a:spcAft>
                <a:spcPts val="0"/>
              </a:spcAft>
              <a:buNone/>
            </a:pPr>
            <a:r>
              <a:rPr lang="ar-SA" sz="2900" dirty="0">
                <a:solidFill>
                  <a:srgbClr val="000000"/>
                </a:solidFill>
                <a:latin typeface="Symbol"/>
                <a:cs typeface="+mn-cs"/>
              </a:rPr>
              <a:t>·</a:t>
            </a:r>
            <a:r>
              <a:rPr lang="ar-SA" sz="2900" dirty="0">
                <a:solidFill>
                  <a:srgbClr val="000000"/>
                </a:solidFill>
                <a:latin typeface="Times New Roman"/>
                <a:cs typeface="+mn-cs"/>
              </a:rPr>
              <a:t>       </a:t>
            </a:r>
            <a:r>
              <a:rPr lang="ar-SA" sz="2900" dirty="0">
                <a:solidFill>
                  <a:srgbClr val="000000"/>
                </a:solidFill>
                <a:latin typeface="arial"/>
                <a:cs typeface="+mn-cs"/>
              </a:rPr>
              <a:t>استقلال شبه جزيرة القرم والسماح للدوله العثمانيه بادارة شؤون رعاياها المسلمين.</a:t>
            </a:r>
          </a:p>
          <a:p>
            <a:pPr marL="114266" indent="0" algn="just">
              <a:spcAft>
                <a:spcPts val="0"/>
              </a:spcAft>
              <a:buNone/>
            </a:pPr>
            <a:r>
              <a:rPr lang="ar-SA" sz="2900" dirty="0">
                <a:solidFill>
                  <a:srgbClr val="000000"/>
                </a:solidFill>
                <a:latin typeface="Symbol"/>
                <a:cs typeface="+mn-cs"/>
              </a:rPr>
              <a:t>·</a:t>
            </a:r>
            <a:r>
              <a:rPr lang="ar-SA" sz="2900" dirty="0">
                <a:solidFill>
                  <a:srgbClr val="000000"/>
                </a:solidFill>
                <a:latin typeface="Times New Roman"/>
                <a:cs typeface="+mn-cs"/>
              </a:rPr>
              <a:t>        السماح لروسيا بإنشاء قنصليات في مدن الدولة العثمانية.</a:t>
            </a:r>
            <a:endParaRPr lang="ar-SA" sz="2900" dirty="0">
              <a:solidFill>
                <a:srgbClr val="000000"/>
              </a:solidFill>
              <a:latin typeface="arial"/>
              <a:cs typeface="+mn-cs"/>
            </a:endParaRPr>
          </a:p>
          <a:p>
            <a:pPr marL="114266" indent="0" algn="just">
              <a:spcAft>
                <a:spcPts val="0"/>
              </a:spcAft>
              <a:buNone/>
            </a:pPr>
            <a:r>
              <a:rPr lang="ar-SA" sz="2900" dirty="0">
                <a:solidFill>
                  <a:srgbClr val="000000"/>
                </a:solidFill>
                <a:latin typeface="Symbol"/>
                <a:cs typeface="+mn-cs"/>
              </a:rPr>
              <a:t>·</a:t>
            </a:r>
            <a:r>
              <a:rPr lang="ar-SA" sz="2900" dirty="0">
                <a:solidFill>
                  <a:srgbClr val="000000"/>
                </a:solidFill>
                <a:latin typeface="Times New Roman"/>
                <a:cs typeface="+mn-cs"/>
              </a:rPr>
              <a:t>       </a:t>
            </a:r>
            <a:r>
              <a:rPr lang="ar-SA" sz="2900" dirty="0">
                <a:solidFill>
                  <a:srgbClr val="000000"/>
                </a:solidFill>
                <a:latin typeface="arial"/>
                <a:cs typeface="+mn-cs"/>
              </a:rPr>
              <a:t> السماح للرعايا المسيحيين بالحج إلى الأماكن المقدسة في فلسطين وإقامة كنيسة أرثوذكسية في القسطنطينية.</a:t>
            </a:r>
          </a:p>
          <a:p>
            <a:pPr marL="114266" indent="0" algn="just">
              <a:spcAft>
                <a:spcPts val="0"/>
              </a:spcAft>
              <a:buNone/>
            </a:pPr>
            <a:r>
              <a:rPr lang="ar-SA" sz="2900" dirty="0">
                <a:solidFill>
                  <a:srgbClr val="000000"/>
                </a:solidFill>
                <a:latin typeface="Symbol"/>
                <a:cs typeface="+mn-cs"/>
              </a:rPr>
              <a:t>·</a:t>
            </a:r>
            <a:r>
              <a:rPr lang="ar-SA" sz="2900" dirty="0">
                <a:solidFill>
                  <a:srgbClr val="000000"/>
                </a:solidFill>
                <a:latin typeface="Times New Roman"/>
                <a:cs typeface="+mn-cs"/>
              </a:rPr>
              <a:t>       </a:t>
            </a:r>
            <a:r>
              <a:rPr lang="ar-SA" sz="2900" dirty="0">
                <a:solidFill>
                  <a:srgbClr val="000000"/>
                </a:solidFill>
                <a:latin typeface="arial"/>
                <a:cs typeface="+mn-cs"/>
              </a:rPr>
              <a:t> حصول روسيا على منفذ إلى البحر الأسود.</a:t>
            </a:r>
          </a:p>
          <a:p>
            <a:pPr marL="114266" indent="0" algn="just">
              <a:spcAft>
                <a:spcPts val="0"/>
              </a:spcAft>
              <a:buNone/>
            </a:pPr>
            <a:r>
              <a:rPr lang="ar-SA" sz="2900" dirty="0">
                <a:solidFill>
                  <a:srgbClr val="000000"/>
                </a:solidFill>
                <a:latin typeface="Symbol"/>
                <a:cs typeface="+mn-cs"/>
              </a:rPr>
              <a:t>·</a:t>
            </a:r>
            <a:r>
              <a:rPr lang="ar-SA" sz="2900" dirty="0">
                <a:solidFill>
                  <a:srgbClr val="000000"/>
                </a:solidFill>
                <a:latin typeface="Times New Roman"/>
                <a:cs typeface="+mn-cs"/>
              </a:rPr>
              <a:t>       </a:t>
            </a:r>
            <a:r>
              <a:rPr lang="ar-SA" sz="2900" dirty="0">
                <a:solidFill>
                  <a:srgbClr val="000000"/>
                </a:solidFill>
                <a:latin typeface="arial"/>
                <a:cs typeface="+mn-cs"/>
              </a:rPr>
              <a:t> منح تجارها حق التجارة  في أملاك الدولة العثمانية.</a:t>
            </a:r>
          </a:p>
          <a:p>
            <a:pPr marL="0" indent="0" algn="just">
              <a:spcAft>
                <a:spcPts val="0"/>
              </a:spcAft>
              <a:buNone/>
            </a:pPr>
            <a:r>
              <a:rPr lang="ar-SA" sz="2900" dirty="0">
                <a:solidFill>
                  <a:srgbClr val="000000"/>
                </a:solidFill>
                <a:latin typeface="Times New Roman"/>
                <a:cs typeface="+mn-cs"/>
              </a:rPr>
              <a:t> بهذه المعاهدة أصبحت روسيا الدولة الأكثر خطورة على الدولة العثمانية</a:t>
            </a:r>
            <a:r>
              <a:rPr lang="ar-SA" sz="2900" dirty="0">
                <a:solidFill>
                  <a:srgbClr val="000000"/>
                </a:solidFill>
                <a:latin typeface="Times New Roman"/>
              </a:rPr>
              <a:t>.</a:t>
            </a:r>
            <a:endParaRPr lang="ar-SA" sz="2900" dirty="0">
              <a:solidFill>
                <a:srgbClr val="000000"/>
              </a:solidFill>
              <a:latin typeface="arial"/>
            </a:endParaRPr>
          </a:p>
          <a:p>
            <a:pPr algn="just">
              <a:spcAft>
                <a:spcPts val="0"/>
              </a:spcAft>
            </a:pPr>
            <a:endParaRPr lang="ar-SA" sz="2300" b="1" dirty="0">
              <a:solidFill>
                <a:srgbClr val="000000"/>
              </a:solidFill>
              <a:latin typeface="arial"/>
            </a:endParaRPr>
          </a:p>
          <a:p>
            <a:endParaRPr lang="he-IL" dirty="0"/>
          </a:p>
        </p:txBody>
      </p:sp>
    </p:spTree>
    <p:extLst>
      <p:ext uri="{BB962C8B-B14F-4D97-AF65-F5344CB8AC3E}">
        <p14:creationId xmlns:p14="http://schemas.microsoft.com/office/powerpoint/2010/main" val="1669349512"/>
      </p:ext>
    </p:extLst>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النمسا</a:t>
            </a:r>
            <a:endParaRPr lang="he-IL" dirty="0"/>
          </a:p>
        </p:txBody>
      </p:sp>
      <p:sp>
        <p:nvSpPr>
          <p:cNvPr id="3" name="Content Placeholder 2"/>
          <p:cNvSpPr>
            <a:spLocks noGrp="1"/>
          </p:cNvSpPr>
          <p:nvPr>
            <p:ph idx="1"/>
          </p:nvPr>
        </p:nvSpPr>
        <p:spPr>
          <a:xfrm>
            <a:off x="515274" y="776076"/>
            <a:ext cx="9847926" cy="5711812"/>
          </a:xfrm>
        </p:spPr>
        <p:txBody>
          <a:bodyPr>
            <a:normAutofit fontScale="62500" lnSpcReduction="20000"/>
          </a:bodyPr>
          <a:lstStyle/>
          <a:p>
            <a:pPr marL="0" indent="0" algn="just">
              <a:spcAft>
                <a:spcPts val="0"/>
              </a:spcAft>
              <a:buNone/>
            </a:pPr>
            <a:r>
              <a:rPr lang="ar-SA" b="1" dirty="0">
                <a:solidFill>
                  <a:srgbClr val="000000"/>
                </a:solidFill>
                <a:latin typeface="arial"/>
                <a:cs typeface="Times New Roman"/>
              </a:rPr>
              <a:t> </a:t>
            </a:r>
            <a:r>
              <a:rPr lang="ar-SA" sz="3200" dirty="0">
                <a:solidFill>
                  <a:srgbClr val="000000"/>
                </a:solidFill>
                <a:latin typeface="arial"/>
                <a:cs typeface="Times New Roman"/>
              </a:rPr>
              <a:t>تبنت مبدأ عدم تقسيم املاك الدوله العثمانيه مع اضعافها ,لكي لا ترجع قوة عظمى وذلك بسبب الخوف من اختلال ميزان القوة في اوروبا , وقد تلخصت اطماعها في منطقة البلقان وتأمين التجارة في نهر الدانوب، كذلك مالت النمسا إلى سياسة إضعاف الدولة العثمانية، وقد أدى الصدام بين النمسا وحلفائها مع الدولة العثمانية إلى التوقيع على معاهدة كارلوفيتش عام 1699، وكانت هذه المعاهدة أول معاهدة توقعها الدولة العثمانية باعتبارها دولة مهزومة. ومنذ التوقيع على هذه المعاهدة أخذت الدول الأوروبية تهدد كيان الدولة العثمانية.  كما يعتبر التوقيع على هذه المعاهدة بداية الانسحاب والانكماش العثماني من أوروبا وبداية الاضمحلال والتفكك وكثرة الهزائم العسكرية.</a:t>
            </a:r>
            <a:endParaRPr lang="ar-SA" sz="3200" dirty="0">
              <a:solidFill>
                <a:srgbClr val="000000"/>
              </a:solidFill>
              <a:latin typeface="arial"/>
            </a:endParaRPr>
          </a:p>
          <a:p>
            <a:pPr marL="0" indent="0" algn="just">
              <a:spcAft>
                <a:spcPts val="0"/>
              </a:spcAft>
              <a:buNone/>
            </a:pPr>
            <a:r>
              <a:rPr lang="ar-SA" sz="3200" u="sng" dirty="0">
                <a:solidFill>
                  <a:srgbClr val="000000"/>
                </a:solidFill>
                <a:latin typeface="Times New Roman"/>
              </a:rPr>
              <a:t> صلح كارلوفيتش سنة 1699</a:t>
            </a:r>
            <a:endParaRPr lang="ar-SA" sz="3200" dirty="0">
              <a:solidFill>
                <a:srgbClr val="000000"/>
              </a:solidFill>
              <a:latin typeface="arial"/>
            </a:endParaRPr>
          </a:p>
          <a:p>
            <a:pPr marL="0" indent="0" algn="just">
              <a:spcAft>
                <a:spcPts val="0"/>
              </a:spcAft>
              <a:buNone/>
            </a:pPr>
            <a:r>
              <a:rPr lang="ar-SA" sz="3200" dirty="0">
                <a:solidFill>
                  <a:srgbClr val="000000"/>
                </a:solidFill>
                <a:latin typeface="arial"/>
                <a:cs typeface="Times New Roman"/>
              </a:rPr>
              <a:t>هو اول صلح  يوقع بين الدوله العثمانيه ودول اوروبا تكون فيه الدوله العثمانية مهزومه في الحرب وكان التوقيع بين الدول التالية النمسا وروسيا والبندقية وبولندا على اثر هزيمة الدولة العثمانية في معركة   فينا سنة 1683</a:t>
            </a:r>
            <a:endParaRPr lang="ar-SA" sz="3200" dirty="0">
              <a:solidFill>
                <a:srgbClr val="000000"/>
              </a:solidFill>
              <a:latin typeface="arial"/>
            </a:endParaRPr>
          </a:p>
          <a:p>
            <a:pPr marL="0" indent="0" algn="just">
              <a:spcAft>
                <a:spcPts val="0"/>
              </a:spcAft>
              <a:buNone/>
            </a:pPr>
            <a:r>
              <a:rPr lang="ar-SA" sz="3200" dirty="0">
                <a:solidFill>
                  <a:srgbClr val="000000"/>
                </a:solidFill>
                <a:latin typeface="Times New Roman"/>
              </a:rPr>
              <a:t>  وقد تضمنت البنود التالية :</a:t>
            </a:r>
            <a:endParaRPr lang="ar-SA" sz="3200" dirty="0">
              <a:solidFill>
                <a:srgbClr val="000000"/>
              </a:solidFill>
              <a:latin typeface="arial"/>
            </a:endParaRPr>
          </a:p>
          <a:p>
            <a:pPr algn="just">
              <a:spcAft>
                <a:spcPts val="0"/>
              </a:spcAft>
            </a:pPr>
            <a:r>
              <a:rPr lang="ar-SA" sz="3200" dirty="0">
                <a:solidFill>
                  <a:srgbClr val="000000"/>
                </a:solidFill>
                <a:latin typeface="arial"/>
                <a:cs typeface="Times New Roman"/>
              </a:rPr>
              <a:t>النمسا :  تحصل على بلاد المجر واقليم ترانسلفانيا</a:t>
            </a:r>
            <a:endParaRPr lang="ar-SA" sz="3200" dirty="0">
              <a:solidFill>
                <a:srgbClr val="000000"/>
              </a:solidFill>
              <a:latin typeface="arial"/>
            </a:endParaRPr>
          </a:p>
          <a:p>
            <a:pPr algn="just">
              <a:spcAft>
                <a:spcPts val="0"/>
              </a:spcAft>
            </a:pPr>
            <a:r>
              <a:rPr lang="ar-SA" sz="3200" dirty="0">
                <a:solidFill>
                  <a:srgbClr val="000000"/>
                </a:solidFill>
                <a:latin typeface="arial"/>
                <a:cs typeface="Times New Roman"/>
              </a:rPr>
              <a:t>البندقية :تحصل على شبه جزيرة المورة واقليم دلماشيا</a:t>
            </a:r>
            <a:endParaRPr lang="ar-SA" sz="3200" dirty="0">
              <a:solidFill>
                <a:srgbClr val="000000"/>
              </a:solidFill>
              <a:latin typeface="arial"/>
            </a:endParaRPr>
          </a:p>
          <a:p>
            <a:pPr algn="just">
              <a:spcAft>
                <a:spcPts val="0"/>
              </a:spcAft>
            </a:pPr>
            <a:r>
              <a:rPr lang="ar-SA" sz="3200" dirty="0">
                <a:solidFill>
                  <a:srgbClr val="000000"/>
                </a:solidFill>
                <a:latin typeface="arial"/>
                <a:cs typeface="Times New Roman"/>
              </a:rPr>
              <a:t>بولندا : تعاد لها المناطق التي احتلت منها سابقا ومنها اوكرانيا</a:t>
            </a:r>
            <a:endParaRPr lang="ar-SA" sz="3200" dirty="0">
              <a:solidFill>
                <a:srgbClr val="000000"/>
              </a:solidFill>
              <a:latin typeface="arial"/>
            </a:endParaRPr>
          </a:p>
          <a:p>
            <a:pPr algn="just">
              <a:spcAft>
                <a:spcPts val="0"/>
              </a:spcAft>
            </a:pPr>
            <a:r>
              <a:rPr lang="ar-SA" sz="3200" dirty="0">
                <a:solidFill>
                  <a:srgbClr val="000000"/>
                </a:solidFill>
                <a:latin typeface="arial"/>
                <a:cs typeface="Times New Roman"/>
              </a:rPr>
              <a:t>روسيا : تحصل على بحر اوزوف</a:t>
            </a:r>
            <a:endParaRPr lang="ar-SA" sz="3200" dirty="0">
              <a:solidFill>
                <a:srgbClr val="000000"/>
              </a:solidFill>
              <a:latin typeface="arial"/>
            </a:endParaRPr>
          </a:p>
          <a:p>
            <a:endParaRPr lang="he-IL" dirty="0"/>
          </a:p>
        </p:txBody>
      </p:sp>
    </p:spTree>
    <p:extLst>
      <p:ext uri="{BB962C8B-B14F-4D97-AF65-F5344CB8AC3E}">
        <p14:creationId xmlns:p14="http://schemas.microsoft.com/office/powerpoint/2010/main" val="4218193963"/>
      </p:ext>
    </p:extLst>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فرنسا</a:t>
            </a:r>
            <a:endParaRPr lang="he-IL" dirty="0"/>
          </a:p>
        </p:txBody>
      </p:sp>
      <p:sp>
        <p:nvSpPr>
          <p:cNvPr id="3" name="Content Placeholder 2"/>
          <p:cNvSpPr>
            <a:spLocks noGrp="1"/>
          </p:cNvSpPr>
          <p:nvPr>
            <p:ph idx="1"/>
          </p:nvPr>
        </p:nvSpPr>
        <p:spPr>
          <a:xfrm>
            <a:off x="138546" y="757602"/>
            <a:ext cx="10649528" cy="5711813"/>
          </a:xfrm>
        </p:spPr>
        <p:txBody>
          <a:bodyPr>
            <a:normAutofit fontScale="62500" lnSpcReduction="20000"/>
          </a:bodyPr>
          <a:lstStyle/>
          <a:p>
            <a:pPr marL="0" indent="0" algn="just">
              <a:spcAft>
                <a:spcPts val="0"/>
              </a:spcAft>
              <a:buNone/>
            </a:pPr>
            <a:r>
              <a:rPr lang="ar-SA" sz="2600" dirty="0">
                <a:solidFill>
                  <a:srgbClr val="000000"/>
                </a:solidFill>
                <a:latin typeface="Times New Roman"/>
              </a:rPr>
              <a:t> </a:t>
            </a:r>
            <a:r>
              <a:rPr lang="ar-SA" sz="3200" dirty="0">
                <a:solidFill>
                  <a:srgbClr val="000000"/>
                </a:solidFill>
                <a:latin typeface="Times New Roman"/>
                <a:cs typeface="+mn-cs"/>
              </a:rPr>
              <a:t>لقد كان موقفها متقلب حسب مصالحها الشخصيه فمرة تبنت مبدأ عدم تقسيم املاك الدوله العثمانيه وذلك بسبب الخوف من اختلال ميزان القوة في اوروبا,ولكنها لم تتقيد  بهذا الموقف بشكل نهائي لانها قامت باحتلال مصر في حملة نابليون سنة 1798  واحتلال الجزائر1830 وتونس1881. وكانت ايضا تربطها صلة صداقة مع الدولة العثمانية خلال القرن السادس عشر، وكانت أول دولة أوروبية تحصل على امتيازات داخل الدولة العثمانية مثل: إعفاء البضائع الفرنسية من دفع الضرائب وحق حماية المسيحيين الكاثوليك واعتبار اللغة الفرنسية اللغة الرسمية بعد اللغة التركية. لكن حملة نابليون على مصر (1798) أظهرت الأطماع الفرنسية في الدولة العثمانية والتي تلخصت في البداية في مصالح تقليدية (دينية، ثقافية، واقتصادية). ثم تحولت إلى سياسية في فرض الهيمنة على البحر الأبيض المتوسط، ومساندة محمد علي باشا واحتلال الجزائر عام (1830)، واحتلال تونس عام (1881). وبذلك زادت من نفوذها داخل الدولة العثمانية على الرغم من معارضتها للتوسع الروسي في البلقان والدولة العثمانية.</a:t>
            </a:r>
            <a:endParaRPr lang="ar-SA" sz="3200" dirty="0">
              <a:solidFill>
                <a:srgbClr val="000000"/>
              </a:solidFill>
              <a:latin typeface="arial"/>
              <a:cs typeface="+mn-cs"/>
            </a:endParaRPr>
          </a:p>
          <a:p>
            <a:pPr algn="just">
              <a:spcAft>
                <a:spcPts val="0"/>
              </a:spcAft>
            </a:pPr>
            <a:r>
              <a:rPr lang="ar-SA" sz="3200" u="sng" dirty="0">
                <a:solidFill>
                  <a:srgbClr val="000000"/>
                </a:solidFill>
                <a:latin typeface="Times New Roman"/>
                <a:cs typeface="+mn-cs"/>
              </a:rPr>
              <a:t>مصالح فرنسا في الدولة العثمانية .</a:t>
            </a:r>
            <a:endParaRPr lang="ar-SA" sz="3200" dirty="0">
              <a:solidFill>
                <a:srgbClr val="000000"/>
              </a:solidFill>
              <a:latin typeface="arial"/>
              <a:cs typeface="+mn-cs"/>
            </a:endParaRPr>
          </a:p>
          <a:p>
            <a:pPr algn="just">
              <a:spcAft>
                <a:spcPts val="0"/>
              </a:spcAft>
            </a:pPr>
            <a:r>
              <a:rPr lang="ar-SA" sz="3200" dirty="0">
                <a:solidFill>
                  <a:srgbClr val="000000"/>
                </a:solidFill>
                <a:latin typeface="arial"/>
                <a:cs typeface="+mn-cs"/>
              </a:rPr>
              <a:t>عارضت فرنسا التوسع النمساوي على حساب الدولة العثمانية بسبب العداء التقليدي بين الشعبين الفرنسي والنمساوي</a:t>
            </a:r>
          </a:p>
          <a:p>
            <a:pPr algn="just">
              <a:spcAft>
                <a:spcPts val="0"/>
              </a:spcAft>
            </a:pPr>
            <a:r>
              <a:rPr lang="ar-SA" sz="3200" dirty="0">
                <a:solidFill>
                  <a:srgbClr val="000000"/>
                </a:solidFill>
                <a:latin typeface="Times New Roman"/>
                <a:cs typeface="+mn-cs"/>
              </a:rPr>
              <a:t>مصالح فرنسا التجارية وعلى الاخص في سوريا ولبنان حيث كانت فرنسا اول الدول الاوروبية التي حصلت على امتيازات تجارية في الدولة العثمانية وذلك سنة 1535 ثم جددت سنة 1604 وثم سنة 1673. وفي شمال افريقيا ومصر وعلى الاخص الموانئ الواقعة على شواطئ البحر المتوسط</a:t>
            </a:r>
            <a:endParaRPr lang="ar-SA" sz="3200" dirty="0">
              <a:solidFill>
                <a:srgbClr val="000000"/>
              </a:solidFill>
              <a:latin typeface="arial"/>
              <a:cs typeface="+mn-cs"/>
            </a:endParaRPr>
          </a:p>
          <a:p>
            <a:pPr algn="just">
              <a:spcAft>
                <a:spcPts val="0"/>
              </a:spcAft>
            </a:pPr>
            <a:r>
              <a:rPr lang="ar-SA" sz="3200" dirty="0">
                <a:solidFill>
                  <a:srgbClr val="000000"/>
                </a:solidFill>
                <a:latin typeface="Times New Roman"/>
                <a:cs typeface="+mn-cs"/>
              </a:rPr>
              <a:t>كون فرنسا الدوله الاوروبيه الوحيده التي حصلت على حماية المسيح وتسهيل زيارة الاماكن المقدسه</a:t>
            </a:r>
            <a:endParaRPr lang="ar-SA" sz="3200" dirty="0">
              <a:solidFill>
                <a:srgbClr val="000000"/>
              </a:solidFill>
              <a:latin typeface="arial"/>
              <a:cs typeface="+mn-cs"/>
            </a:endParaRPr>
          </a:p>
          <a:p>
            <a:endParaRPr lang="he-IL" sz="2900" b="1" dirty="0">
              <a:cs typeface="+mn-cs"/>
            </a:endParaRPr>
          </a:p>
        </p:txBody>
      </p:sp>
    </p:spTree>
    <p:extLst>
      <p:ext uri="{BB962C8B-B14F-4D97-AF65-F5344CB8AC3E}">
        <p14:creationId xmlns:p14="http://schemas.microsoft.com/office/powerpoint/2010/main" val="2104108808"/>
      </p:ext>
    </p:extLst>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بريطانيا</a:t>
            </a:r>
            <a:endParaRPr lang="he-IL" dirty="0"/>
          </a:p>
        </p:txBody>
      </p:sp>
      <p:sp>
        <p:nvSpPr>
          <p:cNvPr id="3" name="Content Placeholder 2"/>
          <p:cNvSpPr>
            <a:spLocks noGrp="1"/>
          </p:cNvSpPr>
          <p:nvPr>
            <p:ph idx="1"/>
          </p:nvPr>
        </p:nvSpPr>
        <p:spPr>
          <a:xfrm>
            <a:off x="373487" y="766618"/>
            <a:ext cx="9740331" cy="5878881"/>
          </a:xfrm>
        </p:spPr>
        <p:txBody>
          <a:bodyPr>
            <a:normAutofit fontScale="92500" lnSpcReduction="10000"/>
          </a:bodyPr>
          <a:lstStyle/>
          <a:p>
            <a:pPr marL="0" indent="0" algn="just">
              <a:spcAft>
                <a:spcPts val="0"/>
              </a:spcAft>
              <a:buNone/>
            </a:pPr>
            <a:r>
              <a:rPr lang="ar-SA" sz="1900" dirty="0">
                <a:solidFill>
                  <a:srgbClr val="000000"/>
                </a:solidFill>
                <a:latin typeface="arial"/>
                <a:cs typeface="Times New Roman"/>
              </a:rPr>
              <a:t> </a:t>
            </a:r>
            <a:r>
              <a:rPr lang="ar-SA" sz="1900" dirty="0">
                <a:solidFill>
                  <a:srgbClr val="000000"/>
                </a:solidFill>
                <a:latin typeface="arial"/>
                <a:cs typeface="+mn-cs"/>
              </a:rPr>
              <a:t>انتهجت بريطانيا سياسة الحفاظ على مبدأ توازن القوى والحفاظ على أملاك الدولة العثمانية، وذلك من اجل الحفاظ على مصالحها في الدولة العثمانية فقد وقفت لجانب الدولة العثمانية أمام الخطر الروسي كما عارضت حملة نابليون على مصر.</a:t>
            </a:r>
          </a:p>
          <a:p>
            <a:pPr algn="just">
              <a:spcAft>
                <a:spcPts val="0"/>
              </a:spcAft>
            </a:pPr>
            <a:r>
              <a:rPr lang="ar-SA" sz="1900" dirty="0">
                <a:solidFill>
                  <a:srgbClr val="000000"/>
                </a:solidFill>
                <a:latin typeface="arial"/>
                <a:cs typeface="+mn-cs"/>
              </a:rPr>
              <a:t>عارضت بريطانيا تقسيم الدولة العثمانية والنفوذ الروسي خاصة في البلقان والسيطرة على المضائق لان هذا النفوذ يهدد أمنها ويشكل خطرا على سلامة الممر البحري إلى الهند. كما وقفت لجانب الثورة اليونانية وذلك من اجل وضع حد للتوسع الروسي في البلقان. وساعدت الدولة العثمانية في القضاء على تواجد محمد علي باشا في سوريا كما وقفت لجانبها أثناء حرب القرم مع روسيا ووقفت وراء الإصلاحات في الدولة العثمانية.</a:t>
            </a:r>
          </a:p>
          <a:p>
            <a:pPr algn="just">
              <a:spcAft>
                <a:spcPts val="0"/>
              </a:spcAft>
            </a:pPr>
            <a:r>
              <a:rPr lang="ar-SA" sz="1900" dirty="0">
                <a:solidFill>
                  <a:srgbClr val="000000"/>
                </a:solidFill>
                <a:latin typeface="arial"/>
                <a:cs typeface="+mn-cs"/>
              </a:rPr>
              <a:t>تخلت بريطانيا عن سياستها التقليدية بعد وقوف الدولة العثمانية لجانب ألمانيا في الحرب العالمية الأولى وعقدت الاتفاقيات السرية الرامية إلى تقسيم الإمبراطورية العثمانية ومن هذه الاتفاقيات اتفاقية سايكس- بيكو عام 1916.</a:t>
            </a:r>
          </a:p>
          <a:p>
            <a:pPr marL="0" indent="0" algn="just">
              <a:spcAft>
                <a:spcPts val="0"/>
              </a:spcAft>
              <a:buNone/>
            </a:pPr>
            <a:r>
              <a:rPr lang="ar-SA" sz="1900" u="sng" dirty="0">
                <a:solidFill>
                  <a:srgbClr val="000000"/>
                </a:solidFill>
                <a:latin typeface="arial"/>
                <a:cs typeface="+mn-cs"/>
              </a:rPr>
              <a:t>اسباب الموقف البريطاني</a:t>
            </a:r>
            <a:endParaRPr lang="ar-SA" sz="1900" dirty="0">
              <a:solidFill>
                <a:srgbClr val="000000"/>
              </a:solidFill>
              <a:latin typeface="arial"/>
              <a:cs typeface="+mn-cs"/>
            </a:endParaRPr>
          </a:p>
          <a:p>
            <a:pPr algn="just">
              <a:spcAft>
                <a:spcPts val="0"/>
              </a:spcAft>
            </a:pPr>
            <a:r>
              <a:rPr lang="ar-SA" sz="1900" dirty="0">
                <a:solidFill>
                  <a:srgbClr val="000000"/>
                </a:solidFill>
                <a:latin typeface="arial"/>
                <a:cs typeface="+mn-cs"/>
              </a:rPr>
              <a:t>تقسيم املاك الدولة العثمانية من الممكن ان يؤدي الى نشوب حرب اوروبية لا تخدم مصلحة بريطانيا . ويخل   بمبدأ توازن القوى بين الدول الاوروبية .</a:t>
            </a:r>
          </a:p>
          <a:p>
            <a:pPr algn="just">
              <a:spcAft>
                <a:spcPts val="0"/>
              </a:spcAft>
            </a:pPr>
            <a:r>
              <a:rPr lang="ar-SA" sz="1900" dirty="0">
                <a:solidFill>
                  <a:srgbClr val="000000"/>
                </a:solidFill>
                <a:latin typeface="arial"/>
                <a:cs typeface="+mn-cs"/>
              </a:rPr>
              <a:t>مصالح بريطانيا الاقتصادية في الدولة العثمانية ( سوق , مواد خام ).</a:t>
            </a:r>
          </a:p>
          <a:p>
            <a:pPr algn="just">
              <a:spcAft>
                <a:spcPts val="0"/>
              </a:spcAft>
            </a:pPr>
            <a:r>
              <a:rPr lang="ar-SA" sz="1900" dirty="0">
                <a:solidFill>
                  <a:srgbClr val="000000"/>
                </a:solidFill>
                <a:latin typeface="arial"/>
                <a:cs typeface="+mn-cs"/>
              </a:rPr>
              <a:t>الخوف على طرق التجاره الى الهند.</a:t>
            </a:r>
          </a:p>
          <a:p>
            <a:pPr algn="just">
              <a:spcAft>
                <a:spcPts val="0"/>
              </a:spcAft>
            </a:pPr>
            <a:r>
              <a:rPr lang="ar-SA" sz="1900" dirty="0">
                <a:solidFill>
                  <a:srgbClr val="000000"/>
                </a:solidFill>
                <a:latin typeface="Times New Roman"/>
                <a:cs typeface="+mn-cs"/>
              </a:rPr>
              <a:t>كون الدولة العثمانية الحاجز الذي يقف امام التوسع الروسي اتجاه المضائق ومن ثم الى البحر الابيض المتوسط وزوال هذا الحاجز يهدد مصالح بريطانيا في المنطقة .</a:t>
            </a:r>
            <a:endParaRPr lang="ar-SA" sz="1900" dirty="0">
              <a:solidFill>
                <a:srgbClr val="000000"/>
              </a:solidFill>
              <a:latin typeface="arial"/>
              <a:cs typeface="+mn-cs"/>
            </a:endParaRPr>
          </a:p>
          <a:p>
            <a:endParaRPr lang="he-IL" sz="1800" b="1" dirty="0">
              <a:cs typeface="+mn-cs"/>
            </a:endParaRPr>
          </a:p>
        </p:txBody>
      </p:sp>
    </p:spTree>
    <p:extLst>
      <p:ext uri="{BB962C8B-B14F-4D97-AF65-F5344CB8AC3E}">
        <p14:creationId xmlns:p14="http://schemas.microsoft.com/office/powerpoint/2010/main" val="3246155249"/>
      </p:ext>
    </p:extLst>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بروسيا</a:t>
            </a:r>
            <a:endParaRPr lang="he-IL" dirty="0"/>
          </a:p>
        </p:txBody>
      </p:sp>
      <p:sp>
        <p:nvSpPr>
          <p:cNvPr id="3" name="Content Placeholder 2"/>
          <p:cNvSpPr>
            <a:spLocks noGrp="1"/>
          </p:cNvSpPr>
          <p:nvPr>
            <p:ph idx="1"/>
          </p:nvPr>
        </p:nvSpPr>
        <p:spPr>
          <a:xfrm>
            <a:off x="515274" y="933094"/>
            <a:ext cx="9783271" cy="5711812"/>
          </a:xfrm>
        </p:spPr>
        <p:txBody>
          <a:bodyPr>
            <a:noAutofit/>
          </a:bodyPr>
          <a:lstStyle/>
          <a:p>
            <a:pPr marL="0" indent="0" algn="just">
              <a:spcAft>
                <a:spcPts val="0"/>
              </a:spcAft>
              <a:buNone/>
            </a:pPr>
            <a:r>
              <a:rPr lang="ar-SA" sz="1800" dirty="0">
                <a:solidFill>
                  <a:srgbClr val="000000"/>
                </a:solidFill>
                <a:latin typeface="Times New Roman"/>
              </a:rPr>
              <a:t> </a:t>
            </a:r>
            <a:r>
              <a:rPr lang="ar-SA" sz="2000" dirty="0">
                <a:solidFill>
                  <a:srgbClr val="000000"/>
                </a:solidFill>
                <a:latin typeface="Times New Roman"/>
                <a:cs typeface="+mn-cs"/>
              </a:rPr>
              <a:t>تبنت مبدا عدم تقسيم املاك الدولة العثمانية , وقيامها بتقوية علاقتها معها من   خلال تقديم العون لها في معظم المجالات وعدم اظهار أي نوايا استعمارية اتجاهها, لم يكن لبروسيا دور بارز، وقد أيدت سياسة الحفاظ على سلامة أراضى الدولة العثمانية، وعلى الرغم من ذلك تولت بروسيا مهمة تدريب الجيش العثماني الجديد عام 1826 وأرسلت بعثات عسكرية لتدريب الجيش العثماني عام 1883، وبذلك ازداد النفوذ الألماني داخل الدولة العثمانية وحصلت ألمانيا على امتيازات واسعة منها "سكة حديد برلين بغداد" كما زار القيصر الألماني ويلهام الثاني الدولة العثمانية مرتين، وبذلك حصلت ألمانيا على حق حماية البروتستانت وأقامه مشاريع اقتصادية وعسكرية.</a:t>
            </a:r>
            <a:endParaRPr lang="ar-SA" sz="2000" dirty="0">
              <a:solidFill>
                <a:srgbClr val="000000"/>
              </a:solidFill>
              <a:latin typeface="arial"/>
              <a:cs typeface="+mn-cs"/>
            </a:endParaRPr>
          </a:p>
          <a:p>
            <a:pPr algn="just">
              <a:spcAft>
                <a:spcPts val="0"/>
              </a:spcAft>
            </a:pPr>
            <a:r>
              <a:rPr lang="ar-SA" sz="2000" dirty="0">
                <a:solidFill>
                  <a:srgbClr val="000000"/>
                </a:solidFill>
                <a:latin typeface="arial"/>
                <a:cs typeface="+mn-cs"/>
              </a:rPr>
              <a:t>اضعاف النفوذ البريطاني والفرنسي في المنطقة على اثر ازدياد الخلافات بينها وبين كل من فرنسا وبريطانيا حول قضايا استعمارية ومبدا توازن القوى في اوروبا .</a:t>
            </a:r>
          </a:p>
          <a:p>
            <a:pPr algn="just">
              <a:spcAft>
                <a:spcPts val="0"/>
              </a:spcAft>
            </a:pPr>
            <a:r>
              <a:rPr lang="ar-SA" sz="2000" dirty="0">
                <a:solidFill>
                  <a:srgbClr val="000000"/>
                </a:solidFill>
                <a:latin typeface="Times New Roman"/>
                <a:cs typeface="+mn-cs"/>
              </a:rPr>
              <a:t>مصالح تجارية حيث تعتبر الدولة العثمانية سوق واسع للمنتجات الالمانية عوضا عن توفر المواد الخام اللازمة للصناعة الالمانية</a:t>
            </a:r>
            <a:endParaRPr lang="ar-SA" sz="2000" dirty="0">
              <a:solidFill>
                <a:srgbClr val="000000"/>
              </a:solidFill>
              <a:latin typeface="arial"/>
              <a:cs typeface="+mn-cs"/>
            </a:endParaRPr>
          </a:p>
          <a:p>
            <a:pPr algn="just">
              <a:spcAft>
                <a:spcPts val="0"/>
              </a:spcAft>
            </a:pPr>
            <a:r>
              <a:rPr lang="ar-SA" sz="2000" dirty="0">
                <a:solidFill>
                  <a:srgbClr val="000000"/>
                </a:solidFill>
                <a:latin typeface="arial"/>
                <a:cs typeface="+mn-cs"/>
              </a:rPr>
              <a:t>الاستفادة من سياسة السلطان عبد الحميد الاسلامية لاثارة الشعوب الاسلامية الخاضعة للسيطرة البريطانية والفرنسية .</a:t>
            </a:r>
          </a:p>
          <a:p>
            <a:pPr marL="0" indent="0">
              <a:buNone/>
            </a:pPr>
            <a:endParaRPr lang="he-IL" sz="2000" dirty="0"/>
          </a:p>
        </p:txBody>
      </p:sp>
    </p:spTree>
    <p:extLst>
      <p:ext uri="{BB962C8B-B14F-4D97-AF65-F5344CB8AC3E}">
        <p14:creationId xmlns:p14="http://schemas.microsoft.com/office/powerpoint/2010/main" val="3045352438"/>
      </p:ext>
    </p:extLst>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مهام</a:t>
            </a:r>
            <a:endParaRPr lang="he-IL" dirty="0"/>
          </a:p>
        </p:txBody>
      </p:sp>
      <p:sp>
        <p:nvSpPr>
          <p:cNvPr id="3" name="Content Placeholder 2"/>
          <p:cNvSpPr>
            <a:spLocks noGrp="1"/>
          </p:cNvSpPr>
          <p:nvPr>
            <p:ph idx="1"/>
          </p:nvPr>
        </p:nvSpPr>
        <p:spPr/>
        <p:txBody>
          <a:bodyPr/>
          <a:lstStyle/>
          <a:p>
            <a:r>
              <a:rPr lang="ar-SA" dirty="0"/>
              <a:t>ما هو العامل الذي ساعد الامبراطوربه العثمانيه بالصمود حتى اخر الحرب العالميه الاولت ,رغم ضعفها حسب رايك؟</a:t>
            </a:r>
          </a:p>
          <a:p>
            <a:r>
              <a:rPr lang="ar-SA" dirty="0"/>
              <a:t>ماذا كان على الدوله العثمانيه ان تفعل كي تبقى,حسب رايك؟</a:t>
            </a:r>
          </a:p>
          <a:p>
            <a:r>
              <a:rPr lang="ar-SA" dirty="0"/>
              <a:t>من هو المهدد الاكبر حين ذاك من الدول الاوروبيه ,حسب رايك</a:t>
            </a:r>
          </a:p>
          <a:p>
            <a:endParaRPr lang="ar-SA" dirty="0"/>
          </a:p>
          <a:p>
            <a:endParaRPr lang="ar-SA" dirty="0"/>
          </a:p>
          <a:p>
            <a:endParaRPr lang="he-IL" dirty="0"/>
          </a:p>
        </p:txBody>
      </p:sp>
    </p:spTree>
    <p:extLst>
      <p:ext uri="{BB962C8B-B14F-4D97-AF65-F5344CB8AC3E}">
        <p14:creationId xmlns:p14="http://schemas.microsoft.com/office/powerpoint/2010/main" val="927597799"/>
      </p:ext>
    </p:extLst>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SA" sz="5300" dirty="0"/>
              <a:t>شكرا لكم لاستماعكم</a:t>
            </a:r>
            <a:br>
              <a:rPr lang="ar-SA" sz="5300" dirty="0"/>
            </a:br>
            <a:r>
              <a:rPr lang="ar-SA" sz="5300" dirty="0" err="1"/>
              <a:t>اتمنى</a:t>
            </a:r>
            <a:r>
              <a:rPr lang="ar-SA" sz="5300" dirty="0"/>
              <a:t> ان تكونوا قد استفدتم</a:t>
            </a:r>
            <a:br>
              <a:rPr lang="ar-SA" sz="5300" dirty="0"/>
            </a:br>
            <a:r>
              <a:rPr lang="ar-SA" sz="5300" dirty="0"/>
              <a:t>احترامي وتقديري لكم</a:t>
            </a:r>
            <a:br>
              <a:rPr lang="ar-SA" sz="5300" dirty="0"/>
            </a:br>
            <a:r>
              <a:rPr lang="ar-SA" sz="5300" dirty="0"/>
              <a:t>غاليه مندلاوي</a:t>
            </a:r>
            <a:endParaRPr lang="he-IL" sz="5300" dirty="0"/>
          </a:p>
        </p:txBody>
      </p:sp>
    </p:spTree>
    <p:extLst>
      <p:ext uri="{BB962C8B-B14F-4D97-AF65-F5344CB8AC3E}">
        <p14:creationId xmlns:p14="http://schemas.microsoft.com/office/powerpoint/2010/main" val="4218166924"/>
      </p:ext>
    </p:extLst>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534" y="2695671"/>
            <a:ext cx="9208400" cy="1924651"/>
          </a:xfrm>
          <a:prstGeom prst="rect">
            <a:avLst/>
          </a:prstGeom>
          <a:noFill/>
          <a:ln>
            <a:noFill/>
          </a:ln>
        </p:spPr>
        <p:txBody>
          <a:bodyPr spcFirstLastPara="1" wrap="square" lIns="121904" tIns="121904" rIns="121904" bIns="121904" anchor="t" anchorCtr="0">
            <a:noAutofit/>
          </a:bodyPr>
          <a:lstStyle/>
          <a:p>
            <a:pPr marL="609600">
              <a:lnSpc>
                <a:spcPct val="150000"/>
              </a:lnSpc>
            </a:pPr>
            <a:endParaRPr dirty="0"/>
          </a:p>
        </p:txBody>
      </p:sp>
      <p:sp>
        <p:nvSpPr>
          <p:cNvPr id="5" name="כותרת 4"/>
          <p:cNvSpPr>
            <a:spLocks noGrp="1"/>
          </p:cNvSpPr>
          <p:nvPr>
            <p:ph type="ctrTitle"/>
          </p:nvPr>
        </p:nvSpPr>
        <p:spPr>
          <a:xfrm>
            <a:off x="1217400" y="871285"/>
            <a:ext cx="10933473" cy="1260164"/>
          </a:xfrm>
        </p:spPr>
        <p:txBody>
          <a:bodyPr/>
          <a:lstStyle/>
          <a:p>
            <a:r>
              <a:rPr lang="ar-SA" dirty="0"/>
              <a:t>المسأله الشرقيه</a:t>
            </a:r>
            <a:endParaRPr lang="he-IL" dirty="0">
              <a:solidFill>
                <a:srgbClr val="192A72"/>
              </a:solidFill>
            </a:endParaRPr>
          </a:p>
        </p:txBody>
      </p:sp>
      <p:sp>
        <p:nvSpPr>
          <p:cNvPr id="9" name="כותרת משנה 6">
            <a:extLst>
              <a:ext uri="{FF2B5EF4-FFF2-40B4-BE49-F238E27FC236}">
                <a16:creationId xmlns:a16="http://schemas.microsoft.com/office/drawing/2014/main" id="{21A15DF0-4322-433E-BFCF-CE997819D0F3}"/>
              </a:ext>
            </a:extLst>
          </p:cNvPr>
          <p:cNvSpPr>
            <a:spLocks noGrp="1"/>
          </p:cNvSpPr>
          <p:nvPr>
            <p:ph type="subTitle" idx="1"/>
          </p:nvPr>
        </p:nvSpPr>
        <p:spPr>
          <a:xfrm>
            <a:off x="-231819" y="1693479"/>
            <a:ext cx="12192001" cy="3781411"/>
          </a:xfrm>
        </p:spPr>
        <p:txBody>
          <a:bodyPr/>
          <a:lstStyle/>
          <a:p>
            <a:r>
              <a:rPr lang="ar-SA" dirty="0">
                <a:sym typeface="Varela Round"/>
              </a:rPr>
              <a:t>الخلاف بين الامبراطوريه العثمانيه والدول الاوروبيه,وصمود الامبراطوريه العثمانيه  بوجه الدول الاوروبيه رغم ضعفها</a:t>
            </a:r>
            <a:endParaRPr lang="he-IL" dirty="0">
              <a:sym typeface="Varela Round"/>
            </a:endParaRPr>
          </a:p>
          <a:p>
            <a:r>
              <a:rPr lang="he-IL" dirty="0">
                <a:sym typeface="Varela Round"/>
              </a:rPr>
              <a:t>השאלה המזרחית</a:t>
            </a:r>
          </a:p>
          <a:p>
            <a:r>
              <a:rPr lang="he-IL" dirty="0">
                <a:sym typeface="Varela Round"/>
              </a:rPr>
              <a:t>העימות בין האימפריה </a:t>
            </a:r>
            <a:r>
              <a:rPr lang="he-IL" dirty="0" err="1">
                <a:sym typeface="Varela Round"/>
              </a:rPr>
              <a:t>העותמאנית</a:t>
            </a:r>
            <a:r>
              <a:rPr lang="he-IL" dirty="0">
                <a:sym typeface="Varela Round"/>
              </a:rPr>
              <a:t> לבין מדינות אירופה</a:t>
            </a:r>
            <a:endParaRPr lang="ar-SA" dirty="0">
              <a:sym typeface="Varela Round"/>
            </a:endParaRPr>
          </a:p>
          <a:p>
            <a:r>
              <a:rPr lang="ar-SA" dirty="0">
                <a:sym typeface="Varela Round"/>
              </a:rPr>
              <a:t>للصف الثامن-</a:t>
            </a:r>
            <a:r>
              <a:rPr lang="he-IL" dirty="0">
                <a:sym typeface="Varela Round"/>
              </a:rPr>
              <a:t>כיתה ח</a:t>
            </a:r>
            <a:endParaRPr lang="ar-SA" dirty="0">
              <a:sym typeface="Varela Round"/>
            </a:endParaRPr>
          </a:p>
          <a:p>
            <a:r>
              <a:rPr lang="ar-SA" dirty="0">
                <a:sym typeface="Varela Round"/>
              </a:rPr>
              <a:t>مع خالص       </a:t>
            </a:r>
            <a:r>
              <a:rPr lang="he-IL" dirty="0">
                <a:sym typeface="Varela Round"/>
              </a:rPr>
              <a:t>      </a:t>
            </a:r>
            <a:r>
              <a:rPr lang="ar-SA" dirty="0" err="1">
                <a:sym typeface="Varela Round"/>
              </a:rPr>
              <a:t>غاليه</a:t>
            </a:r>
            <a:r>
              <a:rPr lang="ar-SA" dirty="0">
                <a:sym typeface="Varela Round"/>
              </a:rPr>
              <a:t> مندلاوي</a:t>
            </a:r>
            <a:endParaRPr lang="he-IL" dirty="0">
              <a:sym typeface="Varela Round"/>
            </a:endParaRPr>
          </a:p>
        </p:txBody>
      </p:sp>
      <p:sp>
        <p:nvSpPr>
          <p:cNvPr id="2" name="Heart 1"/>
          <p:cNvSpPr/>
          <p:nvPr/>
        </p:nvSpPr>
        <p:spPr>
          <a:xfrm>
            <a:off x="5769737" y="5736822"/>
            <a:ext cx="914400" cy="914400"/>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48508" y="3016112"/>
            <a:ext cx="10473243"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1972"/>
            <a:ext cx="12191999" cy="1030310"/>
          </a:xfrm>
        </p:spPr>
        <p:txBody>
          <a:bodyPr/>
          <a:lstStyle/>
          <a:p>
            <a:r>
              <a:rPr lang="ar-SA" dirty="0"/>
              <a:t>ماذا نعني بالمساله الشرقيه</a:t>
            </a:r>
            <a:endParaRPr lang="he-IL"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9854" y="1352282"/>
            <a:ext cx="9621819" cy="4679950"/>
          </a:xfrm>
        </p:spPr>
      </p:pic>
    </p:spTree>
    <p:extLst>
      <p:ext uri="{BB962C8B-B14F-4D97-AF65-F5344CB8AC3E}">
        <p14:creationId xmlns:p14="http://schemas.microsoft.com/office/powerpoint/2010/main" val="1601828341"/>
      </p:ext>
    </p:extLst>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772731"/>
            <a:ext cx="12191999" cy="1146219"/>
          </a:xfrm>
        </p:spPr>
        <p:txBody>
          <a:bodyPr/>
          <a:lstStyle/>
          <a:p>
            <a:r>
              <a:rPr lang="ar-SA" dirty="0"/>
              <a:t>المسأله الشرقيه</a:t>
            </a:r>
            <a:br>
              <a:rPr lang="ar-SA" dirty="0"/>
            </a:br>
            <a:endParaRPr lang="he-IL" dirty="0"/>
          </a:p>
        </p:txBody>
      </p:sp>
      <p:sp>
        <p:nvSpPr>
          <p:cNvPr id="5" name="Content Placeholder 2"/>
          <p:cNvSpPr>
            <a:spLocks noGrp="1"/>
          </p:cNvSpPr>
          <p:nvPr>
            <p:ph idx="1"/>
          </p:nvPr>
        </p:nvSpPr>
        <p:spPr>
          <a:xfrm>
            <a:off x="515274" y="1622739"/>
            <a:ext cx="10676468" cy="4253018"/>
          </a:xfrm>
        </p:spPr>
        <p:txBody>
          <a:bodyPr>
            <a:normAutofit/>
          </a:bodyPr>
          <a:lstStyle/>
          <a:p>
            <a:pPr marL="0" indent="0" algn="just">
              <a:spcAft>
                <a:spcPts val="0"/>
              </a:spcAft>
              <a:buNone/>
            </a:pPr>
            <a:r>
              <a:rPr lang="ar-SA" b="1" dirty="0">
                <a:solidFill>
                  <a:srgbClr val="000000"/>
                </a:solidFill>
                <a:latin typeface="arial"/>
                <a:cs typeface="Times New Roman"/>
              </a:rPr>
              <a:t>         اطلق هذا اللفظ  لوصف وضعين مرت بهما الدولة العثمانية في علاقتها مع الدول </a:t>
            </a:r>
            <a:r>
              <a:rPr lang="ar-SA" b="1" dirty="0" err="1">
                <a:solidFill>
                  <a:srgbClr val="000000"/>
                </a:solidFill>
                <a:latin typeface="arial"/>
                <a:cs typeface="Times New Roman"/>
              </a:rPr>
              <a:t>الاوروبية</a:t>
            </a:r>
            <a:r>
              <a:rPr lang="ar-SA" b="1" dirty="0">
                <a:solidFill>
                  <a:srgbClr val="000000"/>
                </a:solidFill>
                <a:latin typeface="arial"/>
                <a:cs typeface="Times New Roman"/>
              </a:rPr>
              <a:t> </a:t>
            </a:r>
          </a:p>
          <a:p>
            <a:pPr marL="0" indent="0" algn="just">
              <a:spcAft>
                <a:spcPts val="0"/>
              </a:spcAft>
              <a:buNone/>
            </a:pPr>
            <a:endParaRPr lang="ar-SA" b="1" dirty="0">
              <a:solidFill>
                <a:srgbClr val="000000"/>
              </a:solidFill>
              <a:latin typeface="arial"/>
              <a:cs typeface="Times New Roman"/>
            </a:endParaRPr>
          </a:p>
          <a:p>
            <a:pPr marL="0" indent="0" algn="just">
              <a:spcAft>
                <a:spcPts val="0"/>
              </a:spcAft>
              <a:buNone/>
            </a:pPr>
            <a:r>
              <a:rPr lang="ar-SA" b="1" dirty="0">
                <a:solidFill>
                  <a:srgbClr val="000000"/>
                </a:solidFill>
                <a:latin typeface="arial"/>
                <a:cs typeface="Times New Roman"/>
              </a:rPr>
              <a:t>شاهد كيف كانت التوسعات ببداية عهد </a:t>
            </a:r>
            <a:r>
              <a:rPr lang="ar-SA" b="1" dirty="0" err="1">
                <a:solidFill>
                  <a:srgbClr val="000000"/>
                </a:solidFill>
                <a:latin typeface="arial"/>
                <a:cs typeface="Times New Roman"/>
              </a:rPr>
              <a:t>الامبراطوريه</a:t>
            </a:r>
            <a:r>
              <a:rPr lang="ar-SA" b="1" dirty="0">
                <a:solidFill>
                  <a:srgbClr val="000000"/>
                </a:solidFill>
                <a:latin typeface="arial"/>
                <a:cs typeface="Times New Roman"/>
              </a:rPr>
              <a:t> </a:t>
            </a:r>
            <a:r>
              <a:rPr lang="ar-SA" b="1" dirty="0" err="1">
                <a:solidFill>
                  <a:srgbClr val="000000"/>
                </a:solidFill>
                <a:latin typeface="arial"/>
                <a:cs typeface="Times New Roman"/>
              </a:rPr>
              <a:t>العثمانيه</a:t>
            </a:r>
            <a:r>
              <a:rPr lang="ar-SA" b="1" dirty="0">
                <a:solidFill>
                  <a:srgbClr val="000000"/>
                </a:solidFill>
                <a:latin typeface="arial"/>
                <a:cs typeface="Times New Roman"/>
              </a:rPr>
              <a:t>:</a:t>
            </a:r>
          </a:p>
          <a:p>
            <a:pPr marL="0" indent="0" algn="just">
              <a:spcAft>
                <a:spcPts val="0"/>
              </a:spcAft>
              <a:buNone/>
            </a:pPr>
            <a:endParaRPr lang="ar-SA" b="1" dirty="0">
              <a:solidFill>
                <a:srgbClr val="000000"/>
              </a:solidFill>
              <a:latin typeface="arial"/>
              <a:cs typeface="Times New Roman"/>
            </a:endParaRPr>
          </a:p>
          <a:p>
            <a:pPr marL="0" indent="0" algn="just">
              <a:spcAft>
                <a:spcPts val="0"/>
              </a:spcAft>
              <a:buNone/>
            </a:pPr>
            <a:endParaRPr lang="ar-SA" b="1" dirty="0">
              <a:solidFill>
                <a:srgbClr val="000000"/>
              </a:solidFill>
              <a:latin typeface="arial"/>
              <a:cs typeface="Times New Roman"/>
            </a:endParaRPr>
          </a:p>
          <a:p>
            <a:pPr marL="0" indent="0" algn="just">
              <a:spcAft>
                <a:spcPts val="0"/>
              </a:spcAft>
              <a:buNone/>
            </a:pPr>
            <a:endParaRPr lang="ar-SA" b="1" dirty="0">
              <a:solidFill>
                <a:srgbClr val="000000"/>
              </a:solidFill>
              <a:latin typeface="arial"/>
              <a:cs typeface="Times New Roman"/>
            </a:endParaRPr>
          </a:p>
          <a:p>
            <a:pPr marL="0" indent="0" algn="just">
              <a:spcAft>
                <a:spcPts val="0"/>
              </a:spcAft>
              <a:buNone/>
            </a:pPr>
            <a:endParaRPr lang="ar-SA" dirty="0">
              <a:solidFill>
                <a:srgbClr val="000000"/>
              </a:solidFill>
              <a:latin typeface="arial"/>
            </a:endParaRPr>
          </a:p>
        </p:txBody>
      </p:sp>
      <p:pic>
        <p:nvPicPr>
          <p:cNvPr id="2" name="מדיה מקוונת 1" title="￙ﾅ￙ﾄ￘ﾮ￘ﾵ ￘ﾧ￙ﾄ￘ﾯ￙ﾈ￙ﾄ￘ﾩ ￘ﾧ￙ﾄ￘ﾹ￘ﾫ￙ﾅ￘ﾧ￙ﾆ￙ﾊ￘ﾩ">
            <a:hlinkClick r:id="" action="ppaction://media"/>
            <a:extLst>
              <a:ext uri="{FF2B5EF4-FFF2-40B4-BE49-F238E27FC236}">
                <a16:creationId xmlns:a16="http://schemas.microsoft.com/office/drawing/2014/main" id="{D63B0E7E-654C-454E-8B41-0940F25F34E2}"/>
              </a:ext>
            </a:extLst>
          </p:cNvPr>
          <p:cNvPicPr>
            <a:picLocks noRot="1" noChangeAspect="1"/>
          </p:cNvPicPr>
          <p:nvPr>
            <a:videoFile r:link="rId1"/>
          </p:nvPr>
        </p:nvPicPr>
        <p:blipFill>
          <a:blip r:embed="rId3"/>
          <a:stretch>
            <a:fillRect/>
          </a:stretch>
        </p:blipFill>
        <p:spPr>
          <a:xfrm>
            <a:off x="653819" y="2841576"/>
            <a:ext cx="4152323" cy="3111981"/>
          </a:xfrm>
          <a:prstGeom prst="rect">
            <a:avLst/>
          </a:prstGeom>
        </p:spPr>
      </p:pic>
    </p:spTree>
    <p:extLst>
      <p:ext uri="{BB962C8B-B14F-4D97-AF65-F5344CB8AC3E}">
        <p14:creationId xmlns:p14="http://schemas.microsoft.com/office/powerpoint/2010/main" val="170676017"/>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0173"/>
            <a:ext cx="12191999" cy="720000"/>
          </a:xfrm>
        </p:spPr>
        <p:txBody>
          <a:bodyPr/>
          <a:lstStyle/>
          <a:p>
            <a:r>
              <a:rPr lang="ar-SA" dirty="0"/>
              <a:t>المسأله الشرقيه</a:t>
            </a:r>
            <a:br>
              <a:rPr lang="ar-SA" dirty="0"/>
            </a:br>
            <a:r>
              <a:rPr lang="ar-SA" dirty="0"/>
              <a:t>المفهوم الاول-1453</a:t>
            </a:r>
            <a:endParaRPr lang="he-IL" dirty="0"/>
          </a:p>
        </p:txBody>
      </p:sp>
      <p:sp>
        <p:nvSpPr>
          <p:cNvPr id="3" name="Content Placeholder 2"/>
          <p:cNvSpPr>
            <a:spLocks noGrp="1"/>
          </p:cNvSpPr>
          <p:nvPr>
            <p:ph idx="1"/>
          </p:nvPr>
        </p:nvSpPr>
        <p:spPr>
          <a:xfrm>
            <a:off x="515274" y="1195757"/>
            <a:ext cx="10346690" cy="4680000"/>
          </a:xfrm>
        </p:spPr>
        <p:txBody>
          <a:bodyPr>
            <a:normAutofit fontScale="92500"/>
          </a:bodyPr>
          <a:lstStyle/>
          <a:p>
            <a:pPr algn="just">
              <a:spcAft>
                <a:spcPts val="0"/>
              </a:spcAft>
            </a:pPr>
            <a:r>
              <a:rPr lang="ar-SA" dirty="0">
                <a:solidFill>
                  <a:srgbClr val="000000"/>
                </a:solidFill>
                <a:latin typeface="Times New Roman"/>
                <a:cs typeface="+mn-cs"/>
              </a:rPr>
              <a:t>الامبراطوريه العثمانية قوية تتوسع على حساب الدول الاوروبية, وسعت هذه الدول لمواجهة الخطر العثماني. وكان ذلك منذ ان بدأ الزحف العثماني على أوروبا منذ عهد السلطان أورخان، بحيث استطاعت الجيوش العثمانية من احتلال جزيرة غاليبولي ثم البلقان، وبهذا اخذ الزحف العثماني يشق طريقه إلى أوروبا. من هنا ظهرت بوادر المسالة الشرقية، فقد أدركت الدول الأوروبية مدى خطورة الزحف العثماني على بلادها.</a:t>
            </a:r>
            <a:endParaRPr lang="ar-SA" dirty="0">
              <a:solidFill>
                <a:srgbClr val="000000"/>
              </a:solidFill>
              <a:latin typeface="arial"/>
              <a:cs typeface="+mn-cs"/>
            </a:endParaRPr>
          </a:p>
          <a:p>
            <a:pPr algn="just">
              <a:spcAft>
                <a:spcPts val="0"/>
              </a:spcAft>
            </a:pPr>
            <a:r>
              <a:rPr lang="ar-SA" dirty="0">
                <a:solidFill>
                  <a:srgbClr val="000000"/>
                </a:solidFill>
                <a:latin typeface="arial"/>
                <a:cs typeface="+mn-cs"/>
              </a:rPr>
              <a:t>بلغ الخطر العثماني اوجه عندما احتل العثمانيون القسطنطينية عام 1453 في عهد السلطان محمد الثاني. وبذلك أصبحت الدولة العثمانية القوة الهائلة في أسيا الصغرى والبلقان والتي تهدد الدول الأوروبية.</a:t>
            </a:r>
          </a:p>
          <a:p>
            <a:pPr algn="just">
              <a:spcAft>
                <a:spcPts val="0"/>
              </a:spcAft>
            </a:pPr>
            <a:r>
              <a:rPr lang="ar-SA" dirty="0">
                <a:solidFill>
                  <a:srgbClr val="000000"/>
                </a:solidFill>
                <a:latin typeface="arial"/>
                <a:cs typeface="+mn-cs"/>
              </a:rPr>
              <a:t>في القرن السادس عشر احتل العثمانيون هنغاريا, وحاصرت جيوشهم فينا عاصمة النمسا، ومن هنا ظهر المفهوم الأول للمسألة الشرقية وهو: كيف تستطيع الدول الأوروبية الوقوف في وجه الزحف العثماني وذلك في الفترة التي كانت فيها الدولة العثمانية في أوج قوتها.</a:t>
            </a:r>
          </a:p>
        </p:txBody>
      </p:sp>
    </p:spTree>
    <p:extLst>
      <p:ext uri="{BB962C8B-B14F-4D97-AF65-F5344CB8AC3E}">
        <p14:creationId xmlns:p14="http://schemas.microsoft.com/office/powerpoint/2010/main" val="1483660080"/>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3094"/>
            <a:ext cx="12191999" cy="933126"/>
          </a:xfrm>
        </p:spPr>
        <p:txBody>
          <a:bodyPr/>
          <a:lstStyle/>
          <a:p>
            <a:r>
              <a:rPr lang="ar-SA" sz="2400" b="0" dirty="0" err="1"/>
              <a:t>الامبراطوريه</a:t>
            </a:r>
            <a:r>
              <a:rPr lang="ar-SA" sz="2400" b="0" dirty="0"/>
              <a:t> </a:t>
            </a:r>
            <a:r>
              <a:rPr lang="ar-SA" sz="2400" b="0" dirty="0" err="1"/>
              <a:t>العثمانيه</a:t>
            </a:r>
            <a:r>
              <a:rPr lang="ar-SA" sz="2400" b="0" dirty="0"/>
              <a:t> في أوج قوتها (1683)، سيطرت الدوله العثمانبه على أراضي في الشرق الأدنى وشمال أفريقيا، وكذلك في وسط وجنوب شرق أوروپا</a:t>
            </a:r>
            <a:r>
              <a:rPr lang="ar-SA" sz="5400" b="0" dirty="0"/>
              <a:t>.</a:t>
            </a:r>
            <a:endParaRPr lang="he-IL" sz="54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1098" y="1462076"/>
            <a:ext cx="9608456" cy="4265479"/>
          </a:xfrm>
        </p:spPr>
      </p:pic>
    </p:spTree>
    <p:extLst>
      <p:ext uri="{BB962C8B-B14F-4D97-AF65-F5344CB8AC3E}">
        <p14:creationId xmlns:p14="http://schemas.microsoft.com/office/powerpoint/2010/main" val="3138607337"/>
      </p:ext>
    </p:extLst>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المفهوم الثاني-1699</a:t>
            </a:r>
            <a:endParaRPr lang="he-IL" dirty="0"/>
          </a:p>
        </p:txBody>
      </p:sp>
      <p:sp>
        <p:nvSpPr>
          <p:cNvPr id="3" name="Content Placeholder 2"/>
          <p:cNvSpPr>
            <a:spLocks noGrp="1"/>
          </p:cNvSpPr>
          <p:nvPr>
            <p:ph idx="1"/>
          </p:nvPr>
        </p:nvSpPr>
        <p:spPr>
          <a:xfrm>
            <a:off x="515274" y="1195757"/>
            <a:ext cx="10337453" cy="4974134"/>
          </a:xfrm>
        </p:spPr>
        <p:txBody>
          <a:bodyPr>
            <a:normAutofit fontScale="85000" lnSpcReduction="10000"/>
          </a:bodyPr>
          <a:lstStyle/>
          <a:p>
            <a:pPr lvl="0" algn="just">
              <a:spcAft>
                <a:spcPts val="0"/>
              </a:spcAft>
            </a:pPr>
            <a:endParaRPr lang="ar-SA" dirty="0">
              <a:solidFill>
                <a:srgbClr val="000000"/>
              </a:solidFill>
              <a:latin typeface="Arial" panose="020B0604020202020204" pitchFamily="34" charset="0"/>
              <a:cs typeface="Arial" panose="020B0604020202020204" pitchFamily="34" charset="0"/>
            </a:endParaRPr>
          </a:p>
          <a:p>
            <a:pPr algn="just">
              <a:spcAft>
                <a:spcPts val="0"/>
              </a:spcAft>
            </a:pPr>
            <a:r>
              <a:rPr lang="ar-SA" dirty="0">
                <a:solidFill>
                  <a:srgbClr val="000000"/>
                </a:solidFill>
                <a:latin typeface="Arial" panose="020B0604020202020204" pitchFamily="34" charset="0"/>
                <a:cs typeface="Arial" panose="020B0604020202020204" pitchFamily="34" charset="0"/>
              </a:rPr>
              <a:t> وهنا يتغبر المفهوم ,فهي صراع الدول الاوروبيه على أملاك الدولة العثمانيه اثر ضعفها ,هي الحوار الذي دار في القرنين الثامن عشر والتاسع عشر ومطلع القرن العشرين ,في أوروبا حول مصير مناطق الدولة العثمانية.</a:t>
            </a:r>
          </a:p>
          <a:p>
            <a:pPr lvl="0" algn="just">
              <a:spcAft>
                <a:spcPts val="0"/>
              </a:spcAft>
            </a:pPr>
            <a:r>
              <a:rPr lang="ar-SA" dirty="0">
                <a:solidFill>
                  <a:srgbClr val="000000"/>
                </a:solidFill>
                <a:latin typeface="Arial" panose="020B0604020202020204" pitchFamily="34" charset="0"/>
                <a:cs typeface="Arial" panose="020B0604020202020204" pitchFamily="34" charset="0"/>
              </a:rPr>
              <a:t>منذ هزيمة الدوله العثمانية في معركة فينا وصلح كارلوفيتش سنة 1699 والذي وقع بين الدولة العثمانية وكل من النمسا وروسيا والبندقية وبولندا, على اثر هزيمة الدولة العثمانية في معركة   فينا سنة 1683 والحروب التي تلتها ,ومن هنا ظهر مفهوم المسأله الشرقيه وهو الصراع الذي دار بين دول اوروبا على تقسيم املاك الدوله العثمانيه.  </a:t>
            </a:r>
          </a:p>
          <a:p>
            <a:pPr lvl="0" algn="just">
              <a:spcAft>
                <a:spcPts val="0"/>
              </a:spcAft>
            </a:pPr>
            <a:r>
              <a:rPr lang="ar-SA" dirty="0">
                <a:solidFill>
                  <a:srgbClr val="000000"/>
                </a:solidFill>
                <a:latin typeface="Arial" panose="020B0604020202020204" pitchFamily="34" charset="0"/>
                <a:cs typeface="Arial" panose="020B0604020202020204" pitchFamily="34" charset="0"/>
              </a:rPr>
              <a:t>تغير مفهوم المسالة الشرقية في القرنين الثامن عشر والتاسع عشر، عندما دب الضعف في جسم الدولة العثمانية حتى أطلق عليها لقب "الرجل المريض" ,فاصبح مفهوم المسألة الشرقية محاولات الدول الأوروبية السيطرة على أملاك الدولة العثمانية.</a:t>
            </a:r>
          </a:p>
          <a:p>
            <a:pPr lvl="0" algn="just">
              <a:spcAft>
                <a:spcPts val="0"/>
              </a:spcAft>
            </a:pPr>
            <a:r>
              <a:rPr lang="ar-SA" dirty="0">
                <a:solidFill>
                  <a:srgbClr val="000000"/>
                </a:solidFill>
                <a:latin typeface="Arial" panose="020B0604020202020204" pitchFamily="34" charset="0"/>
                <a:cs typeface="Arial" panose="020B0604020202020204" pitchFamily="34" charset="0"/>
              </a:rPr>
              <a:t> وقد أدى هذا الضعف إلى زيادة الصراع بين الدول الأوروبية حول تقسيم الدولة العثمانية وهذا الصراع هو في الأساس ما يسمى بالمسألة الشرقية بحيث اثر في العلاقات بين الدول الأوروبية ,وأدى إلى إطالة عمر الدولة العثمانية حتى نهاية الحرب العالمية الأولى.</a:t>
            </a:r>
          </a:p>
          <a:p>
            <a:pPr lvl="0"/>
            <a:endParaRPr lang="he-IL" dirty="0"/>
          </a:p>
          <a:p>
            <a:endParaRPr lang="he-IL" sz="3200" dirty="0"/>
          </a:p>
        </p:txBody>
      </p:sp>
    </p:spTree>
    <p:extLst>
      <p:ext uri="{BB962C8B-B14F-4D97-AF65-F5344CB8AC3E}">
        <p14:creationId xmlns:p14="http://schemas.microsoft.com/office/powerpoint/2010/main" val="4173354787"/>
      </p:ext>
    </p:extLst>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12124"/>
            <a:ext cx="12191999" cy="520970"/>
          </a:xfrm>
        </p:spPr>
        <p:txBody>
          <a:bodyPr/>
          <a:lstStyle/>
          <a:p>
            <a:r>
              <a:rPr lang="ar-SA" sz="2400" u="sng" dirty="0"/>
              <a:t>المسألة الشرقية </a:t>
            </a:r>
            <a:r>
              <a:rPr lang="en-US" sz="2400" u="sng" dirty="0"/>
              <a:t>Eastern Question </a:t>
            </a:r>
            <a:br>
              <a:rPr lang="ar-SA" sz="1500" b="0" dirty="0"/>
            </a:br>
            <a:endParaRPr lang="he-IL" dirty="0"/>
          </a:p>
        </p:txBody>
      </p:sp>
      <p:sp>
        <p:nvSpPr>
          <p:cNvPr id="3" name="Content Placeholder 2"/>
          <p:cNvSpPr>
            <a:spLocks noGrp="1"/>
          </p:cNvSpPr>
          <p:nvPr>
            <p:ph idx="1"/>
          </p:nvPr>
        </p:nvSpPr>
        <p:spPr>
          <a:xfrm>
            <a:off x="515273" y="695460"/>
            <a:ext cx="9801745" cy="5550794"/>
          </a:xfrm>
        </p:spPr>
        <p:txBody>
          <a:bodyPr>
            <a:normAutofit fontScale="85000" lnSpcReduction="10000"/>
          </a:bodyPr>
          <a:lstStyle/>
          <a:p>
            <a:pPr marL="0" indent="0">
              <a:buNone/>
            </a:pPr>
            <a:r>
              <a:rPr lang="ar-SA" dirty="0">
                <a:latin typeface="Arial" panose="020B0604020202020204" pitchFamily="34" charset="0"/>
                <a:cs typeface="Arial" panose="020B0604020202020204" pitchFamily="34" charset="0"/>
              </a:rPr>
              <a:t>تغير مفهوم المسالة الشرقية في القرنين الثامن عشر والتاسع عشر، عندما دب الضعف في جسم الدولة العثمانية حتى أطلق عليها لقب "الرجل المريض«, فاصبح مفهوم المسألة الشرقية محاولات الدول الأوروبية السيطرة على أملاك الدولة العثمانية. وقد أدى هذا الضعف إلى زيادة الصراع بين الدول الأوروبية حول تقسيم الدولة العثمانية وهذا الصراع هو في الأساس ما يسمى بالمسألة الشرقية بحيث اثر في العلاقات بين الدول الأوروبية وأدى إلى إطالة عمر الدولة العثمانية حتى نهاية الحرب العالمية الأولى.</a:t>
            </a:r>
          </a:p>
          <a:p>
            <a:r>
              <a:rPr lang="ar-SA" dirty="0">
                <a:latin typeface="Arial" panose="020B0604020202020204" pitchFamily="34" charset="0"/>
                <a:cs typeface="Arial" panose="020B0604020202020204" pitchFamily="34" charset="0"/>
              </a:rPr>
              <a:t>اشتد الحديث عن المسألة الشرقية عام 1774 ,مع الحرب الروسية التركية (1768-1774) بعد انهزام العثمانيين. </a:t>
            </a:r>
          </a:p>
          <a:p>
            <a:r>
              <a:rPr lang="ar-SA" dirty="0">
                <a:latin typeface="Arial" panose="020B0604020202020204" pitchFamily="34" charset="0"/>
                <a:cs typeface="Arial" panose="020B0604020202020204" pitchFamily="34" charset="0"/>
              </a:rPr>
              <a:t>إذ ساد اعتقاد أن انحلال الدولة العثمانية بات وشيكاً، فانخرطت القوى الاوروپية في صراع على السلطة لضمان مصالحهم العسكرية والاستراتيجية والتجارية في أراضي الدولة العثمانية. </a:t>
            </a:r>
          </a:p>
          <a:p>
            <a:r>
              <a:rPr lang="ar-SA" dirty="0">
                <a:latin typeface="Arial" panose="020B0604020202020204" pitchFamily="34" charset="0"/>
                <a:cs typeface="Arial" panose="020B0604020202020204" pitchFamily="34" charset="0"/>
              </a:rPr>
              <a:t>استفادت روسيا القيصرية من اضمحلال الدولة العثمانية؛ بينما سعت كل من النمسا-المجر والمملكة المتحدة إلى الحفاظ على الوضع القائم لأن في ذلك مصلحتهما. </a:t>
            </a:r>
          </a:p>
          <a:p>
            <a:r>
              <a:rPr lang="ar-SA" dirty="0">
                <a:latin typeface="Arial" panose="020B0604020202020204" pitchFamily="34" charset="0"/>
                <a:cs typeface="Arial" panose="020B0604020202020204" pitchFamily="34" charset="0"/>
              </a:rPr>
              <a:t>وقد انتهت المسألة الشرقية بعد الحرب العالمية الأولى، التي كان أحد نتائجها انهيار الدولة العثمانية.</a:t>
            </a:r>
          </a:p>
          <a:p>
            <a:endParaRPr lang="ar-SA" dirty="0"/>
          </a:p>
          <a:p>
            <a:endParaRPr lang="he-IL" dirty="0"/>
          </a:p>
        </p:txBody>
      </p:sp>
    </p:spTree>
    <p:extLst>
      <p:ext uri="{BB962C8B-B14F-4D97-AF65-F5344CB8AC3E}">
        <p14:creationId xmlns:p14="http://schemas.microsoft.com/office/powerpoint/2010/main" val="2925797756"/>
      </p:ext>
    </p:extLst>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النزاع على دول الشرق الاوسط</a:t>
            </a:r>
            <a:endParaRPr lang="he-IL"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2581" y="933094"/>
            <a:ext cx="9763746" cy="4675032"/>
          </a:xfrm>
        </p:spPr>
      </p:pic>
    </p:spTree>
    <p:extLst>
      <p:ext uri="{BB962C8B-B14F-4D97-AF65-F5344CB8AC3E}">
        <p14:creationId xmlns:p14="http://schemas.microsoft.com/office/powerpoint/2010/main" val="1892340497"/>
      </p:ext>
    </p:extLst>
  </p:cSld>
  <p:clrMapOvr>
    <a:masterClrMapping/>
  </p:clrMapOvr>
  <p:transition>
    <p:wedge/>
  </p:transition>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6160</TotalTime>
  <Words>716</Words>
  <Application>Microsoft Office PowerPoint</Application>
  <PresentationFormat>מסך רחב</PresentationFormat>
  <Paragraphs>89</Paragraphs>
  <Slides>20</Slides>
  <Notes>1</Notes>
  <HiddenSlides>0</HiddenSlides>
  <MMClips>2</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20</vt:i4>
      </vt:variant>
    </vt:vector>
  </HeadingPairs>
  <TitlesOfParts>
    <vt:vector size="27" baseType="lpstr">
      <vt:lpstr>Arial</vt:lpstr>
      <vt:lpstr>Arial</vt:lpstr>
      <vt:lpstr>Calibri</vt:lpstr>
      <vt:lpstr>Symbol</vt:lpstr>
      <vt:lpstr>Times New Roman</vt:lpstr>
      <vt:lpstr>Varela Round</vt:lpstr>
      <vt:lpstr>ערכת נושא Office</vt:lpstr>
      <vt:lpstr>מערכת שידורים לאומית</vt:lpstr>
      <vt:lpstr>المسأله الشرقيه</vt:lpstr>
      <vt:lpstr>ماذا نعني بالمساله الشرقيه</vt:lpstr>
      <vt:lpstr>المسأله الشرقيه </vt:lpstr>
      <vt:lpstr>المسأله الشرقيه المفهوم الاول-1453</vt:lpstr>
      <vt:lpstr>الامبراطوريه العثمانيه في أوج قوتها (1683)، سيطرت الدوله العثمانبه على أراضي في الشرق الأدنى وشمال أفريقيا، وكذلك في وسط وجنوب شرق أوروپا.</vt:lpstr>
      <vt:lpstr>المفهوم الثاني-1699</vt:lpstr>
      <vt:lpstr>المسألة الشرقية Eastern Question  </vt:lpstr>
      <vt:lpstr>النزاع على دول الشرق الاوسط</vt:lpstr>
      <vt:lpstr>لماذا..ما هو اصل الخلاف</vt:lpstr>
      <vt:lpstr>شاهد كيف تدهور حال الامبراطوريه ,واصبحت تخسر الاراضي</vt:lpstr>
      <vt:lpstr>أطماع الدول الاوروبيه في الدولة العثمانية: </vt:lpstr>
      <vt:lpstr>روسيا</vt:lpstr>
      <vt:lpstr>النمسا</vt:lpstr>
      <vt:lpstr>فرنسا</vt:lpstr>
      <vt:lpstr>بريطانيا</vt:lpstr>
      <vt:lpstr>بروسيا</vt:lpstr>
      <vt:lpstr>مهام</vt:lpstr>
      <vt:lpstr>شكرا لكم لاستماعكم اتمنى ان تكونوا قد استفدتم احترامي وتقديري لكم غاليه مندلاوي</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Tali Mano</cp:lastModifiedBy>
  <cp:revision>151</cp:revision>
  <cp:lastPrinted>2020-03-30T12:43:05Z</cp:lastPrinted>
  <dcterms:created xsi:type="dcterms:W3CDTF">2020-03-15T19:13:03Z</dcterms:created>
  <dcterms:modified xsi:type="dcterms:W3CDTF">2020-04-17T16:05:53Z</dcterms:modified>
</cp:coreProperties>
</file>