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7" r:id="rId2"/>
    <p:sldId id="262" r:id="rId3"/>
    <p:sldId id="276" r:id="rId4"/>
    <p:sldId id="304" r:id="rId5"/>
    <p:sldId id="287" r:id="rId6"/>
    <p:sldId id="277" r:id="rId7"/>
    <p:sldId id="279" r:id="rId8"/>
    <p:sldId id="305" r:id="rId9"/>
    <p:sldId id="284" r:id="rId10"/>
    <p:sldId id="280" r:id="rId11"/>
    <p:sldId id="278" r:id="rId12"/>
    <p:sldId id="282" r:id="rId13"/>
    <p:sldId id="281" r:id="rId14"/>
    <p:sldId id="283" r:id="rId15"/>
    <p:sldId id="286" r:id="rId16"/>
    <p:sldId id="291" r:id="rId1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12B4B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816" y="86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י"א/שבט/תשפ"ב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263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A0F8-756E-449F-BC7F-0E9C182BF648}" type="datetimeFigureOut">
              <a:rPr lang="he-IL" smtClean="0"/>
              <a:t>י"א/שבט/תשפ"ב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C4B2-3BF3-483B-9A1F-ADADB523DD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652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40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י"א/שבט/תשפ"ב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5" r:id="rId5"/>
    <p:sldLayoutId id="2147483666" r:id="rId6"/>
    <p:sldLayoutId id="2147483663" r:id="rId7"/>
    <p:sldLayoutId id="2147483669" r:id="rId8"/>
    <p:sldLayoutId id="2147483671" r:id="rId9"/>
    <p:sldLayoutId id="2147483668" r:id="rId10"/>
    <p:sldLayoutId id="2147483670" r:id="rId11"/>
    <p:sldLayoutId id="2147483672" r:id="rId12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crdownload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tHyzDKkUY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SHzMNVWXux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94"/>
          <p:cNvSpPr>
            <a:spLocks noChangeArrowheads="1"/>
          </p:cNvSpPr>
          <p:nvPr/>
        </p:nvSpPr>
        <p:spPr bwMode="auto">
          <a:xfrm>
            <a:off x="10483270" y="33506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8B217A8-6620-4DEB-9D45-586F7489D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1200" y="1331914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1BA8B150-EBD9-42A9-A280-8DB88022D52F}"/>
              </a:ext>
            </a:extLst>
          </p:cNvPr>
          <p:cNvSpPr/>
          <p:nvPr/>
        </p:nvSpPr>
        <p:spPr>
          <a:xfrm>
            <a:off x="2025748" y="275588"/>
            <a:ext cx="93033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2000" dirty="0">
              <a:cs typeface="+mj-cs"/>
            </a:endParaRPr>
          </a:p>
          <a:p>
            <a:r>
              <a:rPr lang="he-IL" sz="2000" dirty="0">
                <a:latin typeface="arial, sans-serif"/>
                <a:cs typeface="+mj-cs"/>
              </a:rPr>
              <a:t>אבקה המופקת מאבן גיר ואדמת חרסית. החומר מאוחסן בשקים ולמשך זמן קצר כי ככל שזמן האחסון מתארך חוזק הבטון פוחת. קיימים סוגים שונים של צמנט:   לבן , צבעוני </a:t>
            </a:r>
            <a:r>
              <a:rPr lang="he-IL" sz="2000" dirty="0" err="1">
                <a:latin typeface="arial, sans-serif"/>
                <a:cs typeface="+mj-cs"/>
              </a:rPr>
              <a:t>ופורטלנד</a:t>
            </a:r>
            <a:r>
              <a:rPr lang="he-IL" sz="2000" dirty="0">
                <a:latin typeface="arial, sans-serif"/>
                <a:cs typeface="+mj-cs"/>
              </a:rPr>
              <a:t>.</a:t>
            </a:r>
            <a:endParaRPr lang="he-IL" sz="2000" dirty="0">
              <a:cs typeface="+mj-cs"/>
            </a:endParaRPr>
          </a:p>
          <a:p>
            <a:endParaRPr lang="he-IL" sz="2000" b="1" dirty="0">
              <a:cs typeface="+mj-cs"/>
            </a:endParaRPr>
          </a:p>
          <a:p>
            <a:r>
              <a:rPr lang="he-IL" sz="2000" b="1" dirty="0">
                <a:cs typeface="+mj-cs"/>
              </a:rPr>
              <a:t>תפקיד הצמנט בבטון:</a:t>
            </a:r>
            <a:endParaRPr lang="he-IL" sz="2000" dirty="0">
              <a:cs typeface="+mj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e-IL" sz="2000" b="1" dirty="0">
                <a:latin typeface="arial" panose="020B0604020202020204" pitchFamily="34" charset="0"/>
                <a:cs typeface="+mj-cs"/>
              </a:rPr>
              <a:t>חוזק לבטון.</a:t>
            </a:r>
            <a:r>
              <a:rPr lang="he-IL" sz="2000" dirty="0">
                <a:latin typeface="arial" panose="020B0604020202020204" pitchFamily="34" charset="0"/>
                <a:cs typeface="+mj-cs"/>
              </a:rPr>
              <a:t> (דקות הטחינה של הצמנט קובעת את חוזק הבטון.</a:t>
            </a:r>
            <a:r>
              <a:rPr lang="he-IL" sz="2000" dirty="0">
                <a:cs typeface="+mj-cs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sz="2000" dirty="0">
                <a:cs typeface="+mj-cs"/>
              </a:rPr>
              <a:t>ככל שהצמנט דק יותר, הבטון יהיה חזק יותר.)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sz="2000" b="1" dirty="0">
                <a:cs typeface="+mj-cs"/>
              </a:rPr>
              <a:t>הצמנט הוא חומר המליטה בבטון</a:t>
            </a:r>
            <a:r>
              <a:rPr lang="he-IL" sz="2000" dirty="0">
                <a:cs typeface="+mj-cs"/>
              </a:rPr>
              <a:t>, הוא החומר המדביק וקושר את מרכיבי הבטון והופך אותם לחומר דמוי אבן.</a:t>
            </a:r>
          </a:p>
          <a:p>
            <a:br>
              <a:rPr lang="he-IL" sz="2000" dirty="0">
                <a:cs typeface="+mj-cs"/>
              </a:rPr>
            </a:br>
            <a:endParaRPr lang="he-IL" sz="2000" dirty="0">
              <a:cs typeface="+mj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9DA12D-9966-4D84-A653-3D64C854F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479" y="3720029"/>
            <a:ext cx="4463297" cy="259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69" y="3720029"/>
            <a:ext cx="2586051" cy="258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9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94"/>
          <p:cNvSpPr>
            <a:spLocks noChangeArrowheads="1"/>
          </p:cNvSpPr>
          <p:nvPr/>
        </p:nvSpPr>
        <p:spPr bwMode="auto">
          <a:xfrm>
            <a:off x="10851405" y="32044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8B217A8-6620-4DEB-9D45-586F7489D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1200" y="1331914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D42995-6D2A-4671-B109-90F63F9CD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781" y="544583"/>
            <a:ext cx="9855080" cy="56323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/>
            <a:endParaRPr lang="he-IL" altLang="he-IL" b="1" u="sng" dirty="0">
              <a:solidFill>
                <a:srgbClr val="192A72"/>
              </a:solidFill>
              <a:cs typeface="+mj-cs"/>
            </a:endParaRPr>
          </a:p>
          <a:p>
            <a:pPr algn="r" rtl="1"/>
            <a:r>
              <a:rPr lang="he-IL" altLang="he-IL" dirty="0">
                <a:solidFill>
                  <a:srgbClr val="192A72"/>
                </a:solidFill>
                <a:cs typeface="+mj-cs"/>
              </a:rPr>
              <a:t>מוצר המתקבל מגריסה/ טחינה של סלעים קשים או מהתפוררותם.</a:t>
            </a:r>
            <a:endParaRPr lang="en-US" altLang="he-IL" dirty="0">
              <a:solidFill>
                <a:srgbClr val="192A72"/>
              </a:solidFill>
              <a:cs typeface="+mj-cs"/>
            </a:endParaRPr>
          </a:p>
          <a:p>
            <a:pPr algn="r" rtl="1"/>
            <a:r>
              <a:rPr lang="he-IL" altLang="he-IL" b="1" dirty="0">
                <a:solidFill>
                  <a:srgbClr val="192A72"/>
                </a:solidFill>
                <a:cs typeface="+mj-cs"/>
              </a:rPr>
              <a:t>תפקיד האגרגט </a:t>
            </a:r>
            <a:r>
              <a:rPr lang="he-IL" altLang="he-IL" dirty="0">
                <a:solidFill>
                  <a:srgbClr val="192A72"/>
                </a:solidFill>
                <a:cs typeface="+mj-cs"/>
              </a:rPr>
              <a:t>בבטון:</a:t>
            </a:r>
            <a:endParaRPr lang="en-US" altLang="he-IL" dirty="0">
              <a:solidFill>
                <a:srgbClr val="192A72"/>
              </a:solidFill>
              <a:cs typeface="+mj-cs"/>
            </a:endParaRPr>
          </a:p>
          <a:p>
            <a:pPr algn="r" rtl="1">
              <a:buFontTx/>
              <a:buChar char="•"/>
            </a:pPr>
            <a:r>
              <a:rPr lang="he-IL" altLang="he-IL" b="1" dirty="0">
                <a:solidFill>
                  <a:srgbClr val="192A72"/>
                </a:solidFill>
                <a:cs typeface="+mj-cs"/>
              </a:rPr>
              <a:t>נפח לבטון</a:t>
            </a:r>
            <a:endParaRPr lang="he-IL" altLang="he-IL" dirty="0">
              <a:solidFill>
                <a:srgbClr val="192A72"/>
              </a:solidFill>
              <a:cs typeface="+mj-cs"/>
            </a:endParaRPr>
          </a:p>
          <a:p>
            <a:pPr algn="r" rtl="1">
              <a:buFontTx/>
              <a:buChar char="•"/>
            </a:pPr>
            <a:r>
              <a:rPr lang="he-IL" altLang="he-IL" b="1" dirty="0">
                <a:solidFill>
                  <a:srgbClr val="192A72"/>
                </a:solidFill>
                <a:cs typeface="+mj-cs"/>
              </a:rPr>
              <a:t>חוזק לבטון.</a:t>
            </a:r>
            <a:endParaRPr lang="en-US" altLang="he-IL" dirty="0">
              <a:solidFill>
                <a:srgbClr val="192A72"/>
              </a:solidFill>
              <a:cs typeface="+mj-cs"/>
            </a:endParaRPr>
          </a:p>
          <a:p>
            <a:pPr algn="r" rtl="1"/>
            <a:endParaRPr lang="he-IL" altLang="he-IL" dirty="0">
              <a:solidFill>
                <a:srgbClr val="192A72"/>
              </a:solidFill>
              <a:cs typeface="+mj-cs"/>
            </a:endParaRPr>
          </a:p>
          <a:p>
            <a:pPr algn="r" rtl="1"/>
            <a:r>
              <a:rPr lang="he-IL" altLang="he-IL" dirty="0">
                <a:solidFill>
                  <a:srgbClr val="192A72"/>
                </a:solidFill>
                <a:cs typeface="+mj-cs"/>
              </a:rPr>
              <a:t>קיימים שני </a:t>
            </a:r>
            <a:r>
              <a:rPr lang="he-IL" altLang="he-IL" b="1" dirty="0">
                <a:solidFill>
                  <a:srgbClr val="192A72"/>
                </a:solidFill>
                <a:cs typeface="+mj-cs"/>
              </a:rPr>
              <a:t>סוגי מקורות </a:t>
            </a:r>
            <a:r>
              <a:rPr lang="he-IL" altLang="he-IL" dirty="0">
                <a:solidFill>
                  <a:srgbClr val="192A72"/>
                </a:solidFill>
                <a:cs typeface="+mj-cs"/>
              </a:rPr>
              <a:t>לאגרגטים:</a:t>
            </a:r>
            <a:endParaRPr lang="en-US" altLang="he-IL" dirty="0">
              <a:solidFill>
                <a:srgbClr val="192A72"/>
              </a:solidFill>
              <a:cs typeface="+mj-cs"/>
            </a:endParaRPr>
          </a:p>
          <a:p>
            <a:pPr algn="r">
              <a:buFontTx/>
              <a:buChar char="•"/>
            </a:pPr>
            <a:r>
              <a:rPr lang="he-IL" altLang="he-IL" dirty="0">
                <a:solidFill>
                  <a:srgbClr val="192A72"/>
                </a:solidFill>
                <a:cs typeface="+mj-cs"/>
              </a:rPr>
              <a:t>מחצבה- מחוספס</a:t>
            </a:r>
            <a:endParaRPr lang="en-US" altLang="he-IL" dirty="0">
              <a:solidFill>
                <a:srgbClr val="192A72"/>
              </a:solidFill>
              <a:cs typeface="+mj-cs"/>
            </a:endParaRPr>
          </a:p>
          <a:p>
            <a:pPr algn="r">
              <a:buFontTx/>
              <a:buChar char="•"/>
            </a:pPr>
            <a:r>
              <a:rPr lang="he-IL" altLang="he-IL" dirty="0">
                <a:solidFill>
                  <a:srgbClr val="192A72"/>
                </a:solidFill>
                <a:cs typeface="+mj-cs"/>
              </a:rPr>
              <a:t>חלוקי נחל- חלק יותר</a:t>
            </a:r>
            <a:endParaRPr lang="en-US" altLang="he-IL" dirty="0">
              <a:solidFill>
                <a:srgbClr val="192A72"/>
              </a:solidFill>
              <a:cs typeface="+mj-cs"/>
            </a:endParaRPr>
          </a:p>
          <a:p>
            <a:pPr algn="r"/>
            <a:endParaRPr lang="en-US" altLang="he-IL" dirty="0">
              <a:solidFill>
                <a:srgbClr val="192A72"/>
              </a:solidFill>
              <a:cs typeface="+mj-cs"/>
            </a:endParaRPr>
          </a:p>
          <a:p>
            <a:pPr algn="r" rtl="1"/>
            <a:r>
              <a:rPr lang="he-IL" altLang="he-IL" dirty="0">
                <a:solidFill>
                  <a:srgbClr val="192A72"/>
                </a:solidFill>
                <a:cs typeface="+mj-cs"/>
              </a:rPr>
              <a:t>אגרגט מחצבה תורם יותר </a:t>
            </a:r>
            <a:r>
              <a:rPr lang="he-IL" altLang="he-IL" b="1" dirty="0">
                <a:solidFill>
                  <a:srgbClr val="192A72"/>
                </a:solidFill>
                <a:cs typeface="+mj-cs"/>
              </a:rPr>
              <a:t>לחוזק</a:t>
            </a:r>
            <a:r>
              <a:rPr lang="he-IL" altLang="he-IL" dirty="0">
                <a:solidFill>
                  <a:srgbClr val="192A72"/>
                </a:solidFill>
                <a:cs typeface="+mj-cs"/>
              </a:rPr>
              <a:t> הבטון כי הוא מחוספס, </a:t>
            </a:r>
          </a:p>
          <a:p>
            <a:pPr algn="r" rtl="1"/>
            <a:r>
              <a:rPr lang="he-IL" altLang="he-IL" dirty="0">
                <a:solidFill>
                  <a:srgbClr val="192A72"/>
                </a:solidFill>
                <a:cs typeface="+mj-cs"/>
              </a:rPr>
              <a:t>שטח הפנים שלו גדול יותר והוא מתקשר טוב יותר לבטון.</a:t>
            </a:r>
            <a:endParaRPr lang="en-US" altLang="he-IL" dirty="0">
              <a:solidFill>
                <a:srgbClr val="192A72"/>
              </a:solidFill>
              <a:cs typeface="+mj-cs"/>
            </a:endParaRPr>
          </a:p>
          <a:p>
            <a:pPr algn="r" rtl="1"/>
            <a:endParaRPr lang="he-IL" altLang="he-IL" b="1" dirty="0">
              <a:solidFill>
                <a:srgbClr val="192A72"/>
              </a:solidFill>
              <a:cs typeface="+mj-cs"/>
            </a:endParaRPr>
          </a:p>
          <a:p>
            <a:pPr algn="r" rtl="1"/>
            <a:r>
              <a:rPr lang="he-IL" altLang="he-IL" b="1" dirty="0">
                <a:solidFill>
                  <a:srgbClr val="192A72"/>
                </a:solidFill>
                <a:cs typeface="+mj-cs"/>
              </a:rPr>
              <a:t>דרוג האגרגטים: </a:t>
            </a:r>
            <a:r>
              <a:rPr lang="he-IL" altLang="he-IL" dirty="0">
                <a:solidFill>
                  <a:srgbClr val="192A72"/>
                </a:solidFill>
                <a:cs typeface="+mj-cs"/>
              </a:rPr>
              <a:t>כדי לקבל בטון טוב מומלץ להשתמש </a:t>
            </a:r>
            <a:r>
              <a:rPr lang="he-IL" altLang="he-IL" b="1" dirty="0">
                <a:solidFill>
                  <a:srgbClr val="192A72"/>
                </a:solidFill>
                <a:cs typeface="+mj-cs"/>
              </a:rPr>
              <a:t>בשלושה סוגי אגרגטים: דק, בינוני וגדול.</a:t>
            </a:r>
            <a:endParaRPr lang="en-US" altLang="he-IL" dirty="0">
              <a:solidFill>
                <a:srgbClr val="192A72"/>
              </a:solidFill>
              <a:cs typeface="+mj-cs"/>
            </a:endParaRPr>
          </a:p>
          <a:p>
            <a:pPr algn="r" rtl="1"/>
            <a:r>
              <a:rPr lang="he-IL" altLang="he-IL" dirty="0">
                <a:solidFill>
                  <a:srgbClr val="192A72"/>
                </a:solidFill>
                <a:cs typeface="+mj-cs"/>
              </a:rPr>
              <a:t>שימוש כזה מבטיח תערובת עבידה וצפופה שתיתן את החוזק הדרוש. </a:t>
            </a:r>
          </a:p>
          <a:p>
            <a:pPr algn="r" rtl="1"/>
            <a:r>
              <a:rPr lang="he-IL" altLang="he-IL" dirty="0">
                <a:solidFill>
                  <a:srgbClr val="192A72"/>
                </a:solidFill>
                <a:cs typeface="+mj-cs"/>
              </a:rPr>
              <a:t>החללים בין האגרגטים הגדולים מתמלאים באגרגטים הדקים.</a:t>
            </a:r>
            <a:endParaRPr lang="en-US" altLang="he-IL" dirty="0">
              <a:solidFill>
                <a:srgbClr val="192A72"/>
              </a:solidFill>
              <a:cs typeface="+mj-cs"/>
            </a:endParaRPr>
          </a:p>
          <a:p>
            <a:pPr algn="r" rtl="1"/>
            <a:r>
              <a:rPr lang="he-IL" altLang="he-IL" dirty="0">
                <a:solidFill>
                  <a:srgbClr val="192A72"/>
                </a:solidFill>
                <a:cs typeface="+mj-cs"/>
              </a:rPr>
              <a:t>שימוש באגרגט גס ככל האפשר מאפשר להקטין את כמות המים הדרושה להכנת הבטון </a:t>
            </a:r>
          </a:p>
          <a:p>
            <a:pPr algn="r" rtl="1"/>
            <a:r>
              <a:rPr lang="he-IL" altLang="he-IL" dirty="0">
                <a:solidFill>
                  <a:srgbClr val="192A72"/>
                </a:solidFill>
                <a:cs typeface="+mj-cs"/>
              </a:rPr>
              <a:t>ולהקטין את כמות הצמנט בלי לפגוע באיכות הבטון ולהוזיל את מחירו (כמות המים משפיעה מאוד </a:t>
            </a:r>
          </a:p>
          <a:p>
            <a:pPr algn="r" rtl="1"/>
            <a:r>
              <a:rPr lang="he-IL" altLang="he-IL" dirty="0">
                <a:solidFill>
                  <a:srgbClr val="192A72"/>
                </a:solidFill>
                <a:cs typeface="+mj-cs"/>
              </a:rPr>
              <a:t>על חוזק וסומך הבטון), אך לעומת זאת אגרגט גס מדי עלול להפריע לציפוף הבטון.</a:t>
            </a:r>
            <a:endParaRPr lang="en-US" altLang="he-IL" dirty="0">
              <a:solidFill>
                <a:srgbClr val="192A72"/>
              </a:solidFill>
              <a:cs typeface="+mj-cs"/>
            </a:endParaRPr>
          </a:p>
          <a:p>
            <a:pPr algn="r" rtl="1"/>
            <a:r>
              <a:rPr lang="he-IL" altLang="he-IL" dirty="0">
                <a:solidFill>
                  <a:srgbClr val="192A72"/>
                </a:solidFill>
                <a:cs typeface="+mj-cs"/>
              </a:rPr>
              <a:t>בארץ מקובל השימוש </a:t>
            </a:r>
            <a:r>
              <a:rPr lang="he-IL" altLang="he-IL" b="1" dirty="0">
                <a:solidFill>
                  <a:srgbClr val="192A72"/>
                </a:solidFill>
                <a:cs typeface="+mj-cs"/>
              </a:rPr>
              <a:t>בחצץ ובחול</a:t>
            </a:r>
            <a:r>
              <a:rPr lang="he-IL" altLang="he-IL" dirty="0">
                <a:solidFill>
                  <a:srgbClr val="192A72"/>
                </a:solidFill>
                <a:cs typeface="+mj-cs"/>
              </a:rPr>
              <a:t>.</a:t>
            </a: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A456B511-0EC8-4D39-ABF1-0347D0AA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" y="-66554"/>
            <a:ext cx="12191999" cy="720000"/>
          </a:xfrm>
        </p:spPr>
        <p:txBody>
          <a:bodyPr/>
          <a:lstStyle/>
          <a:p>
            <a:r>
              <a:rPr lang="he-IL" dirty="0"/>
              <a:t>אגרגטים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0" y="873491"/>
            <a:ext cx="3565101" cy="27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41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94"/>
          <p:cNvSpPr>
            <a:spLocks noChangeArrowheads="1"/>
          </p:cNvSpPr>
          <p:nvPr/>
        </p:nvSpPr>
        <p:spPr bwMode="auto">
          <a:xfrm>
            <a:off x="10483270" y="33506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8B217A8-6620-4DEB-9D45-586F7489D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1200" y="1331914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BBCAA3CE-9FFC-434F-ACDD-6492EFD853D3}"/>
              </a:ext>
            </a:extLst>
          </p:cNvPr>
          <p:cNvSpPr/>
          <p:nvPr/>
        </p:nvSpPr>
        <p:spPr>
          <a:xfrm>
            <a:off x="1732661" y="933094"/>
            <a:ext cx="947110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200" dirty="0">
                <a:solidFill>
                  <a:srgbClr val="192A72"/>
                </a:solidFill>
                <a:latin typeface="arial, sans-serif"/>
                <a:cs typeface="+mj-cs"/>
              </a:rPr>
              <a:t>יש להקפיד על שימוש במי שתייה . </a:t>
            </a:r>
          </a:p>
          <a:p>
            <a:r>
              <a:rPr lang="he-IL" sz="2200" dirty="0">
                <a:solidFill>
                  <a:srgbClr val="192A72"/>
                </a:solidFill>
                <a:latin typeface="arial, sans-serif"/>
                <a:cs typeface="+mj-cs"/>
              </a:rPr>
              <a:t>לא משתמשים במים מלוחים כי המלח מקטין את חוזק הבטון. </a:t>
            </a:r>
          </a:p>
          <a:p>
            <a:r>
              <a:rPr lang="he-IL" sz="2200" dirty="0">
                <a:solidFill>
                  <a:srgbClr val="192A72"/>
                </a:solidFill>
                <a:latin typeface="arial, sans-serif"/>
                <a:cs typeface="+mj-cs"/>
              </a:rPr>
              <a:t>כמו כן המלח גורם לחלודה בבואו במגע עם מוטות הברזל.</a:t>
            </a:r>
            <a:endParaRPr lang="he-IL" sz="2200" dirty="0">
              <a:solidFill>
                <a:srgbClr val="192A72"/>
              </a:solidFill>
              <a:latin typeface="Arial" panose="020B0604020202020204" pitchFamily="34" charset="0"/>
              <a:cs typeface="+mj-cs"/>
            </a:endParaRPr>
          </a:p>
          <a:p>
            <a:endParaRPr lang="he-IL" sz="2200" dirty="0">
              <a:solidFill>
                <a:srgbClr val="192A72"/>
              </a:solidFill>
              <a:latin typeface="Arial" panose="020B0604020202020204" pitchFamily="34" charset="0"/>
              <a:cs typeface="+mj-cs"/>
            </a:endParaRPr>
          </a:p>
          <a:p>
            <a:r>
              <a:rPr lang="he-IL" sz="2200" u="sng" dirty="0">
                <a:solidFill>
                  <a:srgbClr val="192A72"/>
                </a:solidFill>
                <a:latin typeface="Arial" panose="020B0604020202020204" pitchFamily="34" charset="0"/>
                <a:cs typeface="+mj-cs"/>
              </a:rPr>
              <a:t>תפקיד: </a:t>
            </a:r>
            <a:r>
              <a:rPr lang="he-IL" dirty="0"/>
              <a:t>המים גורמים בעצם לחבר בין כל החומרים ולהפוך אותם לעיסה .</a:t>
            </a:r>
          </a:p>
          <a:p>
            <a:endParaRPr lang="he-IL" sz="2200" dirty="0">
              <a:solidFill>
                <a:srgbClr val="192A72"/>
              </a:solidFill>
              <a:latin typeface="Arial" panose="020B0604020202020204" pitchFamily="34" charset="0"/>
              <a:cs typeface="+mj-cs"/>
            </a:endParaRPr>
          </a:p>
          <a:p>
            <a:r>
              <a:rPr lang="he-IL" sz="2200" dirty="0">
                <a:solidFill>
                  <a:srgbClr val="192A72"/>
                </a:solidFill>
                <a:latin typeface="Arial" panose="020B0604020202020204" pitchFamily="34" charset="0"/>
                <a:cs typeface="+mj-cs"/>
              </a:rPr>
              <a:t>יחס מים – צמנט או </a:t>
            </a:r>
            <a:r>
              <a:rPr lang="he-IL" sz="2200" b="1" dirty="0">
                <a:solidFill>
                  <a:srgbClr val="192A72"/>
                </a:solidFill>
                <a:latin typeface="Arial" panose="020B0604020202020204" pitchFamily="34" charset="0"/>
                <a:cs typeface="+mj-cs"/>
              </a:rPr>
              <a:t>מנת מים</a:t>
            </a:r>
            <a:r>
              <a:rPr lang="he-IL" sz="2200" dirty="0">
                <a:solidFill>
                  <a:srgbClr val="192A72"/>
                </a:solidFill>
                <a:latin typeface="Arial" panose="020B0604020202020204" pitchFamily="34" charset="0"/>
                <a:cs typeface="+mj-cs"/>
              </a:rPr>
              <a:t>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e-IL" sz="2200" dirty="0">
                <a:solidFill>
                  <a:srgbClr val="192A72"/>
                </a:solidFill>
                <a:latin typeface="arial" panose="020B0604020202020204" pitchFamily="34" charset="0"/>
                <a:cs typeface="+mj-cs"/>
              </a:rPr>
              <a:t>כמות המים בתערובת משפיעה על חוזק הבטון </a:t>
            </a:r>
            <a:r>
              <a:rPr lang="he-IL" sz="2200" dirty="0" err="1">
                <a:solidFill>
                  <a:srgbClr val="192A72"/>
                </a:solidFill>
                <a:latin typeface="arial" panose="020B0604020202020204" pitchFamily="34" charset="0"/>
                <a:cs typeface="+mj-cs"/>
              </a:rPr>
              <a:t>ועבידותו</a:t>
            </a:r>
            <a:r>
              <a:rPr lang="he-IL" sz="2200" dirty="0">
                <a:solidFill>
                  <a:srgbClr val="192A72"/>
                </a:solidFill>
                <a:latin typeface="arial" panose="020B0604020202020204" pitchFamily="34" charset="0"/>
                <a:cs typeface="+mj-cs"/>
              </a:rPr>
              <a:t>.</a:t>
            </a:r>
            <a:endParaRPr lang="he-IL" sz="2200" dirty="0">
              <a:solidFill>
                <a:srgbClr val="192A72"/>
              </a:solidFill>
              <a:latin typeface="Arial" panose="020B0604020202020204" pitchFamily="34" charset="0"/>
              <a:cs typeface="+mj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e-IL" sz="2200" dirty="0">
                <a:solidFill>
                  <a:srgbClr val="192A72"/>
                </a:solidFill>
                <a:latin typeface="arial" panose="020B0604020202020204" pitchFamily="34" charset="0"/>
                <a:cs typeface="+mj-cs"/>
              </a:rPr>
              <a:t>ככל שיהיו יותר מים בתערובת- הבטון יהיה חלש יותר אך דליל יותר ולכן נוח יותר ליציקה.</a:t>
            </a:r>
            <a:endParaRPr lang="he-IL" sz="2200" dirty="0">
              <a:solidFill>
                <a:srgbClr val="192A72"/>
              </a:solidFill>
              <a:latin typeface="Arial" panose="020B0604020202020204" pitchFamily="34" charset="0"/>
              <a:cs typeface="+mj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e-IL" sz="2200" dirty="0">
                <a:solidFill>
                  <a:srgbClr val="192A72"/>
                </a:solidFill>
                <a:latin typeface="arial" panose="020B0604020202020204" pitchFamily="34" charset="0"/>
                <a:cs typeface="+mj-cs"/>
              </a:rPr>
              <a:t>ככל שיהיו פחות מים בתערובת- הבטון יהיה חזק יותר- סמיך יותר אך קשה יותר ליציקה.</a:t>
            </a:r>
            <a:br>
              <a:rPr lang="he-IL" sz="2200" dirty="0">
                <a:solidFill>
                  <a:srgbClr val="192A72"/>
                </a:solidFill>
                <a:latin typeface="arial" panose="020B0604020202020204" pitchFamily="34" charset="0"/>
                <a:cs typeface="+mj-cs"/>
              </a:rPr>
            </a:br>
            <a:r>
              <a:rPr lang="he-IL" sz="2200" dirty="0">
                <a:solidFill>
                  <a:srgbClr val="192A72"/>
                </a:solidFill>
                <a:latin typeface="arial" panose="020B0604020202020204" pitchFamily="34" charset="0"/>
                <a:cs typeface="+mj-cs"/>
              </a:rPr>
              <a:t>מורידים את כמות המים עד למידה שניתן לעבוד עם הבטון.</a:t>
            </a:r>
            <a:endParaRPr lang="he-IL" sz="2200" dirty="0">
              <a:solidFill>
                <a:srgbClr val="192A72"/>
              </a:solidFill>
              <a:latin typeface="Arial" panose="020B0604020202020204" pitchFamily="34" charset="0"/>
              <a:cs typeface="+mj-cs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6722C43-0612-4B29-BEA1-C7DD80E34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1" y="4728324"/>
            <a:ext cx="2743200" cy="19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6A617C5F-1ECE-47A8-9B16-55E504C3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מים</a:t>
            </a:r>
          </a:p>
        </p:txBody>
      </p:sp>
    </p:spTree>
    <p:extLst>
      <p:ext uri="{BB962C8B-B14F-4D97-AF65-F5344CB8AC3E}">
        <p14:creationId xmlns:p14="http://schemas.microsoft.com/office/powerpoint/2010/main" val="20407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94"/>
          <p:cNvSpPr>
            <a:spLocks noChangeArrowheads="1"/>
          </p:cNvSpPr>
          <p:nvPr/>
        </p:nvSpPr>
        <p:spPr bwMode="auto">
          <a:xfrm>
            <a:off x="10483270" y="33506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8B217A8-6620-4DEB-9D45-586F7489D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1200" y="1331914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495E25E-B3B1-4EC8-9307-128BAC9C6614}"/>
              </a:ext>
            </a:extLst>
          </p:cNvPr>
          <p:cNvSpPr/>
          <p:nvPr/>
        </p:nvSpPr>
        <p:spPr>
          <a:xfrm>
            <a:off x="769434" y="1134706"/>
            <a:ext cx="1070581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200" dirty="0">
                <a:solidFill>
                  <a:srgbClr val="192A72"/>
                </a:solidFill>
                <a:latin typeface="arial, sans-serif"/>
                <a:cs typeface="+mj-cs"/>
              </a:rPr>
              <a:t>תוספים שמוסיפים לתערובת על מנת להקנות לה תכונות שאנו מעוניינים בהן. </a:t>
            </a:r>
          </a:p>
          <a:p>
            <a:r>
              <a:rPr lang="he-IL" sz="2200" dirty="0">
                <a:solidFill>
                  <a:srgbClr val="192A72"/>
                </a:solidFill>
                <a:latin typeface="arial, sans-serif"/>
                <a:cs typeface="+mj-cs"/>
              </a:rPr>
              <a:t>יש מוספים כימיים ויש מינרליים.</a:t>
            </a:r>
          </a:p>
          <a:p>
            <a:endParaRPr lang="he-IL" sz="2200" dirty="0">
              <a:solidFill>
                <a:srgbClr val="192A72"/>
              </a:solidFill>
              <a:latin typeface="Arial" panose="020B0604020202020204" pitchFamily="34" charset="0"/>
              <a:cs typeface="+mj-cs"/>
            </a:endParaRPr>
          </a:p>
          <a:p>
            <a:r>
              <a:rPr lang="he-IL" sz="2200" b="1" dirty="0">
                <a:solidFill>
                  <a:srgbClr val="192A72"/>
                </a:solidFill>
                <a:latin typeface="Arial" panose="020B0604020202020204" pitchFamily="34" charset="0"/>
                <a:cs typeface="+mj-cs"/>
              </a:rPr>
              <a:t>לדוגמא: </a:t>
            </a:r>
          </a:p>
          <a:p>
            <a:r>
              <a:rPr lang="he-IL" sz="2200" u="sng" dirty="0">
                <a:solidFill>
                  <a:srgbClr val="192A72"/>
                </a:solidFill>
                <a:latin typeface="Arial" panose="020B0604020202020204" pitchFamily="34" charset="0"/>
                <a:cs typeface="+mj-cs"/>
              </a:rPr>
              <a:t>מוסף מעכב התקשרות- </a:t>
            </a:r>
            <a:r>
              <a:rPr lang="he-IL" sz="2200" dirty="0">
                <a:solidFill>
                  <a:srgbClr val="192A72"/>
                </a:solidFill>
                <a:latin typeface="Arial" panose="020B0604020202020204" pitchFamily="34" charset="0"/>
                <a:cs typeface="+mj-cs"/>
              </a:rPr>
              <a:t>כשזמן הובלת הבטון ארוך,</a:t>
            </a:r>
          </a:p>
          <a:p>
            <a:r>
              <a:rPr lang="he-IL" sz="2200" u="sng" dirty="0">
                <a:solidFill>
                  <a:srgbClr val="192A72"/>
                </a:solidFill>
                <a:latin typeface="Arial" panose="020B0604020202020204" pitchFamily="34" charset="0"/>
                <a:cs typeface="+mj-cs"/>
              </a:rPr>
              <a:t>מוסף מחיש התחזקות- </a:t>
            </a:r>
            <a:r>
              <a:rPr lang="he-IL" sz="2200" dirty="0">
                <a:solidFill>
                  <a:srgbClr val="192A72"/>
                </a:solidFill>
                <a:latin typeface="Arial" panose="020B0604020202020204" pitchFamily="34" charset="0"/>
                <a:cs typeface="+mj-cs"/>
              </a:rPr>
              <a:t>מזרז את התחזקות הבטון,</a:t>
            </a:r>
          </a:p>
          <a:p>
            <a:r>
              <a:rPr lang="he-IL" sz="2200" u="sng" dirty="0">
                <a:solidFill>
                  <a:srgbClr val="192A72"/>
                </a:solidFill>
                <a:latin typeface="Arial" panose="020B0604020202020204" pitchFamily="34" charset="0"/>
                <a:cs typeface="+mj-cs"/>
              </a:rPr>
              <a:t>מוסף כולא אויר- </a:t>
            </a:r>
            <a:r>
              <a:rPr lang="he-IL" sz="2200" dirty="0">
                <a:solidFill>
                  <a:srgbClr val="192A72"/>
                </a:solidFill>
                <a:latin typeface="Arial" panose="020B0604020202020204" pitchFamily="34" charset="0"/>
                <a:cs typeface="+mj-cs"/>
              </a:rPr>
              <a:t>שמשפר את עמידות הבטון בפני קרה.</a:t>
            </a:r>
          </a:p>
        </p:txBody>
      </p:sp>
      <p:pic>
        <p:nvPicPr>
          <p:cNvPr id="7170" name="Picture 2" descr="מוספים לבטון ולטיח - מוסרי כלי עבודה">
            <a:extLst>
              <a:ext uri="{FF2B5EF4-FFF2-40B4-BE49-F238E27FC236}">
                <a16:creationId xmlns:a16="http://schemas.microsoft.com/office/drawing/2014/main" id="{FF676611-3B36-411D-8122-04E5A87E6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04" y="2165796"/>
            <a:ext cx="3182794" cy="318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לאריספלסט מוספים לבטון - Penetron - Home | Facebook">
            <a:extLst>
              <a:ext uri="{FF2B5EF4-FFF2-40B4-BE49-F238E27FC236}">
                <a16:creationId xmlns:a16="http://schemas.microsoft.com/office/drawing/2014/main" id="{F175FE78-BEC6-409B-B404-FF8EE4B0D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244" y="4025438"/>
            <a:ext cx="3976687" cy="26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CEF89114-10C5-408B-BC9F-6B2C22CD0B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מוספים</a:t>
            </a:r>
          </a:p>
        </p:txBody>
      </p:sp>
    </p:spTree>
    <p:extLst>
      <p:ext uri="{BB962C8B-B14F-4D97-AF65-F5344CB8AC3E}">
        <p14:creationId xmlns:p14="http://schemas.microsoft.com/office/powerpoint/2010/main" val="2481404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94"/>
          <p:cNvSpPr>
            <a:spLocks noChangeArrowheads="1"/>
          </p:cNvSpPr>
          <p:nvPr/>
        </p:nvSpPr>
        <p:spPr bwMode="auto">
          <a:xfrm>
            <a:off x="10483270" y="33506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8B217A8-6620-4DEB-9D45-586F7489D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1200" y="1331914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892" y="381000"/>
            <a:ext cx="4063604" cy="541813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096" y="381000"/>
            <a:ext cx="4063604" cy="541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94"/>
          <p:cNvSpPr>
            <a:spLocks noChangeArrowheads="1"/>
          </p:cNvSpPr>
          <p:nvPr/>
        </p:nvSpPr>
        <p:spPr bwMode="auto">
          <a:xfrm>
            <a:off x="10483270" y="33506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8B217A8-6620-4DEB-9D45-586F7489D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1200" y="1331914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" name="ltHyzDKkUY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83728" y="650199"/>
            <a:ext cx="8339667" cy="4691062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2195861" y="5777524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altLang="he-IL" dirty="0"/>
              <a:t>יציקת תיקרה ביניים  </a:t>
            </a:r>
            <a:r>
              <a:rPr lang="he-IL" altLang="he-IL" dirty="0" err="1"/>
              <a:t>מיקשית</a:t>
            </a:r>
            <a:r>
              <a:rPr lang="he-IL" altLang="he-IL" dirty="0"/>
              <a:t>  +ריטוט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82068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dirty="0"/>
              <a:t>טכנולוגיות הבניה</a:t>
            </a:r>
            <a:br>
              <a:rPr lang="he-IL" dirty="0"/>
            </a:br>
            <a:r>
              <a:rPr lang="he-IL" dirty="0">
                <a:solidFill>
                  <a:srgbClr val="192A72"/>
                </a:solidFill>
              </a:rPr>
              <a:t>בטון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-108283" y="3061491"/>
            <a:ext cx="12192001" cy="765200"/>
          </a:xfrm>
        </p:spPr>
        <p:txBody>
          <a:bodyPr/>
          <a:lstStyle/>
          <a:p>
            <a:pPr algn="ctr">
              <a:tabLst>
                <a:tab pos="2637155" algn="ctr"/>
                <a:tab pos="5274310" algn="r"/>
              </a:tabLst>
            </a:pPr>
            <a:r>
              <a:rPr lang="he-I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מגמת בניה ואדריכלות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r>
              <a:rPr lang="he-IL" sz="3200" dirty="0">
                <a:sym typeface="Varela Round"/>
              </a:rPr>
              <a:t>מנחה :גדי </a:t>
            </a:r>
            <a:r>
              <a:rPr lang="he-IL" sz="3200" dirty="0" err="1">
                <a:sym typeface="Varela Round"/>
              </a:rPr>
              <a:t>ליגטי</a:t>
            </a:r>
            <a:r>
              <a:rPr lang="he-IL" sz="3200" dirty="0">
                <a:sym typeface="Varela Round"/>
              </a:rPr>
              <a:t> -מדריך ארצי לבניה ואדריכלות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94"/>
          <p:cNvSpPr>
            <a:spLocks noChangeArrowheads="1"/>
          </p:cNvSpPr>
          <p:nvPr/>
        </p:nvSpPr>
        <p:spPr bwMode="auto">
          <a:xfrm>
            <a:off x="10483270" y="33506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/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3322B3DE-AAF4-4757-AEB3-666C6C5BE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680785"/>
              </p:ext>
            </p:extLst>
          </p:nvPr>
        </p:nvGraphicFramePr>
        <p:xfrm>
          <a:off x="6188860" y="1021887"/>
          <a:ext cx="4386775" cy="3188436"/>
        </p:xfrm>
        <a:graphic>
          <a:graphicData uri="http://schemas.openxmlformats.org/drawingml/2006/table">
            <a:tbl>
              <a:tblPr/>
              <a:tblGrid>
                <a:gridCol w="4386775">
                  <a:extLst>
                    <a:ext uri="{9D8B030D-6E8A-4147-A177-3AD203B41FA5}">
                      <a16:colId xmlns:a16="http://schemas.microsoft.com/office/drawing/2014/main" val="1896608978"/>
                    </a:ext>
                  </a:extLst>
                </a:gridCol>
              </a:tblGrid>
              <a:tr h="1767524">
                <a:tc>
                  <a:txBody>
                    <a:bodyPr/>
                    <a:lstStyle/>
                    <a:p>
                      <a:pPr marL="0" marR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>
                          <a:effectLst/>
                        </a:rPr>
                        <a:t>הבטון,</a:t>
                      </a:r>
                      <a:r>
                        <a:rPr lang="he-IL" sz="1800" dirty="0">
                          <a:effectLst/>
                        </a:rPr>
                        <a:t> הוא תערובת מבוקרת (עפ"י </a:t>
                      </a:r>
                      <a:r>
                        <a:rPr lang="he-IL" sz="1800" u="sng" dirty="0">
                          <a:effectLst/>
                        </a:rPr>
                        <a:t>מרשם</a:t>
                      </a:r>
                      <a:r>
                        <a:rPr lang="he-IL" sz="1800" dirty="0">
                          <a:effectLst/>
                        </a:rPr>
                        <a:t> בהתאם</a:t>
                      </a:r>
                      <a:r>
                        <a:rPr lang="he-IL" sz="1800" baseline="0" dirty="0">
                          <a:effectLst/>
                        </a:rPr>
                        <a:t> לסוג היציקה ) </a:t>
                      </a:r>
                      <a:r>
                        <a:rPr lang="he-IL" sz="1800" dirty="0">
                          <a:effectLst/>
                        </a:rPr>
                        <a:t>של:</a:t>
                      </a:r>
                    </a:p>
                    <a:p>
                      <a:pPr rtl="1" fontAlgn="t"/>
                      <a:r>
                        <a:rPr lang="he-IL" sz="1800" b="1" dirty="0">
                          <a:effectLst/>
                        </a:rPr>
                        <a:t>1.צמנט</a:t>
                      </a:r>
                    </a:p>
                    <a:p>
                      <a:pPr rtl="1" fontAlgn="t"/>
                      <a:r>
                        <a:rPr lang="he-IL" sz="1800" b="1" dirty="0">
                          <a:effectLst/>
                        </a:rPr>
                        <a:t>2.אגרגטים </a:t>
                      </a:r>
                    </a:p>
                    <a:p>
                      <a:pPr rtl="1" fontAlgn="t"/>
                      <a:r>
                        <a:rPr lang="he-IL" sz="1800" b="1" dirty="0">
                          <a:effectLst/>
                        </a:rPr>
                        <a:t>3.מים </a:t>
                      </a:r>
                    </a:p>
                    <a:p>
                      <a:pPr rtl="1" fontAlgn="t"/>
                      <a:r>
                        <a:rPr lang="he-IL" sz="1800" b="1" dirty="0">
                          <a:effectLst/>
                        </a:rPr>
                        <a:t>4.</a:t>
                      </a:r>
                      <a:r>
                        <a:rPr lang="he-IL" sz="1800" dirty="0">
                          <a:effectLst/>
                        </a:rPr>
                        <a:t>בתוספת של </a:t>
                      </a:r>
                      <a:r>
                        <a:rPr lang="he-IL" sz="1800" b="1" dirty="0">
                          <a:effectLst/>
                        </a:rPr>
                        <a:t>מוספים</a:t>
                      </a:r>
                      <a:r>
                        <a:rPr lang="he-IL" sz="1800" dirty="0">
                          <a:effectLst/>
                        </a:rPr>
                        <a:t> לשיפור תכונות התע</a:t>
                      </a:r>
                      <a:r>
                        <a:rPr lang="he-IL" sz="1800" dirty="0">
                          <a:effectLst/>
                          <a:latin typeface="arial, sans-serif"/>
                        </a:rPr>
                        <a:t>רובת.</a:t>
                      </a:r>
                    </a:p>
                    <a:p>
                      <a:pPr rtl="1" fontAlgn="t"/>
                      <a:endParaRPr lang="he-IL" sz="1800" dirty="0">
                        <a:effectLst/>
                      </a:endParaRPr>
                    </a:p>
                    <a:p>
                      <a:pPr rtl="1" fontAlgn="t"/>
                      <a:r>
                        <a:rPr lang="he-IL" sz="1800" dirty="0">
                          <a:effectLst/>
                          <a:latin typeface="arial, sans-serif"/>
                        </a:rPr>
                        <a:t>הבטון משמש אותנו ביצירת</a:t>
                      </a:r>
                      <a:r>
                        <a:rPr lang="he-IL" sz="1800" baseline="0" dirty="0">
                          <a:effectLst/>
                          <a:latin typeface="arial, sans-serif"/>
                        </a:rPr>
                        <a:t> </a:t>
                      </a:r>
                      <a:r>
                        <a:rPr lang="he-IL" sz="1800" dirty="0">
                          <a:effectLst/>
                          <a:latin typeface="arial, sans-serif"/>
                        </a:rPr>
                        <a:t>שלד המבנה. </a:t>
                      </a:r>
                    </a:p>
                    <a:p>
                      <a:pPr rtl="1" fontAlgn="t"/>
                      <a:endParaRPr lang="he-IL" sz="1800" dirty="0">
                        <a:effectLst/>
                        <a:latin typeface="arial, sans-serif"/>
                      </a:endParaRPr>
                    </a:p>
                  </a:txBody>
                  <a:tcPr marL="85458" marR="85458" marT="85458" marB="8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94444"/>
                  </a:ext>
                </a:extLst>
              </a:tr>
            </a:tbl>
          </a:graphicData>
        </a:graphic>
      </p:graphicFrame>
      <p:sp>
        <p:nvSpPr>
          <p:cNvPr id="5" name="AutoShape 2">
            <a:extLst>
              <a:ext uri="{FF2B5EF4-FFF2-40B4-BE49-F238E27FC236}">
                <a16:creationId xmlns:a16="http://schemas.microsoft.com/office/drawing/2014/main" id="{E8B217A8-6620-4DEB-9D45-586F7489D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1200" y="1331914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FED7453-14A2-4BCF-8036-2598685E0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0" y="1087535"/>
            <a:ext cx="4076188" cy="305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58D311AC-43B4-46F5-A2A5-D720A00B595A}"/>
              </a:ext>
            </a:extLst>
          </p:cNvPr>
          <p:cNvSpPr/>
          <p:nvPr/>
        </p:nvSpPr>
        <p:spPr>
          <a:xfrm>
            <a:off x="1739591" y="4611633"/>
            <a:ext cx="949081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rgbClr val="192A72"/>
                </a:solidFill>
                <a:latin typeface="Arial" panose="020B0604020202020204" pitchFamily="34" charset="0"/>
              </a:rPr>
              <a:t> למה הבטון הוא חומר בניה מקובל בארץ?</a:t>
            </a:r>
            <a:endParaRPr lang="he-IL" sz="2000" dirty="0">
              <a:solidFill>
                <a:srgbClr val="192A72"/>
              </a:solidFill>
              <a:latin typeface="Arial" panose="020B0604020202020204" pitchFamily="34" charset="0"/>
            </a:endParaRPr>
          </a:p>
          <a:p>
            <a:r>
              <a:rPr lang="he-IL" b="1" dirty="0">
                <a:solidFill>
                  <a:srgbClr val="192A72"/>
                </a:solidFill>
                <a:latin typeface="Arial" panose="020B0604020202020204" pitchFamily="34" charset="0"/>
              </a:rPr>
              <a:t>#  </a:t>
            </a:r>
            <a:r>
              <a:rPr lang="he-IL" dirty="0">
                <a:solidFill>
                  <a:srgbClr val="192A72"/>
                </a:solidFill>
                <a:latin typeface="Arial" panose="020B0604020202020204" pitchFamily="34" charset="0"/>
              </a:rPr>
              <a:t>יכולת הבטון ל</a:t>
            </a:r>
            <a:r>
              <a:rPr lang="he-IL" b="1" dirty="0">
                <a:solidFill>
                  <a:srgbClr val="192A72"/>
                </a:solidFill>
                <a:latin typeface="Arial" panose="020B0604020202020204" pitchFamily="34" charset="0"/>
              </a:rPr>
              <a:t>עמוד בכוחות לחיצה </a:t>
            </a:r>
            <a:r>
              <a:rPr lang="he-IL" dirty="0">
                <a:solidFill>
                  <a:srgbClr val="192A72"/>
                </a:solidFill>
                <a:latin typeface="Arial" panose="020B0604020202020204" pitchFamily="34" charset="0"/>
              </a:rPr>
              <a:t>גדולים ( הבטון- חזק בלחיצה חלש במתיחה)</a:t>
            </a:r>
            <a:br>
              <a:rPr lang="he-IL" dirty="0">
                <a:solidFill>
                  <a:srgbClr val="192A72"/>
                </a:solidFill>
                <a:latin typeface="Arial" panose="020B0604020202020204" pitchFamily="34" charset="0"/>
              </a:rPr>
            </a:br>
            <a:r>
              <a:rPr lang="he-IL" b="1" dirty="0">
                <a:solidFill>
                  <a:srgbClr val="192A72"/>
                </a:solidFill>
                <a:latin typeface="Arial" panose="020B0604020202020204" pitchFamily="34" charset="0"/>
              </a:rPr>
              <a:t>#  </a:t>
            </a:r>
            <a:r>
              <a:rPr lang="he-IL" dirty="0">
                <a:solidFill>
                  <a:srgbClr val="192A72"/>
                </a:solidFill>
                <a:latin typeface="Arial" panose="020B0604020202020204" pitchFamily="34" charset="0"/>
              </a:rPr>
              <a:t>האפשרות לצקת ממנו </a:t>
            </a:r>
            <a:r>
              <a:rPr lang="he-IL" b="1" dirty="0">
                <a:solidFill>
                  <a:srgbClr val="192A72"/>
                </a:solidFill>
                <a:latin typeface="Arial" panose="020B0604020202020204" pitchFamily="34" charset="0"/>
              </a:rPr>
              <a:t>כל צורה </a:t>
            </a:r>
            <a:r>
              <a:rPr lang="he-IL" dirty="0">
                <a:solidFill>
                  <a:srgbClr val="192A72"/>
                </a:solidFill>
                <a:latin typeface="Arial" panose="020B0604020202020204" pitchFamily="34" charset="0"/>
              </a:rPr>
              <a:t>שהיא</a:t>
            </a:r>
            <a:br>
              <a:rPr lang="he-IL" dirty="0">
                <a:solidFill>
                  <a:srgbClr val="192A72"/>
                </a:solidFill>
                <a:latin typeface="Arial" panose="020B0604020202020204" pitchFamily="34" charset="0"/>
              </a:rPr>
            </a:br>
            <a:r>
              <a:rPr lang="he-IL" b="1" dirty="0">
                <a:solidFill>
                  <a:srgbClr val="192A72"/>
                </a:solidFill>
                <a:latin typeface="Arial" panose="020B0604020202020204" pitchFamily="34" charset="0"/>
              </a:rPr>
              <a:t>#  זמינותם </a:t>
            </a:r>
            <a:r>
              <a:rPr lang="he-IL" dirty="0">
                <a:solidFill>
                  <a:srgbClr val="192A72"/>
                </a:solidFill>
                <a:latin typeface="Arial" panose="020B0604020202020204" pitchFamily="34" charset="0"/>
              </a:rPr>
              <a:t>של חומרי הגלם בארץ</a:t>
            </a:r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17E7A350-3057-4C79-95A8-02BFF805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305" y="245346"/>
            <a:ext cx="12191999" cy="720000"/>
          </a:xfrm>
        </p:spPr>
        <p:txBody>
          <a:bodyPr/>
          <a:lstStyle/>
          <a:p>
            <a:r>
              <a:rPr lang="he-IL" dirty="0"/>
              <a:t>הבטון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4B79291-F1E4-4CDA-BE2B-40E5CD550ABC}"/>
              </a:ext>
            </a:extLst>
          </p:cNvPr>
          <p:cNvSpPr txBox="1"/>
          <p:nvPr/>
        </p:nvSpPr>
        <p:spPr>
          <a:xfrm>
            <a:off x="1397917" y="525103"/>
            <a:ext cx="6984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1" u="sng" dirty="0">
                <a:latin typeface="arial, sans-serif"/>
              </a:rPr>
              <a:t>הבטון היא אבן מלאכותית </a:t>
            </a:r>
          </a:p>
        </p:txBody>
      </p:sp>
    </p:spTree>
    <p:extLst>
      <p:ext uri="{BB962C8B-B14F-4D97-AF65-F5344CB8AC3E}">
        <p14:creationId xmlns:p14="http://schemas.microsoft.com/office/powerpoint/2010/main" val="173682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94"/>
          <p:cNvSpPr>
            <a:spLocks noChangeArrowheads="1"/>
          </p:cNvSpPr>
          <p:nvPr/>
        </p:nvSpPr>
        <p:spPr bwMode="auto">
          <a:xfrm>
            <a:off x="10784353" y="4284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/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3322B3DE-AAF4-4757-AEB3-666C6C5BE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814964"/>
              </p:ext>
            </p:extLst>
          </p:nvPr>
        </p:nvGraphicFramePr>
        <p:xfrm>
          <a:off x="2475571" y="1018908"/>
          <a:ext cx="9138381" cy="1724216"/>
        </p:xfrm>
        <a:graphic>
          <a:graphicData uri="http://schemas.openxmlformats.org/drawingml/2006/table">
            <a:tbl>
              <a:tblPr/>
              <a:tblGrid>
                <a:gridCol w="9138381">
                  <a:extLst>
                    <a:ext uri="{9D8B030D-6E8A-4147-A177-3AD203B41FA5}">
                      <a16:colId xmlns:a16="http://schemas.microsoft.com/office/drawing/2014/main" val="1896608978"/>
                    </a:ext>
                  </a:extLst>
                </a:gridCol>
              </a:tblGrid>
              <a:tr h="1724216">
                <a:tc>
                  <a:txBody>
                    <a:bodyPr/>
                    <a:lstStyle/>
                    <a:p>
                      <a:pPr marL="0" marR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baseline="0" dirty="0">
                          <a:effectLst/>
                        </a:rPr>
                        <a:t>חומר מליטה המדביק וקושר את מרכיבי הבטון והופך את העיסה </a:t>
                      </a:r>
                      <a:r>
                        <a:rPr lang="he-IL" sz="2000" b="1" baseline="0" dirty="0">
                          <a:effectLst/>
                        </a:rPr>
                        <a:t>לאבן מלאכותית </a:t>
                      </a:r>
                      <a:endParaRPr lang="he-IL" sz="2000" dirty="0">
                        <a:effectLst/>
                      </a:endParaRPr>
                    </a:p>
                    <a:p>
                      <a:pPr rtl="1" fontAlgn="t"/>
                      <a:endParaRPr lang="he-IL" sz="2000" dirty="0">
                        <a:effectLst/>
                        <a:latin typeface="arial, sans-serif"/>
                      </a:endParaRPr>
                    </a:p>
                  </a:txBody>
                  <a:tcPr marL="85458" marR="85458" marT="85458" marB="8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94444"/>
                  </a:ext>
                </a:extLst>
              </a:tr>
            </a:tbl>
          </a:graphicData>
        </a:graphic>
      </p:graphicFrame>
      <p:sp>
        <p:nvSpPr>
          <p:cNvPr id="5" name="AutoShape 2">
            <a:extLst>
              <a:ext uri="{FF2B5EF4-FFF2-40B4-BE49-F238E27FC236}">
                <a16:creationId xmlns:a16="http://schemas.microsoft.com/office/drawing/2014/main" id="{E8B217A8-6620-4DEB-9D45-586F7489D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1200" y="1331914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" name="SHzMNVWXux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17728" y="1538778"/>
            <a:ext cx="8156544" cy="4588056"/>
          </a:xfrm>
          <a:prstGeom prst="rect">
            <a:avLst/>
          </a:prstGeom>
        </p:spPr>
      </p:pic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0468A1FF-E2FA-4E5E-B969-036171B0A8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הצמנט</a:t>
            </a:r>
          </a:p>
        </p:txBody>
      </p:sp>
    </p:spTree>
    <p:extLst>
      <p:ext uri="{BB962C8B-B14F-4D97-AF65-F5344CB8AC3E}">
        <p14:creationId xmlns:p14="http://schemas.microsoft.com/office/powerpoint/2010/main" val="239435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94"/>
          <p:cNvSpPr>
            <a:spLocks noChangeArrowheads="1"/>
          </p:cNvSpPr>
          <p:nvPr/>
        </p:nvSpPr>
        <p:spPr bwMode="auto">
          <a:xfrm>
            <a:off x="10784353" y="42840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8B217A8-6620-4DEB-9D45-586F7489D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1200" y="1331914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58D311AC-43B4-46F5-A2A5-D720A00B595A}"/>
              </a:ext>
            </a:extLst>
          </p:cNvPr>
          <p:cNvSpPr/>
          <p:nvPr/>
        </p:nvSpPr>
        <p:spPr>
          <a:xfrm>
            <a:off x="614857" y="1432211"/>
            <a:ext cx="109622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192A72"/>
                </a:solidFill>
                <a:latin typeface="Arial" panose="020B0604020202020204" pitchFamily="34" charset="0"/>
              </a:rPr>
              <a:t>חומרי הגלם לייצור הצמנט הם: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2400" dirty="0">
                <a:solidFill>
                  <a:srgbClr val="192A72"/>
                </a:solidFill>
                <a:latin typeface="Arial" panose="020B0604020202020204" pitchFamily="34" charset="0"/>
              </a:rPr>
              <a:t>אבן גיר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2400" dirty="0">
                <a:solidFill>
                  <a:srgbClr val="192A72"/>
                </a:solidFill>
                <a:latin typeface="Arial" panose="020B0604020202020204" pitchFamily="34" charset="0"/>
              </a:rPr>
              <a:t>אדמת חרסית</a:t>
            </a:r>
          </a:p>
          <a:p>
            <a:endParaRPr lang="he-IL" sz="2400" dirty="0">
              <a:solidFill>
                <a:srgbClr val="192A72"/>
              </a:solidFill>
              <a:latin typeface="Arial" panose="020B0604020202020204" pitchFamily="34" charset="0"/>
            </a:endParaRPr>
          </a:p>
          <a:p>
            <a:r>
              <a:rPr lang="he-IL" sz="2400" b="1" dirty="0">
                <a:solidFill>
                  <a:srgbClr val="192A72"/>
                </a:solidFill>
                <a:latin typeface="Arial" panose="020B0604020202020204" pitchFamily="34" charset="0"/>
              </a:rPr>
              <a:t>שלבים:</a:t>
            </a:r>
          </a:p>
          <a:p>
            <a:r>
              <a:rPr lang="he-IL" sz="2400" dirty="0">
                <a:solidFill>
                  <a:srgbClr val="192A72"/>
                </a:solidFill>
                <a:latin typeface="Arial" panose="020B0604020202020204" pitchFamily="34" charset="0"/>
              </a:rPr>
              <a:t>החומרים נגרסים ונטחנים (בתוספת מים ).</a:t>
            </a:r>
          </a:p>
          <a:p>
            <a:r>
              <a:rPr lang="he-IL" sz="2400" dirty="0">
                <a:solidFill>
                  <a:srgbClr val="192A72"/>
                </a:solidFill>
                <a:latin typeface="Arial" panose="020B0604020202020204" pitchFamily="34" charset="0"/>
              </a:rPr>
              <a:t>עוברים לתהליך שריפה בטמפ' </a:t>
            </a:r>
            <a:r>
              <a:rPr lang="he-IL" sz="2400" dirty="0">
                <a:solidFill>
                  <a:srgbClr val="192A72"/>
                </a:solidFill>
                <a:latin typeface="Arial" panose="020B0604020202020204" pitchFamily="34" charset="0"/>
                <a:sym typeface="AIGDT" panose="00000400000000000000" pitchFamily="2" charset="2"/>
              </a:rPr>
              <a:t></a:t>
            </a:r>
            <a:r>
              <a:rPr lang="he-IL" sz="2400" dirty="0">
                <a:solidFill>
                  <a:srgbClr val="192A72"/>
                </a:solidFill>
                <a:latin typeface="Arial" panose="020B0604020202020204" pitchFamily="34" charset="0"/>
              </a:rPr>
              <a:t>° 1600. (מה קורה בתהליך השרפה?)</a:t>
            </a:r>
          </a:p>
          <a:p>
            <a:r>
              <a:rPr lang="he-IL" sz="2400" dirty="0">
                <a:solidFill>
                  <a:srgbClr val="192A72"/>
                </a:solidFill>
                <a:latin typeface="Arial" panose="020B0604020202020204" pitchFamily="34" charset="0"/>
              </a:rPr>
              <a:t>התוצר התקבל ניקרא "</a:t>
            </a:r>
            <a:r>
              <a:rPr lang="he-IL" sz="2400" dirty="0" err="1">
                <a:solidFill>
                  <a:srgbClr val="192A72"/>
                </a:solidFill>
                <a:latin typeface="Arial" panose="020B0604020202020204" pitchFamily="34" charset="0"/>
              </a:rPr>
              <a:t>קלינקר</a:t>
            </a:r>
            <a:r>
              <a:rPr lang="he-IL" sz="2400" dirty="0">
                <a:solidFill>
                  <a:srgbClr val="192A72"/>
                </a:solidFill>
                <a:latin typeface="Arial" panose="020B0604020202020204" pitchFamily="34" charset="0"/>
              </a:rPr>
              <a:t>" </a:t>
            </a:r>
            <a:r>
              <a:rPr lang="he-IL" sz="2400" dirty="0" err="1">
                <a:solidFill>
                  <a:srgbClr val="192A72"/>
                </a:solidFill>
                <a:latin typeface="Arial" panose="020B0604020202020204" pitchFamily="34" charset="0"/>
              </a:rPr>
              <a:t>הקלינקר</a:t>
            </a:r>
            <a:r>
              <a:rPr lang="he-IL" sz="2400" dirty="0">
                <a:solidFill>
                  <a:srgbClr val="192A72"/>
                </a:solidFill>
                <a:latin typeface="Arial" panose="020B0604020202020204" pitchFamily="34" charset="0"/>
              </a:rPr>
              <a:t> עובר טחינה נוספת והוספת חומרים נוספים כמו עפר פחם וגבס (להאטת התקשות )</a:t>
            </a:r>
          </a:p>
          <a:p>
            <a:endParaRPr lang="he-IL" dirty="0">
              <a:solidFill>
                <a:srgbClr val="192A72"/>
              </a:solidFill>
              <a:latin typeface="Arial" panose="020B0604020202020204" pitchFamily="34" charset="0"/>
            </a:endParaRPr>
          </a:p>
        </p:txBody>
      </p:sp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5CB3F991-EED6-4765-BE56-6BAFDA2655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תהליך הייצור של הצמנט :</a:t>
            </a:r>
          </a:p>
        </p:txBody>
      </p:sp>
    </p:spTree>
    <p:extLst>
      <p:ext uri="{BB962C8B-B14F-4D97-AF65-F5344CB8AC3E}">
        <p14:creationId xmlns:p14="http://schemas.microsoft.com/office/powerpoint/2010/main" val="924432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94"/>
          <p:cNvSpPr>
            <a:spLocks noChangeArrowheads="1"/>
          </p:cNvSpPr>
          <p:nvPr/>
        </p:nvSpPr>
        <p:spPr bwMode="auto">
          <a:xfrm>
            <a:off x="10483270" y="33506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8B217A8-6620-4DEB-9D45-586F7489D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1200" y="1331914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F081E73-E0E3-4F88-A913-1D792523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6" y="4248800"/>
            <a:ext cx="3810000" cy="25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86AF1B1-EB95-4756-9536-72E210998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" t="941" r="10422" b="-941"/>
          <a:stretch/>
        </p:blipFill>
        <p:spPr bwMode="auto">
          <a:xfrm>
            <a:off x="4322885" y="4988868"/>
            <a:ext cx="3962400" cy="17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טבלה 11">
            <a:extLst>
              <a:ext uri="{FF2B5EF4-FFF2-40B4-BE49-F238E27FC236}">
                <a16:creationId xmlns:a16="http://schemas.microsoft.com/office/drawing/2014/main" id="{B7B5B922-902C-40E8-94DA-9784DCE07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940335"/>
              </p:ext>
            </p:extLst>
          </p:nvPr>
        </p:nvGraphicFramePr>
        <p:xfrm>
          <a:off x="1633958" y="1249111"/>
          <a:ext cx="9256593" cy="3406341"/>
        </p:xfrm>
        <a:graphic>
          <a:graphicData uri="http://schemas.openxmlformats.org/drawingml/2006/table">
            <a:tbl>
              <a:tblPr/>
              <a:tblGrid>
                <a:gridCol w="9256593">
                  <a:extLst>
                    <a:ext uri="{9D8B030D-6E8A-4147-A177-3AD203B41FA5}">
                      <a16:colId xmlns:a16="http://schemas.microsoft.com/office/drawing/2014/main" val="1896608978"/>
                    </a:ext>
                  </a:extLst>
                </a:gridCol>
              </a:tblGrid>
              <a:tr h="3406341">
                <a:tc>
                  <a:txBody>
                    <a:bodyPr/>
                    <a:lstStyle/>
                    <a:p>
                      <a:pPr rtl="1" fontAlgn="t"/>
                      <a:r>
                        <a:rPr lang="he-IL" sz="2400" dirty="0">
                          <a:effectLst/>
                        </a:rPr>
                        <a:t>א. בונים </a:t>
                      </a:r>
                      <a:r>
                        <a:rPr lang="he-IL" sz="2400" b="1" dirty="0" err="1">
                          <a:effectLst/>
                        </a:rPr>
                        <a:t>טפסות</a:t>
                      </a:r>
                      <a:r>
                        <a:rPr lang="he-IL" sz="2400" dirty="0">
                          <a:effectLst/>
                        </a:rPr>
                        <a:t>, אשר מהווים את התבנית לתוכה יוצקים את הבטון.</a:t>
                      </a:r>
                    </a:p>
                    <a:p>
                      <a:pPr rtl="1" fontAlgn="t"/>
                      <a:r>
                        <a:rPr lang="he-IL" sz="2400" dirty="0">
                          <a:effectLst/>
                        </a:rPr>
                        <a:t>ב. </a:t>
                      </a:r>
                      <a:r>
                        <a:rPr lang="he-IL" sz="2400" b="1" dirty="0">
                          <a:effectLst/>
                        </a:rPr>
                        <a:t>מניחים </a:t>
                      </a:r>
                      <a:r>
                        <a:rPr lang="he-IL" sz="2400" dirty="0">
                          <a:effectLst/>
                        </a:rPr>
                        <a:t>את מוטות הזיון</a:t>
                      </a:r>
                    </a:p>
                    <a:p>
                      <a:pPr rtl="1" fontAlgn="t"/>
                      <a:r>
                        <a:rPr lang="he-IL" sz="2400" dirty="0">
                          <a:effectLst/>
                        </a:rPr>
                        <a:t>ג. </a:t>
                      </a:r>
                      <a:r>
                        <a:rPr lang="he-IL" sz="2400" b="1" dirty="0">
                          <a:effectLst/>
                        </a:rPr>
                        <a:t>יוצקים </a:t>
                      </a:r>
                      <a:r>
                        <a:rPr lang="he-IL" sz="2400" dirty="0">
                          <a:effectLst/>
                        </a:rPr>
                        <a:t>את תערובת הבטון הטרי לתוך </a:t>
                      </a:r>
                      <a:r>
                        <a:rPr lang="he-IL" sz="2400" dirty="0" err="1">
                          <a:effectLst/>
                        </a:rPr>
                        <a:t>הטפסות</a:t>
                      </a:r>
                      <a:endParaRPr lang="he-IL" sz="2400" dirty="0">
                        <a:effectLst/>
                      </a:endParaRPr>
                    </a:p>
                    <a:p>
                      <a:pPr rtl="1" fontAlgn="t"/>
                      <a:r>
                        <a:rPr lang="he-IL" sz="2400" dirty="0">
                          <a:effectLst/>
                        </a:rPr>
                        <a:t>ד. </a:t>
                      </a:r>
                      <a:r>
                        <a:rPr lang="he-IL" sz="2400" b="1" dirty="0">
                          <a:effectLst/>
                        </a:rPr>
                        <a:t>ציפוף</a:t>
                      </a:r>
                      <a:r>
                        <a:rPr lang="he-IL" sz="2400" dirty="0">
                          <a:effectLst/>
                        </a:rPr>
                        <a:t>- הוצאת חללי האוויר מהבטון כדי להעלות את </a:t>
                      </a:r>
                    </a:p>
                    <a:p>
                      <a:pPr rtl="1" fontAlgn="t"/>
                      <a:r>
                        <a:rPr lang="he-IL" sz="2400" dirty="0">
                          <a:effectLst/>
                        </a:rPr>
                        <a:t>    חוזקו ולמנוע חלודה.</a:t>
                      </a:r>
                    </a:p>
                    <a:p>
                      <a:pPr rtl="1" fontAlgn="t"/>
                      <a:r>
                        <a:rPr lang="he-IL" sz="2400" dirty="0">
                          <a:effectLst/>
                        </a:rPr>
                        <a:t>ה. </a:t>
                      </a:r>
                      <a:r>
                        <a:rPr lang="he-IL" sz="2400" b="1" dirty="0">
                          <a:effectLst/>
                        </a:rPr>
                        <a:t>אשפרה</a:t>
                      </a:r>
                      <a:r>
                        <a:rPr lang="he-IL" sz="2400" dirty="0">
                          <a:effectLst/>
                        </a:rPr>
                        <a:t>- הרטבת הבטון במשך 7 ימים.</a:t>
                      </a:r>
                    </a:p>
                    <a:p>
                      <a:pPr rtl="1" fontAlgn="t"/>
                      <a:r>
                        <a:rPr lang="he-IL" sz="2400" dirty="0">
                          <a:effectLst/>
                        </a:rPr>
                        <a:t>ו. </a:t>
                      </a:r>
                      <a:r>
                        <a:rPr lang="he-IL" sz="2400" b="1" dirty="0">
                          <a:effectLst/>
                        </a:rPr>
                        <a:t>פירוק </a:t>
                      </a:r>
                      <a:r>
                        <a:rPr lang="he-IL" sz="2400" dirty="0" err="1">
                          <a:effectLst/>
                        </a:rPr>
                        <a:t>הטפסות</a:t>
                      </a:r>
                      <a:r>
                        <a:rPr lang="he-IL" sz="2400" dirty="0">
                          <a:effectLst/>
                        </a:rPr>
                        <a:t>- מתקבל אלמנט של בטון מזוין.</a:t>
                      </a:r>
                    </a:p>
                  </a:txBody>
                  <a:tcPr marL="85458" marR="85458" marT="85458" marB="8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94444"/>
                  </a:ext>
                </a:extLst>
              </a:tr>
            </a:tbl>
          </a:graphicData>
        </a:graphic>
      </p:graphicFrame>
      <p:pic>
        <p:nvPicPr>
          <p:cNvPr id="5126" name="Picture 6" descr="מצגת של PowerPoint‏">
            <a:extLst>
              <a:ext uri="{FF2B5EF4-FFF2-40B4-BE49-F238E27FC236}">
                <a16:creationId xmlns:a16="http://schemas.microsoft.com/office/drawing/2014/main" id="{A38317C8-5E7F-4E8B-9756-0D9356BA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074" y="4271964"/>
            <a:ext cx="3348628" cy="25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613145B6-2483-4FF7-B498-A5965093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b="1" dirty="0">
                <a:effectLst/>
              </a:rPr>
              <a:t>אופן ביצוע היציקה</a:t>
            </a:r>
            <a:r>
              <a:rPr lang="he-IL" sz="4400" b="1" baseline="0" dirty="0">
                <a:effectLst/>
              </a:rPr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168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94"/>
          <p:cNvSpPr>
            <a:spLocks noChangeArrowheads="1"/>
          </p:cNvSpPr>
          <p:nvPr/>
        </p:nvSpPr>
        <p:spPr bwMode="auto">
          <a:xfrm>
            <a:off x="10483270" y="33506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8B217A8-6620-4DEB-9D45-586F7489D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1200" y="1331914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308C7273-74EE-40DE-B916-D98424A8E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53579"/>
              </p:ext>
            </p:extLst>
          </p:nvPr>
        </p:nvGraphicFramePr>
        <p:xfrm>
          <a:off x="1373579" y="618036"/>
          <a:ext cx="9294422" cy="6480276"/>
        </p:xfrm>
        <a:graphic>
          <a:graphicData uri="http://schemas.openxmlformats.org/drawingml/2006/table">
            <a:tbl>
              <a:tblPr/>
              <a:tblGrid>
                <a:gridCol w="9294422">
                  <a:extLst>
                    <a:ext uri="{9D8B030D-6E8A-4147-A177-3AD203B41FA5}">
                      <a16:colId xmlns:a16="http://schemas.microsoft.com/office/drawing/2014/main" val="3999355412"/>
                    </a:ext>
                  </a:extLst>
                </a:gridCol>
              </a:tblGrid>
              <a:tr h="1674976">
                <a:tc>
                  <a:txBody>
                    <a:bodyPr/>
                    <a:lstStyle/>
                    <a:p>
                      <a:pPr marL="0" algn="r" defTabSz="914400" rtl="1" eaLnBrk="1" fontAlgn="t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e-IL" sz="2200" b="1" kern="1200" dirty="0">
                          <a:solidFill>
                            <a:srgbClr val="192A72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תהליך ההידרציה </a:t>
                      </a:r>
                      <a:r>
                        <a:rPr lang="he-IL" sz="2200" kern="1200" dirty="0">
                          <a:solidFill>
                            <a:srgbClr val="192A72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 כתוצאה מהוספת המים לתערובת,</a:t>
                      </a:r>
                    </a:p>
                    <a:p>
                      <a:pPr marL="0" algn="r" defTabSz="914400" rtl="1" eaLnBrk="1" fontAlgn="t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e-IL" sz="2200" kern="1200" dirty="0">
                          <a:solidFill>
                            <a:srgbClr val="192A72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מתקיים תהליך כימי של פליטה של חום מהבטון שבמהלכו מתקיימים שני תהליכים חשובים:</a:t>
                      </a:r>
                      <a:endParaRPr lang="he-IL" sz="2200" baseline="0" dirty="0">
                        <a:effectLst/>
                      </a:endParaRPr>
                    </a:p>
                    <a:p>
                      <a:pPr marL="342900" indent="-342900" rtl="1" fontAlgn="t">
                        <a:lnSpc>
                          <a:spcPct val="150000"/>
                        </a:lnSpc>
                        <a:buFont typeface="Arial" panose="020B0604020202020204" pitchFamily="34" charset="0"/>
                        <a:buAutoNum type="arabicPeriod"/>
                      </a:pPr>
                      <a:r>
                        <a:rPr lang="he-IL" sz="2200" dirty="0">
                          <a:effectLst/>
                        </a:rPr>
                        <a:t>התקשרות</a:t>
                      </a:r>
                      <a:r>
                        <a:rPr lang="he-IL" sz="2200" baseline="0" dirty="0">
                          <a:effectLst/>
                        </a:rPr>
                        <a:t> החומרים .</a:t>
                      </a:r>
                    </a:p>
                    <a:p>
                      <a:pPr marL="342900" indent="-342900" rtl="1" fontAlgn="t">
                        <a:lnSpc>
                          <a:spcPct val="150000"/>
                        </a:lnSpc>
                        <a:buFont typeface="Arial" panose="020B0604020202020204" pitchFamily="34" charset="0"/>
                        <a:buAutoNum type="arabicPeriod"/>
                      </a:pPr>
                      <a:r>
                        <a:rPr lang="he-IL" sz="2200" baseline="0" dirty="0">
                          <a:effectLst/>
                        </a:rPr>
                        <a:t>התקשות המסה לאבן .</a:t>
                      </a:r>
                    </a:p>
                    <a:p>
                      <a:pPr rtl="1" fontAlgn="t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he-IL" sz="2200" b="1" u="none" dirty="0">
                        <a:effectLst/>
                      </a:endParaRPr>
                    </a:p>
                    <a:p>
                      <a:pPr rtl="1" fontAlgn="t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e-IL" sz="2200" b="1" u="none" dirty="0">
                          <a:effectLst/>
                        </a:rPr>
                        <a:t>ציפוף הבטון -</a:t>
                      </a:r>
                      <a:r>
                        <a:rPr lang="he-IL" sz="2200" u="none" dirty="0">
                          <a:effectLst/>
                        </a:rPr>
                        <a:t> </a:t>
                      </a:r>
                      <a:r>
                        <a:rPr lang="he-IL" sz="2200" dirty="0">
                          <a:effectLst/>
                        </a:rPr>
                        <a:t>לאחר יציקת הבטון יש לצופפו ע"י מרטט. </a:t>
                      </a:r>
                    </a:p>
                    <a:p>
                      <a:pPr rtl="1" fontAlgn="t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e-IL" sz="2200" dirty="0">
                          <a:effectLst/>
                        </a:rPr>
                        <a:t>ציפוף הבטון </a:t>
                      </a:r>
                      <a:r>
                        <a:rPr lang="he-IL" sz="2200" u="sng" dirty="0">
                          <a:effectLst/>
                        </a:rPr>
                        <a:t>מסלק את חללי האוויר </a:t>
                      </a:r>
                      <a:r>
                        <a:rPr lang="he-IL" sz="2200" dirty="0">
                          <a:effectLst/>
                        </a:rPr>
                        <a:t>אשר נוצרו בזמן היציקה. </a:t>
                      </a:r>
                    </a:p>
                    <a:p>
                      <a:pPr rtl="1" fontAlgn="t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e-IL" sz="2200" dirty="0">
                          <a:effectLst/>
                        </a:rPr>
                        <a:t>חללים אלו מקטינים את חוזק הבטון ועלולים לגרום לחלודה בברזל. </a:t>
                      </a:r>
                    </a:p>
                    <a:p>
                      <a:pPr rtl="1" fontAlgn="t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e-IL" sz="2200" dirty="0">
                          <a:effectLst/>
                        </a:rPr>
                        <a:t>מפסיקים לצופף את הבטון כאשר מתחילים לעלות מים על פני תערובת הבטון.</a:t>
                      </a:r>
                    </a:p>
                    <a:p>
                      <a:pPr rtl="1" fontAlgn="t">
                        <a:buFont typeface="Arial" panose="020B0604020202020204" pitchFamily="34" charset="0"/>
                        <a:buNone/>
                      </a:pPr>
                      <a:endParaRPr lang="he-IL" sz="1800" dirty="0">
                        <a:effectLst/>
                      </a:endParaRPr>
                    </a:p>
                  </a:txBody>
                  <a:tcPr marL="85458" marR="85458" marT="85458" marB="8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695881"/>
                  </a:ext>
                </a:extLst>
              </a:tr>
            </a:tbl>
          </a:graphicData>
        </a:graphic>
      </p:graphicFrame>
      <p:sp>
        <p:nvSpPr>
          <p:cNvPr id="6" name="כותרת 5">
            <a:extLst>
              <a:ext uri="{FF2B5EF4-FFF2-40B4-BE49-F238E27FC236}">
                <a16:creationId xmlns:a16="http://schemas.microsoft.com/office/drawing/2014/main" id="{6ACAF096-E62B-4978-A737-ED7050EB7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מונחים</a:t>
            </a:r>
          </a:p>
        </p:txBody>
      </p:sp>
    </p:spTree>
    <p:extLst>
      <p:ext uri="{BB962C8B-B14F-4D97-AF65-F5344CB8AC3E}">
        <p14:creationId xmlns:p14="http://schemas.microsoft.com/office/powerpoint/2010/main" val="181461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94"/>
          <p:cNvSpPr>
            <a:spLocks noChangeArrowheads="1"/>
          </p:cNvSpPr>
          <p:nvPr/>
        </p:nvSpPr>
        <p:spPr bwMode="auto">
          <a:xfrm>
            <a:off x="10483270" y="33506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8B217A8-6620-4DEB-9D45-586F7489D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1200" y="1331914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308C7273-74EE-40DE-B916-D98424A8E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487030"/>
              </p:ext>
            </p:extLst>
          </p:nvPr>
        </p:nvGraphicFramePr>
        <p:xfrm>
          <a:off x="2668234" y="600025"/>
          <a:ext cx="8118087" cy="5870676"/>
        </p:xfrm>
        <a:graphic>
          <a:graphicData uri="http://schemas.openxmlformats.org/drawingml/2006/table">
            <a:tbl>
              <a:tblPr/>
              <a:tblGrid>
                <a:gridCol w="8118087">
                  <a:extLst>
                    <a:ext uri="{9D8B030D-6E8A-4147-A177-3AD203B41FA5}">
                      <a16:colId xmlns:a16="http://schemas.microsoft.com/office/drawing/2014/main" val="3999355412"/>
                    </a:ext>
                  </a:extLst>
                </a:gridCol>
              </a:tblGrid>
              <a:tr h="1674976">
                <a:tc>
                  <a:txBody>
                    <a:bodyPr/>
                    <a:lstStyle/>
                    <a:p>
                      <a:pPr rtl="1" fontAlgn="t">
                        <a:buFont typeface="Arial" panose="020B0604020202020204" pitchFamily="34" charset="0"/>
                        <a:buNone/>
                      </a:pPr>
                      <a:r>
                        <a:rPr lang="he-IL" sz="2200" b="1" u="none" dirty="0">
                          <a:effectLst/>
                        </a:rPr>
                        <a:t>סגרגציה (הפרדה)-</a:t>
                      </a:r>
                    </a:p>
                    <a:p>
                      <a:pPr rtl="1" fontAlgn="t">
                        <a:buFont typeface="Arial" panose="020B0604020202020204" pitchFamily="34" charset="0"/>
                        <a:buNone/>
                      </a:pPr>
                      <a:r>
                        <a:rPr lang="he-IL" sz="2200" dirty="0">
                          <a:effectLst/>
                        </a:rPr>
                        <a:t>תהליך </a:t>
                      </a:r>
                      <a:r>
                        <a:rPr lang="he-IL" sz="2200" u="sng" dirty="0">
                          <a:effectLst/>
                        </a:rPr>
                        <a:t>הפרדות הבטון למרכיביו</a:t>
                      </a:r>
                      <a:r>
                        <a:rPr lang="he-IL" sz="2200" dirty="0">
                          <a:effectLst/>
                        </a:rPr>
                        <a:t> בזמן יציקת הבטון. </a:t>
                      </a:r>
                    </a:p>
                    <a:p>
                      <a:pPr rtl="1" fontAlgn="t">
                        <a:buFont typeface="Arial" panose="020B0604020202020204" pitchFamily="34" charset="0"/>
                        <a:buNone/>
                      </a:pPr>
                      <a:r>
                        <a:rPr lang="he-IL" sz="2200" dirty="0">
                          <a:effectLst/>
                        </a:rPr>
                        <a:t>תערובת טובה היא תערובת בה מרכיבי הבטון מעורבבים בתערובת הומוגנית.</a:t>
                      </a:r>
                    </a:p>
                    <a:p>
                      <a:pPr rtl="1" fontAlgn="t">
                        <a:buFont typeface="Arial" panose="020B0604020202020204" pitchFamily="34" charset="0"/>
                        <a:buNone/>
                      </a:pPr>
                      <a:r>
                        <a:rPr lang="he-IL" sz="2200" dirty="0">
                          <a:effectLst/>
                        </a:rPr>
                        <a:t>תהליך הסגרגציה גורם לחלוקתם הלא-שווה של מרכיבי הבטון </a:t>
                      </a:r>
                    </a:p>
                    <a:p>
                      <a:pPr rtl="1" fontAlgn="t">
                        <a:buFont typeface="Arial" panose="020B0604020202020204" pitchFamily="34" charset="0"/>
                        <a:buNone/>
                      </a:pPr>
                      <a:r>
                        <a:rPr lang="he-IL" sz="2200" dirty="0">
                          <a:effectLst/>
                        </a:rPr>
                        <a:t>בתערובת. התהליך נגרם משום שמרכיבי הבטון אינם בגודל </a:t>
                      </a:r>
                    </a:p>
                    <a:p>
                      <a:pPr rtl="1" fontAlgn="t">
                        <a:buFont typeface="Arial" panose="020B0604020202020204" pitchFamily="34" charset="0"/>
                        <a:buNone/>
                      </a:pPr>
                      <a:r>
                        <a:rPr lang="he-IL" sz="2200" dirty="0">
                          <a:effectLst/>
                        </a:rPr>
                        <a:t>ובמשקל אחידים וכן מעודף מים בתערובת.</a:t>
                      </a:r>
                    </a:p>
                    <a:p>
                      <a:pPr rtl="1" fontAlgn="t">
                        <a:buFont typeface="Arial" panose="020B0604020202020204" pitchFamily="34" charset="0"/>
                        <a:buNone/>
                      </a:pPr>
                      <a:r>
                        <a:rPr lang="he-IL" sz="2200" dirty="0">
                          <a:effectLst/>
                        </a:rPr>
                        <a:t>מצב העלול להחליש את</a:t>
                      </a:r>
                      <a:r>
                        <a:rPr lang="he-IL" sz="2200" baseline="0" dirty="0">
                          <a:effectLst/>
                        </a:rPr>
                        <a:t> האלמנט הקונסטרוקטיבי </a:t>
                      </a:r>
                      <a:endParaRPr lang="he-IL" sz="2200" dirty="0">
                        <a:effectLst/>
                      </a:endParaRPr>
                    </a:p>
                    <a:p>
                      <a:pPr rtl="1" fontAlgn="t">
                        <a:buFont typeface="Arial" panose="020B0604020202020204" pitchFamily="34" charset="0"/>
                        <a:buNone/>
                      </a:pPr>
                      <a:endParaRPr lang="he-IL" sz="2200" dirty="0">
                        <a:effectLst/>
                      </a:endParaRPr>
                    </a:p>
                    <a:p>
                      <a:pPr rtl="1" fontAlgn="t">
                        <a:buFont typeface="Arial" panose="020B0604020202020204" pitchFamily="34" charset="0"/>
                        <a:buNone/>
                      </a:pPr>
                      <a:r>
                        <a:rPr lang="he-IL" sz="2200" b="1" u="none" dirty="0">
                          <a:effectLst/>
                        </a:rPr>
                        <a:t>אשפרת הבטון- </a:t>
                      </a:r>
                    </a:p>
                    <a:p>
                      <a:pPr rtl="1" fontAlgn="t">
                        <a:buFont typeface="Arial" panose="020B0604020202020204" pitchFamily="34" charset="0"/>
                        <a:buNone/>
                      </a:pPr>
                      <a:r>
                        <a:rPr lang="he-IL" sz="2200" u="sng" dirty="0">
                          <a:effectLst/>
                        </a:rPr>
                        <a:t>שמירת הבטון רטוב </a:t>
                      </a:r>
                      <a:r>
                        <a:rPr lang="he-IL" sz="2200" dirty="0">
                          <a:effectLst/>
                        </a:rPr>
                        <a:t>במשך 7 ימים על מנת להשלים את תהליך ההידרציה ולהגדיל את חוזקו. תפקיד האשפרה- להגדיל את חוזק הבטון למנוע סדקים </a:t>
                      </a:r>
                    </a:p>
                    <a:p>
                      <a:pPr rtl="1" fontAlgn="t">
                        <a:buFont typeface="Arial" panose="020B0604020202020204" pitchFamily="34" charset="0"/>
                        <a:buNone/>
                      </a:pPr>
                      <a:r>
                        <a:rPr lang="he-IL" sz="2200" dirty="0">
                          <a:effectLst/>
                        </a:rPr>
                        <a:t>הנגרמים עקב </a:t>
                      </a:r>
                      <a:r>
                        <a:rPr lang="he-IL" sz="2200" dirty="0" err="1">
                          <a:effectLst/>
                        </a:rPr>
                        <a:t>ההתיבשות</a:t>
                      </a:r>
                      <a:r>
                        <a:rPr lang="he-IL" sz="2200" dirty="0">
                          <a:effectLst/>
                        </a:rPr>
                        <a:t> הבטון ושינויי רטיבות בין השכבות הפנימיות והחיצוניות של הבטון.</a:t>
                      </a:r>
                    </a:p>
                  </a:txBody>
                  <a:tcPr marL="85458" marR="85458" marT="85458" marB="854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695881"/>
                  </a:ext>
                </a:extLst>
              </a:tr>
            </a:tbl>
          </a:graphicData>
        </a:graphic>
      </p:graphicFrame>
      <p:sp>
        <p:nvSpPr>
          <p:cNvPr id="6" name="כותרת 5">
            <a:extLst>
              <a:ext uri="{FF2B5EF4-FFF2-40B4-BE49-F238E27FC236}">
                <a16:creationId xmlns:a16="http://schemas.microsoft.com/office/drawing/2014/main" id="{6ACAF096-E62B-4978-A737-ED7050EB7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מונחים</a:t>
            </a:r>
          </a:p>
        </p:txBody>
      </p:sp>
      <p:pic>
        <p:nvPicPr>
          <p:cNvPr id="7" name="Picture 4" descr="איטום - מאמרים - אשפרה נכונה לבטון חזק">
            <a:extLst>
              <a:ext uri="{FF2B5EF4-FFF2-40B4-BE49-F238E27FC236}">
                <a16:creationId xmlns:a16="http://schemas.microsoft.com/office/drawing/2014/main" id="{84FDDB51-2D02-44C3-AAB9-465322810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2" y="3907486"/>
            <a:ext cx="2111822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מצגת של PowerPoint‏">
            <a:extLst>
              <a:ext uri="{FF2B5EF4-FFF2-40B4-BE49-F238E27FC236}">
                <a16:creationId xmlns:a16="http://schemas.microsoft.com/office/drawing/2014/main" id="{AA4FEE76-1F38-41E0-B86A-FE8B40683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0" y="1264154"/>
            <a:ext cx="2116573" cy="158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4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94"/>
          <p:cNvSpPr>
            <a:spLocks noChangeArrowheads="1"/>
          </p:cNvSpPr>
          <p:nvPr/>
        </p:nvSpPr>
        <p:spPr bwMode="auto">
          <a:xfrm>
            <a:off x="10561330" y="385172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8B217A8-6620-4DEB-9D45-586F7489D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59260" y="2255214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C83767CA-E4CF-4DF6-8B2B-EA3DE2C32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09" y="2540873"/>
            <a:ext cx="1666743" cy="122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מוספים לתערובות Rapid Set">
            <a:extLst>
              <a:ext uri="{FF2B5EF4-FFF2-40B4-BE49-F238E27FC236}">
                <a16:creationId xmlns:a16="http://schemas.microsoft.com/office/drawing/2014/main" id="{D233EC6F-8705-413C-97D6-5B086ED7C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0" y="2471647"/>
            <a:ext cx="1595958" cy="159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1FB8935B-6C8C-4BC6-9690-DA0E24527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8"/>
          <a:stretch/>
        </p:blipFill>
        <p:spPr bwMode="auto">
          <a:xfrm rot="16200000">
            <a:off x="9586491" y="2596766"/>
            <a:ext cx="1949678" cy="14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אגרגטים ממוחזרים | Teco Group">
            <a:extLst>
              <a:ext uri="{FF2B5EF4-FFF2-40B4-BE49-F238E27FC236}">
                <a16:creationId xmlns:a16="http://schemas.microsoft.com/office/drawing/2014/main" id="{015EBEAA-8E47-47AA-92A7-446EFD4B1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/>
          <a:stretch/>
        </p:blipFill>
        <p:spPr bwMode="auto">
          <a:xfrm rot="16200000">
            <a:off x="6345150" y="2554517"/>
            <a:ext cx="1949679" cy="14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C3E1EA00-EF53-4DC2-B149-636566933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765" y="324607"/>
            <a:ext cx="9642231" cy="720000"/>
          </a:xfrm>
        </p:spPr>
        <p:txBody>
          <a:bodyPr/>
          <a:lstStyle/>
          <a:p>
            <a:r>
              <a:rPr lang="he-IL" dirty="0"/>
              <a:t>מרכיבי הבטון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B0AAB5B-0F84-47CC-B733-DD04D9E42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35527" y="1715214"/>
            <a:ext cx="11351665" cy="540000"/>
          </a:xfrm>
        </p:spPr>
        <p:txBody>
          <a:bodyPr/>
          <a:lstStyle/>
          <a:p>
            <a:pPr rtl="1" fontAlgn="t"/>
            <a:endParaRPr lang="he-IL" sz="2000" b="1" dirty="0">
              <a:effectLst/>
            </a:endParaRPr>
          </a:p>
          <a:p>
            <a:pPr fontAlgn="t"/>
            <a:r>
              <a:rPr lang="he-IL" sz="2800" b="1" dirty="0">
                <a:effectLst/>
              </a:rPr>
              <a:t>  צמנט    </a:t>
            </a:r>
            <a:r>
              <a:rPr lang="he-IL" sz="2800" b="0" dirty="0">
                <a:effectLst/>
              </a:rPr>
              <a:t>+</a:t>
            </a:r>
            <a:r>
              <a:rPr lang="he-IL" sz="2800" b="1" dirty="0">
                <a:effectLst/>
              </a:rPr>
              <a:t>    אגרגטים      </a:t>
            </a:r>
            <a:r>
              <a:rPr lang="he-IL" sz="2800" b="0" dirty="0">
                <a:effectLst/>
              </a:rPr>
              <a:t>+</a:t>
            </a:r>
            <a:r>
              <a:rPr lang="he-IL" sz="2800" b="1" dirty="0">
                <a:effectLst/>
              </a:rPr>
              <a:t>      מים    </a:t>
            </a:r>
            <a:r>
              <a:rPr lang="he-IL" sz="2800" b="0" dirty="0">
                <a:effectLst/>
              </a:rPr>
              <a:t>+ </a:t>
            </a:r>
            <a:r>
              <a:rPr lang="he-IL" dirty="0"/>
              <a:t>מוספים</a:t>
            </a:r>
          </a:p>
          <a:p>
            <a:pPr rtl="1" fontAlgn="t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4463591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3331</TotalTime>
  <Words>849</Words>
  <Application>Microsoft Office PowerPoint</Application>
  <PresentationFormat>מסך רחב</PresentationFormat>
  <Paragraphs>111</Paragraphs>
  <Slides>16</Slides>
  <Notes>2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3" baseType="lpstr">
      <vt:lpstr>arial</vt:lpstr>
      <vt:lpstr>arial</vt:lpstr>
      <vt:lpstr>arial, sans-serif</vt:lpstr>
      <vt:lpstr>Calibri</vt:lpstr>
      <vt:lpstr>Times New Roman</vt:lpstr>
      <vt:lpstr>Varela Round</vt:lpstr>
      <vt:lpstr>ערכת נושא Office</vt:lpstr>
      <vt:lpstr>מערכת שידורים לאומית</vt:lpstr>
      <vt:lpstr>טכנולוגיות הבניה בטון</vt:lpstr>
      <vt:lpstr>הבטון</vt:lpstr>
      <vt:lpstr>מצגת של PowerPoint‏</vt:lpstr>
      <vt:lpstr>מצגת של PowerPoint‏</vt:lpstr>
      <vt:lpstr>אופן ביצוע היציקה </vt:lpstr>
      <vt:lpstr>מונחים</vt:lpstr>
      <vt:lpstr>מונחים</vt:lpstr>
      <vt:lpstr>מרכיבי הבטון</vt:lpstr>
      <vt:lpstr>מצגת של PowerPoint‏</vt:lpstr>
      <vt:lpstr>אגרגטים</vt:lpstr>
      <vt:lpstr>מים</vt:lpstr>
      <vt:lpstr>מוספים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Adi kaufman</cp:lastModifiedBy>
  <cp:revision>83</cp:revision>
  <dcterms:created xsi:type="dcterms:W3CDTF">2020-03-15T19:13:03Z</dcterms:created>
  <dcterms:modified xsi:type="dcterms:W3CDTF">2022-01-13T09:35:24Z</dcterms:modified>
</cp:coreProperties>
</file>