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72" r:id="rId2"/>
  </p:sldMasterIdLst>
  <p:notesMasterIdLst>
    <p:notesMasterId r:id="rId26"/>
  </p:notesMasterIdLst>
  <p:sldIdLst>
    <p:sldId id="257" r:id="rId3"/>
    <p:sldId id="473" r:id="rId4"/>
    <p:sldId id="581" r:id="rId5"/>
    <p:sldId id="288" r:id="rId6"/>
    <p:sldId id="577" r:id="rId7"/>
    <p:sldId id="289" r:id="rId8"/>
    <p:sldId id="303" r:id="rId9"/>
    <p:sldId id="449" r:id="rId10"/>
    <p:sldId id="450" r:id="rId11"/>
    <p:sldId id="462" r:id="rId12"/>
    <p:sldId id="451" r:id="rId13"/>
    <p:sldId id="467" r:id="rId14"/>
    <p:sldId id="464" r:id="rId15"/>
    <p:sldId id="437" r:id="rId16"/>
    <p:sldId id="578" r:id="rId17"/>
    <p:sldId id="469" r:id="rId18"/>
    <p:sldId id="466" r:id="rId19"/>
    <p:sldId id="468" r:id="rId20"/>
    <p:sldId id="579" r:id="rId21"/>
    <p:sldId id="580" r:id="rId22"/>
    <p:sldId id="457" r:id="rId23"/>
    <p:sldId id="435" r:id="rId24"/>
    <p:sldId id="291" r:id="rId2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18" y="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5EC061A6-0796-4DA4-BCCF-C39215C865B3}" type="datetimeFigureOut">
              <a:rPr lang="he-IL" smtClean="0"/>
              <a:pPr/>
              <a:t>ח'/סיון/תש"ף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6194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2680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5308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1088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670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7926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6834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0247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7549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844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92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67015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303258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24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67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28788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450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Varela Round" panose="00000500000000000000" pitchFamily="2" charset="-79"/>
                <a:cs typeface="Varela Round" panose="00000500000000000000" pitchFamily="2" charset="-79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2"/>
            <a:ext cx="12192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33620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92178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7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BB6F552B-607E-4869-A917-C44959BDCB12}" type="datetimeFigureOut">
              <a:rPr lang="he-IL" smtClean="0"/>
              <a:pPr/>
              <a:t>ח'/סיון/תש"ף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5" r:id="rId6"/>
    <p:sldLayoutId id="2147483666" r:id="rId7"/>
    <p:sldLayoutId id="2147483663" r:id="rId8"/>
    <p:sldLayoutId id="2147483669" r:id="rId9"/>
    <p:sldLayoutId id="2147483671" r:id="rId10"/>
    <p:sldLayoutId id="2147483668" r:id="rId11"/>
    <p:sldLayoutId id="2147483670" r:id="rId12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arela Round" panose="00000500000000000000" pitchFamily="2" charset="-79"/>
          <a:ea typeface="+mj-ea"/>
          <a:cs typeface="Varela Round" panose="00000500000000000000" pitchFamily="2" charset="-79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arela Round" panose="00000500000000000000" pitchFamily="2" charset="-79"/>
          <a:ea typeface="+mn-ea"/>
          <a:cs typeface="Varela Round" panose="00000500000000000000" pitchFamily="2" charset="-79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arela Round" panose="00000500000000000000" pitchFamily="2" charset="-79"/>
          <a:ea typeface="+mn-ea"/>
          <a:cs typeface="Varela Round" panose="00000500000000000000" pitchFamily="2" charset="-79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arela Round" panose="00000500000000000000" pitchFamily="2" charset="-79"/>
          <a:ea typeface="+mn-ea"/>
          <a:cs typeface="Varela Round" panose="00000500000000000000" pitchFamily="2" charset="-79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arela Round" panose="00000500000000000000" pitchFamily="2" charset="-79"/>
          <a:ea typeface="+mn-ea"/>
          <a:cs typeface="Varela Round" panose="00000500000000000000" pitchFamily="2" charset="-79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arela Round" panose="00000500000000000000" pitchFamily="2" charset="-79"/>
          <a:ea typeface="+mn-ea"/>
          <a:cs typeface="Varela Round" panose="00000500000000000000" pitchFamily="2" charset="-79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ח'/סיון/תש"ף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5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" Target="slide10.xml"/><Relationship Id="rId7" Type="http://schemas.openxmlformats.org/officeDocument/2006/relationships/slide" Target="slide2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8.xml"/><Relationship Id="rId5" Type="http://schemas.openxmlformats.org/officeDocument/2006/relationships/slide" Target="slide15.xml"/><Relationship Id="rId4" Type="http://schemas.openxmlformats.org/officeDocument/2006/relationships/slide" Target="slide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שקופית זו היא חובה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עליכם להתקין את הפונט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Varela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Round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לפני תחילת העבודה.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אם ברצונכם לצפות בהנחיות להתקנת פונט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Varela Round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, תוכלו לעשות זאת בקלות.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צפו בסרטון הבא: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2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3"/>
              </a:rPr>
              <a:t>https://www.youtube.com/watch?v=NN9IgGTwbF0&amp;feature=youtu.be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4"/>
              </a:rPr>
              <a:t>קישור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להורדת הפונט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(אשרו את הודעת האבטחה)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תזרים המזומנים של ההשקעה</a:t>
            </a:r>
          </a:p>
        </p:txBody>
      </p:sp>
      <p:graphicFrame>
        <p:nvGraphicFramePr>
          <p:cNvPr id="2" name="טבלה 18">
            <a:extLst>
              <a:ext uri="{FF2B5EF4-FFF2-40B4-BE49-F238E27FC236}">
                <a16:creationId xmlns:a16="http://schemas.microsoft.com/office/drawing/2014/main" id="{76404933-E0C9-4EB6-9FB4-EF57A5FC2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098620"/>
              </p:ext>
            </p:extLst>
          </p:nvPr>
        </p:nvGraphicFramePr>
        <p:xfrm>
          <a:off x="1832976" y="1358283"/>
          <a:ext cx="8703600" cy="188605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740720">
                  <a:extLst>
                    <a:ext uri="{9D8B030D-6E8A-4147-A177-3AD203B41FA5}">
                      <a16:colId xmlns:a16="http://schemas.microsoft.com/office/drawing/2014/main" val="2062776092"/>
                    </a:ext>
                  </a:extLst>
                </a:gridCol>
                <a:gridCol w="1740720">
                  <a:extLst>
                    <a:ext uri="{9D8B030D-6E8A-4147-A177-3AD203B41FA5}">
                      <a16:colId xmlns:a16="http://schemas.microsoft.com/office/drawing/2014/main" val="1456415834"/>
                    </a:ext>
                  </a:extLst>
                </a:gridCol>
                <a:gridCol w="1740720">
                  <a:extLst>
                    <a:ext uri="{9D8B030D-6E8A-4147-A177-3AD203B41FA5}">
                      <a16:colId xmlns:a16="http://schemas.microsoft.com/office/drawing/2014/main" val="3266944433"/>
                    </a:ext>
                  </a:extLst>
                </a:gridCol>
                <a:gridCol w="1740720">
                  <a:extLst>
                    <a:ext uri="{9D8B030D-6E8A-4147-A177-3AD203B41FA5}">
                      <a16:colId xmlns:a16="http://schemas.microsoft.com/office/drawing/2014/main" val="460886113"/>
                    </a:ext>
                  </a:extLst>
                </a:gridCol>
                <a:gridCol w="1740720">
                  <a:extLst>
                    <a:ext uri="{9D8B030D-6E8A-4147-A177-3AD203B41FA5}">
                      <a16:colId xmlns:a16="http://schemas.microsoft.com/office/drawing/2014/main" val="794179045"/>
                    </a:ext>
                  </a:extLst>
                </a:gridCol>
              </a:tblGrid>
              <a:tr h="628684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0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תקופה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121837"/>
                  </a:ext>
                </a:extLst>
              </a:tr>
              <a:tr h="628684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(20,000)</a:t>
                      </a: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השקעה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8032429"/>
                  </a:ext>
                </a:extLst>
              </a:tr>
              <a:tr h="628684"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7,500</a:t>
                      </a: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7,500</a:t>
                      </a: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7,500</a:t>
                      </a: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תקבולים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613043"/>
                  </a:ext>
                </a:extLst>
              </a:tr>
            </a:tbl>
          </a:graphicData>
        </a:graphic>
      </p:graphicFrame>
      <p:sp>
        <p:nvSpPr>
          <p:cNvPr id="3" name="מלבן 2">
            <a:extLst>
              <a:ext uri="{FF2B5EF4-FFF2-40B4-BE49-F238E27FC236}">
                <a16:creationId xmlns:a16="http://schemas.microsoft.com/office/drawing/2014/main" id="{2B30FB8C-E3B6-45A5-AA79-4E19066348CE}"/>
              </a:ext>
            </a:extLst>
          </p:cNvPr>
          <p:cNvSpPr/>
          <p:nvPr/>
        </p:nvSpPr>
        <p:spPr>
          <a:xfrm>
            <a:off x="2741983" y="3244334"/>
            <a:ext cx="77058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ד</a:t>
            </a:r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A7E20398-62FD-4FF9-A3EB-8D0A9643EEA8}"/>
              </a:ext>
            </a:extLst>
          </p:cNvPr>
          <p:cNvSpPr/>
          <p:nvPr/>
        </p:nvSpPr>
        <p:spPr>
          <a:xfrm>
            <a:off x="4169030" y="3244334"/>
            <a:ext cx="4770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/>
              </a:rPr>
              <a:t>NPV=(7,500*</a:t>
            </a:r>
            <a:r>
              <a:rPr lang="en-US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2.884</a:t>
            </a:r>
            <a:r>
              <a:rPr lang="en-US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/>
              </a:rPr>
              <a:t>)-20,000= 1,630</a:t>
            </a:r>
            <a:r>
              <a:rPr lang="he-IL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/>
              </a:rPr>
              <a:t> /</a:t>
            </a:r>
            <a:r>
              <a:rPr lang="he-IL" dirty="0" err="1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/>
              </a:rPr>
              <a:t>ענ"נ</a:t>
            </a:r>
            <a:r>
              <a:rPr lang="he-IL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/>
              </a:rPr>
              <a:t>  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AB49AA6A-D11A-4CB0-9BDC-0896C16F7F3C}"/>
              </a:ext>
            </a:extLst>
          </p:cNvPr>
          <p:cNvSpPr/>
          <p:nvPr/>
        </p:nvSpPr>
        <p:spPr>
          <a:xfrm>
            <a:off x="4246485" y="394791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/>
              </a:rPr>
              <a:t>ההשקעה הינה כדאית. </a:t>
            </a:r>
          </a:p>
          <a:p>
            <a:r>
              <a:rPr lang="he-IL" dirty="0" err="1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הענ"נ</a:t>
            </a:r>
            <a:r>
              <a:rPr lang="he-IL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הוא חיובי, על פי כללי ההחלטה.</a:t>
            </a:r>
            <a:endParaRPr lang="he-IL" dirty="0">
              <a:solidFill>
                <a:srgbClr val="00B0F0"/>
              </a:solidFill>
              <a:latin typeface="Varela Round" panose="00000500000000000000" pitchFamily="2" charset="-79"/>
              <a:cs typeface="Varela Round" panose="00000500000000000000"/>
            </a:endParaRPr>
          </a:p>
          <a:p>
            <a:endParaRPr lang="he-IL" dirty="0">
              <a:solidFill>
                <a:srgbClr val="7030A0"/>
              </a:solidFill>
              <a:latin typeface="Varela Round" panose="00000500000000000000" pitchFamily="2" charset="-79"/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364366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506439" y="0"/>
            <a:ext cx="12191999" cy="1081971"/>
          </a:xfrm>
        </p:spPr>
        <p:txBody>
          <a:bodyPr/>
          <a:lstStyle/>
          <a:p>
            <a:r>
              <a:rPr lang="he-IL" dirty="0"/>
              <a:t>בדיקת כדאיות השקעה לפי </a:t>
            </a:r>
            <a:r>
              <a:rPr lang="he-IL" dirty="0" err="1"/>
              <a:t>ענ"נ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153908" y="1738264"/>
            <a:ext cx="9859225" cy="5119735"/>
          </a:xfrm>
        </p:spPr>
        <p:txBody>
          <a:bodyPr/>
          <a:lstStyle/>
          <a:p>
            <a:pPr marL="0"/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2. </a:t>
            </a: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מפעל שוקל רכישת מכונה חדישה לייצור אריזות אנטי בקטריאליות האמורה להחליף את המכונה הישנה. מחיר המכונה החדשה 200,000 ₪ ואורך חייה מוערך ב-8 שנים. הוצאות ההפעלה של המכונה החדשה 25,000 ₪ . ניתן למכור את המכונה הישנה ב-120,000 ₪, הוצאות ההפעלה השנתיות של המכונה הישנה הינן 40,000 ₪ . מחיר ההון של המפעל הינו 6%.</a:t>
            </a:r>
          </a:p>
          <a:p>
            <a:pPr marL="0"/>
            <a:endParaRPr lang="he-IL" sz="2000" dirty="0">
              <a:solidFill>
                <a:srgbClr val="00B0F0"/>
              </a:solidFill>
              <a:cs typeface="Varela Round" panose="00000500000000000000"/>
            </a:endParaRPr>
          </a:p>
          <a:p>
            <a:pPr marL="0"/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פתרון:</a:t>
            </a:r>
          </a:p>
          <a:p>
            <a:pPr marL="457200" indent="-457200">
              <a:buAutoNum type="arabicPeriod"/>
            </a:pP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החלפת המכונה הישנה תצריך השקעה נוספת של 80,000 ₪: 200,000-120,000</a:t>
            </a:r>
          </a:p>
          <a:p>
            <a:pPr marL="457200" indent="-457200">
              <a:buAutoNum type="arabicPeriod"/>
            </a:pP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החלפת המכונה הישנה תתרום לחסכון של 15,000 ₪ בעלויות האחזקה: 40,000-25,000</a:t>
            </a:r>
          </a:p>
          <a:p>
            <a:pPr marL="457200" indent="-457200">
              <a:buAutoNum type="arabicPeriod"/>
            </a:pPr>
            <a:endParaRPr lang="he-IL" sz="2000" dirty="0">
              <a:solidFill>
                <a:srgbClr val="00B0F0"/>
              </a:solidFill>
              <a:cs typeface="Varela Round" panose="00000500000000000000"/>
            </a:endParaRPr>
          </a:p>
          <a:p>
            <a:pPr marL="0"/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נציג חישובים אלו בטבלה הבאה:</a:t>
            </a: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en-US" sz="2400" baseline="30000" dirty="0"/>
          </a:p>
          <a:p>
            <a:pPr marL="514350" indent="-514350">
              <a:buAutoNum type="arabicPeriod"/>
            </a:pPr>
            <a:endParaRPr lang="en-US" dirty="0"/>
          </a:p>
          <a:p>
            <a:pPr mar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22345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בדיקת כדאיות השקעה לפי </a:t>
            </a:r>
            <a:r>
              <a:rPr lang="he-IL" dirty="0" err="1"/>
              <a:t>ענ"נ</a:t>
            </a:r>
            <a:endParaRPr lang="he-IL" dirty="0"/>
          </a:p>
        </p:txBody>
      </p:sp>
      <p:graphicFrame>
        <p:nvGraphicFramePr>
          <p:cNvPr id="2" name="טבלה 18">
            <a:extLst>
              <a:ext uri="{FF2B5EF4-FFF2-40B4-BE49-F238E27FC236}">
                <a16:creationId xmlns:a16="http://schemas.microsoft.com/office/drawing/2014/main" id="{76404933-E0C9-4EB6-9FB4-EF57A5FC2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333618"/>
              </p:ext>
            </p:extLst>
          </p:nvPr>
        </p:nvGraphicFramePr>
        <p:xfrm>
          <a:off x="3920100" y="1236128"/>
          <a:ext cx="6527700" cy="38535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75900">
                  <a:extLst>
                    <a:ext uri="{9D8B030D-6E8A-4147-A177-3AD203B41FA5}">
                      <a16:colId xmlns:a16="http://schemas.microsoft.com/office/drawing/2014/main" val="3266944433"/>
                    </a:ext>
                  </a:extLst>
                </a:gridCol>
                <a:gridCol w="2175900">
                  <a:extLst>
                    <a:ext uri="{9D8B030D-6E8A-4147-A177-3AD203B41FA5}">
                      <a16:colId xmlns:a16="http://schemas.microsoft.com/office/drawing/2014/main" val="460886113"/>
                    </a:ext>
                  </a:extLst>
                </a:gridCol>
                <a:gridCol w="2175900">
                  <a:extLst>
                    <a:ext uri="{9D8B030D-6E8A-4147-A177-3AD203B41FA5}">
                      <a16:colId xmlns:a16="http://schemas.microsoft.com/office/drawing/2014/main" val="794179045"/>
                    </a:ext>
                  </a:extLst>
                </a:gridCol>
              </a:tblGrid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1-8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0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שנה/תכנית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121837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(200,000)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השקעה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8032429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120,000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מכירת המכונה הישנה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613043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(25,000)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הוצאות הפעלה מכונה חדשה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7094457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הוצאות הפעלה מכונה ישנה</a:t>
                      </a:r>
                      <a:r>
                        <a:rPr lang="he-IL" sz="12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(כתוצאה מהמכירה לא יהיו הוצאות אלו)</a:t>
                      </a: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7255262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  <a:hlinkClick r:id="rId2" action="ppaction://hlinksldjump"/>
                        </a:rPr>
                        <a:t>15,000</a:t>
                      </a: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  <a:hlinkClick r:id="rId2" action="ppaction://hlinksldjump"/>
                        </a:rPr>
                        <a:t>(80,000)</a:t>
                      </a:r>
                      <a:endParaRPr lang="he-IL" sz="20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תחשיב ההשקעה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303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520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5085" y="212674"/>
            <a:ext cx="12191999" cy="1081971"/>
          </a:xfrm>
        </p:spPr>
        <p:txBody>
          <a:bodyPr/>
          <a:lstStyle/>
          <a:p>
            <a:r>
              <a:rPr lang="he-IL" dirty="0"/>
              <a:t>בדיקת כדאיות השקעה לפי </a:t>
            </a:r>
            <a:r>
              <a:rPr lang="he-IL" dirty="0" err="1"/>
              <a:t>ענ"נ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1367073" y="2625505"/>
            <a:ext cx="8953878" cy="4232495"/>
          </a:xfrm>
        </p:spPr>
        <p:txBody>
          <a:bodyPr/>
          <a:lstStyle/>
          <a:p>
            <a:pPr marL="0" algn="l"/>
            <a:r>
              <a:rPr lang="en-US" dirty="0">
                <a:solidFill>
                  <a:srgbClr val="00B0F0"/>
                </a:solidFill>
                <a:cs typeface="Varela Round" panose="00000500000000000000"/>
              </a:rPr>
              <a:t>NPV=(15,000*</a:t>
            </a:r>
            <a:r>
              <a:rPr lang="en-US" dirty="0">
                <a:solidFill>
                  <a:srgbClr val="00B0F0"/>
                </a:solidFill>
                <a:cs typeface="Varela Round" panose="00000500000000000000"/>
                <a:hlinkClick r:id="rId3" action="ppaction://hlinksldjump"/>
              </a:rPr>
              <a:t>6.210</a:t>
            </a:r>
            <a:r>
              <a:rPr lang="en-US" dirty="0">
                <a:solidFill>
                  <a:srgbClr val="00B0F0"/>
                </a:solidFill>
                <a:cs typeface="Varela Round" panose="00000500000000000000"/>
              </a:rPr>
              <a:t>)-80,000= 13,150</a:t>
            </a:r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/</a:t>
            </a:r>
            <a:r>
              <a:rPr lang="he-IL" dirty="0" err="1">
                <a:solidFill>
                  <a:srgbClr val="00B0F0"/>
                </a:solidFill>
                <a:cs typeface="Varela Round" panose="00000500000000000000"/>
              </a:rPr>
              <a:t>ענ"נ</a:t>
            </a:r>
            <a:endParaRPr lang="he-IL" dirty="0">
              <a:solidFill>
                <a:srgbClr val="00B0F0"/>
              </a:solidFill>
              <a:cs typeface="Varela Round" panose="00000500000000000000"/>
            </a:endParaRPr>
          </a:p>
          <a:p>
            <a:pPr marL="0"/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ההשקעה הינה כדאית. </a:t>
            </a:r>
          </a:p>
          <a:p>
            <a:pPr marL="0"/>
            <a:r>
              <a:rPr lang="he-IL" dirty="0" err="1">
                <a:solidFill>
                  <a:srgbClr val="00B0F0"/>
                </a:solidFill>
                <a:cs typeface="Varela Round" panose="00000500000000000000"/>
              </a:rPr>
              <a:t>הענ"נ</a:t>
            </a:r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 הוא חיובי, על פי כללי ההחלטה.</a:t>
            </a:r>
          </a:p>
          <a:p>
            <a:pPr marL="0"/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כדאי למפעל בתנאים הקיימים להחליף את המכונה.</a:t>
            </a: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en-US" sz="2400" baseline="30000" dirty="0"/>
          </a:p>
          <a:p>
            <a:pPr marL="514350" indent="-514350">
              <a:buAutoNum type="arabicPeriod"/>
            </a:pPr>
            <a:endParaRPr lang="en-US" dirty="0"/>
          </a:p>
          <a:p>
            <a:pPr mar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0979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88AF4588-F61A-417A-B0A6-20B8DDE2D1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/>
              <a:t>משימה להפסקה: תרגיל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CBCBAFE4-8AE8-4205-B5D0-A7005F9401D7}"/>
              </a:ext>
            </a:extLst>
          </p:cNvPr>
          <p:cNvSpPr txBox="1"/>
          <p:nvPr/>
        </p:nvSpPr>
        <p:spPr>
          <a:xfrm>
            <a:off x="878889" y="1464816"/>
            <a:ext cx="80609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/>
            </a:endParaRPr>
          </a:p>
        </p:txBody>
      </p:sp>
      <p:pic>
        <p:nvPicPr>
          <p:cNvPr id="5" name="Picture 2" descr="How to Calculate Present Value">
            <a:extLst>
              <a:ext uri="{FF2B5EF4-FFF2-40B4-BE49-F238E27FC236}">
                <a16:creationId xmlns:a16="http://schemas.microsoft.com/office/drawing/2014/main" id="{B49AB78A-B0E8-481D-892A-373DB45F7D86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17" b="9517"/>
          <a:stretch>
            <a:fillRect/>
          </a:stretch>
        </p:blipFill>
        <p:spPr bwMode="auto">
          <a:xfrm>
            <a:off x="3799643" y="3052843"/>
            <a:ext cx="4844679" cy="219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D721CD6D-4E97-4AF1-9371-536ED74D0D78}"/>
              </a:ext>
            </a:extLst>
          </p:cNvPr>
          <p:cNvSpPr/>
          <p:nvPr/>
        </p:nvSpPr>
        <p:spPr>
          <a:xfrm>
            <a:off x="2778710" y="1211309"/>
            <a:ext cx="75371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/>
              </a:rPr>
              <a:t>מפעל בוחן אפשרות למיכון תהליך ייצור ע"י רכישת ציוד אוטומטי בסך 450,000 ₪. תחזית ההכנסות היא 80,000 ₪  בשנתיים הראשונות (כל שנה)  והחל מהשנה השלישית ועד לחמישית 100,000 ₪ (כל שנה ). המכונה תוכל לשרת את המפעל במשך 5 שנים. מחיר ההון של המפעל הוא 8%. </a:t>
            </a:r>
            <a:endParaRPr lang="he-IL" dirty="0">
              <a:latin typeface="Varela Round" panose="00000500000000000000" pitchFamily="2" charset="-79"/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593834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88AF4588-F61A-417A-B0A6-20B8DDE2D1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/>
              <a:t>פתרון התרגיל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CBCBAFE4-8AE8-4205-B5D0-A7005F9401D7}"/>
              </a:ext>
            </a:extLst>
          </p:cNvPr>
          <p:cNvSpPr txBox="1"/>
          <p:nvPr/>
        </p:nvSpPr>
        <p:spPr>
          <a:xfrm>
            <a:off x="878889" y="1464816"/>
            <a:ext cx="80609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D721CD6D-4E97-4AF1-9371-536ED74D0D78}"/>
              </a:ext>
            </a:extLst>
          </p:cNvPr>
          <p:cNvSpPr/>
          <p:nvPr/>
        </p:nvSpPr>
        <p:spPr>
          <a:xfrm>
            <a:off x="248575" y="1211309"/>
            <a:ext cx="83957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/>
              </a:rPr>
              <a:t>מפעל בוחן אפשרות למיכון תהליך ייצור ע"י רכישת ציוד אוטומטי בסך 250,000 ₪. תחזית ההכנסות היא 80,000 ₪  בשנתיים הראשונות (כל שנה)  והחל מהשנה השלישית ועד לחמישית 100,000 ₪ (כל שנה ). המכונה תוכל לשרת את המפעל במשך 5 שנים. מחיר ההון של המפעל הוא 8%. </a:t>
            </a:r>
            <a:endParaRPr lang="he-IL" dirty="0">
              <a:latin typeface="Varela Round" panose="00000500000000000000" pitchFamily="2" charset="-79"/>
              <a:cs typeface="Varela Round" panose="00000500000000000000"/>
            </a:endParaRPr>
          </a:p>
        </p:txBody>
      </p:sp>
      <p:sp>
        <p:nvSpPr>
          <p:cNvPr id="2" name="מציין מיקום של תמונה 1">
            <a:extLst>
              <a:ext uri="{FF2B5EF4-FFF2-40B4-BE49-F238E27FC236}">
                <a16:creationId xmlns:a16="http://schemas.microsoft.com/office/drawing/2014/main" id="{672BC0D2-DFA9-4022-B830-43A68DFAB0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48575" y="927716"/>
            <a:ext cx="9689303" cy="5721551"/>
          </a:xfrm>
        </p:spPr>
      </p:sp>
      <p:graphicFrame>
        <p:nvGraphicFramePr>
          <p:cNvPr id="7" name="טבלה 7">
            <a:extLst>
              <a:ext uri="{FF2B5EF4-FFF2-40B4-BE49-F238E27FC236}">
                <a16:creationId xmlns:a16="http://schemas.microsoft.com/office/drawing/2014/main" id="{7356081B-1039-44E3-830A-B257EDC5F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35040"/>
              </p:ext>
            </p:extLst>
          </p:nvPr>
        </p:nvGraphicFramePr>
        <p:xfrm>
          <a:off x="248575" y="2665144"/>
          <a:ext cx="9303798" cy="13765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2874">
                  <a:extLst>
                    <a:ext uri="{9D8B030D-6E8A-4147-A177-3AD203B41FA5}">
                      <a16:colId xmlns:a16="http://schemas.microsoft.com/office/drawing/2014/main" val="2390001687"/>
                    </a:ext>
                  </a:extLst>
                </a:gridCol>
                <a:gridCol w="1189608">
                  <a:extLst>
                    <a:ext uri="{9D8B030D-6E8A-4147-A177-3AD203B41FA5}">
                      <a16:colId xmlns:a16="http://schemas.microsoft.com/office/drawing/2014/main" val="1203857744"/>
                    </a:ext>
                  </a:extLst>
                </a:gridCol>
                <a:gridCol w="1117431">
                  <a:extLst>
                    <a:ext uri="{9D8B030D-6E8A-4147-A177-3AD203B41FA5}">
                      <a16:colId xmlns:a16="http://schemas.microsoft.com/office/drawing/2014/main" val="1311279500"/>
                    </a:ext>
                  </a:extLst>
                </a:gridCol>
                <a:gridCol w="1271195">
                  <a:extLst>
                    <a:ext uri="{9D8B030D-6E8A-4147-A177-3AD203B41FA5}">
                      <a16:colId xmlns:a16="http://schemas.microsoft.com/office/drawing/2014/main" val="2921916886"/>
                    </a:ext>
                  </a:extLst>
                </a:gridCol>
                <a:gridCol w="1251218">
                  <a:extLst>
                    <a:ext uri="{9D8B030D-6E8A-4147-A177-3AD203B41FA5}">
                      <a16:colId xmlns:a16="http://schemas.microsoft.com/office/drawing/2014/main" val="2155972619"/>
                    </a:ext>
                  </a:extLst>
                </a:gridCol>
                <a:gridCol w="1198486">
                  <a:extLst>
                    <a:ext uri="{9D8B030D-6E8A-4147-A177-3AD203B41FA5}">
                      <a16:colId xmlns:a16="http://schemas.microsoft.com/office/drawing/2014/main" val="2255603356"/>
                    </a:ext>
                  </a:extLst>
                </a:gridCol>
                <a:gridCol w="2032986">
                  <a:extLst>
                    <a:ext uri="{9D8B030D-6E8A-4147-A177-3AD203B41FA5}">
                      <a16:colId xmlns:a16="http://schemas.microsoft.com/office/drawing/2014/main" val="2129072944"/>
                    </a:ext>
                  </a:extLst>
                </a:gridCol>
              </a:tblGrid>
              <a:tr h="368234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שנה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588510"/>
                  </a:ext>
                </a:extLst>
              </a:tr>
              <a:tr h="368234">
                <a:tc>
                  <a:txBody>
                    <a:bodyPr/>
                    <a:lstStyle/>
                    <a:p>
                      <a:pPr rtl="1"/>
                      <a:endParaRPr lang="he-IL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(450,000)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השקעה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317552"/>
                  </a:ext>
                </a:extLst>
              </a:tr>
              <a:tr h="368234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80,000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80,000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הכנסות צפויות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765671"/>
                  </a:ext>
                </a:extLst>
              </a:tr>
            </a:tbl>
          </a:graphicData>
        </a:graphic>
      </p:graphicFrame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0CD89C91-9A64-485F-A876-72848D328767}"/>
              </a:ext>
            </a:extLst>
          </p:cNvPr>
          <p:cNvSpPr/>
          <p:nvPr/>
        </p:nvSpPr>
        <p:spPr>
          <a:xfrm>
            <a:off x="1464816" y="4323843"/>
            <a:ext cx="7179506" cy="19038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80,000*</a:t>
            </a:r>
            <a:r>
              <a:rPr lang="en-US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  <a:hlinkClick r:id="rId2" action="ppaction://hlinksldjump"/>
              </a:rPr>
              <a:t>1.783</a:t>
            </a:r>
            <a:r>
              <a:rPr lang="en-US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+ 100,000 (</a:t>
            </a:r>
            <a:r>
              <a:rPr lang="en-US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  <a:hlinkClick r:id="rId2" action="ppaction://hlinksldjump"/>
              </a:rPr>
              <a:t>3.993- 1.783</a:t>
            </a:r>
            <a:r>
              <a:rPr lang="en-US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)-450,000= (86,360)     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=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ע.נ.נ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./</a:t>
            </a:r>
            <a:r>
              <a:rPr lang="en-US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N.P.V.</a:t>
            </a:r>
            <a:endParaRPr lang="he-IL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/>
            </a:endParaRPr>
          </a:p>
          <a:p>
            <a:pPr algn="ctr"/>
            <a:endParaRPr lang="he-IL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/>
            </a:endParaRPr>
          </a:p>
          <a:p>
            <a:pPr algn="ctr"/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על פי כללי ההחלטה לבדיקת כדאיות ההשקעה, ההשקעה אינה כדאית:</a:t>
            </a:r>
          </a:p>
          <a:p>
            <a:pPr algn="ctr"/>
            <a:endParaRPr lang="he-IL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/>
            </a:endParaRPr>
          </a:p>
          <a:p>
            <a:pPr algn="ctr"/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ע.נ.נ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/>
              </a:rPr>
              <a:t>.&lt; 0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C1C4207F-EEA7-4603-9E76-C793A9F03623}"/>
              </a:ext>
            </a:extLst>
          </p:cNvPr>
          <p:cNvSpPr/>
          <p:nvPr/>
        </p:nvSpPr>
        <p:spPr>
          <a:xfrm>
            <a:off x="399495" y="1211309"/>
            <a:ext cx="8244827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04110932-2C14-46E0-803A-448229A69A2A}"/>
              </a:ext>
            </a:extLst>
          </p:cNvPr>
          <p:cNvSpPr/>
          <p:nvPr/>
        </p:nvSpPr>
        <p:spPr>
          <a:xfrm>
            <a:off x="399495" y="1211309"/>
            <a:ext cx="82448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/>
              </a:rPr>
              <a:t>מפעל בוחן אפשרות למיכון תהליך ייצור ע"י רכישת ציוד אוטומטי בסך 450,000 ₪. תחזית ההכנסות היא 80,000 ₪  בשנתיים הראשונות (כל שנה)  והחל מהשנה השלישית ועד לחמישית 100,000 ₪ (כל שנה). המכונה תוכל לשרת את המפעל במשך 5 שנים. מחיר ההון של המפעל הוא 8%. </a:t>
            </a:r>
            <a:endParaRPr lang="he-IL" dirty="0">
              <a:latin typeface="Varela Round" panose="00000500000000000000" pitchFamily="2" charset="-79"/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453742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C123F92-7FF1-4BA5-B07F-E34960A18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השוואה בין חלופות השקעה לפי </a:t>
            </a:r>
            <a:r>
              <a:rPr lang="he-IL" dirty="0" err="1">
                <a:solidFill>
                  <a:srgbClr val="00B0F0"/>
                </a:solidFill>
                <a:cs typeface="Varela Round" panose="00000500000000000000"/>
              </a:rPr>
              <a:t>ענ"נ</a:t>
            </a:r>
            <a:endParaRPr lang="he-IL" dirty="0"/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99B6FE3C-42C7-4766-B9AB-3EB51992E641}"/>
              </a:ext>
            </a:extLst>
          </p:cNvPr>
          <p:cNvSpPr/>
          <p:nvPr/>
        </p:nvSpPr>
        <p:spPr>
          <a:xfrm rot="10800000" flipV="1">
            <a:off x="9886384" y="1765426"/>
            <a:ext cx="1530036" cy="606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rgbClr val="7030A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השקעה א'</a:t>
            </a:r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00E43FEF-B0FE-4C51-A1C7-F05268A83D34}"/>
              </a:ext>
            </a:extLst>
          </p:cNvPr>
          <p:cNvSpPr/>
          <p:nvPr/>
        </p:nvSpPr>
        <p:spPr>
          <a:xfrm rot="10800000" flipV="1">
            <a:off x="7776926" y="1765426"/>
            <a:ext cx="1530036" cy="606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rgbClr val="7030A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השקעה ב'</a:t>
            </a:r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3F6232BC-28BD-4AB5-BD6C-951313760EF1}"/>
              </a:ext>
            </a:extLst>
          </p:cNvPr>
          <p:cNvSpPr/>
          <p:nvPr/>
        </p:nvSpPr>
        <p:spPr>
          <a:xfrm rot="10800000" flipV="1">
            <a:off x="5756495" y="1765426"/>
            <a:ext cx="1441010" cy="606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rgbClr val="7030A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השקעה ג'</a:t>
            </a:r>
          </a:p>
        </p:txBody>
      </p:sp>
      <p:cxnSp>
        <p:nvCxnSpPr>
          <p:cNvPr id="12" name="מחבר חץ ישר 11">
            <a:extLst>
              <a:ext uri="{FF2B5EF4-FFF2-40B4-BE49-F238E27FC236}">
                <a16:creationId xmlns:a16="http://schemas.microsoft.com/office/drawing/2014/main" id="{AC69CA4D-5ACC-4E68-8988-D9488FC86FFB}"/>
              </a:ext>
            </a:extLst>
          </p:cNvPr>
          <p:cNvCxnSpPr>
            <a:cxnSpLocks/>
          </p:cNvCxnSpPr>
          <p:nvPr/>
        </p:nvCxnSpPr>
        <p:spPr>
          <a:xfrm flipH="1">
            <a:off x="8973870" y="2404450"/>
            <a:ext cx="1292760" cy="1289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מחבר חץ ישר 12">
            <a:extLst>
              <a:ext uri="{FF2B5EF4-FFF2-40B4-BE49-F238E27FC236}">
                <a16:creationId xmlns:a16="http://schemas.microsoft.com/office/drawing/2014/main" id="{FBA346E4-26AF-4D9F-902E-A878130E4664}"/>
              </a:ext>
            </a:extLst>
          </p:cNvPr>
          <p:cNvCxnSpPr>
            <a:cxnSpLocks/>
          </p:cNvCxnSpPr>
          <p:nvPr/>
        </p:nvCxnSpPr>
        <p:spPr>
          <a:xfrm>
            <a:off x="6762939" y="2524408"/>
            <a:ext cx="1347080" cy="1133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מחבר חץ ישר 13">
            <a:extLst>
              <a:ext uri="{FF2B5EF4-FFF2-40B4-BE49-F238E27FC236}">
                <a16:creationId xmlns:a16="http://schemas.microsoft.com/office/drawing/2014/main" id="{D54C7602-47A0-4E2E-9DE0-6B5A7EF2BC93}"/>
              </a:ext>
            </a:extLst>
          </p:cNvPr>
          <p:cNvCxnSpPr>
            <a:cxnSpLocks/>
          </p:cNvCxnSpPr>
          <p:nvPr/>
        </p:nvCxnSpPr>
        <p:spPr>
          <a:xfrm>
            <a:off x="8529873" y="2484422"/>
            <a:ext cx="0" cy="1209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26" name="Picture 2" descr="Un Hombre Joven Piensa Aplicando Un Finger A Su Barbilla El Varón ...">
            <a:extLst>
              <a:ext uri="{FF2B5EF4-FFF2-40B4-BE49-F238E27FC236}">
                <a16:creationId xmlns:a16="http://schemas.microsoft.com/office/drawing/2014/main" id="{559E1416-3DA0-4BD4-ADBA-E2B3A274C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719" y="3693814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תמונה 19" descr="תמונה קשורה">
            <a:extLst>
              <a:ext uri="{FF2B5EF4-FFF2-40B4-BE49-F238E27FC236}">
                <a16:creationId xmlns:a16="http://schemas.microsoft.com/office/drawing/2014/main" id="{A0094F91-D540-4D1D-872E-1785CF80F9F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362" y="5430129"/>
            <a:ext cx="2019300" cy="136207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בועת מחשבה: ענן 18">
            <a:extLst>
              <a:ext uri="{FF2B5EF4-FFF2-40B4-BE49-F238E27FC236}">
                <a16:creationId xmlns:a16="http://schemas.microsoft.com/office/drawing/2014/main" id="{497347D3-668F-45AE-AE9F-06DF9888B09F}"/>
              </a:ext>
            </a:extLst>
          </p:cNvPr>
          <p:cNvSpPr/>
          <p:nvPr/>
        </p:nvSpPr>
        <p:spPr>
          <a:xfrm rot="1607475">
            <a:off x="8885176" y="3633234"/>
            <a:ext cx="2076450" cy="1209392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מהי ההשקעה הטובה ביותר?</a:t>
            </a:r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מלבן: פינות מעוגלות 20">
            <a:extLst>
              <a:ext uri="{FF2B5EF4-FFF2-40B4-BE49-F238E27FC236}">
                <a16:creationId xmlns:a16="http://schemas.microsoft.com/office/drawing/2014/main" id="{7F06CCAC-60E3-4984-9092-92F5B6415F11}"/>
              </a:ext>
            </a:extLst>
          </p:cNvPr>
          <p:cNvSpPr/>
          <p:nvPr/>
        </p:nvSpPr>
        <p:spPr>
          <a:xfrm>
            <a:off x="1059255" y="1231271"/>
            <a:ext cx="4369776" cy="419885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7030A0"/>
                </a:solidFill>
                <a:latin typeface="Varela Round" panose="00000500000000000000" pitchFamily="2" charset="-79"/>
                <a:cs typeface="Varela Round" panose="00000500000000000000"/>
              </a:rPr>
              <a:t>החלופה אשר הערך הנוכחי הנקי – </a:t>
            </a:r>
            <a:r>
              <a:rPr lang="en-US" b="1" dirty="0">
                <a:solidFill>
                  <a:srgbClr val="7030A0"/>
                </a:solidFill>
                <a:latin typeface="Varela Round" panose="00000500000000000000" pitchFamily="2" charset="-79"/>
                <a:cs typeface="Varela Round" panose="00000500000000000000"/>
              </a:rPr>
              <a:t>NPV</a:t>
            </a:r>
            <a:r>
              <a:rPr lang="he-IL" b="1" dirty="0">
                <a:solidFill>
                  <a:srgbClr val="7030A0"/>
                </a:solidFill>
                <a:latin typeface="Varela Round" panose="00000500000000000000" pitchFamily="2" charset="-79"/>
                <a:cs typeface="Varela Round" panose="00000500000000000000"/>
              </a:rPr>
              <a:t> -שלה הוא הגבוה ביותר תהיה החלופה המשתלמת ביותר עבור המשקיע.</a:t>
            </a:r>
          </a:p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7030A0"/>
                </a:solidFill>
                <a:latin typeface="Varela Round" panose="00000500000000000000" pitchFamily="2" charset="-79"/>
                <a:cs typeface="Varela Round" panose="00000500000000000000"/>
              </a:rPr>
              <a:t>את התוצאה שמקבלים משווים מול התוצאות המקבילות של שאר ההשקעות הנבדקות האחרות, כאשר </a:t>
            </a:r>
            <a:r>
              <a:rPr lang="he-IL" b="1" dirty="0" err="1">
                <a:solidFill>
                  <a:srgbClr val="7030A0"/>
                </a:solidFill>
                <a:latin typeface="Varela Round" panose="00000500000000000000" pitchFamily="2" charset="-79"/>
                <a:cs typeface="Varela Round" panose="00000500000000000000"/>
              </a:rPr>
              <a:t>הענ"נ</a:t>
            </a:r>
            <a:r>
              <a:rPr lang="he-IL" b="1" dirty="0">
                <a:solidFill>
                  <a:srgbClr val="7030A0"/>
                </a:solidFill>
                <a:latin typeface="Varela Round" panose="00000500000000000000" pitchFamily="2" charset="-79"/>
                <a:cs typeface="Varela Round" panose="00000500000000000000"/>
              </a:rPr>
              <a:t> הגבוה שבהם מכוון אותנו לבחירה במסלול ההשקעה הכדאי ביותר.</a:t>
            </a:r>
          </a:p>
        </p:txBody>
      </p:sp>
      <p:sp>
        <p:nvSpPr>
          <p:cNvPr id="22" name="תרשים זרימה: מסיים 21">
            <a:extLst>
              <a:ext uri="{FF2B5EF4-FFF2-40B4-BE49-F238E27FC236}">
                <a16:creationId xmlns:a16="http://schemas.microsoft.com/office/drawing/2014/main" id="{E29AA7E4-E60A-4820-BBD7-67F7B6F0F54E}"/>
              </a:ext>
            </a:extLst>
          </p:cNvPr>
          <p:cNvSpPr/>
          <p:nvPr/>
        </p:nvSpPr>
        <p:spPr>
          <a:xfrm>
            <a:off x="7387628" y="5709326"/>
            <a:ext cx="5504507" cy="322460"/>
          </a:xfrm>
          <a:prstGeom prst="flowChartTermina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00B0F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80099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4"/>
            <a:ext cx="12191999" cy="1081971"/>
          </a:xfrm>
        </p:spPr>
        <p:txBody>
          <a:bodyPr/>
          <a:lstStyle/>
          <a:p>
            <a:pPr algn="r"/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השוואה בין חלופות השקעה לפי </a:t>
            </a:r>
            <a:r>
              <a:rPr lang="he-IL" dirty="0" err="1">
                <a:solidFill>
                  <a:srgbClr val="00B0F0"/>
                </a:solidFill>
                <a:cs typeface="Varela Round" panose="00000500000000000000"/>
              </a:rPr>
              <a:t>ענ"נ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-162127" y="2781886"/>
            <a:ext cx="11334937" cy="3428999"/>
          </a:xfrm>
        </p:spPr>
        <p:txBody>
          <a:bodyPr/>
          <a:lstStyle/>
          <a:p>
            <a:pPr lvl="0"/>
            <a:r>
              <a:rPr lang="he-IL" sz="2400" dirty="0"/>
              <a:t>בפני מפעל עומדות שתי אלטרנטיבות לרכישת מכונה:</a:t>
            </a:r>
            <a:endParaRPr lang="en-US" sz="2400" dirty="0"/>
          </a:p>
          <a:p>
            <a:pPr lvl="0"/>
            <a:r>
              <a:rPr lang="he-IL" sz="2400" dirty="0"/>
              <a:t>מכונה משומשת במצב טוב ממפעל דומה במחיר של 100,000 ₪. הוצאות אחזקת המכונה מסתכמות ב- 25,000 ₪ מידי שנה במשך 5 שנים.</a:t>
            </a:r>
            <a:endParaRPr lang="en-US" sz="2400" dirty="0"/>
          </a:p>
          <a:p>
            <a:pPr lvl="0"/>
            <a:r>
              <a:rPr lang="he-IL" sz="2400" dirty="0"/>
              <a:t>מכונה חדשה במחיר של 200,000 ₪. במהלך 3 השנים ראשונות לא צפויות הוצאות אחזקה ואילו בשנה הרביעית והחמישית צפויות הוצאות אחזקה של 10,000 ₪ לשנה.</a:t>
            </a:r>
            <a:endParaRPr lang="en-US" sz="2400" dirty="0"/>
          </a:p>
          <a:p>
            <a:r>
              <a:rPr lang="he-IL" sz="2400" dirty="0"/>
              <a:t>כל אחת מהמכונות תוכל לשרת את המפעל במשך 5 שנים. מחיר ההון הינו 6%. מהי החלופה הכדאית ביותר למפעל?</a:t>
            </a:r>
          </a:p>
          <a:p>
            <a:r>
              <a:rPr lang="he-IL" sz="2400" dirty="0"/>
              <a:t>נציג את שתי החלופות בטבלת תזרים מזומנים.</a:t>
            </a:r>
            <a:endParaRPr lang="en-US" sz="2400" dirty="0"/>
          </a:p>
          <a:p>
            <a:pPr marL="0"/>
            <a:endParaRPr lang="he-IL" sz="2400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sz="2400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sz="2400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sz="2400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en-US" sz="2000" baseline="30000" dirty="0"/>
          </a:p>
          <a:p>
            <a:pPr marL="514350" indent="-514350">
              <a:buAutoNum type="arabicPeriod"/>
            </a:pPr>
            <a:endParaRPr lang="en-US" sz="2400" dirty="0"/>
          </a:p>
          <a:p>
            <a:pPr marL="0"/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305992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השוואה בין חלופות השקעה לפי </a:t>
            </a:r>
            <a:r>
              <a:rPr lang="he-IL" dirty="0" err="1">
                <a:solidFill>
                  <a:srgbClr val="00B0F0"/>
                </a:solidFill>
                <a:cs typeface="Varela Round" panose="00000500000000000000"/>
              </a:rPr>
              <a:t>ענ"נ</a:t>
            </a:r>
            <a:endParaRPr lang="he-IL" dirty="0"/>
          </a:p>
        </p:txBody>
      </p:sp>
      <p:graphicFrame>
        <p:nvGraphicFramePr>
          <p:cNvPr id="2" name="טבלה 18">
            <a:extLst>
              <a:ext uri="{FF2B5EF4-FFF2-40B4-BE49-F238E27FC236}">
                <a16:creationId xmlns:a16="http://schemas.microsoft.com/office/drawing/2014/main" id="{76404933-E0C9-4EB6-9FB4-EF57A5FC2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711831"/>
              </p:ext>
            </p:extLst>
          </p:nvPr>
        </p:nvGraphicFramePr>
        <p:xfrm>
          <a:off x="1744202" y="1236128"/>
          <a:ext cx="8703598" cy="177655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43371">
                  <a:extLst>
                    <a:ext uri="{9D8B030D-6E8A-4147-A177-3AD203B41FA5}">
                      <a16:colId xmlns:a16="http://schemas.microsoft.com/office/drawing/2014/main" val="1273595100"/>
                    </a:ext>
                  </a:extLst>
                </a:gridCol>
                <a:gridCol w="1243371">
                  <a:extLst>
                    <a:ext uri="{9D8B030D-6E8A-4147-A177-3AD203B41FA5}">
                      <a16:colId xmlns:a16="http://schemas.microsoft.com/office/drawing/2014/main" val="3952521796"/>
                    </a:ext>
                  </a:extLst>
                </a:gridCol>
                <a:gridCol w="1243371">
                  <a:extLst>
                    <a:ext uri="{9D8B030D-6E8A-4147-A177-3AD203B41FA5}">
                      <a16:colId xmlns:a16="http://schemas.microsoft.com/office/drawing/2014/main" val="1996818957"/>
                    </a:ext>
                  </a:extLst>
                </a:gridCol>
                <a:gridCol w="1243371">
                  <a:extLst>
                    <a:ext uri="{9D8B030D-6E8A-4147-A177-3AD203B41FA5}">
                      <a16:colId xmlns:a16="http://schemas.microsoft.com/office/drawing/2014/main" val="1456415834"/>
                    </a:ext>
                  </a:extLst>
                </a:gridCol>
                <a:gridCol w="1243371">
                  <a:extLst>
                    <a:ext uri="{9D8B030D-6E8A-4147-A177-3AD203B41FA5}">
                      <a16:colId xmlns:a16="http://schemas.microsoft.com/office/drawing/2014/main" val="3266944433"/>
                    </a:ext>
                  </a:extLst>
                </a:gridCol>
                <a:gridCol w="1017228">
                  <a:extLst>
                    <a:ext uri="{9D8B030D-6E8A-4147-A177-3AD203B41FA5}">
                      <a16:colId xmlns:a16="http://schemas.microsoft.com/office/drawing/2014/main" val="460886113"/>
                    </a:ext>
                  </a:extLst>
                </a:gridCol>
                <a:gridCol w="1469515">
                  <a:extLst>
                    <a:ext uri="{9D8B030D-6E8A-4147-A177-3AD203B41FA5}">
                      <a16:colId xmlns:a16="http://schemas.microsoft.com/office/drawing/2014/main" val="794179045"/>
                    </a:ext>
                  </a:extLst>
                </a:gridCol>
              </a:tblGrid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0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שנה/תכנית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121837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(10,000)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(10,000)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(250,000)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מכונה חדשה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8032429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(25,000)</a:t>
                      </a:r>
                    </a:p>
                    <a:p>
                      <a:pPr algn="ctr" rtl="1"/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(25,000)</a:t>
                      </a:r>
                    </a:p>
                    <a:p>
                      <a:pPr algn="ctr" rtl="1"/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(25,000)</a:t>
                      </a:r>
                    </a:p>
                    <a:p>
                      <a:pPr algn="ctr" rtl="1"/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(25,000)</a:t>
                      </a:r>
                    </a:p>
                    <a:p>
                      <a:pPr algn="ctr" rtl="1"/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(25,000)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(100,000)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מכונה משומשת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613043"/>
                  </a:ext>
                </a:extLst>
              </a:tr>
            </a:tbl>
          </a:graphicData>
        </a:graphic>
      </p:graphicFrame>
      <p:sp>
        <p:nvSpPr>
          <p:cNvPr id="5" name="תרשים זרימה: מסיים 4">
            <a:extLst>
              <a:ext uri="{FF2B5EF4-FFF2-40B4-BE49-F238E27FC236}">
                <a16:creationId xmlns:a16="http://schemas.microsoft.com/office/drawing/2014/main" id="{2D8605D4-AE07-40A6-B76E-D3BB7569A554}"/>
              </a:ext>
            </a:extLst>
          </p:cNvPr>
          <p:cNvSpPr/>
          <p:nvPr/>
        </p:nvSpPr>
        <p:spPr>
          <a:xfrm>
            <a:off x="7099871" y="3180425"/>
            <a:ext cx="4458855" cy="1766657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מכונה חדשה</a:t>
            </a:r>
          </a:p>
          <a:p>
            <a:pPr algn="ctr"/>
            <a:endParaRPr lang="he-IL" sz="1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/>
            <a:r>
              <a:rPr lang="en-US" sz="16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=(10,000)*(</a:t>
            </a:r>
            <a:r>
              <a:rPr lang="en-US" sz="16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hlinkClick r:id="rId2" action="ppaction://hlinksldjump"/>
              </a:rPr>
              <a:t>4.212-2.673</a:t>
            </a:r>
            <a:r>
              <a:rPr lang="en-US" sz="16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)- 250,000=</a:t>
            </a:r>
            <a:r>
              <a:rPr lang="he-IL" sz="1600" b="1" dirty="0" err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ענ"נ</a:t>
            </a:r>
            <a:endParaRPr lang="he-IL" sz="16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/>
            <a:r>
              <a:rPr lang="he-IL" sz="16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(234,610)=</a:t>
            </a:r>
            <a:r>
              <a:rPr lang="he-IL" sz="1600" b="1" dirty="0" err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ענ"נ</a:t>
            </a:r>
            <a:endParaRPr lang="he-IL" sz="16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תרשים זרימה: מסיים 5">
            <a:extLst>
              <a:ext uri="{FF2B5EF4-FFF2-40B4-BE49-F238E27FC236}">
                <a16:creationId xmlns:a16="http://schemas.microsoft.com/office/drawing/2014/main" id="{1CC96A8B-937D-4D6C-AE0C-B2D57EAA72DD}"/>
              </a:ext>
            </a:extLst>
          </p:cNvPr>
          <p:cNvSpPr/>
          <p:nvPr/>
        </p:nvSpPr>
        <p:spPr>
          <a:xfrm>
            <a:off x="1541317" y="3180425"/>
            <a:ext cx="4458855" cy="1766657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מכונה משומשת</a:t>
            </a:r>
          </a:p>
          <a:p>
            <a:pPr algn="ctr"/>
            <a:endParaRPr lang="he-IL" sz="1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/>
            <a:r>
              <a:rPr lang="he-IL" sz="1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hlinkClick r:id="rId2" action="ppaction://hlinksldjump"/>
              </a:rPr>
              <a:t>4.212</a:t>
            </a:r>
            <a:r>
              <a:rPr lang="he-IL" sz="1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-100,000 *(25,000)= </a:t>
            </a:r>
            <a:r>
              <a:rPr lang="he-IL" sz="1400" b="1" dirty="0" err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ענ"נ</a:t>
            </a:r>
            <a:endParaRPr lang="he-IL" sz="1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/>
            <a:r>
              <a:rPr lang="he-IL" sz="16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(205,300)=</a:t>
            </a:r>
            <a:r>
              <a:rPr lang="he-IL" sz="1600" b="1" dirty="0" err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ענ"נ</a:t>
            </a:r>
            <a:endParaRPr lang="he-IL" sz="16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תרשים זרימה: מסיים 6">
            <a:extLst>
              <a:ext uri="{FF2B5EF4-FFF2-40B4-BE49-F238E27FC236}">
                <a16:creationId xmlns:a16="http://schemas.microsoft.com/office/drawing/2014/main" id="{9964EEB1-0DD0-401F-BCD1-0C3903A2AF6C}"/>
              </a:ext>
            </a:extLst>
          </p:cNvPr>
          <p:cNvSpPr/>
          <p:nvPr/>
        </p:nvSpPr>
        <p:spPr>
          <a:xfrm>
            <a:off x="3302493" y="5114829"/>
            <a:ext cx="6409678" cy="788821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החלופה הכדאית ביותר למפעל היא רכישת המכונה המשומשת. </a:t>
            </a:r>
          </a:p>
        </p:txBody>
      </p:sp>
    </p:spTree>
    <p:extLst>
      <p:ext uri="{BB962C8B-B14F-4D97-AF65-F5344CB8AC3E}">
        <p14:creationId xmlns:p14="http://schemas.microsoft.com/office/powerpoint/2010/main" val="3415297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4"/>
            <a:ext cx="12191999" cy="1081971"/>
          </a:xfrm>
        </p:spPr>
        <p:txBody>
          <a:bodyPr/>
          <a:lstStyle/>
          <a:p>
            <a:pPr algn="r"/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השוואה בין חלופות השקעה לפי </a:t>
            </a:r>
            <a:r>
              <a:rPr lang="he-IL" dirty="0" err="1">
                <a:solidFill>
                  <a:srgbClr val="00B0F0"/>
                </a:solidFill>
                <a:cs typeface="Varela Round" panose="00000500000000000000"/>
              </a:rPr>
              <a:t>ענ"נ</a:t>
            </a:r>
            <a:br>
              <a:rPr lang="he-IL" dirty="0">
                <a:solidFill>
                  <a:srgbClr val="00B0F0"/>
                </a:solidFill>
                <a:cs typeface="Varela Round" panose="00000500000000000000"/>
              </a:rPr>
            </a:br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תרגיל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-316871" y="1294646"/>
            <a:ext cx="11334937" cy="5563354"/>
          </a:xfrm>
        </p:spPr>
        <p:txBody>
          <a:bodyPr/>
          <a:lstStyle/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en-US" sz="2400" baseline="30000" dirty="0"/>
          </a:p>
          <a:p>
            <a:pPr marL="514350" indent="-514350">
              <a:buAutoNum type="arabicPeriod"/>
            </a:pPr>
            <a:endParaRPr lang="en-US" dirty="0"/>
          </a:p>
          <a:p>
            <a:pPr marL="0"/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77DF9296-53C3-4B4E-BAFA-C20E1A63F875}"/>
              </a:ext>
            </a:extLst>
          </p:cNvPr>
          <p:cNvSpPr/>
          <p:nvPr/>
        </p:nvSpPr>
        <p:spPr>
          <a:xfrm>
            <a:off x="579422" y="1720840"/>
            <a:ext cx="85645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Times New Roman" panose="02020603050405020304" pitchFamily="18" charset="0"/>
                <a:cs typeface="Varela Round" panose="00000500000000000000"/>
              </a:rPr>
              <a:t>משקיע מתחום הנדל"ן מציע לך להשקיע בפרויקט בנייה (יחד עם הוריך).</a:t>
            </a:r>
            <a:endParaRPr lang="en-US" sz="1600" dirty="0">
              <a:solidFill>
                <a:srgbClr val="192A72"/>
              </a:solidFill>
              <a:latin typeface="Varela Round" panose="00000500000000000000" pitchFamily="2" charset="-79"/>
              <a:ea typeface="Times New Roman" panose="02020603050405020304" pitchFamily="18" charset="0"/>
              <a:cs typeface="Varela Round" panose="00000500000000000000"/>
            </a:endParaRPr>
          </a:p>
          <a:p>
            <a:pPr marL="228600"/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ea typeface="Times New Roman" panose="02020603050405020304" pitchFamily="18" charset="0"/>
                <a:cs typeface="Varela Round" panose="00000500000000000000"/>
              </a:rPr>
              <a:t>פרויקט א'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Times New Roman" panose="02020603050405020304" pitchFamily="18" charset="0"/>
                <a:cs typeface="Varela Round" panose="00000500000000000000"/>
              </a:rPr>
              <a:t>: השקעה של 100.000ש"ח בתחילת הפרויקט, המבטיחה הכנסה שנתית של 30,000 ש"ח בסוף כל שנה ובמשך 5 שנים, החל מסוף השנה הראשונה של הפרויקט.</a:t>
            </a:r>
            <a:endParaRPr lang="en-US" sz="1600" dirty="0">
              <a:solidFill>
                <a:srgbClr val="192A72"/>
              </a:solidFill>
              <a:latin typeface="Varela Round" panose="00000500000000000000" pitchFamily="2" charset="-79"/>
              <a:ea typeface="Times New Roman" panose="02020603050405020304" pitchFamily="18" charset="0"/>
              <a:cs typeface="Varela Round" panose="00000500000000000000"/>
            </a:endParaRPr>
          </a:p>
          <a:p>
            <a:pPr marL="228600"/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ea typeface="Times New Roman" panose="02020603050405020304" pitchFamily="18" charset="0"/>
                <a:cs typeface="Varela Round" panose="00000500000000000000"/>
              </a:rPr>
              <a:t>פרויקט ב'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Times New Roman" panose="02020603050405020304" pitchFamily="18" charset="0"/>
                <a:cs typeface="Varela Round" panose="00000500000000000000"/>
              </a:rPr>
              <a:t>: השקעה של 180,000 ש"ח בתחילת הפרויקט, המבטיחה הכנסה שנתית של 46,000 ש"ח בסוף כל שנה ובמשך 5 שנים, החל מסוף השנה הראשונה של הפרויקט.</a:t>
            </a:r>
          </a:p>
          <a:p>
            <a:pPr marL="228600"/>
            <a:endParaRPr lang="en-US" sz="1600" dirty="0">
              <a:solidFill>
                <a:srgbClr val="192A72"/>
              </a:solidFill>
              <a:latin typeface="Varela Round" panose="00000500000000000000" pitchFamily="2" charset="-79"/>
              <a:ea typeface="Times New Roman" panose="02020603050405020304" pitchFamily="18" charset="0"/>
              <a:cs typeface="Varela Round" panose="00000500000000000000"/>
            </a:endParaRPr>
          </a:p>
          <a:p>
            <a:pPr marL="228600"/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ea typeface="Times New Roman" panose="02020603050405020304" pitchFamily="18" charset="0"/>
                <a:cs typeface="Varela Round" panose="00000500000000000000"/>
              </a:rPr>
              <a:t>הצג את תזרים המזומנים של כל אחד מהפרויקטים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Times New Roman" panose="02020603050405020304" pitchFamily="18" charset="0"/>
                <a:cs typeface="Varela Round" panose="00000500000000000000"/>
              </a:rPr>
              <a:t>. חשב את הערך הנוכחי הנקי של הפרויקט בהנחה שמחיר ההון הוא 10% לשנה וקבע מהו הפרויקט הכדאי ביותר. נמק את תשובתך. </a:t>
            </a:r>
          </a:p>
          <a:p>
            <a:pPr marL="228600"/>
            <a:endParaRPr lang="he-IL" sz="1600" dirty="0">
              <a:solidFill>
                <a:srgbClr val="192A72"/>
              </a:solidFill>
              <a:latin typeface="Varela Round" panose="00000500000000000000" pitchFamily="2" charset="-79"/>
              <a:ea typeface="Times New Roman" panose="02020603050405020304" pitchFamily="18" charset="0"/>
              <a:cs typeface="Varela Round" panose="00000500000000000000"/>
            </a:endParaRPr>
          </a:p>
          <a:p>
            <a:pPr marL="228600"/>
            <a:endParaRPr lang="he-IL" sz="1600" dirty="0">
              <a:solidFill>
                <a:srgbClr val="192A72"/>
              </a:solidFill>
              <a:latin typeface="Varela Round" panose="00000500000000000000" pitchFamily="2" charset="-79"/>
              <a:ea typeface="Times New Roman" panose="02020603050405020304" pitchFamily="18" charset="0"/>
              <a:cs typeface="Varela Round" panose="00000500000000000000"/>
            </a:endParaRPr>
          </a:p>
          <a:p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נציג את שתי החלופות בטבלת תזרים מזומנים.</a:t>
            </a:r>
            <a:endParaRPr lang="en-US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  <a:p>
            <a:endParaRPr lang="he-IL" sz="1600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/>
            </a:endParaRPr>
          </a:p>
          <a:p>
            <a:pPr marL="228600"/>
            <a:endParaRPr lang="en-US" sz="1600" dirty="0">
              <a:latin typeface="Varela Round" panose="00000500000000000000" pitchFamily="2" charset="-79"/>
              <a:ea typeface="Times New Roman" panose="02020603050405020304" pitchFamily="18" charset="0"/>
              <a:cs typeface="Varela Round" panose="00000500000000000000"/>
            </a:endParaRPr>
          </a:p>
          <a:p>
            <a:pPr marL="228600"/>
            <a:r>
              <a:rPr lang="he-IL" dirty="0">
                <a:latin typeface="Varela Round" panose="00000500000000000000" pitchFamily="2" charset="-79"/>
                <a:ea typeface="Times New Roman" panose="02020603050405020304" pitchFamily="18" charset="0"/>
                <a:cs typeface="Varela Round" panose="00000500000000000000"/>
              </a:rPr>
              <a:t> </a:t>
            </a:r>
            <a:endParaRPr lang="en-US" sz="1600" dirty="0">
              <a:effectLst/>
              <a:latin typeface="Varela Round" panose="00000500000000000000" pitchFamily="2" charset="-79"/>
              <a:ea typeface="Times New Roman" panose="02020603050405020304" pitchFamily="18" charset="0"/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213869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מימון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מנהל וכלכלה- י"א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</a:t>
            </a:r>
            <a:r>
              <a:rPr lang="he-IL" dirty="0" err="1">
                <a:sym typeface="Varela Round"/>
              </a:rPr>
              <a:t>פאולינה</a:t>
            </a:r>
            <a:r>
              <a:rPr lang="he-IL" dirty="0">
                <a:sym typeface="Varela Round"/>
              </a:rPr>
              <a:t> </a:t>
            </a:r>
            <a:r>
              <a:rPr lang="he-IL" dirty="0" err="1">
                <a:sym typeface="Varela Round"/>
              </a:rPr>
              <a:t>סוסביץ</a:t>
            </a:r>
            <a:endParaRPr lang="he-IL" dirty="0">
              <a:sym typeface="Varela Round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שקופית זו היא חובה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מלאו את פרטי השיעור, המקצוע והמורה 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(אין צורך להשאיר את הכיתובים "שם השיעור" , "המקצוע", מחקו אותם וכתבו רק את הפרטים עצמם).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השוואה בין חלופות השקעה לפי </a:t>
            </a:r>
            <a:r>
              <a:rPr lang="he-IL" dirty="0" err="1">
                <a:solidFill>
                  <a:srgbClr val="00B0F0"/>
                </a:solidFill>
                <a:cs typeface="Varela Round" panose="00000500000000000000"/>
              </a:rPr>
              <a:t>ענ"נ</a:t>
            </a:r>
            <a:endParaRPr lang="he-IL" dirty="0"/>
          </a:p>
        </p:txBody>
      </p:sp>
      <p:graphicFrame>
        <p:nvGraphicFramePr>
          <p:cNvPr id="2" name="טבלה 18">
            <a:extLst>
              <a:ext uri="{FF2B5EF4-FFF2-40B4-BE49-F238E27FC236}">
                <a16:creationId xmlns:a16="http://schemas.microsoft.com/office/drawing/2014/main" id="{76404933-E0C9-4EB6-9FB4-EF57A5FC2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904364"/>
              </p:ext>
            </p:extLst>
          </p:nvPr>
        </p:nvGraphicFramePr>
        <p:xfrm>
          <a:off x="1744202" y="1236128"/>
          <a:ext cx="8703598" cy="177655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43371">
                  <a:extLst>
                    <a:ext uri="{9D8B030D-6E8A-4147-A177-3AD203B41FA5}">
                      <a16:colId xmlns:a16="http://schemas.microsoft.com/office/drawing/2014/main" val="1273595100"/>
                    </a:ext>
                  </a:extLst>
                </a:gridCol>
                <a:gridCol w="1243371">
                  <a:extLst>
                    <a:ext uri="{9D8B030D-6E8A-4147-A177-3AD203B41FA5}">
                      <a16:colId xmlns:a16="http://schemas.microsoft.com/office/drawing/2014/main" val="3952521796"/>
                    </a:ext>
                  </a:extLst>
                </a:gridCol>
                <a:gridCol w="1243371">
                  <a:extLst>
                    <a:ext uri="{9D8B030D-6E8A-4147-A177-3AD203B41FA5}">
                      <a16:colId xmlns:a16="http://schemas.microsoft.com/office/drawing/2014/main" val="1996818957"/>
                    </a:ext>
                  </a:extLst>
                </a:gridCol>
                <a:gridCol w="1243371">
                  <a:extLst>
                    <a:ext uri="{9D8B030D-6E8A-4147-A177-3AD203B41FA5}">
                      <a16:colId xmlns:a16="http://schemas.microsoft.com/office/drawing/2014/main" val="1456415834"/>
                    </a:ext>
                  </a:extLst>
                </a:gridCol>
                <a:gridCol w="1243371">
                  <a:extLst>
                    <a:ext uri="{9D8B030D-6E8A-4147-A177-3AD203B41FA5}">
                      <a16:colId xmlns:a16="http://schemas.microsoft.com/office/drawing/2014/main" val="3266944433"/>
                    </a:ext>
                  </a:extLst>
                </a:gridCol>
                <a:gridCol w="1017228">
                  <a:extLst>
                    <a:ext uri="{9D8B030D-6E8A-4147-A177-3AD203B41FA5}">
                      <a16:colId xmlns:a16="http://schemas.microsoft.com/office/drawing/2014/main" val="460886113"/>
                    </a:ext>
                  </a:extLst>
                </a:gridCol>
                <a:gridCol w="1469515">
                  <a:extLst>
                    <a:ext uri="{9D8B030D-6E8A-4147-A177-3AD203B41FA5}">
                      <a16:colId xmlns:a16="http://schemas.microsoft.com/office/drawing/2014/main" val="794179045"/>
                    </a:ext>
                  </a:extLst>
                </a:gridCol>
              </a:tblGrid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0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שנה/תכנית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121837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(100,000)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פרויקט א'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8032429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46,000</a:t>
                      </a:r>
                    </a:p>
                    <a:p>
                      <a:pPr algn="ctr" rtl="1"/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46,000</a:t>
                      </a:r>
                    </a:p>
                    <a:p>
                      <a:pPr algn="ctr" rtl="1"/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46,000</a:t>
                      </a:r>
                    </a:p>
                    <a:p>
                      <a:pPr algn="ctr" rtl="1"/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46,000</a:t>
                      </a:r>
                    </a:p>
                    <a:p>
                      <a:pPr algn="ctr" rtl="1"/>
                      <a:endParaRPr lang="he-IL" sz="14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46,000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(180,000)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פרויקט ב'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613043"/>
                  </a:ext>
                </a:extLst>
              </a:tr>
            </a:tbl>
          </a:graphicData>
        </a:graphic>
      </p:graphicFrame>
      <p:sp>
        <p:nvSpPr>
          <p:cNvPr id="5" name="תרשים זרימה: מסיים 4">
            <a:extLst>
              <a:ext uri="{FF2B5EF4-FFF2-40B4-BE49-F238E27FC236}">
                <a16:creationId xmlns:a16="http://schemas.microsoft.com/office/drawing/2014/main" id="{2D8605D4-AE07-40A6-B76E-D3BB7569A554}"/>
              </a:ext>
            </a:extLst>
          </p:cNvPr>
          <p:cNvSpPr/>
          <p:nvPr/>
        </p:nvSpPr>
        <p:spPr>
          <a:xfrm>
            <a:off x="7099871" y="3180425"/>
            <a:ext cx="4458855" cy="1766657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פרויקט א’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400" b="1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=30,000*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  <a:hlinkClick r:id="rId2" action="ppaction://hlinksldjump"/>
              </a:rPr>
              <a:t>3.791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- 100,000</a:t>
            </a:r>
            <a:r>
              <a:rPr kumimoji="0" lang="he-IL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ענ"נ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 13,730=</a:t>
            </a:r>
            <a:r>
              <a:rPr kumimoji="0" lang="he-IL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ע.נ.נ</a:t>
            </a:r>
            <a:r>
              <a:rPr kumimoji="0" lang="he-IL" sz="16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.</a:t>
            </a:r>
          </a:p>
        </p:txBody>
      </p:sp>
      <p:sp>
        <p:nvSpPr>
          <p:cNvPr id="6" name="תרשים זרימה: מסיים 5">
            <a:extLst>
              <a:ext uri="{FF2B5EF4-FFF2-40B4-BE49-F238E27FC236}">
                <a16:creationId xmlns:a16="http://schemas.microsoft.com/office/drawing/2014/main" id="{1CC96A8B-937D-4D6C-AE0C-B2D57EAA72DD}"/>
              </a:ext>
            </a:extLst>
          </p:cNvPr>
          <p:cNvSpPr/>
          <p:nvPr/>
        </p:nvSpPr>
        <p:spPr>
          <a:xfrm>
            <a:off x="1541317" y="3180425"/>
            <a:ext cx="4458855" cy="1766657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פרויקט ב'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400" b="1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  <a:hlinkClick r:id="rId2" action="ppaction://hlinksldjump"/>
              </a:rPr>
              <a:t>3.791</a:t>
            </a: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-180,000* 46,000= </a:t>
            </a:r>
            <a:r>
              <a:rPr kumimoji="0" lang="he-IL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ענ"נ</a:t>
            </a:r>
            <a:endParaRPr kumimoji="0" lang="he-IL" sz="1400" b="1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(5,614)=</a:t>
            </a:r>
            <a:r>
              <a:rPr kumimoji="0" lang="he-IL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ענ"נ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</p:txBody>
      </p:sp>
      <p:sp>
        <p:nvSpPr>
          <p:cNvPr id="7" name="תרשים זרימה: מסיים 6">
            <a:extLst>
              <a:ext uri="{FF2B5EF4-FFF2-40B4-BE49-F238E27FC236}">
                <a16:creationId xmlns:a16="http://schemas.microsoft.com/office/drawing/2014/main" id="{9964EEB1-0DD0-401F-BCD1-0C3903A2AF6C}"/>
              </a:ext>
            </a:extLst>
          </p:cNvPr>
          <p:cNvSpPr/>
          <p:nvPr/>
        </p:nvSpPr>
        <p:spPr>
          <a:xfrm>
            <a:off x="3302493" y="5114829"/>
            <a:ext cx="6409678" cy="788821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החלופה הכדאית בהשקעה בנדל"ן  היא פרויקט א'</a:t>
            </a:r>
          </a:p>
        </p:txBody>
      </p:sp>
    </p:spTree>
    <p:extLst>
      <p:ext uri="{BB962C8B-B14F-4D97-AF65-F5344CB8AC3E}">
        <p14:creationId xmlns:p14="http://schemas.microsoft.com/office/powerpoint/2010/main" val="3601471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4"/>
            <a:ext cx="12191999" cy="1081971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PV</a:t>
            </a:r>
            <a:r>
              <a:rPr lang="en-US" dirty="0"/>
              <a:t>-</a:t>
            </a:r>
            <a:r>
              <a:rPr lang="en-US" dirty="0">
                <a:hlinkClick r:id="rId4" action="ppaction://hlinksldjump"/>
              </a:rPr>
              <a:t>present value</a:t>
            </a:r>
            <a:br>
              <a:rPr lang="en-US" dirty="0"/>
            </a:br>
            <a:r>
              <a:rPr lang="he-IL" dirty="0">
                <a:hlinkClick r:id="rId5" action="ppaction://hlinksldjump"/>
              </a:rPr>
              <a:t>ערך </a:t>
            </a:r>
            <a:r>
              <a:rPr lang="he-IL" dirty="0">
                <a:hlinkClick r:id="rId6" action="ppaction://hlinksldjump"/>
              </a:rPr>
              <a:t>נוכחי של סדרת תשלומים שווים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135802" y="1566250"/>
            <a:ext cx="11027121" cy="5291749"/>
          </a:xfrm>
        </p:spPr>
        <p:txBody>
          <a:bodyPr/>
          <a:lstStyle/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  <a:p>
            <a:pPr marL="514350" indent="-514350">
              <a:buAutoNum type="arabicPeriod" startAt="2"/>
            </a:pPr>
            <a:endParaRPr lang="he-IL" sz="2000" dirty="0"/>
          </a:p>
          <a:p>
            <a:pPr marL="0"/>
            <a:endParaRPr lang="en-US" sz="2400" baseline="30000" dirty="0"/>
          </a:p>
          <a:p>
            <a:pPr marL="514350" indent="-514350">
              <a:buAutoNum type="arabicPeriod"/>
            </a:pPr>
            <a:endParaRPr lang="en-US" dirty="0"/>
          </a:p>
          <a:p>
            <a:pPr marL="0" algn="ctr"/>
            <a:endParaRPr lang="he-IL" dirty="0"/>
          </a:p>
          <a:p>
            <a:pPr marL="0"/>
            <a:r>
              <a:rPr lang="he-IL" sz="1200" dirty="0">
                <a:solidFill>
                  <a:srgbClr val="7030A0"/>
                </a:solidFill>
                <a:cs typeface="Varela Round" panose="00000500000000000000"/>
                <a:hlinkClick r:id="rId7" action="ppaction://hlinksldjump"/>
              </a:rPr>
              <a:t>תרגיל</a:t>
            </a:r>
            <a:endParaRPr lang="he-IL" sz="1200" dirty="0">
              <a:solidFill>
                <a:srgbClr val="7030A0"/>
              </a:solidFill>
              <a:cs typeface="Varela Round" panose="00000500000000000000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0E628B6E-FFBE-4B6F-AD24-1E1A93992622}"/>
              </a:ext>
            </a:extLst>
          </p:cNvPr>
          <p:cNvSpPr/>
          <p:nvPr/>
        </p:nvSpPr>
        <p:spPr>
          <a:xfrm>
            <a:off x="1774479" y="1702052"/>
            <a:ext cx="7369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2400" dirty="0">
              <a:solidFill>
                <a:srgbClr val="00B0F0"/>
              </a:solidFill>
              <a:latin typeface="Varela Round" panose="00000500000000000000" pitchFamily="2" charset="-79"/>
              <a:cs typeface="Varela Round" panose="00000500000000000000"/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7A4C3EC-A192-4D73-90D6-A9089EEFA0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" y="1394234"/>
            <a:ext cx="8883272" cy="502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52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1216824B-A328-4DF1-A41B-B17253C780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כדאיות השקעות. השוואה בין חלופות</a:t>
            </a:r>
          </a:p>
        </p:txBody>
      </p:sp>
      <p:sp>
        <p:nvSpPr>
          <p:cNvPr id="5" name="תרשים זרימה: מסיים 4">
            <a:extLst>
              <a:ext uri="{FF2B5EF4-FFF2-40B4-BE49-F238E27FC236}">
                <a16:creationId xmlns:a16="http://schemas.microsoft.com/office/drawing/2014/main" id="{BBDB51D0-BC8C-45D0-81C0-081A1A7E32EB}"/>
              </a:ext>
            </a:extLst>
          </p:cNvPr>
          <p:cNvSpPr/>
          <p:nvPr/>
        </p:nvSpPr>
        <p:spPr>
          <a:xfrm>
            <a:off x="1180730" y="4003828"/>
            <a:ext cx="7244180" cy="2704789"/>
          </a:xfrm>
          <a:prstGeom prst="flowChartTermina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 למדנו ?</a:t>
            </a:r>
          </a:p>
          <a:p>
            <a:pPr marL="457200" indent="-457200">
              <a:buAutoNum type="arabicPeriod"/>
            </a:pPr>
            <a:r>
              <a:rPr lang="he-IL" sz="20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בערך נוכחי נקי (נטו בין הכנסות והוצאות) כדי לבחון כדאיות של השקעה.</a:t>
            </a:r>
          </a:p>
          <a:p>
            <a:pPr marL="457200" indent="-457200">
              <a:buAutoNum type="arabicPeriod"/>
            </a:pPr>
            <a:r>
              <a:rPr lang="he-IL" sz="20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השוואה בין חלופות השקעה לפי </a:t>
            </a:r>
            <a:r>
              <a:rPr lang="he-IL" sz="2000" b="1" dirty="0" err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ע.נ.נ</a:t>
            </a:r>
            <a:r>
              <a:rPr lang="he-IL" sz="20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</p:txBody>
      </p:sp>
      <p:pic>
        <p:nvPicPr>
          <p:cNvPr id="3074" name="Picture 2" descr="QUE MOTIVA LA INVERSION EN BIENES RAICES">
            <a:extLst>
              <a:ext uri="{FF2B5EF4-FFF2-40B4-BE49-F238E27FC236}">
                <a16:creationId xmlns:a16="http://schemas.microsoft.com/office/drawing/2014/main" id="{58728147-4F1C-4BDF-AE0C-1A5177229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598" y="823612"/>
            <a:ext cx="2352583" cy="1866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prender el mundo de las finanzas">
            <a:extLst>
              <a:ext uri="{FF2B5EF4-FFF2-40B4-BE49-F238E27FC236}">
                <a16:creationId xmlns:a16="http://schemas.microsoft.com/office/drawing/2014/main" id="{1D4CA254-BA5D-4D60-93B4-D40B6B758507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4" r="3684"/>
          <a:stretch>
            <a:fillRect/>
          </a:stretch>
        </p:blipFill>
        <p:spPr bwMode="auto">
          <a:xfrm>
            <a:off x="1180730" y="823611"/>
            <a:ext cx="5442012" cy="186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562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marR="0" lvl="0" indent="0" algn="just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rights@education.gov.il</a:t>
            </a: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שקופית זו היא חובה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ניתוח כדאיות השקעה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537543" cy="54007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  <a:hlinkClick r:id="rId3" action="ppaction://hlinksldjump"/>
              </a:rPr>
              <a:t>בדיקת כדאיות השקעה לפי ערך נוכחי נקי (</a:t>
            </a:r>
            <a:r>
              <a:rPr lang="he-IL" dirty="0" err="1">
                <a:solidFill>
                  <a:schemeClr val="tx1"/>
                </a:solidFill>
                <a:hlinkClick r:id="rId3" action="ppaction://hlinksldjump"/>
              </a:rPr>
              <a:t>ענ"נ</a:t>
            </a:r>
            <a:r>
              <a:rPr lang="he-IL" dirty="0">
                <a:solidFill>
                  <a:schemeClr val="tx1"/>
                </a:solidFill>
                <a:hlinkClick r:id="rId3" action="ppaction://hlinksldjump"/>
              </a:rPr>
              <a:t>)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  <a:hlinkClick r:id="rId4" action="ppaction://hlinksldjump"/>
              </a:rPr>
              <a:t>השוואה בין חלופות השקעה לפי </a:t>
            </a:r>
            <a:r>
              <a:rPr lang="he-IL" dirty="0" err="1">
                <a:solidFill>
                  <a:schemeClr val="tx1"/>
                </a:solidFill>
                <a:hlinkClick r:id="rId4" action="ppaction://hlinksldjump"/>
              </a:rPr>
              <a:t>ענ"נ</a:t>
            </a:r>
            <a:endParaRPr lang="he-IL" dirty="0">
              <a:solidFill>
                <a:schemeClr val="tx1"/>
              </a:solidFill>
            </a:endParaRPr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4FFA3EEA-2642-454B-AE5B-13257E6BEFA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45" y="3933825"/>
            <a:ext cx="179641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What Is the Formula for Calculating Net Present Value (NPV)?">
            <a:extLst>
              <a:ext uri="{FF2B5EF4-FFF2-40B4-BE49-F238E27FC236}">
                <a16:creationId xmlns:a16="http://schemas.microsoft.com/office/drawing/2014/main" id="{02010EF8-D60D-45D3-BDB8-77C849D2E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665" y="413544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תמונה 8" descr="Empresas de sucesso: conheça os seus 3 principais atributos">
            <a:extLst>
              <a:ext uri="{FF2B5EF4-FFF2-40B4-BE49-F238E27FC236}">
                <a16:creationId xmlns:a16="http://schemas.microsoft.com/office/drawing/2014/main" id="{2AE672F2-1ECA-46A8-8BDF-485D0219EF6F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2268" y="2457356"/>
            <a:ext cx="3162300" cy="1581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2621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294902"/>
            <a:ext cx="12192001" cy="826756"/>
          </a:xfrm>
        </p:spPr>
        <p:txBody>
          <a:bodyPr/>
          <a:lstStyle/>
          <a:p>
            <a:r>
              <a:rPr lang="he-IL" sz="4400" dirty="0">
                <a:solidFill>
                  <a:srgbClr val="192A72"/>
                </a:solidFill>
                <a:sym typeface="Varela Round"/>
              </a:rPr>
              <a:t>ניתוח כדאיות השקעה</a:t>
            </a:r>
          </a:p>
        </p:txBody>
      </p:sp>
      <p:sp>
        <p:nvSpPr>
          <p:cNvPr id="6" name="תרשים זרימה: מסיים 5">
            <a:extLst>
              <a:ext uri="{FF2B5EF4-FFF2-40B4-BE49-F238E27FC236}">
                <a16:creationId xmlns:a16="http://schemas.microsoft.com/office/drawing/2014/main" id="{2D7192D4-5F34-4800-8881-B3B3066B2617}"/>
              </a:ext>
            </a:extLst>
          </p:cNvPr>
          <p:cNvSpPr/>
          <p:nvPr/>
        </p:nvSpPr>
        <p:spPr>
          <a:xfrm>
            <a:off x="1367075" y="4354717"/>
            <a:ext cx="5302304" cy="2512336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מטרות השיעור:</a:t>
            </a:r>
          </a:p>
          <a:p>
            <a:pPr marL="457200" indent="-457200" algn="ctr">
              <a:buAutoNum type="arabicPeriod"/>
            </a:pP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הבנת משמעות החשיבות  של הצגת תזרים המזומנים של השקעה.</a:t>
            </a:r>
          </a:p>
          <a:p>
            <a:pPr marL="457200" indent="-457200" algn="ctr">
              <a:buAutoNum type="arabicPeriod"/>
            </a:pP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בדיקת כדאיות השקעה על פי כללי החלטה  של הערך הנוכחי הנקי.</a:t>
            </a:r>
          </a:p>
          <a:p>
            <a:pPr marL="457200" indent="-457200" algn="ctr">
              <a:buAutoNum type="arabicPeriod"/>
            </a:pP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ניתוח השוואה בין חלופות השקעה לפי </a:t>
            </a:r>
            <a:r>
              <a:rPr lang="he-IL" b="1" dirty="0" err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ענ"נ</a:t>
            </a: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</p:txBody>
      </p:sp>
      <p:pic>
        <p:nvPicPr>
          <p:cNvPr id="2052" name="Picture 4" descr="Evaluación de Proyectos - Cogeneración Eficiente">
            <a:extLst>
              <a:ext uri="{FF2B5EF4-FFF2-40B4-BE49-F238E27FC236}">
                <a16:creationId xmlns:a16="http://schemas.microsoft.com/office/drawing/2014/main" id="{FA1FCCCA-8DD9-496C-A38F-2ED13A626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49" y="2131113"/>
            <a:ext cx="318135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+mn-cs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פרק 7 : מימון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26050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מנהל וכלכלה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endParaRPr lang="he-IL" dirty="0"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633857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0"/>
            <a:ext cx="12191999" cy="1163179"/>
          </a:xfrm>
        </p:spPr>
        <p:txBody>
          <a:bodyPr/>
          <a:lstStyle/>
          <a:p>
            <a:r>
              <a:rPr lang="he-IL" dirty="0"/>
              <a:t>ניתוח כדאיות השקעה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7315975" cy="540070"/>
          </a:xfrm>
        </p:spPr>
        <p:txBody>
          <a:bodyPr/>
          <a:lstStyle/>
          <a:p>
            <a:pPr marL="0"/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בדיקת כדאיות השקעה לפי ערך נוכחי נקי </a:t>
            </a:r>
          </a:p>
          <a:p>
            <a:pPr marL="0"/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(</a:t>
            </a:r>
            <a:r>
              <a:rPr lang="he-IL" dirty="0" err="1">
                <a:solidFill>
                  <a:srgbClr val="00B0F0"/>
                </a:solidFill>
                <a:cs typeface="Varela Round" panose="00000500000000000000"/>
              </a:rPr>
              <a:t>ענ"נ</a:t>
            </a:r>
            <a:r>
              <a:rPr lang="he-IL" dirty="0">
                <a:solidFill>
                  <a:srgbClr val="00B0F0"/>
                </a:solidFill>
                <a:cs typeface="Varela Round" panose="00000500000000000000"/>
              </a:rPr>
              <a:t>-</a:t>
            </a:r>
            <a:r>
              <a:rPr lang="en-US" dirty="0">
                <a:solidFill>
                  <a:srgbClr val="00B0F0"/>
                </a:solidFill>
                <a:cs typeface="Varela Round" panose="00000500000000000000"/>
              </a:rPr>
              <a:t> NET PRESENT VALUE (NPV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0" y="1978079"/>
            <a:ext cx="6455122" cy="4667245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he-IL" b="1" dirty="0">
                <a:solidFill>
                  <a:srgbClr val="0000FF"/>
                </a:solidFill>
                <a:cs typeface="Varela Round" panose="00000500000000000000"/>
              </a:rPr>
              <a:t>ערך נוכחי נקי </a:t>
            </a:r>
            <a:r>
              <a:rPr lang="he-IL" dirty="0">
                <a:solidFill>
                  <a:srgbClr val="0000FF"/>
                </a:solidFill>
                <a:cs typeface="Varela Round" panose="00000500000000000000"/>
              </a:rPr>
              <a:t>של תזרים מזומנים הוא תחשיב המשקלל את התשלומים והתקבולים במסגרת ההשקעה בערכם הנוכחי</a:t>
            </a:r>
            <a:r>
              <a:rPr lang="en-US" dirty="0">
                <a:solidFill>
                  <a:srgbClr val="0000FF"/>
                </a:solidFill>
                <a:cs typeface="Varela Round" panose="00000500000000000000"/>
              </a:rPr>
              <a:t>. </a:t>
            </a:r>
            <a:r>
              <a:rPr lang="he-IL" dirty="0">
                <a:solidFill>
                  <a:srgbClr val="0000FF"/>
                </a:solidFill>
                <a:cs typeface="Varela Round" panose="00000500000000000000"/>
              </a:rPr>
              <a:t>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dirty="0" err="1">
                <a:solidFill>
                  <a:srgbClr val="0000FF"/>
                </a:solidFill>
                <a:cs typeface="Varela Round" panose="00000500000000000000"/>
              </a:rPr>
              <a:t>ענ"נ</a:t>
            </a:r>
            <a:r>
              <a:rPr lang="he-IL" dirty="0">
                <a:solidFill>
                  <a:srgbClr val="0000FF"/>
                </a:solidFill>
                <a:cs typeface="Varela Round" panose="00000500000000000000"/>
              </a:rPr>
              <a:t> הוא הערך הנוכחי של כל התקבולים פחות הערך הנוכחי של כל התשלומים במסגרת ההשקעה, כאשר התשלומים והתקבולים מהוונים על בסיס אותו מחיר הון באותה מסגרת זמן.</a:t>
            </a:r>
            <a:endParaRPr lang="en-US" dirty="0">
              <a:solidFill>
                <a:srgbClr val="0000FF"/>
              </a:solidFill>
              <a:cs typeface="Varela Round" panose="00000500000000000000"/>
            </a:endParaRPr>
          </a:p>
          <a:p>
            <a:pPr marL="96848" indent="0">
              <a:lnSpc>
                <a:spcPct val="150000"/>
              </a:lnSpc>
              <a:buNone/>
            </a:pPr>
            <a:endParaRPr lang="he-IL" dirty="0"/>
          </a:p>
        </p:txBody>
      </p:sp>
      <p:pic>
        <p:nvPicPr>
          <p:cNvPr id="7" name="תמונה 6" descr="The Refresher: Net Present Value - HBR Video">
            <a:extLst>
              <a:ext uri="{FF2B5EF4-FFF2-40B4-BE49-F238E27FC236}">
                <a16:creationId xmlns:a16="http://schemas.microsoft.com/office/drawing/2014/main" id="{35DCCC6A-4FCA-4A19-9433-F524D349D9D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269" y="847411"/>
            <a:ext cx="2171700" cy="121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19DE0C13-8306-4860-82DC-C6F22C1B61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1869" y="1978079"/>
            <a:ext cx="5486399" cy="42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4"/>
            <a:ext cx="12191999" cy="1081971"/>
          </a:xfrm>
        </p:spPr>
        <p:txBody>
          <a:bodyPr/>
          <a:lstStyle/>
          <a:p>
            <a:r>
              <a:rPr lang="he-IL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ניתוח כדאיות השקעה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153908" y="1177790"/>
            <a:ext cx="8760737" cy="5680209"/>
          </a:xfrm>
        </p:spPr>
        <p:txBody>
          <a:bodyPr/>
          <a:lstStyle/>
          <a:p>
            <a:pPr marL="0">
              <a:lnSpc>
                <a:spcPct val="170000"/>
              </a:lnSpc>
            </a:pP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הערך הנוכחי הנקי הוא אמצעי לבחון אם ההשקעה תניב </a:t>
            </a:r>
            <a:r>
              <a:rPr lang="he-IL" sz="2000" u="sng" dirty="0">
                <a:solidFill>
                  <a:srgbClr val="00B0F0"/>
                </a:solidFill>
                <a:cs typeface="Varela Round" panose="00000500000000000000"/>
              </a:rPr>
              <a:t>רווח או הפסד </a:t>
            </a:r>
            <a:r>
              <a:rPr lang="he-IL" sz="2000" i="1" u="sng" dirty="0">
                <a:solidFill>
                  <a:srgbClr val="00B0F0"/>
                </a:solidFill>
                <a:cs typeface="Varela Round" panose="00000500000000000000"/>
              </a:rPr>
              <a:t>כספי</a:t>
            </a:r>
            <a:r>
              <a:rPr lang="en-US" sz="2000" i="1" dirty="0">
                <a:solidFill>
                  <a:srgbClr val="00B0F0"/>
                </a:solidFill>
                <a:cs typeface="Varela Round" panose="00000500000000000000"/>
              </a:rPr>
              <a:t>:</a:t>
            </a:r>
            <a:endParaRPr lang="he-IL" sz="2000" i="1" dirty="0">
              <a:solidFill>
                <a:srgbClr val="00B0F0"/>
              </a:solidFill>
              <a:cs typeface="Varela Round" panose="00000500000000000000"/>
            </a:endParaRPr>
          </a:p>
          <a:p>
            <a:pPr marL="0">
              <a:lnSpc>
                <a:spcPct val="170000"/>
              </a:lnSpc>
            </a:pP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כללי החלטה:</a:t>
            </a:r>
            <a:endParaRPr lang="en-US" sz="2000" dirty="0">
              <a:solidFill>
                <a:srgbClr val="00B0F0"/>
              </a:solidFill>
              <a:cs typeface="Varela Round" panose="00000500000000000000"/>
            </a:endParaRPr>
          </a:p>
          <a:p>
            <a:pPr marL="0">
              <a:lnSpc>
                <a:spcPct val="170000"/>
              </a:lnSpc>
            </a:pP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אם הערך הנוכחי הנקי גדול מאפס, הרי ההשקעה כדאית</a:t>
            </a:r>
            <a:r>
              <a:rPr lang="en-US" sz="2000" dirty="0">
                <a:solidFill>
                  <a:srgbClr val="00B0F0"/>
                </a:solidFill>
                <a:cs typeface="Varela Round" panose="00000500000000000000"/>
              </a:rPr>
              <a:t>.</a:t>
            </a:r>
            <a:endParaRPr lang="he-IL" sz="2000" dirty="0">
              <a:solidFill>
                <a:srgbClr val="00B0F0"/>
              </a:solidFill>
              <a:cs typeface="Varela Round" panose="00000500000000000000"/>
            </a:endParaRPr>
          </a:p>
          <a:p>
            <a:pPr marL="0" algn="ctr">
              <a:lnSpc>
                <a:spcPct val="170000"/>
              </a:lnSpc>
            </a:pPr>
            <a:r>
              <a:rPr lang="he-IL" sz="2000" dirty="0" err="1">
                <a:solidFill>
                  <a:srgbClr val="7030A0"/>
                </a:solidFill>
                <a:cs typeface="Varela Round" panose="00000500000000000000"/>
              </a:rPr>
              <a:t>ענ"נ</a:t>
            </a:r>
            <a:r>
              <a:rPr lang="he-IL" sz="2000" dirty="0">
                <a:solidFill>
                  <a:srgbClr val="7030A0"/>
                </a:solidFill>
                <a:cs typeface="Varela Round" panose="00000500000000000000"/>
              </a:rPr>
              <a:t> </a:t>
            </a:r>
            <a:r>
              <a:rPr lang="en-US" sz="2000" dirty="0">
                <a:solidFill>
                  <a:srgbClr val="7030A0"/>
                </a:solidFill>
                <a:cs typeface="Varela Round" panose="00000500000000000000"/>
              </a:rPr>
              <a:t>‹</a:t>
            </a:r>
            <a:r>
              <a:rPr lang="he-IL" sz="2000" dirty="0">
                <a:solidFill>
                  <a:srgbClr val="7030A0"/>
                </a:solidFill>
                <a:cs typeface="Varela Round" panose="00000500000000000000"/>
              </a:rPr>
              <a:t> 0=השקעה כדאית</a:t>
            </a:r>
            <a:endParaRPr lang="en-US" sz="2000" dirty="0">
              <a:solidFill>
                <a:srgbClr val="7030A0"/>
              </a:solidFill>
              <a:cs typeface="Varela Round" panose="00000500000000000000"/>
            </a:endParaRPr>
          </a:p>
          <a:p>
            <a:pPr marL="0">
              <a:lnSpc>
                <a:spcPct val="170000"/>
              </a:lnSpc>
            </a:pP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אם הערך הנוכחי הנקי קטן מאפס – ההשקעה אינה כדאית</a:t>
            </a:r>
            <a:r>
              <a:rPr lang="en-US" sz="2000" dirty="0">
                <a:solidFill>
                  <a:srgbClr val="00B0F0"/>
                </a:solidFill>
                <a:cs typeface="Varela Round" panose="00000500000000000000"/>
              </a:rPr>
              <a:t>.</a:t>
            </a:r>
            <a:endParaRPr lang="he-IL" sz="2000" dirty="0">
              <a:solidFill>
                <a:srgbClr val="00B0F0"/>
              </a:solidFill>
              <a:cs typeface="Varela Round" panose="00000500000000000000"/>
            </a:endParaRPr>
          </a:p>
          <a:p>
            <a:pPr marL="0">
              <a:lnSpc>
                <a:spcPct val="170000"/>
              </a:lnSpc>
            </a:pPr>
            <a:r>
              <a:rPr lang="he-IL" sz="2000" dirty="0" err="1">
                <a:solidFill>
                  <a:srgbClr val="FF0000"/>
                </a:solidFill>
                <a:cs typeface="Varela Round" panose="00000500000000000000"/>
              </a:rPr>
              <a:t>ענ"נ</a:t>
            </a:r>
            <a:r>
              <a:rPr lang="he-IL" sz="2000" dirty="0">
                <a:solidFill>
                  <a:srgbClr val="FF0000"/>
                </a:solidFill>
                <a:cs typeface="Varela Round" panose="00000500000000000000"/>
              </a:rPr>
              <a:t> </a:t>
            </a:r>
            <a:r>
              <a:rPr lang="en-US" sz="2000" dirty="0">
                <a:solidFill>
                  <a:srgbClr val="FF0000"/>
                </a:solidFill>
                <a:cs typeface="Varela Round" panose="00000500000000000000"/>
              </a:rPr>
              <a:t>›</a:t>
            </a:r>
            <a:r>
              <a:rPr lang="he-IL" sz="2000" dirty="0">
                <a:solidFill>
                  <a:srgbClr val="FF0000"/>
                </a:solidFill>
                <a:cs typeface="Varela Round" panose="00000500000000000000"/>
              </a:rPr>
              <a:t> 0=השקעה אינה כדאית</a:t>
            </a:r>
            <a:endParaRPr lang="en-US" sz="2000" dirty="0">
              <a:solidFill>
                <a:srgbClr val="FF0000"/>
              </a:solidFill>
              <a:cs typeface="Varela Round" panose="00000500000000000000"/>
            </a:endParaRPr>
          </a:p>
          <a:p>
            <a:pPr marL="0">
              <a:lnSpc>
                <a:spcPct val="170000"/>
              </a:lnSpc>
            </a:pP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ערך נוכחי נקי השווה לאפס מבטא מצב של אדישות</a:t>
            </a:r>
            <a:r>
              <a:rPr lang="en-US" sz="2000" dirty="0">
                <a:solidFill>
                  <a:srgbClr val="00B0F0"/>
                </a:solidFill>
                <a:cs typeface="Varela Round" panose="00000500000000000000"/>
              </a:rPr>
              <a:t>.</a:t>
            </a:r>
            <a:r>
              <a:rPr lang="he-IL" sz="2000" dirty="0">
                <a:solidFill>
                  <a:srgbClr val="FF0000"/>
                </a:solidFill>
                <a:cs typeface="Varela Round" panose="00000500000000000000"/>
              </a:rPr>
              <a:t> </a:t>
            </a:r>
            <a:r>
              <a:rPr lang="he-IL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Varela Round" panose="00000500000000000000"/>
              </a:rPr>
              <a:t>ענ"נ</a:t>
            </a:r>
            <a:r>
              <a:rPr lang="he-I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Varela Round" panose="00000500000000000000"/>
              </a:rPr>
              <a:t> =0</a:t>
            </a:r>
          </a:p>
          <a:p>
            <a:pPr marL="0">
              <a:lnSpc>
                <a:spcPct val="170000"/>
              </a:lnSpc>
            </a:pP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ככל שהערך הנוכחי גדול יותר, תכנית ההשקעה כדאית יותר. כאשר בוחנים תוכניות השקעה חלופיות יש לבחור את התוכנית בעלת </a:t>
            </a:r>
            <a:r>
              <a:rPr lang="he-IL" sz="2000" dirty="0" err="1">
                <a:solidFill>
                  <a:srgbClr val="00B0F0"/>
                </a:solidFill>
                <a:cs typeface="Varela Round" panose="00000500000000000000"/>
              </a:rPr>
              <a:t>הענ"נ</a:t>
            </a:r>
            <a:r>
              <a:rPr lang="he-IL" sz="2000" dirty="0">
                <a:solidFill>
                  <a:srgbClr val="00B0F0"/>
                </a:solidFill>
                <a:cs typeface="Varela Round" panose="00000500000000000000"/>
              </a:rPr>
              <a:t> הגבוה ביותר.</a:t>
            </a:r>
            <a:endParaRPr lang="en-US" sz="2000" dirty="0">
              <a:solidFill>
                <a:srgbClr val="00B0F0"/>
              </a:solidFill>
              <a:cs typeface="Varela Round" panose="00000500000000000000"/>
            </a:endParaRPr>
          </a:p>
          <a:p>
            <a:pPr marL="0"/>
            <a:endParaRPr lang="he-IL" dirty="0">
              <a:solidFill>
                <a:srgbClr val="7030A0"/>
              </a:solidFill>
              <a:cs typeface="Varela Round" panose="00000500000000000000"/>
            </a:endParaRPr>
          </a:p>
        </p:txBody>
      </p:sp>
      <p:pic>
        <p:nvPicPr>
          <p:cNvPr id="9" name="תמונה 8" descr="Evaluación de proyectos de inversión – Veritas Online">
            <a:extLst>
              <a:ext uri="{FF2B5EF4-FFF2-40B4-BE49-F238E27FC236}">
                <a16:creationId xmlns:a16="http://schemas.microsoft.com/office/drawing/2014/main" id="{82759A1A-4A69-4822-B62A-796AECB3EFE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738" y="2107035"/>
            <a:ext cx="2324100" cy="124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תמונה 9" descr="Resultado de imagen de net present value">
            <a:extLst>
              <a:ext uri="{FF2B5EF4-FFF2-40B4-BE49-F238E27FC236}">
                <a16:creationId xmlns:a16="http://schemas.microsoft.com/office/drawing/2014/main" id="{11D859F1-F2BA-4109-BF7A-3E27F029613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356"/>
            <a:ext cx="239966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תמונה 6" descr="Investir para crescer! É hora? - CDL Vitoria da Conquista | Camara ...">
            <a:extLst>
              <a:ext uri="{FF2B5EF4-FFF2-40B4-BE49-F238E27FC236}">
                <a16:creationId xmlns:a16="http://schemas.microsoft.com/office/drawing/2014/main" id="{5D9F87ED-9269-45E6-8737-29FCA467BC4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2" y="4526623"/>
            <a:ext cx="1747283" cy="82766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בועת דיבור: אליפסה 1">
            <a:extLst>
              <a:ext uri="{FF2B5EF4-FFF2-40B4-BE49-F238E27FC236}">
                <a16:creationId xmlns:a16="http://schemas.microsoft.com/office/drawing/2014/main" id="{C9B52801-39E3-44CE-A990-03BC483CCED0}"/>
              </a:ext>
            </a:extLst>
          </p:cNvPr>
          <p:cNvSpPr/>
          <p:nvPr/>
        </p:nvSpPr>
        <p:spPr>
          <a:xfrm>
            <a:off x="1530210" y="4112792"/>
            <a:ext cx="982549" cy="827662"/>
          </a:xfrm>
          <a:prstGeom prst="wedgeEllipseCallou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arela Round" panose="00000500000000000000" pitchFamily="2" charset="-79"/>
                <a:cs typeface="Varela Round" panose="00000500000000000000" pitchFamily="2" charset="-79"/>
              </a:rPr>
              <a:t>לקבל</a:t>
            </a:r>
            <a:r>
              <a:rPr lang="he-IL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arela Round" panose="00000500000000000000" pitchFamily="2" charset="-79"/>
                <a:cs typeface="Varela Round" panose="00000500000000000000" pitchFamily="2" charset="-79"/>
              </a:rPr>
              <a:t> את תכנית ההשקעה? </a:t>
            </a:r>
            <a:r>
              <a:rPr lang="he-IL" sz="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arela Round" panose="00000500000000000000" pitchFamily="2" charset="-79"/>
                <a:cs typeface="Varela Round" panose="00000500000000000000" pitchFamily="2" charset="-79"/>
              </a:rPr>
              <a:t>לדחות</a:t>
            </a:r>
            <a:r>
              <a:rPr lang="he-IL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arela Round" panose="00000500000000000000" pitchFamily="2" charset="-79"/>
                <a:cs typeface="Varela Round" panose="00000500000000000000" pitchFamily="2" charset="-79"/>
              </a:rPr>
              <a:t> את תכנית ההשקעה?</a:t>
            </a:r>
          </a:p>
        </p:txBody>
      </p:sp>
    </p:spTree>
    <p:extLst>
      <p:ext uri="{BB962C8B-B14F-4D97-AF65-F5344CB8AC3E}">
        <p14:creationId xmlns:p14="http://schemas.microsoft.com/office/powerpoint/2010/main" val="3987680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4"/>
            <a:ext cx="12191999" cy="1081971"/>
          </a:xfrm>
        </p:spPr>
        <p:txBody>
          <a:bodyPr/>
          <a:lstStyle/>
          <a:p>
            <a:r>
              <a:rPr lang="he-IL" dirty="0"/>
              <a:t>ניתוח כדאיות השקעה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מציין מיקום טקסט 13"/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153908" y="1176950"/>
                <a:ext cx="9008199" cy="5681049"/>
              </a:xfrm>
            </p:spPr>
            <p:txBody>
              <a:bodyPr/>
              <a:lstStyle/>
              <a:p>
                <a:pPr marL="0"/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נוסחה לחישוב הערך הנוכחי הנקי- </a:t>
                </a:r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NPV</a:t>
                </a:r>
                <a:endParaRPr lang="he-IL" sz="2400" dirty="0">
                  <a:solidFill>
                    <a:srgbClr val="0000FF"/>
                  </a:solidFill>
                  <a:cs typeface="Varela Round" panose="00000500000000000000"/>
                </a:endParaRPr>
              </a:p>
              <a:p>
                <a:pPr mar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𝐶𝐹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𝐶𝐹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𝐶𝐹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0000FF"/>
                  </a:solidFill>
                  <a:cs typeface="Varela Round" panose="00000500000000000000"/>
                </a:endParaRPr>
              </a:p>
              <a:p>
                <a:pPr marL="0"/>
                <a:endParaRPr lang="he-IL" sz="2400" dirty="0">
                  <a:solidFill>
                    <a:srgbClr val="0000FF"/>
                  </a:solidFill>
                  <a:cs typeface="Varela Round" panose="00000500000000000000"/>
                </a:endParaRPr>
              </a:p>
              <a:p>
                <a:pPr marL="0"/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מרכיבי הנוסחה</a:t>
                </a:r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:</a:t>
                </a:r>
              </a:p>
              <a:p>
                <a:pPr marL="0"/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=I</a:t>
                </a:r>
                <a:r>
                  <a:rPr lang="en-US" sz="1800" dirty="0">
                    <a:solidFill>
                      <a:srgbClr val="0000FF"/>
                    </a:solidFill>
                    <a:cs typeface="Varela Round" panose="00000500000000000000"/>
                  </a:rPr>
                  <a:t>0</a:t>
                </a:r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 </a:t>
                </a:r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סכום ההשקעה הראשוני</a:t>
                </a:r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.</a:t>
                </a:r>
              </a:p>
              <a:p>
                <a:pPr marL="0"/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CF </a:t>
                </a:r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=תזרים מזומנים תקופתי</a:t>
                </a:r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 </a:t>
                </a:r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 (הכנסה/תקבול, הוצאה/תשלום)</a:t>
                </a:r>
                <a:endParaRPr lang="en-US" sz="2400" dirty="0">
                  <a:solidFill>
                    <a:srgbClr val="0000FF"/>
                  </a:solidFill>
                  <a:cs typeface="Varela Round" panose="00000500000000000000"/>
                </a:endParaRPr>
              </a:p>
              <a:p>
                <a:pPr marL="0"/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r </a:t>
                </a:r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=שיעור הריבית הנומינלית התקופתית (מחיר ההון</a:t>
                </a:r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(</a:t>
                </a:r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 .</a:t>
                </a:r>
                <a:endParaRPr lang="en-US" sz="2400" dirty="0">
                  <a:solidFill>
                    <a:srgbClr val="0000FF"/>
                  </a:solidFill>
                  <a:cs typeface="Varela Round" panose="00000500000000000000"/>
                </a:endParaRPr>
              </a:p>
              <a:p>
                <a:pPr marL="0"/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t </a:t>
                </a:r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=משך ההשקעה – מספר התקופות</a:t>
                </a:r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.</a:t>
                </a:r>
              </a:p>
              <a:p>
                <a:pPr marL="0"/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הערה: כאשר מדובר בתקבול ה</a:t>
                </a:r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- CF -</a:t>
                </a:r>
                <a:r>
                  <a:rPr lang="he-IL" sz="2400" dirty="0">
                    <a:solidFill>
                      <a:srgbClr val="0000FF"/>
                    </a:solidFill>
                    <a:cs typeface="Varela Round" panose="00000500000000000000"/>
                  </a:rPr>
                  <a:t>חיובי, וכאשר מדובר בתשלום/עלות – הוא שלילי</a:t>
                </a:r>
                <a:r>
                  <a:rPr lang="en-US" sz="2400" dirty="0">
                    <a:solidFill>
                      <a:srgbClr val="0000FF"/>
                    </a:solidFill>
                    <a:cs typeface="Varela Round" panose="00000500000000000000"/>
                  </a:rPr>
                  <a:t>.</a:t>
                </a:r>
              </a:p>
              <a:p>
                <a:pPr marL="0"/>
                <a:endParaRPr lang="he-IL" dirty="0">
                  <a:solidFill>
                    <a:srgbClr val="7030A0"/>
                  </a:solidFill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14" name="מציין מיקום טקסט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153908" y="1176950"/>
                <a:ext cx="9008199" cy="5681049"/>
              </a:xfrm>
              <a:blipFill>
                <a:blip r:embed="rId3"/>
                <a:stretch>
                  <a:fillRect r="-142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144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53908" y="212674"/>
            <a:ext cx="12191999" cy="1081971"/>
          </a:xfrm>
        </p:spPr>
        <p:txBody>
          <a:bodyPr/>
          <a:lstStyle/>
          <a:p>
            <a:r>
              <a:rPr lang="he-IL" dirty="0"/>
              <a:t>בדיקת כדאיות השקעה לפי </a:t>
            </a:r>
            <a:r>
              <a:rPr lang="he-IL" dirty="0" err="1"/>
              <a:t>ענ"נ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153908" y="1738264"/>
            <a:ext cx="8760737" cy="5667471"/>
          </a:xfrm>
        </p:spPr>
        <p:txBody>
          <a:bodyPr/>
          <a:lstStyle/>
          <a:p>
            <a:pPr marL="0"/>
            <a:r>
              <a:rPr lang="he-IL" dirty="0">
                <a:solidFill>
                  <a:srgbClr val="7030A0"/>
                </a:solidFill>
                <a:cs typeface="Varela Round" panose="00000500000000000000"/>
              </a:rPr>
              <a:t>תרגילים:</a:t>
            </a:r>
          </a:p>
          <a:p>
            <a:pPr marL="514350" indent="-514350">
              <a:buAutoNum type="arabicPeriod"/>
            </a:pPr>
            <a:r>
              <a:rPr lang="he-IL" dirty="0"/>
              <a:t>עלות מכונה ליצור מסכות מגן היא  20,000 ₪. המכונה תניב הכנסות של 7,500 ₪ בסוף כל שנה בשלושת השנים הראשונות. מחיר ההון הוא 2%. האם ההשקעה כדאית?</a:t>
            </a:r>
          </a:p>
          <a:p>
            <a:pPr marL="0"/>
            <a:r>
              <a:rPr lang="he-IL" dirty="0"/>
              <a:t>נתונים:</a:t>
            </a:r>
          </a:p>
          <a:p>
            <a:pPr marL="0"/>
            <a:r>
              <a:rPr lang="en-US" dirty="0"/>
              <a:t>20,000=I</a:t>
            </a:r>
            <a:r>
              <a:rPr lang="en-US" baseline="-25000" dirty="0"/>
              <a:t>0</a:t>
            </a:r>
            <a:r>
              <a:rPr lang="he-IL" baseline="-25000" dirty="0"/>
              <a:t> </a:t>
            </a:r>
            <a:r>
              <a:rPr lang="he-IL" dirty="0"/>
              <a:t>₪</a:t>
            </a:r>
          </a:p>
          <a:p>
            <a:pPr marL="0"/>
            <a:r>
              <a:rPr lang="he-IL" dirty="0"/>
              <a:t>תקבולים</a:t>
            </a:r>
            <a:r>
              <a:rPr lang="en-US" dirty="0"/>
              <a:t>= </a:t>
            </a:r>
            <a:r>
              <a:rPr lang="he-IL" dirty="0"/>
              <a:t>7,500 ₪ בסוף כל שנה</a:t>
            </a:r>
          </a:p>
          <a:p>
            <a:pPr marL="0"/>
            <a:r>
              <a:rPr lang="he-IL" dirty="0"/>
              <a:t>מחיר ההון=</a:t>
            </a:r>
            <a:r>
              <a:rPr lang="en-US" dirty="0"/>
              <a:t>r</a:t>
            </a:r>
            <a:r>
              <a:rPr lang="he-IL" dirty="0"/>
              <a:t>= 0.02 או 2%.</a:t>
            </a:r>
          </a:p>
          <a:p>
            <a:pPr marL="0"/>
            <a:r>
              <a:rPr lang="en-US" dirty="0"/>
              <a:t>t</a:t>
            </a:r>
            <a:r>
              <a:rPr lang="he-IL" dirty="0"/>
              <a:t>= 3</a:t>
            </a:r>
          </a:p>
          <a:p>
            <a:pPr marL="0"/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67267233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6980</TotalTime>
  <Words>1454</Words>
  <Application>Microsoft Office PowerPoint</Application>
  <PresentationFormat>Widescreen</PresentationFormat>
  <Paragraphs>256</Paragraphs>
  <Slides>23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Cambria Math</vt:lpstr>
      <vt:lpstr>Varela Round</vt:lpstr>
      <vt:lpstr>ערכת נושא Office</vt:lpstr>
      <vt:lpstr>1_ערכת נושא Office</vt:lpstr>
      <vt:lpstr>מערכת שידורים לאומית</vt:lpstr>
      <vt:lpstr>מימון</vt:lpstr>
      <vt:lpstr>ניתוח כדאיות השקעה</vt:lpstr>
      <vt:lpstr>PowerPoint Presentation</vt:lpstr>
      <vt:lpstr>פרק 7 : מימון</vt:lpstr>
      <vt:lpstr>ניתוח כדאיות השקעה</vt:lpstr>
      <vt:lpstr>ניתוח כדאיות השקעה</vt:lpstr>
      <vt:lpstr>ניתוח כדאיות השקעה</vt:lpstr>
      <vt:lpstr>בדיקת כדאיות השקעה לפי ענ"נ</vt:lpstr>
      <vt:lpstr>תזרים המזומנים של ההשקעה</vt:lpstr>
      <vt:lpstr>בדיקת כדאיות השקעה לפי ענ"נ</vt:lpstr>
      <vt:lpstr>בדיקת כדאיות השקעה לפי ענ"נ</vt:lpstr>
      <vt:lpstr>בדיקת כדאיות השקעה לפי ענ"נ</vt:lpstr>
      <vt:lpstr>משימה להפסקה: תרגיל</vt:lpstr>
      <vt:lpstr>פתרון התרגיל</vt:lpstr>
      <vt:lpstr>השוואה בין חלופות השקעה לפי ענ"נ</vt:lpstr>
      <vt:lpstr>השוואה בין חלופות השקעה לפי ענ"נ</vt:lpstr>
      <vt:lpstr>השוואה בין חלופות השקעה לפי ענ"נ</vt:lpstr>
      <vt:lpstr>השוואה בין חלופות השקעה לפי ענ"נ תרגיל</vt:lpstr>
      <vt:lpstr>השוואה בין חלופות השקעה לפי ענ"נ</vt:lpstr>
      <vt:lpstr>PV-present value ערך נוכחי של סדרת תשלומים שווים</vt:lpstr>
      <vt:lpstr>כדאיות השקעות. השוואה בין חלופות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</cp:lastModifiedBy>
  <cp:revision>328</cp:revision>
  <dcterms:created xsi:type="dcterms:W3CDTF">2020-03-15T19:13:03Z</dcterms:created>
  <dcterms:modified xsi:type="dcterms:W3CDTF">2020-05-31T14:46:16Z</dcterms:modified>
</cp:coreProperties>
</file>