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93" r:id="rId4"/>
    <p:sldId id="263" r:id="rId5"/>
    <p:sldId id="310" r:id="rId6"/>
    <p:sldId id="288" r:id="rId7"/>
    <p:sldId id="311" r:id="rId8"/>
    <p:sldId id="312" r:id="rId9"/>
    <p:sldId id="308" r:id="rId10"/>
    <p:sldId id="317" r:id="rId11"/>
    <p:sldId id="318" r:id="rId12"/>
    <p:sldId id="313" r:id="rId13"/>
    <p:sldId id="314" r:id="rId14"/>
    <p:sldId id="315" r:id="rId15"/>
    <p:sldId id="266" r:id="rId16"/>
    <p:sldId id="316" r:id="rId17"/>
    <p:sldId id="319" r:id="rId18"/>
    <p:sldId id="296" r:id="rId19"/>
    <p:sldId id="281" r:id="rId20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5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כ"ח/ניסן/תש"ף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6e9df215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716e9df215_1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g716e9df215_1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1947cb39b_9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71947cb39b_9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71947cb39b_9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059387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כ"ח/ניסן/תש"ף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כ"ח/ניסן/תש"ף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deed.he" TargetMode="External"/><Relationship Id="rId4" Type="http://schemas.openxmlformats.org/officeDocument/2006/relationships/hyperlink" Target="https://commons.wikimedia.org/wiki/File:MapCitiesOfRefuge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004C303A-A54C-4318-9D71-BE59F37F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70C0"/>
                </a:solidFill>
                <a:latin typeface="Calibri"/>
                <a:cs typeface="Varela Round"/>
              </a:rPr>
              <a:t>הסבירו מהי עמדתכם ביחס לנקמת דם. האם היא מוצדקת בעיניכם?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70C0"/>
                </a:solidFill>
                <a:latin typeface="Calibri"/>
                <a:cs typeface="Varela Round"/>
              </a:rPr>
              <a:t>באיזו מידה החוק הוגן ביחס לרוצחים?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e-IL" sz="2800" dirty="0">
                <a:solidFill>
                  <a:srgbClr val="0070C0"/>
                </a:solidFill>
                <a:latin typeface="Calibri"/>
                <a:cs typeface="Varela Round"/>
              </a:rPr>
              <a:t>מהי החשיבות של ערי מקלט? והאם יש להן מקבילות כיום? הסבירו.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A976E50-ADDA-47F8-B2F2-5F2981EA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לסיכום חלק א'</a:t>
            </a:r>
          </a:p>
        </p:txBody>
      </p:sp>
    </p:spTree>
    <p:extLst>
      <p:ext uri="{BB962C8B-B14F-4D97-AF65-F5344CB8AC3E}">
        <p14:creationId xmlns:p14="http://schemas.microsoft.com/office/powerpoint/2010/main" val="319834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9896D2-4EB9-41BC-B400-626EA5BC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40" y="2221935"/>
            <a:ext cx="10871177" cy="1260000"/>
          </a:xfrm>
        </p:spPr>
        <p:txBody>
          <a:bodyPr/>
          <a:lstStyle/>
          <a:p>
            <a:r>
              <a:rPr lang="he-IL" dirty="0"/>
              <a:t>הפסקה קצרה </a:t>
            </a:r>
            <a:br>
              <a:rPr lang="en-US" dirty="0"/>
            </a:br>
            <a:r>
              <a:rPr lang="he-IL" dirty="0"/>
              <a:t>ומיד חוזרים</a:t>
            </a:r>
          </a:p>
        </p:txBody>
      </p:sp>
    </p:spTree>
    <p:extLst>
      <p:ext uri="{BB962C8B-B14F-4D97-AF65-F5344CB8AC3E}">
        <p14:creationId xmlns:p14="http://schemas.microsoft.com/office/powerpoint/2010/main" val="387192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9">
            <a:extLst>
              <a:ext uri="{FF2B5EF4-FFF2-40B4-BE49-F238E27FC236}">
                <a16:creationId xmlns:a16="http://schemas.microsoft.com/office/drawing/2014/main" id="{FA2ED72E-841C-42E9-99EE-F183530BF4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מקרי רצח שאין בהם כוונת זדון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30B7A4E7-9B93-4982-8FCF-97CF926C7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אדם שרצח בשוגג (בטעות) הוא זה: </a:t>
            </a:r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07C9C923-F924-4383-BE59-1D1FA15D2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8543070" cy="41525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שלא התכוון,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שלא נערך מראש,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שלא שם לב שעבר שם הנרצח (כשזרק אבן),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שלא זמם להרוג,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שהוא בלי שנאה לנרצח,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שהוא בלי היכרות מוקדמת עם הנרצח,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שאין סיבה נראית לעין שהתכוון להרוג.</a:t>
            </a:r>
          </a:p>
        </p:txBody>
      </p:sp>
    </p:spTree>
    <p:extLst>
      <p:ext uri="{BB962C8B-B14F-4D97-AF65-F5344CB8AC3E}">
        <p14:creationId xmlns:p14="http://schemas.microsoft.com/office/powerpoint/2010/main" val="22643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9">
            <a:extLst>
              <a:ext uri="{FF2B5EF4-FFF2-40B4-BE49-F238E27FC236}">
                <a16:creationId xmlns:a16="http://schemas.microsoft.com/office/drawing/2014/main" id="{8B41AF49-7595-4F49-8BA7-ABEA3AEB6A0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אחריות העדה על משפט הוגן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F1A2EF8-856C-40D8-97E7-4E927EEEC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94" y="1559967"/>
            <a:ext cx="8078512" cy="4315789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העדה (זקני השבט והרשות השופטת)</a:t>
            </a: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אחראית לבחון את המקרים ולהכריע אם מדובר ברצח מכוון או בטעות.</a:t>
            </a: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בהתאם לכך עליה למנוע נקמה של גואל הדם ברוצח, </a:t>
            </a: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או לחילופין לאפשר לו לנקום את הרצח של קרובו.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EC81A86-A9FD-4B42-ADE4-2C65514DE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51" y="1559968"/>
            <a:ext cx="2492043" cy="373806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B895DC7-B141-46DA-B17C-1F71EB38D8D6}"/>
              </a:ext>
            </a:extLst>
          </p:cNvPr>
          <p:cNvSpPr txBox="1"/>
          <p:nvPr/>
        </p:nvSpPr>
        <p:spPr>
          <a:xfrm>
            <a:off x="621355" y="5399874"/>
            <a:ext cx="30648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תמונה מתוך האוסף הפרטי של המורה</a:t>
            </a:r>
          </a:p>
        </p:txBody>
      </p:sp>
    </p:spTree>
    <p:extLst>
      <p:ext uri="{BB962C8B-B14F-4D97-AF65-F5344CB8AC3E}">
        <p14:creationId xmlns:p14="http://schemas.microsoft.com/office/powerpoint/2010/main" val="295947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9">
            <a:extLst>
              <a:ext uri="{FF2B5EF4-FFF2-40B4-BE49-F238E27FC236}">
                <a16:creationId xmlns:a16="http://schemas.microsoft.com/office/drawing/2014/main" id="{F6B47BF3-2C2A-4D74-84EA-90FFFB110E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200" dirty="0"/>
              <a:t>איסור היציאה מעיר המקלט עד למות הכהן הגדול</a:t>
            </a:r>
          </a:p>
        </p:txBody>
      </p:sp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15162AB3-16AB-420D-BA93-2F4C1601C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06" y="1504949"/>
            <a:ext cx="11160000" cy="4370807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לרוצח שנקבע כי רצח בשוגג, יש זכות לקבל מחסה בעיר מקלט,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he-IL" dirty="0">
                <a:solidFill>
                  <a:srgbClr val="0070C0"/>
                </a:solidFill>
              </a:rPr>
              <a:t>אך אסור לו לצאת ממנה לפני מותו של הכוהן הגדול אשר משח אותו בשמן קודש.</a:t>
            </a:r>
          </a:p>
          <a:p>
            <a:pPr marL="0" indent="0">
              <a:buNone/>
            </a:pPr>
            <a:endParaRPr lang="he-IL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אם יצא מהעיר מכל סיבה, והגואל מצא אותו - הגואל יכול להרוג אותו,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he-IL" dirty="0">
                <a:solidFill>
                  <a:srgbClr val="0070C0"/>
                </a:solidFill>
              </a:rPr>
              <a:t>וזה לא ייחשב לו כאשמה.  </a:t>
            </a:r>
          </a:p>
        </p:txBody>
      </p:sp>
    </p:spTree>
    <p:extLst>
      <p:ext uri="{BB962C8B-B14F-4D97-AF65-F5344CB8AC3E}">
        <p14:creationId xmlns:p14="http://schemas.microsoft.com/office/powerpoint/2010/main" val="227680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DD90F89D-E76A-4C51-949A-51724418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הבהרות החוק באשר לרצח בשוגג ובמזיד</a:t>
            </a:r>
          </a:p>
        </p:txBody>
      </p:sp>
      <p:sp>
        <p:nvSpPr>
          <p:cNvPr id="278" name="Google Shape;278;p30"/>
          <p:cNvSpPr txBox="1">
            <a:spLocks noGrp="1"/>
          </p:cNvSpPr>
          <p:nvPr>
            <p:ph type="body" idx="4294967295"/>
          </p:nvPr>
        </p:nvSpPr>
        <p:spPr>
          <a:xfrm>
            <a:off x="2619375" y="941388"/>
            <a:ext cx="9571038" cy="4149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1" tIns="45694" rIns="91421" bIns="45694" rtlCol="1" anchor="t" anchorCtr="0">
            <a:noAutofit/>
          </a:bodyPr>
          <a:lstStyle/>
          <a:p>
            <a:pPr marL="152385" indent="0">
              <a:buSzPts val="1800"/>
              <a:buNone/>
            </a:pPr>
            <a:endParaRPr lang="he-IL" sz="2533" b="1" dirty="0">
              <a:solidFill>
                <a:schemeClr val="accent1"/>
              </a:solidFill>
            </a:endParaRPr>
          </a:p>
          <a:p>
            <a:pPr marL="152385" indent="0">
              <a:buSzPts val="1800"/>
              <a:buNone/>
            </a:pPr>
            <a:endParaRPr lang="he-IL" sz="2533" b="1" dirty="0">
              <a:solidFill>
                <a:schemeClr val="accent1"/>
              </a:solidFill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30892C4-C205-4C59-A07E-7E6C1663B949}"/>
              </a:ext>
            </a:extLst>
          </p:cNvPr>
          <p:cNvSpPr/>
          <p:nvPr/>
        </p:nvSpPr>
        <p:spPr>
          <a:xfrm>
            <a:off x="8242809" y="2087671"/>
            <a:ext cx="3600000" cy="21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1" anchor="ctr"/>
          <a:lstStyle/>
          <a:p>
            <a:pPr algn="ctr"/>
            <a:r>
              <a:rPr lang="he-IL" sz="2400" b="1" dirty="0">
                <a:cs typeface="Varela Round"/>
              </a:rPr>
              <a:t>צורך בקיום של </a:t>
            </a:r>
          </a:p>
          <a:p>
            <a:pPr algn="ctr"/>
            <a:r>
              <a:rPr lang="he-IL" sz="2400" b="1" dirty="0">
                <a:cs typeface="Varela Round"/>
              </a:rPr>
              <a:t>עדים לרצח כדי להאשים בדין.</a:t>
            </a:r>
          </a:p>
          <a:p>
            <a:pPr algn="ctr"/>
            <a:r>
              <a:rPr lang="he-IL" sz="2400" b="1" dirty="0">
                <a:cs typeface="Varela Round"/>
              </a:rPr>
              <a:t>עד אחד אינו מספיק להרשעה.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F836D5E-ED74-423E-9FB5-2127CE01FB7A}"/>
              </a:ext>
            </a:extLst>
          </p:cNvPr>
          <p:cNvSpPr/>
          <p:nvPr/>
        </p:nvSpPr>
        <p:spPr>
          <a:xfrm>
            <a:off x="347603" y="2072840"/>
            <a:ext cx="3600000" cy="21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1" anchor="ctr"/>
          <a:lstStyle/>
          <a:p>
            <a:pPr lvl="0" algn="ctr" rtl="1"/>
            <a:r>
              <a:rPr lang="he-IL" sz="2400" b="1" dirty="0">
                <a:solidFill>
                  <a:srgbClr val="FFFFFF"/>
                </a:solidFill>
                <a:cs typeface="Varela Round"/>
              </a:rPr>
              <a:t>אין לקחת כופר מרוצח בשוגג. עליו להישאר בעיר מקלט, ולא לחזור לעירו תמורת תשלום.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73316076-9459-4E4C-9FD6-EFD3D33C8BC2}"/>
              </a:ext>
            </a:extLst>
          </p:cNvPr>
          <p:cNvSpPr/>
          <p:nvPr/>
        </p:nvSpPr>
        <p:spPr>
          <a:xfrm>
            <a:off x="4295206" y="2072841"/>
            <a:ext cx="3600000" cy="21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1" anchor="ctr"/>
          <a:lstStyle/>
          <a:p>
            <a:pPr algn="ctr" rtl="1"/>
            <a:r>
              <a:rPr lang="he-IL" sz="2400" b="1" dirty="0">
                <a:cs typeface="Varela Round"/>
              </a:rPr>
              <a:t>אין לקחת כופר מרוצח במזיד. עליו לשלם בחייו, ולא ניתן להמיר את העונש בתשלום.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9;p29">
            <a:extLst>
              <a:ext uri="{FF2B5EF4-FFF2-40B4-BE49-F238E27FC236}">
                <a16:creationId xmlns:a16="http://schemas.microsoft.com/office/drawing/2014/main" id="{41D4E137-1147-4776-ACF1-A11934413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טומאת הארץ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E780CCBA-7B63-4974-BB82-BCF6A8C95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638299"/>
            <a:ext cx="7674706" cy="4237457"/>
          </a:xfrm>
        </p:spPr>
        <p:txBody>
          <a:bodyPr/>
          <a:lstStyle/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אין לנסות לשנות את הדין לגבי רוצחים במזיד.</a:t>
            </a: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הדרך היחידה לכפר על דמו של הנרצח היא הריגת הרוצח.</a:t>
            </a:r>
          </a:p>
          <a:p>
            <a:pPr marL="0" indent="0">
              <a:buNone/>
            </a:pPr>
            <a:r>
              <a:rPr lang="he-IL" dirty="0">
                <a:solidFill>
                  <a:srgbClr val="0070C0"/>
                </a:solidFill>
              </a:rPr>
              <a:t>כל חריגה מכך מטמאת את הארץ ואת ה', השוכן בתוכה.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4D9A39E-5125-4F9C-96AF-3E8A6A04D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35" y="2790824"/>
            <a:ext cx="3497384" cy="233158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8BC94A1-9744-4FAA-9139-EFCD7C4D8D5D}"/>
              </a:ext>
            </a:extLst>
          </p:cNvPr>
          <p:cNvSpPr txBox="1"/>
          <p:nvPr/>
        </p:nvSpPr>
        <p:spPr>
          <a:xfrm>
            <a:off x="694320" y="5184857"/>
            <a:ext cx="30648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תמונה מתוך האוסף הפרטי של המורה</a:t>
            </a:r>
          </a:p>
        </p:txBody>
      </p:sp>
    </p:spTree>
    <p:extLst>
      <p:ext uri="{BB962C8B-B14F-4D97-AF65-F5344CB8AC3E}">
        <p14:creationId xmlns:p14="http://schemas.microsoft.com/office/powerpoint/2010/main" val="208161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8497AF17-D0B7-4CE7-B227-52B1BF8C8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rgbClr val="0070C0"/>
                </a:solidFill>
                <a:latin typeface="Calibri"/>
                <a:cs typeface="Varela Round"/>
              </a:rPr>
              <a:t>מה החוק מלמד אותנו על צדק ועל לקיחת אחריות? הסבירו.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rgbClr val="0070C0"/>
                </a:solidFill>
                <a:latin typeface="Calibri"/>
                <a:cs typeface="Varela Round"/>
              </a:rPr>
              <a:t>מדוע, לדעתכם, אסור לרוצח בשוגג לצאת מעיר המקלט לפני מות הכהן אשר משח אותו?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>
                <a:solidFill>
                  <a:srgbClr val="0070C0"/>
                </a:solidFill>
                <a:latin typeface="Calibri"/>
                <a:cs typeface="Varela Round"/>
              </a:rPr>
              <a:t>כיצד פריסת ערי המקלט בשישה מקומות שונים מעודדת את מימושו של החוק? הסבירו.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E0E6C98-9692-4C23-B84A-9618B005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לסיכום חלק ב'</a:t>
            </a:r>
          </a:p>
        </p:txBody>
      </p:sp>
    </p:spTree>
    <p:extLst>
      <p:ext uri="{BB962C8B-B14F-4D97-AF65-F5344CB8AC3E}">
        <p14:creationId xmlns:p14="http://schemas.microsoft.com/office/powerpoint/2010/main" val="16143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DA57F6-35AB-4E74-A31E-13531D4D5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Calibri"/>
              </a:rPr>
              <a:t>תודה שהשתתפתם בשיעור!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210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חוק וחברה: קדושת החיים</a:t>
            </a:r>
            <a:br>
              <a:rPr lang="he-IL" dirty="0"/>
            </a:br>
            <a:r>
              <a:rPr lang="he-IL" sz="3600" dirty="0"/>
              <a:t>במדבר ל"ה (ט'-ל"ד)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089942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תנ"ך ממלכתי, י"א-י"ב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827282"/>
            <a:ext cx="10872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אביחי בן לאה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39F527-730E-45BB-9DC9-C549DDDF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463504"/>
            <a:ext cx="11160000" cy="4454356"/>
          </a:xfrm>
        </p:spPr>
        <p:txBody>
          <a:bodyPr/>
          <a:lstStyle/>
          <a:p>
            <a:r>
              <a:rPr lang="he-IL" sz="8000" dirty="0"/>
              <a:t>"בכוונה תחילה"</a:t>
            </a:r>
            <a:br>
              <a:rPr lang="he-IL" dirty="0"/>
            </a:br>
            <a:br>
              <a:rPr lang="he-IL" dirty="0"/>
            </a:br>
            <a:r>
              <a:rPr lang="he-IL" dirty="0"/>
              <a:t>למהותה של כוונת הלב בביצוע דבר עבירה.</a:t>
            </a:r>
            <a:br>
              <a:rPr lang="he-IL" dirty="0"/>
            </a:br>
            <a:r>
              <a:rPr lang="he-IL" dirty="0"/>
              <a:t>משפט עברי: מאז ועד היום.</a:t>
            </a:r>
          </a:p>
        </p:txBody>
      </p:sp>
    </p:spTree>
    <p:extLst>
      <p:ext uri="{BB962C8B-B14F-4D97-AF65-F5344CB8AC3E}">
        <p14:creationId xmlns:p14="http://schemas.microsoft.com/office/powerpoint/2010/main" val="161008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410003" y="1195757"/>
            <a:ext cx="11370406" cy="4680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/>
              <a:t>מטרת השיעור היא הכרת תכליתן של ערי המקלט והחוק המצווה על הקמתן, תוך ביסוס מיומנויות נדרשות כגון: זיהוי מבנה החוק, התמצאות במפה, השוואה ואוצר מילים בתחום החוק.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endParaRPr lang="he-IL" sz="1000" dirty="0"/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rgbClr val="0070C0"/>
                </a:solidFill>
              </a:rPr>
              <a:t>במהלך השיעור נעסוק במספר נושאים: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rgbClr val="0070C0"/>
                </a:solidFill>
              </a:rPr>
              <a:t>+ מהן "ערי מקלט"			+ המקרים שבהם יש ודאות לרצח במזיד (בכוונה)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rgbClr val="0070C0"/>
                </a:solidFill>
              </a:rPr>
              <a:t>+ הרשות לנקום - גואל הדם		+ אחריות העדה על משפט הוגן</a:t>
            </a: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endParaRPr lang="he-IL" sz="10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/>
              <a:t>בתום השיעור נעמיק בחוק באמצעות משימה לסיכום.</a:t>
            </a:r>
            <a:endParaRPr lang="he-IL" sz="2200" baseline="-25000" dirty="0">
              <a:solidFill>
                <a:srgbClr val="000000"/>
              </a:solidFill>
            </a:endParaRPr>
          </a:p>
          <a:p>
            <a:pPr>
              <a:lnSpc>
                <a:spcPct val="200000"/>
              </a:lnSpc>
            </a:pPr>
            <a:endParaRPr lang="he-IL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4;p25">
            <a:extLst>
              <a:ext uri="{FF2B5EF4-FFF2-40B4-BE49-F238E27FC236}">
                <a16:creationId xmlns:a16="http://schemas.microsoft.com/office/drawing/2014/main" id="{20D6C343-512F-4180-87D7-48A5BCA3E8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מהן "ערי מקלט"?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279CCC9-B89B-4D67-BF2E-241435044628}"/>
              </a:ext>
            </a:extLst>
          </p:cNvPr>
          <p:cNvSpPr/>
          <p:nvPr/>
        </p:nvSpPr>
        <p:spPr>
          <a:xfrm>
            <a:off x="5005147" y="1047243"/>
            <a:ext cx="6540111" cy="2077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he-IL" sz="2200" b="1" dirty="0">
                <a:solidFill>
                  <a:srgbClr val="0070C0"/>
                </a:solidFill>
                <a:latin typeface="Gisha" panose="020B0502040204020203" pitchFamily="34" charset="-79"/>
                <a:cs typeface="Varela Round" panose="00000500000000000000"/>
              </a:rPr>
              <a:t>6 ערים שנדרשו בני ישראל לבנות </a:t>
            </a:r>
          </a:p>
          <a:p>
            <a:pPr lvl="0" algn="ctr" rtl="1">
              <a:lnSpc>
                <a:spcPct val="150000"/>
              </a:lnSpc>
            </a:pPr>
            <a:r>
              <a:rPr lang="he-IL" sz="2200" b="1" dirty="0">
                <a:solidFill>
                  <a:srgbClr val="0070C0"/>
                </a:solidFill>
                <a:latin typeface="Gisha" panose="020B0502040204020203" pitchFamily="34" charset="-79"/>
                <a:cs typeface="Varela Round" panose="00000500000000000000"/>
              </a:rPr>
              <a:t>(3 בעבר הירדן המזרחי ו- 3 בגבולות כנען) </a:t>
            </a:r>
          </a:p>
          <a:p>
            <a:pPr lvl="0" algn="ctr" rtl="1">
              <a:lnSpc>
                <a:spcPct val="150000"/>
              </a:lnSpc>
            </a:pPr>
            <a:r>
              <a:rPr lang="he-IL" sz="2200" b="1" dirty="0">
                <a:solidFill>
                  <a:srgbClr val="0070C0"/>
                </a:solidFill>
                <a:latin typeface="Gisha" panose="020B0502040204020203" pitchFamily="34" charset="-79"/>
                <a:cs typeface="Varela Round" panose="00000500000000000000"/>
              </a:rPr>
              <a:t>כדי לשמש מפלט ומחבוא לרוצחים בשגגה </a:t>
            </a:r>
          </a:p>
          <a:p>
            <a:pPr lvl="0" algn="ctr" rtl="1">
              <a:lnSpc>
                <a:spcPct val="150000"/>
              </a:lnSpc>
            </a:pPr>
            <a:r>
              <a:rPr lang="he-IL" sz="2200" b="1" dirty="0">
                <a:solidFill>
                  <a:srgbClr val="0070C0"/>
                </a:solidFill>
                <a:latin typeface="Gisha" panose="020B0502040204020203" pitchFamily="34" charset="-79"/>
                <a:cs typeface="Varela Round" panose="00000500000000000000"/>
              </a:rPr>
              <a:t>מפני חשש לנקמת דם ועד להכרעת גזר דינם במשפט.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0D39A3-8A6A-4EB1-9CE7-6B353DBB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206" y="1065893"/>
            <a:ext cx="3322320" cy="3893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8398152-45BF-4C0F-AA5F-D2F7B9E2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26" y="3238500"/>
            <a:ext cx="3352781" cy="224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7D844BED-5CC7-466B-860E-CCE79F980B20}"/>
              </a:ext>
            </a:extLst>
          </p:cNvPr>
          <p:cNvSpPr/>
          <p:nvPr/>
        </p:nvSpPr>
        <p:spPr>
          <a:xfrm>
            <a:off x="3915211" y="5493356"/>
            <a:ext cx="4567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צילום: </a:t>
            </a:r>
            <a:r>
              <a:rPr lang="en-US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Jasmine N. Walthall, U.S. Army</a:t>
            </a:r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מתוך: </a:t>
            </a:r>
            <a:r>
              <a:rPr lang="he-IL" sz="1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ויקישיתוף</a:t>
            </a:r>
            <a:endParaRPr lang="he-IL" sz="1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57694B6B-CD61-4690-AFDE-1A311DF28AD9}"/>
              </a:ext>
            </a:extLst>
          </p:cNvPr>
          <p:cNvSpPr/>
          <p:nvPr/>
        </p:nvSpPr>
        <p:spPr>
          <a:xfrm>
            <a:off x="529349" y="4970145"/>
            <a:ext cx="3385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400" dirty="0" err="1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Oriaaaass</a:t>
            </a:r>
            <a:r>
              <a:rPr lang="en-US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 </a:t>
            </a:r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מפת ערי המקלט</a:t>
            </a:r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, </a:t>
            </a:r>
            <a:r>
              <a:rPr lang="en-US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endParaRPr lang="he-IL" sz="1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834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במדבר ל"ה (ט'-ל"ד)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מוזמנים לפתוח את התנ"ך ולעקוב אחר הפסוקים בעת קריאתם!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AA522899-BFE3-4FD5-BD49-A8C6A14793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sz="4400" dirty="0"/>
              <a:t>המקרים שבהם יש ודאות לצח במזיד (בכוונה)</a:t>
            </a:r>
          </a:p>
        </p:txBody>
      </p:sp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7DDB5DD1-84D3-4AD6-95EE-63BD1A7C5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06" y="1449912"/>
            <a:ext cx="11159999" cy="540000"/>
          </a:xfrm>
        </p:spPr>
        <p:txBody>
          <a:bodyPr/>
          <a:lstStyle/>
          <a:p>
            <a:r>
              <a:rPr lang="he-IL" dirty="0">
                <a:sym typeface="Arial"/>
              </a:rPr>
              <a:t>החוק מעלה שלושה מקרים לרצח בכוונה תחילה באמצעות כלים:</a:t>
            </a:r>
            <a:endParaRPr lang="he-IL" dirty="0"/>
          </a:p>
        </p:txBody>
      </p:sp>
      <p:sp>
        <p:nvSpPr>
          <p:cNvPr id="4" name="Google Shape;229;p23">
            <a:extLst>
              <a:ext uri="{FF2B5EF4-FFF2-40B4-BE49-F238E27FC236}">
                <a16:creationId xmlns:a16="http://schemas.microsoft.com/office/drawing/2014/main" id="{4C1D74D7-D5F2-415D-9F24-6125B830CCDC}"/>
              </a:ext>
            </a:extLst>
          </p:cNvPr>
          <p:cNvSpPr txBox="1">
            <a:spLocks/>
          </p:cNvSpPr>
          <p:nvPr/>
        </p:nvSpPr>
        <p:spPr>
          <a:xfrm>
            <a:off x="569479" y="1929009"/>
            <a:ext cx="10673495" cy="3844299"/>
          </a:xfrm>
          <a:prstGeom prst="rect">
            <a:avLst/>
          </a:prstGeom>
        </p:spPr>
        <p:txBody>
          <a:bodyPr spcFirstLastPara="1" vert="horz" wrap="square" lIns="91421" tIns="45694" rIns="91421" bIns="45694" rtlCol="1" anchor="t" anchorCtr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/>
            <a:endParaRPr lang="he-IL" sz="2400" dirty="0">
              <a:cs typeface="Varela Round"/>
            </a:endParaRPr>
          </a:p>
        </p:txBody>
      </p:sp>
      <p:graphicFrame>
        <p:nvGraphicFramePr>
          <p:cNvPr id="5" name="Google Shape;230;p23">
            <a:extLst>
              <a:ext uri="{FF2B5EF4-FFF2-40B4-BE49-F238E27FC236}">
                <a16:creationId xmlns:a16="http://schemas.microsoft.com/office/drawing/2014/main" id="{5A1EEA76-DFE1-435D-8951-F7D9BE194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548572"/>
              </p:ext>
            </p:extLst>
          </p:nvPr>
        </p:nvGraphicFramePr>
        <p:xfrm>
          <a:off x="1601652" y="2235826"/>
          <a:ext cx="8987106" cy="29258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95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5193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he-IL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Varela Round"/>
                          <a:sym typeface="Arial"/>
                        </a:rPr>
                        <a:t>"או בכלי עץ יד אשר ימות בו הכהו וימות"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Varela Round"/>
                        <a:sym typeface="Arial"/>
                      </a:endParaRPr>
                    </a:p>
                  </a:txBody>
                  <a:tcPr marL="121884" marR="121884" marT="121884" marB="121884"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Varela Round"/>
                          <a:sym typeface="Arial"/>
                        </a:rPr>
                        <a:t>"ואם באבן יד אשר ימות בה הכהו וימות"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Varela Round"/>
                        <a:sym typeface="Arial"/>
                      </a:endParaRPr>
                    </a:p>
                  </a:txBody>
                  <a:tcPr marL="121884" marR="121884" marT="121884" marB="121884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dirty="0">
                          <a:cs typeface="Varela Round"/>
                        </a:rPr>
                        <a:t>"ואם בכלי ברזל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2400" dirty="0">
                          <a:cs typeface="Varela Round"/>
                        </a:rPr>
                        <a:t>הכהו וימות"</a:t>
                      </a:r>
                    </a:p>
                  </a:txBody>
                  <a:tcPr marL="121884" marR="121884" marT="121884" marB="1218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11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Varela Round"/>
                          <a:sym typeface="Arial"/>
                        </a:rPr>
                        <a:t>"רוצח הוא!"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Varela Round"/>
                        <a:sym typeface="Arial"/>
                      </a:endParaRPr>
                    </a:p>
                  </a:txBody>
                  <a:tcPr marL="121884" marR="121884" marT="121884" marB="121884"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Varela Round"/>
                          <a:sym typeface="Arial"/>
                        </a:rPr>
                        <a:t>"רוצח הוא!"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Varela Round"/>
                        <a:sym typeface="Arial"/>
                      </a:endParaRPr>
                    </a:p>
                  </a:txBody>
                  <a:tcPr marL="121884" marR="121884" marT="121884" marB="121884"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Varela Round"/>
                          <a:sym typeface="Arial"/>
                        </a:rPr>
                        <a:t>"רוצח הוא!"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Varela Round"/>
                        <a:sym typeface="Arial"/>
                      </a:endParaRPr>
                    </a:p>
                  </a:txBody>
                  <a:tcPr marL="121884" marR="121884" marT="121884" marB="1218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90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dirty="0">
                          <a:cs typeface="Varela Round"/>
                        </a:rPr>
                        <a:t>"מות יומת הרוצח"</a:t>
                      </a:r>
                    </a:p>
                    <a:p>
                      <a:pPr marL="0" lvl="0" indent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Varela Round"/>
                        </a:rPr>
                        <a:t>לא זכאי לנוס לעיר מקלט</a:t>
                      </a:r>
                      <a:endParaRPr sz="2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Varela Round"/>
                      </a:endParaRPr>
                    </a:p>
                  </a:txBody>
                  <a:tcPr marL="121884" marR="121884" marT="121884" marB="121884"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dirty="0">
                          <a:cs typeface="Varela Round"/>
                        </a:rPr>
                        <a:t>"מות יומת הרוצח"</a:t>
                      </a:r>
                    </a:p>
                    <a:p>
                      <a:pPr marL="0" lvl="0" indent="0" algn="ctr" defTabSz="914400" rtl="1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Varela Round"/>
                        </a:rPr>
                        <a:t>לא זכאי לנוס לעיר מקלט</a:t>
                      </a:r>
                      <a:endParaRPr sz="24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Varela Round"/>
                      </a:endParaRPr>
                    </a:p>
                  </a:txBody>
                  <a:tcPr marL="121884" marR="121884" marT="121884" marB="121884"/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dirty="0">
                          <a:cs typeface="Varela Round"/>
                        </a:rPr>
                        <a:t>"מות יומת הרוצח"</a:t>
                      </a:r>
                    </a:p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e-IL" sz="2400" dirty="0">
                          <a:solidFill>
                            <a:srgbClr val="0070C0"/>
                          </a:solidFill>
                          <a:cs typeface="Varela Round"/>
                        </a:rPr>
                        <a:t>לא זכאי לנוס לעיר מקלט</a:t>
                      </a:r>
                      <a:endParaRPr sz="2400" dirty="0">
                        <a:solidFill>
                          <a:srgbClr val="0070C0"/>
                        </a:solidFill>
                        <a:cs typeface="Varela Round"/>
                      </a:endParaRPr>
                    </a:p>
                  </a:txBody>
                  <a:tcPr marL="121884" marR="121884" marT="121884" marB="1218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0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3;p22">
            <a:extLst>
              <a:ext uri="{FF2B5EF4-FFF2-40B4-BE49-F238E27FC236}">
                <a16:creationId xmlns:a16="http://schemas.microsoft.com/office/drawing/2014/main" id="{4B13FDB8-1A24-4AFD-BA07-D2840217756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הרשות לנקום - גואל הדם</a:t>
            </a:r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54D69922-97CB-4332-96C2-A99641DE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722" y="2008015"/>
            <a:ext cx="8178484" cy="3867742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dirty="0">
                <a:solidFill>
                  <a:srgbClr val="0070C0"/>
                </a:solidFill>
              </a:rPr>
              <a:t>קרובו של הנרצח מקבל רשות לנקום את דמו במקרים אלה,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>
                <a:solidFill>
                  <a:srgbClr val="0070C0"/>
                </a:solidFill>
              </a:rPr>
              <a:t>והוא זה ההורג את הרוצח במזיד.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>
                <a:solidFill>
                  <a:srgbClr val="0070C0"/>
                </a:solidFill>
              </a:rPr>
              <a:t>אם אין לנרצח קרוב משפחה, אז בית הדין יעמיד לו גואל.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e-IL" dirty="0">
              <a:solidFill>
                <a:srgbClr val="0070C0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C743E5C-9F28-4C5D-99E2-8C021D24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78" y="2008015"/>
            <a:ext cx="2486744" cy="331565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23DEFCA-4FCD-42E8-B152-A7AC62DA9077}"/>
              </a:ext>
            </a:extLst>
          </p:cNvPr>
          <p:cNvSpPr txBox="1"/>
          <p:nvPr/>
        </p:nvSpPr>
        <p:spPr>
          <a:xfrm>
            <a:off x="621355" y="5399874"/>
            <a:ext cx="30648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תמונה מתוך האוסף הפרטי של המורה</a:t>
            </a:r>
          </a:p>
        </p:txBody>
      </p:sp>
    </p:spTree>
    <p:extLst>
      <p:ext uri="{BB962C8B-B14F-4D97-AF65-F5344CB8AC3E}">
        <p14:creationId xmlns:p14="http://schemas.microsoft.com/office/powerpoint/2010/main" val="376162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05A41F-87D1-42AF-BF78-17E6D8A61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מקרים של רצח ללא כלי</a:t>
            </a:r>
          </a:p>
        </p:txBody>
      </p:sp>
      <p:sp>
        <p:nvSpPr>
          <p:cNvPr id="239" name="Google Shape;239;p24"/>
          <p:cNvSpPr txBox="1">
            <a:spLocks noGrp="1"/>
          </p:cNvSpPr>
          <p:nvPr>
            <p:ph type="body" sz="quarter" idx="3"/>
          </p:nvPr>
        </p:nvSpPr>
        <p:spPr>
          <a:xfrm>
            <a:off x="515206" y="1554687"/>
            <a:ext cx="11159999" cy="540000"/>
          </a:xfrm>
        </p:spPr>
        <p:txBody>
          <a:bodyPr/>
          <a:lstStyle/>
          <a:p>
            <a:pPr algn="ctr"/>
            <a:r>
              <a:rPr lang="he-IL" dirty="0"/>
              <a:t>שנאה ואיבה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92B5AE7-643D-4029-B08F-9A858EAA0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2314575"/>
            <a:ext cx="11160000" cy="356362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החוק מתאר מקרים של הדיפה והריגה בידיים מתוך רגשי שנאה,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אלו מסגירים כוונת מכוון לרצוח, ולכן אין בהם משום ספק,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ולרוצח אין זכות לעיר מקלט, והוא נתון לנקמה של הגואל.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790</Words>
  <Application>Microsoft Office PowerPoint</Application>
  <PresentationFormat>מותאם אישית</PresentationFormat>
  <Paragraphs>91</Paragraphs>
  <Slides>19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Calibri</vt:lpstr>
      <vt:lpstr>Gisha</vt:lpstr>
      <vt:lpstr>Varela Round</vt:lpstr>
      <vt:lpstr>ערכת נושא Office</vt:lpstr>
      <vt:lpstr>מערכת שידורים לאומית</vt:lpstr>
      <vt:lpstr>חוק וחברה: קדושת החיים במדבר ל"ה (ט'-ל"ד)</vt:lpstr>
      <vt:lpstr>"בכוונה תחילה"  למהותה של כוונת הלב בביצוע דבר עבירה. משפט עברי: מאז ועד היום.</vt:lpstr>
      <vt:lpstr>מה נלמד היום? </vt:lpstr>
      <vt:lpstr>מהן "ערי מקלט"?</vt:lpstr>
      <vt:lpstr>במדבר ל"ה (ט'-ל"ד)</vt:lpstr>
      <vt:lpstr>המקרים שבהם יש ודאות לצח במזיד (בכוונה)</vt:lpstr>
      <vt:lpstr>הרשות לנקום - גואל הדם</vt:lpstr>
      <vt:lpstr>מקרים של רצח ללא כלי</vt:lpstr>
      <vt:lpstr>משימה לסיכום חלק א'</vt:lpstr>
      <vt:lpstr>הפסקה קצרה  ומיד חוזרים</vt:lpstr>
      <vt:lpstr>מקרי רצח שאין בהם כוונת זדון</vt:lpstr>
      <vt:lpstr>אחריות העדה על משפט הוגן</vt:lpstr>
      <vt:lpstr>איסור היציאה מעיר המקלט עד למות הכהן הגדול</vt:lpstr>
      <vt:lpstr>הבהרות החוק באשר לרצח בשוגג ובמזיד</vt:lpstr>
      <vt:lpstr>טומאת הארץ</vt:lpstr>
      <vt:lpstr>משימה לסיכום חלק ב'</vt:lpstr>
      <vt:lpstr>תודה שהשתתפתם בשיעור!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92</cp:revision>
  <dcterms:created xsi:type="dcterms:W3CDTF">2020-03-15T19:13:03Z</dcterms:created>
  <dcterms:modified xsi:type="dcterms:W3CDTF">2020-04-22T13:29:19Z</dcterms:modified>
</cp:coreProperties>
</file>