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7" r:id="rId2"/>
    <p:sldId id="262" r:id="rId3"/>
    <p:sldId id="327" r:id="rId4"/>
    <p:sldId id="326" r:id="rId5"/>
    <p:sldId id="323" r:id="rId6"/>
    <p:sldId id="288" r:id="rId7"/>
    <p:sldId id="320" r:id="rId8"/>
    <p:sldId id="321" r:id="rId9"/>
    <p:sldId id="289" r:id="rId10"/>
    <p:sldId id="293" r:id="rId11"/>
    <p:sldId id="309" r:id="rId12"/>
    <p:sldId id="302" r:id="rId13"/>
    <p:sldId id="322" r:id="rId14"/>
    <p:sldId id="281"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snapToObjects="1">
      <p:cViewPr varScale="1">
        <p:scale>
          <a:sx n="97" d="100"/>
          <a:sy n="97" d="100"/>
        </p:scale>
        <p:origin x="366" y="90"/>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כ"ו/ניסן/תש"ף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33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419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525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he-IL" dirty="0"/>
          </a:p>
        </p:txBody>
      </p:sp>
      <p:sp>
        <p:nvSpPr>
          <p:cNvPr id="4" name="Номер слайда 3"/>
          <p:cNvSpPr>
            <a:spLocks noGrp="1"/>
          </p:cNvSpPr>
          <p:nvPr>
            <p:ph type="sldNum" sz="quarter" idx="10"/>
          </p:nvPr>
        </p:nvSpPr>
        <p:spPr/>
        <p:txBody>
          <a:bodyPr/>
          <a:lstStyle/>
          <a:p>
            <a:fld id="{E6DF83E7-A828-4E18-9E21-DA925548D1ED}" type="slidenum">
              <a:rPr lang="he-IL" smtClean="0"/>
              <a:pPr/>
              <a:t>10</a:t>
            </a:fld>
            <a:endParaRPr lang="he-IL"/>
          </a:p>
        </p:txBody>
      </p:sp>
    </p:spTree>
    <p:extLst>
      <p:ext uri="{BB962C8B-B14F-4D97-AF65-F5344CB8AC3E}">
        <p14:creationId xmlns:p14="http://schemas.microsoft.com/office/powerpoint/2010/main" val="4291446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כותרות ותוכן">
    <p:spTree>
      <p:nvGrpSpPr>
        <p:cNvPr id="1" name=""/>
        <p:cNvGrpSpPr/>
        <p:nvPr/>
      </p:nvGrpSpPr>
      <p:grpSpPr>
        <a:xfrm>
          <a:off x="0" y="0"/>
          <a:ext cx="0" cy="0"/>
          <a:chOff x="0" y="0"/>
          <a:chExt cx="0" cy="0"/>
        </a:xfrm>
      </p:grpSpPr>
      <p:sp>
        <p:nvSpPr>
          <p:cNvPr id="6" name="מציין מיקום תוכן 5"/>
          <p:cNvSpPr>
            <a:spLocks noGrp="1"/>
          </p:cNvSpPr>
          <p:nvPr>
            <p:ph sz="quarter" idx="4"/>
          </p:nvPr>
        </p:nvSpPr>
        <p:spPr>
          <a:xfrm>
            <a:off x="516000" y="1059388"/>
            <a:ext cx="11160000" cy="4626294"/>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2549769" y="213094"/>
            <a:ext cx="9126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424685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126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6000" y="1059388"/>
            <a:ext cx="11160000" cy="540000"/>
          </a:xfrm>
        </p:spPr>
        <p:txBody>
          <a:bodyPr anchor="ctr">
            <a:noAutofit/>
          </a:bodyPr>
          <a:lstStyle>
            <a:lvl1pPr marL="0"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6000" y="1725682"/>
            <a:ext cx="11160000" cy="3960000"/>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126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44828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2 כותרות ותוכן">
    <p:spTree>
      <p:nvGrpSpPr>
        <p:cNvPr id="1" name=""/>
        <p:cNvGrpSpPr/>
        <p:nvPr/>
      </p:nvGrpSpPr>
      <p:grpSpPr>
        <a:xfrm>
          <a:off x="0" y="0"/>
          <a:ext cx="0" cy="0"/>
          <a:chOff x="0" y="0"/>
          <a:chExt cx="0" cy="0"/>
        </a:xfrm>
      </p:grpSpPr>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4728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כ"ו/ניסן/תש"ף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72" r:id="rId5"/>
    <p:sldLayoutId id="2147483653" r:id="rId6"/>
    <p:sldLayoutId id="2147483673" r:id="rId7"/>
    <p:sldLayoutId id="2147483674" r:id="rId8"/>
    <p:sldLayoutId id="2147483665" r:id="rId9"/>
    <p:sldLayoutId id="2147483666" r:id="rId10"/>
    <p:sldLayoutId id="2147483663" r:id="rId11"/>
    <p:sldLayoutId id="2147483669" r:id="rId12"/>
    <p:sldLayoutId id="2147483671" r:id="rId13"/>
    <p:sldLayoutId id="2147483668" r:id="rId14"/>
    <p:sldLayoutId id="2147483670" r:id="rId15"/>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31">
            <a:extLst>
              <a:ext uri="{FF2B5EF4-FFF2-40B4-BE49-F238E27FC236}">
                <a16:creationId xmlns:a16="http://schemas.microsoft.com/office/drawing/2014/main" id="{0C46004B-A52A-40CC-9495-432B4606A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8" y="1406525"/>
            <a:ext cx="5516554" cy="4031328"/>
          </a:xfrm>
          <a:prstGeom prst="rect">
            <a:avLst/>
          </a:prstGeom>
        </p:spPr>
      </p:pic>
      <p:sp>
        <p:nvSpPr>
          <p:cNvPr id="2" name="Rectangle 1"/>
          <p:cNvSpPr>
            <a:spLocks noChangeArrowheads="1"/>
          </p:cNvSpPr>
          <p:nvPr/>
        </p:nvSpPr>
        <p:spPr bwMode="auto">
          <a:xfrm rot="10800000" flipV="1">
            <a:off x="6142010" y="838259"/>
            <a:ext cx="565844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ואני </a:t>
            </a:r>
            <a:r>
              <a:rPr kumimoji="0" lang="he-IL" altLang="he-IL" sz="2000" b="0" i="0" u="none" strike="noStrike" cap="none" normalizeH="0" baseline="0" dirty="0" err="1">
                <a:ln>
                  <a:noFill/>
                </a:ln>
                <a:solidFill>
                  <a:srgbClr val="000000"/>
                </a:solidFill>
                <a:effectLst/>
                <a:latin typeface="Varela Round" panose="00000500000000000000" pitchFamily="2" charset="-79"/>
                <a:cs typeface="Varela Round" panose="00000500000000000000" pitchFamily="2" charset="-79"/>
              </a:rPr>
              <a:t>מתרעב</a:t>
            </a:r>
            <a:r>
              <a:rPr lang="he-IL" altLang="he-IL" sz="2000" dirty="0">
                <a:solidFill>
                  <a:srgbClr val="000000"/>
                </a:solidFill>
                <a:latin typeface="Varela Round" panose="00000500000000000000" pitchFamily="2" charset="-79"/>
                <a:cs typeface="Varela Round" panose="00000500000000000000" pitchFamily="2" charset="-79"/>
              </a:rPr>
              <a:t>,</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ואמצא</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err="1">
                <a:ln>
                  <a:noFill/>
                </a:ln>
                <a:solidFill>
                  <a:srgbClr val="000000"/>
                </a:solidFill>
                <a:effectLst/>
                <a:latin typeface="Varela Round" panose="00000500000000000000" pitchFamily="2" charset="-79"/>
                <a:cs typeface="Varela Round" panose="00000500000000000000" pitchFamily="2" charset="-79"/>
              </a:rPr>
              <a:t>האכסדרות</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כולן מלאות גויים ויהודים בהן, חשוב ובלתי חשוב, ושופטים ושוטרים, ואוהבים ושונאים,</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ערב רב</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ידעו את עת שובי. ארד מעל הבהמה, וארחץ ידיי, ואצא אליהם לפייסם, ולרצותם ולחלות פניהם,</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להמתין אותי עד שאוכל לאכול</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אכילת ארעי,</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והיא</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מעת לעת.</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ואצא לרפאותם ולכתוב להם פתקאות ונוסחאות לרפואת חולייהם. לא יסור הנכנס והיוצא פעמים עד הלילה, ולפעמים</a:t>
            </a:r>
            <a:r>
              <a:rPr kumimoji="0" lang="ru-RU" altLang="he-IL" sz="2000" b="0" i="0" u="none" strike="noStrike" cap="none" normalizeH="0" baseline="0" dirty="0">
                <a:ln>
                  <a:noFill/>
                </a:ln>
                <a:solidFill>
                  <a:srgbClr val="000000"/>
                </a:solidFill>
                <a:effectLst/>
                <a:latin typeface="alef-regular"/>
                <a:cs typeface="Varela Round" panose="00000500000000000000" pitchFamily="2" charset="-79"/>
              </a:rPr>
              <a:t> –</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באמונת התורה</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עד סוף שתי שעות מן הלילה. ואספר להם ואצוום ואדבר עמהם, ואני</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שוכב פרקדן</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מרוב העייפות. וייכנס הלילה, ואני</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בתכלית</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החולשה, לא אוכל לדבר</a:t>
            </a:r>
            <a:r>
              <a:rPr kumimoji="0" lang="en-US" altLang="he-IL" sz="20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a:t>
            </a:r>
            <a:r>
              <a:rPr kumimoji="0" lang="en-US" altLang="he-IL" sz="1050" b="0"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rPr>
              <a:t> </a:t>
            </a:r>
            <a:endParaRPr kumimoji="0" lang="en-US" altLang="he-IL" sz="2800" b="0"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endParaRPr>
          </a:p>
        </p:txBody>
      </p:sp>
      <p:sp>
        <p:nvSpPr>
          <p:cNvPr id="10" name="TextBox 9"/>
          <p:cNvSpPr txBox="1"/>
          <p:nvPr/>
        </p:nvSpPr>
        <p:spPr>
          <a:xfrm>
            <a:off x="304801" y="2157228"/>
            <a:ext cx="2372526" cy="584775"/>
          </a:xfrm>
          <a:prstGeom prst="rect">
            <a:avLst/>
          </a:prstGeom>
          <a:noFill/>
        </p:spPr>
        <p:txBody>
          <a:bodyPr wrap="square" rtlCol="1">
            <a:spAutoFit/>
          </a:bodyPr>
          <a:lstStyle/>
          <a:p>
            <a:r>
              <a:rPr lang="he-IL" sz="1600" dirty="0">
                <a:solidFill>
                  <a:schemeClr val="bg1"/>
                </a:solidFill>
              </a:rPr>
              <a:t>13.00</a:t>
            </a:r>
            <a:r>
              <a:rPr lang="he-IL" sz="1600" dirty="0">
                <a:solidFill>
                  <a:schemeClr val="bg1"/>
                </a:solidFill>
                <a:latin typeface="Varela Round" panose="00000500000000000000" pitchFamily="2" charset="-79"/>
                <a:cs typeface="Varela Round" panose="00000500000000000000" pitchFamily="2" charset="-79"/>
              </a:rPr>
              <a:t> ארוחת </a:t>
            </a:r>
            <a:r>
              <a:rPr lang="he-IL" sz="1600" dirty="0" err="1">
                <a:solidFill>
                  <a:schemeClr val="bg1"/>
                </a:solidFill>
                <a:latin typeface="Varela Round" panose="00000500000000000000" pitchFamily="2" charset="-79"/>
                <a:cs typeface="Varela Round" panose="00000500000000000000" pitchFamily="2" charset="-79"/>
              </a:rPr>
              <a:t>צהריים</a:t>
            </a:r>
            <a:r>
              <a:rPr lang="he-IL" sz="1600" dirty="0">
                <a:solidFill>
                  <a:schemeClr val="bg1"/>
                </a:solidFill>
                <a:latin typeface="Varela Round" panose="00000500000000000000" pitchFamily="2" charset="-79"/>
                <a:cs typeface="Varela Round" panose="00000500000000000000" pitchFamily="2" charset="-79"/>
              </a:rPr>
              <a:t> קלה</a:t>
            </a:r>
          </a:p>
        </p:txBody>
      </p:sp>
      <p:sp>
        <p:nvSpPr>
          <p:cNvPr id="11" name="TextBox 10"/>
          <p:cNvSpPr txBox="1"/>
          <p:nvPr/>
        </p:nvSpPr>
        <p:spPr>
          <a:xfrm>
            <a:off x="581527" y="4142338"/>
            <a:ext cx="2095799" cy="338554"/>
          </a:xfrm>
          <a:prstGeom prst="rect">
            <a:avLst/>
          </a:prstGeom>
          <a:noFill/>
        </p:spPr>
        <p:txBody>
          <a:bodyPr wrap="square" rtlCol="1">
            <a:spAutoFit/>
          </a:bodyPr>
          <a:lstStyle/>
          <a:p>
            <a:r>
              <a:rPr lang="he-IL" sz="1600" dirty="0">
                <a:solidFill>
                  <a:schemeClr val="bg1"/>
                </a:solidFill>
              </a:rPr>
              <a:t>24.00 כיבוי אורות</a:t>
            </a:r>
            <a:endParaRPr lang="he-IL" sz="1600" dirty="0">
              <a:solidFill>
                <a:schemeClr val="bg1"/>
              </a:solidFill>
              <a:latin typeface="Varela Round" panose="00000500000000000000" pitchFamily="2" charset="-79"/>
              <a:cs typeface="Varela Round" panose="00000500000000000000" pitchFamily="2" charset="-79"/>
            </a:endParaRPr>
          </a:p>
        </p:txBody>
      </p:sp>
      <p:sp>
        <p:nvSpPr>
          <p:cNvPr id="14" name="TextBox 13"/>
          <p:cNvSpPr txBox="1"/>
          <p:nvPr/>
        </p:nvSpPr>
        <p:spPr>
          <a:xfrm>
            <a:off x="680359" y="2880883"/>
            <a:ext cx="1996968" cy="338554"/>
          </a:xfrm>
          <a:prstGeom prst="rect">
            <a:avLst/>
          </a:prstGeom>
          <a:noFill/>
        </p:spPr>
        <p:txBody>
          <a:bodyPr wrap="square" rtlCol="1">
            <a:spAutoFit/>
          </a:bodyPr>
          <a:lstStyle/>
          <a:p>
            <a:r>
              <a:rPr lang="he-IL" sz="1600" dirty="0">
                <a:solidFill>
                  <a:schemeClr val="bg1"/>
                </a:solidFill>
              </a:rPr>
              <a:t>13.30</a:t>
            </a:r>
            <a:r>
              <a:rPr lang="he-IL" sz="1600" dirty="0">
                <a:solidFill>
                  <a:schemeClr val="bg1"/>
                </a:solidFill>
                <a:latin typeface="Varela Round" panose="00000500000000000000" pitchFamily="2" charset="-79"/>
                <a:cs typeface="Varela Round" panose="00000500000000000000" pitchFamily="2" charset="-79"/>
              </a:rPr>
              <a:t> קבלת קהל</a:t>
            </a: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534" y="5544990"/>
            <a:ext cx="2362200" cy="1038225"/>
          </a:xfrm>
          <a:prstGeom prst="rect">
            <a:avLst/>
          </a:prstGeom>
        </p:spPr>
      </p:pic>
      <p:sp>
        <p:nvSpPr>
          <p:cNvPr id="16" name="TextBox 40">
            <a:extLst>
              <a:ext uri="{FF2B5EF4-FFF2-40B4-BE49-F238E27FC236}">
                <a16:creationId xmlns:a16="http://schemas.microsoft.com/office/drawing/2014/main" id="{800EBF5B-1A70-42B5-B33C-D032322B60C1}"/>
              </a:ext>
            </a:extLst>
          </p:cNvPr>
          <p:cNvSpPr txBox="1"/>
          <p:nvPr/>
        </p:nvSpPr>
        <p:spPr>
          <a:xfrm>
            <a:off x="3138297" y="5638513"/>
            <a:ext cx="5658443" cy="1015663"/>
          </a:xfrm>
          <a:prstGeom prst="rect">
            <a:avLst/>
          </a:prstGeom>
          <a:noFill/>
        </p:spPr>
        <p:txBody>
          <a:bodyPr wrap="square" rtlCol="1">
            <a:spAutoFit/>
          </a:bodyPr>
          <a:lstStyle/>
          <a:p>
            <a:r>
              <a:rPr lang="he-IL" sz="2000" b="1" dirty="0">
                <a:solidFill>
                  <a:srgbClr val="0070C0"/>
                </a:solidFill>
                <a:latin typeface="Varela Round" panose="00000500000000000000" pitchFamily="2" charset="-79"/>
                <a:cs typeface="Varela Round" panose="00000500000000000000" pitchFamily="2" charset="-79"/>
              </a:rPr>
              <a:t>משימת כתיבה: </a:t>
            </a:r>
          </a:p>
          <a:p>
            <a:r>
              <a:rPr lang="he-IL" sz="2000" dirty="0">
                <a:solidFill>
                  <a:srgbClr val="0070C0"/>
                </a:solidFill>
                <a:latin typeface="Varela Round" panose="00000500000000000000" pitchFamily="2" charset="-79"/>
                <a:cs typeface="Varela Round" panose="00000500000000000000" pitchFamily="2" charset="-79"/>
              </a:rPr>
              <a:t>כתבו במחברת את המשך אירועי היום של רמב''ם .</a:t>
            </a:r>
          </a:p>
          <a:p>
            <a:r>
              <a:rPr lang="he-IL" sz="2000" dirty="0">
                <a:solidFill>
                  <a:srgbClr val="0070C0"/>
                </a:solidFill>
                <a:latin typeface="Varela Round" panose="00000500000000000000" pitchFamily="2" charset="-79"/>
                <a:cs typeface="Varela Round" panose="00000500000000000000" pitchFamily="2" charset="-79"/>
              </a:rPr>
              <a:t>ציינו את הזמנים המשוערים.</a:t>
            </a:r>
          </a:p>
        </p:txBody>
      </p:sp>
      <p:sp>
        <p:nvSpPr>
          <p:cNvPr id="17" name="Текст 38">
            <a:extLst>
              <a:ext uri="{FF2B5EF4-FFF2-40B4-BE49-F238E27FC236}">
                <a16:creationId xmlns:a16="http://schemas.microsoft.com/office/drawing/2014/main" id="{9C533477-940B-48E8-B7E3-0B31CBE652BE}"/>
              </a:ext>
            </a:extLst>
          </p:cNvPr>
          <p:cNvSpPr>
            <a:spLocks noGrp="1"/>
          </p:cNvSpPr>
          <p:nvPr>
            <p:ph type="body" sz="quarter" idx="3"/>
          </p:nvPr>
        </p:nvSpPr>
        <p:spPr>
          <a:xfrm>
            <a:off x="1380534" y="879773"/>
            <a:ext cx="2781597" cy="540000"/>
          </a:xfrm>
        </p:spPr>
        <p:txBody>
          <a:bodyPr/>
          <a:lstStyle/>
          <a:p>
            <a:r>
              <a:rPr lang="he-IL" dirty="0"/>
              <a:t>יומנו של הרמב''ם</a:t>
            </a:r>
          </a:p>
        </p:txBody>
      </p:sp>
    </p:spTree>
    <p:extLst>
      <p:ext uri="{BB962C8B-B14F-4D97-AF65-F5344CB8AC3E}">
        <p14:creationId xmlns:p14="http://schemas.microsoft.com/office/powerpoint/2010/main" val="8574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Рисунок 31">
            <a:extLst>
              <a:ext uri="{FF2B5EF4-FFF2-40B4-BE49-F238E27FC236}">
                <a16:creationId xmlns:a16="http://schemas.microsoft.com/office/drawing/2014/main" id="{11651F27-F556-447A-9143-8EE660A90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8" y="1406525"/>
            <a:ext cx="5516554" cy="4031328"/>
          </a:xfrm>
          <a:prstGeom prst="rect">
            <a:avLst/>
          </a:prstGeom>
        </p:spPr>
      </p:pic>
      <p:sp>
        <p:nvSpPr>
          <p:cNvPr id="3" name="Rectangle 1"/>
          <p:cNvSpPr>
            <a:spLocks noGrp="1" noChangeArrowheads="1"/>
          </p:cNvSpPr>
          <p:nvPr>
            <p:ph type="title"/>
          </p:nvPr>
        </p:nvSpPr>
        <p:spPr bwMode="auto">
          <a:xfrm>
            <a:off x="6155217" y="1718190"/>
            <a:ext cx="528304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r" defTabSz="914400" rtl="1"/>
            <a:r>
              <a:rPr lang="he-IL" altLang="he-IL" sz="2000" b="0" dirty="0">
                <a:solidFill>
                  <a:srgbClr val="000000"/>
                </a:solidFill>
                <a:latin typeface="Varela Round" panose="00000500000000000000" pitchFamily="2" charset="-79"/>
                <a:ea typeface="+mn-ea"/>
              </a:rPr>
              <a:t>סוף דבר: לא יוכל אחד מישראל לדבר לי</a:t>
            </a:r>
            <a:r>
              <a:rPr lang="en-US" altLang="he-IL" sz="2000" b="0" dirty="0">
                <a:solidFill>
                  <a:srgbClr val="000000"/>
                </a:solidFill>
                <a:latin typeface="Varela Round" panose="00000500000000000000" pitchFamily="2" charset="-79"/>
                <a:ea typeface="+mn-ea"/>
              </a:rPr>
              <a:t> </a:t>
            </a:r>
            <a:r>
              <a:rPr lang="he-IL" altLang="he-IL" sz="2000" b="0" dirty="0">
                <a:solidFill>
                  <a:srgbClr val="000000"/>
                </a:solidFill>
                <a:latin typeface="Varela Round" panose="00000500000000000000" pitchFamily="2" charset="-79"/>
                <a:ea typeface="+mn-ea"/>
              </a:rPr>
              <a:t>או להתחבר בי</a:t>
            </a:r>
            <a:r>
              <a:rPr lang="en-US" altLang="he-IL" sz="2000" b="0" dirty="0">
                <a:solidFill>
                  <a:srgbClr val="000000"/>
                </a:solidFill>
                <a:latin typeface="Varela Round" panose="00000500000000000000" pitchFamily="2" charset="-79"/>
                <a:ea typeface="+mn-ea"/>
              </a:rPr>
              <a:t> </a:t>
            </a:r>
            <a:r>
              <a:rPr lang="he-IL" altLang="he-IL" sz="2000" b="0" dirty="0">
                <a:solidFill>
                  <a:srgbClr val="000000"/>
                </a:solidFill>
                <a:latin typeface="Varela Round" panose="00000500000000000000" pitchFamily="2" charset="-79"/>
                <a:ea typeface="+mn-ea"/>
              </a:rPr>
              <a:t>זולת</a:t>
            </a:r>
            <a:r>
              <a:rPr lang="en-US" altLang="he-IL" sz="2000" b="0" dirty="0">
                <a:solidFill>
                  <a:srgbClr val="000000"/>
                </a:solidFill>
                <a:latin typeface="Varela Round" panose="00000500000000000000" pitchFamily="2" charset="-79"/>
                <a:ea typeface="+mn-ea"/>
              </a:rPr>
              <a:t> </a:t>
            </a:r>
            <a:r>
              <a:rPr lang="he-IL" altLang="he-IL" sz="2000" b="0" dirty="0">
                <a:solidFill>
                  <a:srgbClr val="000000"/>
                </a:solidFill>
                <a:latin typeface="Varela Round" panose="00000500000000000000" pitchFamily="2" charset="-79"/>
                <a:ea typeface="+mn-ea"/>
              </a:rPr>
              <a:t>יום השבת, אז יבואו כולם אחר התפילה, אנהיג הציבור במה שיעשה כל השבוע. ויקראו קריאה חלושה עד הצהריים, וילכו לדרכם, וישובו קצתם, ויקראו שנית עד תפילת ערבית. זה תוכן ענייני היום.</a:t>
            </a:r>
            <a:br>
              <a:rPr lang="he-IL" altLang="he-IL" sz="2000" b="0" dirty="0">
                <a:solidFill>
                  <a:srgbClr val="000000"/>
                </a:solidFill>
                <a:latin typeface="Varela Round" panose="00000500000000000000" pitchFamily="2" charset="-79"/>
                <a:ea typeface="+mn-ea"/>
              </a:rPr>
            </a:br>
            <a:r>
              <a:rPr lang="he-IL" altLang="he-IL" sz="2000" b="0" dirty="0">
                <a:solidFill>
                  <a:srgbClr val="000000"/>
                </a:solidFill>
                <a:latin typeface="Varela Round" panose="00000500000000000000" pitchFamily="2" charset="-79"/>
                <a:ea typeface="+mn-ea"/>
              </a:rPr>
              <a:t>ולא סיפרתי לך אלא קצת מה שתראהו בעזרת האל יתעלה</a:t>
            </a:r>
            <a:r>
              <a:rPr lang="en-US" altLang="he-IL" sz="2000" b="0" dirty="0">
                <a:solidFill>
                  <a:srgbClr val="000000"/>
                </a:solidFill>
                <a:latin typeface="Varela Round" panose="00000500000000000000" pitchFamily="2" charset="-79"/>
                <a:ea typeface="+mn-ea"/>
              </a:rPr>
              <a:t> ... </a:t>
            </a:r>
          </a:p>
        </p:txBody>
      </p:sp>
      <p:sp>
        <p:nvSpPr>
          <p:cNvPr id="22" name="TextBox 21"/>
          <p:cNvSpPr txBox="1"/>
          <p:nvPr/>
        </p:nvSpPr>
        <p:spPr>
          <a:xfrm>
            <a:off x="3018409" y="2102681"/>
            <a:ext cx="1580226" cy="2308324"/>
          </a:xfrm>
          <a:prstGeom prst="rect">
            <a:avLst/>
          </a:prstGeom>
          <a:noFill/>
        </p:spPr>
        <p:txBody>
          <a:bodyPr wrap="square" rtlCol="1">
            <a:spAutoFit/>
          </a:bodyPr>
          <a:lstStyle/>
          <a:p>
            <a:r>
              <a:rPr lang="he-IL" sz="2400" b="1" dirty="0">
                <a:solidFill>
                  <a:schemeClr val="bg1"/>
                </a:solidFill>
                <a:latin typeface="Varela Round" panose="00000500000000000000" pitchFamily="2" charset="-79"/>
                <a:cs typeface="Varela Round" panose="00000500000000000000" pitchFamily="2" charset="-79"/>
              </a:rPr>
              <a:t>שבת:</a:t>
            </a:r>
          </a:p>
          <a:p>
            <a:r>
              <a:rPr lang="he-IL" sz="2400" dirty="0">
                <a:solidFill>
                  <a:schemeClr val="bg1"/>
                </a:solidFill>
                <a:latin typeface="Varela Round" panose="00000500000000000000" pitchFamily="2" charset="-79"/>
                <a:cs typeface="Varela Round" panose="00000500000000000000" pitchFamily="2" charset="-79"/>
              </a:rPr>
              <a:t>תפילות, </a:t>
            </a:r>
          </a:p>
          <a:p>
            <a:r>
              <a:rPr lang="he-IL" sz="2400" dirty="0">
                <a:solidFill>
                  <a:schemeClr val="bg1"/>
                </a:solidFill>
                <a:latin typeface="Varela Round" panose="00000500000000000000" pitchFamily="2" charset="-79"/>
                <a:cs typeface="Varela Round" panose="00000500000000000000" pitchFamily="2" charset="-79"/>
              </a:rPr>
              <a:t>שיחות,</a:t>
            </a:r>
          </a:p>
          <a:p>
            <a:r>
              <a:rPr lang="he-IL" sz="2400" dirty="0">
                <a:solidFill>
                  <a:schemeClr val="bg1"/>
                </a:solidFill>
                <a:latin typeface="Varela Round" panose="00000500000000000000" pitchFamily="2" charset="-79"/>
                <a:cs typeface="Varela Round" panose="00000500000000000000" pitchFamily="2" charset="-79"/>
              </a:rPr>
              <a:t>שיעורים, </a:t>
            </a:r>
          </a:p>
          <a:p>
            <a:r>
              <a:rPr lang="he-IL" sz="2400" dirty="0">
                <a:solidFill>
                  <a:schemeClr val="bg1"/>
                </a:solidFill>
                <a:latin typeface="Varela Round" panose="00000500000000000000" pitchFamily="2" charset="-79"/>
                <a:cs typeface="Varela Round" panose="00000500000000000000" pitchFamily="2" charset="-79"/>
              </a:rPr>
              <a:t>ארוחות, מנוחה ...</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34" y="5544990"/>
            <a:ext cx="2362200" cy="1038225"/>
          </a:xfrm>
          <a:prstGeom prst="rect">
            <a:avLst/>
          </a:prstGeom>
        </p:spPr>
      </p:pic>
      <p:sp>
        <p:nvSpPr>
          <p:cNvPr id="10" name="Текст 38">
            <a:extLst>
              <a:ext uri="{FF2B5EF4-FFF2-40B4-BE49-F238E27FC236}">
                <a16:creationId xmlns:a16="http://schemas.microsoft.com/office/drawing/2014/main" id="{E9C0E2B3-F96F-432F-AFBD-DE0D51D38C5B}"/>
              </a:ext>
            </a:extLst>
          </p:cNvPr>
          <p:cNvSpPr txBox="1">
            <a:spLocks/>
          </p:cNvSpPr>
          <p:nvPr/>
        </p:nvSpPr>
        <p:spPr>
          <a:xfrm>
            <a:off x="1380534" y="879773"/>
            <a:ext cx="2781597" cy="540000"/>
          </a:xfrm>
          <a:prstGeom prst="rect">
            <a:avLst/>
          </a:prstGeom>
        </p:spPr>
        <p:txBody>
          <a:bodyPr vert="horz" lIns="91440" tIns="45720" rIns="91440" bIns="45720" rtlCol="1" anchor="ctr">
            <a:noAutofit/>
          </a:bodyPr>
          <a:lstStyle>
            <a:lvl1pPr marL="0" indent="0" algn="r" defTabSz="914491" rtl="1" eaLnBrk="1" latinLnBrk="0" hangingPunct="1">
              <a:spcBef>
                <a:spcPct val="20000"/>
              </a:spcBef>
              <a:buFont typeface="Arial" pitchFamily="34" charset="0"/>
              <a:buNone/>
              <a:defRPr sz="2800" b="1" kern="1200">
                <a:solidFill>
                  <a:srgbClr val="12B4BC"/>
                </a:solidFill>
                <a:latin typeface="Varela Round" pitchFamily="2" charset="-79"/>
                <a:ea typeface="+mn-ea"/>
                <a:cs typeface="Varela Round" pitchFamily="2" charset="-79"/>
              </a:defRPr>
            </a:lvl1pPr>
            <a:lvl2pPr marL="457246" indent="0" algn="r" defTabSz="914491"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91" indent="0" algn="r" defTabSz="914491"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737"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983"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229"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474"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72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966"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he-IL"/>
              <a:t>יומנו של הרמב''ם</a:t>
            </a:r>
            <a:endParaRPr lang="he-IL" dirty="0"/>
          </a:p>
        </p:txBody>
      </p:sp>
      <p:sp>
        <p:nvSpPr>
          <p:cNvPr id="12" name="TextBox 40">
            <a:extLst>
              <a:ext uri="{FF2B5EF4-FFF2-40B4-BE49-F238E27FC236}">
                <a16:creationId xmlns:a16="http://schemas.microsoft.com/office/drawing/2014/main" id="{B8E5767C-A472-445C-91DA-23B0E3E1E4F7}"/>
              </a:ext>
            </a:extLst>
          </p:cNvPr>
          <p:cNvSpPr txBox="1"/>
          <p:nvPr/>
        </p:nvSpPr>
        <p:spPr>
          <a:xfrm>
            <a:off x="3138297" y="5638513"/>
            <a:ext cx="5658443" cy="1015663"/>
          </a:xfrm>
          <a:prstGeom prst="rect">
            <a:avLst/>
          </a:prstGeom>
          <a:noFill/>
        </p:spPr>
        <p:txBody>
          <a:bodyPr wrap="square" rtlCol="1">
            <a:spAutoFit/>
          </a:bodyPr>
          <a:lstStyle/>
          <a:p>
            <a:r>
              <a:rPr lang="he-IL" sz="2000" b="1" dirty="0">
                <a:solidFill>
                  <a:srgbClr val="0070C0"/>
                </a:solidFill>
                <a:latin typeface="Varela Round" panose="00000500000000000000" pitchFamily="2" charset="-79"/>
                <a:cs typeface="Varela Round" panose="00000500000000000000" pitchFamily="2" charset="-79"/>
              </a:rPr>
              <a:t>משימת כתיבה: </a:t>
            </a:r>
          </a:p>
          <a:p>
            <a:r>
              <a:rPr lang="he-IL" sz="2000" dirty="0">
                <a:solidFill>
                  <a:srgbClr val="0070C0"/>
                </a:solidFill>
                <a:latin typeface="Varela Round" panose="00000500000000000000" pitchFamily="2" charset="-79"/>
                <a:cs typeface="Varela Round" panose="00000500000000000000" pitchFamily="2" charset="-79"/>
              </a:rPr>
              <a:t>כתבו במחברת את אירועי יום השבת של רמב''ם .</a:t>
            </a:r>
          </a:p>
          <a:p>
            <a:r>
              <a:rPr lang="he-IL" sz="2000" dirty="0">
                <a:solidFill>
                  <a:srgbClr val="0070C0"/>
                </a:solidFill>
                <a:latin typeface="Varela Round" panose="00000500000000000000" pitchFamily="2" charset="-79"/>
                <a:cs typeface="Varela Round" panose="00000500000000000000" pitchFamily="2" charset="-79"/>
              </a:rPr>
              <a:t>ציינו את הזמנים המשוערים.</a:t>
            </a:r>
          </a:p>
        </p:txBody>
      </p:sp>
    </p:spTree>
    <p:extLst>
      <p:ext uri="{BB962C8B-B14F-4D97-AF65-F5344CB8AC3E}">
        <p14:creationId xmlns:p14="http://schemas.microsoft.com/office/powerpoint/2010/main" val="249825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5C4C0EE9-D29A-4FF8-B1F5-1B979B7674BB}"/>
              </a:ext>
            </a:extLst>
          </p:cNvPr>
          <p:cNvSpPr/>
          <p:nvPr/>
        </p:nvSpPr>
        <p:spPr>
          <a:xfrm>
            <a:off x="8878529" y="5574890"/>
            <a:ext cx="3313471" cy="1254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Заголовок 1"/>
          <p:cNvSpPr>
            <a:spLocks noGrp="1"/>
          </p:cNvSpPr>
          <p:nvPr>
            <p:ph type="title"/>
          </p:nvPr>
        </p:nvSpPr>
        <p:spPr/>
        <p:txBody>
          <a:bodyPr/>
          <a:lstStyle/>
          <a:p>
            <a:r>
              <a:rPr lang="he-IL" dirty="0"/>
              <a:t>רמב"ם - איש אשכולות...</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52" y="878836"/>
            <a:ext cx="1549171" cy="2592754"/>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5360" y="3944983"/>
            <a:ext cx="2553795" cy="2137891"/>
          </a:xfrm>
          <a:prstGeom prst="rect">
            <a:avLst/>
          </a:prstGeom>
        </p:spPr>
      </p:pic>
      <p:pic>
        <p:nvPicPr>
          <p:cNvPr id="21" name="Рисунок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514" y="4194455"/>
            <a:ext cx="1320635" cy="2019048"/>
          </a:xfrm>
          <a:prstGeom prst="rect">
            <a:avLst/>
          </a:prstGeom>
        </p:spPr>
      </p:pic>
      <p:pic>
        <p:nvPicPr>
          <p:cNvPr id="22" name="Рисунок 21"/>
          <p:cNvPicPr>
            <a:picLocks noChangeAspect="1"/>
          </p:cNvPicPr>
          <p:nvPr/>
        </p:nvPicPr>
        <p:blipFill rotWithShape="1">
          <a:blip r:embed="rId5">
            <a:extLst>
              <a:ext uri="{28A0092B-C50C-407E-A947-70E740481C1C}">
                <a14:useLocalDpi xmlns:a14="http://schemas.microsoft.com/office/drawing/2010/main" val="0"/>
              </a:ext>
            </a:extLst>
          </a:blip>
          <a:srcRect l="14893" t="13413" r="18201" b="13781"/>
          <a:stretch/>
        </p:blipFill>
        <p:spPr>
          <a:xfrm>
            <a:off x="9483633" y="957943"/>
            <a:ext cx="2560901" cy="1976846"/>
          </a:xfrm>
          <a:prstGeom prst="rect">
            <a:avLst/>
          </a:prstGeom>
        </p:spPr>
      </p:pic>
      <p:pic>
        <p:nvPicPr>
          <p:cNvPr id="23" name="Рисунок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070" y="3640183"/>
            <a:ext cx="2149680" cy="2878182"/>
          </a:xfrm>
          <a:prstGeom prst="rect">
            <a:avLst/>
          </a:prstGeom>
        </p:spPr>
      </p:pic>
      <p:pic>
        <p:nvPicPr>
          <p:cNvPr id="26" name="Рисунок 25"/>
          <p:cNvPicPr>
            <a:picLocks noChangeAspect="1"/>
          </p:cNvPicPr>
          <p:nvPr/>
        </p:nvPicPr>
        <p:blipFill rotWithShape="1">
          <a:blip r:embed="rId7">
            <a:extLst>
              <a:ext uri="{28A0092B-C50C-407E-A947-70E740481C1C}">
                <a14:useLocalDpi xmlns:a14="http://schemas.microsoft.com/office/drawing/2010/main" val="0"/>
              </a:ext>
            </a:extLst>
          </a:blip>
          <a:srcRect b="7524"/>
          <a:stretch/>
        </p:blipFill>
        <p:spPr>
          <a:xfrm>
            <a:off x="3159029" y="4293327"/>
            <a:ext cx="2916368" cy="2107474"/>
          </a:xfrm>
          <a:prstGeom prst="rect">
            <a:avLst/>
          </a:prstGeom>
        </p:spPr>
      </p:pic>
      <p:pic>
        <p:nvPicPr>
          <p:cNvPr id="27" name="Рисунок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4301" y="855198"/>
            <a:ext cx="1567028" cy="2260969"/>
          </a:xfrm>
          <a:prstGeom prst="rect">
            <a:avLst/>
          </a:prstGeom>
        </p:spPr>
      </p:pic>
      <p:sp>
        <p:nvSpPr>
          <p:cNvPr id="28" name="Стрелка вниз 27"/>
          <p:cNvSpPr/>
          <p:nvPr/>
        </p:nvSpPr>
        <p:spPr>
          <a:xfrm rot="5400000">
            <a:off x="3532277" y="965572"/>
            <a:ext cx="1027975" cy="2475030"/>
          </a:xfrm>
          <a:prstGeom prst="downArrow">
            <a:avLst>
              <a:gd name="adj1" fmla="val 50000"/>
              <a:gd name="adj2" fmla="val 452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Прямоугольник 28"/>
          <p:cNvSpPr/>
          <p:nvPr/>
        </p:nvSpPr>
        <p:spPr>
          <a:xfrm>
            <a:off x="3713922" y="1202890"/>
            <a:ext cx="835485" cy="461665"/>
          </a:xfrm>
          <a:prstGeom prst="rect">
            <a:avLst/>
          </a:prstGeom>
          <a:noFill/>
        </p:spPr>
        <p:txBody>
          <a:bodyPr wrap="none" lIns="91440" tIns="45720" rIns="91440" bIns="45720">
            <a:spAutoFit/>
          </a:bodyPr>
          <a:lstStyle/>
          <a:p>
            <a:pPr algn="ctr"/>
            <a:r>
              <a:rPr lang="he-IL" sz="2400" b="1" dirty="0">
                <a:ln w="0"/>
                <a:solidFill>
                  <a:srgbClr val="0070C0"/>
                </a:solidFill>
                <a:latin typeface="Varela Round" panose="00000500000000000000" pitchFamily="2" charset="-79"/>
                <a:cs typeface="Varela Round" panose="00000500000000000000" pitchFamily="2" charset="-79"/>
              </a:rPr>
              <a:t>רופא</a:t>
            </a:r>
            <a:endParaRPr lang="ru-RU" sz="2400" b="1" cap="none" spc="0" dirty="0">
              <a:ln w="0"/>
              <a:solidFill>
                <a:srgbClr val="0070C0"/>
              </a:solidFill>
              <a:cs typeface="Varela Round" panose="00000500000000000000" pitchFamily="2" charset="-79"/>
            </a:endParaRPr>
          </a:p>
        </p:txBody>
      </p:sp>
      <p:sp>
        <p:nvSpPr>
          <p:cNvPr id="30" name="Стрелка вниз 29"/>
          <p:cNvSpPr/>
          <p:nvPr/>
        </p:nvSpPr>
        <p:spPr>
          <a:xfrm rot="3716004">
            <a:off x="3617678" y="2345048"/>
            <a:ext cx="1027975" cy="2475030"/>
          </a:xfrm>
          <a:prstGeom prst="downArrow">
            <a:avLst>
              <a:gd name="adj1" fmla="val 50000"/>
              <a:gd name="adj2" fmla="val 452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Прямоугольник 30"/>
          <p:cNvSpPr/>
          <p:nvPr/>
        </p:nvSpPr>
        <p:spPr>
          <a:xfrm rot="19916004">
            <a:off x="3617868" y="2664110"/>
            <a:ext cx="1178528" cy="461665"/>
          </a:xfrm>
          <a:prstGeom prst="rect">
            <a:avLst/>
          </a:prstGeom>
          <a:noFill/>
        </p:spPr>
        <p:txBody>
          <a:bodyPr wrap="none" lIns="91440" tIns="45720" rIns="91440" bIns="45720">
            <a:spAutoFit/>
          </a:bodyPr>
          <a:lstStyle/>
          <a:p>
            <a:pPr algn="ctr"/>
            <a:r>
              <a:rPr lang="he-IL" sz="2400" b="1" cap="none" spc="0" dirty="0">
                <a:ln w="0"/>
                <a:solidFill>
                  <a:srgbClr val="0070C0"/>
                </a:solidFill>
                <a:latin typeface="Varela Round" panose="00000500000000000000" pitchFamily="2" charset="-79"/>
                <a:cs typeface="Varela Round" panose="00000500000000000000" pitchFamily="2" charset="-79"/>
              </a:rPr>
              <a:t>פילוסוף</a:t>
            </a:r>
            <a:endParaRPr lang="ru-RU" sz="2400" b="1" cap="none" spc="0" dirty="0">
              <a:ln w="0"/>
              <a:solidFill>
                <a:srgbClr val="0070C0"/>
              </a:solidFill>
              <a:cs typeface="Varela Round" panose="00000500000000000000" pitchFamily="2" charset="-79"/>
            </a:endParaRPr>
          </a:p>
        </p:txBody>
      </p:sp>
      <p:sp>
        <p:nvSpPr>
          <p:cNvPr id="32" name="Стрелка вниз 31"/>
          <p:cNvSpPr/>
          <p:nvPr/>
        </p:nvSpPr>
        <p:spPr>
          <a:xfrm rot="2407532">
            <a:off x="5131846" y="3186737"/>
            <a:ext cx="1027975" cy="1497129"/>
          </a:xfrm>
          <a:prstGeom prst="downArrow">
            <a:avLst>
              <a:gd name="adj1" fmla="val 50000"/>
              <a:gd name="adj2" fmla="val 452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3" name="Прямоугольник 32"/>
          <p:cNvSpPr/>
          <p:nvPr/>
        </p:nvSpPr>
        <p:spPr>
          <a:xfrm rot="18607532">
            <a:off x="4119658" y="3374379"/>
            <a:ext cx="2156112" cy="461665"/>
          </a:xfrm>
          <a:prstGeom prst="rect">
            <a:avLst/>
          </a:prstGeom>
          <a:noFill/>
        </p:spPr>
        <p:txBody>
          <a:bodyPr wrap="square" lIns="91440" tIns="45720" rIns="91440" bIns="45720">
            <a:spAutoFit/>
          </a:bodyPr>
          <a:lstStyle/>
          <a:p>
            <a:pPr algn="ctr"/>
            <a:r>
              <a:rPr lang="he-IL" sz="2400" b="1" dirty="0">
                <a:ln w="0"/>
                <a:solidFill>
                  <a:srgbClr val="0070C0"/>
                </a:solidFill>
                <a:latin typeface="Varela Round" panose="00000500000000000000" pitchFamily="2" charset="-79"/>
                <a:cs typeface="Varela Round" panose="00000500000000000000" pitchFamily="2" charset="-79"/>
              </a:rPr>
              <a:t>פוסק הלכה</a:t>
            </a:r>
            <a:endParaRPr lang="ru-RU" sz="2400" b="1" cap="none" spc="0" dirty="0">
              <a:ln w="0"/>
              <a:solidFill>
                <a:srgbClr val="0070C0"/>
              </a:solidFill>
              <a:cs typeface="Varela Round" panose="00000500000000000000" pitchFamily="2" charset="-79"/>
            </a:endParaRPr>
          </a:p>
        </p:txBody>
      </p:sp>
      <p:sp>
        <p:nvSpPr>
          <p:cNvPr id="34" name="Стрелка вниз 33"/>
          <p:cNvSpPr/>
          <p:nvPr/>
        </p:nvSpPr>
        <p:spPr>
          <a:xfrm rot="18483195">
            <a:off x="6552582" y="3101233"/>
            <a:ext cx="1027975" cy="1279389"/>
          </a:xfrm>
          <a:prstGeom prst="downArrow">
            <a:avLst>
              <a:gd name="adj1" fmla="val 50000"/>
              <a:gd name="adj2" fmla="val 452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Прямоугольник 34"/>
          <p:cNvSpPr/>
          <p:nvPr/>
        </p:nvSpPr>
        <p:spPr>
          <a:xfrm rot="2262709">
            <a:off x="6712135" y="2682726"/>
            <a:ext cx="1412438" cy="830997"/>
          </a:xfrm>
          <a:prstGeom prst="rect">
            <a:avLst/>
          </a:prstGeom>
          <a:noFill/>
        </p:spPr>
        <p:txBody>
          <a:bodyPr wrap="square" lIns="91440" tIns="45720" rIns="91440" bIns="45720">
            <a:spAutoFit/>
          </a:bodyPr>
          <a:lstStyle/>
          <a:p>
            <a:pPr algn="ctr"/>
            <a:r>
              <a:rPr lang="he-IL" sz="2400" b="1" dirty="0">
                <a:ln w="0"/>
                <a:solidFill>
                  <a:srgbClr val="0070C0"/>
                </a:solidFill>
                <a:latin typeface="Varela Round" panose="00000500000000000000" pitchFamily="2" charset="-79"/>
                <a:cs typeface="Varela Round" panose="00000500000000000000" pitchFamily="2" charset="-79"/>
              </a:rPr>
              <a:t>מנהיג קהילתי</a:t>
            </a:r>
            <a:endParaRPr lang="ru-RU" sz="2400" b="1" cap="none" spc="0" dirty="0">
              <a:ln w="0"/>
              <a:solidFill>
                <a:srgbClr val="0070C0"/>
              </a:solidFill>
              <a:cs typeface="Varela Round" panose="00000500000000000000" pitchFamily="2" charset="-79"/>
            </a:endParaRPr>
          </a:p>
        </p:txBody>
      </p:sp>
      <p:sp>
        <p:nvSpPr>
          <p:cNvPr id="36" name="Стрелка вниз 35"/>
          <p:cNvSpPr/>
          <p:nvPr/>
        </p:nvSpPr>
        <p:spPr>
          <a:xfrm rot="18397689">
            <a:off x="8521393" y="2784733"/>
            <a:ext cx="1027975" cy="2218103"/>
          </a:xfrm>
          <a:prstGeom prst="downArrow">
            <a:avLst>
              <a:gd name="adj1" fmla="val 50000"/>
              <a:gd name="adj2" fmla="val 452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7" name="Прямоугольник 36"/>
          <p:cNvSpPr/>
          <p:nvPr/>
        </p:nvSpPr>
        <p:spPr>
          <a:xfrm rot="2205092">
            <a:off x="8662663" y="3202293"/>
            <a:ext cx="1323396" cy="461665"/>
          </a:xfrm>
          <a:prstGeom prst="rect">
            <a:avLst/>
          </a:prstGeom>
          <a:noFill/>
        </p:spPr>
        <p:txBody>
          <a:bodyPr wrap="square" lIns="91440" tIns="45720" rIns="91440" bIns="45720">
            <a:spAutoFit/>
          </a:bodyPr>
          <a:lstStyle/>
          <a:p>
            <a:pPr algn="ctr"/>
            <a:r>
              <a:rPr lang="he-IL" sz="2400" b="1" cap="none" spc="0" dirty="0">
                <a:ln w="0"/>
                <a:solidFill>
                  <a:srgbClr val="0070C0"/>
                </a:solidFill>
                <a:latin typeface="Varela Round" panose="00000500000000000000" pitchFamily="2" charset="-79"/>
                <a:cs typeface="Varela Round" panose="00000500000000000000" pitchFamily="2" charset="-79"/>
              </a:rPr>
              <a:t>שופט</a:t>
            </a:r>
            <a:endParaRPr lang="ru-RU" sz="2400" b="1" cap="none" spc="0" dirty="0">
              <a:ln w="0"/>
              <a:solidFill>
                <a:srgbClr val="0070C0"/>
              </a:solidFill>
              <a:cs typeface="Varela Round" panose="00000500000000000000" pitchFamily="2" charset="-79"/>
            </a:endParaRPr>
          </a:p>
        </p:txBody>
      </p:sp>
      <p:sp>
        <p:nvSpPr>
          <p:cNvPr id="38" name="Стрелка вниз 37"/>
          <p:cNvSpPr/>
          <p:nvPr/>
        </p:nvSpPr>
        <p:spPr>
          <a:xfrm rot="16200000">
            <a:off x="8045054" y="1039641"/>
            <a:ext cx="1027975" cy="2034832"/>
          </a:xfrm>
          <a:prstGeom prst="downArrow">
            <a:avLst>
              <a:gd name="adj1" fmla="val 50000"/>
              <a:gd name="adj2" fmla="val 452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9" name="Прямоугольник 38"/>
          <p:cNvSpPr/>
          <p:nvPr/>
        </p:nvSpPr>
        <p:spPr>
          <a:xfrm>
            <a:off x="7535888" y="1191011"/>
            <a:ext cx="1462259" cy="461665"/>
          </a:xfrm>
          <a:prstGeom prst="rect">
            <a:avLst/>
          </a:prstGeom>
          <a:noFill/>
        </p:spPr>
        <p:txBody>
          <a:bodyPr wrap="none" lIns="91440" tIns="45720" rIns="91440" bIns="45720">
            <a:spAutoFit/>
          </a:bodyPr>
          <a:lstStyle/>
          <a:p>
            <a:pPr algn="ctr"/>
            <a:r>
              <a:rPr lang="he-IL" sz="2400" b="1" dirty="0">
                <a:ln w="0"/>
                <a:solidFill>
                  <a:srgbClr val="0070C0"/>
                </a:solidFill>
                <a:latin typeface="Varela Round" panose="00000500000000000000" pitchFamily="2" charset="-79"/>
                <a:cs typeface="Varela Round" panose="00000500000000000000" pitchFamily="2" charset="-79"/>
              </a:rPr>
              <a:t>אסטרונום</a:t>
            </a:r>
            <a:endParaRPr lang="ru-RU" sz="2400" b="1" cap="none" spc="0" dirty="0">
              <a:ln w="0"/>
              <a:solidFill>
                <a:srgbClr val="0070C0"/>
              </a:solidFill>
              <a:cs typeface="Varela Round" panose="00000500000000000000" pitchFamily="2" charset="-79"/>
            </a:endParaRPr>
          </a:p>
        </p:txBody>
      </p:sp>
    </p:spTree>
    <p:extLst>
      <p:ext uri="{BB962C8B-B14F-4D97-AF65-F5344CB8AC3E}">
        <p14:creationId xmlns:p14="http://schemas.microsoft.com/office/powerpoint/2010/main" val="393282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P spid="32" grpId="0" animBg="1"/>
      <p:bldP spid="33" grpId="0"/>
      <p:bldP spid="34" grpId="0" animBg="1"/>
      <p:bldP spid="35" grpId="0"/>
      <p:bldP spid="36" grpId="0" animBg="1"/>
      <p:bldP spid="37" grpId="0"/>
      <p:bldP spid="38"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FA4BDB6E-BF3C-4761-8D68-277E3064532B}"/>
              </a:ext>
            </a:extLst>
          </p:cNvPr>
          <p:cNvSpPr>
            <a:spLocks noGrp="1"/>
          </p:cNvSpPr>
          <p:nvPr>
            <p:ph sz="quarter" idx="4"/>
          </p:nvPr>
        </p:nvSpPr>
        <p:spPr>
          <a:xfrm>
            <a:off x="2635044" y="1059388"/>
            <a:ext cx="9040955" cy="4626294"/>
          </a:xfrm>
        </p:spPr>
        <p:txBody>
          <a:bodyPr/>
          <a:lstStyle/>
          <a:p>
            <a:r>
              <a:rPr lang="he-IL" b="1" dirty="0"/>
              <a:t>איש אשכולות</a:t>
            </a:r>
            <a:r>
              <a:rPr lang="he-IL" dirty="0"/>
              <a:t> הוא לא רק מי שעוסק בתחומים שונים, אלא מצטיין בתחומים אלה.</a:t>
            </a:r>
          </a:p>
          <a:p>
            <a:endParaRPr lang="he-IL" dirty="0"/>
          </a:p>
          <a:p>
            <a:pPr marL="342900" indent="-342900"/>
            <a:r>
              <a:rPr lang="he-IL" dirty="0"/>
              <a:t>באיזו מידה, לדעתכם, תכונה זאת יכולה לאפיין דמות מופת בימינו?</a:t>
            </a:r>
          </a:p>
          <a:p>
            <a:r>
              <a:rPr lang="he-IL" dirty="0"/>
              <a:t>היום בני אדם רבים משקיעים את זמנם בפיתוח תחביבים שונים. </a:t>
            </a:r>
          </a:p>
          <a:p>
            <a:pPr marL="342900" indent="-342900"/>
            <a:r>
              <a:rPr lang="he-IL" dirty="0"/>
              <a:t>מהם התחביבים שלכם? באילו תחביבים אולי תתעניינו בעתיד?</a:t>
            </a:r>
          </a:p>
          <a:p>
            <a:pPr marL="342900" indent="-342900"/>
            <a:r>
              <a:rPr lang="he-IL" dirty="0"/>
              <a:t>האם ניתן לקרוא לאדם אשר מחליף את התחביבים לעיתים קרובות - 'איש אשכולות'?</a:t>
            </a:r>
          </a:p>
          <a:p>
            <a:pPr marL="342900" indent="-342900"/>
            <a:r>
              <a:rPr lang="he-IL" dirty="0"/>
              <a:t>מה הייתם רוצים ללמוד ולאמץ מן הרמב"ם כדמות מופת לחייכם שלכם?</a:t>
            </a:r>
          </a:p>
          <a:p>
            <a:pPr marL="0" indent="0">
              <a:buNone/>
            </a:pPr>
            <a:endParaRPr lang="he-IL" dirty="0"/>
          </a:p>
        </p:txBody>
      </p:sp>
      <p:sp>
        <p:nvSpPr>
          <p:cNvPr id="4" name="Заголовок 3"/>
          <p:cNvSpPr>
            <a:spLocks noGrp="1"/>
          </p:cNvSpPr>
          <p:nvPr>
            <p:ph type="title"/>
          </p:nvPr>
        </p:nvSpPr>
        <p:spPr/>
        <p:txBody>
          <a:bodyPr/>
          <a:lstStyle/>
          <a:p>
            <a:r>
              <a:rPr lang="he-IL" dirty="0"/>
              <a:t>חומר למחשבה...</a:t>
            </a:r>
          </a:p>
        </p:txBody>
      </p:sp>
      <p:pic>
        <p:nvPicPr>
          <p:cNvPr id="18" name="Рисунок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56" y="4888493"/>
            <a:ext cx="2857500" cy="1828800"/>
          </a:xfrm>
          <a:prstGeom prst="rect">
            <a:avLst/>
          </a:prstGeom>
        </p:spPr>
      </p:pic>
      <p:pic>
        <p:nvPicPr>
          <p:cNvPr id="19" name="Рисунок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86" y="1543664"/>
            <a:ext cx="2173483" cy="2173483"/>
          </a:xfrm>
          <a:prstGeom prst="rect">
            <a:avLst/>
          </a:prstGeom>
        </p:spPr>
      </p:pic>
    </p:spTree>
    <p:extLst>
      <p:ext uri="{BB962C8B-B14F-4D97-AF65-F5344CB8AC3E}">
        <p14:creationId xmlns:p14="http://schemas.microsoft.com/office/powerpoint/2010/main" val="8835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9113" y="3743867"/>
            <a:ext cx="9613777" cy="1415378"/>
          </a:xfrm>
        </p:spPr>
        <p:txBody>
          <a:bodyPr vert="horz" wrap="none" lIns="36000" tIns="36000" rIns="36000" bIns="36000" rtlCol="1" anchor="ctr">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3083" y="2661336"/>
            <a:ext cx="9645837" cy="743656"/>
          </a:xfrm>
          <a:prstGeom prst="rect">
            <a:avLst/>
          </a:prstGeom>
        </p:spPr>
        <p:txBody>
          <a:bodyPr wrap="none" lIns="36000" tIns="36000" rIns="36000" bIns="36000">
            <a:spAutoFit/>
          </a:bodyPr>
          <a:lstStyle/>
          <a:p>
            <a:pPr algn="ctr">
              <a:lnSpc>
                <a:spcPct val="150000"/>
              </a:lnSpc>
              <a:defRPr/>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7309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p:txBody>
          <a:bodyPr/>
          <a:lstStyle/>
          <a:p>
            <a:r>
              <a:rPr lang="he-IL" dirty="0"/>
              <a:t>סדר יומו של רמב''ם</a:t>
            </a:r>
          </a:p>
        </p:txBody>
      </p:sp>
      <p:sp>
        <p:nvSpPr>
          <p:cNvPr id="7" name="כותרת משנה 6"/>
          <p:cNvSpPr>
            <a:spLocks noGrp="1"/>
          </p:cNvSpPr>
          <p:nvPr>
            <p:ph type="subTitle" idx="1"/>
          </p:nvPr>
        </p:nvSpPr>
        <p:spPr/>
        <p:txBody>
          <a:bodyPr/>
          <a:lstStyle/>
          <a:p>
            <a:r>
              <a:rPr lang="he-IL" dirty="0">
                <a:sym typeface="Varela Round"/>
              </a:rPr>
              <a:t>תרבות יהודית ישראלית - כיתה ז'</a:t>
            </a:r>
          </a:p>
        </p:txBody>
      </p:sp>
      <p:sp>
        <p:nvSpPr>
          <p:cNvPr id="4" name="מציין מיקום תוכן 3"/>
          <p:cNvSpPr>
            <a:spLocks noGrp="1"/>
          </p:cNvSpPr>
          <p:nvPr>
            <p:ph idx="10"/>
          </p:nvPr>
        </p:nvSpPr>
        <p:spPr/>
        <p:txBody>
          <a:bodyPr/>
          <a:lstStyle/>
          <a:p>
            <a:r>
              <a:rPr lang="he-IL" dirty="0">
                <a:sym typeface="Varela Round"/>
              </a:rPr>
              <a:t>שם המורה: שלמה ווסקובויניק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sz="quarter" idx="4"/>
          </p:nvPr>
        </p:nvSpPr>
        <p:spPr>
          <a:xfrm>
            <a:off x="1789470" y="1059388"/>
            <a:ext cx="9886529" cy="4626294"/>
          </a:xfrm>
        </p:spPr>
        <p:txBody>
          <a:bodyPr>
            <a:normAutofit/>
          </a:bodyPr>
          <a:lstStyle/>
          <a:p>
            <a:pPr>
              <a:lnSpc>
                <a:spcPct val="150000"/>
              </a:lnSpc>
            </a:pPr>
            <a:r>
              <a:rPr lang="he-IL" sz="2800" dirty="0"/>
              <a:t>נכיר את דמותו של הרמב"ם כדמות מופת וכאיש אשכולות.</a:t>
            </a:r>
          </a:p>
          <a:p>
            <a:pPr>
              <a:lnSpc>
                <a:spcPct val="150000"/>
              </a:lnSpc>
            </a:pPr>
            <a:r>
              <a:rPr lang="he-IL" sz="2800" dirty="0"/>
              <a:t>נקרא ונלמד את אחד ממכתביו המפורסמים, שהם הוא מספר על סדר יומו.</a:t>
            </a:r>
          </a:p>
          <a:p>
            <a:pPr>
              <a:lnSpc>
                <a:spcPct val="150000"/>
              </a:lnSpc>
            </a:pPr>
            <a:r>
              <a:rPr lang="he-IL" sz="2800" dirty="0"/>
              <a:t>נשאל - מה נוכל ללמוד מן הרמב"ם לחיינו?</a:t>
            </a:r>
          </a:p>
          <a:p>
            <a:pPr>
              <a:lnSpc>
                <a:spcPct val="150000"/>
              </a:lnSpc>
            </a:pPr>
            <a:endParaRPr lang="he-IL" sz="2800" dirty="0"/>
          </a:p>
        </p:txBody>
      </p:sp>
      <p:sp>
        <p:nvSpPr>
          <p:cNvPr id="2" name="Заголовок 1"/>
          <p:cNvSpPr>
            <a:spLocks noGrp="1"/>
          </p:cNvSpPr>
          <p:nvPr>
            <p:ph type="title"/>
          </p:nvPr>
        </p:nvSpPr>
        <p:spPr/>
        <p:txBody>
          <a:bodyPr/>
          <a:lstStyle/>
          <a:p>
            <a:r>
              <a:rPr lang="he-IL" dirty="0"/>
              <a:t>מה נלמד?</a:t>
            </a:r>
          </a:p>
        </p:txBody>
      </p:sp>
    </p:spTree>
    <p:extLst>
      <p:ext uri="{BB962C8B-B14F-4D97-AF65-F5344CB8AC3E}">
        <p14:creationId xmlns:p14="http://schemas.microsoft.com/office/powerpoint/2010/main" val="321101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55F78A7-0915-4B44-A52F-8F31FB7E7C68}"/>
              </a:ext>
            </a:extLst>
          </p:cNvPr>
          <p:cNvSpPr>
            <a:spLocks noGrp="1"/>
          </p:cNvSpPr>
          <p:nvPr>
            <p:ph sz="quarter" idx="4"/>
          </p:nvPr>
        </p:nvSpPr>
        <p:spPr/>
        <p:txBody>
          <a:bodyPr>
            <a:normAutofit/>
          </a:bodyPr>
          <a:lstStyle/>
          <a:p>
            <a:r>
              <a:rPr lang="he-IL" b="1" dirty="0"/>
              <a:t>ראשית נברר: מה פירוש המילה "</a:t>
            </a:r>
            <a:r>
              <a:rPr lang="he-IL" b="1" dirty="0">
                <a:solidFill>
                  <a:srgbClr val="00B0F0"/>
                </a:solidFill>
              </a:rPr>
              <a:t>מופת</a:t>
            </a:r>
            <a:r>
              <a:rPr lang="he-IL" b="1" dirty="0"/>
              <a:t>"?</a:t>
            </a:r>
          </a:p>
          <a:p>
            <a:pPr marL="0" indent="0" algn="ctr">
              <a:buNone/>
            </a:pPr>
            <a:r>
              <a:rPr lang="he-IL" dirty="0"/>
              <a:t>מצטיין, בולט, מושא לחיקוי. </a:t>
            </a:r>
          </a:p>
          <a:p>
            <a:pPr marL="0" indent="0" algn="ctr">
              <a:buNone/>
            </a:pPr>
            <a:r>
              <a:rPr lang="he-IL" dirty="0"/>
              <a:t>וגם: נס, פלא או הוכחה.</a:t>
            </a:r>
          </a:p>
          <a:p>
            <a:pPr marL="0" indent="0">
              <a:buNone/>
            </a:pPr>
            <a:r>
              <a:rPr lang="he-IL" u="sng" dirty="0"/>
              <a:t>למשל:</a:t>
            </a:r>
          </a:p>
          <a:p>
            <a:r>
              <a:rPr lang="he-IL" b="1" dirty="0">
                <a:solidFill>
                  <a:srgbClr val="00B0F0"/>
                </a:solidFill>
              </a:rPr>
              <a:t>'עיטור המופת' </a:t>
            </a:r>
            <a:r>
              <a:rPr lang="he-IL" dirty="0">
                <a:solidFill>
                  <a:srgbClr val="222222"/>
                </a:solidFill>
                <a:latin typeface="Arial" panose="020B0604020202020204" pitchFamily="34" charset="0"/>
              </a:rPr>
              <a:t>הניתן בצה"ל</a:t>
            </a:r>
            <a:r>
              <a:rPr lang="he-IL" b="1" dirty="0">
                <a:solidFill>
                  <a:srgbClr val="222222"/>
                </a:solidFill>
                <a:latin typeface="Arial" panose="020B0604020202020204" pitchFamily="34" charset="0"/>
              </a:rPr>
              <a:t> </a:t>
            </a:r>
            <a:r>
              <a:rPr lang="he-IL" dirty="0">
                <a:solidFill>
                  <a:srgbClr val="222222"/>
                </a:solidFill>
                <a:latin typeface="Arial" panose="020B0604020202020204" pitchFamily="34" charset="0"/>
              </a:rPr>
              <a:t>על</a:t>
            </a:r>
            <a:r>
              <a:rPr lang="he-IL" b="1" dirty="0">
                <a:solidFill>
                  <a:srgbClr val="222222"/>
                </a:solidFill>
                <a:latin typeface="Arial" panose="020B0604020202020204" pitchFamily="34" charset="0"/>
              </a:rPr>
              <a:t> </a:t>
            </a:r>
            <a:r>
              <a:rPr lang="he-IL" dirty="0">
                <a:solidFill>
                  <a:srgbClr val="222222"/>
                </a:solidFill>
                <a:latin typeface="Arial" panose="020B0604020202020204" pitchFamily="34" charset="0"/>
              </a:rPr>
              <a:t>מעשה שנעשה באומץ לב והוא ראוי לשמש מופת.</a:t>
            </a:r>
          </a:p>
          <a:p>
            <a:r>
              <a:rPr lang="he-IL" b="1" dirty="0">
                <a:solidFill>
                  <a:srgbClr val="00B0F0"/>
                </a:solidFill>
              </a:rPr>
              <a:t>תלמיד למופת </a:t>
            </a:r>
            <a:r>
              <a:rPr lang="he-IL" dirty="0">
                <a:solidFill>
                  <a:srgbClr val="222222"/>
                </a:solidFill>
                <a:latin typeface="Arial" panose="020B0604020202020204" pitchFamily="34" charset="0"/>
              </a:rPr>
              <a:t>- תלמיד מצטיין בלימודיו ובהתנהגותו, שראוי לחיקוי על ידי אחרים.</a:t>
            </a:r>
          </a:p>
          <a:p>
            <a:r>
              <a:rPr lang="he-IL" b="1" dirty="0">
                <a:solidFill>
                  <a:srgbClr val="00B0F0"/>
                </a:solidFill>
              </a:rPr>
              <a:t>"חברת מופת" </a:t>
            </a:r>
            <a:r>
              <a:rPr lang="he-IL" dirty="0">
                <a:solidFill>
                  <a:srgbClr val="222222"/>
                </a:solidFill>
                <a:latin typeface="Arial" panose="020B0604020202020204" pitchFamily="34" charset="0"/>
              </a:rPr>
              <a:t>- חברה מצטיינת בערכיה המוסריים ובדרכי הנהגתה </a:t>
            </a:r>
          </a:p>
          <a:p>
            <a:r>
              <a:rPr lang="he-IL" dirty="0">
                <a:solidFill>
                  <a:schemeClr val="bg2">
                    <a:lumMod val="10000"/>
                  </a:schemeClr>
                </a:solidFill>
              </a:rPr>
              <a:t>לפי זה, "</a:t>
            </a:r>
            <a:r>
              <a:rPr lang="he-IL" b="1" dirty="0">
                <a:solidFill>
                  <a:srgbClr val="00B0F0"/>
                </a:solidFill>
              </a:rPr>
              <a:t>דמות מופת</a:t>
            </a:r>
            <a:r>
              <a:rPr lang="he-IL" dirty="0">
                <a:solidFill>
                  <a:schemeClr val="bg2">
                    <a:lumMod val="10000"/>
                  </a:schemeClr>
                </a:solidFill>
              </a:rPr>
              <a:t>" היא ...</a:t>
            </a:r>
          </a:p>
        </p:txBody>
      </p:sp>
      <p:sp>
        <p:nvSpPr>
          <p:cNvPr id="2" name="כותרת 1">
            <a:extLst>
              <a:ext uri="{FF2B5EF4-FFF2-40B4-BE49-F238E27FC236}">
                <a16:creationId xmlns:a16="http://schemas.microsoft.com/office/drawing/2014/main" id="{A93558C6-5577-45A9-AB3D-3037F5E0ADE7}"/>
              </a:ext>
            </a:extLst>
          </p:cNvPr>
          <p:cNvSpPr>
            <a:spLocks noGrp="1"/>
          </p:cNvSpPr>
          <p:nvPr>
            <p:ph type="title"/>
          </p:nvPr>
        </p:nvSpPr>
        <p:spPr/>
        <p:txBody>
          <a:bodyPr/>
          <a:lstStyle/>
          <a:p>
            <a:r>
              <a:rPr lang="he-IL" dirty="0"/>
              <a:t>מה פירוש "דמות מופת"?</a:t>
            </a:r>
          </a:p>
        </p:txBody>
      </p:sp>
      <p:pic>
        <p:nvPicPr>
          <p:cNvPr id="1026" name="Picture 2">
            <a:extLst>
              <a:ext uri="{FF2B5EF4-FFF2-40B4-BE49-F238E27FC236}">
                <a16:creationId xmlns:a16="http://schemas.microsoft.com/office/drawing/2014/main" id="{0E7F3FB8-541C-4A66-BFD2-AAFAF2F36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495" y="3938717"/>
            <a:ext cx="1574274" cy="270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9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F2768B8-3370-49BD-8F88-3158D4266344}"/>
              </a:ext>
            </a:extLst>
          </p:cNvPr>
          <p:cNvPicPr>
            <a:picLocks noChangeAspect="1"/>
          </p:cNvPicPr>
          <p:nvPr/>
        </p:nvPicPr>
        <p:blipFill>
          <a:blip r:embed="rId2"/>
          <a:stretch>
            <a:fillRect/>
          </a:stretch>
        </p:blipFill>
        <p:spPr>
          <a:xfrm>
            <a:off x="9458927" y="1256014"/>
            <a:ext cx="2619375" cy="3238500"/>
          </a:xfrm>
          <a:prstGeom prst="rect">
            <a:avLst/>
          </a:prstGeom>
        </p:spPr>
      </p:pic>
      <p:pic>
        <p:nvPicPr>
          <p:cNvPr id="5" name="תמונה 4">
            <a:extLst>
              <a:ext uri="{FF2B5EF4-FFF2-40B4-BE49-F238E27FC236}">
                <a16:creationId xmlns:a16="http://schemas.microsoft.com/office/drawing/2014/main" id="{81DC6070-C23A-4D66-A36D-F3182D185ABC}"/>
              </a:ext>
            </a:extLst>
          </p:cNvPr>
          <p:cNvPicPr>
            <a:picLocks noChangeAspect="1"/>
          </p:cNvPicPr>
          <p:nvPr/>
        </p:nvPicPr>
        <p:blipFill>
          <a:blip r:embed="rId3"/>
          <a:stretch>
            <a:fillRect/>
          </a:stretch>
        </p:blipFill>
        <p:spPr>
          <a:xfrm>
            <a:off x="4750140" y="1349809"/>
            <a:ext cx="2114429" cy="2114429"/>
          </a:xfrm>
          <a:prstGeom prst="rect">
            <a:avLst/>
          </a:prstGeom>
        </p:spPr>
      </p:pic>
      <p:pic>
        <p:nvPicPr>
          <p:cNvPr id="7" name="תמונה 6">
            <a:extLst>
              <a:ext uri="{FF2B5EF4-FFF2-40B4-BE49-F238E27FC236}">
                <a16:creationId xmlns:a16="http://schemas.microsoft.com/office/drawing/2014/main" id="{560999A0-AF39-4ACF-8420-93E3747E780F}"/>
              </a:ext>
            </a:extLst>
          </p:cNvPr>
          <p:cNvPicPr>
            <a:picLocks noChangeAspect="1"/>
          </p:cNvPicPr>
          <p:nvPr/>
        </p:nvPicPr>
        <p:blipFill rotWithShape="1">
          <a:blip r:embed="rId4"/>
          <a:srcRect t="2833" r="9647"/>
          <a:stretch/>
        </p:blipFill>
        <p:spPr>
          <a:xfrm>
            <a:off x="189275" y="1256014"/>
            <a:ext cx="4341983" cy="2302020"/>
          </a:xfrm>
          <a:prstGeom prst="rect">
            <a:avLst/>
          </a:prstGeom>
        </p:spPr>
      </p:pic>
      <p:sp>
        <p:nvSpPr>
          <p:cNvPr id="9" name="מלבן 8">
            <a:extLst>
              <a:ext uri="{FF2B5EF4-FFF2-40B4-BE49-F238E27FC236}">
                <a16:creationId xmlns:a16="http://schemas.microsoft.com/office/drawing/2014/main" id="{031C8234-DCEF-479E-8EF0-DFCAD0678508}"/>
              </a:ext>
            </a:extLst>
          </p:cNvPr>
          <p:cNvSpPr/>
          <p:nvPr/>
        </p:nvSpPr>
        <p:spPr>
          <a:xfrm>
            <a:off x="4152965" y="3558034"/>
            <a:ext cx="3261495" cy="1015663"/>
          </a:xfrm>
          <a:prstGeom prst="rect">
            <a:avLst/>
          </a:prstGeom>
        </p:spPr>
        <p:txBody>
          <a:bodyPr wrap="square">
            <a:spAutoFit/>
          </a:bodyPr>
          <a:lstStyle/>
          <a:p>
            <a:pPr algn="ctr"/>
            <a:r>
              <a:rPr lang="he-IL" sz="2000" dirty="0">
                <a:solidFill>
                  <a:srgbClr val="000000"/>
                </a:solidFill>
                <a:latin typeface="Varela Round" panose="00000500000000000000" pitchFamily="2" charset="-79"/>
                <a:cs typeface="Varela Round" panose="00000500000000000000" pitchFamily="2" charset="-79"/>
              </a:rPr>
              <a:t>מדליה לכבודו</a:t>
            </a:r>
          </a:p>
          <a:p>
            <a:pPr algn="ctr"/>
            <a:r>
              <a:rPr lang="he-IL" sz="2000" dirty="0">
                <a:solidFill>
                  <a:srgbClr val="000000"/>
                </a:solidFill>
                <a:latin typeface="Varela Round" panose="00000500000000000000" pitchFamily="2" charset="-79"/>
                <a:cs typeface="Varela Round" panose="00000500000000000000" pitchFamily="2" charset="-79"/>
              </a:rPr>
              <a:t>של הרמב"ם</a:t>
            </a:r>
          </a:p>
          <a:p>
            <a:pPr algn="ctr"/>
            <a:r>
              <a:rPr lang="he-IL" sz="2000" dirty="0">
                <a:solidFill>
                  <a:srgbClr val="000000"/>
                </a:solidFill>
                <a:latin typeface="Varela Round" panose="00000500000000000000" pitchFamily="2" charset="-79"/>
                <a:cs typeface="Varela Round" panose="00000500000000000000" pitchFamily="2" charset="-79"/>
              </a:rPr>
              <a:t>- "הנשר הגדול"</a:t>
            </a:r>
            <a:endParaRPr lang="he-IL" sz="2000" dirty="0">
              <a:latin typeface="Varela Round" panose="00000500000000000000" pitchFamily="2" charset="-79"/>
              <a:cs typeface="Varela Round" panose="00000500000000000000" pitchFamily="2" charset="-79"/>
            </a:endParaRPr>
          </a:p>
        </p:txBody>
      </p:sp>
      <p:sp>
        <p:nvSpPr>
          <p:cNvPr id="10" name="מלבן 9">
            <a:extLst>
              <a:ext uri="{FF2B5EF4-FFF2-40B4-BE49-F238E27FC236}">
                <a16:creationId xmlns:a16="http://schemas.microsoft.com/office/drawing/2014/main" id="{04C06FEA-1F6E-4C63-A39D-E449BC11450C}"/>
              </a:ext>
            </a:extLst>
          </p:cNvPr>
          <p:cNvSpPr/>
          <p:nvPr/>
        </p:nvSpPr>
        <p:spPr>
          <a:xfrm>
            <a:off x="1028010" y="3713783"/>
            <a:ext cx="2664512" cy="1015663"/>
          </a:xfrm>
          <a:prstGeom prst="rect">
            <a:avLst/>
          </a:prstGeom>
        </p:spPr>
        <p:txBody>
          <a:bodyPr wrap="none">
            <a:spAutoFit/>
          </a:bodyPr>
          <a:lstStyle/>
          <a:p>
            <a:pPr algn="ctr"/>
            <a:r>
              <a:rPr lang="he-IL" sz="2000" dirty="0">
                <a:solidFill>
                  <a:srgbClr val="000000"/>
                </a:solidFill>
                <a:latin typeface="Varela Round" panose="00000500000000000000" pitchFamily="2" charset="-79"/>
                <a:cs typeface="Varela Round" panose="00000500000000000000" pitchFamily="2" charset="-79"/>
              </a:rPr>
              <a:t>שטר הכסף בשווי</a:t>
            </a:r>
          </a:p>
          <a:p>
            <a:pPr algn="ctr"/>
            <a:r>
              <a:rPr lang="he-IL" sz="2000" dirty="0">
                <a:solidFill>
                  <a:srgbClr val="000000"/>
                </a:solidFill>
                <a:latin typeface="Varela Round" panose="00000500000000000000" pitchFamily="2" charset="-79"/>
                <a:cs typeface="Varela Round" panose="00000500000000000000" pitchFamily="2" charset="-79"/>
              </a:rPr>
              <a:t>שקל חדש אחד</a:t>
            </a:r>
          </a:p>
          <a:p>
            <a:pPr algn="ctr"/>
            <a:r>
              <a:rPr lang="he-IL" sz="2000" dirty="0">
                <a:solidFill>
                  <a:srgbClr val="000000"/>
                </a:solidFill>
                <a:latin typeface="Varela Round" panose="00000500000000000000" pitchFamily="2" charset="-79"/>
                <a:cs typeface="Varela Round" panose="00000500000000000000" pitchFamily="2" charset="-79"/>
              </a:rPr>
              <a:t>עם דיוקנו של הרמב"ם </a:t>
            </a:r>
            <a:endParaRPr lang="he-IL" sz="2000" dirty="0">
              <a:latin typeface="Varela Round" panose="00000500000000000000" pitchFamily="2" charset="-79"/>
              <a:cs typeface="Varela Round" panose="00000500000000000000" pitchFamily="2" charset="-79"/>
            </a:endParaRPr>
          </a:p>
        </p:txBody>
      </p:sp>
      <p:sp>
        <p:nvSpPr>
          <p:cNvPr id="11" name="מלבן 10">
            <a:extLst>
              <a:ext uri="{FF2B5EF4-FFF2-40B4-BE49-F238E27FC236}">
                <a16:creationId xmlns:a16="http://schemas.microsoft.com/office/drawing/2014/main" id="{21E49674-34EF-4EFA-BEF5-ED8392174226}"/>
              </a:ext>
            </a:extLst>
          </p:cNvPr>
          <p:cNvSpPr/>
          <p:nvPr/>
        </p:nvSpPr>
        <p:spPr>
          <a:xfrm>
            <a:off x="10065806" y="4463491"/>
            <a:ext cx="1755609" cy="707886"/>
          </a:xfrm>
          <a:prstGeom prst="rect">
            <a:avLst/>
          </a:prstGeom>
        </p:spPr>
        <p:txBody>
          <a:bodyPr wrap="none">
            <a:spAutoFit/>
          </a:bodyPr>
          <a:lstStyle/>
          <a:p>
            <a:pPr algn="ctr"/>
            <a:r>
              <a:rPr lang="he-IL" sz="2000" dirty="0">
                <a:solidFill>
                  <a:srgbClr val="000000"/>
                </a:solidFill>
                <a:latin typeface="Varela Round" panose="00000500000000000000" pitchFamily="2" charset="-79"/>
                <a:cs typeface="Varela Round" panose="00000500000000000000" pitchFamily="2" charset="-79"/>
              </a:rPr>
              <a:t>בית החולים </a:t>
            </a:r>
          </a:p>
          <a:p>
            <a:pPr algn="ctr"/>
            <a:r>
              <a:rPr lang="he-IL" sz="2000" dirty="0">
                <a:solidFill>
                  <a:srgbClr val="000000"/>
                </a:solidFill>
                <a:latin typeface="Varela Round" panose="00000500000000000000" pitchFamily="2" charset="-79"/>
                <a:cs typeface="Varela Round" panose="00000500000000000000" pitchFamily="2" charset="-79"/>
              </a:rPr>
              <a:t>רמב"ם בחיפה</a:t>
            </a:r>
            <a:endParaRPr lang="he-IL" sz="2000" dirty="0">
              <a:latin typeface="Varela Round" panose="00000500000000000000" pitchFamily="2" charset="-79"/>
              <a:cs typeface="Varela Round" panose="00000500000000000000" pitchFamily="2" charset="-79"/>
            </a:endParaRPr>
          </a:p>
        </p:txBody>
      </p:sp>
      <p:pic>
        <p:nvPicPr>
          <p:cNvPr id="12" name="תמונה 11">
            <a:extLst>
              <a:ext uri="{FF2B5EF4-FFF2-40B4-BE49-F238E27FC236}">
                <a16:creationId xmlns:a16="http://schemas.microsoft.com/office/drawing/2014/main" id="{5CF36F58-483A-4316-A4C8-6D9F5454A769}"/>
              </a:ext>
            </a:extLst>
          </p:cNvPr>
          <p:cNvPicPr>
            <a:picLocks noChangeAspect="1"/>
          </p:cNvPicPr>
          <p:nvPr/>
        </p:nvPicPr>
        <p:blipFill>
          <a:blip r:embed="rId5"/>
          <a:stretch>
            <a:fillRect/>
          </a:stretch>
        </p:blipFill>
        <p:spPr>
          <a:xfrm>
            <a:off x="7046490" y="1256014"/>
            <a:ext cx="2158999" cy="3238500"/>
          </a:xfrm>
          <a:prstGeom prst="rect">
            <a:avLst/>
          </a:prstGeom>
        </p:spPr>
      </p:pic>
      <p:sp>
        <p:nvSpPr>
          <p:cNvPr id="13" name="מלבן 12">
            <a:extLst>
              <a:ext uri="{FF2B5EF4-FFF2-40B4-BE49-F238E27FC236}">
                <a16:creationId xmlns:a16="http://schemas.microsoft.com/office/drawing/2014/main" id="{20DBBBDA-AC17-40FE-B892-D5610BCC765E}"/>
              </a:ext>
            </a:extLst>
          </p:cNvPr>
          <p:cNvSpPr/>
          <p:nvPr/>
        </p:nvSpPr>
        <p:spPr>
          <a:xfrm>
            <a:off x="6004349" y="4523110"/>
            <a:ext cx="4511239" cy="707886"/>
          </a:xfrm>
          <a:prstGeom prst="rect">
            <a:avLst/>
          </a:prstGeom>
        </p:spPr>
        <p:txBody>
          <a:bodyPr wrap="square">
            <a:spAutoFit/>
          </a:bodyPr>
          <a:lstStyle/>
          <a:p>
            <a:pPr algn="ctr"/>
            <a:r>
              <a:rPr lang="he-IL" sz="2000" dirty="0">
                <a:solidFill>
                  <a:srgbClr val="000000"/>
                </a:solidFill>
                <a:latin typeface="Varela Round" panose="00000500000000000000" pitchFamily="2" charset="-79"/>
                <a:cs typeface="Varela Round" panose="00000500000000000000" pitchFamily="2" charset="-79"/>
              </a:rPr>
              <a:t>פסל הרמב"ם </a:t>
            </a:r>
          </a:p>
          <a:p>
            <a:pPr algn="ctr"/>
            <a:r>
              <a:rPr lang="he-IL" sz="2000" dirty="0">
                <a:solidFill>
                  <a:srgbClr val="000000"/>
                </a:solidFill>
                <a:latin typeface="Varela Round" panose="00000500000000000000" pitchFamily="2" charset="-79"/>
                <a:cs typeface="Varela Round" panose="00000500000000000000" pitchFamily="2" charset="-79"/>
              </a:rPr>
              <a:t>בעיר הולדתו קורדובה בספרד </a:t>
            </a:r>
            <a:endParaRPr lang="he-IL" sz="2000" dirty="0">
              <a:latin typeface="Varela Round" panose="00000500000000000000" pitchFamily="2" charset="-79"/>
              <a:cs typeface="Varela Round" panose="00000500000000000000" pitchFamily="2" charset="-79"/>
            </a:endParaRPr>
          </a:p>
        </p:txBody>
      </p:sp>
      <p:sp>
        <p:nvSpPr>
          <p:cNvPr id="2" name="כותרת 1">
            <a:extLst>
              <a:ext uri="{FF2B5EF4-FFF2-40B4-BE49-F238E27FC236}">
                <a16:creationId xmlns:a16="http://schemas.microsoft.com/office/drawing/2014/main" id="{A4A192F4-9FAB-46FB-9F4C-550311428972}"/>
              </a:ext>
            </a:extLst>
          </p:cNvPr>
          <p:cNvSpPr>
            <a:spLocks noGrp="1"/>
          </p:cNvSpPr>
          <p:nvPr>
            <p:ph type="title"/>
          </p:nvPr>
        </p:nvSpPr>
        <p:spPr>
          <a:xfrm>
            <a:off x="2549770" y="213094"/>
            <a:ext cx="6909158" cy="720000"/>
          </a:xfrm>
        </p:spPr>
        <p:txBody>
          <a:bodyPr/>
          <a:lstStyle/>
          <a:p>
            <a:r>
              <a:rPr lang="he-IL" sz="4000" dirty="0"/>
              <a:t>הרמב"ם כדמות מופת - </a:t>
            </a:r>
            <a:r>
              <a:rPr lang="he-IL" sz="4000" dirty="0">
                <a:solidFill>
                  <a:srgbClr val="00B0F0"/>
                </a:solidFill>
              </a:rPr>
              <a:t>למה?</a:t>
            </a:r>
          </a:p>
        </p:txBody>
      </p:sp>
    </p:spTree>
    <p:extLst>
      <p:ext uri="{BB962C8B-B14F-4D97-AF65-F5344CB8AC3E}">
        <p14:creationId xmlns:p14="http://schemas.microsoft.com/office/powerpoint/2010/main" val="396631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129;p13"/>
          <p:cNvSpPr txBox="1">
            <a:spLocks/>
          </p:cNvSpPr>
          <p:nvPr/>
        </p:nvSpPr>
        <p:spPr>
          <a:xfrm>
            <a:off x="1858700" y="3413158"/>
            <a:ext cx="5361300" cy="522600"/>
          </a:xfrm>
          <a:prstGeom prst="rect">
            <a:avLst/>
          </a:prstGeom>
        </p:spPr>
        <p:txBody>
          <a:bodyPr spcFirstLastPara="1" vert="horz" wrap="square" lIns="91425" tIns="91425" rIns="91425" bIns="91425" rtlCol="1" anchor="t" anchorCtr="0">
            <a:noAutofit/>
          </a:bodyPr>
          <a:lstStyle>
            <a:lvl1pPr marL="0" lvl="0" indent="0" algn="ctr" defTabSz="914491" rtl="1" eaLnBrk="1" latinLnBrk="0" hangingPunct="1">
              <a:lnSpc>
                <a:spcPct val="100000"/>
              </a:lnSpc>
              <a:spcBef>
                <a:spcPts val="0"/>
              </a:spcBef>
              <a:spcAft>
                <a:spcPts val="600"/>
              </a:spcAft>
              <a:buSzPts val="2800"/>
              <a:buFont typeface="Arial" pitchFamily="34" charset="0"/>
              <a:buNone/>
              <a:defRPr sz="3200" b="1" kern="1200">
                <a:solidFill>
                  <a:srgbClr val="192A72"/>
                </a:solidFill>
                <a:latin typeface="Varela Round" pitchFamily="2" charset="-79"/>
                <a:ea typeface="+mn-ea"/>
                <a:cs typeface="Varela Round" pitchFamily="2" charset="-79"/>
              </a:defRPr>
            </a:lvl1pPr>
            <a:lvl2pPr marL="743024" lvl="1" indent="-285779"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2pPr>
            <a:lvl3pPr marL="1143114" lvl="2"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3pPr>
            <a:lvl4pPr marL="1600360" lvl="3"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4pPr>
            <a:lvl5pPr marL="2057606" lvl="4"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5pPr>
            <a:lvl6pPr marL="2514851" lvl="5"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6pPr>
            <a:lvl7pPr marL="2972097" lvl="6"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7pPr>
            <a:lvl8pPr marL="3429343" lvl="7"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8pPr>
            <a:lvl9pPr marL="3886589" lvl="8" indent="-228623" algn="ctr" defTabSz="914491"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9pPr>
          </a:lstStyle>
          <a:p>
            <a:pPr rtl="0">
              <a:spcBef>
                <a:spcPts val="1500"/>
              </a:spcBef>
              <a:spcAft>
                <a:spcPts val="0"/>
              </a:spcAft>
            </a:pPr>
            <a:endParaRPr lang="he-IL" dirty="0">
              <a:latin typeface="Varela Round"/>
              <a:ea typeface="Varela Round"/>
              <a:cs typeface="Varela Round"/>
              <a:sym typeface="Varela Round"/>
            </a:endParaRPr>
          </a:p>
        </p:txBody>
      </p:sp>
      <p:sp>
        <p:nvSpPr>
          <p:cNvPr id="8" name="Прямоугольник 7"/>
          <p:cNvSpPr/>
          <p:nvPr/>
        </p:nvSpPr>
        <p:spPr>
          <a:xfrm>
            <a:off x="2976505" y="4487554"/>
            <a:ext cx="2818399" cy="646331"/>
          </a:xfrm>
          <a:prstGeom prst="rect">
            <a:avLst/>
          </a:prstGeom>
        </p:spPr>
        <p:txBody>
          <a:bodyPr wrap="none">
            <a:spAutoFit/>
          </a:bodyPr>
          <a:lstStyle/>
          <a:p>
            <a:pPr algn="ctr"/>
            <a:r>
              <a:rPr lang="he-IL" dirty="0">
                <a:solidFill>
                  <a:srgbClr val="0070C0"/>
                </a:solidFill>
                <a:latin typeface="alef-regular"/>
              </a:rPr>
              <a:t>בתמונה - בול לכבוד הרמב"ם,</a:t>
            </a:r>
          </a:p>
          <a:p>
            <a:pPr algn="ctr"/>
            <a:r>
              <a:rPr lang="he-IL" dirty="0">
                <a:solidFill>
                  <a:srgbClr val="0070C0"/>
                </a:solidFill>
                <a:latin typeface="alef-regular"/>
              </a:rPr>
              <a:t>ישראל, 1953</a:t>
            </a:r>
            <a:endParaRPr lang="he-IL" dirty="0">
              <a:solidFill>
                <a:srgbClr val="0070C0"/>
              </a:solidFill>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65" y="879422"/>
            <a:ext cx="2435717" cy="5978578"/>
          </a:xfrm>
          <a:prstGeom prst="rect">
            <a:avLst/>
          </a:prstGeom>
        </p:spPr>
      </p:pic>
      <p:sp>
        <p:nvSpPr>
          <p:cNvPr id="10" name="TextBox 9"/>
          <p:cNvSpPr txBox="1"/>
          <p:nvPr/>
        </p:nvSpPr>
        <p:spPr>
          <a:xfrm>
            <a:off x="3286171" y="5999616"/>
            <a:ext cx="5126723" cy="646331"/>
          </a:xfrm>
          <a:prstGeom prst="rect">
            <a:avLst/>
          </a:prstGeom>
          <a:noFill/>
        </p:spPr>
        <p:txBody>
          <a:bodyPr wrap="none" rtlCol="1">
            <a:spAutoFit/>
          </a:bodyPr>
          <a:lstStyle/>
          <a:p>
            <a:pPr algn="ctr"/>
            <a:r>
              <a:rPr lang="he-IL" dirty="0"/>
              <a:t>במצגת נעשה שימוש בחומרים מתוך האתר של המקצוע </a:t>
            </a:r>
          </a:p>
          <a:p>
            <a:pPr algn="ctr"/>
            <a:r>
              <a:rPr lang="he-IL" dirty="0"/>
              <a:t>תרבות יהודית-ישראלית </a:t>
            </a:r>
            <a:r>
              <a:rPr lang="en-GB" dirty="0"/>
              <a:t>www.tarbuty.org.il</a:t>
            </a:r>
            <a:endParaRPr lang="he-IL" dirty="0"/>
          </a:p>
        </p:txBody>
      </p:sp>
      <p:sp>
        <p:nvSpPr>
          <p:cNvPr id="3" name="כותרת 2">
            <a:extLst>
              <a:ext uri="{FF2B5EF4-FFF2-40B4-BE49-F238E27FC236}">
                <a16:creationId xmlns:a16="http://schemas.microsoft.com/office/drawing/2014/main" id="{5D6A3668-2C26-4ADB-897D-15C9D019D3D3}"/>
              </a:ext>
            </a:extLst>
          </p:cNvPr>
          <p:cNvSpPr>
            <a:spLocks noGrp="1"/>
          </p:cNvSpPr>
          <p:nvPr>
            <p:ph type="title"/>
          </p:nvPr>
        </p:nvSpPr>
        <p:spPr/>
        <p:txBody>
          <a:bodyPr/>
          <a:lstStyle/>
          <a:p>
            <a:r>
              <a:rPr lang="he-IL" dirty="0">
                <a:solidFill>
                  <a:schemeClr val="tx1">
                    <a:lumMod val="90000"/>
                    <a:lumOff val="10000"/>
                  </a:schemeClr>
                </a:solidFill>
                <a:latin typeface="alef-bold"/>
              </a:rPr>
              <a:t>רמב"ם</a:t>
            </a:r>
            <a:endParaRPr lang="he-IL" dirty="0"/>
          </a:p>
        </p:txBody>
      </p:sp>
      <p:sp>
        <p:nvSpPr>
          <p:cNvPr id="4" name="מציין מיקום תוכן 3">
            <a:extLst>
              <a:ext uri="{FF2B5EF4-FFF2-40B4-BE49-F238E27FC236}">
                <a16:creationId xmlns:a16="http://schemas.microsoft.com/office/drawing/2014/main" id="{931540B5-9D0E-40F0-91E3-6AAAA90DD546}"/>
              </a:ext>
            </a:extLst>
          </p:cNvPr>
          <p:cNvSpPr>
            <a:spLocks noGrp="1"/>
          </p:cNvSpPr>
          <p:nvPr>
            <p:ph sz="quarter" idx="4"/>
          </p:nvPr>
        </p:nvSpPr>
        <p:spPr>
          <a:xfrm>
            <a:off x="2871182" y="1059388"/>
            <a:ext cx="8804818" cy="4626294"/>
          </a:xfrm>
        </p:spPr>
        <p:txBody>
          <a:bodyPr/>
          <a:lstStyle/>
          <a:p>
            <a:pPr marL="0" indent="0" fontAlgn="t">
              <a:buNone/>
            </a:pPr>
            <a:r>
              <a:rPr lang="he-IL" b="1" dirty="0">
                <a:solidFill>
                  <a:srgbClr val="000000"/>
                </a:solidFill>
                <a:latin typeface="alef-regular"/>
              </a:rPr>
              <a:t>ר' משה בן מימון</a:t>
            </a:r>
            <a:r>
              <a:rPr lang="he-IL" dirty="0">
                <a:solidFill>
                  <a:srgbClr val="000000"/>
                </a:solidFill>
                <a:latin typeface="alef-regular"/>
              </a:rPr>
              <a:t> (1138–1204)</a:t>
            </a:r>
          </a:p>
          <a:p>
            <a:pPr marL="0" indent="0" fontAlgn="t">
              <a:buNone/>
            </a:pPr>
            <a:r>
              <a:rPr lang="he-IL" dirty="0">
                <a:solidFill>
                  <a:srgbClr val="000000"/>
                </a:solidFill>
                <a:latin typeface="alef-regular"/>
              </a:rPr>
              <a:t>מגדולי חכמי ישראל בימי הביניים ובכל הזמנים. </a:t>
            </a:r>
          </a:p>
          <a:p>
            <a:pPr marL="0" indent="0" fontAlgn="t">
              <a:buNone/>
            </a:pPr>
            <a:r>
              <a:rPr lang="he-IL" dirty="0">
                <a:solidFill>
                  <a:srgbClr val="000000"/>
                </a:solidFill>
                <a:latin typeface="alef-regular"/>
              </a:rPr>
              <a:t>נולד בספרד ולאחר נדודים במרוקו ובארץ ישראל השתקע במצרים, והפך שם לרופא השולטן ולמנהיג של יהדות מצרים ושל יהודים בעולם כולו.</a:t>
            </a:r>
          </a:p>
          <a:p>
            <a:pPr marL="0" indent="0" fontAlgn="t">
              <a:buNone/>
            </a:pPr>
            <a:r>
              <a:rPr lang="he-IL" dirty="0">
                <a:solidFill>
                  <a:srgbClr val="000000"/>
                </a:solidFill>
                <a:latin typeface="alef-regular"/>
              </a:rPr>
              <a:t>היה "איש אשכולות": פוסק הלכה ופרשן, פילוסוף, רופא ואיש מדע, מנהיג ציבור ומורה דרך לרבים עד היום.</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231" y="2108045"/>
            <a:ext cx="3283769" cy="3962011"/>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6721"/>
            <a:ext cx="3377876" cy="3884557"/>
          </a:xfrm>
          <a:prstGeom prst="rect">
            <a:avLst/>
          </a:prstGeom>
        </p:spPr>
      </p:pic>
      <p:sp>
        <p:nvSpPr>
          <p:cNvPr id="6" name="Подзаголовок 3"/>
          <p:cNvSpPr txBox="1">
            <a:spLocks/>
          </p:cNvSpPr>
          <p:nvPr/>
        </p:nvSpPr>
        <p:spPr>
          <a:xfrm>
            <a:off x="3488895" y="1896567"/>
            <a:ext cx="8188172" cy="337676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he-IL" dirty="0"/>
          </a:p>
        </p:txBody>
      </p:sp>
      <p:sp>
        <p:nvSpPr>
          <p:cNvPr id="3" name="Прямоугольник 2"/>
          <p:cNvSpPr/>
          <p:nvPr/>
        </p:nvSpPr>
        <p:spPr>
          <a:xfrm>
            <a:off x="5540254" y="2163410"/>
            <a:ext cx="3605708" cy="2585323"/>
          </a:xfrm>
          <a:prstGeom prst="rect">
            <a:avLst/>
          </a:prstGeom>
        </p:spPr>
        <p:txBody>
          <a:bodyPr wrap="square">
            <a:spAutoFit/>
          </a:bodyPr>
          <a:lstStyle/>
          <a:p>
            <a:r>
              <a:rPr lang="he-IL" b="1" dirty="0">
                <a:solidFill>
                  <a:srgbClr val="000000"/>
                </a:solidFill>
                <a:latin typeface="Varela Round" panose="00000500000000000000" pitchFamily="2" charset="-79"/>
                <a:cs typeface="Varela Round" panose="00000500000000000000" pitchFamily="2" charset="-79"/>
              </a:rPr>
              <a:t>משנה תורה</a:t>
            </a:r>
            <a:r>
              <a:rPr lang="he-IL" dirty="0">
                <a:solidFill>
                  <a:srgbClr val="000000"/>
                </a:solidFill>
                <a:latin typeface="Varela Round" panose="00000500000000000000" pitchFamily="2" charset="-79"/>
                <a:cs typeface="Varela Round" panose="00000500000000000000" pitchFamily="2" charset="-79"/>
              </a:rPr>
              <a:t> (הידוע גם בשם </a:t>
            </a:r>
            <a:r>
              <a:rPr lang="he-IL" b="1" dirty="0">
                <a:solidFill>
                  <a:srgbClr val="000000"/>
                </a:solidFill>
                <a:latin typeface="Varela Round" panose="00000500000000000000" pitchFamily="2" charset="-79"/>
                <a:cs typeface="Varela Round" panose="00000500000000000000" pitchFamily="2" charset="-79"/>
              </a:rPr>
              <a:t>היד החזקה</a:t>
            </a:r>
            <a:r>
              <a:rPr lang="he-IL" dirty="0">
                <a:solidFill>
                  <a:srgbClr val="000000"/>
                </a:solidFill>
                <a:latin typeface="Varela Round" panose="00000500000000000000" pitchFamily="2" charset="-79"/>
                <a:cs typeface="Varela Round" panose="00000500000000000000" pitchFamily="2" charset="-79"/>
              </a:rPr>
              <a:t> – על שם י"ד (14) החלקים של הספר) – ספר הלכתי מקיף, המסכם את כל ההלכות מן התורה שבכתב ושבעל פה באופן שיטתי וברור, לפי נושאים ונושאי משנה, בשילוב ידע מדעי ורפואי עדכני לתקופתו כחלק בלתי נפרד מן ההלכה.</a:t>
            </a:r>
            <a:endParaRPr lang="he-IL" dirty="0">
              <a:latin typeface="Varela Round" panose="00000500000000000000" pitchFamily="2" charset="-79"/>
              <a:cs typeface="Varela Round" panose="00000500000000000000" pitchFamily="2" charset="-79"/>
            </a:endParaRPr>
          </a:p>
        </p:txBody>
      </p:sp>
      <p:sp>
        <p:nvSpPr>
          <p:cNvPr id="4" name="Прямоугольник 3"/>
          <p:cNvSpPr/>
          <p:nvPr/>
        </p:nvSpPr>
        <p:spPr>
          <a:xfrm>
            <a:off x="2718124" y="4586513"/>
            <a:ext cx="3377876" cy="2031325"/>
          </a:xfrm>
          <a:prstGeom prst="rect">
            <a:avLst/>
          </a:prstGeom>
        </p:spPr>
        <p:txBody>
          <a:bodyPr wrap="square">
            <a:spAutoFit/>
          </a:bodyPr>
          <a:lstStyle/>
          <a:p>
            <a:r>
              <a:rPr lang="he-IL" b="1" dirty="0">
                <a:solidFill>
                  <a:srgbClr val="000000"/>
                </a:solidFill>
                <a:latin typeface="Varela Round" panose="00000500000000000000" pitchFamily="2" charset="-79"/>
                <a:cs typeface="Varela Round" panose="00000500000000000000" pitchFamily="2" charset="-79"/>
              </a:rPr>
              <a:t>מורה נבוכים</a:t>
            </a:r>
            <a:r>
              <a:rPr lang="he-IL" dirty="0">
                <a:solidFill>
                  <a:srgbClr val="000000"/>
                </a:solidFill>
                <a:latin typeface="Varela Round" panose="00000500000000000000" pitchFamily="2" charset="-79"/>
                <a:cs typeface="Varela Round" panose="00000500000000000000" pitchFamily="2" charset="-79"/>
              </a:rPr>
              <a:t> – ספר פילוסופי המבקש להסביר ל"נבוכים" (מבולבלים) את הדרך שבה ניתן לשלב בין האמונה והמסורת היהודית ובין הידע הפילוסופי והמדעי. בכך התווה הרמב"ם דרך גם לרבים אחריו. </a:t>
            </a:r>
            <a:endParaRPr lang="he-IL" dirty="0">
              <a:latin typeface="Varela Round" panose="00000500000000000000" pitchFamily="2" charset="-79"/>
              <a:cs typeface="Varela Round" panose="00000500000000000000" pitchFamily="2" charset="-79"/>
            </a:endParaRPr>
          </a:p>
        </p:txBody>
      </p:sp>
      <p:sp>
        <p:nvSpPr>
          <p:cNvPr id="7" name="כותרת 6">
            <a:extLst>
              <a:ext uri="{FF2B5EF4-FFF2-40B4-BE49-F238E27FC236}">
                <a16:creationId xmlns:a16="http://schemas.microsoft.com/office/drawing/2014/main" id="{3AE16732-8CA7-40BA-A2FD-57D3D574C85F}"/>
              </a:ext>
            </a:extLst>
          </p:cNvPr>
          <p:cNvSpPr>
            <a:spLocks noGrp="1"/>
          </p:cNvSpPr>
          <p:nvPr>
            <p:ph type="title"/>
          </p:nvPr>
        </p:nvSpPr>
        <p:spPr/>
        <p:txBody>
          <a:bodyPr/>
          <a:lstStyle/>
          <a:p>
            <a:r>
              <a:rPr lang="he-IL" sz="3600" dirty="0"/>
              <a:t>הרמב"ם חיבר ספרים רבים בנושאים </a:t>
            </a:r>
            <a:br>
              <a:rPr lang="en-US" sz="3600" dirty="0"/>
            </a:br>
            <a:r>
              <a:rPr lang="he-IL" sz="3600" dirty="0"/>
              <a:t>הקשורים ליהדות, לפילוסופיה ולרפואה.</a:t>
            </a:r>
          </a:p>
        </p:txBody>
      </p:sp>
      <p:sp>
        <p:nvSpPr>
          <p:cNvPr id="10" name="מציין מיקום טקסט 9">
            <a:extLst>
              <a:ext uri="{FF2B5EF4-FFF2-40B4-BE49-F238E27FC236}">
                <a16:creationId xmlns:a16="http://schemas.microsoft.com/office/drawing/2014/main" id="{ABA7A596-02C0-4F21-9D51-7D71ECA16163}"/>
              </a:ext>
            </a:extLst>
          </p:cNvPr>
          <p:cNvSpPr>
            <a:spLocks noGrp="1"/>
          </p:cNvSpPr>
          <p:nvPr>
            <p:ph type="body" sz="quarter" idx="3"/>
          </p:nvPr>
        </p:nvSpPr>
        <p:spPr/>
        <p:txBody>
          <a:bodyPr/>
          <a:lstStyle/>
          <a:p>
            <a:endParaRPr lang="he-IL" dirty="0"/>
          </a:p>
          <a:p>
            <a:r>
              <a:rPr lang="he-IL" dirty="0"/>
              <a:t>בין חיבוריו המרכזיים:</a:t>
            </a:r>
          </a:p>
        </p:txBody>
      </p:sp>
    </p:spTree>
    <p:extLst>
      <p:ext uri="{BB962C8B-B14F-4D97-AF65-F5344CB8AC3E}">
        <p14:creationId xmlns:p14="http://schemas.microsoft.com/office/powerpoint/2010/main" val="63707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9869" y="594840"/>
            <a:ext cx="8693893" cy="2000548"/>
          </a:xfrm>
          <a:prstGeom prst="rect">
            <a:avLst/>
          </a:prstGeom>
        </p:spPr>
        <p:txBody>
          <a:bodyPr wrap="square">
            <a:spAutoFit/>
          </a:bodyPr>
          <a:lstStyle/>
          <a:p>
            <a:r>
              <a:rPr lang="he-IL" sz="2400" b="1" dirty="0">
                <a:solidFill>
                  <a:schemeClr val="tx1">
                    <a:lumMod val="90000"/>
                    <a:lumOff val="10000"/>
                  </a:schemeClr>
                </a:solidFill>
                <a:latin typeface="Varela Round" panose="00000500000000000000" pitchFamily="2" charset="-79"/>
                <a:cs typeface="Varela Round" panose="00000500000000000000" pitchFamily="2" charset="-79"/>
              </a:rPr>
              <a:t>האיגרת שנלמד בשיעור זה הינה אחת מתוך איגרות רבות שכתב הרמב"ם, רבי משה בן מימון, לאישים ולקהילות שונות בעולם במהלך חייו.</a:t>
            </a:r>
          </a:p>
          <a:p>
            <a:r>
              <a:rPr lang="he-IL" sz="2400" b="1" dirty="0">
                <a:solidFill>
                  <a:schemeClr val="tx1">
                    <a:lumMod val="90000"/>
                    <a:lumOff val="10000"/>
                  </a:schemeClr>
                </a:solidFill>
                <a:latin typeface="Varela Round" panose="00000500000000000000" pitchFamily="2" charset="-79"/>
                <a:cs typeface="Varela Round" panose="00000500000000000000" pitchFamily="2" charset="-79"/>
              </a:rPr>
              <a:t>באמצעות המכתב תתגלה דמותו יוצאת דופן של המנהיג שעליו נאמר: </a:t>
            </a:r>
          </a:p>
          <a:p>
            <a:r>
              <a:rPr lang="he-IL" sz="2800" b="1" dirty="0">
                <a:solidFill>
                  <a:srgbClr val="C00000"/>
                </a:solidFill>
                <a:latin typeface="Varela Round" panose="00000500000000000000" pitchFamily="2" charset="-79"/>
                <a:cs typeface="Varela Round" panose="00000500000000000000" pitchFamily="2" charset="-79"/>
              </a:rPr>
              <a:t>"ממשה עד משה לא קם כמשה".</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562" y="2965048"/>
            <a:ext cx="7315200" cy="1847850"/>
          </a:xfrm>
          <a:prstGeom prst="rect">
            <a:avLst/>
          </a:prstGeom>
        </p:spPr>
      </p:pic>
      <p:sp>
        <p:nvSpPr>
          <p:cNvPr id="11" name="TextBox 10"/>
          <p:cNvSpPr txBox="1"/>
          <p:nvPr/>
        </p:nvSpPr>
        <p:spPr>
          <a:xfrm>
            <a:off x="5709440" y="4888859"/>
            <a:ext cx="3786614" cy="369332"/>
          </a:xfrm>
          <a:prstGeom prst="rect">
            <a:avLst/>
          </a:prstGeom>
          <a:noFill/>
        </p:spPr>
        <p:txBody>
          <a:bodyPr wrap="none" rtlCol="1">
            <a:spAutoFit/>
          </a:bodyPr>
          <a:lstStyle/>
          <a:p>
            <a:r>
              <a:rPr lang="he-IL" dirty="0">
                <a:latin typeface="Varela Round" panose="00000500000000000000" pitchFamily="2" charset="-79"/>
                <a:cs typeface="Varela Round" panose="00000500000000000000" pitchFamily="2" charset="-79"/>
              </a:rPr>
              <a:t>חתימתו של רמב''ם בעברית ובערבית</a:t>
            </a:r>
          </a:p>
        </p:txBody>
      </p:sp>
      <p:sp>
        <p:nvSpPr>
          <p:cNvPr id="12" name="TextBox 11"/>
          <p:cNvSpPr txBox="1"/>
          <p:nvPr/>
        </p:nvSpPr>
        <p:spPr>
          <a:xfrm>
            <a:off x="346229" y="3045040"/>
            <a:ext cx="3272042" cy="1938992"/>
          </a:xfrm>
          <a:prstGeom prst="rect">
            <a:avLst/>
          </a:prstGeom>
          <a:noFill/>
        </p:spPr>
        <p:txBody>
          <a:bodyPr wrap="square" rtlCol="1">
            <a:spAutoFit/>
          </a:bodyPr>
          <a:lstStyle/>
          <a:p>
            <a:pPr algn="ctr"/>
            <a:r>
              <a:rPr lang="he-IL" sz="2400" dirty="0">
                <a:latin typeface="Varela Round" panose="00000500000000000000" pitchFamily="2" charset="-79"/>
                <a:cs typeface="Varela Round" panose="00000500000000000000" pitchFamily="2" charset="-79"/>
              </a:rPr>
              <a:t>נסו להסביר את משמעות הביטוי:</a:t>
            </a:r>
          </a:p>
          <a:p>
            <a:pPr algn="ctr"/>
            <a:r>
              <a:rPr lang="he-IL" sz="2400" dirty="0">
                <a:solidFill>
                  <a:srgbClr val="C00000"/>
                </a:solidFill>
                <a:latin typeface="Varela Round" panose="00000500000000000000" pitchFamily="2" charset="-79"/>
                <a:cs typeface="Varela Round" panose="00000500000000000000" pitchFamily="2" charset="-79"/>
              </a:rPr>
              <a:t>"ממשה (רבנו) עד משה (בן מימון) לא קם כמשה."</a:t>
            </a: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00" y="5029200"/>
            <a:ext cx="2857500" cy="1828800"/>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951" y="1644615"/>
            <a:ext cx="1175975" cy="1175975"/>
          </a:xfrm>
          <a:prstGeom prst="rect">
            <a:avLst/>
          </a:prstGeom>
        </p:spPr>
      </p:pic>
    </p:spTree>
    <p:extLst>
      <p:ext uri="{BB962C8B-B14F-4D97-AF65-F5344CB8AC3E}">
        <p14:creationId xmlns:p14="http://schemas.microsoft.com/office/powerpoint/2010/main" val="121643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Заголовок 1"/>
          <p:cNvSpPr>
            <a:spLocks noGrp="1"/>
          </p:cNvSpPr>
          <p:nvPr>
            <p:ph type="title"/>
          </p:nvPr>
        </p:nvSpPr>
        <p:spPr>
          <a:xfrm>
            <a:off x="2419851" y="342443"/>
            <a:ext cx="9642231" cy="896616"/>
          </a:xfrm>
        </p:spPr>
        <p:txBody>
          <a:bodyPr/>
          <a:lstStyle/>
          <a:p>
            <a:r>
              <a:rPr lang="he-IL" sz="4000" b="0" dirty="0"/>
              <a:t>מתוך איגרת הרמב"ם לר' שמואל אבן תיבון </a:t>
            </a:r>
            <a:br>
              <a:rPr lang="he-IL" sz="4000" b="0" dirty="0"/>
            </a:br>
            <a:endParaRPr lang="he-IL" sz="4000" dirty="0"/>
          </a:p>
        </p:txBody>
      </p:sp>
      <p:sp>
        <p:nvSpPr>
          <p:cNvPr id="16" name="Rectangle 6"/>
          <p:cNvSpPr>
            <a:spLocks noChangeArrowheads="1"/>
          </p:cNvSpPr>
          <p:nvPr/>
        </p:nvSpPr>
        <p:spPr bwMode="auto">
          <a:xfrm>
            <a:off x="5885749" y="2220409"/>
            <a:ext cx="571935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אני שוכן במצרים, והמלך עומד בקאהירה, ובין שני המקומות [מרחק של] שני תחומי שבת. ו[יש] לי על המלך מנהג כבד מאוד, אי אפשר לי מבלתי ראותו בכל יום בתחילת היום. אמנם כשימצאהו חולשה, או יחלה אחד מבניו או אחת מפלגשיו – לא אסור מאל-קאהירה, ואני רוב יומי בבית המלך. ואי אפשר לי גם כן מבלתי בקר שר המלך בכל יום, ואפשר שגם פקיד אחד או שני פקידים יחלו, ואני צריך להתעסק ברפואתם.</a:t>
            </a:r>
            <a:endParaRPr kumimoji="0" lang="en-US" altLang="he-IL" sz="1000" b="0"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כללו של דבר: כל יום אני עולה לאל-קאהירה בהשכמה, וכשלא יהיה שם מכשול, ולא יתחדש שם שום חידוש - אשוב למצרים אחר חצי היום, על כל פנים לא אגיע קודם."</a:t>
            </a:r>
            <a:endParaRPr kumimoji="0" lang="he-IL" altLang="he-IL" sz="2400" b="0"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endParaRPr>
          </a:p>
        </p:txBody>
      </p:sp>
      <p:pic>
        <p:nvPicPr>
          <p:cNvPr id="31" name="Рисунок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00" y="1837028"/>
            <a:ext cx="4305079" cy="2186173"/>
          </a:xfrm>
          <a:prstGeom prst="rect">
            <a:avLst/>
          </a:prstGeom>
        </p:spPr>
      </p:pic>
      <p:pic>
        <p:nvPicPr>
          <p:cNvPr id="32" name="Рисунок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8" y="1406525"/>
            <a:ext cx="5516554" cy="4031328"/>
          </a:xfrm>
          <a:prstGeom prst="rect">
            <a:avLst/>
          </a:prstGeom>
        </p:spPr>
      </p:pic>
      <p:sp>
        <p:nvSpPr>
          <p:cNvPr id="33" name="TextBox 32"/>
          <p:cNvSpPr txBox="1"/>
          <p:nvPr/>
        </p:nvSpPr>
        <p:spPr>
          <a:xfrm>
            <a:off x="3565513" y="1946618"/>
            <a:ext cx="1674212" cy="338554"/>
          </a:xfrm>
          <a:prstGeom prst="rect">
            <a:avLst/>
          </a:prstGeom>
          <a:noFill/>
        </p:spPr>
        <p:txBody>
          <a:bodyPr wrap="square" rtlCol="1">
            <a:spAutoFit/>
          </a:bodyPr>
          <a:lstStyle/>
          <a:p>
            <a:r>
              <a:rPr lang="he-IL" sz="1600" dirty="0">
                <a:solidFill>
                  <a:schemeClr val="bg1"/>
                </a:solidFill>
                <a:latin typeface="Varela Round" panose="00000500000000000000" pitchFamily="2" charset="-79"/>
                <a:cs typeface="Varela Round" panose="00000500000000000000" pitchFamily="2" charset="-79"/>
              </a:rPr>
              <a:t>6.00 השכמה</a:t>
            </a:r>
          </a:p>
        </p:txBody>
      </p:sp>
      <p:sp>
        <p:nvSpPr>
          <p:cNvPr id="34" name="TextBox 33"/>
          <p:cNvSpPr txBox="1"/>
          <p:nvPr/>
        </p:nvSpPr>
        <p:spPr>
          <a:xfrm>
            <a:off x="2810130" y="2416281"/>
            <a:ext cx="2429595" cy="338554"/>
          </a:xfrm>
          <a:prstGeom prst="rect">
            <a:avLst/>
          </a:prstGeom>
          <a:noFill/>
        </p:spPr>
        <p:txBody>
          <a:bodyPr wrap="square" rtlCol="1">
            <a:spAutoFit/>
          </a:bodyPr>
          <a:lstStyle/>
          <a:p>
            <a:r>
              <a:rPr lang="he-IL" sz="1600" dirty="0">
                <a:solidFill>
                  <a:schemeClr val="bg1"/>
                </a:solidFill>
                <a:latin typeface="Varela Round" panose="00000500000000000000" pitchFamily="2" charset="-79"/>
                <a:cs typeface="Varela Round" panose="00000500000000000000" pitchFamily="2" charset="-79"/>
              </a:rPr>
              <a:t>8.00 הגעה לארמון המלך</a:t>
            </a:r>
          </a:p>
        </p:txBody>
      </p:sp>
      <p:sp>
        <p:nvSpPr>
          <p:cNvPr id="35" name="TextBox 34"/>
          <p:cNvSpPr txBox="1"/>
          <p:nvPr/>
        </p:nvSpPr>
        <p:spPr>
          <a:xfrm>
            <a:off x="3197034" y="2885944"/>
            <a:ext cx="2042691" cy="584775"/>
          </a:xfrm>
          <a:prstGeom prst="rect">
            <a:avLst/>
          </a:prstGeom>
          <a:noFill/>
        </p:spPr>
        <p:txBody>
          <a:bodyPr wrap="square" rtlCol="1">
            <a:spAutoFit/>
          </a:bodyPr>
          <a:lstStyle/>
          <a:p>
            <a:r>
              <a:rPr lang="he-IL" sz="1600" dirty="0">
                <a:solidFill>
                  <a:schemeClr val="bg1"/>
                </a:solidFill>
                <a:latin typeface="Varela Round" panose="00000500000000000000" pitchFamily="2" charset="-79"/>
                <a:cs typeface="Varela Round" panose="00000500000000000000" pitchFamily="2" charset="-79"/>
              </a:rPr>
              <a:t>8.30 ביקור אצל המלך ומשפחתו</a:t>
            </a:r>
          </a:p>
        </p:txBody>
      </p:sp>
      <p:sp>
        <p:nvSpPr>
          <p:cNvPr id="36" name="TextBox 35"/>
          <p:cNvSpPr txBox="1"/>
          <p:nvPr/>
        </p:nvSpPr>
        <p:spPr>
          <a:xfrm>
            <a:off x="3314278" y="3601828"/>
            <a:ext cx="1925447" cy="584775"/>
          </a:xfrm>
          <a:prstGeom prst="rect">
            <a:avLst/>
          </a:prstGeom>
          <a:noFill/>
        </p:spPr>
        <p:txBody>
          <a:bodyPr wrap="square" rtlCol="1">
            <a:spAutoFit/>
          </a:bodyPr>
          <a:lstStyle/>
          <a:p>
            <a:r>
              <a:rPr lang="he-IL" sz="1600" dirty="0">
                <a:solidFill>
                  <a:schemeClr val="bg1"/>
                </a:solidFill>
                <a:latin typeface="Varela Round" panose="00000500000000000000" pitchFamily="2" charset="-79"/>
                <a:cs typeface="Varela Round" panose="00000500000000000000" pitchFamily="2" charset="-79"/>
              </a:rPr>
              <a:t>10.00 ביקור אצל השרים והפקידים</a:t>
            </a:r>
          </a:p>
        </p:txBody>
      </p:sp>
      <p:sp>
        <p:nvSpPr>
          <p:cNvPr id="37" name="TextBox 36"/>
          <p:cNvSpPr txBox="1"/>
          <p:nvPr/>
        </p:nvSpPr>
        <p:spPr>
          <a:xfrm>
            <a:off x="3183571" y="4317712"/>
            <a:ext cx="2056154" cy="338554"/>
          </a:xfrm>
          <a:prstGeom prst="rect">
            <a:avLst/>
          </a:prstGeom>
          <a:noFill/>
        </p:spPr>
        <p:txBody>
          <a:bodyPr wrap="square" rtlCol="1">
            <a:spAutoFit/>
          </a:bodyPr>
          <a:lstStyle/>
          <a:p>
            <a:r>
              <a:rPr lang="he-IL" sz="1600" dirty="0">
                <a:solidFill>
                  <a:schemeClr val="bg1"/>
                </a:solidFill>
                <a:latin typeface="Varela Round" panose="00000500000000000000" pitchFamily="2" charset="-79"/>
                <a:cs typeface="Varela Round" panose="00000500000000000000" pitchFamily="2" charset="-79"/>
              </a:rPr>
              <a:t>13.00 חזרה הביתה.</a:t>
            </a:r>
          </a:p>
        </p:txBody>
      </p:sp>
      <p:sp>
        <p:nvSpPr>
          <p:cNvPr id="38" name="Rectangle 7"/>
          <p:cNvSpPr>
            <a:spLocks noChangeArrowheads="1"/>
          </p:cNvSpPr>
          <p:nvPr/>
        </p:nvSpPr>
        <p:spPr bwMode="auto">
          <a:xfrm>
            <a:off x="5763600" y="863205"/>
            <a:ext cx="584150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1500" b="0" i="0" u="none" strike="noStrike" cap="none" normalizeH="0" baseline="0" dirty="0">
                <a:ln>
                  <a:noFill/>
                </a:ln>
                <a:solidFill>
                  <a:schemeClr val="tx1">
                    <a:lumMod val="90000"/>
                    <a:lumOff val="10000"/>
                  </a:schemeClr>
                </a:solidFill>
                <a:effectLst/>
                <a:latin typeface="Varela Round" panose="00000500000000000000" pitchFamily="2" charset="-79"/>
                <a:cs typeface="Varela Round" panose="00000500000000000000" pitchFamily="2" charset="-79"/>
              </a:rPr>
              <a:t>שמואל בן </a:t>
            </a:r>
            <a:r>
              <a:rPr kumimoji="0" lang="he-IL" altLang="he-IL" sz="1500" b="0" i="0" u="none" strike="noStrike" cap="none" normalizeH="0" baseline="0" dirty="0" err="1">
                <a:ln>
                  <a:noFill/>
                </a:ln>
                <a:solidFill>
                  <a:schemeClr val="tx1">
                    <a:lumMod val="90000"/>
                    <a:lumOff val="10000"/>
                  </a:schemeClr>
                </a:solidFill>
                <a:effectLst/>
                <a:latin typeface="Varela Round" panose="00000500000000000000" pitchFamily="2" charset="-79"/>
                <a:cs typeface="Varela Round" panose="00000500000000000000" pitchFamily="2" charset="-79"/>
              </a:rPr>
              <a:t>תיבון</a:t>
            </a:r>
            <a:r>
              <a:rPr kumimoji="0" lang="he-IL" altLang="he-IL" sz="1500" b="0" i="0" u="none" strike="noStrike" cap="none" normalizeH="0" baseline="0" dirty="0">
                <a:ln>
                  <a:noFill/>
                </a:ln>
                <a:solidFill>
                  <a:schemeClr val="tx1">
                    <a:lumMod val="90000"/>
                    <a:lumOff val="10000"/>
                  </a:schemeClr>
                </a:solidFill>
                <a:effectLst/>
                <a:latin typeface="Varela Round" panose="00000500000000000000" pitchFamily="2" charset="-79"/>
                <a:cs typeface="Varela Round" panose="00000500000000000000" pitchFamily="2" charset="-79"/>
              </a:rPr>
              <a:t> שהיה מלומד יהודי מפרובנס והעריך מאוד את הרמב"ם, רצה לבקר אותו במצרים וללמוד ממנו. </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1500" b="0" i="0" u="none" strike="noStrike" cap="none" normalizeH="0" baseline="0" dirty="0">
                <a:ln>
                  <a:noFill/>
                </a:ln>
                <a:solidFill>
                  <a:schemeClr val="tx1">
                    <a:lumMod val="90000"/>
                    <a:lumOff val="10000"/>
                  </a:schemeClr>
                </a:solidFill>
                <a:effectLst/>
                <a:latin typeface="Varela Round" panose="00000500000000000000" pitchFamily="2" charset="-79"/>
                <a:cs typeface="Varela Round" panose="00000500000000000000" pitchFamily="2" charset="-79"/>
              </a:rPr>
              <a:t>הרמב"ם משיב לו: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he-IL" altLang="he-IL" sz="15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15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להתייחד עמי</a:t>
            </a:r>
            <a:r>
              <a:rPr kumimoji="0" lang="en-US" altLang="he-IL" sz="15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15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אפילו שעה אחת ביום או בלילה – אל</a:t>
            </a:r>
            <a:r>
              <a:rPr kumimoji="0" lang="en-US" altLang="he-IL" sz="15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15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תוחיל ​בזה כלל, כי</a:t>
            </a:r>
            <a:r>
              <a:rPr kumimoji="0" lang="en-US" altLang="he-IL" sz="15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 </a:t>
            </a:r>
            <a:r>
              <a:rPr kumimoji="0" lang="he-IL" altLang="he-IL" sz="1500" b="0" i="0" u="none" strike="noStrike" cap="none" normalizeH="0" baseline="0" dirty="0">
                <a:ln>
                  <a:noFill/>
                </a:ln>
                <a:solidFill>
                  <a:srgbClr val="000000"/>
                </a:solidFill>
                <a:effectLst/>
                <a:latin typeface="Varela Round" panose="00000500000000000000" pitchFamily="2" charset="-79"/>
                <a:cs typeface="Varela Round" panose="00000500000000000000" pitchFamily="2" charset="-79"/>
              </a:rPr>
              <a:t>תוכן ענייניי כמו שאספר לך:</a:t>
            </a:r>
            <a:r>
              <a:rPr kumimoji="0" lang="ru-RU" altLang="he-IL" sz="800" b="0" i="0" u="none" strike="noStrike" cap="none" normalizeH="0" baseline="0" dirty="0">
                <a:ln>
                  <a:noFill/>
                </a:ln>
                <a:solidFill>
                  <a:schemeClr val="tx1"/>
                </a:solidFill>
                <a:effectLst/>
                <a:cs typeface="Varela Round" panose="00000500000000000000" pitchFamily="2" charset="-79"/>
              </a:rPr>
              <a:t> </a:t>
            </a:r>
            <a:endParaRPr kumimoji="0" lang="en-US" altLang="he-IL" sz="1800" b="0"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endParaRPr>
          </a:p>
        </p:txBody>
      </p:sp>
      <p:sp>
        <p:nvSpPr>
          <p:cNvPr id="39" name="Текст 38"/>
          <p:cNvSpPr>
            <a:spLocks noGrp="1"/>
          </p:cNvSpPr>
          <p:nvPr>
            <p:ph type="body" sz="quarter" idx="3"/>
          </p:nvPr>
        </p:nvSpPr>
        <p:spPr>
          <a:xfrm>
            <a:off x="1380534" y="879773"/>
            <a:ext cx="2781597" cy="540000"/>
          </a:xfrm>
        </p:spPr>
        <p:txBody>
          <a:bodyPr/>
          <a:lstStyle/>
          <a:p>
            <a:r>
              <a:rPr lang="he-IL" dirty="0"/>
              <a:t>יומנו של הרמב''ם</a:t>
            </a:r>
          </a:p>
        </p:txBody>
      </p:sp>
      <p:sp>
        <p:nvSpPr>
          <p:cNvPr id="41" name="TextBox 40"/>
          <p:cNvSpPr txBox="1"/>
          <p:nvPr/>
        </p:nvSpPr>
        <p:spPr>
          <a:xfrm>
            <a:off x="3383060" y="5634728"/>
            <a:ext cx="5066208" cy="1015663"/>
          </a:xfrm>
          <a:prstGeom prst="rect">
            <a:avLst/>
          </a:prstGeom>
          <a:noFill/>
        </p:spPr>
        <p:txBody>
          <a:bodyPr wrap="square" rtlCol="1">
            <a:spAutoFit/>
          </a:bodyPr>
          <a:lstStyle/>
          <a:p>
            <a:r>
              <a:rPr lang="he-IL" sz="2000" b="1" dirty="0">
                <a:solidFill>
                  <a:srgbClr val="0070C0"/>
                </a:solidFill>
                <a:latin typeface="Varela Round" panose="00000500000000000000" pitchFamily="2" charset="-79"/>
                <a:cs typeface="Varela Round" panose="00000500000000000000" pitchFamily="2" charset="-79"/>
              </a:rPr>
              <a:t>משימת כתיבה: </a:t>
            </a:r>
          </a:p>
          <a:p>
            <a:r>
              <a:rPr lang="he-IL" sz="2000" dirty="0">
                <a:solidFill>
                  <a:srgbClr val="0070C0"/>
                </a:solidFill>
                <a:latin typeface="Varela Round" panose="00000500000000000000" pitchFamily="2" charset="-79"/>
                <a:cs typeface="Varela Round" panose="00000500000000000000" pitchFamily="2" charset="-79"/>
              </a:rPr>
              <a:t>כתבו במחברת את אירועי היום של רמב''ם .</a:t>
            </a:r>
          </a:p>
          <a:p>
            <a:r>
              <a:rPr lang="he-IL" sz="2000" dirty="0">
                <a:solidFill>
                  <a:srgbClr val="0070C0"/>
                </a:solidFill>
                <a:latin typeface="Varela Round" panose="00000500000000000000" pitchFamily="2" charset="-79"/>
                <a:cs typeface="Varela Round" panose="00000500000000000000" pitchFamily="2" charset="-79"/>
              </a:rPr>
              <a:t>ציינו את הזמנים המשוערים.</a:t>
            </a: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534" y="5544990"/>
            <a:ext cx="2362200" cy="1038225"/>
          </a:xfrm>
          <a:prstGeom prst="rect">
            <a:avLst/>
          </a:prstGeom>
        </p:spPr>
      </p:pic>
    </p:spTree>
    <p:extLst>
      <p:ext uri="{BB962C8B-B14F-4D97-AF65-F5344CB8AC3E}">
        <p14:creationId xmlns:p14="http://schemas.microsoft.com/office/powerpoint/2010/main"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6738</TotalTime>
  <Words>1042</Words>
  <Application>Microsoft Office PowerPoint</Application>
  <PresentationFormat>מסך רחב</PresentationFormat>
  <Paragraphs>101</Paragraphs>
  <Slides>14</Slides>
  <Notes>4</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14</vt:i4>
      </vt:variant>
    </vt:vector>
  </HeadingPairs>
  <TitlesOfParts>
    <vt:vector size="20" baseType="lpstr">
      <vt:lpstr>alef-bold</vt:lpstr>
      <vt:lpstr>alef-regular</vt:lpstr>
      <vt:lpstr>Arial</vt:lpstr>
      <vt:lpstr>Calibri</vt:lpstr>
      <vt:lpstr>Varela Round</vt:lpstr>
      <vt:lpstr>ערכת נושא Office</vt:lpstr>
      <vt:lpstr>מערכת שידורים לאומית</vt:lpstr>
      <vt:lpstr>סדר יומו של רמב''ם</vt:lpstr>
      <vt:lpstr>מה נלמד?</vt:lpstr>
      <vt:lpstr>מה פירוש "דמות מופת"?</vt:lpstr>
      <vt:lpstr>הרמב"ם כדמות מופת - למה?</vt:lpstr>
      <vt:lpstr>רמב"ם</vt:lpstr>
      <vt:lpstr>הרמב"ם חיבר ספרים רבים בנושאים  הקשורים ליהדות, לפילוסופיה ולרפואה.</vt:lpstr>
      <vt:lpstr>מצגת של PowerPoint‏</vt:lpstr>
      <vt:lpstr>מתוך איגרת הרמב"ם לר' שמואל אבן תיבון  </vt:lpstr>
      <vt:lpstr>מצגת של PowerPoint‏</vt:lpstr>
      <vt:lpstr>סוף דבר: לא יוכל אחד מישראל לדבר לי או להתחבר בי זולת יום השבת, אז יבואו כולם אחר התפילה, אנהיג הציבור במה שיעשה כל השבוע. ויקראו קריאה חלושה עד הצהריים, וילכו לדרכם, וישובו קצתם, ויקראו שנית עד תפילת ערבית. זה תוכן ענייני היום. ולא סיפרתי לך אלא קצת מה שתראהו בעזרת האל יתעלה ... </vt:lpstr>
      <vt:lpstr>רמב"ם - איש אשכולות...</vt:lpstr>
      <vt:lpstr>חומר למחשבה...</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נעמה כהן-לוז</cp:lastModifiedBy>
  <cp:revision>175</cp:revision>
  <dcterms:created xsi:type="dcterms:W3CDTF">2020-03-15T19:13:03Z</dcterms:created>
  <dcterms:modified xsi:type="dcterms:W3CDTF">2020-04-19T21:41:42Z</dcterms:modified>
</cp:coreProperties>
</file>