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7"/>
  </p:notesMasterIdLst>
  <p:sldIdLst>
    <p:sldId id="257" r:id="rId2"/>
    <p:sldId id="262" r:id="rId3"/>
    <p:sldId id="263" r:id="rId4"/>
    <p:sldId id="288" r:id="rId5"/>
    <p:sldId id="323" r:id="rId6"/>
    <p:sldId id="378" r:id="rId7"/>
    <p:sldId id="375" r:id="rId8"/>
    <p:sldId id="376" r:id="rId9"/>
    <p:sldId id="382" r:id="rId10"/>
    <p:sldId id="381" r:id="rId11"/>
    <p:sldId id="293" r:id="rId12"/>
    <p:sldId id="392" r:id="rId13"/>
    <p:sldId id="324" r:id="rId14"/>
    <p:sldId id="380" r:id="rId15"/>
    <p:sldId id="292" r:id="rId16"/>
    <p:sldId id="327" r:id="rId17"/>
    <p:sldId id="332" r:id="rId18"/>
    <p:sldId id="329" r:id="rId19"/>
    <p:sldId id="333" r:id="rId20"/>
    <p:sldId id="335" r:id="rId21"/>
    <p:sldId id="337" r:id="rId22"/>
    <p:sldId id="345" r:id="rId23"/>
    <p:sldId id="348" r:id="rId24"/>
    <p:sldId id="349" r:id="rId25"/>
    <p:sldId id="396" r:id="rId26"/>
    <p:sldId id="397" r:id="rId27"/>
    <p:sldId id="389" r:id="rId28"/>
    <p:sldId id="384" r:id="rId29"/>
    <p:sldId id="394" r:id="rId30"/>
    <p:sldId id="385" r:id="rId31"/>
    <p:sldId id="398" r:id="rId32"/>
    <p:sldId id="388" r:id="rId33"/>
    <p:sldId id="353" r:id="rId34"/>
    <p:sldId id="351" r:id="rId35"/>
    <p:sldId id="352" r:id="rId36"/>
    <p:sldId id="354" r:id="rId37"/>
    <p:sldId id="357" r:id="rId38"/>
    <p:sldId id="366" r:id="rId39"/>
    <p:sldId id="399" r:id="rId40"/>
    <p:sldId id="390" r:id="rId41"/>
    <p:sldId id="391" r:id="rId42"/>
    <p:sldId id="355" r:id="rId43"/>
    <p:sldId id="358" r:id="rId44"/>
    <p:sldId id="401" r:id="rId45"/>
    <p:sldId id="403" r:id="rId46"/>
    <p:sldId id="400" r:id="rId47"/>
    <p:sldId id="404" r:id="rId48"/>
    <p:sldId id="406" r:id="rId49"/>
    <p:sldId id="407" r:id="rId50"/>
    <p:sldId id="360" r:id="rId51"/>
    <p:sldId id="361" r:id="rId52"/>
    <p:sldId id="362" r:id="rId53"/>
    <p:sldId id="363" r:id="rId54"/>
    <p:sldId id="364" r:id="rId55"/>
    <p:sldId id="408" r:id="rId56"/>
    <p:sldId id="365" r:id="rId57"/>
    <p:sldId id="341" r:id="rId58"/>
    <p:sldId id="367" r:id="rId59"/>
    <p:sldId id="368" r:id="rId60"/>
    <p:sldId id="369" r:id="rId61"/>
    <p:sldId id="370" r:id="rId62"/>
    <p:sldId id="371" r:id="rId63"/>
    <p:sldId id="373" r:id="rId64"/>
    <p:sldId id="405" r:id="rId65"/>
    <p:sldId id="393" r:id="rId66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19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72" y="1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כ"ו/תמוז/תש"ף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929.org.il/enrichment/%D7%94%D7%97%D7%95%D7%9E%D7%94-%D7%94%D7%A8%D7%97%D7%91%D7%94/hezekiahs_broad_wall_close-up_3622970542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gold-ingots-golden-treasure-513062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pros-and-cons-compare-choice-5201376/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%D7%9C%D7%95%D7%97%D7%9E%D7%94_%D7%A4%D7%A1%D7%99%D7%9B%D7%95%D7%9C%D7%95%D7%92%D7%99%D7%AA" TargetMode="External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3577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2479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2108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לקוח מאתר תנך ממלכתי</a:t>
            </a:r>
            <a:br>
              <a:rPr lang="en-US" dirty="0"/>
            </a:br>
            <a:r>
              <a:rPr lang="he-IL" dirty="0"/>
              <a:t> </a:t>
            </a:r>
            <a:r>
              <a:rPr lang="en-US" dirty="0">
                <a:hlinkClick r:id="rId3"/>
              </a:rPr>
              <a:t>https://edu.929.org.il/enrichment/%D7%94%D7%97%D7%95%D7%9E%D7%94-%D7%94%D7%A8%D7%97%D7%91%D7%94/hezekiahs_broad_wall_close-up_3622970542/</a:t>
            </a:r>
            <a:endParaRPr lang="he-I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3969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0035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באדיבות מכון מגלים, עיר דוד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1007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2840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312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8436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8278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https://pixabay.com/photos/gold-ingots-golden-treasure-513062/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1590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18460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58552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4811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https://pixabay.com/photos/pros-and-cons-compare-choice-5201376/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39298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07960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4204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34244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65626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4542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15531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55068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לקוח מ-929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03806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92498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https://he.wikipedia.org/wiki/%D7%9C%D7%95%D7%97%D7%9E%D7%94_%D7%A4%D7%A1%D7%99%D7%9B%D7%95%D7%9C%D7%95%D7%92%D7%99%D7%AA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66162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60129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42017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74549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93178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28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50379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74749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15151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72587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2264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57180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68685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22333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0651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9654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7980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1999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6379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9697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3"/>
            <a:ext cx="10872000" cy="64209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רט על פורמט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93675" y="228600"/>
            <a:ext cx="11780838" cy="6470650"/>
          </a:xfrm>
        </p:spPr>
        <p:txBody>
          <a:bodyPr/>
          <a:lstStyle>
            <a:lvl1pPr>
              <a:defRPr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485228-0E29-4D12-A6E9-299A5C76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088C8B4-22B8-402C-8100-ED5EA1F70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552B-607E-4869-A917-C44959BDCB12}" type="datetimeFigureOut">
              <a:rPr lang="he-IL" smtClean="0"/>
              <a:pPr/>
              <a:t>כ"ו/תמוז/תש"ף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3864E2F-0B6E-4A5C-BFAA-22472070C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645161E-6299-41F9-9211-72210EFA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00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623800" y="1288473"/>
            <a:ext cx="10871177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טקסט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298" y="6189198"/>
            <a:ext cx="3068196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1039" y="81721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406" y="6347803"/>
            <a:ext cx="5558412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623807" y="192531"/>
            <a:ext cx="10871170" cy="1009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כ"ו/תמוז/תש"ף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3" r:id="rId6"/>
    <p:sldLayoutId id="2147483666" r:id="rId7"/>
    <p:sldLayoutId id="2147483667" r:id="rId8"/>
    <p:sldLayoutId id="2147483665" r:id="rId9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s93mxqvjgvk?start=31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3BNgbmSKiIg?start=12" TargetMode="Externa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TX7dGh1CI0Q?start=34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1jkD1k3viBA?start=30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br>
              <a:rPr lang="he-IL" b="0" dirty="0"/>
            </a:br>
            <a:r>
              <a:rPr lang="he-IL" b="0" dirty="0"/>
              <a:t>פרט קטן אך חשוב... </a:t>
            </a:r>
            <a:br>
              <a:rPr lang="en-US" b="0" dirty="0"/>
            </a:br>
            <a:endParaRPr lang="he-IL" b="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16173" y="1809620"/>
            <a:ext cx="10959033" cy="4680000"/>
          </a:xfrm>
        </p:spPr>
        <p:txBody>
          <a:bodyPr/>
          <a:lstStyle/>
          <a:p>
            <a:pPr marL="0" indent="0">
              <a:buNone/>
            </a:pPr>
            <a:r>
              <a:rPr lang="he-IL" dirty="0"/>
              <a:t>ממלכת יהודה </a:t>
            </a:r>
            <a:r>
              <a:rPr lang="he-IL" dirty="0" err="1"/>
              <a:t>היתה</a:t>
            </a:r>
            <a:r>
              <a:rPr lang="he-IL" dirty="0"/>
              <a:t> ממלכה וסאלית = </a:t>
            </a:r>
            <a:r>
              <a:rPr lang="he-I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משועבדת</a:t>
            </a:r>
            <a:r>
              <a:rPr lang="he-IL" dirty="0"/>
              <a:t> לאימפריה האשורית</a:t>
            </a:r>
          </a:p>
          <a:p>
            <a:pPr marL="0" indent="0">
              <a:buNone/>
            </a:pPr>
            <a:r>
              <a:rPr lang="he-IL" dirty="0"/>
              <a:t>חזקיהו היה </a:t>
            </a:r>
            <a:r>
              <a:rPr lang="he-IL" sz="2800" dirty="0"/>
              <a:t>מלך משועבד </a:t>
            </a:r>
            <a:r>
              <a:rPr lang="he-IL" dirty="0"/>
              <a:t>לאשור  ואמור היה להפגין </a:t>
            </a:r>
            <a:r>
              <a:rPr lang="he-IL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נאמנות</a:t>
            </a:r>
            <a:r>
              <a:rPr lang="he-IL" dirty="0"/>
              <a:t> לאימפריה המשעבדת</a:t>
            </a:r>
            <a:endParaRPr lang="en-US" dirty="0"/>
          </a:p>
          <a:p>
            <a:pPr marL="0" indent="0">
              <a:buNone/>
            </a:pPr>
            <a:r>
              <a:rPr lang="he-IL" dirty="0"/>
              <a:t>ובמקום זאת – </a:t>
            </a:r>
            <a:r>
              <a:rPr lang="he-IL" sz="2800" dirty="0" err="1">
                <a:solidFill>
                  <a:schemeClr val="accent2"/>
                </a:solidFill>
              </a:rPr>
              <a:t>וַיִּמְרֹ֥ד</a:t>
            </a:r>
            <a:r>
              <a:rPr lang="he-IL" sz="2800" dirty="0"/>
              <a:t> </a:t>
            </a:r>
            <a:r>
              <a:rPr lang="he-IL" sz="2800" dirty="0" err="1"/>
              <a:t>בְּמֶֽלֶךְ־אַשּׁ֖וּר</a:t>
            </a:r>
            <a:r>
              <a:rPr lang="he-IL" sz="2800" dirty="0"/>
              <a:t> </a:t>
            </a:r>
            <a:r>
              <a:rPr lang="he-IL" sz="2800" dirty="0">
                <a:solidFill>
                  <a:schemeClr val="accent2"/>
                </a:solidFill>
              </a:rPr>
              <a:t>וְלֹ֥א עֲבָדֽוֹ</a:t>
            </a:r>
            <a:r>
              <a:rPr lang="he-IL" sz="1800" dirty="0"/>
              <a:t>׃</a:t>
            </a:r>
            <a:br>
              <a:rPr lang="en-US" dirty="0"/>
            </a:br>
            <a:r>
              <a:rPr lang="he-IL" dirty="0"/>
              <a:t> </a:t>
            </a:r>
          </a:p>
        </p:txBody>
      </p:sp>
      <p:sp>
        <p:nvSpPr>
          <p:cNvPr id="4" name="מלבן 3"/>
          <p:cNvSpPr/>
          <p:nvPr/>
        </p:nvSpPr>
        <p:spPr>
          <a:xfrm>
            <a:off x="5249807" y="2046210"/>
            <a:ext cx="3721544" cy="2877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7072214" y="2659007"/>
            <a:ext cx="3018158" cy="3911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3587262" y="2659007"/>
            <a:ext cx="1157387" cy="3911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586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0" dirty="0"/>
              <a:t>חזקיהו כובש את </a:t>
            </a:r>
            <a:r>
              <a:rPr lang="he-IL" b="0" dirty="0" err="1"/>
              <a:t>פלשתים</a:t>
            </a:r>
            <a:endParaRPr lang="he-IL" b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503"/>
          <a:stretch/>
        </p:blipFill>
        <p:spPr bwMode="auto">
          <a:xfrm>
            <a:off x="6205424" y="1579689"/>
            <a:ext cx="3833616" cy="45138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לבן 1"/>
          <p:cNvSpPr/>
          <p:nvPr/>
        </p:nvSpPr>
        <p:spPr>
          <a:xfrm>
            <a:off x="529026" y="3575018"/>
            <a:ext cx="5341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/>
              <a:t>ח</a:t>
            </a:r>
            <a:r>
              <a:rPr lang="he-IL" dirty="0"/>
              <a:t> </a:t>
            </a:r>
            <a:r>
              <a:rPr lang="he-IL" sz="2000" dirty="0" err="1"/>
              <a:t>הֽוּא־</a:t>
            </a:r>
            <a:r>
              <a:rPr lang="he-IL" sz="2800" dirty="0" err="1"/>
              <a:t>הִכָּ֧ה</a:t>
            </a:r>
            <a:r>
              <a:rPr lang="he-IL" sz="2000" dirty="0"/>
              <a:t> </a:t>
            </a:r>
            <a:r>
              <a:rPr lang="he-IL" sz="2800" dirty="0" err="1"/>
              <a:t>אֶת־פְּלִשְׁתִּ֛ים</a:t>
            </a:r>
            <a:r>
              <a:rPr lang="he-IL" sz="2000" dirty="0"/>
              <a:t> </a:t>
            </a:r>
            <a:r>
              <a:rPr lang="he-IL" sz="2000" dirty="0" err="1"/>
              <a:t>עַד־עַזָּ֖ה</a:t>
            </a:r>
            <a:r>
              <a:rPr lang="he-IL" sz="2000" dirty="0"/>
              <a:t> </a:t>
            </a:r>
            <a:r>
              <a:rPr lang="he-IL" sz="2000" dirty="0" err="1"/>
              <a:t>וְאֶת־גְּבוּלֶ֑יה</a:t>
            </a:r>
            <a:r>
              <a:rPr lang="he-IL" sz="2000" dirty="0"/>
              <a:t>ָ </a:t>
            </a:r>
          </a:p>
        </p:txBody>
      </p:sp>
      <p:sp>
        <p:nvSpPr>
          <p:cNvPr id="3" name="חץ ימינה מקווקו 2"/>
          <p:cNvSpPr/>
          <p:nvPr/>
        </p:nvSpPr>
        <p:spPr>
          <a:xfrm rot="2312985">
            <a:off x="6345875" y="4430450"/>
            <a:ext cx="636590" cy="238686"/>
          </a:xfrm>
          <a:prstGeom prst="striped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אליפסה 5"/>
          <p:cNvSpPr/>
          <p:nvPr/>
        </p:nvSpPr>
        <p:spPr>
          <a:xfrm rot="2146287">
            <a:off x="6893556" y="4476624"/>
            <a:ext cx="514682" cy="95092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493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0" dirty="0"/>
              <a:t>תזכורת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כ- 20 שנה לפני כן, </a:t>
            </a:r>
            <a:r>
              <a:rPr lang="he-IL" sz="3200" dirty="0"/>
              <a:t>ממלכת</a:t>
            </a:r>
            <a:r>
              <a:rPr lang="he-IL" dirty="0"/>
              <a:t> </a:t>
            </a:r>
            <a:r>
              <a:rPr lang="he-IL" sz="3200" dirty="0"/>
              <a:t>ישראל</a:t>
            </a:r>
            <a:r>
              <a:rPr lang="he-IL" dirty="0"/>
              <a:t> מרדה גם היא באשור </a:t>
            </a:r>
            <a:r>
              <a:rPr lang="he-IL" sz="3200" dirty="0">
                <a:solidFill>
                  <a:schemeClr val="accent2"/>
                </a:solidFill>
              </a:rPr>
              <a:t>והוחרבה!</a:t>
            </a:r>
            <a:endParaRPr lang="he-IL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he-IL" dirty="0"/>
              <a:t>וחזקיהו זוכר זאת היטב-היטב!</a:t>
            </a:r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08799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515206" y="430504"/>
            <a:ext cx="11557432" cy="720000"/>
          </a:xfrm>
        </p:spPr>
        <p:txBody>
          <a:bodyPr/>
          <a:lstStyle/>
          <a:p>
            <a:pPr algn="r"/>
            <a:r>
              <a:rPr lang="he-IL" b="0" dirty="0"/>
              <a:t>אז למה חזקיהו מסתכן כל כך? 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793922" y="1310044"/>
            <a:ext cx="9000000" cy="415251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/>
              <a:t>איזה </a:t>
            </a:r>
            <a:r>
              <a:rPr lang="he-IL" sz="3200" dirty="0"/>
              <a:t>סיכוי</a:t>
            </a:r>
            <a:r>
              <a:rPr lang="he-IL" dirty="0"/>
              <a:t> היה לו מול אימפריה כל כך </a:t>
            </a:r>
            <a:r>
              <a:rPr lang="he-IL" sz="3200" dirty="0" err="1"/>
              <a:t>עצמתית</a:t>
            </a:r>
            <a:r>
              <a:rPr lang="he-IL" sz="3200" dirty="0"/>
              <a:t> וחזקה?</a:t>
            </a:r>
            <a:endParaRPr lang="he-IL" dirty="0"/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291" y="2388048"/>
            <a:ext cx="3721805" cy="372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53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0" dirty="0"/>
              <a:t>אולי בגלל....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595206" y="1514666"/>
            <a:ext cx="9000000" cy="4152517"/>
          </a:xfrm>
        </p:spPr>
        <p:txBody>
          <a:bodyPr/>
          <a:lstStyle/>
          <a:p>
            <a:pPr marL="0" indent="0">
              <a:buNone/>
            </a:pPr>
            <a:r>
              <a:rPr lang="he-IL" dirty="0"/>
              <a:t>ה בַּֽה' </a:t>
            </a:r>
            <a:r>
              <a:rPr lang="he-IL" dirty="0" err="1"/>
              <a:t>אֱלֹהֵֽי־יִשְׂרָאֵ֖ל</a:t>
            </a:r>
            <a:r>
              <a:rPr lang="he-IL" dirty="0"/>
              <a:t> </a:t>
            </a:r>
            <a:r>
              <a:rPr lang="he-IL" dirty="0">
                <a:solidFill>
                  <a:schemeClr val="accent2"/>
                </a:solidFill>
              </a:rPr>
              <a:t>בָּטָ֑ח...</a:t>
            </a:r>
            <a:r>
              <a:rPr lang="he-IL" b="1" dirty="0">
                <a:solidFill>
                  <a:schemeClr val="accent2"/>
                </a:solidFill>
              </a:rPr>
              <a:t> </a:t>
            </a:r>
            <a:r>
              <a:rPr lang="he-IL" b="1" dirty="0"/>
              <a:t>ז</a:t>
            </a:r>
            <a:r>
              <a:rPr lang="he-IL" dirty="0"/>
              <a:t> </a:t>
            </a:r>
            <a:r>
              <a:rPr lang="he-I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וְהָיָ֤ה ה'֙ עִמּ֔וֹ </a:t>
            </a:r>
            <a:r>
              <a:rPr lang="he-IL" dirty="0"/>
              <a:t>בְּכֹ֥ל </a:t>
            </a:r>
            <a:r>
              <a:rPr lang="he-IL" dirty="0" err="1"/>
              <a:t>אֲשֶׁר־יֵצֵ֖א</a:t>
            </a:r>
            <a:r>
              <a:rPr lang="he-IL" dirty="0"/>
              <a:t>  </a:t>
            </a:r>
            <a:r>
              <a:rPr lang="he-I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יַשְׂכִּ֑יל</a:t>
            </a:r>
          </a:p>
          <a:p>
            <a:endParaRPr lang="he-IL" dirty="0"/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2557761" y="1553437"/>
            <a:ext cx="863243" cy="37127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5384090" y="1534051"/>
            <a:ext cx="1521868" cy="41004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9787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0" dirty="0"/>
              <a:t>ואולי בגלל....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042288" y="1514666"/>
            <a:ext cx="9552918" cy="4152517"/>
          </a:xfrm>
        </p:spPr>
        <p:txBody>
          <a:bodyPr/>
          <a:lstStyle/>
          <a:p>
            <a:pPr marL="228600" indent="0">
              <a:lnSpc>
                <a:spcPct val="150000"/>
              </a:lnSpc>
              <a:buClr>
                <a:schemeClr val="accent2"/>
              </a:buClr>
              <a:buNone/>
            </a:pPr>
            <a:r>
              <a:rPr lang="he-IL" sz="3200" dirty="0">
                <a:solidFill>
                  <a:schemeClr val="accent2"/>
                </a:solidFill>
              </a:rPr>
              <a:t>סרגון</a:t>
            </a:r>
            <a:r>
              <a:rPr lang="he-IL" sz="3200" dirty="0"/>
              <a:t> </a:t>
            </a:r>
            <a:r>
              <a:rPr lang="he-IL" dirty="0"/>
              <a:t>מלך אשור </a:t>
            </a:r>
            <a:r>
              <a:rPr lang="he-IL" sz="3200" dirty="0"/>
              <a:t>נהרג</a:t>
            </a:r>
            <a:r>
              <a:rPr lang="he-IL" dirty="0"/>
              <a:t> באחד הקרבות וזו </a:t>
            </a:r>
            <a:r>
              <a:rPr lang="he-IL" sz="3200" dirty="0"/>
              <a:t>שעת כושר </a:t>
            </a:r>
            <a:r>
              <a:rPr lang="he-IL" dirty="0"/>
              <a:t>למרידה?!</a:t>
            </a:r>
          </a:p>
          <a:p>
            <a:endParaRPr lang="he-IL" dirty="0"/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370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27457" y="213094"/>
            <a:ext cx="11621376" cy="720000"/>
          </a:xfrm>
        </p:spPr>
        <p:txBody>
          <a:bodyPr/>
          <a:lstStyle/>
          <a:p>
            <a:pPr algn="r"/>
            <a:r>
              <a:rPr lang="he-IL" sz="4400" b="0" dirty="0"/>
              <a:t>חזקיהו מכין את יהודה לקראת תגובה אשורית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2093969" y="1751259"/>
            <a:ext cx="9000000" cy="4152517"/>
          </a:xfrm>
        </p:spPr>
        <p:txBody>
          <a:bodyPr/>
          <a:lstStyle/>
          <a:p>
            <a:pPr lvl="0">
              <a:lnSpc>
                <a:spcPct val="150000"/>
              </a:lnSpc>
              <a:buClr>
                <a:schemeClr val="accent2"/>
              </a:buClr>
            </a:pPr>
            <a:r>
              <a:rPr lang="he-IL" b="1" dirty="0"/>
              <a:t>ד</a:t>
            </a:r>
            <a:r>
              <a:rPr lang="he-IL" dirty="0"/>
              <a:t> </a:t>
            </a:r>
            <a:r>
              <a:rPr lang="he-IL" dirty="0">
                <a:solidFill>
                  <a:schemeClr val="accent2"/>
                </a:solidFill>
              </a:rPr>
              <a:t>וַֽיִּסְתְּמוּ֙ </a:t>
            </a:r>
            <a:r>
              <a:rPr lang="he-IL" dirty="0" err="1">
                <a:solidFill>
                  <a:schemeClr val="accent2"/>
                </a:solidFill>
              </a:rPr>
              <a:t>אֶת־כָּל־הַמַּעְיָנ֔וֹת</a:t>
            </a:r>
            <a:r>
              <a:rPr lang="he-IL" dirty="0">
                <a:solidFill>
                  <a:schemeClr val="accent2"/>
                </a:solidFill>
              </a:rPr>
              <a:t> </a:t>
            </a:r>
            <a:r>
              <a:rPr lang="he-IL" dirty="0" err="1"/>
              <a:t>וְאֶת־הַנַּ֛חַל</a:t>
            </a:r>
            <a:r>
              <a:rPr lang="he-IL" dirty="0"/>
              <a:t> הַשּׁוֹטֵ֥ף </a:t>
            </a:r>
            <a:r>
              <a:rPr lang="he-IL" dirty="0" err="1"/>
              <a:t>בְּתוֹךְ־הָאָ֖רֶץ</a:t>
            </a:r>
            <a:r>
              <a:rPr lang="he-IL" dirty="0"/>
              <a:t> </a:t>
            </a:r>
          </a:p>
          <a:p>
            <a:pPr lvl="0">
              <a:lnSpc>
                <a:spcPct val="150000"/>
              </a:lnSpc>
              <a:buClr>
                <a:schemeClr val="accent2"/>
              </a:buClr>
            </a:pPr>
            <a:r>
              <a:rPr lang="he-IL" b="1" dirty="0"/>
              <a:t>ה</a:t>
            </a:r>
            <a:r>
              <a:rPr lang="he-IL" dirty="0"/>
              <a:t>  </a:t>
            </a:r>
            <a:r>
              <a:rPr lang="he-IL" dirty="0" err="1"/>
              <a:t>וַיִּבֶן</a:t>
            </a:r>
            <a:r>
              <a:rPr lang="he-IL" dirty="0"/>
              <a:t>֩ </a:t>
            </a:r>
            <a:r>
              <a:rPr lang="he-IL" dirty="0" err="1"/>
              <a:t>אֶת־כָּל־</a:t>
            </a:r>
            <a:r>
              <a:rPr lang="he-IL" dirty="0" err="1">
                <a:solidFill>
                  <a:schemeClr val="accent2"/>
                </a:solidFill>
              </a:rPr>
              <a:t>הַֽחוֹמָ֨ה</a:t>
            </a:r>
            <a:r>
              <a:rPr lang="he-IL" dirty="0">
                <a:solidFill>
                  <a:schemeClr val="accent2"/>
                </a:solidFill>
              </a:rPr>
              <a:t> הַפְּרוּצָ֜ה 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he-IL" dirty="0"/>
              <a:t>וַיַּ֥עַשׂ </a:t>
            </a:r>
            <a:r>
              <a:rPr lang="he-IL" dirty="0">
                <a:solidFill>
                  <a:schemeClr val="accent2"/>
                </a:solidFill>
              </a:rPr>
              <a:t>שֶׁ֛לַח לָרֹ֖ב וּמָֽגִנִּֽים</a:t>
            </a:r>
            <a:r>
              <a:rPr lang="he-IL" dirty="0"/>
              <a:t>׃ </a:t>
            </a:r>
            <a:r>
              <a:rPr lang="he-IL" sz="1600" dirty="0"/>
              <a:t>(דה"ב לב)</a:t>
            </a:r>
          </a:p>
          <a:p>
            <a:pPr lvl="0">
              <a:lnSpc>
                <a:spcPct val="150000"/>
              </a:lnSpc>
              <a:buClr>
                <a:schemeClr val="accent2"/>
              </a:buClr>
            </a:pPr>
            <a:r>
              <a:rPr lang="he-IL" sz="2000" b="1" dirty="0"/>
              <a:t>ו</a:t>
            </a:r>
            <a:r>
              <a:rPr lang="he-IL" sz="1600" dirty="0"/>
              <a:t> </a:t>
            </a:r>
            <a:r>
              <a:rPr lang="he-IL" dirty="0" err="1"/>
              <a:t>וַיִּתֵּ֛ן</a:t>
            </a:r>
            <a:r>
              <a:rPr lang="he-IL" dirty="0"/>
              <a:t> </a:t>
            </a:r>
            <a:r>
              <a:rPr lang="he-IL" dirty="0">
                <a:solidFill>
                  <a:schemeClr val="accent2"/>
                </a:solidFill>
              </a:rPr>
              <a:t>שָׂרֵ֥י מִלְחָמ֖וֹת </a:t>
            </a:r>
            <a:r>
              <a:rPr lang="he-IL" dirty="0" err="1"/>
              <a:t>עַל־הָעָ֑ם</a:t>
            </a:r>
            <a:r>
              <a:rPr lang="he-IL" dirty="0"/>
              <a:t> ...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he-IL" sz="1600" dirty="0"/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9176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0" dirty="0"/>
              <a:t>החומה הרחבה</a:t>
            </a:r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089111" y="1256528"/>
            <a:ext cx="8012190" cy="45282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7423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0" dirty="0"/>
              <a:t>חפירת נקבת השילוח</a:t>
            </a:r>
          </a:p>
        </p:txBody>
      </p:sp>
      <p:pic>
        <p:nvPicPr>
          <p:cNvPr id="5" name="מציין מיקום תוכן 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2683" y="1035017"/>
            <a:ext cx="3825046" cy="495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65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0" dirty="0"/>
              <a:t>נקבת השילוח </a:t>
            </a:r>
            <a:r>
              <a:rPr lang="he-IL" sz="2800" b="0" dirty="0"/>
              <a:t>(0:31-2:13)</a:t>
            </a:r>
          </a:p>
        </p:txBody>
      </p:sp>
      <p:pic>
        <p:nvPicPr>
          <p:cNvPr id="2" name="s93mxqvjgvk"/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42357" y="872117"/>
            <a:ext cx="10105697" cy="500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81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מלכים ב, י"ח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תנ"ך לכיתות ט'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שם המורה: יעל </a:t>
            </a:r>
            <a:r>
              <a:rPr lang="he-IL" dirty="0" err="1">
                <a:sym typeface="Varela Round"/>
              </a:rPr>
              <a:t>רשלבך</a:t>
            </a:r>
            <a:endParaRPr lang="he-IL" dirty="0">
              <a:sym typeface="Varela Rou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0" dirty="0"/>
              <a:t>המרד באשור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9000000" cy="4152517"/>
          </a:xfrm>
        </p:spPr>
        <p:txBody>
          <a:bodyPr/>
          <a:lstStyle/>
          <a:p>
            <a:r>
              <a:rPr lang="he-IL" dirty="0"/>
              <a:t>האם ההכנות </a:t>
            </a:r>
            <a:r>
              <a:rPr lang="he-IL" sz="3200" dirty="0"/>
              <a:t>יוכיחו את עצמן</a:t>
            </a:r>
            <a:r>
              <a:rPr lang="he-IL" dirty="0">
                <a:solidFill>
                  <a:srgbClr val="FF0000"/>
                </a:solidFill>
              </a:rPr>
              <a:t>?</a:t>
            </a:r>
            <a:br>
              <a:rPr lang="en-US" dirty="0"/>
            </a:br>
            <a:r>
              <a:rPr lang="he-IL" dirty="0"/>
              <a:t> </a:t>
            </a:r>
          </a:p>
          <a:p>
            <a:r>
              <a:rPr lang="he-IL" dirty="0"/>
              <a:t>האם ממלכת יהודה תצליח </a:t>
            </a:r>
            <a:r>
              <a:rPr lang="he-IL" sz="3200" dirty="0"/>
              <a:t>להדוף</a:t>
            </a:r>
            <a:r>
              <a:rPr lang="he-IL" dirty="0"/>
              <a:t> מתקפה אשורית</a:t>
            </a:r>
            <a:r>
              <a:rPr lang="he-IL" dirty="0">
                <a:solidFill>
                  <a:srgbClr val="FF0000"/>
                </a:solidFill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81369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08705" y="573094"/>
            <a:ext cx="11868017" cy="1127818"/>
          </a:xfrm>
        </p:spPr>
        <p:txBody>
          <a:bodyPr/>
          <a:lstStyle/>
          <a:p>
            <a:pPr algn="r"/>
            <a:r>
              <a:rPr lang="he-IL" b="0" dirty="0"/>
              <a:t>סנחריב מלך אשור מגיב למרד ועורך מסע מלחמה ליהודה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908531" y="2237233"/>
            <a:ext cx="9000000" cy="415251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 err="1"/>
              <a:t>יג</a:t>
            </a:r>
            <a:r>
              <a:rPr lang="he-IL" dirty="0"/>
              <a:t> וּבְאַרְבַּע֩ עֶשְׂרֵ֨ה שָׁנָ֜ה לַמֶּ֣לֶךְ חִזְקִיָּ֗ה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 </a:t>
            </a:r>
            <a:r>
              <a:rPr lang="he-I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עָלָ֞ה </a:t>
            </a:r>
            <a:r>
              <a:rPr lang="he-IL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סַנְחֵרִ֤יב</a:t>
            </a:r>
            <a:r>
              <a:rPr lang="he-I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e-IL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מֶֽלֶךְ־אַשּׁוּר</a:t>
            </a:r>
            <a:r>
              <a:rPr lang="he-I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֙  </a:t>
            </a:r>
            <a:r>
              <a:rPr lang="he-IL" dirty="0"/>
              <a:t>עַ֣ל </a:t>
            </a:r>
            <a:r>
              <a:rPr lang="he-IL" sz="2800" dirty="0" err="1"/>
              <a:t>כָּל־עָרֵ֧י</a:t>
            </a:r>
            <a:r>
              <a:rPr lang="he-IL" sz="2800" dirty="0"/>
              <a:t> יְהוּדָ֛ה </a:t>
            </a:r>
            <a:r>
              <a:rPr lang="he-IL" sz="2800" dirty="0" err="1"/>
              <a:t>הַבְּצֻר֖וֹת</a:t>
            </a:r>
            <a:r>
              <a:rPr lang="he-IL" sz="2800" dirty="0"/>
              <a:t> </a:t>
            </a:r>
            <a:r>
              <a:rPr lang="he-IL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וַֽיִּתְפְּשֵֽׂם</a:t>
            </a:r>
            <a:r>
              <a:rPr lang="he-IL" sz="2800" dirty="0"/>
              <a:t> </a:t>
            </a:r>
            <a:r>
              <a:rPr lang="he-IL" sz="1400" dirty="0"/>
              <a:t>(מל"ב </a:t>
            </a:r>
            <a:r>
              <a:rPr lang="he-IL" sz="1400" dirty="0" err="1"/>
              <a:t>יח</a:t>
            </a:r>
            <a:r>
              <a:rPr lang="he-IL" sz="1400" dirty="0"/>
              <a:t>, 13). 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  <p:sp>
        <p:nvSpPr>
          <p:cNvPr id="2" name="מלבן 1"/>
          <p:cNvSpPr/>
          <p:nvPr/>
        </p:nvSpPr>
        <p:spPr>
          <a:xfrm>
            <a:off x="2078182" y="3120470"/>
            <a:ext cx="1483502" cy="4859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7347172" y="3106616"/>
            <a:ext cx="3561359" cy="4859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690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0" dirty="0"/>
              <a:t>מסע סנחריב ליהודה </a:t>
            </a:r>
            <a:r>
              <a:rPr lang="he-IL" sz="3200" b="0" dirty="0"/>
              <a:t>0:12-0:52</a:t>
            </a:r>
          </a:p>
        </p:txBody>
      </p:sp>
      <p:pic>
        <p:nvPicPr>
          <p:cNvPr id="2" name="3BNgbmSKiIg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27637" y="909322"/>
            <a:ext cx="10179446" cy="489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89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0" dirty="0"/>
              <a:t>חזקיהו שולח למלך אשור משלחת כניעה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959161" y="1578610"/>
            <a:ext cx="10262698" cy="415251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יד</a:t>
            </a:r>
            <a:r>
              <a:rPr lang="he-IL" dirty="0"/>
              <a:t> וַיִּשְׁלַ֣ח חִזְקִיָּ֣ה </a:t>
            </a:r>
            <a:r>
              <a:rPr lang="he-IL" dirty="0" err="1"/>
              <a:t>מֶֽלֶךְ־יְהוּדָ֣ה</a:t>
            </a:r>
            <a:r>
              <a:rPr lang="he-IL" dirty="0"/>
              <a:t> </a:t>
            </a:r>
            <a:r>
              <a:rPr lang="he-IL" dirty="0" err="1"/>
              <a:t>אֶל־מֶֽלֶךְ־אַשּׁוּר</a:t>
            </a:r>
            <a:r>
              <a:rPr lang="he-IL" dirty="0"/>
              <a:t>֩  </a:t>
            </a:r>
            <a:r>
              <a:rPr lang="he-IL" dirty="0" err="1"/>
              <a:t>לָכִ֨ישָׁה</a:t>
            </a:r>
            <a:r>
              <a:rPr lang="he-IL" dirty="0"/>
              <a:t>  </a:t>
            </a:r>
            <a:r>
              <a:rPr lang="he-IL" dirty="0" err="1"/>
              <a:t>לֵאמֹ֤ר</a:t>
            </a:r>
            <a:r>
              <a:rPr lang="he-IL" dirty="0"/>
              <a:t>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800" dirty="0"/>
              <a:t>חָטָ֨אתִי֙ שׁ֣וּב מֵֽעָלַ֔י </a:t>
            </a:r>
            <a:r>
              <a:rPr lang="he-IL" dirty="0"/>
              <a:t>אֵ֛ת </a:t>
            </a:r>
            <a:r>
              <a:rPr lang="he-IL" dirty="0" err="1"/>
              <a:t>אֲשֶׁר־תִּתֵּ֥ן</a:t>
            </a:r>
            <a:r>
              <a:rPr lang="he-IL" dirty="0"/>
              <a:t> עָלַ֖י </a:t>
            </a:r>
            <a:r>
              <a:rPr lang="he-IL" sz="3200" dirty="0"/>
              <a:t>אֶשָּׂ֑א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וַיָּ֨שֶׂם </a:t>
            </a:r>
            <a:r>
              <a:rPr lang="he-IL" dirty="0" err="1"/>
              <a:t>מֶֽלֶךְ־אַשּׁ֜וּר</a:t>
            </a:r>
            <a:r>
              <a:rPr lang="he-IL" dirty="0"/>
              <a:t> </a:t>
            </a:r>
            <a:r>
              <a:rPr lang="he-IL" dirty="0" err="1"/>
              <a:t>עַל־חִזְקִיָּ֣ה</a:t>
            </a:r>
            <a:r>
              <a:rPr lang="he-IL" dirty="0"/>
              <a:t> </a:t>
            </a:r>
            <a:r>
              <a:rPr lang="he-IL" dirty="0" err="1"/>
              <a:t>מֶֽלֶךְ־יְהוּדָ֗ה</a:t>
            </a:r>
            <a:r>
              <a:rPr lang="he-IL" dirty="0"/>
              <a:t> </a:t>
            </a:r>
            <a:r>
              <a:rPr lang="he-I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שְׁלֹ֤שׁ מֵאוֹת֙ </a:t>
            </a:r>
            <a:r>
              <a:rPr lang="he-IL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כִּכַּר־כֶּ֔סֶף</a:t>
            </a:r>
            <a:r>
              <a:rPr lang="he-I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וּשְׁלֹשִׁ֖ים כִּכַּ֥ר זָהָֽב</a:t>
            </a:r>
            <a:r>
              <a:rPr lang="he-IL" dirty="0"/>
              <a:t>׃ </a:t>
            </a:r>
            <a:br>
              <a:rPr lang="en-US" dirty="0"/>
            </a:br>
            <a:br>
              <a:rPr lang="en-US" dirty="0"/>
            </a:br>
            <a:endParaRPr lang="he-IL" dirty="0"/>
          </a:p>
        </p:txBody>
      </p:sp>
      <p:sp>
        <p:nvSpPr>
          <p:cNvPr id="2" name="מלבן 1"/>
          <p:cNvSpPr/>
          <p:nvPr/>
        </p:nvSpPr>
        <p:spPr>
          <a:xfrm>
            <a:off x="1208544" y="3165230"/>
            <a:ext cx="5109130" cy="40924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9237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0" dirty="0"/>
              <a:t>כדי לשלם את הקנס, נאלץ חזקיהו...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176571" y="1540243"/>
            <a:ext cx="9418635" cy="415251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טו</a:t>
            </a:r>
            <a:r>
              <a:rPr lang="he-IL" dirty="0"/>
              <a:t> </a:t>
            </a:r>
            <a:r>
              <a:rPr lang="he-IL" dirty="0" err="1"/>
              <a:t>וַיִּתֵּן</a:t>
            </a:r>
            <a:r>
              <a:rPr lang="he-IL" dirty="0"/>
              <a:t>֙ חִזְקִיָּ֔ה </a:t>
            </a:r>
            <a:r>
              <a:rPr lang="he-IL" dirty="0" err="1"/>
              <a:t>אֶת־כָּל־הַכֶּ֖סֶף</a:t>
            </a:r>
            <a:r>
              <a:rPr lang="he-IL" dirty="0"/>
              <a:t> הַנִּמְצָ֣א </a:t>
            </a:r>
            <a:r>
              <a:rPr lang="he-IL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בֵית־ ה' </a:t>
            </a:r>
            <a:r>
              <a:rPr lang="he-IL" dirty="0" err="1"/>
              <a:t>וּבְאֹֽצְר֖וֹת</a:t>
            </a:r>
            <a:r>
              <a:rPr lang="he-IL" dirty="0"/>
              <a:t> </a:t>
            </a:r>
            <a:r>
              <a:rPr lang="he-IL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בֵּ֥ית הַמֶּֽלֶךְ</a:t>
            </a:r>
            <a:r>
              <a:rPr lang="he-IL" dirty="0"/>
              <a:t>׃ 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en-US" dirty="0"/>
            </a:br>
            <a:endParaRPr lang="he-IL" dirty="0"/>
          </a:p>
        </p:txBody>
      </p:sp>
      <p:sp>
        <p:nvSpPr>
          <p:cNvPr id="2" name="מלבן 1"/>
          <p:cNvSpPr/>
          <p:nvPr/>
        </p:nvSpPr>
        <p:spPr>
          <a:xfrm>
            <a:off x="4667916" y="1822408"/>
            <a:ext cx="1290604" cy="43993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1649758" y="1822408"/>
            <a:ext cx="1795762" cy="43993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039" y="2882278"/>
            <a:ext cx="3105552" cy="2329164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5423538" y="3715941"/>
            <a:ext cx="5434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שְׁלֹ֤שׁ מֵאוֹת֙ </a:t>
            </a:r>
            <a:r>
              <a:rPr lang="he-IL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כִּכַּר־כֶּ֔סֶף</a:t>
            </a:r>
            <a:r>
              <a:rPr lang="he-IL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וּשְׁלֹשִׁ֖ים כִּכַּ֥ר זָהָֽב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96187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תוצאות מסע סנחריב ביהודה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מעל 40 יישובים ביהודה נבזזו ונהרסו, ותושביהן נלקחו לגלות.</a:t>
            </a:r>
            <a:br>
              <a:rPr lang="en-US" dirty="0"/>
            </a:br>
            <a:endParaRPr lang="he-IL" dirty="0"/>
          </a:p>
          <a:p>
            <a:r>
              <a:rPr lang="he-IL" dirty="0"/>
              <a:t>הנביא ישעיהו:  אַרְצְכֶ֣ם </a:t>
            </a:r>
            <a:r>
              <a:rPr lang="he-IL" sz="3200" dirty="0"/>
              <a:t>שְׁמָמָ֔ה</a:t>
            </a:r>
            <a:r>
              <a:rPr lang="he-IL" dirty="0"/>
              <a:t> עָֽרֵיכֶ֖ם </a:t>
            </a:r>
            <a:r>
              <a:rPr lang="he-IL" sz="3200" dirty="0"/>
              <a:t>שְׂרֻפ֣וֹת אֵ֑שׁ </a:t>
            </a:r>
            <a:br>
              <a:rPr lang="en-US" sz="3200" dirty="0"/>
            </a:br>
            <a:r>
              <a:rPr lang="he-IL" dirty="0"/>
              <a:t>אַדְמַתְכֶ֗ם לְנֶגְדְּכֶם֙  </a:t>
            </a:r>
            <a:r>
              <a:rPr lang="he-IL" sz="3200" dirty="0"/>
              <a:t>זָרִים֙ אֹֽכְלִ֣ים אֹתָ֔הּ וּשְׁמָמָ֖ה </a:t>
            </a:r>
            <a:r>
              <a:rPr lang="he-IL" dirty="0"/>
              <a:t>כְּמַהְפֵּכַ֥ת זָרִֽים </a:t>
            </a:r>
            <a:r>
              <a:rPr lang="he-IL" sz="2000" dirty="0"/>
              <a:t>(</a:t>
            </a:r>
            <a:r>
              <a:rPr lang="he-IL" sz="2000" dirty="0" err="1"/>
              <a:t>ישעיה,א</a:t>
            </a:r>
            <a:r>
              <a:rPr lang="he-IL" sz="2000" dirty="0"/>
              <a:t>, ז')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77058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האם זה סופה של ממלכת יהודה?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sz="3200" dirty="0"/>
              <a:t>לא!</a:t>
            </a:r>
          </a:p>
          <a:p>
            <a:pPr marL="0" indent="0">
              <a:buNone/>
            </a:pPr>
            <a:r>
              <a:rPr lang="he-IL" dirty="0"/>
              <a:t>ספוילר: ממלכת יהודה </a:t>
            </a:r>
            <a:r>
              <a:rPr lang="he-IL" sz="3200" dirty="0"/>
              <a:t>תשרוד</a:t>
            </a:r>
            <a:r>
              <a:rPr lang="he-IL" dirty="0"/>
              <a:t> עוד כ-120 שנה, הסיפור </a:t>
            </a:r>
            <a:r>
              <a:rPr lang="he-IL" sz="3200" dirty="0"/>
              <a:t>לא נגמר </a:t>
            </a:r>
            <a:r>
              <a:rPr lang="he-IL" dirty="0"/>
              <a:t>כאן!</a:t>
            </a:r>
          </a:p>
        </p:txBody>
      </p:sp>
    </p:spTree>
    <p:extLst>
      <p:ext uri="{BB962C8B-B14F-4D97-AF65-F5344CB8AC3E}">
        <p14:creationId xmlns:p14="http://schemas.microsoft.com/office/powerpoint/2010/main" val="963996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3035" y="835757"/>
            <a:ext cx="11519065" cy="720000"/>
          </a:xfrm>
        </p:spPr>
        <p:txBody>
          <a:bodyPr/>
          <a:lstStyle/>
          <a:p>
            <a:pPr algn="r"/>
            <a:r>
              <a:rPr lang="he-IL" b="0" dirty="0"/>
              <a:t>הסיפור עוד לא נגמר, אבל לפני שנמשיך – תגלית מרעישה! </a:t>
            </a:r>
          </a:p>
        </p:txBody>
      </p:sp>
    </p:spTree>
    <p:extLst>
      <p:ext uri="{BB962C8B-B14F-4D97-AF65-F5344CB8AC3E}">
        <p14:creationId xmlns:p14="http://schemas.microsoft.com/office/powerpoint/2010/main" val="4231782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והתגלית -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ב-1830 התגלתה בעיראק כתובת עתיקה, שחקוקות עליה מאות שורות בשפה הבבלית בכתב עתיק –</a:t>
            </a:r>
            <a:r>
              <a:rPr lang="he-IL" sz="3200" dirty="0"/>
              <a:t>כתב היתדות</a:t>
            </a:r>
            <a:r>
              <a:rPr lang="he-I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6636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8641" y="306933"/>
            <a:ext cx="3491499" cy="5834832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515206" y="4980030"/>
            <a:ext cx="43034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400" dirty="0"/>
              <a:t>מאת </a:t>
            </a:r>
            <a:r>
              <a:rPr lang="he-IL" sz="1400" dirty="0" err="1"/>
              <a:t>Hanay</a:t>
            </a:r>
            <a:r>
              <a:rPr lang="he-IL" sz="1400" dirty="0"/>
              <a:t> - נוצר על ידי מעלה היצירה, CC BY-SA 3.0, https://commons.wikimedia.org/w/index.php?curid=34452536</a:t>
            </a:r>
          </a:p>
        </p:txBody>
      </p:sp>
    </p:spTree>
    <p:extLst>
      <p:ext uri="{BB962C8B-B14F-4D97-AF65-F5344CB8AC3E}">
        <p14:creationId xmlns:p14="http://schemas.microsoft.com/office/powerpoint/2010/main" val="200671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515206" y="283433"/>
            <a:ext cx="11160000" cy="720000"/>
          </a:xfrm>
        </p:spPr>
        <p:txBody>
          <a:bodyPr/>
          <a:lstStyle/>
          <a:p>
            <a:pPr algn="r"/>
            <a:r>
              <a:rPr lang="he-IL" b="0" dirty="0">
                <a:solidFill>
                  <a:srgbClr val="192A72"/>
                </a:solidFill>
              </a:rPr>
              <a:t>מה נלמד בחלק הראשון של השיעור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1214937" y="1348411"/>
            <a:ext cx="9380269" cy="4152517"/>
          </a:xfrm>
        </p:spPr>
        <p:txBody>
          <a:bodyPr/>
          <a:lstStyle/>
          <a:p>
            <a:pPr marL="457200" lvl="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he-IL" b="1" dirty="0"/>
              <a:t>נ</a:t>
            </a:r>
            <a:r>
              <a:rPr lang="he-IL" dirty="0"/>
              <a:t>עשה היכרות עם המלך חזקיהו, שמלך בממלכת יהודה </a:t>
            </a:r>
          </a:p>
          <a:p>
            <a:pPr marL="457200" lvl="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he-IL" b="1" dirty="0"/>
              <a:t>נ</a:t>
            </a:r>
            <a:r>
              <a:rPr lang="he-IL" dirty="0"/>
              <a:t>למד על מהלך פוליטי נועז שעשה </a:t>
            </a:r>
          </a:p>
          <a:p>
            <a:pPr marL="457200" lvl="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he-IL" b="1" dirty="0"/>
              <a:t>נ</a:t>
            </a:r>
            <a:r>
              <a:rPr lang="he-IL" dirty="0"/>
              <a:t>ראה מה עלה בגורל מהלך זה, האם הצליח או נכשל?</a:t>
            </a:r>
          </a:p>
          <a:p>
            <a:pPr marL="457200" lvl="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he-IL" b="1" dirty="0"/>
              <a:t>נ</a:t>
            </a:r>
            <a:r>
              <a:rPr lang="he-IL" dirty="0"/>
              <a:t>כיר מקורות נוספים המספרים על האירוע</a:t>
            </a:r>
          </a:p>
          <a:p>
            <a:pPr marL="457200" lvl="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he-IL" dirty="0"/>
              <a:t>ו</a:t>
            </a:r>
            <a:r>
              <a:rPr lang="he-IL" b="1" dirty="0"/>
              <a:t>נ</a:t>
            </a:r>
            <a:r>
              <a:rPr lang="he-IL" dirty="0"/>
              <a:t>סיים בדיון קצר על דמותו של חזקיהו כמלך</a:t>
            </a:r>
          </a:p>
          <a:p>
            <a:pPr marL="0" indent="0">
              <a:lnSpc>
                <a:spcPct val="200000"/>
              </a:lnSpc>
              <a:buNone/>
            </a:pP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474304" cy="720000"/>
          </a:xfrm>
        </p:spPr>
        <p:txBody>
          <a:bodyPr/>
          <a:lstStyle/>
          <a:p>
            <a:pPr algn="r"/>
            <a:r>
              <a:rPr lang="he-IL" sz="4000" dirty="0"/>
              <a:t>וכשהגיעו לשורה 18  - גילו סיפור מוכר!</a:t>
            </a:r>
          </a:p>
        </p:txBody>
      </p:sp>
      <p:sp>
        <p:nvSpPr>
          <p:cNvPr id="4" name="מציין מיקום תוכן 10"/>
          <p:cNvSpPr txBox="1">
            <a:spLocks/>
          </p:cNvSpPr>
          <p:nvPr/>
        </p:nvSpPr>
        <p:spPr>
          <a:xfrm>
            <a:off x="1595206" y="1156579"/>
            <a:ext cx="9000000" cy="4152517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 </a:t>
            </a:r>
            <a:endParaRPr lang="he-IL" dirty="0"/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515206" y="1195757"/>
            <a:ext cx="11160000" cy="4680000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he-IL" dirty="0">
              <a:solidFill>
                <a:schemeClr val="tx2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he-IL" dirty="0">
                <a:solidFill>
                  <a:schemeClr val="tx2"/>
                </a:solidFill>
              </a:rPr>
              <a:t>הסיפור של מסע סנחריב ליהודה! </a:t>
            </a:r>
          </a:p>
        </p:txBody>
      </p:sp>
    </p:spTree>
    <p:extLst>
      <p:ext uri="{BB962C8B-B14F-4D97-AF65-F5344CB8AC3E}">
        <p14:creationId xmlns:p14="http://schemas.microsoft.com/office/powerpoint/2010/main" val="157817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מדהים!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את הסיפור המופיע בפרק י"ח ושאנו לומדים היום, </a:t>
            </a:r>
          </a:p>
          <a:p>
            <a:pPr marL="0" indent="0">
              <a:buNone/>
            </a:pPr>
            <a:r>
              <a:rPr lang="he-IL" dirty="0"/>
              <a:t>כתוב גם על אבן </a:t>
            </a:r>
            <a:r>
              <a:rPr lang="he-IL" sz="2800" dirty="0"/>
              <a:t>עתיקה</a:t>
            </a:r>
            <a:r>
              <a:rPr lang="he-IL" dirty="0"/>
              <a:t> שנכתבה בידי סופרי סנחריב לפני </a:t>
            </a:r>
            <a:r>
              <a:rPr lang="he-IL" sz="3200" dirty="0"/>
              <a:t>2700 </a:t>
            </a:r>
            <a:r>
              <a:rPr lang="he-IL" dirty="0"/>
              <a:t>שנה!</a:t>
            </a:r>
          </a:p>
          <a:p>
            <a:pPr marL="0" indent="0">
              <a:buNone/>
            </a:pPr>
            <a:r>
              <a:rPr lang="he-IL" dirty="0"/>
              <a:t>וכשאנו משווים – אנו מוצאים הרבה דמיון!</a:t>
            </a:r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790691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/>
              <a:t>מנסרת סנחריב – </a:t>
            </a:r>
            <a:r>
              <a:rPr lang="he-IL" sz="3200" b="0" dirty="0"/>
              <a:t>0:34-2:11</a:t>
            </a:r>
          </a:p>
        </p:txBody>
      </p:sp>
      <p:pic>
        <p:nvPicPr>
          <p:cNvPr id="6" name="TX7dGh1CI0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01611" y="929494"/>
            <a:ext cx="10320571" cy="488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96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515206" y="731041"/>
            <a:ext cx="11160000" cy="720000"/>
          </a:xfrm>
        </p:spPr>
        <p:txBody>
          <a:bodyPr/>
          <a:lstStyle/>
          <a:p>
            <a:pPr algn="r"/>
            <a:r>
              <a:rPr lang="he-IL" b="0" dirty="0"/>
              <a:t>לפני שנמשיך, בואו נדון בדמותו של המלך חזקיהו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2042815" y="2096556"/>
            <a:ext cx="9000000" cy="415251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/>
              <a:t>האם חזקיהו מלך יהודה, היה </a:t>
            </a:r>
            <a:r>
              <a:rPr lang="he-IL" sz="3600" dirty="0"/>
              <a:t>מלך מוצלח</a:t>
            </a:r>
            <a:r>
              <a:rPr lang="he-IL" dirty="0"/>
              <a:t>?</a:t>
            </a:r>
            <a:endParaRPr lang="he-IL" dirty="0">
              <a:solidFill>
                <a:srgbClr val="000000"/>
              </a:solidFill>
              <a:ea typeface="Arial"/>
              <a:sym typeface="Arial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endParaRPr lang="he-IL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buNone/>
            </a:pPr>
            <a:r>
              <a:rPr lang="he-IL" sz="2000" dirty="0"/>
              <a:t>תלוי את </a:t>
            </a:r>
            <a:r>
              <a:rPr lang="he-IL" sz="3600" dirty="0"/>
              <a:t>מי</a:t>
            </a:r>
            <a:r>
              <a:rPr lang="he-IL" sz="2000" dirty="0"/>
              <a:t> שואלים!</a:t>
            </a:r>
            <a:endParaRPr lang="he-IL" sz="2000" dirty="0">
              <a:solidFill>
                <a:srgbClr val="000000"/>
              </a:solidFill>
              <a:ea typeface="Arial"/>
              <a:sym typeface="Arial"/>
            </a:endParaRP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9361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0" dirty="0"/>
              <a:t>תזכורת: כותב הפרק אמר עליו...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595206" y="1597793"/>
            <a:ext cx="9000000" cy="415251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/>
              <a:t> </a:t>
            </a:r>
            <a:r>
              <a:rPr lang="he-IL" b="1" dirty="0"/>
              <a:t>ה</a:t>
            </a:r>
            <a:r>
              <a:rPr lang="he-IL" dirty="0"/>
              <a:t> בַּה' </a:t>
            </a:r>
            <a:r>
              <a:rPr lang="he-IL" dirty="0" err="1"/>
              <a:t>אֱלֹהֵֽי־יִשְׂרָאֵ֖ל</a:t>
            </a:r>
            <a:r>
              <a:rPr lang="he-IL" dirty="0"/>
              <a:t> </a:t>
            </a:r>
            <a:r>
              <a:rPr lang="he-IL" dirty="0">
                <a:solidFill>
                  <a:schemeClr val="accent2"/>
                </a:solidFill>
              </a:rPr>
              <a:t>בָּטָ֑ח</a:t>
            </a:r>
            <a:r>
              <a:rPr lang="he-IL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וְאַֽחֲרָ֞יו </a:t>
            </a:r>
            <a:r>
              <a:rPr lang="he-IL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לֹֽא־הָיָ֣ה</a:t>
            </a:r>
            <a:r>
              <a:rPr lang="he-I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e-IL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כָמֹ֗הוּ </a:t>
            </a:r>
            <a:r>
              <a:rPr lang="he-I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בְּכֹל֙ מַלְכֵ֣י יְהוּדָ֔ה וַֽאֲשֶׁ֥ר הָי֖וּ לְפָנָֽיו׃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 </a:t>
            </a:r>
            <a:r>
              <a:rPr lang="he-IL" b="1" dirty="0"/>
              <a:t>ו</a:t>
            </a:r>
            <a:r>
              <a:rPr lang="he-IL" dirty="0"/>
              <a:t> </a:t>
            </a:r>
            <a:r>
              <a:rPr lang="he-IL" dirty="0">
                <a:solidFill>
                  <a:schemeClr val="accent2"/>
                </a:solidFill>
              </a:rPr>
              <a:t>וַיִּדְבַּק֙</a:t>
            </a:r>
            <a:r>
              <a:rPr lang="he-IL" dirty="0"/>
              <a:t> בַּה' </a:t>
            </a:r>
            <a:r>
              <a:rPr lang="he-IL" dirty="0">
                <a:solidFill>
                  <a:schemeClr val="accent2"/>
                </a:solidFill>
              </a:rPr>
              <a:t>לֹא־סָ֖ר</a:t>
            </a:r>
            <a:r>
              <a:rPr lang="he-IL" dirty="0"/>
              <a:t> </a:t>
            </a:r>
            <a:r>
              <a:rPr lang="he-IL" dirty="0" err="1"/>
              <a:t>מֵאַֽחֲרָ֑יו</a:t>
            </a:r>
            <a:r>
              <a:rPr lang="he-IL" dirty="0"/>
              <a:t> </a:t>
            </a:r>
            <a:r>
              <a:rPr lang="he-IL" dirty="0">
                <a:solidFill>
                  <a:schemeClr val="accent2"/>
                </a:solidFill>
              </a:rPr>
              <a:t>וַיִּשְׁמֹר</a:t>
            </a:r>
            <a:r>
              <a:rPr lang="he-IL" dirty="0"/>
              <a:t>֙ </a:t>
            </a:r>
            <a:r>
              <a:rPr lang="he-IL" dirty="0" err="1"/>
              <a:t>מִצְוֺתָ֔יו</a:t>
            </a:r>
            <a:r>
              <a:rPr lang="he-IL" dirty="0"/>
              <a:t> </a:t>
            </a:r>
            <a:r>
              <a:rPr lang="he-IL" dirty="0" err="1"/>
              <a:t>אֲשֶׁר־צִוָּ֥ה</a:t>
            </a:r>
            <a:r>
              <a:rPr lang="he-IL" dirty="0"/>
              <a:t> ה' </a:t>
            </a:r>
            <a:r>
              <a:rPr lang="he-IL" dirty="0" err="1"/>
              <a:t>אֶת־מֹשֶֽׁה</a:t>
            </a:r>
            <a:r>
              <a:rPr lang="he-IL" dirty="0"/>
              <a:t>׃</a:t>
            </a:r>
          </a:p>
        </p:txBody>
      </p:sp>
      <p:sp>
        <p:nvSpPr>
          <p:cNvPr id="2" name="מלבן 1"/>
          <p:cNvSpPr/>
          <p:nvPr/>
        </p:nvSpPr>
        <p:spPr>
          <a:xfrm>
            <a:off x="3069315" y="2442663"/>
            <a:ext cx="7525891" cy="53073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873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0" dirty="0"/>
              <a:t>המחקר חושב קצת אחרת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595206" y="1533849"/>
            <a:ext cx="9000000" cy="415251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/>
              <a:t>"חזקיהו מלך יהודה... שהיה מן הסתם </a:t>
            </a:r>
            <a:r>
              <a:rPr lang="he-IL" sz="3200" dirty="0">
                <a:solidFill>
                  <a:schemeClr val="accent2"/>
                </a:solidFill>
              </a:rPr>
              <a:t>הרפתקן פוליטי </a:t>
            </a:r>
            <a:r>
              <a:rPr lang="he-IL" dirty="0"/>
              <a:t>שהעז למרוד באשור, </a:t>
            </a:r>
            <a:r>
              <a:rPr lang="he-IL" sz="3200" dirty="0">
                <a:solidFill>
                  <a:schemeClr val="accent2"/>
                </a:solidFill>
              </a:rPr>
              <a:t>כמעט הוביל</a:t>
            </a:r>
            <a:r>
              <a:rPr lang="he-IL" sz="3200" dirty="0"/>
              <a:t> </a:t>
            </a:r>
            <a:r>
              <a:rPr lang="he-IL" dirty="0"/>
              <a:t>את יהודה לעברי פי פחת (=</a:t>
            </a:r>
            <a:r>
              <a:rPr lang="he-IL" dirty="0">
                <a:solidFill>
                  <a:schemeClr val="accent2"/>
                </a:solidFill>
              </a:rPr>
              <a:t>אסון</a:t>
            </a:r>
            <a:r>
              <a:rPr lang="he-IL" dirty="0"/>
              <a:t>). </a:t>
            </a:r>
            <a:br>
              <a:rPr lang="en-US" dirty="0"/>
            </a:br>
            <a:r>
              <a:rPr lang="he-IL" dirty="0"/>
              <a:t>בימיו </a:t>
            </a:r>
            <a:r>
              <a:rPr lang="he-IL" sz="3200" dirty="0">
                <a:solidFill>
                  <a:schemeClr val="accent2"/>
                </a:solidFill>
              </a:rPr>
              <a:t>כבשה אשור </a:t>
            </a:r>
            <a:r>
              <a:rPr lang="he-IL" dirty="0"/>
              <a:t>חלק ניכר מיהודה, </a:t>
            </a:r>
            <a:r>
              <a:rPr lang="he-IL" sz="3200" dirty="0">
                <a:solidFill>
                  <a:schemeClr val="accent2"/>
                </a:solidFill>
              </a:rPr>
              <a:t>החריבה</a:t>
            </a:r>
            <a:r>
              <a:rPr lang="he-IL" dirty="0"/>
              <a:t> ערים רבות</a:t>
            </a:r>
            <a:br>
              <a:rPr lang="en-US" dirty="0"/>
            </a:br>
            <a:r>
              <a:rPr lang="he-IL" sz="3200" dirty="0">
                <a:solidFill>
                  <a:schemeClr val="accent2"/>
                </a:solidFill>
              </a:rPr>
              <a:t>והגלתה</a:t>
            </a:r>
            <a:r>
              <a:rPr lang="he-IL" dirty="0"/>
              <a:t> את תושביהן, ואף הטילה </a:t>
            </a:r>
            <a:r>
              <a:rPr lang="he-IL" sz="3200" dirty="0">
                <a:solidFill>
                  <a:schemeClr val="accent2"/>
                </a:solidFill>
              </a:rPr>
              <a:t>מצור</a:t>
            </a:r>
            <a:r>
              <a:rPr lang="he-IL" dirty="0"/>
              <a:t> על ירושלים".</a:t>
            </a:r>
            <a:endParaRPr lang="en-US" dirty="0"/>
          </a:p>
          <a:p>
            <a:pPr marL="0" indent="0"/>
            <a:r>
              <a:rPr lang="he-IL" sz="1200" dirty="0"/>
              <a:t>(פרופ' </a:t>
            </a:r>
            <a:r>
              <a:rPr lang="he-IL" sz="1200" dirty="0" err="1"/>
              <a:t>יאירה</a:t>
            </a:r>
            <a:r>
              <a:rPr lang="he-IL" sz="1200" dirty="0"/>
              <a:t> אמית, החוג למקרא, אונ' תל אביב)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691077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0" dirty="0"/>
              <a:t>שאלה למחשבה: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613863" y="1610582"/>
            <a:ext cx="9981343" cy="4152517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e-IL" dirty="0"/>
              <a:t>איך אפשר להסביר את </a:t>
            </a:r>
            <a:r>
              <a:rPr lang="he-IL" sz="3200" dirty="0"/>
              <a:t>הדעות הסותרות </a:t>
            </a:r>
            <a:r>
              <a:rPr lang="he-IL" dirty="0"/>
              <a:t>על המלך חזקיהו? </a:t>
            </a:r>
          </a:p>
          <a:p>
            <a:pPr marL="0" lvl="0" indent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e-IL" dirty="0"/>
              <a:t>דעת </a:t>
            </a:r>
            <a:r>
              <a:rPr lang="he-IL" sz="2800" dirty="0">
                <a:solidFill>
                  <a:schemeClr val="accent2"/>
                </a:solidFill>
              </a:rPr>
              <a:t>כותב הפרק </a:t>
            </a:r>
            <a:r>
              <a:rPr lang="he-IL" dirty="0"/>
              <a:t>שלנו על המלך חזקיהו מול דעת </a:t>
            </a:r>
            <a:r>
              <a:rPr lang="he-IL" sz="2800" dirty="0">
                <a:solidFill>
                  <a:schemeClr val="accent2"/>
                </a:solidFill>
              </a:rPr>
              <a:t>הפרשנים המודרניים</a:t>
            </a:r>
            <a:r>
              <a:rPr lang="he-IL" dirty="0"/>
              <a:t>?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656" y="3452979"/>
            <a:ext cx="3586016" cy="211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061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0" dirty="0"/>
              <a:t>דעת הכותב המקראי–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176571" y="1457116"/>
            <a:ext cx="9418635" cy="415251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ה</a:t>
            </a:r>
            <a:r>
              <a:rPr lang="he-IL" dirty="0"/>
              <a:t> בַּה' </a:t>
            </a:r>
            <a:r>
              <a:rPr lang="he-IL" dirty="0" err="1"/>
              <a:t>אֱלֹהֵֽי־יִשְׂרָאֵ֖ל</a:t>
            </a:r>
            <a:r>
              <a:rPr lang="he-IL" dirty="0"/>
              <a:t> ב</a:t>
            </a:r>
            <a:r>
              <a:rPr lang="he-IL" dirty="0">
                <a:solidFill>
                  <a:schemeClr val="accent2"/>
                </a:solidFill>
              </a:rPr>
              <a:t>ָּטָ֑ח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he-IL" dirty="0"/>
              <a:t>וְאַֽחֲרָ֞יו </a:t>
            </a:r>
            <a:r>
              <a:rPr lang="he-IL" dirty="0" err="1"/>
              <a:t>לֹֽא־הָיָ֣ה</a:t>
            </a:r>
            <a:r>
              <a:rPr lang="he-IL" dirty="0"/>
              <a:t> כָמֹ֗הוּ בְּכֹל֙ מַלְכֵ֣י יְהוּדָ֔ה וַֽאֲשֶׁ֥ר הָי֖וּ לְפָנָֽיו׃</a:t>
            </a:r>
            <a:br>
              <a:rPr lang="en-US" dirty="0"/>
            </a:br>
            <a:r>
              <a:rPr lang="he-IL" b="1" dirty="0"/>
              <a:t>ו</a:t>
            </a:r>
            <a:r>
              <a:rPr lang="he-IL" dirty="0"/>
              <a:t> </a:t>
            </a:r>
            <a:r>
              <a:rPr lang="he-IL" dirty="0">
                <a:solidFill>
                  <a:schemeClr val="accent2"/>
                </a:solidFill>
              </a:rPr>
              <a:t>וַיִּדְבַּק֙</a:t>
            </a:r>
            <a:r>
              <a:rPr lang="he-IL" dirty="0"/>
              <a:t> בַּה' </a:t>
            </a:r>
            <a:r>
              <a:rPr lang="he-IL" dirty="0">
                <a:solidFill>
                  <a:schemeClr val="accent2"/>
                </a:solidFill>
              </a:rPr>
              <a:t>לֹא־סָ֖ר</a:t>
            </a:r>
            <a:r>
              <a:rPr lang="he-IL" dirty="0"/>
              <a:t> </a:t>
            </a:r>
            <a:r>
              <a:rPr lang="he-IL" dirty="0" err="1"/>
              <a:t>מֵאַֽחֲרָ֑יו</a:t>
            </a:r>
            <a:r>
              <a:rPr lang="he-IL" dirty="0"/>
              <a:t> </a:t>
            </a:r>
            <a:r>
              <a:rPr lang="he-IL" dirty="0">
                <a:solidFill>
                  <a:schemeClr val="accent2"/>
                </a:solidFill>
              </a:rPr>
              <a:t>וַיִּשְׁמֹר</a:t>
            </a:r>
            <a:r>
              <a:rPr lang="he-IL" dirty="0"/>
              <a:t>֙ </a:t>
            </a:r>
            <a:r>
              <a:rPr lang="he-IL" dirty="0" err="1"/>
              <a:t>מִצְוֺתָ֔יו</a:t>
            </a:r>
            <a:r>
              <a:rPr lang="he-IL" dirty="0"/>
              <a:t> </a:t>
            </a:r>
            <a:r>
              <a:rPr lang="he-IL" dirty="0" err="1"/>
              <a:t>אֲשֶׁר־צִוָּ֥ה</a:t>
            </a:r>
            <a:r>
              <a:rPr lang="he-IL" dirty="0"/>
              <a:t> ה' </a:t>
            </a:r>
            <a:r>
              <a:rPr lang="he-IL" dirty="0" err="1"/>
              <a:t>אֶת־מֹשֶֽׁה</a:t>
            </a:r>
            <a:r>
              <a:rPr lang="he-IL" dirty="0"/>
              <a:t>׃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he-IL" dirty="0"/>
              <a:t>הסרת עבודה אלילית וריכוז הפולחן בירושלים – </a:t>
            </a:r>
            <a:r>
              <a:rPr lang="he-IL" sz="3200" dirty="0">
                <a:solidFill>
                  <a:schemeClr val="accent2"/>
                </a:solidFill>
              </a:rPr>
              <a:t>נקודת מבט דתית</a:t>
            </a:r>
          </a:p>
        </p:txBody>
      </p:sp>
    </p:spTree>
    <p:extLst>
      <p:ext uri="{BB962C8B-B14F-4D97-AF65-F5344CB8AC3E}">
        <p14:creationId xmlns:p14="http://schemas.microsoft.com/office/powerpoint/2010/main" val="84992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316979" y="213094"/>
            <a:ext cx="11529649" cy="720000"/>
          </a:xfrm>
        </p:spPr>
        <p:txBody>
          <a:bodyPr/>
          <a:lstStyle/>
          <a:p>
            <a:pPr algn="r"/>
            <a:r>
              <a:rPr lang="he-IL" b="0" dirty="0"/>
              <a:t>דעת המחקר–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780029" y="1418750"/>
            <a:ext cx="9000000" cy="415251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/>
              <a:t>"חזקיהו מלך יהודה... שהיה מן הסתם </a:t>
            </a:r>
            <a:r>
              <a:rPr lang="he-IL" dirty="0">
                <a:solidFill>
                  <a:schemeClr val="accent2"/>
                </a:solidFill>
              </a:rPr>
              <a:t>הרפתקן פוליטי </a:t>
            </a:r>
            <a:r>
              <a:rPr lang="he-IL" dirty="0"/>
              <a:t>שהעז למרוד באשור, </a:t>
            </a:r>
            <a:r>
              <a:rPr lang="he-IL" dirty="0">
                <a:solidFill>
                  <a:schemeClr val="accent2"/>
                </a:solidFill>
              </a:rPr>
              <a:t>כמעט הוביל את יהודה </a:t>
            </a:r>
            <a:r>
              <a:rPr lang="he-IL" dirty="0"/>
              <a:t>לעברי פי פחת (=</a:t>
            </a:r>
            <a:r>
              <a:rPr lang="he-IL" dirty="0">
                <a:solidFill>
                  <a:schemeClr val="accent2"/>
                </a:solidFill>
              </a:rPr>
              <a:t>אסון</a:t>
            </a:r>
            <a:r>
              <a:rPr lang="he-IL" dirty="0"/>
              <a:t>). בימיו כבשה אשור חלק ניכר מיהודה, החריבה ערים רבות והגלתה את תושביהן, ואף הטילה מצור על ירושלים".</a:t>
            </a:r>
            <a:r>
              <a:rPr lang="he-IL" sz="1200" dirty="0"/>
              <a:t>(פרופ' </a:t>
            </a:r>
            <a:r>
              <a:rPr lang="he-IL" sz="1200" dirty="0" err="1"/>
              <a:t>יאירה</a:t>
            </a:r>
            <a:r>
              <a:rPr lang="he-IL" sz="1200" dirty="0"/>
              <a:t> אמית, החוג למקרא, אונ' תל אביב)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he-IL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he-IL" dirty="0"/>
              <a:t>נקודת מבט </a:t>
            </a:r>
            <a:r>
              <a:rPr lang="he-IL" sz="3200" dirty="0">
                <a:solidFill>
                  <a:schemeClr val="accent2"/>
                </a:solidFill>
              </a:rPr>
              <a:t>היסטורית-מדינית</a:t>
            </a:r>
          </a:p>
        </p:txBody>
      </p:sp>
    </p:spTree>
    <p:extLst>
      <p:ext uri="{BB962C8B-B14F-4D97-AF65-F5344CB8AC3E}">
        <p14:creationId xmlns:p14="http://schemas.microsoft.com/office/powerpoint/2010/main" val="196212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תלוי בנקודת המבט!</a:t>
            </a:r>
          </a:p>
        </p:txBody>
      </p:sp>
      <p:pic>
        <p:nvPicPr>
          <p:cNvPr id="1026" name="Picture 2" descr="Magnifying Glass, Lens, Increase, Searc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482" y="1195388"/>
            <a:ext cx="4777448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25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מלכים ב, י"ח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מסע סנחריב ליהודה 701-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הפסקה</a:t>
            </a:r>
          </a:p>
        </p:txBody>
      </p:sp>
    </p:spTree>
    <p:extLst>
      <p:ext uri="{BB962C8B-B14F-4D97-AF65-F5344CB8AC3E}">
        <p14:creationId xmlns:p14="http://schemas.microsoft.com/office/powerpoint/2010/main" val="41476451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מלכים ב, י"ח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חלק ב': נאומי </a:t>
            </a:r>
            <a:r>
              <a:rPr lang="he-IL" dirty="0" err="1">
                <a:solidFill>
                  <a:srgbClr val="192A72"/>
                </a:solidFill>
                <a:sym typeface="Varela Round"/>
              </a:rPr>
              <a:t>רבשקה</a:t>
            </a:r>
            <a:endParaRPr lang="he-IL" dirty="0">
              <a:solidFill>
                <a:srgbClr val="192A72"/>
              </a:solidFill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3819505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w" b="0" dirty="0"/>
              <a:t>מה נלמד ב</a:t>
            </a:r>
            <a:r>
              <a:rPr lang="he-IL" b="0" dirty="0"/>
              <a:t>חלק זה של ה</a:t>
            </a:r>
            <a:r>
              <a:rPr lang="iw" b="0" dirty="0"/>
              <a:t>שיעור?</a:t>
            </a:r>
            <a:endParaRPr lang="he-IL" b="0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595206" y="1565821"/>
            <a:ext cx="9000000" cy="4152517"/>
          </a:xfrm>
        </p:spPr>
        <p:txBody>
          <a:bodyPr/>
          <a:lstStyle/>
          <a:p>
            <a:pPr marL="457200" lvl="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he-IL" b="1" dirty="0">
                <a:solidFill>
                  <a:schemeClr val="tx2"/>
                </a:solidFill>
              </a:rPr>
              <a:t>נ</a:t>
            </a:r>
            <a:r>
              <a:rPr lang="he-IL" dirty="0">
                <a:solidFill>
                  <a:schemeClr val="tx2"/>
                </a:solidFill>
              </a:rPr>
              <a:t>בין מהי לוחמה פסיכולוגית</a:t>
            </a:r>
          </a:p>
          <a:p>
            <a:pPr marL="457200" lvl="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he-IL" b="1" dirty="0">
                <a:solidFill>
                  <a:schemeClr val="tx2"/>
                </a:solidFill>
              </a:rPr>
              <a:t>נ</a:t>
            </a:r>
            <a:r>
              <a:rPr lang="he-IL" dirty="0">
                <a:solidFill>
                  <a:schemeClr val="tx2"/>
                </a:solidFill>
              </a:rPr>
              <a:t>למד איך נואמים נאום מבריק ומשכנע</a:t>
            </a:r>
          </a:p>
          <a:p>
            <a:pPr marL="457200" lvl="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he-IL" dirty="0">
                <a:solidFill>
                  <a:schemeClr val="tx2"/>
                </a:solidFill>
              </a:rPr>
              <a:t>ו</a:t>
            </a:r>
            <a:r>
              <a:rPr lang="he-IL" b="1" dirty="0">
                <a:solidFill>
                  <a:schemeClr val="tx2"/>
                </a:solidFill>
              </a:rPr>
              <a:t>נ</a:t>
            </a:r>
            <a:r>
              <a:rPr lang="he-IL" dirty="0">
                <a:solidFill>
                  <a:schemeClr val="tx2"/>
                </a:solidFill>
              </a:rPr>
              <a:t>סיים – בהחלט לא בסוף הסיפור... </a:t>
            </a:r>
          </a:p>
        </p:txBody>
      </p:sp>
    </p:spTree>
    <p:extLst>
      <p:ext uri="{BB962C8B-B14F-4D97-AF65-F5344CB8AC3E}">
        <p14:creationId xmlns:p14="http://schemas.microsoft.com/office/powerpoint/2010/main" val="24260150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0" dirty="0"/>
              <a:t>האם מלך אשור יסתפק בתשלום הקנס?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595206" y="1482694"/>
            <a:ext cx="9000000" cy="415251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>
                <a:solidFill>
                  <a:schemeClr val="tx2"/>
                </a:solidFill>
              </a:rPr>
              <a:t>האם </a:t>
            </a:r>
            <a:r>
              <a:rPr lang="he-IL" sz="3200" dirty="0">
                <a:solidFill>
                  <a:schemeClr val="tx2"/>
                </a:solidFill>
              </a:rPr>
              <a:t>תשלום הקנס הכבד </a:t>
            </a:r>
            <a:r>
              <a:rPr lang="he-IL" dirty="0">
                <a:solidFill>
                  <a:schemeClr val="tx2"/>
                </a:solidFill>
              </a:rPr>
              <a:t>ששילם המלך חזקיהו למלך אשור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>
                <a:solidFill>
                  <a:schemeClr val="tx2"/>
                </a:solidFill>
              </a:rPr>
              <a:t>יצליח </a:t>
            </a:r>
            <a:r>
              <a:rPr lang="he-IL" sz="3200" dirty="0">
                <a:solidFill>
                  <a:schemeClr val="tx2"/>
                </a:solidFill>
              </a:rPr>
              <a:t>להציל </a:t>
            </a:r>
            <a:r>
              <a:rPr lang="he-IL" dirty="0">
                <a:solidFill>
                  <a:schemeClr val="tx2"/>
                </a:solidFill>
              </a:rPr>
              <a:t>את ירושלים </a:t>
            </a:r>
            <a:r>
              <a:rPr lang="he-IL" sz="3200" dirty="0">
                <a:solidFill>
                  <a:schemeClr val="tx2"/>
                </a:solidFill>
              </a:rPr>
              <a:t>מחורבן</a:t>
            </a:r>
            <a:r>
              <a:rPr lang="he-IL" dirty="0">
                <a:solidFill>
                  <a:schemeClr val="tx2"/>
                </a:solidFill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653511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0" dirty="0"/>
              <a:t>הקנס בהחלט לא השביע את מלך אשור!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595206" y="1425144"/>
            <a:ext cx="9000000" cy="415251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sz="2000" dirty="0"/>
              <a:t> </a:t>
            </a:r>
            <a:r>
              <a:rPr lang="he-IL" dirty="0" err="1">
                <a:solidFill>
                  <a:srgbClr val="000000"/>
                </a:solidFill>
                <a:ea typeface="Arial"/>
                <a:sym typeface="Arial"/>
              </a:rPr>
              <a:t>יז</a:t>
            </a:r>
            <a:r>
              <a:rPr lang="he-IL" dirty="0">
                <a:solidFill>
                  <a:srgbClr val="000000"/>
                </a:solidFill>
                <a:ea typeface="Arial"/>
                <a:sym typeface="Arial"/>
              </a:rPr>
              <a:t> </a:t>
            </a:r>
            <a:r>
              <a:rPr lang="he-IL" dirty="0">
                <a:solidFill>
                  <a:schemeClr val="accent1"/>
                </a:solidFill>
                <a:ea typeface="Arial"/>
                <a:sym typeface="Arial"/>
              </a:rPr>
              <a:t>וַיִּשְׁלַ֣ח </a:t>
            </a:r>
            <a:r>
              <a:rPr lang="he-IL" dirty="0" err="1">
                <a:solidFill>
                  <a:schemeClr val="accent1"/>
                </a:solidFill>
                <a:ea typeface="Arial"/>
                <a:sym typeface="Arial"/>
              </a:rPr>
              <a:t>מֶֽלֶךְ־אַשּׁ֡וּר</a:t>
            </a:r>
            <a:r>
              <a:rPr lang="he-IL" dirty="0">
                <a:solidFill>
                  <a:schemeClr val="accent1"/>
                </a:solidFill>
                <a:ea typeface="Arial"/>
                <a:sym typeface="Arial"/>
              </a:rPr>
              <a:t> </a:t>
            </a:r>
            <a:r>
              <a:rPr lang="he-IL" dirty="0" err="1">
                <a:solidFill>
                  <a:srgbClr val="000000"/>
                </a:solidFill>
                <a:ea typeface="Arial"/>
                <a:sym typeface="Arial"/>
              </a:rPr>
              <a:t>אֶת־</a:t>
            </a:r>
            <a:r>
              <a:rPr lang="he-IL" dirty="0" err="1">
                <a:solidFill>
                  <a:schemeClr val="accent1"/>
                </a:solidFill>
                <a:ea typeface="Arial"/>
                <a:sym typeface="Arial"/>
              </a:rPr>
              <a:t>תַּרְתָּ֣ן</a:t>
            </a:r>
            <a:r>
              <a:rPr lang="he-IL" dirty="0">
                <a:solidFill>
                  <a:srgbClr val="000000"/>
                </a:solidFill>
                <a:ea typeface="Arial"/>
                <a:sym typeface="Arial"/>
              </a:rPr>
              <a:t> </a:t>
            </a:r>
            <a:r>
              <a:rPr lang="he-IL" dirty="0" err="1">
                <a:solidFill>
                  <a:srgbClr val="000000"/>
                </a:solidFill>
                <a:ea typeface="Arial"/>
                <a:sym typeface="Arial"/>
              </a:rPr>
              <a:t>וְאֶת</a:t>
            </a:r>
            <a:r>
              <a:rPr lang="he-IL" dirty="0" err="1">
                <a:solidFill>
                  <a:schemeClr val="accent1"/>
                </a:solidFill>
                <a:ea typeface="Arial"/>
                <a:sym typeface="Arial"/>
              </a:rPr>
              <a:t>־רַב־סָרִ֣יס</a:t>
            </a:r>
            <a:r>
              <a:rPr lang="he-IL" dirty="0">
                <a:solidFill>
                  <a:srgbClr val="000000"/>
                </a:solidFill>
                <a:ea typeface="Arial"/>
                <a:sym typeface="Arial"/>
              </a:rPr>
              <a:t> </a:t>
            </a:r>
            <a:r>
              <a:rPr lang="he-IL" dirty="0" err="1">
                <a:solidFill>
                  <a:srgbClr val="000000"/>
                </a:solidFill>
                <a:ea typeface="Arial"/>
                <a:sym typeface="Arial"/>
              </a:rPr>
              <a:t>וְאֶת־</a:t>
            </a:r>
            <a:r>
              <a:rPr lang="he-IL" dirty="0" err="1">
                <a:solidFill>
                  <a:schemeClr val="accent1"/>
                </a:solidFill>
                <a:ea typeface="Arial"/>
                <a:sym typeface="Arial"/>
              </a:rPr>
              <a:t>רַבְשָׁקֵ֨ה</a:t>
            </a:r>
            <a:r>
              <a:rPr lang="he-IL" dirty="0">
                <a:solidFill>
                  <a:srgbClr val="000000"/>
                </a:solidFill>
                <a:ea typeface="Arial"/>
                <a:sym typeface="Arial"/>
              </a:rPr>
              <a:t> </a:t>
            </a:r>
            <a:r>
              <a:rPr lang="he-IL" dirty="0" err="1">
                <a:solidFill>
                  <a:srgbClr val="000000"/>
                </a:solidFill>
                <a:ea typeface="Arial"/>
                <a:sym typeface="Arial"/>
              </a:rPr>
              <a:t>מִן־לָכִ֜יש</a:t>
            </a:r>
            <a:r>
              <a:rPr lang="he-IL" dirty="0">
                <a:solidFill>
                  <a:srgbClr val="000000"/>
                </a:solidFill>
                <a:ea typeface="Arial"/>
                <a:sym typeface="Arial"/>
              </a:rPr>
              <a:t>ׁ </a:t>
            </a:r>
            <a:r>
              <a:rPr lang="he-IL" dirty="0" err="1">
                <a:solidFill>
                  <a:srgbClr val="000000"/>
                </a:solidFill>
                <a:ea typeface="Arial"/>
                <a:sym typeface="Arial"/>
              </a:rPr>
              <a:t>אֶל־</a:t>
            </a:r>
            <a:r>
              <a:rPr lang="he-IL" dirty="0" err="1">
                <a:solidFill>
                  <a:schemeClr val="accent1"/>
                </a:solidFill>
                <a:ea typeface="Arial"/>
                <a:sym typeface="Arial"/>
              </a:rPr>
              <a:t>הַמֶּ֧לֶך</a:t>
            </a:r>
            <a:r>
              <a:rPr lang="he-IL" dirty="0">
                <a:solidFill>
                  <a:schemeClr val="accent1"/>
                </a:solidFill>
                <a:ea typeface="Arial"/>
                <a:sym typeface="Arial"/>
              </a:rPr>
              <a:t>ְ חִזְקִיָּ֛הוּ   </a:t>
            </a:r>
            <a:r>
              <a:rPr lang="he-IL" sz="2800" dirty="0">
                <a:solidFill>
                  <a:schemeClr val="accent1"/>
                </a:solidFill>
                <a:ea typeface="Arial"/>
                <a:sym typeface="Arial"/>
              </a:rPr>
              <a:t>בְּחֵ֥יל כָּבֵ֖ד יְרֽוּשָׁלִָ֑ם </a:t>
            </a:r>
            <a:r>
              <a:rPr lang="he-IL" dirty="0">
                <a:solidFill>
                  <a:srgbClr val="000000"/>
                </a:solidFill>
                <a:ea typeface="Arial"/>
                <a:sym typeface="Arial"/>
              </a:rPr>
              <a:t>וַֽיַּעֲלוּ֙ וַיָּבֹ֣אוּ יְרֽוּשָׁלִַ֔ם וַיַּֽעֲל֣וּ וַיָּבֹ֗אוּ וַיַּֽעַמְדוּ֙ בִּתְעָלַת֙ הַבְּרֵכָ֣ה הָֽעֶלְיוֹנָ֔ה אֲשֶׁ֕ר </a:t>
            </a:r>
            <a:r>
              <a:rPr lang="he-IL" dirty="0" err="1">
                <a:solidFill>
                  <a:srgbClr val="000000"/>
                </a:solidFill>
                <a:ea typeface="Arial"/>
                <a:sym typeface="Arial"/>
              </a:rPr>
              <a:t>בִּמְסִלַּ֖ת</a:t>
            </a:r>
            <a:r>
              <a:rPr lang="he-IL" dirty="0">
                <a:solidFill>
                  <a:srgbClr val="000000"/>
                </a:solidFill>
                <a:ea typeface="Arial"/>
                <a:sym typeface="Arial"/>
              </a:rPr>
              <a:t> שְׂדֵ֥ה כֹבֵֽס׃</a:t>
            </a:r>
            <a:br>
              <a:rPr lang="en-US" dirty="0">
                <a:solidFill>
                  <a:srgbClr val="000000"/>
                </a:solidFill>
                <a:ea typeface="Arial"/>
                <a:sym typeface="Arial"/>
              </a:rPr>
            </a:br>
            <a:r>
              <a:rPr lang="he-IL" dirty="0" err="1">
                <a:solidFill>
                  <a:srgbClr val="000000"/>
                </a:solidFill>
                <a:ea typeface="Arial"/>
                <a:sym typeface="Arial"/>
              </a:rPr>
              <a:t>יח</a:t>
            </a:r>
            <a:r>
              <a:rPr lang="he-IL" dirty="0">
                <a:solidFill>
                  <a:srgbClr val="000000"/>
                </a:solidFill>
                <a:ea typeface="Arial"/>
                <a:sym typeface="Arial"/>
              </a:rPr>
              <a:t> </a:t>
            </a:r>
            <a:r>
              <a:rPr lang="he-IL" dirty="0">
                <a:solidFill>
                  <a:schemeClr val="accent1"/>
                </a:solidFill>
                <a:ea typeface="Arial"/>
                <a:sym typeface="Arial"/>
              </a:rPr>
              <a:t>וַֽיִּקְרְאוּ֙ </a:t>
            </a:r>
            <a:r>
              <a:rPr lang="he-IL" dirty="0" err="1">
                <a:solidFill>
                  <a:schemeClr val="accent1"/>
                </a:solidFill>
                <a:ea typeface="Arial"/>
                <a:sym typeface="Arial"/>
              </a:rPr>
              <a:t>אֶל־הַמֶּ֔לֶך</a:t>
            </a:r>
            <a:r>
              <a:rPr lang="he-IL" dirty="0">
                <a:solidFill>
                  <a:schemeClr val="accent1"/>
                </a:solidFill>
                <a:ea typeface="Arial"/>
                <a:sym typeface="Arial"/>
              </a:rPr>
              <a:t>ְ </a:t>
            </a:r>
            <a:r>
              <a:rPr lang="he-IL" dirty="0">
                <a:solidFill>
                  <a:srgbClr val="000000"/>
                </a:solidFill>
                <a:ea typeface="Arial"/>
                <a:sym typeface="Arial"/>
              </a:rPr>
              <a:t>וַיֵּצֵ֧א </a:t>
            </a:r>
            <a:r>
              <a:rPr lang="he-IL" dirty="0" err="1">
                <a:solidFill>
                  <a:srgbClr val="000000"/>
                </a:solidFill>
                <a:ea typeface="Arial"/>
                <a:sym typeface="Arial"/>
              </a:rPr>
              <a:t>אֲלֵהֶ֛ם</a:t>
            </a:r>
            <a:r>
              <a:rPr lang="he-IL" dirty="0">
                <a:solidFill>
                  <a:srgbClr val="000000"/>
                </a:solidFill>
                <a:ea typeface="Arial"/>
                <a:sym typeface="Arial"/>
              </a:rPr>
              <a:t> </a:t>
            </a:r>
            <a:r>
              <a:rPr lang="he-IL" dirty="0">
                <a:solidFill>
                  <a:schemeClr val="accent1"/>
                </a:solidFill>
                <a:ea typeface="Arial"/>
                <a:sym typeface="Arial"/>
              </a:rPr>
              <a:t>אֶלְיָקִ֥ים </a:t>
            </a:r>
            <a:r>
              <a:rPr lang="he-IL" dirty="0" err="1">
                <a:solidFill>
                  <a:schemeClr val="accent1"/>
                </a:solidFill>
                <a:ea typeface="Arial"/>
                <a:sym typeface="Arial"/>
              </a:rPr>
              <a:t>בֶּן־חִלְקִיָּ֖הו</a:t>
            </a:r>
            <a:r>
              <a:rPr lang="he-IL" dirty="0">
                <a:solidFill>
                  <a:schemeClr val="accent1"/>
                </a:solidFill>
                <a:ea typeface="Arial"/>
                <a:sym typeface="Arial"/>
              </a:rPr>
              <a:t>ּ אֲשֶׁ֣ר </a:t>
            </a:r>
            <a:r>
              <a:rPr lang="he-IL" dirty="0" err="1">
                <a:solidFill>
                  <a:schemeClr val="accent1"/>
                </a:solidFill>
                <a:ea typeface="Arial"/>
                <a:sym typeface="Arial"/>
              </a:rPr>
              <a:t>עַל־הַבָּ֑יִת</a:t>
            </a:r>
            <a:r>
              <a:rPr lang="he-IL" dirty="0">
                <a:solidFill>
                  <a:schemeClr val="accent1"/>
                </a:solidFill>
                <a:ea typeface="Arial"/>
                <a:sym typeface="Arial"/>
              </a:rPr>
              <a:t>  וְשֶׁבְנָה֙ </a:t>
            </a:r>
            <a:r>
              <a:rPr lang="he-IL" dirty="0">
                <a:solidFill>
                  <a:srgbClr val="000000"/>
                </a:solidFill>
                <a:ea typeface="Arial"/>
                <a:sym typeface="Arial"/>
              </a:rPr>
              <a:t>ה</a:t>
            </a:r>
            <a:r>
              <a:rPr lang="he-IL" dirty="0">
                <a:solidFill>
                  <a:schemeClr val="accent1"/>
                </a:solidFill>
                <a:ea typeface="Arial"/>
                <a:sym typeface="Arial"/>
              </a:rPr>
              <a:t>ַסֹּפֵ֔ר</a:t>
            </a:r>
            <a:r>
              <a:rPr lang="he-IL" dirty="0">
                <a:solidFill>
                  <a:srgbClr val="000000"/>
                </a:solidFill>
                <a:ea typeface="Arial"/>
                <a:sym typeface="Arial"/>
              </a:rPr>
              <a:t>  </a:t>
            </a:r>
            <a:r>
              <a:rPr lang="he-IL" dirty="0" err="1">
                <a:solidFill>
                  <a:schemeClr val="accent1"/>
                </a:solidFill>
                <a:ea typeface="Arial"/>
                <a:sym typeface="Arial"/>
              </a:rPr>
              <a:t>וְיוֹאָ֥ח</a:t>
            </a:r>
            <a:r>
              <a:rPr lang="he-IL" dirty="0">
                <a:solidFill>
                  <a:schemeClr val="accent1"/>
                </a:solidFill>
                <a:ea typeface="Arial"/>
                <a:sym typeface="Arial"/>
              </a:rPr>
              <a:t> </a:t>
            </a:r>
            <a:r>
              <a:rPr lang="he-IL" dirty="0" err="1">
                <a:solidFill>
                  <a:schemeClr val="accent1"/>
                </a:solidFill>
                <a:ea typeface="Arial"/>
                <a:sym typeface="Arial"/>
              </a:rPr>
              <a:t>בֶּן־אָסָ֖ף</a:t>
            </a:r>
            <a:r>
              <a:rPr lang="he-IL" dirty="0">
                <a:solidFill>
                  <a:schemeClr val="accent1"/>
                </a:solidFill>
                <a:ea typeface="Arial"/>
                <a:sym typeface="Arial"/>
              </a:rPr>
              <a:t> הַמַּזְכִּֽיר׃ 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>
              <a:solidFill>
                <a:schemeClr val="accent1"/>
              </a:solidFill>
              <a:ea typeface="Arial"/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7954641" y="1630264"/>
            <a:ext cx="2239639" cy="3708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5870064" y="2071787"/>
            <a:ext cx="2399240" cy="530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6682154" y="1626913"/>
            <a:ext cx="735889" cy="3708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4891721" y="1579736"/>
            <a:ext cx="1215470" cy="3708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/>
          <p:cNvSpPr/>
          <p:nvPr/>
        </p:nvSpPr>
        <p:spPr>
          <a:xfrm>
            <a:off x="3261147" y="1630264"/>
            <a:ext cx="1058243" cy="3708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5435245" y="2243416"/>
            <a:ext cx="2712566" cy="3708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7947646" y="3368198"/>
            <a:ext cx="2239639" cy="3708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2238042" y="3367996"/>
            <a:ext cx="4320987" cy="3708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/>
          <p:cNvSpPr/>
          <p:nvPr/>
        </p:nvSpPr>
        <p:spPr>
          <a:xfrm>
            <a:off x="8773124" y="3931752"/>
            <a:ext cx="1735820" cy="3708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5767755" y="3929884"/>
            <a:ext cx="2919108" cy="3708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/>
          <p:cNvSpPr/>
          <p:nvPr/>
        </p:nvSpPr>
        <p:spPr>
          <a:xfrm>
            <a:off x="8269304" y="2244744"/>
            <a:ext cx="1796023" cy="3708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040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מצור על ירושלים!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3"/>
          <a:srcRect t="10515"/>
          <a:stretch/>
        </p:blipFill>
        <p:spPr>
          <a:xfrm>
            <a:off x="3904011" y="933094"/>
            <a:ext cx="4382390" cy="533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625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0" dirty="0"/>
              <a:t>איך מקצרים תהליכים?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595206" y="1425144"/>
            <a:ext cx="9000000" cy="41525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גנרל שיודע לדבר בשפה העברית</a:t>
            </a:r>
          </a:p>
          <a:p>
            <a:pPr>
              <a:lnSpc>
                <a:spcPct val="150000"/>
              </a:lnSpc>
            </a:pP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מודיעין מעולה</a:t>
            </a:r>
          </a:p>
          <a:p>
            <a:pPr>
              <a:lnSpc>
                <a:spcPct val="150000"/>
              </a:lnSpc>
            </a:pP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עליונות צבאית</a:t>
            </a:r>
          </a:p>
          <a:p>
            <a:pPr>
              <a:lnSpc>
                <a:spcPct val="150000"/>
              </a:lnSpc>
            </a:pP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מלך בממלכה שכמעט כולה שרופה וחרבה</a:t>
            </a:r>
          </a:p>
        </p:txBody>
      </p:sp>
      <p:sp>
        <p:nvSpPr>
          <p:cNvPr id="3" name="מלבן 2"/>
          <p:cNvSpPr/>
          <p:nvPr/>
        </p:nvSpPr>
        <p:spPr>
          <a:xfrm>
            <a:off x="5870064" y="2071787"/>
            <a:ext cx="2399240" cy="530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632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sz="3200" b="1" dirty="0"/>
              <a:t>לוחמה פסיכולוגית</a:t>
            </a:r>
            <a:r>
              <a:rPr lang="he-IL" dirty="0"/>
              <a:t> היא צורת לוחמה המתנהלת בדרך כלל </a:t>
            </a:r>
            <a:r>
              <a:rPr lang="he-IL" sz="3200" dirty="0"/>
              <a:t>שלא</a:t>
            </a:r>
            <a:r>
              <a:rPr lang="he-IL" dirty="0"/>
              <a:t> באמצעות כלי נשק אלא באמצעות מערכת מורכבת של </a:t>
            </a:r>
            <a:r>
              <a:rPr lang="he-IL" sz="3200" dirty="0"/>
              <a:t>תעמולה*</a:t>
            </a:r>
            <a:r>
              <a:rPr lang="he-IL" dirty="0"/>
              <a:t> וכלים פסיכולוגיים, לפגוע ישירות </a:t>
            </a:r>
            <a:r>
              <a:rPr lang="he-IL" sz="3200" dirty="0"/>
              <a:t>ברוחו</a:t>
            </a:r>
            <a:r>
              <a:rPr lang="he-IL" dirty="0"/>
              <a:t> של האויב, ולהוריד את </a:t>
            </a:r>
            <a:r>
              <a:rPr lang="he-IL" sz="3200" dirty="0"/>
              <a:t>הביטחון העצמי </a:t>
            </a:r>
            <a:r>
              <a:rPr lang="he-IL" dirty="0"/>
              <a:t>ולפגוע </a:t>
            </a:r>
            <a:r>
              <a:rPr lang="he-IL" sz="3200" dirty="0"/>
              <a:t>ברוח ובמורל </a:t>
            </a:r>
            <a:r>
              <a:rPr lang="he-IL" dirty="0"/>
              <a:t>של </a:t>
            </a:r>
            <a:r>
              <a:rPr lang="he-IL" sz="3200" dirty="0"/>
              <a:t>הכוחות הלוחמים </a:t>
            </a:r>
            <a:r>
              <a:rPr lang="he-IL" dirty="0"/>
              <a:t>ושל עורף האזרחי שלו. (לקוח </a:t>
            </a:r>
            <a:r>
              <a:rPr lang="he-IL" dirty="0" err="1"/>
              <a:t>מויקיפדיה</a:t>
            </a:r>
            <a:r>
              <a:rPr lang="he-IL" dirty="0"/>
              <a:t>)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*תעמולה &gt; דִּבְרֵי הֶסְבֵּר שֶׁמַּטְּרָתָם שִׁכְנוּעַ בְּצִדְקַת רַעֲיוֹן מְסֻיָּם (תעמולת בחירות)</a:t>
            </a:r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/>
              <a:t>לוחמה פסיכולוגית</a:t>
            </a:r>
          </a:p>
        </p:txBody>
      </p:sp>
    </p:spTree>
    <p:extLst>
      <p:ext uri="{BB962C8B-B14F-4D97-AF65-F5344CB8AC3E}">
        <p14:creationId xmlns:p14="http://schemas.microsoft.com/office/powerpoint/2010/main" val="199698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איך מערערים את המורל של לוחמים?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נואמים </a:t>
            </a:r>
            <a:r>
              <a:rPr lang="he-IL" sz="3200" dirty="0"/>
              <a:t>נאום</a:t>
            </a:r>
            <a:r>
              <a:rPr lang="he-IL" dirty="0"/>
              <a:t> שבו מנסים לשבור את בטחון הלוחמים והעם בכל מה שהאמינו בו:</a:t>
            </a:r>
          </a:p>
          <a:p>
            <a:pPr marL="457200" indent="-457200">
              <a:buAutoNum type="arabicPeriod"/>
            </a:pPr>
            <a:r>
              <a:rPr lang="he-IL" dirty="0"/>
              <a:t>בטחון בבעלת הברית של ממלכת יהודה – מצרים, שתחלץ לעזרתם</a:t>
            </a:r>
          </a:p>
          <a:p>
            <a:pPr marL="457200" indent="-457200">
              <a:buAutoNum type="arabicPeriod"/>
            </a:pPr>
            <a:r>
              <a:rPr lang="he-IL" dirty="0"/>
              <a:t>בטחון בה' שיעזור לעמו</a:t>
            </a:r>
          </a:p>
          <a:p>
            <a:pPr marL="457200" indent="-457200">
              <a:buAutoNum type="arabicPeriod"/>
            </a:pPr>
            <a:r>
              <a:rPr lang="he-IL" dirty="0"/>
              <a:t>בטחון בצבא הממלכה </a:t>
            </a:r>
          </a:p>
          <a:p>
            <a:pPr marL="457200" indent="-457200">
              <a:buAutoNum type="arabicPeriod"/>
            </a:pPr>
            <a:r>
              <a:rPr lang="he-IL" dirty="0"/>
              <a:t>בטחון במלך</a:t>
            </a:r>
          </a:p>
        </p:txBody>
      </p:sp>
    </p:spTree>
    <p:extLst>
      <p:ext uri="{BB962C8B-B14F-4D97-AF65-F5344CB8AC3E}">
        <p14:creationId xmlns:p14="http://schemas.microsoft.com/office/powerpoint/2010/main" val="275606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573094"/>
            <a:ext cx="11160000" cy="720000"/>
          </a:xfrm>
        </p:spPr>
        <p:txBody>
          <a:bodyPr/>
          <a:lstStyle/>
          <a:p>
            <a:r>
              <a:rPr lang="he-IL" dirty="0"/>
              <a:t>הנואם: </a:t>
            </a:r>
            <a:r>
              <a:rPr lang="he-IL" dirty="0" err="1"/>
              <a:t>רבשקה</a:t>
            </a:r>
            <a:br>
              <a:rPr lang="he-IL" dirty="0"/>
            </a:br>
            <a:r>
              <a:rPr lang="he-IL" dirty="0"/>
              <a:t> שפת הנאום: יהודית </a:t>
            </a:r>
          </a:p>
        </p:txBody>
      </p:sp>
    </p:spTree>
    <p:extLst>
      <p:ext uri="{BB962C8B-B14F-4D97-AF65-F5344CB8AC3E}">
        <p14:creationId xmlns:p14="http://schemas.microsoft.com/office/powerpoint/2010/main" val="300739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0" dirty="0"/>
              <a:t>מלכים ב י"ח, על המלך חזקיהו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595206" y="1591399"/>
            <a:ext cx="9000000" cy="4152517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א</a:t>
            </a:r>
            <a:r>
              <a:rPr lang="he-IL" dirty="0"/>
              <a:t> וַֽיְהִי֙ בִּשְׁנַ֣ת שָׁלֹ֔שׁ לְהוֹשֵׁ֥עַ </a:t>
            </a:r>
            <a:r>
              <a:rPr lang="he-IL" dirty="0" err="1"/>
              <a:t>בֶּן־אֵלָ֖ה</a:t>
            </a:r>
            <a:r>
              <a:rPr lang="he-IL" dirty="0"/>
              <a:t> מֶ֣לֶךְ יִשְׂרָאֵ֑ל מָלַ֛ךְ חִזְקִיָּ֥ה </a:t>
            </a:r>
            <a:r>
              <a:rPr lang="he-IL" dirty="0" err="1"/>
              <a:t>בֶן־אָחָ֖ז</a:t>
            </a:r>
            <a:r>
              <a:rPr lang="he-IL" dirty="0"/>
              <a:t> מֶ֥לֶךְ יְהוּדָֽה׃ </a:t>
            </a:r>
            <a:r>
              <a:rPr lang="he-IL" b="1" dirty="0"/>
              <a:t>ב</a:t>
            </a:r>
            <a:r>
              <a:rPr lang="he-IL" dirty="0"/>
              <a:t> </a:t>
            </a:r>
            <a:r>
              <a:rPr lang="he-IL" dirty="0" err="1"/>
              <a:t>בֶּן־עֶשְׂרִ֨ים</a:t>
            </a:r>
            <a:r>
              <a:rPr lang="he-IL" dirty="0"/>
              <a:t> וְחָמֵ֤שׁ שָׁנָה֙ הָיָ֣ה בְמָלְכ֔וֹ</a:t>
            </a:r>
            <a:br>
              <a:rPr lang="en-US" dirty="0"/>
            </a:br>
            <a:r>
              <a:rPr lang="he-IL" dirty="0"/>
              <a:t>וְעֶשְׂרִ֤ים וָתֵ֨שַׁע֙ שָׁנָ֔ה מָלַ֖ךְ בִּירֽוּשָׁלִָ֑ם וְשֵׁ֣ם אִמּ֔וֹ אֲבִ֖י </a:t>
            </a:r>
            <a:r>
              <a:rPr lang="he-IL" dirty="0" err="1"/>
              <a:t>בַּת־זְכַרְיָֽה</a:t>
            </a:r>
            <a:r>
              <a:rPr lang="he-IL" dirty="0"/>
              <a:t>׃ </a:t>
            </a:r>
            <a:br>
              <a:rPr lang="en-US" dirty="0"/>
            </a:br>
            <a:r>
              <a:rPr lang="he-IL" b="1" dirty="0"/>
              <a:t>ג</a:t>
            </a:r>
            <a:r>
              <a:rPr lang="he-IL" dirty="0"/>
              <a:t> וַיַּ֥עַשׂ הַיָּשָׁ֖ר בְּעֵינֵ֣י ה' כְּכֹ֥ל </a:t>
            </a:r>
            <a:r>
              <a:rPr lang="he-IL" dirty="0" err="1"/>
              <a:t>אֲשֶׁר־עָשָׂ֖ה</a:t>
            </a:r>
            <a:r>
              <a:rPr lang="he-IL" dirty="0"/>
              <a:t> דָּוִ֥ד אָבִֽיו׃...  </a:t>
            </a:r>
            <a:r>
              <a:rPr lang="he-IL" b="1" dirty="0"/>
              <a:t>ה</a:t>
            </a:r>
            <a:r>
              <a:rPr lang="he-IL" dirty="0"/>
              <a:t> בַּֽה' </a:t>
            </a:r>
            <a:r>
              <a:rPr lang="he-IL" dirty="0" err="1"/>
              <a:t>אֱלֹהֵֽי־יִשְׂרָאֵ֖ל</a:t>
            </a:r>
            <a:r>
              <a:rPr lang="he-IL" dirty="0"/>
              <a:t> בָּטָ֑ח</a:t>
            </a:r>
            <a:br>
              <a:rPr lang="en-US" dirty="0"/>
            </a:br>
            <a:r>
              <a: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וְאַֽחֲרָ֞יו </a:t>
            </a:r>
            <a:r>
              <a:rPr lang="he-I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לֹֽא־הָיָ֣ה</a:t>
            </a:r>
            <a:r>
              <a: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כָמֹ֗הוּ בְּכֹל֙ מַלְכֵ֣י יְהוּדָ֔ה וַֽאֲשֶׁ֥ר הָי֖וּ לְפָנָֽיו</a:t>
            </a:r>
            <a:r>
              <a:rPr lang="he-IL" dirty="0"/>
              <a:t>׃ </a:t>
            </a:r>
            <a:r>
              <a:rPr lang="he-IL" b="1" dirty="0"/>
              <a:t>ו</a:t>
            </a:r>
            <a:r>
              <a:rPr lang="he-IL" dirty="0"/>
              <a:t> וַיִּדְבַּק֙ בַּֽה' לֹא־סָ֖ר </a:t>
            </a:r>
            <a:r>
              <a:rPr lang="he-IL" dirty="0" err="1"/>
              <a:t>מֵאַֽחֲרָ֑יו</a:t>
            </a:r>
            <a:r>
              <a:rPr lang="he-IL" dirty="0"/>
              <a:t> וַיִּשְׁמֹר֙ </a:t>
            </a:r>
            <a:r>
              <a:rPr lang="he-IL" dirty="0" err="1"/>
              <a:t>מִצְוֺתָ֔יו</a:t>
            </a:r>
            <a:r>
              <a:rPr lang="he-IL" dirty="0"/>
              <a:t> </a:t>
            </a:r>
            <a:r>
              <a:rPr lang="he-IL" dirty="0" err="1"/>
              <a:t>אֲשֶׁר־צִוָּ֥ה</a:t>
            </a:r>
            <a:r>
              <a:rPr lang="he-IL" dirty="0"/>
              <a:t> ה' </a:t>
            </a:r>
            <a:r>
              <a:rPr lang="he-IL" dirty="0" err="1"/>
              <a:t>אֶת־מֹשֶֽׁה</a:t>
            </a:r>
            <a:r>
              <a:rPr lang="he-IL" dirty="0"/>
              <a:t>׃ </a:t>
            </a:r>
            <a:r>
              <a:rPr lang="he-IL" b="1" dirty="0"/>
              <a:t>ז</a:t>
            </a:r>
            <a:r>
              <a:rPr lang="he-IL" dirty="0"/>
              <a:t> וְהָיָ֤ה ה'֙ עִמּ֔וֹ בְּכֹ֥ל </a:t>
            </a:r>
            <a:r>
              <a:rPr lang="he-IL" dirty="0" err="1"/>
              <a:t>אֲשֶׁר־יֵצֵ֖א</a:t>
            </a:r>
            <a:r>
              <a:rPr lang="he-IL" dirty="0"/>
              <a:t> יַשְׂכִּ֑יל</a:t>
            </a:r>
          </a:p>
          <a:p>
            <a:pPr>
              <a:lnSpc>
                <a:spcPct val="150000"/>
              </a:lnSpc>
            </a:pPr>
            <a:endParaRPr lang="he-IL" dirty="0"/>
          </a:p>
        </p:txBody>
      </p:sp>
      <p:sp>
        <p:nvSpPr>
          <p:cNvPr id="2" name="מלבן 1"/>
          <p:cNvSpPr/>
          <p:nvPr/>
        </p:nvSpPr>
        <p:spPr>
          <a:xfrm>
            <a:off x="2874284" y="1790434"/>
            <a:ext cx="1732884" cy="29414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9790577" y="2334523"/>
            <a:ext cx="804629" cy="29414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8338305" y="2802379"/>
            <a:ext cx="2229573" cy="3474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8101712" y="3295055"/>
            <a:ext cx="2295915" cy="3474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353936" y="3789555"/>
            <a:ext cx="6241270" cy="41602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6619134" y="2802379"/>
            <a:ext cx="1075184" cy="34651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57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10" grpId="0" animBg="1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-1" y="213094"/>
            <a:ext cx="12002299" cy="720000"/>
          </a:xfrm>
        </p:spPr>
        <p:txBody>
          <a:bodyPr/>
          <a:lstStyle/>
          <a:p>
            <a:pPr algn="r"/>
            <a:r>
              <a:rPr lang="he-IL" b="0" dirty="0"/>
              <a:t>פתיחת הנאום בזלזול ובהקטנה של מלך יהודה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595206" y="1425144"/>
            <a:ext cx="9000000" cy="415251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 err="1">
                <a:solidFill>
                  <a:srgbClr val="000000"/>
                </a:solidFill>
                <a:ea typeface="Arial"/>
                <a:sym typeface="Arial"/>
              </a:rPr>
              <a:t>יט</a:t>
            </a:r>
            <a:r>
              <a:rPr lang="he-IL" dirty="0">
                <a:solidFill>
                  <a:srgbClr val="000000"/>
                </a:solidFill>
                <a:ea typeface="Arial"/>
                <a:sym typeface="Arial"/>
              </a:rPr>
              <a:t> וַיֹּ֤אמֶר אֲלֵיהֶם֙ </a:t>
            </a:r>
            <a:r>
              <a:rPr lang="he-IL" dirty="0" err="1">
                <a:solidFill>
                  <a:srgbClr val="000000"/>
                </a:solidFill>
                <a:ea typeface="Arial"/>
                <a:sym typeface="Arial"/>
              </a:rPr>
              <a:t>רַבְשָׁקֵ֔ה</a:t>
            </a:r>
            <a:r>
              <a:rPr lang="he-IL" dirty="0">
                <a:solidFill>
                  <a:srgbClr val="000000"/>
                </a:solidFill>
                <a:ea typeface="Arial"/>
                <a:sym typeface="Arial"/>
              </a:rPr>
              <a:t> </a:t>
            </a:r>
            <a:r>
              <a:rPr lang="he-IL" dirty="0" err="1">
                <a:solidFill>
                  <a:srgbClr val="000000"/>
                </a:solidFill>
                <a:ea typeface="Arial"/>
                <a:sym typeface="Arial"/>
              </a:rPr>
              <a:t>אִמְרוּ־נָ֖א</a:t>
            </a:r>
            <a:r>
              <a:rPr lang="he-IL" dirty="0">
                <a:solidFill>
                  <a:srgbClr val="000000"/>
                </a:solidFill>
                <a:ea typeface="Arial"/>
                <a:sym typeface="Arial"/>
              </a:rPr>
              <a:t> </a:t>
            </a:r>
            <a:r>
              <a:rPr lang="he-IL" dirty="0" err="1">
                <a:solidFill>
                  <a:srgbClr val="000000"/>
                </a:solidFill>
                <a:ea typeface="Arial"/>
                <a:sym typeface="Arial"/>
              </a:rPr>
              <a:t>אֶל־</a:t>
            </a:r>
            <a:r>
              <a:rPr lang="he-IL" dirty="0" err="1">
                <a:solidFill>
                  <a:schemeClr val="accent1">
                    <a:lumMod val="75000"/>
                  </a:schemeClr>
                </a:solidFill>
                <a:ea typeface="Arial"/>
                <a:sym typeface="Arial"/>
              </a:rPr>
              <a:t>ח</a:t>
            </a:r>
            <a:r>
              <a:rPr lang="he-IL" dirty="0" err="1">
                <a:solidFill>
                  <a:schemeClr val="accent1"/>
                </a:solidFill>
                <a:ea typeface="Arial"/>
                <a:sym typeface="Arial"/>
              </a:rPr>
              <a:t>ִזְקִיָּ֑הו</a:t>
            </a:r>
            <a:r>
              <a:rPr lang="he-IL" dirty="0">
                <a:solidFill>
                  <a:schemeClr val="accent1"/>
                </a:solidFill>
                <a:ea typeface="Arial"/>
                <a:sym typeface="Arial"/>
              </a:rPr>
              <a:t>ּ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ea typeface="Arial"/>
                <a:sym typeface="Arial"/>
              </a:rPr>
            </a:br>
            <a:r>
              <a:rPr lang="he-IL" dirty="0" err="1">
                <a:solidFill>
                  <a:srgbClr val="000000"/>
                </a:solidFill>
                <a:ea typeface="Arial"/>
                <a:sym typeface="Arial"/>
              </a:rPr>
              <a:t>כֹּֽה־אָמַ֞ר</a:t>
            </a:r>
            <a:r>
              <a:rPr lang="he-IL" dirty="0">
                <a:solidFill>
                  <a:srgbClr val="000000"/>
                </a:solidFill>
                <a:ea typeface="Arial"/>
                <a:sym typeface="Arial"/>
              </a:rPr>
              <a:t> </a:t>
            </a:r>
            <a:r>
              <a:rPr lang="he-IL" dirty="0">
                <a:solidFill>
                  <a:schemeClr val="accent1"/>
                </a:solidFill>
                <a:ea typeface="Arial"/>
                <a:sym typeface="Arial"/>
              </a:rPr>
              <a:t>הַמֶּ֤לֶךְ הַגָּדוֹל֙ מֶ֣לֶךְ אַשּׁ֔וּר</a:t>
            </a:r>
            <a:br>
              <a:rPr lang="en-US" dirty="0">
                <a:solidFill>
                  <a:schemeClr val="accent2"/>
                </a:solidFill>
                <a:ea typeface="Arial"/>
                <a:sym typeface="Arial"/>
              </a:rPr>
            </a:br>
            <a:r>
              <a:rPr lang="he-IL" dirty="0">
                <a:solidFill>
                  <a:srgbClr val="000000"/>
                </a:solidFill>
                <a:ea typeface="Arial"/>
                <a:sym typeface="Arial"/>
              </a:rPr>
              <a:t>מָ֧ה </a:t>
            </a:r>
            <a:r>
              <a:rPr lang="he-IL" dirty="0" err="1">
                <a:solidFill>
                  <a:schemeClr val="accent1"/>
                </a:solidFill>
                <a:ea typeface="Arial"/>
                <a:sym typeface="Arial"/>
              </a:rPr>
              <a:t>הַבִּטָּח֛וֹן</a:t>
            </a:r>
            <a:r>
              <a:rPr lang="he-IL" dirty="0">
                <a:solidFill>
                  <a:srgbClr val="000000"/>
                </a:solidFill>
                <a:ea typeface="Arial"/>
                <a:sym typeface="Arial"/>
              </a:rPr>
              <a:t> הַזֶּ֖ה אֲשֶׁ֥ר </a:t>
            </a:r>
            <a:r>
              <a:rPr lang="he-IL" dirty="0">
                <a:solidFill>
                  <a:schemeClr val="accent1"/>
                </a:solidFill>
                <a:ea typeface="Arial"/>
                <a:sym typeface="Arial"/>
              </a:rPr>
              <a:t>בָּטָֽחְתָּ  </a:t>
            </a:r>
            <a:r>
              <a:rPr lang="he-IL" b="1" dirty="0">
                <a:solidFill>
                  <a:schemeClr val="accent2"/>
                </a:solidFill>
                <a:ea typeface="Arial"/>
                <a:sym typeface="Arial"/>
              </a:rPr>
              <a:t>?!</a:t>
            </a:r>
            <a:r>
              <a:rPr lang="he-IL" dirty="0">
                <a:solidFill>
                  <a:schemeClr val="accent1"/>
                </a:solidFill>
                <a:ea typeface="Arial"/>
                <a:sym typeface="Arial"/>
              </a:rPr>
              <a:t> </a:t>
            </a:r>
            <a:br>
              <a:rPr lang="en-US" dirty="0">
                <a:solidFill>
                  <a:srgbClr val="000000"/>
                </a:solidFill>
                <a:ea typeface="Arial"/>
                <a:sym typeface="Arial"/>
              </a:rPr>
            </a:br>
            <a:r>
              <a:rPr lang="he-IL" dirty="0">
                <a:solidFill>
                  <a:srgbClr val="000000"/>
                </a:solidFill>
                <a:ea typeface="Arial"/>
                <a:sym typeface="Arial"/>
              </a:rPr>
              <a:t>כ אָמַ֨רְתָּ֙ </a:t>
            </a:r>
            <a:r>
              <a:rPr lang="he-IL" dirty="0" err="1">
                <a:solidFill>
                  <a:srgbClr val="000000"/>
                </a:solidFill>
                <a:ea typeface="Arial"/>
                <a:sym typeface="Arial"/>
              </a:rPr>
              <a:t>אַךְ־דְּבַר־שְׂפָתַ֔יִם</a:t>
            </a:r>
            <a:r>
              <a:rPr lang="he-IL" dirty="0">
                <a:solidFill>
                  <a:srgbClr val="000000"/>
                </a:solidFill>
                <a:ea typeface="Arial"/>
                <a:sym typeface="Arial"/>
              </a:rPr>
              <a:t> עֵצָ֥ה וּגְבוּרָ֖ה לַמִּלְחָמָ֑ה</a:t>
            </a:r>
            <a:r>
              <a:rPr lang="he-IL" b="1" dirty="0">
                <a:solidFill>
                  <a:schemeClr val="accent2"/>
                </a:solidFill>
                <a:ea typeface="Arial"/>
                <a:sym typeface="Arial"/>
              </a:rPr>
              <a:t> ?!</a:t>
            </a:r>
            <a:r>
              <a:rPr lang="he-IL" dirty="0">
                <a:solidFill>
                  <a:srgbClr val="000000"/>
                </a:solidFill>
                <a:ea typeface="Arial"/>
                <a:sym typeface="Arial"/>
              </a:rPr>
              <a:t> </a:t>
            </a:r>
            <a:br>
              <a:rPr lang="en-US" dirty="0">
                <a:solidFill>
                  <a:srgbClr val="000000"/>
                </a:solidFill>
                <a:ea typeface="Arial"/>
                <a:sym typeface="Arial"/>
              </a:rPr>
            </a:br>
            <a:r>
              <a:rPr lang="he-IL" dirty="0">
                <a:solidFill>
                  <a:srgbClr val="000000"/>
                </a:solidFill>
                <a:ea typeface="Arial"/>
                <a:sym typeface="Arial"/>
              </a:rPr>
              <a:t>עַתָּה֙ </a:t>
            </a:r>
            <a:r>
              <a:rPr lang="he-IL" dirty="0" err="1">
                <a:solidFill>
                  <a:srgbClr val="000000"/>
                </a:solidFill>
                <a:ea typeface="Arial"/>
                <a:sym typeface="Arial"/>
              </a:rPr>
              <a:t>עַל־מִ֣י</a:t>
            </a:r>
            <a:r>
              <a:rPr lang="he-IL" dirty="0">
                <a:solidFill>
                  <a:srgbClr val="000000"/>
                </a:solidFill>
                <a:ea typeface="Arial"/>
                <a:sym typeface="Arial"/>
              </a:rPr>
              <a:t> </a:t>
            </a:r>
            <a:r>
              <a:rPr lang="he-IL" dirty="0">
                <a:solidFill>
                  <a:schemeClr val="accent1"/>
                </a:solidFill>
                <a:ea typeface="Arial"/>
                <a:sym typeface="Arial"/>
              </a:rPr>
              <a:t>בָטַ֔חְתָּ</a:t>
            </a:r>
            <a:r>
              <a:rPr lang="he-IL" dirty="0">
                <a:solidFill>
                  <a:srgbClr val="000000"/>
                </a:solidFill>
                <a:ea typeface="Arial"/>
                <a:sym typeface="Arial"/>
              </a:rPr>
              <a:t> כִּ֥י מָרַ֖דְתָּ בִּֽי</a:t>
            </a:r>
            <a:r>
              <a:rPr lang="he-IL" b="1" dirty="0">
                <a:solidFill>
                  <a:schemeClr val="accent2"/>
                </a:solidFill>
                <a:ea typeface="Arial"/>
                <a:sym typeface="Arial"/>
              </a:rPr>
              <a:t> ?!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1413140" y="2905610"/>
            <a:ext cx="148078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he-IL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שאלות רטוריות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49220" y="2451338"/>
            <a:ext cx="16086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he-IL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שורש מנחה </a:t>
            </a:r>
            <a:r>
              <a:rPr lang="he-IL" sz="16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בט"ח</a:t>
            </a:r>
            <a:endParaRPr lang="he-IL" sz="1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3140" y="1938241"/>
            <a:ext cx="148078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he-IL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 בכינויים</a:t>
            </a:r>
          </a:p>
        </p:txBody>
      </p:sp>
      <p:sp>
        <p:nvSpPr>
          <p:cNvPr id="2" name="מלבן 1"/>
          <p:cNvSpPr/>
          <p:nvPr/>
        </p:nvSpPr>
        <p:spPr>
          <a:xfrm>
            <a:off x="8971351" y="2747266"/>
            <a:ext cx="1042288" cy="33367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6778069" y="2748430"/>
            <a:ext cx="951701" cy="33367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8140078" y="3826559"/>
            <a:ext cx="958094" cy="33367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4776621" y="1623628"/>
            <a:ext cx="1033761" cy="33367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6368828" y="2202254"/>
            <a:ext cx="3009633" cy="33367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6311278" y="2734476"/>
            <a:ext cx="407718" cy="33367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/>
          <p:cNvSpPr/>
          <p:nvPr/>
        </p:nvSpPr>
        <p:spPr>
          <a:xfrm>
            <a:off x="4155297" y="3252656"/>
            <a:ext cx="407718" cy="33367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6235326" y="3813769"/>
            <a:ext cx="407718" cy="33367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498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0" dirty="0"/>
              <a:t>ערעור </a:t>
            </a:r>
            <a:r>
              <a:rPr lang="he-IL" b="0" dirty="0" err="1"/>
              <a:t>הבטחון</a:t>
            </a:r>
            <a:r>
              <a:rPr lang="he-IL" b="0" dirty="0"/>
              <a:t> בבעלת הברית - מצרים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595206" y="1383119"/>
            <a:ext cx="9000000" cy="415251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 err="1">
                <a:ea typeface="Arial"/>
                <a:sym typeface="Arial"/>
              </a:rPr>
              <a:t>כא</a:t>
            </a:r>
            <a:r>
              <a:rPr lang="he-IL" dirty="0">
                <a:ea typeface="Arial"/>
                <a:sym typeface="Arial"/>
              </a:rPr>
              <a:t> עַתָּ֡ה הִנֵּ֣ה</a:t>
            </a:r>
            <a:r>
              <a:rPr lang="he-IL" dirty="0">
                <a:solidFill>
                  <a:srgbClr val="0070C0"/>
                </a:solidFill>
                <a:ea typeface="Arial"/>
                <a:sym typeface="Arial"/>
              </a:rPr>
              <a:t> בָטַ֣חְתָּ </a:t>
            </a:r>
            <a:r>
              <a:rPr lang="he-IL" dirty="0">
                <a:ea typeface="Arial"/>
                <a:sym typeface="Arial"/>
              </a:rPr>
              <a:t>לְּךָ֡ </a:t>
            </a:r>
            <a:r>
              <a:rPr lang="he-IL" dirty="0" err="1">
                <a:ea typeface="Arial"/>
                <a:sym typeface="Arial"/>
              </a:rPr>
              <a:t>עַל</a:t>
            </a:r>
            <a:r>
              <a:rPr lang="he-IL" dirty="0" err="1">
                <a:solidFill>
                  <a:srgbClr val="0070C0"/>
                </a:solidFill>
                <a:ea typeface="Arial"/>
                <a:sym typeface="Arial"/>
              </a:rPr>
              <a:t>־מִשְׁעֶנֶת</a:t>
            </a:r>
            <a:r>
              <a:rPr lang="he-IL" dirty="0">
                <a:solidFill>
                  <a:srgbClr val="0070C0"/>
                </a:solidFill>
                <a:ea typeface="Arial"/>
                <a:sym typeface="Arial"/>
              </a:rPr>
              <a:t>֩ הַקָּנֶ֨ה הָרָצ֤וּץ </a:t>
            </a:r>
            <a:r>
              <a:rPr lang="he-IL" dirty="0">
                <a:ea typeface="Arial"/>
                <a:sym typeface="Arial"/>
              </a:rPr>
              <a:t>הַזֶּה֙ </a:t>
            </a:r>
            <a:r>
              <a:rPr lang="he-IL" dirty="0" err="1">
                <a:solidFill>
                  <a:srgbClr val="0070C0"/>
                </a:solidFill>
                <a:ea typeface="Arial"/>
                <a:sym typeface="Arial"/>
              </a:rPr>
              <a:t>עַל־מִצְרַ֔יִם</a:t>
            </a:r>
            <a:r>
              <a:rPr lang="he-IL" dirty="0">
                <a:ea typeface="Arial"/>
                <a:sym typeface="Arial"/>
              </a:rPr>
              <a:t> </a:t>
            </a:r>
            <a:br>
              <a:rPr lang="en-US" dirty="0">
                <a:ea typeface="Arial"/>
                <a:sym typeface="Arial"/>
              </a:rPr>
            </a:br>
            <a:r>
              <a:rPr lang="he-IL" dirty="0">
                <a:ea typeface="Arial"/>
                <a:sym typeface="Arial"/>
              </a:rPr>
              <a:t>אֲשֶׁ֨ר </a:t>
            </a:r>
            <a:r>
              <a:rPr lang="he-IL" dirty="0" err="1">
                <a:ea typeface="Arial"/>
                <a:sym typeface="Arial"/>
              </a:rPr>
              <a:t>יִסָּמֵ֥ך</a:t>
            </a:r>
            <a:r>
              <a:rPr lang="he-IL" dirty="0">
                <a:ea typeface="Arial"/>
                <a:sym typeface="Arial"/>
              </a:rPr>
              <a:t>ְ אִישׁ֙ עָלָ֔יו וּבָ֥א בְכַפּ֖וֹ וּנְקָבָ֑הּ</a:t>
            </a:r>
            <a:br>
              <a:rPr lang="en-US" dirty="0">
                <a:ea typeface="Arial"/>
                <a:sym typeface="Arial"/>
              </a:rPr>
            </a:br>
            <a:r>
              <a:rPr lang="he-IL" dirty="0">
                <a:solidFill>
                  <a:srgbClr val="0070C0"/>
                </a:solidFill>
                <a:ea typeface="Arial"/>
                <a:sym typeface="Arial"/>
              </a:rPr>
              <a:t>כֵּ֚ן פַּרְעֹ֣ה </a:t>
            </a:r>
            <a:r>
              <a:rPr lang="he-IL" dirty="0" err="1">
                <a:solidFill>
                  <a:srgbClr val="0070C0"/>
                </a:solidFill>
                <a:ea typeface="Arial"/>
                <a:sym typeface="Arial"/>
              </a:rPr>
              <a:t>מֶֽלֶךְ־מִצְרַ֔יִם</a:t>
            </a:r>
            <a:r>
              <a:rPr lang="he-IL" dirty="0">
                <a:solidFill>
                  <a:srgbClr val="0070C0"/>
                </a:solidFill>
                <a:ea typeface="Arial"/>
                <a:sym typeface="Arial"/>
              </a:rPr>
              <a:t> </a:t>
            </a:r>
            <a:r>
              <a:rPr lang="he-IL" dirty="0" err="1">
                <a:solidFill>
                  <a:srgbClr val="0070C0"/>
                </a:solidFill>
                <a:ea typeface="Arial"/>
                <a:sym typeface="Arial"/>
              </a:rPr>
              <a:t>לְכָֽל־הַבֹּטְחִ֖ים</a:t>
            </a:r>
            <a:r>
              <a:rPr lang="he-IL" dirty="0">
                <a:solidFill>
                  <a:srgbClr val="0070C0"/>
                </a:solidFill>
                <a:ea typeface="Arial"/>
                <a:sym typeface="Arial"/>
              </a:rPr>
              <a:t> עָלָֽיו׃</a:t>
            </a:r>
            <a:endParaRPr lang="he-IL" dirty="0">
              <a:solidFill>
                <a:srgbClr val="0070C0"/>
              </a:solidFill>
              <a:ea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4929" y="2363382"/>
            <a:ext cx="141936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>
              <a:defRPr sz="16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e-IL" dirty="0"/>
              <a:t>מטאפורה</a:t>
            </a:r>
          </a:p>
        </p:txBody>
      </p:sp>
      <p:sp>
        <p:nvSpPr>
          <p:cNvPr id="2" name="מלבן 1"/>
          <p:cNvSpPr/>
          <p:nvPr/>
        </p:nvSpPr>
        <p:spPr>
          <a:xfrm>
            <a:off x="7916274" y="1604996"/>
            <a:ext cx="901611" cy="35169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2404297" y="1545826"/>
            <a:ext cx="1380125" cy="41086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392957" y="1545826"/>
            <a:ext cx="2664335" cy="41086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5384090" y="2657387"/>
            <a:ext cx="5196519" cy="41086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209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7" grpId="0" animBg="1"/>
      <p:bldP spid="2" grpId="0" animBg="1"/>
      <p:bldP spid="9" grpId="0" animBg="1"/>
      <p:bldP spid="10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0" dirty="0"/>
              <a:t>ערעור </a:t>
            </a:r>
            <a:r>
              <a:rPr lang="he-IL" b="0" dirty="0" err="1"/>
              <a:t>הבטחון</a:t>
            </a:r>
            <a:r>
              <a:rPr lang="he-IL" b="0" dirty="0"/>
              <a:t> בה'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595206" y="1393172"/>
            <a:ext cx="9000000" cy="415251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 err="1">
                <a:solidFill>
                  <a:schemeClr val="tx2"/>
                </a:solidFill>
                <a:ea typeface="Arial"/>
                <a:sym typeface="Arial"/>
              </a:rPr>
              <a:t>כב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 </a:t>
            </a:r>
            <a:r>
              <a:rPr lang="he-IL" dirty="0" err="1">
                <a:solidFill>
                  <a:schemeClr val="tx2"/>
                </a:solidFill>
                <a:ea typeface="Arial"/>
                <a:sym typeface="Arial"/>
              </a:rPr>
              <a:t>וְכִֽי־תֹאמְר֣וּן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 אֵלַ֔י אֶל־ה' </a:t>
            </a:r>
            <a:r>
              <a:rPr lang="he-IL" dirty="0" err="1">
                <a:solidFill>
                  <a:schemeClr val="tx2"/>
                </a:solidFill>
                <a:ea typeface="Arial"/>
                <a:sym typeface="Arial"/>
              </a:rPr>
              <a:t>אֱלֹהֵ֖ינו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ּ בָּטָ֑חְנוּ  </a:t>
            </a:r>
            <a:r>
              <a:rPr lang="he-IL" b="1" dirty="0">
                <a:solidFill>
                  <a:schemeClr val="tx2"/>
                </a:solidFill>
                <a:ea typeface="Arial"/>
                <a:sym typeface="Arial"/>
              </a:rPr>
              <a:t>?!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 </a:t>
            </a:r>
            <a:br>
              <a:rPr lang="he-IL" dirty="0">
                <a:solidFill>
                  <a:schemeClr val="tx2"/>
                </a:solidFill>
                <a:ea typeface="Arial"/>
                <a:sym typeface="Arial"/>
              </a:rPr>
            </a:br>
            <a:r>
              <a:rPr lang="he-IL" dirty="0" err="1">
                <a:solidFill>
                  <a:schemeClr val="tx2"/>
                </a:solidFill>
                <a:ea typeface="Arial"/>
                <a:sym typeface="Arial"/>
              </a:rPr>
              <a:t>הֲלוֹא־ה֗וּא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 אֲשֶׁ֨ר </a:t>
            </a:r>
            <a:r>
              <a:rPr lang="he-IL" dirty="0">
                <a:solidFill>
                  <a:schemeClr val="accent1"/>
                </a:solidFill>
                <a:ea typeface="Arial"/>
                <a:sym typeface="Arial"/>
              </a:rPr>
              <a:t>הֵסִ֤יר חִזְקִיָּ֨הוּ֙ </a:t>
            </a:r>
            <a:r>
              <a:rPr lang="he-IL" dirty="0" err="1">
                <a:solidFill>
                  <a:schemeClr val="accent1"/>
                </a:solidFill>
                <a:ea typeface="Arial"/>
                <a:sym typeface="Arial"/>
              </a:rPr>
              <a:t>אֶת־בָּֽמֹתָ֣יו</a:t>
            </a:r>
            <a:r>
              <a:rPr lang="he-IL" dirty="0">
                <a:solidFill>
                  <a:schemeClr val="accent1"/>
                </a:solidFill>
                <a:ea typeface="Arial"/>
                <a:sym typeface="Arial"/>
              </a:rPr>
              <a:t> </a:t>
            </a:r>
            <a:r>
              <a:rPr lang="he-IL" dirty="0" err="1">
                <a:solidFill>
                  <a:schemeClr val="accent1"/>
                </a:solidFill>
                <a:ea typeface="Arial"/>
                <a:sym typeface="Arial"/>
              </a:rPr>
              <a:t>וְאֶת־מִזְבְּחֹתָ֔יו</a:t>
            </a:r>
            <a:r>
              <a:rPr lang="he-IL" dirty="0">
                <a:solidFill>
                  <a:schemeClr val="accent1"/>
                </a:solidFill>
                <a:ea typeface="Arial"/>
                <a:sym typeface="Arial"/>
              </a:rPr>
              <a:t> </a:t>
            </a:r>
            <a:br>
              <a:rPr lang="he-IL" dirty="0">
                <a:solidFill>
                  <a:schemeClr val="tx2"/>
                </a:solidFill>
                <a:ea typeface="Arial"/>
                <a:sym typeface="Arial"/>
              </a:rPr>
            </a:b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וַיֹּ֤אמֶר לִֽיהוּדָה֙ וְלִיר֣וּשָׁלִַ֔ם "לִפְנֵי֙ הַמִּזְבֵּ֣חַ הַזֶּ֔ה תִּֽשְׁתַּחֲו֖וּ בִּירֽוּשָׁלִָֽם"׃</a:t>
            </a:r>
            <a:br>
              <a:rPr lang="he-IL" sz="2000" dirty="0">
                <a:solidFill>
                  <a:schemeClr val="tx2"/>
                </a:solidFill>
                <a:ea typeface="Arial"/>
                <a:sym typeface="Arial"/>
              </a:rPr>
            </a:br>
            <a:endParaRPr lang="he-IL" sz="2000" dirty="0">
              <a:solidFill>
                <a:schemeClr val="tx2"/>
              </a:solidFill>
              <a:ea typeface="Arial"/>
              <a:sym typeface="Arial"/>
            </a:endParaRP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782457" y="2995873"/>
            <a:ext cx="13716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defRPr sz="16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e-IL" dirty="0"/>
              <a:t>מודיעין טוב</a:t>
            </a:r>
          </a:p>
        </p:txBody>
      </p:sp>
      <p:sp>
        <p:nvSpPr>
          <p:cNvPr id="2" name="מלבן 1"/>
          <p:cNvSpPr/>
          <p:nvPr/>
        </p:nvSpPr>
        <p:spPr>
          <a:xfrm>
            <a:off x="3702361" y="2116549"/>
            <a:ext cx="4866143" cy="3964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658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0" dirty="0"/>
              <a:t>ערעור </a:t>
            </a:r>
            <a:r>
              <a:rPr lang="he-IL" b="0" dirty="0" err="1"/>
              <a:t>הבטחון</a:t>
            </a:r>
            <a:r>
              <a:rPr lang="he-IL" b="0" dirty="0"/>
              <a:t> בצבא יהודה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799301" y="1457116"/>
            <a:ext cx="9795905" cy="415251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 err="1">
                <a:solidFill>
                  <a:schemeClr val="tx2"/>
                </a:solidFill>
                <a:ea typeface="Arial"/>
                <a:sym typeface="Arial"/>
              </a:rPr>
              <a:t>כג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 וְעַתָּה֙ הִתְעָ֣רֶב נָ֔א </a:t>
            </a:r>
            <a:r>
              <a:rPr lang="he-IL" dirty="0" err="1">
                <a:solidFill>
                  <a:schemeClr val="tx2"/>
                </a:solidFill>
                <a:ea typeface="Arial"/>
                <a:sym typeface="Arial"/>
              </a:rPr>
              <a:t>אֶת־אֲדֹנִ֖י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 </a:t>
            </a:r>
            <a:r>
              <a:rPr lang="he-IL" dirty="0" err="1">
                <a:solidFill>
                  <a:schemeClr val="tx2"/>
                </a:solidFill>
                <a:ea typeface="Arial"/>
                <a:sym typeface="Arial"/>
              </a:rPr>
              <a:t>אֶת־מֶ֣לֶך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ְ אַשּׁ֑וּר וְאֶתְּנָ֤ה לְךָ֙ </a:t>
            </a:r>
            <a:r>
              <a:rPr lang="he-IL" sz="3200" dirty="0">
                <a:solidFill>
                  <a:schemeClr val="tx2"/>
                </a:solidFill>
                <a:ea typeface="Arial"/>
                <a:sym typeface="Arial"/>
              </a:rPr>
              <a:t>אַלְפַּ֣יִם סוּסִ֔ים </a:t>
            </a:r>
            <a:r>
              <a:rPr lang="he-IL" sz="3200" dirty="0" err="1">
                <a:solidFill>
                  <a:schemeClr val="tx2"/>
                </a:solidFill>
                <a:ea typeface="Arial"/>
                <a:sym typeface="Arial"/>
              </a:rPr>
              <a:t>אִם־תּוּכַ֕ל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 לָ֥תֶת לְךָ֖ רֹֽכְבִ֥ים עֲלֵיהֶֽם׃ 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1526402" y="2596042"/>
            <a:ext cx="13716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defRPr sz="16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e-IL" dirty="0"/>
              <a:t>התערבות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0191" y="3120064"/>
            <a:ext cx="15040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defRPr sz="16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e-IL" dirty="0"/>
              <a:t>לעג לצבא יהודה</a:t>
            </a:r>
          </a:p>
        </p:txBody>
      </p:sp>
    </p:spTree>
    <p:extLst>
      <p:ext uri="{BB962C8B-B14F-4D97-AF65-F5344CB8AC3E}">
        <p14:creationId xmlns:p14="http://schemas.microsoft.com/office/powerpoint/2010/main" val="61881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0" dirty="0"/>
              <a:t>ערעור </a:t>
            </a:r>
            <a:r>
              <a:rPr lang="he-IL" b="0" dirty="0" err="1"/>
              <a:t>הבטחון</a:t>
            </a:r>
            <a:r>
              <a:rPr lang="he-IL" b="0" dirty="0"/>
              <a:t> במלך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595206" y="1425144"/>
            <a:ext cx="9000000" cy="415251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כה עַתָּה֙ </a:t>
            </a:r>
            <a:r>
              <a:rPr lang="he-IL" sz="3200" dirty="0" err="1">
                <a:solidFill>
                  <a:schemeClr val="tx2"/>
                </a:solidFill>
                <a:ea typeface="Arial"/>
                <a:sym typeface="Arial"/>
              </a:rPr>
              <a:t>הֲמִבַּלְעֲדֵ֣י</a:t>
            </a:r>
            <a:r>
              <a:rPr lang="he-IL" sz="3200" dirty="0">
                <a:solidFill>
                  <a:schemeClr val="tx2"/>
                </a:solidFill>
                <a:ea typeface="Arial"/>
                <a:sym typeface="Arial"/>
              </a:rPr>
              <a:t> ה' 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עָלִ֛יתִי </a:t>
            </a:r>
            <a:r>
              <a:rPr lang="he-IL" dirty="0" err="1">
                <a:solidFill>
                  <a:schemeClr val="tx2"/>
                </a:solidFill>
                <a:ea typeface="Arial"/>
                <a:sym typeface="Arial"/>
              </a:rPr>
              <a:t>עַל־הַמָּק֥וֹם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 הַזֶּ֖ה </a:t>
            </a:r>
            <a:r>
              <a:rPr lang="he-IL" dirty="0" err="1">
                <a:solidFill>
                  <a:schemeClr val="tx2"/>
                </a:solidFill>
                <a:ea typeface="Arial"/>
                <a:sym typeface="Arial"/>
              </a:rPr>
              <a:t>לְהַשְׁחִת֑ו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ֹ </a:t>
            </a:r>
            <a:r>
              <a:rPr lang="he-IL" b="1" dirty="0">
                <a:solidFill>
                  <a:schemeClr val="accent2"/>
                </a:solidFill>
                <a:ea typeface="Arial"/>
                <a:sym typeface="Arial"/>
              </a:rPr>
              <a:t>?!</a:t>
            </a:r>
            <a:br>
              <a:rPr lang="he-IL" dirty="0">
                <a:solidFill>
                  <a:schemeClr val="accent2"/>
                </a:solidFill>
                <a:ea typeface="Arial"/>
                <a:sym typeface="Arial"/>
              </a:rPr>
            </a:br>
            <a:r>
              <a:rPr lang="he-IL" sz="3200" dirty="0">
                <a:solidFill>
                  <a:schemeClr val="tx2"/>
                </a:solidFill>
                <a:ea typeface="Arial"/>
                <a:sym typeface="Arial"/>
              </a:rPr>
              <a:t>ה' אָמַ֣ר אֵלַ֔י 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עֲלֵ֛ה </a:t>
            </a:r>
            <a:r>
              <a:rPr lang="he-IL" dirty="0" err="1">
                <a:solidFill>
                  <a:schemeClr val="tx2"/>
                </a:solidFill>
                <a:ea typeface="Arial"/>
                <a:sym typeface="Arial"/>
              </a:rPr>
              <a:t>עַל־הָאָ֥רֶץ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 הַזֹּ֖את </a:t>
            </a:r>
            <a:r>
              <a:rPr lang="he-IL" sz="3200" dirty="0">
                <a:solidFill>
                  <a:schemeClr val="tx2"/>
                </a:solidFill>
                <a:ea typeface="Arial"/>
                <a:sym typeface="Arial"/>
              </a:rPr>
              <a:t>וְהַשְׁחִיתָֽה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ּ! 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3274" y="2747546"/>
            <a:ext cx="13716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defRPr sz="16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e-IL" dirty="0"/>
              <a:t>שאלה רטורית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3274" y="2235826"/>
            <a:ext cx="13716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defRPr sz="16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e-IL" dirty="0"/>
              <a:t>ציטוט מדומה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3274" y="3332125"/>
            <a:ext cx="13716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defRPr sz="16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e-IL" dirty="0"/>
              <a:t>אל אוניברסלי</a:t>
            </a:r>
          </a:p>
        </p:txBody>
      </p:sp>
    </p:spTree>
    <p:extLst>
      <p:ext uri="{BB962C8B-B14F-4D97-AF65-F5344CB8AC3E}">
        <p14:creationId xmlns:p14="http://schemas.microsoft.com/office/powerpoint/2010/main" val="12004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600" y="1534657"/>
            <a:ext cx="5104933" cy="415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143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0" dirty="0"/>
              <a:t>שליחי המלך חזקיהו מזועזעים!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595206" y="1476299"/>
            <a:ext cx="9000000" cy="415251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 err="1">
                <a:solidFill>
                  <a:schemeClr val="tx2"/>
                </a:solidFill>
              </a:rPr>
              <a:t>כו</a:t>
            </a:r>
            <a:r>
              <a:rPr lang="he-IL" dirty="0">
                <a:solidFill>
                  <a:schemeClr val="tx2"/>
                </a:solidFill>
              </a:rPr>
              <a:t> וַיֹּ֣אמֶר אֶלְיָקִ֣ים </a:t>
            </a:r>
            <a:r>
              <a:rPr lang="he-IL" dirty="0" err="1">
                <a:solidFill>
                  <a:schemeClr val="tx2"/>
                </a:solidFill>
              </a:rPr>
              <a:t>בֶּן־חִ֠לְקִיָּהו</a:t>
            </a:r>
            <a:r>
              <a:rPr lang="he-IL" dirty="0">
                <a:solidFill>
                  <a:schemeClr val="tx2"/>
                </a:solidFill>
              </a:rPr>
              <a:t>ּ וְשֶׁבְנָ֨ה </a:t>
            </a:r>
            <a:r>
              <a:rPr lang="he-IL" dirty="0" err="1">
                <a:solidFill>
                  <a:schemeClr val="tx2"/>
                </a:solidFill>
              </a:rPr>
              <a:t>וְיוֹאָ֜ח</a:t>
            </a:r>
            <a:r>
              <a:rPr lang="he-IL" dirty="0">
                <a:solidFill>
                  <a:schemeClr val="tx2"/>
                </a:solidFill>
              </a:rPr>
              <a:t> </a:t>
            </a:r>
            <a:r>
              <a:rPr lang="he-IL" dirty="0" err="1">
                <a:solidFill>
                  <a:schemeClr val="tx2"/>
                </a:solidFill>
              </a:rPr>
              <a:t>אֶל־רַבְשָׁקֵ֗ה</a:t>
            </a:r>
            <a:r>
              <a:rPr lang="he-IL" dirty="0">
                <a:solidFill>
                  <a:schemeClr val="tx2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3200" dirty="0" err="1">
                <a:solidFill>
                  <a:schemeClr val="accent2"/>
                </a:solidFill>
              </a:rPr>
              <a:t>ד</a:t>
            </a:r>
            <a:r>
              <a:rPr lang="he-IL" sz="4000" dirty="0" err="1">
                <a:solidFill>
                  <a:schemeClr val="accent2"/>
                </a:solidFill>
              </a:rPr>
              <a:t>ַּ</a:t>
            </a:r>
            <a:r>
              <a:rPr lang="he-IL" sz="3200" dirty="0" err="1">
                <a:solidFill>
                  <a:schemeClr val="accent2"/>
                </a:solidFill>
              </a:rPr>
              <a:t>בֶּר־נָ֤א</a:t>
            </a:r>
            <a:r>
              <a:rPr lang="he-IL" dirty="0"/>
              <a:t> </a:t>
            </a:r>
            <a:r>
              <a:rPr lang="he-IL" dirty="0" err="1"/>
              <a:t>אֶל־</a:t>
            </a:r>
            <a:r>
              <a:rPr lang="he-IL" dirty="0" err="1">
                <a:solidFill>
                  <a:schemeClr val="accent1">
                    <a:lumMod val="75000"/>
                  </a:schemeClr>
                </a:solidFill>
              </a:rPr>
              <a:t>עֲבָדֶ֨יך</a:t>
            </a:r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ָ֙  </a:t>
            </a:r>
            <a:r>
              <a:rPr lang="he-IL" sz="3200" dirty="0">
                <a:solidFill>
                  <a:schemeClr val="accent2"/>
                </a:solidFill>
              </a:rPr>
              <a:t>אֲרָמִ֔ית</a:t>
            </a:r>
            <a:r>
              <a:rPr lang="he-IL" dirty="0"/>
              <a:t> </a:t>
            </a:r>
            <a:r>
              <a:rPr lang="he-IL" dirty="0">
                <a:solidFill>
                  <a:schemeClr val="tx2"/>
                </a:solidFill>
              </a:rPr>
              <a:t>כִּ֥י שֹֽׁמְעִ֖ים אֲנָ֑חְנוּ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he-IL" sz="3200" dirty="0" err="1">
                <a:solidFill>
                  <a:schemeClr val="accent2"/>
                </a:solidFill>
              </a:rPr>
              <a:t>ו</a:t>
            </a:r>
            <a:r>
              <a:rPr lang="he-IL" sz="4000" dirty="0" err="1">
                <a:solidFill>
                  <a:schemeClr val="accent2"/>
                </a:solidFill>
              </a:rPr>
              <a:t>ְ</a:t>
            </a:r>
            <a:r>
              <a:rPr lang="he-IL" sz="3200" dirty="0" err="1">
                <a:solidFill>
                  <a:schemeClr val="accent2"/>
                </a:solidFill>
              </a:rPr>
              <a:t>אַל־תְּדַבֵּ֤ר</a:t>
            </a:r>
            <a:r>
              <a:rPr lang="he-IL" dirty="0"/>
              <a:t> </a:t>
            </a:r>
            <a:r>
              <a:rPr lang="he-IL" dirty="0">
                <a:solidFill>
                  <a:schemeClr val="tx2"/>
                </a:solidFill>
              </a:rPr>
              <a:t>עִמָּ֨נוּ֙ </a:t>
            </a:r>
            <a:r>
              <a:rPr lang="he-IL" sz="3200" dirty="0">
                <a:solidFill>
                  <a:schemeClr val="accent2"/>
                </a:solidFill>
              </a:rPr>
              <a:t>יְהוּדִ֔ית </a:t>
            </a:r>
            <a:r>
              <a:rPr lang="he-IL" dirty="0">
                <a:solidFill>
                  <a:schemeClr val="tx2"/>
                </a:solidFill>
              </a:rPr>
              <a:t>בְּאָזְנֵ֣י הָעָ֔ם אֲשֶׁ֖ר </a:t>
            </a:r>
            <a:r>
              <a:rPr lang="he-IL" dirty="0" err="1">
                <a:solidFill>
                  <a:schemeClr val="tx2"/>
                </a:solidFill>
              </a:rPr>
              <a:t>עַל־הַֽחֹמָֽה</a:t>
            </a:r>
            <a:endParaRPr lang="he-IL" dirty="0">
              <a:solidFill>
                <a:schemeClr val="tx2"/>
              </a:solidFill>
              <a:ea typeface="Arial"/>
              <a:sym typeface="Arial"/>
            </a:endParaRP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1341124" y="3297660"/>
            <a:ext cx="159678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defRPr sz="16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e-IL" dirty="0"/>
              <a:t>הקטנה עצמית</a:t>
            </a:r>
          </a:p>
        </p:txBody>
      </p:sp>
      <p:sp>
        <p:nvSpPr>
          <p:cNvPr id="2" name="מלבן 1"/>
          <p:cNvSpPr/>
          <p:nvPr/>
        </p:nvSpPr>
        <p:spPr>
          <a:xfrm>
            <a:off x="7788387" y="2567354"/>
            <a:ext cx="1374798" cy="32611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1341124" y="3788614"/>
            <a:ext cx="159678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defRPr sz="16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e-IL" dirty="0"/>
              <a:t>שפה דיפלומטית</a:t>
            </a:r>
          </a:p>
        </p:txBody>
      </p:sp>
    </p:spTree>
    <p:extLst>
      <p:ext uri="{BB962C8B-B14F-4D97-AF65-F5344CB8AC3E}">
        <p14:creationId xmlns:p14="http://schemas.microsoft.com/office/powerpoint/2010/main" val="172470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0" dirty="0"/>
              <a:t>תגובת </a:t>
            </a:r>
            <a:r>
              <a:rPr lang="he-IL" b="0" dirty="0" err="1"/>
              <a:t>רבשקה</a:t>
            </a:r>
            <a:endParaRPr lang="he-IL" b="0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595206" y="1361199"/>
            <a:ext cx="9000000" cy="415251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>
                <a:solidFill>
                  <a:schemeClr val="tx2"/>
                </a:solidFill>
              </a:rPr>
              <a:t> </a:t>
            </a:r>
            <a:r>
              <a:rPr lang="he-IL" dirty="0" err="1">
                <a:solidFill>
                  <a:schemeClr val="tx2"/>
                </a:solidFill>
                <a:ea typeface="Arial"/>
                <a:sym typeface="Arial"/>
              </a:rPr>
              <a:t>כז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 וַיֹּ֨אמֶר אֲלֵיהֶ֜ם </a:t>
            </a:r>
            <a:r>
              <a:rPr lang="he-IL" dirty="0" err="1">
                <a:solidFill>
                  <a:schemeClr val="tx2"/>
                </a:solidFill>
                <a:ea typeface="Arial"/>
                <a:sym typeface="Arial"/>
              </a:rPr>
              <a:t>רַבְשָׁקֵ֗ה</a:t>
            </a:r>
            <a:br>
              <a:rPr lang="en-US" dirty="0">
                <a:solidFill>
                  <a:schemeClr val="tx2"/>
                </a:solidFill>
                <a:ea typeface="Arial"/>
                <a:sym typeface="Arial"/>
              </a:rPr>
            </a:b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הַעַ֨ל </a:t>
            </a:r>
            <a:r>
              <a:rPr lang="he-IL" dirty="0" err="1">
                <a:solidFill>
                  <a:schemeClr val="accent1"/>
                </a:solidFill>
                <a:ea typeface="Arial"/>
                <a:sym typeface="Arial"/>
              </a:rPr>
              <a:t>אֲדֹנֶ֤יך</a:t>
            </a:r>
            <a:r>
              <a:rPr lang="he-IL" dirty="0">
                <a:solidFill>
                  <a:schemeClr val="accent1"/>
                </a:solidFill>
                <a:ea typeface="Arial"/>
                <a:sym typeface="Arial"/>
              </a:rPr>
              <a:t>ָ וְאֵלֶ֨יךָ֙   שְׁלָחַ֣נִי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   </a:t>
            </a:r>
            <a:r>
              <a:rPr lang="he-IL" dirty="0">
                <a:solidFill>
                  <a:schemeClr val="accent1"/>
                </a:solidFill>
                <a:ea typeface="Arial"/>
                <a:sym typeface="Arial"/>
              </a:rPr>
              <a:t>אֲדֹנִ֔י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  </a:t>
            </a:r>
            <a:r>
              <a:rPr lang="he-IL" dirty="0">
                <a:solidFill>
                  <a:schemeClr val="accent1"/>
                </a:solidFill>
                <a:ea typeface="Arial"/>
                <a:sym typeface="Arial"/>
              </a:rPr>
              <a:t>לְדַבֵּ֖ר </a:t>
            </a:r>
            <a:r>
              <a:rPr lang="he-IL" dirty="0" err="1">
                <a:solidFill>
                  <a:schemeClr val="accent1"/>
                </a:solidFill>
                <a:ea typeface="Arial"/>
                <a:sym typeface="Arial"/>
              </a:rPr>
              <a:t>אֶת־הַדְּבָרִ֣ים</a:t>
            </a:r>
            <a:r>
              <a:rPr lang="he-IL" dirty="0">
                <a:solidFill>
                  <a:schemeClr val="accent1"/>
                </a:solidFill>
                <a:ea typeface="Arial"/>
                <a:sym typeface="Arial"/>
              </a:rPr>
              <a:t> הָאֵ֑לֶּה </a:t>
            </a:r>
            <a:r>
              <a:rPr lang="he-IL" b="1" dirty="0">
                <a:solidFill>
                  <a:schemeClr val="tx2"/>
                </a:solidFill>
                <a:ea typeface="Arial"/>
                <a:sym typeface="Arial"/>
              </a:rPr>
              <a:t>?!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הֲלֹ֣א </a:t>
            </a:r>
            <a:r>
              <a:rPr lang="he-IL" dirty="0" err="1">
                <a:solidFill>
                  <a:schemeClr val="tx2"/>
                </a:solidFill>
                <a:ea typeface="Arial"/>
                <a:sym typeface="Arial"/>
              </a:rPr>
              <a:t>עַל־ה</a:t>
            </a:r>
            <a:r>
              <a:rPr lang="he-IL" dirty="0" err="1">
                <a:solidFill>
                  <a:schemeClr val="accent1"/>
                </a:solidFill>
                <a:ea typeface="Arial"/>
                <a:sym typeface="Arial"/>
              </a:rPr>
              <a:t>ָֽאֲנָשִׁ֗ים</a:t>
            </a:r>
            <a:r>
              <a:rPr lang="he-IL" dirty="0">
                <a:solidFill>
                  <a:schemeClr val="accent1"/>
                </a:solidFill>
                <a:ea typeface="Arial"/>
                <a:sym typeface="Arial"/>
              </a:rPr>
              <a:t> </a:t>
            </a:r>
            <a:r>
              <a:rPr lang="he-IL" dirty="0" err="1">
                <a:solidFill>
                  <a:schemeClr val="accent1"/>
                </a:solidFill>
                <a:ea typeface="Arial"/>
                <a:sym typeface="Arial"/>
              </a:rPr>
              <a:t>הַיֹּֽשְׁבִים</a:t>
            </a:r>
            <a:r>
              <a:rPr lang="he-IL" dirty="0">
                <a:solidFill>
                  <a:schemeClr val="accent1"/>
                </a:solidFill>
                <a:ea typeface="Arial"/>
                <a:sym typeface="Arial"/>
              </a:rPr>
              <a:t>֙ </a:t>
            </a:r>
            <a:r>
              <a:rPr lang="he-IL" dirty="0" err="1">
                <a:solidFill>
                  <a:schemeClr val="accent1"/>
                </a:solidFill>
                <a:ea typeface="Arial"/>
                <a:sym typeface="Arial"/>
              </a:rPr>
              <a:t>עַל־הַ֣חֹמָ֔ה</a:t>
            </a:r>
            <a:r>
              <a:rPr lang="he-IL" dirty="0">
                <a:solidFill>
                  <a:schemeClr val="accent1"/>
                </a:solidFill>
                <a:ea typeface="Arial"/>
                <a:sym typeface="Arial"/>
              </a:rPr>
              <a:t> </a:t>
            </a:r>
            <a:br>
              <a:rPr lang="en-US" dirty="0">
                <a:solidFill>
                  <a:schemeClr val="tx2"/>
                </a:solidFill>
                <a:ea typeface="Arial"/>
                <a:sym typeface="Arial"/>
              </a:rPr>
            </a:br>
            <a:r>
              <a:rPr lang="he-IL" dirty="0">
                <a:solidFill>
                  <a:schemeClr val="accent1"/>
                </a:solidFill>
                <a:ea typeface="Arial"/>
                <a:sym typeface="Arial"/>
              </a:rPr>
              <a:t>לֶֽאֱכֹ֣ל </a:t>
            </a:r>
            <a:r>
              <a:rPr lang="he-IL" dirty="0" err="1">
                <a:solidFill>
                  <a:schemeClr val="accent1"/>
                </a:solidFill>
                <a:ea typeface="Arial"/>
                <a:sym typeface="Arial"/>
              </a:rPr>
              <a:t>אֶת־חריהם</a:t>
            </a:r>
            <a:r>
              <a:rPr lang="he-IL" dirty="0">
                <a:solidFill>
                  <a:schemeClr val="accent1"/>
                </a:solidFill>
                <a:ea typeface="Arial"/>
                <a:sym typeface="Arial"/>
              </a:rPr>
              <a:t> (צֽוֹאָתָ֗ם)   וְלִשְׁתּ֛וֹת </a:t>
            </a:r>
            <a:r>
              <a:rPr lang="he-IL" dirty="0" err="1">
                <a:solidFill>
                  <a:schemeClr val="accent1"/>
                </a:solidFill>
                <a:ea typeface="Arial"/>
                <a:sym typeface="Arial"/>
              </a:rPr>
              <a:t>אֶת־שניהם</a:t>
            </a:r>
            <a:r>
              <a:rPr lang="he-IL" dirty="0">
                <a:solidFill>
                  <a:schemeClr val="accent1"/>
                </a:solidFill>
                <a:ea typeface="Arial"/>
                <a:sym typeface="Arial"/>
              </a:rPr>
              <a:t> (מֵימֵ֥י רַגְלֵיהֶ֖ם) 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עִמָּכֶֽם!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>
              <a:solidFill>
                <a:schemeClr val="accent1"/>
              </a:solidFill>
              <a:ea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5894" y="4062492"/>
            <a:ext cx="203041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defRPr sz="16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e-IL" dirty="0"/>
              <a:t>"הזדהות" עם הלוחמים</a:t>
            </a:r>
          </a:p>
        </p:txBody>
      </p:sp>
      <p:sp>
        <p:nvSpPr>
          <p:cNvPr id="2" name="מלבן 1"/>
          <p:cNvSpPr/>
          <p:nvPr/>
        </p:nvSpPr>
        <p:spPr>
          <a:xfrm>
            <a:off x="6508067" y="2102694"/>
            <a:ext cx="633047" cy="3708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354261" y="2102694"/>
            <a:ext cx="815657" cy="3708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8303505" y="2092687"/>
            <a:ext cx="1595035" cy="3708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3235570" y="2109739"/>
            <a:ext cx="3165924" cy="3708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5953193" y="2716236"/>
            <a:ext cx="3490280" cy="3708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/>
          <p:cNvSpPr/>
          <p:nvPr/>
        </p:nvSpPr>
        <p:spPr>
          <a:xfrm>
            <a:off x="7141114" y="3252019"/>
            <a:ext cx="3454092" cy="3708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2621706" y="3256055"/>
            <a:ext cx="4420294" cy="3708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7206495" y="1541506"/>
            <a:ext cx="2901995" cy="3708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" name="Picture 2" descr="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481" y="1845294"/>
            <a:ext cx="832322" cy="83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9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432078" y="685961"/>
            <a:ext cx="11160000" cy="720000"/>
          </a:xfrm>
        </p:spPr>
        <p:txBody>
          <a:bodyPr/>
          <a:lstStyle/>
          <a:p>
            <a:pPr algn="r"/>
            <a:r>
              <a:rPr lang="he-IL" b="0" dirty="0"/>
              <a:t>הנאום השני של </a:t>
            </a:r>
            <a:r>
              <a:rPr lang="he-IL" b="0" dirty="0" err="1"/>
              <a:t>רבשקה</a:t>
            </a:r>
            <a:r>
              <a:rPr lang="he-IL" b="0" dirty="0"/>
              <a:t>: </a:t>
            </a:r>
            <a:br>
              <a:rPr lang="en-US" b="0" dirty="0"/>
            </a:br>
            <a:r>
              <a:rPr lang="he-IL" b="0" dirty="0"/>
              <a:t>ערעור </a:t>
            </a:r>
            <a:r>
              <a:rPr lang="he-IL" b="0" dirty="0" err="1"/>
              <a:t>הבטחון</a:t>
            </a:r>
            <a:r>
              <a:rPr lang="he-IL" b="0" dirty="0"/>
              <a:t> במלך חזקיהו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658624" y="2133599"/>
            <a:ext cx="10422557" cy="415251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sz="1800" dirty="0" err="1"/>
              <a:t>כח</a:t>
            </a:r>
            <a:r>
              <a:rPr lang="he-IL" sz="1800" dirty="0"/>
              <a:t> </a:t>
            </a:r>
            <a:r>
              <a:rPr lang="he-IL" dirty="0"/>
              <a:t>וַֽיַּעֲמֹד֙ </a:t>
            </a:r>
            <a:r>
              <a:rPr lang="he-IL" dirty="0" err="1"/>
              <a:t>רַבְשָׁקֵ֔ה</a:t>
            </a:r>
            <a:r>
              <a:rPr lang="he-IL" dirty="0"/>
              <a:t> </a:t>
            </a:r>
            <a:r>
              <a:rPr lang="he-IL" dirty="0">
                <a:solidFill>
                  <a:schemeClr val="accent1"/>
                </a:solidFill>
              </a:rPr>
              <a:t>וַיִּקְרָ֥א </a:t>
            </a:r>
            <a:r>
              <a:rPr lang="he-IL" dirty="0" err="1">
                <a:solidFill>
                  <a:schemeClr val="accent1"/>
                </a:solidFill>
              </a:rPr>
              <a:t>בְקוֹל־גָּד֖וֹל</a:t>
            </a:r>
            <a:r>
              <a:rPr lang="he-IL" dirty="0">
                <a:solidFill>
                  <a:schemeClr val="accent1"/>
                </a:solidFill>
              </a:rPr>
              <a:t> </a:t>
            </a:r>
            <a:r>
              <a:rPr lang="he-IL" dirty="0">
                <a:solidFill>
                  <a:srgbClr val="0070C0"/>
                </a:solidFill>
              </a:rPr>
              <a:t>יְהוּדִ֑ית </a:t>
            </a:r>
            <a:r>
              <a:rPr lang="he-IL" dirty="0"/>
              <a:t>וַיְדַבֵּ֣ר וַיֹּ֔אמֶר</a:t>
            </a:r>
            <a:br>
              <a:rPr lang="en-US" dirty="0"/>
            </a:br>
            <a:r>
              <a:rPr lang="he-IL" dirty="0">
                <a:solidFill>
                  <a:schemeClr val="accent1"/>
                </a:solidFill>
              </a:rPr>
              <a:t>שִׁמ</a:t>
            </a:r>
            <a:r>
              <a:rPr lang="he-IL" dirty="0">
                <a:solidFill>
                  <a:srgbClr val="0070C0"/>
                </a:solidFill>
              </a:rPr>
              <a:t>ְע֛וּ </a:t>
            </a:r>
            <a:r>
              <a:rPr lang="he-IL" dirty="0" err="1">
                <a:solidFill>
                  <a:srgbClr val="0070C0"/>
                </a:solidFill>
              </a:rPr>
              <a:t>דְּבַר־הַמֶּ֥לֶך</a:t>
            </a:r>
            <a:r>
              <a:rPr lang="he-IL" dirty="0">
                <a:solidFill>
                  <a:srgbClr val="0070C0"/>
                </a:solidFill>
              </a:rPr>
              <a:t>ְ הַגָּד֖וֹל מֶ֥לֶךְ אַשּֽׁוּר</a:t>
            </a:r>
            <a:r>
              <a:rPr lang="he-IL" dirty="0">
                <a:solidFill>
                  <a:schemeClr val="tx2"/>
                </a:solidFill>
              </a:rPr>
              <a:t>׃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he-IL" sz="1800" dirty="0" err="1">
                <a:solidFill>
                  <a:schemeClr val="tx2"/>
                </a:solidFill>
              </a:rPr>
              <a:t>כט</a:t>
            </a:r>
            <a:r>
              <a:rPr lang="he-IL" dirty="0">
                <a:solidFill>
                  <a:schemeClr val="tx2"/>
                </a:solidFill>
              </a:rPr>
              <a:t> כֹּ֚ה אָמַ֣ר הַמֶּ֔לֶךְ </a:t>
            </a:r>
            <a:r>
              <a:rPr lang="he-IL" dirty="0" err="1">
                <a:solidFill>
                  <a:srgbClr val="0070C0"/>
                </a:solidFill>
              </a:rPr>
              <a:t>אַל־יַשִּׁ֥א</a:t>
            </a:r>
            <a:r>
              <a:rPr lang="he-IL" dirty="0">
                <a:solidFill>
                  <a:srgbClr val="0070C0"/>
                </a:solidFill>
              </a:rPr>
              <a:t> לָכֶ֖ם חִזְקִיָּ֑הוּ  </a:t>
            </a:r>
            <a:r>
              <a:rPr lang="he-IL" dirty="0" err="1">
                <a:solidFill>
                  <a:srgbClr val="0070C0"/>
                </a:solidFill>
              </a:rPr>
              <a:t>כִּי־לֹ֣א</a:t>
            </a:r>
            <a:r>
              <a:rPr lang="he-IL" dirty="0">
                <a:solidFill>
                  <a:srgbClr val="0070C0"/>
                </a:solidFill>
              </a:rPr>
              <a:t> יוּכַ֔ל לְהַצִּ֥יל אֶתְכֶ֖ם מִיָּדֽוֹ׃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he-IL" sz="1800" dirty="0"/>
              <a:t>ל</a:t>
            </a:r>
            <a:r>
              <a:rPr lang="he-IL" dirty="0"/>
              <a:t> </a:t>
            </a:r>
            <a:r>
              <a:rPr lang="he-IL" dirty="0" err="1">
                <a:solidFill>
                  <a:srgbClr val="0070C0"/>
                </a:solidFill>
              </a:rPr>
              <a:t>וְאַל־יַבְטַ֨ח</a:t>
            </a:r>
            <a:r>
              <a:rPr lang="he-IL" dirty="0">
                <a:solidFill>
                  <a:srgbClr val="0070C0"/>
                </a:solidFill>
              </a:rPr>
              <a:t> אֶתְכֶ֤ם חִזְקִיָּ֨הוּ֙ אֶל־ה</a:t>
            </a:r>
            <a:r>
              <a:rPr lang="he-IL" dirty="0">
                <a:solidFill>
                  <a:schemeClr val="tx2"/>
                </a:solidFill>
              </a:rPr>
              <a:t>' </a:t>
            </a:r>
            <a:r>
              <a:rPr lang="he-IL" dirty="0" err="1">
                <a:solidFill>
                  <a:schemeClr val="tx2"/>
                </a:solidFill>
              </a:rPr>
              <a:t>לֵאמֹ֔ר</a:t>
            </a:r>
            <a:r>
              <a:rPr lang="he-IL" dirty="0">
                <a:solidFill>
                  <a:schemeClr val="tx2"/>
                </a:solidFill>
              </a:rPr>
              <a:t> הַצֵּ֥ל יַצִּילֵ֖נוּ ה' וְלֹ֤א </a:t>
            </a:r>
            <a:r>
              <a:rPr lang="he-IL" dirty="0" err="1">
                <a:solidFill>
                  <a:schemeClr val="tx2"/>
                </a:solidFill>
              </a:rPr>
              <a:t>תִנָּתֵן</a:t>
            </a:r>
            <a:r>
              <a:rPr lang="he-IL" dirty="0">
                <a:solidFill>
                  <a:schemeClr val="tx2"/>
                </a:solidFill>
              </a:rPr>
              <a:t>֙ </a:t>
            </a:r>
            <a:r>
              <a:rPr lang="he-IL" dirty="0" err="1">
                <a:solidFill>
                  <a:schemeClr val="tx2"/>
                </a:solidFill>
              </a:rPr>
              <a:t>אֶת־הָעִ֣יר</a:t>
            </a:r>
            <a:r>
              <a:rPr lang="he-IL" dirty="0">
                <a:solidFill>
                  <a:schemeClr val="tx2"/>
                </a:solidFill>
              </a:rPr>
              <a:t> הַזֹּ֔את בְּיַ֖ד מֶ֥לֶךְ אַשּֽׁוּר׃</a:t>
            </a:r>
            <a:br>
              <a:rPr lang="he-IL" dirty="0">
                <a:solidFill>
                  <a:schemeClr val="tx2"/>
                </a:solidFill>
              </a:rPr>
            </a:br>
            <a:r>
              <a:rPr lang="he-IL" sz="1800" dirty="0"/>
              <a:t>לא</a:t>
            </a:r>
            <a:r>
              <a:rPr lang="he-IL" dirty="0"/>
              <a:t> </a:t>
            </a:r>
            <a:r>
              <a:rPr lang="he-IL" dirty="0" err="1">
                <a:solidFill>
                  <a:srgbClr val="0070C0"/>
                </a:solidFill>
              </a:rPr>
              <a:t>אַֽל־תִּשְׁמְע֖ו</a:t>
            </a:r>
            <a:r>
              <a:rPr lang="he-IL" dirty="0">
                <a:solidFill>
                  <a:srgbClr val="0070C0"/>
                </a:solidFill>
              </a:rPr>
              <a:t>ּ </a:t>
            </a:r>
            <a:r>
              <a:rPr lang="he-IL" dirty="0" err="1">
                <a:solidFill>
                  <a:srgbClr val="0070C0"/>
                </a:solidFill>
              </a:rPr>
              <a:t>אֶל־חִזְקִיָּ֑הו</a:t>
            </a:r>
            <a:r>
              <a:rPr lang="he-IL" dirty="0">
                <a:solidFill>
                  <a:srgbClr val="0070C0"/>
                </a:solidFill>
              </a:rPr>
              <a:t>ּ</a:t>
            </a:r>
            <a:endParaRPr lang="he-IL" dirty="0">
              <a:solidFill>
                <a:srgbClr val="0070C0"/>
              </a:solidFill>
              <a:sym typeface="Arial"/>
            </a:endParaRP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1074261" y="4605317"/>
            <a:ext cx="141659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defRPr sz="16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e-IL" dirty="0"/>
              <a:t>שימוש בכנויים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4261" y="5137189"/>
            <a:ext cx="141659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defRPr sz="16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e-IL" dirty="0"/>
              <a:t>חזרה</a:t>
            </a:r>
          </a:p>
        </p:txBody>
      </p:sp>
      <p:sp>
        <p:nvSpPr>
          <p:cNvPr id="2" name="מלבן 1"/>
          <p:cNvSpPr/>
          <p:nvPr/>
        </p:nvSpPr>
        <p:spPr>
          <a:xfrm>
            <a:off x="6074685" y="3407815"/>
            <a:ext cx="2871089" cy="39046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/>
          <p:cNvSpPr/>
          <p:nvPr/>
        </p:nvSpPr>
        <p:spPr>
          <a:xfrm>
            <a:off x="6873985" y="3950676"/>
            <a:ext cx="3944283" cy="3708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7718048" y="5104868"/>
            <a:ext cx="2953149" cy="3708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6477534" y="2884540"/>
            <a:ext cx="4572256" cy="3708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5761359" y="2335284"/>
            <a:ext cx="3084768" cy="3708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/>
          <p:cNvSpPr/>
          <p:nvPr/>
        </p:nvSpPr>
        <p:spPr>
          <a:xfrm>
            <a:off x="2081181" y="3400758"/>
            <a:ext cx="3930897" cy="3708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19"/>
          <p:cNvSpPr/>
          <p:nvPr/>
        </p:nvSpPr>
        <p:spPr>
          <a:xfrm>
            <a:off x="1050550" y="3965850"/>
            <a:ext cx="5024135" cy="3708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030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36483" y="213094"/>
            <a:ext cx="11761076" cy="720000"/>
          </a:xfrm>
        </p:spPr>
        <p:txBody>
          <a:bodyPr/>
          <a:lstStyle/>
          <a:p>
            <a:pPr algn="r"/>
            <a:r>
              <a:rPr lang="he-IL" b="0" dirty="0"/>
              <a:t>אני מציע לכם הצעה שאי אפשר לסרב לה...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719332" y="1461105"/>
            <a:ext cx="9000000" cy="415251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>
                <a:solidFill>
                  <a:schemeClr val="tx2"/>
                </a:solidFill>
              </a:rPr>
              <a:t>י֩ כֹ֨ה אָמַ֜ר מֶ֣לֶךְ אַשּׁ֗וּר </a:t>
            </a:r>
            <a:r>
              <a:rPr lang="he-IL" dirty="0" err="1">
                <a:solidFill>
                  <a:schemeClr val="accent1"/>
                </a:solidFill>
              </a:rPr>
              <a:t>עֲשֽׂוּ־אִתִּ֤י</a:t>
            </a:r>
            <a:r>
              <a:rPr lang="he-IL" dirty="0">
                <a:solidFill>
                  <a:schemeClr val="accent1"/>
                </a:solidFill>
              </a:rPr>
              <a:t> בְרָכָה֙ וּצְא֣וּ אֵלַ֔י </a:t>
            </a:r>
            <a:r>
              <a:rPr lang="he-IL" dirty="0">
                <a:solidFill>
                  <a:schemeClr val="tx2"/>
                </a:solidFill>
              </a:rPr>
              <a:t>וְאִכְל֤וּ </a:t>
            </a:r>
            <a:r>
              <a:rPr lang="he-IL" dirty="0" err="1">
                <a:solidFill>
                  <a:schemeClr val="tx2"/>
                </a:solidFill>
              </a:rPr>
              <a:t>אִישׁ־גַּפְנו</a:t>
            </a:r>
            <a:r>
              <a:rPr lang="he-IL" dirty="0">
                <a:solidFill>
                  <a:schemeClr val="tx2"/>
                </a:solidFill>
              </a:rPr>
              <a:t>ֹ֙ וְאִ֣ישׁ תְּאֵֽנָת֔וֹ וּשְׁת֖וּ אִ֥ישׁ </a:t>
            </a:r>
            <a:r>
              <a:rPr lang="he-IL" dirty="0" err="1">
                <a:solidFill>
                  <a:schemeClr val="tx2"/>
                </a:solidFill>
              </a:rPr>
              <a:t>מֵֽי־בֹרֽו</a:t>
            </a:r>
            <a:r>
              <a:rPr lang="he-IL" dirty="0">
                <a:solidFill>
                  <a:schemeClr val="tx2"/>
                </a:solidFill>
              </a:rPr>
              <a:t>ֹ׃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he-IL" dirty="0">
                <a:solidFill>
                  <a:schemeClr val="tx2"/>
                </a:solidFill>
              </a:rPr>
              <a:t>לב </a:t>
            </a:r>
            <a:r>
              <a:rPr lang="he-IL" dirty="0" err="1">
                <a:solidFill>
                  <a:schemeClr val="accent1"/>
                </a:solidFill>
              </a:rPr>
              <a:t>עַד־בֹּאִי</a:t>
            </a:r>
            <a:r>
              <a:rPr lang="he-IL" dirty="0">
                <a:solidFill>
                  <a:schemeClr val="accent1"/>
                </a:solidFill>
              </a:rPr>
              <a:t>֩ וְלָֽקַחְתִּ֨י אֶתְכֶ֜ם </a:t>
            </a:r>
            <a:r>
              <a:rPr lang="he-IL" dirty="0" err="1">
                <a:solidFill>
                  <a:schemeClr val="accent1"/>
                </a:solidFill>
              </a:rPr>
              <a:t>אֶל־אֶ֣רֶץ</a:t>
            </a:r>
            <a:r>
              <a:rPr lang="he-IL" dirty="0">
                <a:solidFill>
                  <a:schemeClr val="accent1"/>
                </a:solidFill>
              </a:rPr>
              <a:t> כְּאַרְצְכֶ֗ם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he-IL" dirty="0">
                <a:solidFill>
                  <a:schemeClr val="accent1"/>
                </a:solidFill>
              </a:rPr>
              <a:t>אֶרֶץ֩ דָּגָ֨ן וְתִיר֜וֹשׁ אֶ֧רֶץ לֶ֣חֶם וּכְרָמִ֗ים אֶ֣רֶץ זֵ֤ית יִצְהָר֙ וּדְבַ֔שׁ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he-IL" dirty="0">
                <a:solidFill>
                  <a:schemeClr val="accent1"/>
                </a:solidFill>
              </a:rPr>
              <a:t>וִֽחְי֖וּ וְלֹ֣א </a:t>
            </a:r>
            <a:r>
              <a:rPr lang="he-IL" dirty="0" err="1">
                <a:solidFill>
                  <a:schemeClr val="accent1"/>
                </a:solidFill>
              </a:rPr>
              <a:t>תָמֻ֑תו</a:t>
            </a:r>
            <a:r>
              <a:rPr lang="he-IL" dirty="0">
                <a:solidFill>
                  <a:schemeClr val="accent1"/>
                </a:solidFill>
              </a:rPr>
              <a:t>ּ</a:t>
            </a:r>
            <a:endParaRPr lang="he-IL" dirty="0">
              <a:solidFill>
                <a:schemeClr val="accent1"/>
              </a:solidFill>
              <a:sym typeface="Arial"/>
            </a:endParaRP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1242231" y="2842828"/>
            <a:ext cx="122829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defRPr sz="16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e-IL" dirty="0"/>
              <a:t>הצעת כניעה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2231" y="3398167"/>
            <a:ext cx="12283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defRPr sz="16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e-IL" dirty="0"/>
              <a:t>גלות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42231" y="3950555"/>
            <a:ext cx="12283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defRPr sz="16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e-IL" dirty="0"/>
              <a:t>איום</a:t>
            </a:r>
          </a:p>
        </p:txBody>
      </p:sp>
      <p:sp>
        <p:nvSpPr>
          <p:cNvPr id="10" name="מלבן 9"/>
          <p:cNvSpPr/>
          <p:nvPr/>
        </p:nvSpPr>
        <p:spPr>
          <a:xfrm>
            <a:off x="5096341" y="2767712"/>
            <a:ext cx="5140037" cy="35808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93656" y="3316483"/>
            <a:ext cx="7059424" cy="35808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4840566" y="1649236"/>
            <a:ext cx="3158836" cy="35808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8766730" y="3836843"/>
            <a:ext cx="1992390" cy="40757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Box 14"/>
          <p:cNvSpPr txBox="1"/>
          <p:nvPr/>
        </p:nvSpPr>
        <p:spPr>
          <a:xfrm>
            <a:off x="1242230" y="4502943"/>
            <a:ext cx="12283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defRPr sz="16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e-IL" dirty="0"/>
              <a:t>פיתוי</a:t>
            </a:r>
          </a:p>
        </p:txBody>
      </p:sp>
    </p:spTree>
    <p:extLst>
      <p:ext uri="{BB962C8B-B14F-4D97-AF65-F5344CB8AC3E}">
        <p14:creationId xmlns:p14="http://schemas.microsoft.com/office/powerpoint/2010/main" val="375057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0" dirty="0"/>
              <a:t>במה הצטיין כל כך חזקיהו?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595206" y="1412701"/>
            <a:ext cx="9000000" cy="415251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/>
              <a:t>ד ה֣וּא </a:t>
            </a:r>
            <a:r>
              <a:rPr lang="he-IL" dirty="0">
                <a:solidFill>
                  <a:srgbClr val="FF0000"/>
                </a:solidFill>
              </a:rPr>
              <a:t>הֵסִ֣יר</a:t>
            </a:r>
            <a:r>
              <a:rPr lang="he-IL" dirty="0"/>
              <a:t> </a:t>
            </a:r>
            <a:r>
              <a:rPr lang="he-IL" dirty="0" err="1"/>
              <a:t>אֶת־הַבָּמ֗וֹת</a:t>
            </a:r>
            <a:r>
              <a:rPr lang="he-IL" dirty="0"/>
              <a:t> </a:t>
            </a:r>
            <a:r>
              <a:rPr lang="he-IL" dirty="0">
                <a:solidFill>
                  <a:srgbClr val="FF0000"/>
                </a:solidFill>
              </a:rPr>
              <a:t>וְשִׁבַּר</a:t>
            </a:r>
            <a:r>
              <a:rPr lang="he-IL" dirty="0"/>
              <a:t>֙ </a:t>
            </a:r>
            <a:r>
              <a:rPr lang="he-IL" dirty="0" err="1"/>
              <a:t>אֶת־הַמַּצֵּבֹ֔ת</a:t>
            </a:r>
            <a:r>
              <a:rPr lang="he-IL" dirty="0"/>
              <a:t> </a:t>
            </a:r>
            <a:r>
              <a:rPr lang="he-IL" dirty="0">
                <a:solidFill>
                  <a:srgbClr val="FF0000"/>
                </a:solidFill>
              </a:rPr>
              <a:t>וְכָרַ֖ת</a:t>
            </a:r>
            <a:r>
              <a:rPr lang="he-IL" dirty="0"/>
              <a:t> </a:t>
            </a:r>
            <a:r>
              <a:rPr lang="he-IL" dirty="0" err="1"/>
              <a:t>אֶת־הָֽאֲשֵׁרָ֑ה</a:t>
            </a:r>
            <a:r>
              <a:rPr lang="he-IL" dirty="0"/>
              <a:t> </a:t>
            </a:r>
            <a:r>
              <a:rPr lang="he-IL" dirty="0">
                <a:solidFill>
                  <a:srgbClr val="FF0000"/>
                </a:solidFill>
              </a:rPr>
              <a:t>וְכִתַּת֩</a:t>
            </a:r>
            <a:r>
              <a:rPr lang="he-IL" dirty="0"/>
              <a:t> נְחַ֨שׁ </a:t>
            </a:r>
            <a:r>
              <a:rPr lang="he-IL" dirty="0" err="1"/>
              <a:t>הַנְּחֹ֜שֶׁת</a:t>
            </a:r>
            <a:r>
              <a:rPr lang="he-IL" dirty="0"/>
              <a:t> </a:t>
            </a:r>
            <a:r>
              <a:rPr lang="he-IL" dirty="0" err="1"/>
              <a:t>אֲשֶׁר־עָשָׂ֣ה</a:t>
            </a:r>
            <a:r>
              <a:rPr lang="he-IL" dirty="0"/>
              <a:t> מֹשֶׁ֗ה כִּ֣י </a:t>
            </a:r>
            <a:r>
              <a:rPr lang="he-IL" dirty="0" err="1"/>
              <a:t>עַד־הַיָּמִ֤ים</a:t>
            </a:r>
            <a:r>
              <a:rPr lang="he-IL" dirty="0"/>
              <a:t> </a:t>
            </a:r>
            <a:r>
              <a:rPr lang="he-IL" dirty="0" err="1"/>
              <a:t>הָהֵ֨מָּה</a:t>
            </a:r>
            <a:r>
              <a:rPr lang="he-IL" dirty="0"/>
              <a:t>֙ הָי֤וּ </a:t>
            </a:r>
            <a:r>
              <a:rPr lang="he-IL" dirty="0" err="1"/>
              <a:t>בְנֵֽי־יִשְׂרָאֵל</a:t>
            </a:r>
            <a:r>
              <a:rPr lang="he-IL" dirty="0"/>
              <a:t>֙ מְקַטְּרִ֣ים ל֔וֹ </a:t>
            </a:r>
            <a:r>
              <a:rPr lang="he-IL" dirty="0" err="1"/>
              <a:t>וַיִּקְרָא־ל֖ו</a:t>
            </a:r>
            <a:r>
              <a:rPr lang="he-IL" dirty="0"/>
              <a:t>ֹ </a:t>
            </a:r>
            <a:r>
              <a:rPr lang="he-IL" dirty="0" err="1"/>
              <a:t>נְחֻשְׁתָּֽן</a:t>
            </a:r>
            <a:r>
              <a:rPr lang="he-IL" dirty="0"/>
              <a:t>׃</a:t>
            </a:r>
            <a:br>
              <a:rPr lang="en-US" dirty="0"/>
            </a:br>
            <a:r>
              <a:rPr lang="he-IL" dirty="0"/>
              <a:t>ה בַּֽה' </a:t>
            </a:r>
            <a:r>
              <a:rPr lang="he-IL" dirty="0" err="1"/>
              <a:t>אֱלֹהֵֽי־יִשְׂרָאֵ֖ל</a:t>
            </a:r>
            <a:r>
              <a:rPr lang="he-IL" dirty="0"/>
              <a:t> </a:t>
            </a:r>
            <a:r>
              <a:rPr lang="he-IL" dirty="0">
                <a:solidFill>
                  <a:srgbClr val="FF0000"/>
                </a:solidFill>
              </a:rPr>
              <a:t>בָּטָ֑ח </a:t>
            </a:r>
            <a:br>
              <a:rPr lang="en-US" dirty="0"/>
            </a:br>
            <a:r>
              <a:rPr lang="he-IL" dirty="0"/>
              <a:t>ו </a:t>
            </a:r>
            <a:r>
              <a:rPr lang="he-IL" dirty="0">
                <a:solidFill>
                  <a:srgbClr val="FF0000"/>
                </a:solidFill>
              </a:rPr>
              <a:t>וַיִּדְבַּק֙ </a:t>
            </a:r>
            <a:r>
              <a:rPr lang="he-IL" dirty="0"/>
              <a:t>בַּֽה' לֹא־סָ֖ר </a:t>
            </a:r>
            <a:r>
              <a:rPr lang="he-IL" dirty="0" err="1"/>
              <a:t>מֵאַֽחֲרָ֑יו</a:t>
            </a:r>
            <a:br>
              <a:rPr lang="en-US" dirty="0"/>
            </a:br>
            <a:r>
              <a:rPr lang="he-IL" dirty="0">
                <a:solidFill>
                  <a:srgbClr val="FF0000"/>
                </a:solidFill>
              </a:rPr>
              <a:t>וַיִּשְׁמֹר֙ </a:t>
            </a:r>
            <a:r>
              <a:rPr lang="he-IL" dirty="0" err="1"/>
              <a:t>מִצְוֺתָ֔יו</a:t>
            </a:r>
            <a:r>
              <a:rPr lang="he-IL" dirty="0"/>
              <a:t> </a:t>
            </a:r>
            <a:r>
              <a:rPr lang="he-IL" dirty="0" err="1"/>
              <a:t>אֲשֶׁר־צִוָּ֥ה</a:t>
            </a:r>
            <a:r>
              <a:rPr lang="he-IL" dirty="0"/>
              <a:t> ה' </a:t>
            </a:r>
            <a:r>
              <a:rPr lang="he-IL" dirty="0" err="1"/>
              <a:t>אֶת־מֹשֶֽׁה</a:t>
            </a:r>
            <a:r>
              <a:rPr lang="he-IL" dirty="0"/>
              <a:t>׃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  <p:sp>
        <p:nvSpPr>
          <p:cNvPr id="2" name="מלבן 1"/>
          <p:cNvSpPr/>
          <p:nvPr/>
        </p:nvSpPr>
        <p:spPr>
          <a:xfrm>
            <a:off x="9041690" y="1662545"/>
            <a:ext cx="671412" cy="2749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6765281" y="1655085"/>
            <a:ext cx="785446" cy="2824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4398285" y="1662545"/>
            <a:ext cx="785446" cy="2824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2072320" y="1666275"/>
            <a:ext cx="785446" cy="2824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7262979" y="3295441"/>
            <a:ext cx="785446" cy="3110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/>
          <p:cNvSpPr/>
          <p:nvPr/>
        </p:nvSpPr>
        <p:spPr>
          <a:xfrm>
            <a:off x="9546848" y="3804671"/>
            <a:ext cx="840864" cy="3348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9649158" y="4350111"/>
            <a:ext cx="904808" cy="3348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855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44761" y="213094"/>
            <a:ext cx="12059849" cy="720000"/>
          </a:xfrm>
        </p:spPr>
        <p:txBody>
          <a:bodyPr/>
          <a:lstStyle/>
          <a:p>
            <a:pPr algn="r"/>
            <a:r>
              <a:rPr lang="he-IL" b="0" dirty="0"/>
              <a:t>ולסיום הנאום המבריק: אין לכם שום סיכוי נגדי!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496408" y="1560235"/>
            <a:ext cx="9000000" cy="415251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>
                <a:solidFill>
                  <a:schemeClr val="tx2"/>
                </a:solidFill>
              </a:rPr>
              <a:t>ְ</a:t>
            </a:r>
            <a:r>
              <a:rPr lang="he-IL" dirty="0" err="1">
                <a:solidFill>
                  <a:schemeClr val="tx2"/>
                </a:solidFill>
              </a:rPr>
              <a:t>אַֽל־תִּשְׁמְעו</a:t>
            </a:r>
            <a:r>
              <a:rPr lang="he-IL" dirty="0">
                <a:solidFill>
                  <a:schemeClr val="tx2"/>
                </a:solidFill>
              </a:rPr>
              <a:t>ּ֙ </a:t>
            </a:r>
            <a:r>
              <a:rPr lang="he-IL" dirty="0" err="1">
                <a:solidFill>
                  <a:schemeClr val="tx2"/>
                </a:solidFill>
              </a:rPr>
              <a:t>אֶל־חִזְקִיָּ֔הו</a:t>
            </a:r>
            <a:r>
              <a:rPr lang="he-IL" dirty="0">
                <a:solidFill>
                  <a:schemeClr val="tx2"/>
                </a:solidFill>
              </a:rPr>
              <a:t>ּ </a:t>
            </a:r>
            <a:r>
              <a:rPr lang="he-IL" dirty="0" err="1">
                <a:solidFill>
                  <a:schemeClr val="tx2"/>
                </a:solidFill>
              </a:rPr>
              <a:t>כִּֽי־יַסִּ֤ית</a:t>
            </a:r>
            <a:r>
              <a:rPr lang="he-IL" dirty="0">
                <a:solidFill>
                  <a:schemeClr val="tx2"/>
                </a:solidFill>
              </a:rPr>
              <a:t> אֶתְכֶם֙ </a:t>
            </a:r>
            <a:r>
              <a:rPr lang="he-IL" dirty="0" err="1">
                <a:solidFill>
                  <a:schemeClr val="tx2"/>
                </a:solidFill>
              </a:rPr>
              <a:t>לֵאמֹ֔ר</a:t>
            </a:r>
            <a:r>
              <a:rPr lang="he-IL" dirty="0">
                <a:solidFill>
                  <a:schemeClr val="tx2"/>
                </a:solidFill>
              </a:rPr>
              <a:t> ה' יַצִּילֵֽנוּ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he-IL" sz="1800" dirty="0">
                <a:solidFill>
                  <a:schemeClr val="tx2"/>
                </a:solidFill>
                <a:ea typeface="Arial"/>
                <a:sym typeface="Arial"/>
              </a:rPr>
              <a:t>לג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 </a:t>
            </a:r>
            <a:r>
              <a:rPr lang="he-IL" dirty="0" err="1">
                <a:solidFill>
                  <a:schemeClr val="tx2"/>
                </a:solidFill>
                <a:sym typeface="Arial"/>
              </a:rPr>
              <a:t>הַֽהַצֵּ֥ל</a:t>
            </a:r>
            <a:r>
              <a:rPr lang="he-IL" dirty="0">
                <a:solidFill>
                  <a:schemeClr val="tx2"/>
                </a:solidFill>
                <a:sym typeface="Arial"/>
              </a:rPr>
              <a:t>  הִצִּ֛ילוּ </a:t>
            </a:r>
            <a:r>
              <a:rPr lang="he-IL" dirty="0" err="1">
                <a:solidFill>
                  <a:schemeClr val="tx2"/>
                </a:solidFill>
                <a:ea typeface="Arial"/>
                <a:sym typeface="Arial"/>
              </a:rPr>
              <a:t>אֱלֹהֵ֥י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 </a:t>
            </a:r>
            <a:r>
              <a:rPr lang="he-IL" dirty="0" err="1">
                <a:solidFill>
                  <a:schemeClr val="tx2"/>
                </a:solidFill>
                <a:ea typeface="Arial"/>
                <a:sym typeface="Arial"/>
              </a:rPr>
              <a:t>הַגּוֹיִ֖ם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 אִ֣ישׁ </a:t>
            </a:r>
            <a:r>
              <a:rPr lang="he-IL" dirty="0" err="1">
                <a:solidFill>
                  <a:schemeClr val="tx2"/>
                </a:solidFill>
                <a:ea typeface="Arial"/>
                <a:sym typeface="Arial"/>
              </a:rPr>
              <a:t>אֶת־אַרְצ֑ו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ֹ מִיַּ֖ד מֶ֥לֶךְ אַשּֽׁוּר </a:t>
            </a:r>
            <a:r>
              <a:rPr lang="he-IL" b="1" dirty="0">
                <a:solidFill>
                  <a:schemeClr val="tx2"/>
                </a:solidFill>
                <a:ea typeface="Arial"/>
                <a:sym typeface="Arial"/>
              </a:rPr>
              <a:t>?!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 </a:t>
            </a:r>
            <a:br>
              <a:rPr lang="he-IL" dirty="0">
                <a:solidFill>
                  <a:schemeClr val="tx2"/>
                </a:solidFill>
                <a:ea typeface="Arial"/>
                <a:sym typeface="Arial"/>
              </a:rPr>
            </a:br>
            <a:r>
              <a:rPr lang="he-IL" sz="1800" dirty="0">
                <a:solidFill>
                  <a:schemeClr val="tx2"/>
                </a:solidFill>
                <a:ea typeface="Arial"/>
                <a:sym typeface="Arial"/>
              </a:rPr>
              <a:t>לד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 אַיֵּה֩ </a:t>
            </a:r>
            <a:r>
              <a:rPr lang="he-IL" dirty="0" err="1">
                <a:solidFill>
                  <a:schemeClr val="tx2"/>
                </a:solidFill>
                <a:ea typeface="Arial"/>
                <a:sym typeface="Arial"/>
              </a:rPr>
              <a:t>אֱלֹהֵ֨י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 חֲמָ֜ת וְאַרְפָּ֗ד </a:t>
            </a:r>
            <a:r>
              <a:rPr lang="he-IL" b="1" dirty="0">
                <a:solidFill>
                  <a:schemeClr val="tx2"/>
                </a:solidFill>
                <a:ea typeface="Arial"/>
                <a:sym typeface="Arial"/>
              </a:rPr>
              <a:t>?!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 אַיֵּ֛ה </a:t>
            </a:r>
            <a:r>
              <a:rPr lang="he-IL" dirty="0" err="1">
                <a:solidFill>
                  <a:schemeClr val="tx2"/>
                </a:solidFill>
                <a:ea typeface="Arial"/>
                <a:sym typeface="Arial"/>
              </a:rPr>
              <a:t>אֱלֹהֵ֥י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 </a:t>
            </a:r>
            <a:r>
              <a:rPr lang="he-IL" dirty="0" err="1">
                <a:solidFill>
                  <a:schemeClr val="tx2"/>
                </a:solidFill>
                <a:ea typeface="Arial"/>
                <a:sym typeface="Arial"/>
              </a:rPr>
              <a:t>סְפַרְוַ֖יִם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 הֵנַ֣ע </a:t>
            </a:r>
            <a:r>
              <a:rPr lang="he-IL" dirty="0" err="1">
                <a:solidFill>
                  <a:schemeClr val="tx2"/>
                </a:solidFill>
                <a:ea typeface="Arial"/>
                <a:sym typeface="Arial"/>
              </a:rPr>
              <a:t>וְעִוָּ֑ה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 </a:t>
            </a:r>
            <a:r>
              <a:rPr lang="he-IL" dirty="0" err="1">
                <a:solidFill>
                  <a:schemeClr val="tx2"/>
                </a:solidFill>
                <a:ea typeface="Arial"/>
                <a:sym typeface="Arial"/>
              </a:rPr>
              <a:t>כִּֽי־ה</a:t>
            </a:r>
            <a:r>
              <a:rPr lang="he-IL" dirty="0" err="1">
                <a:solidFill>
                  <a:schemeClr val="tx2"/>
                </a:solidFill>
                <a:sym typeface="Arial"/>
              </a:rPr>
              <a:t>ִצִּ֥ילו</a:t>
            </a:r>
            <a:r>
              <a:rPr lang="he-IL" dirty="0">
                <a:solidFill>
                  <a:schemeClr val="tx2"/>
                </a:solidFill>
                <a:sym typeface="Arial"/>
              </a:rPr>
              <a:t>ּ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 </a:t>
            </a:r>
            <a:r>
              <a:rPr lang="he-IL" dirty="0" err="1">
                <a:solidFill>
                  <a:schemeClr val="tx2"/>
                </a:solidFill>
                <a:ea typeface="Arial"/>
                <a:sym typeface="Arial"/>
              </a:rPr>
              <a:t>אֶת־שֹֽׁמְר֖וֹן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 מִיָּדִֽי</a:t>
            </a:r>
            <a:r>
              <a:rPr lang="he-IL" b="1" dirty="0">
                <a:solidFill>
                  <a:schemeClr val="tx2"/>
                </a:solidFill>
                <a:ea typeface="Arial"/>
                <a:sym typeface="Arial"/>
              </a:rPr>
              <a:t> ?!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 </a:t>
            </a:r>
            <a:r>
              <a:rPr lang="he-IL" sz="1800" dirty="0">
                <a:solidFill>
                  <a:schemeClr val="tx2"/>
                </a:solidFill>
                <a:ea typeface="Arial"/>
                <a:sym typeface="Arial"/>
              </a:rPr>
              <a:t>לה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 מִ֚י </a:t>
            </a:r>
            <a:r>
              <a:rPr lang="he-IL" dirty="0" err="1">
                <a:solidFill>
                  <a:schemeClr val="tx2"/>
                </a:solidFill>
                <a:ea typeface="Arial"/>
                <a:sym typeface="Arial"/>
              </a:rPr>
              <a:t>בְּכָל־אֱלֹהֵ֣י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 הָֽאֲרָצ֔וֹת </a:t>
            </a:r>
            <a:r>
              <a:rPr lang="he-IL" dirty="0" err="1">
                <a:solidFill>
                  <a:schemeClr val="tx2"/>
                </a:solidFill>
                <a:ea typeface="Arial"/>
                <a:sym typeface="Arial"/>
              </a:rPr>
              <a:t>אֲשֶׁר־</a:t>
            </a:r>
            <a:r>
              <a:rPr lang="he-IL" dirty="0" err="1">
                <a:solidFill>
                  <a:schemeClr val="tx2"/>
                </a:solidFill>
                <a:sym typeface="Arial"/>
              </a:rPr>
              <a:t>הִצִּ֥ילו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ּ </a:t>
            </a:r>
            <a:r>
              <a:rPr lang="he-IL" dirty="0" err="1">
                <a:solidFill>
                  <a:schemeClr val="tx2"/>
                </a:solidFill>
                <a:ea typeface="Arial"/>
                <a:sym typeface="Arial"/>
              </a:rPr>
              <a:t>אֶת־אַרְצָ֖ם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 מִיָּדִ֑י </a:t>
            </a:r>
            <a:r>
              <a:rPr lang="he-IL" dirty="0" err="1">
                <a:solidFill>
                  <a:schemeClr val="tx2"/>
                </a:solidFill>
                <a:ea typeface="Arial"/>
                <a:sym typeface="Arial"/>
              </a:rPr>
              <a:t>כִּֽי־</a:t>
            </a:r>
            <a:r>
              <a:rPr lang="he-IL" dirty="0" err="1">
                <a:solidFill>
                  <a:schemeClr val="tx2"/>
                </a:solidFill>
                <a:sym typeface="Arial"/>
              </a:rPr>
              <a:t>יַצִּ֧יל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   ה' </a:t>
            </a:r>
            <a:r>
              <a:rPr lang="he-IL" dirty="0" err="1">
                <a:solidFill>
                  <a:schemeClr val="tx2"/>
                </a:solidFill>
                <a:ea typeface="Arial"/>
                <a:sym typeface="Arial"/>
              </a:rPr>
              <a:t>אֶת־יְרֽוּשָׁלִַ֖ם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 מִיָּדִֽי </a:t>
            </a:r>
            <a:r>
              <a:rPr lang="he-IL" b="1" dirty="0">
                <a:solidFill>
                  <a:schemeClr val="tx2"/>
                </a:solidFill>
                <a:ea typeface="Arial"/>
                <a:sym typeface="Arial"/>
              </a:rPr>
              <a:t>?!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1179275" y="4486623"/>
            <a:ext cx="197210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defRPr sz="16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indent="0">
              <a:lnSpc>
                <a:spcPct val="150000"/>
              </a:lnSpc>
            </a:pPr>
            <a:r>
              <a:rPr lang="he-IL" dirty="0"/>
              <a:t>תפיסת אלהות מקומית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9275" y="3808501"/>
            <a:ext cx="158203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defRPr sz="16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indent="0">
              <a:lnSpc>
                <a:spcPct val="150000"/>
              </a:lnSpc>
            </a:pPr>
            <a:r>
              <a:rPr lang="he-IL" dirty="0"/>
              <a:t>שורש מנחה </a:t>
            </a:r>
            <a:r>
              <a:rPr lang="he-IL" dirty="0" err="1"/>
              <a:t>נצ"ל</a:t>
            </a:r>
            <a:endParaRPr lang="he-IL" dirty="0"/>
          </a:p>
        </p:txBody>
      </p:sp>
      <p:sp>
        <p:nvSpPr>
          <p:cNvPr id="2" name="מלבן 1"/>
          <p:cNvSpPr/>
          <p:nvPr/>
        </p:nvSpPr>
        <p:spPr>
          <a:xfrm>
            <a:off x="3657600" y="1759246"/>
            <a:ext cx="856850" cy="33890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9315584" y="2296656"/>
            <a:ext cx="856850" cy="33890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8459800" y="2313705"/>
            <a:ext cx="773190" cy="33890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2294527" y="2853978"/>
            <a:ext cx="856850" cy="33890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414612" y="3408217"/>
            <a:ext cx="811024" cy="33890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8846395" y="3963460"/>
            <a:ext cx="587220" cy="33890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7257650" y="2871087"/>
            <a:ext cx="2268949" cy="33890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4654061" y="2871086"/>
            <a:ext cx="1682795" cy="33890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4923692" y="3408216"/>
            <a:ext cx="1860200" cy="33890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5799726" y="3911239"/>
            <a:ext cx="2913976" cy="3911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724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0" dirty="0"/>
              <a:t>איך העם יגיב לנאום מוחץ כזה? 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268361" y="1457116"/>
            <a:ext cx="9326845" cy="415251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>
                <a:solidFill>
                  <a:schemeClr val="tx2"/>
                </a:solidFill>
              </a:rPr>
              <a:t> 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לו וְהֶֽחֱרִ֣ישׁוּ הָעָ֔ם </a:t>
            </a:r>
            <a:r>
              <a:rPr lang="he-IL" dirty="0" err="1">
                <a:solidFill>
                  <a:schemeClr val="tx2"/>
                </a:solidFill>
                <a:ea typeface="Arial"/>
                <a:sym typeface="Arial"/>
              </a:rPr>
              <a:t>וְלֹֽא־עָנ֥ו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ּ אֹת֖וֹ דָּבָ֑ר </a:t>
            </a:r>
            <a:r>
              <a:rPr lang="he-IL" dirty="0" err="1">
                <a:solidFill>
                  <a:schemeClr val="tx2"/>
                </a:solidFill>
                <a:ea typeface="Arial"/>
                <a:sym typeface="Arial"/>
              </a:rPr>
              <a:t>כִּֽי־</a:t>
            </a:r>
            <a:r>
              <a:rPr lang="he-IL" sz="3200" dirty="0" err="1">
                <a:solidFill>
                  <a:schemeClr val="tx2"/>
                </a:solidFill>
                <a:ea typeface="Arial"/>
                <a:sym typeface="Arial"/>
              </a:rPr>
              <a:t>מִצְוַ֨ת</a:t>
            </a:r>
            <a:r>
              <a:rPr lang="he-IL" sz="3200" dirty="0">
                <a:solidFill>
                  <a:schemeClr val="tx2"/>
                </a:solidFill>
                <a:ea typeface="Arial"/>
                <a:sym typeface="Arial"/>
              </a:rPr>
              <a:t> הַמֶּ֥לֶךְ 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הִ֛יא </a:t>
            </a:r>
            <a:r>
              <a:rPr lang="he-IL" dirty="0" err="1">
                <a:solidFill>
                  <a:schemeClr val="tx2"/>
                </a:solidFill>
                <a:ea typeface="Arial"/>
                <a:sym typeface="Arial"/>
              </a:rPr>
              <a:t>לֵאמֹ֖ר</a:t>
            </a:r>
            <a:br>
              <a:rPr lang="en-US" dirty="0">
                <a:solidFill>
                  <a:schemeClr val="tx2"/>
                </a:solidFill>
                <a:ea typeface="Arial"/>
                <a:sym typeface="Arial"/>
              </a:rPr>
            </a:b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 </a:t>
            </a:r>
            <a:r>
              <a:rPr lang="he-IL" sz="3200" dirty="0">
                <a:solidFill>
                  <a:schemeClr val="tx2"/>
                </a:solidFill>
                <a:ea typeface="Arial"/>
                <a:sym typeface="Arial"/>
              </a:rPr>
              <a:t>לֹ֥א תַֽעֲנֻֽהוּ׃ </a:t>
            </a:r>
            <a:r>
              <a:rPr lang="he-IL" dirty="0" err="1">
                <a:solidFill>
                  <a:schemeClr val="tx2"/>
                </a:solidFill>
                <a:ea typeface="Arial"/>
                <a:sym typeface="Arial"/>
              </a:rPr>
              <a:t>לז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 וַיָּבֹ֣א אֶלְיָקִ֣ים </a:t>
            </a:r>
            <a:r>
              <a:rPr lang="he-IL" dirty="0" err="1">
                <a:solidFill>
                  <a:schemeClr val="tx2"/>
                </a:solidFill>
                <a:ea typeface="Arial"/>
                <a:sym typeface="Arial"/>
              </a:rPr>
              <a:t>בֶּן־חִלְקִיָּ֣ה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 </a:t>
            </a:r>
            <a:r>
              <a:rPr lang="he-IL" dirty="0" err="1">
                <a:solidFill>
                  <a:schemeClr val="tx2"/>
                </a:solidFill>
                <a:ea typeface="Arial"/>
                <a:sym typeface="Arial"/>
              </a:rPr>
              <a:t>אֲשֶׁר־עַל־הַ֠בַּיִת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 </a:t>
            </a:r>
            <a:r>
              <a:rPr lang="he-IL" dirty="0" err="1">
                <a:solidFill>
                  <a:schemeClr val="tx2"/>
                </a:solidFill>
                <a:ea typeface="Arial"/>
                <a:sym typeface="Arial"/>
              </a:rPr>
              <a:t>וְשֶׁבְנָ֨א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 הַסֹּפֵ֜ר </a:t>
            </a:r>
            <a:r>
              <a:rPr lang="he-IL" dirty="0" err="1">
                <a:solidFill>
                  <a:schemeClr val="tx2"/>
                </a:solidFill>
                <a:ea typeface="Arial"/>
                <a:sym typeface="Arial"/>
              </a:rPr>
              <a:t>וְיוֹאָ֨ח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 </a:t>
            </a:r>
            <a:r>
              <a:rPr lang="he-IL" dirty="0" err="1">
                <a:solidFill>
                  <a:schemeClr val="tx2"/>
                </a:solidFill>
                <a:ea typeface="Arial"/>
                <a:sym typeface="Arial"/>
              </a:rPr>
              <a:t>בֶּן־אָסָ֧ף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 הַמַּזְכִּ֛יר </a:t>
            </a:r>
            <a:r>
              <a:rPr lang="he-IL" dirty="0" err="1">
                <a:solidFill>
                  <a:schemeClr val="tx2"/>
                </a:solidFill>
                <a:ea typeface="Arial"/>
                <a:sym typeface="Arial"/>
              </a:rPr>
              <a:t>אֶל־חִזְקִיָּ֖הו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ּ </a:t>
            </a:r>
            <a:r>
              <a:rPr lang="he-IL" sz="3200" dirty="0" err="1">
                <a:solidFill>
                  <a:schemeClr val="tx2"/>
                </a:solidFill>
                <a:ea typeface="Arial"/>
                <a:sym typeface="Arial"/>
              </a:rPr>
              <a:t>קְרוּעֵ֣י</a:t>
            </a:r>
            <a:r>
              <a:rPr lang="he-IL" sz="3200" dirty="0">
                <a:solidFill>
                  <a:schemeClr val="tx2"/>
                </a:solidFill>
                <a:ea typeface="Arial"/>
                <a:sym typeface="Arial"/>
              </a:rPr>
              <a:t> בְגָדִ֑ים </a:t>
            </a:r>
            <a:r>
              <a:rPr lang="he-IL" dirty="0" err="1">
                <a:solidFill>
                  <a:schemeClr val="tx2"/>
                </a:solidFill>
                <a:ea typeface="Arial"/>
                <a:sym typeface="Arial"/>
              </a:rPr>
              <a:t>וַיַּגִּ֣דו</a:t>
            </a:r>
            <a:r>
              <a:rPr lang="he-IL" dirty="0">
                <a:solidFill>
                  <a:schemeClr val="tx2"/>
                </a:solidFill>
                <a:ea typeface="Arial"/>
                <a:sym typeface="Arial"/>
              </a:rPr>
              <a:t>ּ ל֔וֹ דִּבְרֵ֖י </a:t>
            </a:r>
            <a:r>
              <a:rPr lang="he-IL" dirty="0" err="1">
                <a:solidFill>
                  <a:schemeClr val="tx2"/>
                </a:solidFill>
                <a:ea typeface="Arial"/>
                <a:sym typeface="Arial"/>
              </a:rPr>
              <a:t>רַבְשָׁקֵֽה</a:t>
            </a:r>
            <a:endParaRPr lang="he-IL" dirty="0">
              <a:solidFill>
                <a:schemeClr val="tx2"/>
              </a:solidFill>
              <a:ea typeface="Arial"/>
              <a:sym typeface="Arial"/>
            </a:endParaRP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269241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0" dirty="0"/>
              <a:t>סיכום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120877" y="1175762"/>
            <a:ext cx="9474329" cy="4152517"/>
          </a:xfrm>
        </p:spPr>
        <p:txBody>
          <a:bodyPr/>
          <a:lstStyle/>
          <a:p>
            <a:pPr marL="457200" lvl="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he-IL" dirty="0"/>
              <a:t>למדנו מהי לוחמה פסיכולוגית </a:t>
            </a:r>
          </a:p>
          <a:p>
            <a:pPr marL="457200" lvl="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he-IL" dirty="0"/>
              <a:t>הכרנו את </a:t>
            </a:r>
            <a:r>
              <a:rPr lang="he-IL" dirty="0" err="1"/>
              <a:t>רבשקה</a:t>
            </a:r>
            <a:r>
              <a:rPr lang="he-IL" dirty="0"/>
              <a:t> – הנואם האשורי הגדול שידע כמעט הכל</a:t>
            </a:r>
          </a:p>
          <a:p>
            <a:pPr marL="457200" lvl="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he-IL" dirty="0"/>
              <a:t>נחשפנו לאמצעים ספרותיים שכדאי להשתמש בהם כשרוצים לשכנע</a:t>
            </a:r>
          </a:p>
          <a:p>
            <a:pPr marL="457200" lvl="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he-IL" dirty="0"/>
              <a:t>וסיימנו כמעט בסוף הסיפור. רק נותר לברר מה עלה בגורל ירושלים – ואת זה אני משאירה לכם כמשימה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723607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w" dirty="0"/>
              <a:t>משימה לסיכום השיעור</a:t>
            </a:r>
            <a:endParaRPr lang="he-IL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595206" y="1476299"/>
            <a:ext cx="9000000" cy="4152517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e-IL" dirty="0">
                <a:solidFill>
                  <a:srgbClr val="000000"/>
                </a:solidFill>
                <a:ea typeface="Arial"/>
                <a:sym typeface="Arial"/>
              </a:rPr>
              <a:t>האם ירושלים ניצלה? </a:t>
            </a:r>
            <a:br>
              <a:rPr lang="en-US" dirty="0">
                <a:solidFill>
                  <a:srgbClr val="000000"/>
                </a:solidFill>
                <a:ea typeface="Arial"/>
                <a:sym typeface="Arial"/>
              </a:rPr>
            </a:br>
            <a:br>
              <a:rPr lang="en-US" dirty="0">
                <a:solidFill>
                  <a:srgbClr val="000000"/>
                </a:solidFill>
                <a:ea typeface="Arial"/>
                <a:sym typeface="Arial"/>
              </a:rPr>
            </a:br>
            <a:r>
              <a:rPr lang="he-IL" b="1" dirty="0">
                <a:solidFill>
                  <a:srgbClr val="000000"/>
                </a:solidFill>
                <a:ea typeface="Arial"/>
                <a:sym typeface="Arial"/>
              </a:rPr>
              <a:t>קראו מלכים ב, י"ט, פסוקים לה – </a:t>
            </a:r>
            <a:r>
              <a:rPr lang="he-IL" b="1" dirty="0" err="1">
                <a:solidFill>
                  <a:srgbClr val="000000"/>
                </a:solidFill>
                <a:ea typeface="Arial"/>
                <a:sym typeface="Arial"/>
              </a:rPr>
              <a:t>לז</a:t>
            </a:r>
            <a:r>
              <a:rPr lang="he-IL" b="1" dirty="0">
                <a:solidFill>
                  <a:srgbClr val="000000"/>
                </a:solidFill>
                <a:ea typeface="Arial"/>
                <a:sym typeface="Arial"/>
              </a:rPr>
              <a:t>. 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endParaRPr lang="he-IL" dirty="0">
              <a:solidFill>
                <a:srgbClr val="000000"/>
              </a:solidFill>
              <a:ea typeface="Arial"/>
              <a:sym typeface="Arial"/>
            </a:endParaRP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Clr>
                <a:schemeClr val="accent2"/>
              </a:buClr>
            </a:pPr>
            <a:r>
              <a:rPr lang="he-IL" dirty="0">
                <a:solidFill>
                  <a:srgbClr val="000000"/>
                </a:solidFill>
                <a:ea typeface="Arial"/>
                <a:sym typeface="Arial"/>
              </a:rPr>
              <a:t>מה עלה בגורלה של ירושלים</a:t>
            </a:r>
            <a:r>
              <a:rPr lang="he-IL" dirty="0">
                <a:solidFill>
                  <a:srgbClr val="FF0000"/>
                </a:solidFill>
                <a:ea typeface="Arial"/>
                <a:sym typeface="Arial"/>
              </a:rPr>
              <a:t>?</a:t>
            </a:r>
          </a:p>
          <a:p>
            <a:pPr marL="285750" indent="-285750">
              <a:lnSpc>
                <a:spcPct val="115000"/>
              </a:lnSpc>
              <a:buClr>
                <a:schemeClr val="accent2"/>
              </a:buClr>
            </a:pPr>
            <a:r>
              <a:rPr lang="he-IL" dirty="0">
                <a:solidFill>
                  <a:srgbClr val="000000"/>
                </a:solidFill>
                <a:ea typeface="Arial"/>
                <a:sym typeface="Arial"/>
              </a:rPr>
              <a:t>אילו מחשבות מוטעות יכולות היו להתעורר בקרב תושבי ירושלים, בעקבות המסופר בפסוקים אלה</a:t>
            </a:r>
            <a:r>
              <a:rPr lang="he-IL" dirty="0">
                <a:solidFill>
                  <a:srgbClr val="FF0000"/>
                </a:solidFill>
                <a:ea typeface="Arial"/>
                <a:sym typeface="Arial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928126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טביעת החותם של חזקיהו </a:t>
            </a:r>
            <a:r>
              <a:rPr lang="he-IL" sz="4000" dirty="0"/>
              <a:t>(0:30-1:16)</a:t>
            </a:r>
          </a:p>
        </p:txBody>
      </p:sp>
      <p:pic>
        <p:nvPicPr>
          <p:cNvPr id="5" name="1jkD1k3viB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66092" y="1133902"/>
            <a:ext cx="9693919" cy="468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34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737D3E99-F113-4BB4-9097-B1002DE0F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318" y="3743867"/>
            <a:ext cx="9613777" cy="1415378"/>
          </a:xfrm>
        </p:spPr>
        <p:txBody>
          <a:bodyPr wrap="none" lIns="36000" tIns="36000" rIns="36000" bIns="3600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000" dirty="0"/>
              <a:t>השימוש ביצירות במהלך שידור זה נעשה לפי סעיף 27א לחוק זכות יוצרים, תשס"ח-2007. </a:t>
            </a:r>
            <a:br>
              <a:rPr lang="en-US" sz="2000" dirty="0"/>
            </a:br>
            <a:r>
              <a:rPr lang="he-IL" sz="2000" dirty="0"/>
              <a:t>אם הינך בעל הזכויות באחת היצירות, באפשרותך לבקש מאיתנו לחדול מהשימוש ביצירה, </a:t>
            </a:r>
            <a:br>
              <a:rPr lang="en-US" sz="2000" dirty="0"/>
            </a:br>
            <a:r>
              <a:rPr lang="he-IL" sz="2000" dirty="0"/>
              <a:t>זאת באמצעות פנייה לדוא"ל </a:t>
            </a:r>
            <a:r>
              <a:rPr lang="en-US" sz="2000" dirty="0"/>
              <a:t>rights@education.gov.il</a:t>
            </a:r>
            <a:endParaRPr lang="he-IL" sz="2000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DFF735AD-340B-4FCF-969A-F904F6012CB9}"/>
              </a:ext>
            </a:extLst>
          </p:cNvPr>
          <p:cNvSpPr/>
          <p:nvPr/>
        </p:nvSpPr>
        <p:spPr>
          <a:xfrm>
            <a:off x="1272288" y="2661336"/>
            <a:ext cx="9645837" cy="743656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  <p:extLst>
      <p:ext uri="{BB962C8B-B14F-4D97-AF65-F5344CB8AC3E}">
        <p14:creationId xmlns:p14="http://schemas.microsoft.com/office/powerpoint/2010/main" val="962883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0" dirty="0"/>
              <a:t>הסרת האלילות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595206" y="1418750"/>
            <a:ext cx="9000000" cy="415251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/>
              <a:t>ד ה֣וּא הֵסִ֣יר </a:t>
            </a:r>
            <a:r>
              <a:rPr lang="he-IL" dirty="0" err="1"/>
              <a:t>אֶת־הַבָּמ֗וֹת</a:t>
            </a:r>
            <a:r>
              <a:rPr lang="he-IL" dirty="0"/>
              <a:t> וְשִׁבַּר֙ </a:t>
            </a:r>
            <a:r>
              <a:rPr lang="he-IL" dirty="0" err="1"/>
              <a:t>אֶת־הַמַּצֵּבֹ֔ת</a:t>
            </a:r>
            <a:br>
              <a:rPr lang="en-US" dirty="0"/>
            </a:br>
            <a:r>
              <a:rPr lang="he-IL" dirty="0"/>
              <a:t> </a:t>
            </a:r>
            <a:r>
              <a:rPr lang="he-IL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וְכָרַ֖ת </a:t>
            </a:r>
            <a:r>
              <a:rPr lang="he-IL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אֶת־הָֽאֲשֵׁרָ֑ה</a:t>
            </a:r>
            <a:r>
              <a:rPr lang="he-IL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וְכִתַּת֩ נְחַ֨שׁ </a:t>
            </a:r>
            <a:r>
              <a:rPr lang="he-IL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הַנְּחֹ֜שֶׁת</a:t>
            </a:r>
            <a:r>
              <a:rPr lang="he-I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e-IL" dirty="0" err="1"/>
              <a:t>אֲשֶׁר־עָשָׂ֣ה</a:t>
            </a:r>
            <a:r>
              <a:rPr lang="he-IL" dirty="0"/>
              <a:t> מֹשֶׁ֗ה כִּ֣י </a:t>
            </a:r>
            <a:r>
              <a:rPr lang="he-IL" dirty="0" err="1"/>
              <a:t>עַד־הַיָּמִ֤ים</a:t>
            </a:r>
            <a:r>
              <a:rPr lang="he-IL" dirty="0"/>
              <a:t> </a:t>
            </a:r>
            <a:r>
              <a:rPr lang="he-IL" dirty="0" err="1"/>
              <a:t>הָהֵ֨מָּה</a:t>
            </a:r>
            <a:r>
              <a:rPr lang="he-IL" dirty="0"/>
              <a:t>֙ הָי֤וּ </a:t>
            </a:r>
            <a:r>
              <a:rPr lang="he-IL" dirty="0" err="1"/>
              <a:t>בְנֵֽי־יִשְׂרָאֵל</a:t>
            </a:r>
            <a:r>
              <a:rPr lang="he-IL" dirty="0"/>
              <a:t>֙ מְקַטְּרִ֣ים ל֔וֹ </a:t>
            </a:r>
            <a:r>
              <a:rPr lang="he-IL" dirty="0" err="1"/>
              <a:t>וַיִּקְרָא־ל֖ו</a:t>
            </a:r>
            <a:r>
              <a:rPr lang="he-IL" dirty="0"/>
              <a:t>ֹ </a:t>
            </a:r>
            <a:r>
              <a:rPr lang="he-IL" dirty="0" err="1"/>
              <a:t>נְחֻשְׁתָּֽן</a:t>
            </a:r>
            <a:r>
              <a:rPr lang="he-IL" dirty="0"/>
              <a:t>׃</a:t>
            </a:r>
            <a:br>
              <a:rPr lang="en-US" dirty="0"/>
            </a:br>
            <a:r>
              <a:rPr lang="he-IL" dirty="0"/>
              <a:t>ה בַּֽה' </a:t>
            </a:r>
            <a:r>
              <a:rPr lang="he-IL" dirty="0" err="1"/>
              <a:t>אֱלֹהֵֽי־יִשְׂרָאֵ֖ל</a:t>
            </a:r>
            <a:r>
              <a:rPr lang="he-IL" dirty="0"/>
              <a:t> בָּטָ֑ח </a:t>
            </a:r>
            <a:br>
              <a:rPr lang="en-US" dirty="0"/>
            </a:br>
            <a:r>
              <a:rPr lang="he-IL" dirty="0"/>
              <a:t>ו וַיִּדְבַּק֙ בַּֽה' לֹא־סָ֖ר </a:t>
            </a:r>
            <a:r>
              <a:rPr lang="he-IL" dirty="0" err="1"/>
              <a:t>מֵאַֽחֲרָ֑יו</a:t>
            </a:r>
            <a:br>
              <a:rPr lang="en-US" dirty="0"/>
            </a:br>
            <a:r>
              <a:rPr lang="he-IL" dirty="0"/>
              <a:t>וַיִּשְׁמֹר֙ </a:t>
            </a:r>
            <a:r>
              <a:rPr lang="he-IL" dirty="0" err="1"/>
              <a:t>מִצְוֺתָ֔יו</a:t>
            </a:r>
            <a:r>
              <a:rPr lang="he-IL" dirty="0"/>
              <a:t> </a:t>
            </a:r>
            <a:r>
              <a:rPr lang="he-IL" dirty="0" err="1"/>
              <a:t>אֲשֶׁר־צִוָּ֥ה</a:t>
            </a:r>
            <a:r>
              <a:rPr lang="he-IL" dirty="0"/>
              <a:t> ה' </a:t>
            </a:r>
            <a:r>
              <a:rPr lang="he-IL" dirty="0" err="1"/>
              <a:t>אֶת־מֹשֶֽׁה</a:t>
            </a:r>
            <a:r>
              <a:rPr lang="he-IL" dirty="0"/>
              <a:t>׃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  <p:sp>
        <p:nvSpPr>
          <p:cNvPr id="2" name="מלבן 1"/>
          <p:cNvSpPr/>
          <p:nvPr/>
        </p:nvSpPr>
        <p:spPr>
          <a:xfrm>
            <a:off x="5793331" y="2174098"/>
            <a:ext cx="4635945" cy="3389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1742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0" dirty="0"/>
              <a:t>ריכוז הפולחן בירושלים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595206" y="1489088"/>
            <a:ext cx="9000000" cy="415251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/>
              <a:t>ד ה֣וּא </a:t>
            </a:r>
            <a:r>
              <a:rPr lang="he-IL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הֵסִ֣יר </a:t>
            </a:r>
            <a:r>
              <a:rPr lang="he-IL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אֶת־הַבָּמ֗וֹת</a:t>
            </a:r>
            <a:r>
              <a:rPr lang="he-IL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וְשִׁבַּר֙ </a:t>
            </a:r>
            <a:r>
              <a:rPr lang="he-IL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אֶת־הַמַּצֵּבֹ֔ת</a:t>
            </a:r>
            <a:r>
              <a:rPr lang="he-IL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e-IL" dirty="0"/>
              <a:t>וְכָרַ֖ת </a:t>
            </a:r>
            <a:r>
              <a:rPr lang="he-IL" dirty="0" err="1"/>
              <a:t>אֶת־הָֽאֲשֵׁרָ֑ה</a:t>
            </a:r>
            <a:r>
              <a:rPr lang="he-IL" dirty="0"/>
              <a:t> וְכִתַּת֩ נְחַ֨שׁ </a:t>
            </a:r>
            <a:r>
              <a:rPr lang="he-IL" dirty="0" err="1"/>
              <a:t>הַנְּחֹ֜שֶׁת</a:t>
            </a:r>
            <a:r>
              <a:rPr lang="he-IL" dirty="0"/>
              <a:t> </a:t>
            </a:r>
            <a:r>
              <a:rPr lang="he-IL" dirty="0" err="1"/>
              <a:t>אֲשֶׁר־עָשָׂ֣ה</a:t>
            </a:r>
            <a:r>
              <a:rPr lang="he-IL" dirty="0"/>
              <a:t> מֹשֶׁ֗ה כִּ֣י </a:t>
            </a:r>
            <a:r>
              <a:rPr lang="he-IL" dirty="0" err="1"/>
              <a:t>עַד־הַיָּמִ֤ים</a:t>
            </a:r>
            <a:r>
              <a:rPr lang="he-IL" dirty="0"/>
              <a:t> </a:t>
            </a:r>
            <a:r>
              <a:rPr lang="he-IL" dirty="0" err="1"/>
              <a:t>הָהֵ֨מָּה</a:t>
            </a:r>
            <a:r>
              <a:rPr lang="he-IL" dirty="0"/>
              <a:t>֙ הָי֤וּ </a:t>
            </a:r>
            <a:r>
              <a:rPr lang="he-IL" dirty="0" err="1"/>
              <a:t>בְנֵֽי־יִשְׂרָאֵל</a:t>
            </a:r>
            <a:r>
              <a:rPr lang="he-IL" dirty="0"/>
              <a:t>֙ מְקַטְּרִ֣ים ל֔וֹ </a:t>
            </a:r>
            <a:r>
              <a:rPr lang="he-IL" dirty="0" err="1"/>
              <a:t>וַיִּקְרָא־ל֖ו</a:t>
            </a:r>
            <a:r>
              <a:rPr lang="he-IL" dirty="0"/>
              <a:t>ֹ </a:t>
            </a:r>
            <a:r>
              <a:rPr lang="he-IL" dirty="0" err="1"/>
              <a:t>נְחֻשְׁתָּֽן</a:t>
            </a:r>
            <a:r>
              <a:rPr lang="he-IL" dirty="0"/>
              <a:t>׃</a:t>
            </a:r>
            <a:br>
              <a:rPr lang="en-US" dirty="0"/>
            </a:br>
            <a:r>
              <a:rPr lang="he-IL" dirty="0"/>
              <a:t>ה בַּֽה' </a:t>
            </a:r>
            <a:r>
              <a:rPr lang="he-IL" dirty="0" err="1"/>
              <a:t>אֱלֹהֵֽי־יִשְׂרָאֵ֖ל</a:t>
            </a:r>
            <a:r>
              <a:rPr lang="he-IL" dirty="0"/>
              <a:t> בָּטָ֑ח </a:t>
            </a:r>
            <a:br>
              <a:rPr lang="en-US" dirty="0"/>
            </a:br>
            <a:r>
              <a:rPr lang="he-IL" dirty="0"/>
              <a:t>ו וַיִּדְבַּק֙ בַּֽה' לֹא־סָ֖ר </a:t>
            </a:r>
            <a:r>
              <a:rPr lang="he-IL" dirty="0" err="1"/>
              <a:t>מֵאַֽחֲרָ֑יו</a:t>
            </a:r>
            <a:br>
              <a:rPr lang="en-US" dirty="0"/>
            </a:br>
            <a:r>
              <a:rPr lang="he-IL" dirty="0"/>
              <a:t>וַיִּשְׁמֹר֙ </a:t>
            </a:r>
            <a:r>
              <a:rPr lang="he-IL" dirty="0" err="1"/>
              <a:t>מִצְוֺתָ֔יו</a:t>
            </a:r>
            <a:r>
              <a:rPr lang="he-IL" dirty="0"/>
              <a:t> </a:t>
            </a:r>
            <a:r>
              <a:rPr lang="he-IL" dirty="0" err="1"/>
              <a:t>אֲשֶׁר־צִוָּ֥ה</a:t>
            </a:r>
            <a:r>
              <a:rPr lang="he-IL" dirty="0"/>
              <a:t> ה' </a:t>
            </a:r>
            <a:r>
              <a:rPr lang="he-IL" dirty="0" err="1"/>
              <a:t>אֶת־מֹשֶֽׁה</a:t>
            </a:r>
            <a:r>
              <a:rPr lang="he-IL" dirty="0"/>
              <a:t>׃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  <p:sp>
        <p:nvSpPr>
          <p:cNvPr id="9" name="מלבן 8"/>
          <p:cNvSpPr/>
          <p:nvPr/>
        </p:nvSpPr>
        <p:spPr>
          <a:xfrm>
            <a:off x="5237018" y="1720095"/>
            <a:ext cx="4492071" cy="3348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6033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310" y="213094"/>
            <a:ext cx="11572896" cy="720000"/>
          </a:xfrm>
        </p:spPr>
        <p:txBody>
          <a:bodyPr/>
          <a:lstStyle/>
          <a:p>
            <a:pPr algn="r"/>
            <a:r>
              <a:rPr lang="he-IL" b="0" dirty="0"/>
              <a:t>מה עוד מספרים הפסוקים על חזקיהו 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610412" y="1809620"/>
            <a:ext cx="9431748" cy="346576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e-IL" sz="8000" dirty="0"/>
              <a:t> </a:t>
            </a:r>
            <a:r>
              <a:rPr lang="he-IL" sz="7200" b="1" dirty="0"/>
              <a:t>א</a:t>
            </a:r>
            <a:r>
              <a:rPr lang="he-IL" sz="7200" dirty="0"/>
              <a:t> וַֽיְהִי֙ בִּשְׁנַ֣ת שָׁלֹ֔שׁ לְהוֹשֵׁ֥עַ </a:t>
            </a:r>
            <a:r>
              <a:rPr lang="he-IL" sz="7200" dirty="0" err="1"/>
              <a:t>בֶּן־אֵלָ֖ה</a:t>
            </a:r>
            <a:r>
              <a:rPr lang="he-IL" sz="7200" dirty="0"/>
              <a:t> מֶ֣לֶךְ יִשְׂרָאֵ֑ל מָלַ֛ךְ חִזְקִיָּ֥ה </a:t>
            </a:r>
            <a:r>
              <a:rPr lang="he-IL" sz="7200" dirty="0" err="1"/>
              <a:t>בֶן־אָחָ֖ז</a:t>
            </a:r>
            <a:r>
              <a:rPr lang="he-IL" sz="7200" dirty="0"/>
              <a:t> מֶ֥לֶךְ יְהוּדָֽה׃ </a:t>
            </a:r>
            <a:r>
              <a:rPr lang="he-IL" sz="7200" b="1" dirty="0"/>
              <a:t>ב</a:t>
            </a:r>
            <a:r>
              <a:rPr lang="he-IL" sz="7200" dirty="0"/>
              <a:t> </a:t>
            </a:r>
            <a:r>
              <a:rPr lang="he-IL" sz="7200" dirty="0" err="1"/>
              <a:t>בֶּן־עֶשְׂרִ֨ים</a:t>
            </a:r>
            <a:r>
              <a:rPr lang="he-IL" sz="7200" dirty="0"/>
              <a:t> וְחָמֵ֤שׁ שָׁנָה֙ הָיָ֣ה בְמָלְכ֔וֹ וְעֶשְׂרִ֤ים וָתֵ֨שַׁע֙ שָׁנָ֔ה מָלַ֖ךְ בִּירֽוּשָׁלִָ֑ם וְשֵׁ֣ם אִמּ֔וֹ אֲבִ֖י </a:t>
            </a:r>
            <a:r>
              <a:rPr lang="he-IL" sz="7200" dirty="0" err="1"/>
              <a:t>בַּת־זְכַרְיָֽה</a:t>
            </a:r>
            <a:r>
              <a:rPr lang="he-IL" sz="7200" dirty="0"/>
              <a:t>׃ </a:t>
            </a:r>
            <a:r>
              <a:rPr lang="he-IL" sz="7200" b="1" dirty="0"/>
              <a:t>ג</a:t>
            </a:r>
            <a:r>
              <a:rPr lang="he-IL" sz="7200" dirty="0"/>
              <a:t> וַיַּ֥עַשׂ הַיָּשָׁ֖ר בְּעֵינֵ֣י יְהוָ֑ה כְּכֹ֥ל </a:t>
            </a:r>
            <a:r>
              <a:rPr lang="he-IL" sz="7200" dirty="0" err="1"/>
              <a:t>אֲשֶׁר־עָשָׂ֖ה</a:t>
            </a:r>
            <a:r>
              <a:rPr lang="he-IL" sz="7200" dirty="0"/>
              <a:t> דָּוִ֥ד אָבִֽיו׃ </a:t>
            </a:r>
            <a:r>
              <a:rPr lang="he-IL" sz="7200" b="1" dirty="0"/>
              <a:t>ד</a:t>
            </a:r>
            <a:r>
              <a:rPr lang="he-IL" sz="7200" dirty="0"/>
              <a:t> ה֣וּא ׀ הֵסִ֣יר </a:t>
            </a:r>
            <a:r>
              <a:rPr lang="he-IL" sz="7200" dirty="0" err="1"/>
              <a:t>אֶת־הַבָּמ֗וֹת</a:t>
            </a:r>
            <a:r>
              <a:rPr lang="he-IL" sz="7200" dirty="0"/>
              <a:t> וְשִׁבַּר֙ </a:t>
            </a:r>
            <a:r>
              <a:rPr lang="he-IL" sz="7200" dirty="0" err="1"/>
              <a:t>אֶת־הַמַּצֵּבֹ֔ת</a:t>
            </a:r>
            <a:r>
              <a:rPr lang="he-IL" sz="7200" dirty="0"/>
              <a:t> וְכָרַ֖ת </a:t>
            </a:r>
            <a:r>
              <a:rPr lang="he-IL" sz="7200" dirty="0" err="1"/>
              <a:t>אֶת־הָֽאֲשֵׁרָ֑ה</a:t>
            </a:r>
            <a:r>
              <a:rPr lang="he-IL" sz="7200" dirty="0"/>
              <a:t> וְכִתַּת֩ נְחַ֨שׁ </a:t>
            </a:r>
            <a:r>
              <a:rPr lang="he-IL" sz="7200" dirty="0" err="1"/>
              <a:t>הַנְּחֹ֜שֶׁת</a:t>
            </a:r>
            <a:r>
              <a:rPr lang="he-IL" sz="7200" dirty="0"/>
              <a:t> </a:t>
            </a:r>
            <a:r>
              <a:rPr lang="he-IL" sz="7200" dirty="0" err="1"/>
              <a:t>אֲשֶׁר־עָשָׂ֣ה</a:t>
            </a:r>
            <a:r>
              <a:rPr lang="he-IL" sz="7200" dirty="0"/>
              <a:t> מֹשֶׁ֗ה כִּ֣י </a:t>
            </a:r>
            <a:r>
              <a:rPr lang="he-IL" sz="7200" dirty="0" err="1"/>
              <a:t>עַד־הַיָּמִ֤ים</a:t>
            </a:r>
            <a:r>
              <a:rPr lang="he-IL" sz="7200" dirty="0"/>
              <a:t> </a:t>
            </a:r>
            <a:r>
              <a:rPr lang="he-IL" sz="7200" dirty="0" err="1"/>
              <a:t>הָהֵ֨מָּה</a:t>
            </a:r>
            <a:r>
              <a:rPr lang="he-IL" sz="7200" dirty="0"/>
              <a:t>֙ הָי֤וּ </a:t>
            </a:r>
            <a:r>
              <a:rPr lang="he-IL" sz="7200" dirty="0" err="1"/>
              <a:t>בְנֵֽי־יִשְׂרָאֵל</a:t>
            </a:r>
            <a:r>
              <a:rPr lang="he-IL" sz="7200" dirty="0"/>
              <a:t>֙ מְקַטְּרִ֣ים ל֔וֹ </a:t>
            </a:r>
            <a:r>
              <a:rPr lang="he-IL" sz="7200" dirty="0" err="1"/>
              <a:t>וַיִּקְרָא־ל֖ו</a:t>
            </a:r>
            <a:r>
              <a:rPr lang="he-IL" sz="7200" dirty="0"/>
              <a:t>ֹ </a:t>
            </a:r>
            <a:r>
              <a:rPr lang="he-IL" sz="7200" dirty="0" err="1"/>
              <a:t>נְחֻשְׁתָּֽן</a:t>
            </a:r>
            <a:r>
              <a:rPr lang="he-IL" sz="7200" dirty="0"/>
              <a:t>׃ </a:t>
            </a:r>
            <a:r>
              <a:rPr lang="he-IL" sz="7200" b="1" dirty="0"/>
              <a:t>ה</a:t>
            </a:r>
            <a:r>
              <a:rPr lang="he-IL" sz="7200" dirty="0"/>
              <a:t> בַּֽיהוָ֥ה </a:t>
            </a:r>
            <a:r>
              <a:rPr lang="he-IL" sz="7200" dirty="0" err="1"/>
              <a:t>אֱלֹהֵֽי־יִשְׂרָאֵ֖ל</a:t>
            </a:r>
            <a:r>
              <a:rPr lang="he-IL" sz="7200" dirty="0"/>
              <a:t> בָּטָ֑ח וְאַֽחֲרָ֞יו </a:t>
            </a:r>
            <a:r>
              <a:rPr lang="he-IL" sz="7200" dirty="0" err="1"/>
              <a:t>לֹֽא־הָיָ֣ה</a:t>
            </a:r>
            <a:r>
              <a:rPr lang="he-IL" sz="7200" dirty="0"/>
              <a:t> כָמֹ֗הוּ בְּכֹל֙ מַלְכֵ֣י יְהוּדָ֔ה וַֽאֲשֶׁ֥ר הָי֖וּ לְפָנָֽיו׃ </a:t>
            </a:r>
            <a:r>
              <a:rPr lang="he-IL" sz="7200" b="1" dirty="0"/>
              <a:t>ו</a:t>
            </a:r>
            <a:r>
              <a:rPr lang="he-IL" sz="7200" dirty="0"/>
              <a:t> וַיִּדְבַּק֙ בַּֽיהוָ֔ה לֹא־סָ֖ר </a:t>
            </a:r>
            <a:r>
              <a:rPr lang="he-IL" sz="7200" dirty="0" err="1"/>
              <a:t>מֵאַֽחֲרָ֑יו</a:t>
            </a:r>
            <a:r>
              <a:rPr lang="he-IL" sz="7200" dirty="0"/>
              <a:t> וַיִּשְׁמֹר֙ </a:t>
            </a:r>
            <a:r>
              <a:rPr lang="he-IL" sz="7200" dirty="0" err="1"/>
              <a:t>מִצְוֺתָ֔יו</a:t>
            </a:r>
            <a:r>
              <a:rPr lang="he-IL" sz="7200" dirty="0"/>
              <a:t> </a:t>
            </a:r>
            <a:r>
              <a:rPr lang="he-IL" sz="7200" dirty="0" err="1"/>
              <a:t>אֲשֶׁר־צִוָּ֥ה</a:t>
            </a:r>
            <a:r>
              <a:rPr lang="he-IL" sz="7200" dirty="0"/>
              <a:t> יְהוָ֖ה </a:t>
            </a:r>
            <a:r>
              <a:rPr lang="he-IL" sz="7200" dirty="0" err="1"/>
              <a:t>אֶת־מֹשֶֽׁה</a:t>
            </a:r>
            <a:r>
              <a:rPr lang="he-IL" sz="7200" dirty="0"/>
              <a:t>׃ </a:t>
            </a:r>
            <a:br>
              <a:rPr lang="en-US" sz="7200" dirty="0"/>
            </a:br>
            <a:r>
              <a:rPr lang="he-IL" sz="7200" b="1" dirty="0"/>
              <a:t>ז</a:t>
            </a:r>
            <a:r>
              <a:rPr lang="he-IL" sz="7200" dirty="0"/>
              <a:t> וְהָיָ֤ה יְהוָה֙ עִמּ֔וֹ בְּכֹ֥ל </a:t>
            </a:r>
            <a:r>
              <a:rPr lang="he-IL" sz="7200" dirty="0" err="1"/>
              <a:t>אֲשֶׁר־יֵצֵ֖א</a:t>
            </a:r>
            <a:r>
              <a:rPr lang="he-IL" sz="7200" dirty="0"/>
              <a:t> יַשְׂכִּ֑יל </a:t>
            </a:r>
            <a:r>
              <a:rPr lang="he-IL" sz="9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וַיִּמְרֹ֥ד</a:t>
            </a:r>
            <a:r>
              <a:rPr lang="he-IL" sz="9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e-IL" sz="9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בְּמֶֽלֶךְ־אַשּׁ֖וּר</a:t>
            </a:r>
            <a:r>
              <a:rPr lang="he-IL" sz="9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וְלֹ֥א עֲבָדֽוֹ</a:t>
            </a:r>
            <a:r>
              <a:rPr lang="he-IL" sz="8000" dirty="0"/>
              <a:t>׃ </a:t>
            </a:r>
            <a:r>
              <a:rPr lang="he-IL" sz="8000" b="1" dirty="0"/>
              <a:t>ח</a:t>
            </a:r>
            <a:r>
              <a:rPr lang="he-IL" sz="8000" dirty="0"/>
              <a:t> </a:t>
            </a:r>
            <a:r>
              <a:rPr lang="he-IL" sz="8000" dirty="0" err="1"/>
              <a:t>הֽוּא־הִכָּ֧ה</a:t>
            </a:r>
            <a:r>
              <a:rPr lang="he-IL" sz="8000" dirty="0"/>
              <a:t> </a:t>
            </a:r>
            <a:r>
              <a:rPr lang="he-IL" sz="8000" dirty="0" err="1"/>
              <a:t>אֶת־פְּלִשְׁתִּ֛ים</a:t>
            </a:r>
            <a:r>
              <a:rPr lang="he-IL" sz="8000" dirty="0"/>
              <a:t> </a:t>
            </a:r>
            <a:r>
              <a:rPr lang="he-IL" sz="8000" dirty="0" err="1"/>
              <a:t>עַד־עַזָּ֖ה</a:t>
            </a:r>
            <a:r>
              <a:rPr lang="he-IL" sz="8000" dirty="0"/>
              <a:t> </a:t>
            </a:r>
            <a:r>
              <a:rPr lang="he-IL" sz="8000" dirty="0" err="1"/>
              <a:t>וְאֶת־גְּבוּלֶ֑יה</a:t>
            </a:r>
            <a:r>
              <a:rPr lang="he-IL" sz="8000" dirty="0"/>
              <a:t>ָ מִמִּגְדַּ֥ל נֽוֹצְרִ֖ים </a:t>
            </a:r>
            <a:r>
              <a:rPr lang="he-IL" sz="8000" dirty="0" err="1"/>
              <a:t>עַד־עִ֥יר</a:t>
            </a:r>
            <a:r>
              <a:rPr lang="he-IL" sz="8000" dirty="0"/>
              <a:t> מִבְצָֽר</a:t>
            </a:r>
            <a:br>
              <a:rPr lang="en-US" dirty="0"/>
            </a:br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3791883" y="4482478"/>
            <a:ext cx="3657600" cy="40924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99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2458</Words>
  <Application>Microsoft Office PowerPoint</Application>
  <PresentationFormat>מותאם אישית</PresentationFormat>
  <Paragraphs>197</Paragraphs>
  <Slides>65</Slides>
  <Notes>47</Notes>
  <HiddenSlides>0</HiddenSlides>
  <MMClips>4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65</vt:i4>
      </vt:variant>
    </vt:vector>
  </HeadingPairs>
  <TitlesOfParts>
    <vt:vector size="69" baseType="lpstr">
      <vt:lpstr>Arial</vt:lpstr>
      <vt:lpstr>Calibri</vt:lpstr>
      <vt:lpstr>Varela Round</vt:lpstr>
      <vt:lpstr>ערכת נושא Office</vt:lpstr>
      <vt:lpstr>מערכת שידורים לאומית</vt:lpstr>
      <vt:lpstr>מלכים ב, י"ח</vt:lpstr>
      <vt:lpstr>מה נלמד בחלק הראשון של השיעור </vt:lpstr>
      <vt:lpstr>מלכים ב, י"ח</vt:lpstr>
      <vt:lpstr>מלכים ב י"ח, על המלך חזקיהו</vt:lpstr>
      <vt:lpstr>במה הצטיין כל כך חזקיהו?</vt:lpstr>
      <vt:lpstr>הסרת האלילות</vt:lpstr>
      <vt:lpstr>ריכוז הפולחן בירושלים</vt:lpstr>
      <vt:lpstr>מה עוד מספרים הפסוקים על חזקיהו ?</vt:lpstr>
      <vt:lpstr> פרט קטן אך חשוב...  </vt:lpstr>
      <vt:lpstr>חזקיהו כובש את פלשתים</vt:lpstr>
      <vt:lpstr>תזכורת</vt:lpstr>
      <vt:lpstr>אז למה חזקיהו מסתכן כל כך? </vt:lpstr>
      <vt:lpstr>אולי בגלל....</vt:lpstr>
      <vt:lpstr>ואולי בגלל....</vt:lpstr>
      <vt:lpstr>חזקיהו מכין את יהודה לקראת תגובה אשורית</vt:lpstr>
      <vt:lpstr>החומה הרחבה</vt:lpstr>
      <vt:lpstr>חפירת נקבת השילוח</vt:lpstr>
      <vt:lpstr>נקבת השילוח (0:31-2:13)</vt:lpstr>
      <vt:lpstr>המרד באשור</vt:lpstr>
      <vt:lpstr>סנחריב מלך אשור מגיב למרד ועורך מסע מלחמה ליהודה</vt:lpstr>
      <vt:lpstr>מסע סנחריב ליהודה 0:12-0:52</vt:lpstr>
      <vt:lpstr>חזקיהו שולח למלך אשור משלחת כניעה</vt:lpstr>
      <vt:lpstr>כדי לשלם את הקנס, נאלץ חזקיהו...</vt:lpstr>
      <vt:lpstr>תוצאות מסע סנחריב ביהודה</vt:lpstr>
      <vt:lpstr>האם זה סופה של ממלכת יהודה?</vt:lpstr>
      <vt:lpstr>הסיפור עוד לא נגמר, אבל לפני שנמשיך – תגלית מרעישה! </vt:lpstr>
      <vt:lpstr>והתגלית -</vt:lpstr>
      <vt:lpstr>מצגת של PowerPoint‏</vt:lpstr>
      <vt:lpstr>וכשהגיעו לשורה 18  - גילו סיפור מוכר!</vt:lpstr>
      <vt:lpstr>מדהים!</vt:lpstr>
      <vt:lpstr>מנסרת סנחריב – 0:34-2:11</vt:lpstr>
      <vt:lpstr>לפני שנמשיך, בואו נדון בדמותו של המלך חזקיהו</vt:lpstr>
      <vt:lpstr>תזכורת: כותב הפרק אמר עליו...</vt:lpstr>
      <vt:lpstr>המחקר חושב קצת אחרת</vt:lpstr>
      <vt:lpstr>שאלה למחשבה:</vt:lpstr>
      <vt:lpstr>דעת הכותב המקראי–</vt:lpstr>
      <vt:lpstr>דעת המחקר–</vt:lpstr>
      <vt:lpstr>תלוי בנקודת המבט!</vt:lpstr>
      <vt:lpstr>הפסקה</vt:lpstr>
      <vt:lpstr>מלכים ב, י"ח</vt:lpstr>
      <vt:lpstr>מה נלמד בחלק זה של השיעור?</vt:lpstr>
      <vt:lpstr>האם מלך אשור יסתפק בתשלום הקנס?</vt:lpstr>
      <vt:lpstr>הקנס בהחלט לא השביע את מלך אשור!</vt:lpstr>
      <vt:lpstr>מצור על ירושלים!</vt:lpstr>
      <vt:lpstr>איך מקצרים תהליכים?</vt:lpstr>
      <vt:lpstr>לוחמה פסיכולוגית</vt:lpstr>
      <vt:lpstr>איך מערערים את המורל של לוחמים?</vt:lpstr>
      <vt:lpstr>הנואם: רבשקה  שפת הנאום: יהודית </vt:lpstr>
      <vt:lpstr>פתיחת הנאום בזלזול ובהקטנה של מלך יהודה</vt:lpstr>
      <vt:lpstr>ערעור הבטחון בבעלת הברית - מצרים</vt:lpstr>
      <vt:lpstr>ערעור הבטחון בה'</vt:lpstr>
      <vt:lpstr>ערעור הבטחון בצבא יהודה</vt:lpstr>
      <vt:lpstr>ערעור הבטחון במלך</vt:lpstr>
      <vt:lpstr>מצגת של PowerPoint‏</vt:lpstr>
      <vt:lpstr>שליחי המלך חזקיהו מזועזעים!</vt:lpstr>
      <vt:lpstr>תגובת רבשקה</vt:lpstr>
      <vt:lpstr>הנאום השני של רבשקה:  ערעור הבטחון במלך חזקיהו</vt:lpstr>
      <vt:lpstr>אני מציע לכם הצעה שאי אפשר לסרב לה...</vt:lpstr>
      <vt:lpstr>ולסיום הנאום המבריק: אין לכם שום סיכוי נגדי!</vt:lpstr>
      <vt:lpstr>איך העם יגיב לנאום מוחץ כזה? </vt:lpstr>
      <vt:lpstr>סיכום</vt:lpstr>
      <vt:lpstr>משימה לסיכום השיעור</vt:lpstr>
      <vt:lpstr>טביעת החותם של חזקיהו (0:30-1:16)</vt:lpstr>
      <vt:lpstr>השימוש ביצירות במהלך שידור זה נעשה לפי סעיף 27א לחוק זכות יוצרים, תשס"ח-2007.  אם הינך בעל הזכויות באחת היצירות, באפשרותך לבקש מאיתנו לחדול מהשימוש ביצירה,  זאת באמצעות פנייה לדוא"ל rights@education.gov.il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נעמה כהן-לוז</cp:lastModifiedBy>
  <cp:revision>115</cp:revision>
  <dcterms:created xsi:type="dcterms:W3CDTF">2020-03-15T19:13:03Z</dcterms:created>
  <dcterms:modified xsi:type="dcterms:W3CDTF">2020-07-18T19:27:54Z</dcterms:modified>
</cp:coreProperties>
</file>