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0"/>
  </p:notesMasterIdLst>
  <p:handoutMasterIdLst>
    <p:handoutMasterId r:id="rId41"/>
  </p:handoutMasterIdLst>
  <p:sldIdLst>
    <p:sldId id="436" r:id="rId2"/>
    <p:sldId id="447" r:id="rId3"/>
    <p:sldId id="435" r:id="rId4"/>
    <p:sldId id="322" r:id="rId5"/>
    <p:sldId id="361" r:id="rId6"/>
    <p:sldId id="360" r:id="rId7"/>
    <p:sldId id="366" r:id="rId8"/>
    <p:sldId id="372" r:id="rId9"/>
    <p:sldId id="362" r:id="rId10"/>
    <p:sldId id="363" r:id="rId11"/>
    <p:sldId id="456" r:id="rId12"/>
    <p:sldId id="332" r:id="rId13"/>
    <p:sldId id="333" r:id="rId14"/>
    <p:sldId id="364" r:id="rId15"/>
    <p:sldId id="365" r:id="rId16"/>
    <p:sldId id="367" r:id="rId17"/>
    <p:sldId id="368" r:id="rId18"/>
    <p:sldId id="369" r:id="rId19"/>
    <p:sldId id="370" r:id="rId20"/>
    <p:sldId id="371" r:id="rId21"/>
    <p:sldId id="410" r:id="rId22"/>
    <p:sldId id="386" r:id="rId23"/>
    <p:sldId id="387" r:id="rId24"/>
    <p:sldId id="373" r:id="rId25"/>
    <p:sldId id="375" r:id="rId26"/>
    <p:sldId id="376" r:id="rId27"/>
    <p:sldId id="377" r:id="rId28"/>
    <p:sldId id="374" r:id="rId29"/>
    <p:sldId id="379" r:id="rId30"/>
    <p:sldId id="380" r:id="rId31"/>
    <p:sldId id="412" r:id="rId32"/>
    <p:sldId id="381" r:id="rId33"/>
    <p:sldId id="382" r:id="rId34"/>
    <p:sldId id="383" r:id="rId35"/>
    <p:sldId id="341" r:id="rId36"/>
    <p:sldId id="457" r:id="rId37"/>
    <p:sldId id="461" r:id="rId38"/>
    <p:sldId id="441" r:id="rId39"/>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זאב אולישוק" initials="זא"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192A72"/>
    <a:srgbClr val="12B4BC"/>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snapToGrid="0" snapToObjects="1">
      <p:cViewPr>
        <p:scale>
          <a:sx n="59" d="100"/>
          <a:sy n="59" d="100"/>
        </p:scale>
        <p:origin x="1152" y="264"/>
      </p:cViewPr>
      <p:guideLst>
        <p:guide orient="horz" pos="2160"/>
        <p:guide pos="3841"/>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67" d="100"/>
          <a:sy n="67" d="100"/>
        </p:scale>
        <p:origin x="-3120" y="-8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r>
              <a:rPr lang="he-IL" dirty="0">
                <a:latin typeface="Varela Round" panose="00000500000000000000" pitchFamily="2" charset="-79"/>
                <a:cs typeface="Varela Round" panose="00000500000000000000" pitchFamily="2" charset="-79"/>
              </a:rPr>
              <a:t>בס"ד</a:t>
            </a:r>
          </a:p>
        </p:txBody>
      </p:sp>
      <p:sp>
        <p:nvSpPr>
          <p:cNvPr id="3" name="מציין מיקום של תאריך 2"/>
          <p:cNvSpPr>
            <a:spLocks noGrp="1"/>
          </p:cNvSpPr>
          <p:nvPr>
            <p:ph type="dt" sz="quarter" idx="1"/>
          </p:nvPr>
        </p:nvSpPr>
        <p:spPr>
          <a:xfrm>
            <a:off x="1588" y="0"/>
            <a:ext cx="2971800" cy="457200"/>
          </a:xfrm>
          <a:prstGeom prst="rect">
            <a:avLst/>
          </a:prstGeom>
        </p:spPr>
        <p:txBody>
          <a:bodyPr vert="horz" lIns="91440" tIns="45720" rIns="91440" bIns="45720" rtlCol="1"/>
          <a:lstStyle>
            <a:lvl1pPr algn="l">
              <a:defRPr sz="1200"/>
            </a:lvl1pPr>
          </a:lstStyle>
          <a:p>
            <a:r>
              <a:rPr lang="he-IL" dirty="0">
                <a:latin typeface="Varela Round" panose="00000500000000000000" pitchFamily="2" charset="-79"/>
                <a:cs typeface="Varela Round" panose="00000500000000000000" pitchFamily="2" charset="-79"/>
              </a:rPr>
              <a:t>י"ב/אייר/תש"פ</a:t>
            </a:r>
          </a:p>
        </p:txBody>
      </p:sp>
      <p:sp>
        <p:nvSpPr>
          <p:cNvPr id="4" name="מציין מיקום של כותרת תחתונה 3"/>
          <p:cNvSpPr>
            <a:spLocks noGrp="1"/>
          </p:cNvSpPr>
          <p:nvPr>
            <p:ph type="ftr" sz="quarter" idx="2"/>
          </p:nvPr>
        </p:nvSpPr>
        <p:spPr>
          <a:xfrm>
            <a:off x="3886200" y="8685213"/>
            <a:ext cx="2971800" cy="457200"/>
          </a:xfrm>
          <a:prstGeom prst="rect">
            <a:avLst/>
          </a:prstGeom>
        </p:spPr>
        <p:txBody>
          <a:bodyPr vert="horz" lIns="91440" tIns="45720" rIns="91440" bIns="45720" rtlCol="1" anchor="b"/>
          <a:lstStyle>
            <a:lvl1pPr algn="r">
              <a:defRPr sz="1200"/>
            </a:lvl1pPr>
          </a:lstStyle>
          <a:p>
            <a:r>
              <a:rPr lang="he-IL" dirty="0">
                <a:latin typeface="Varela Round" panose="00000500000000000000" pitchFamily="2" charset="-79"/>
                <a:cs typeface="Varela Round" panose="00000500000000000000" pitchFamily="2" charset="-79"/>
              </a:rPr>
              <a:t>זאב </a:t>
            </a:r>
            <a:r>
              <a:rPr lang="he-IL" dirty="0" err="1">
                <a:latin typeface="Varela Round" panose="00000500000000000000" pitchFamily="2" charset="-79"/>
                <a:cs typeface="Varela Round" panose="00000500000000000000" pitchFamily="2" charset="-79"/>
              </a:rPr>
              <a:t>אולשוק</a:t>
            </a:r>
            <a:endParaRPr lang="he-IL" dirty="0">
              <a:latin typeface="Varela Round" panose="00000500000000000000" pitchFamily="2" charset="-79"/>
              <a:cs typeface="Varela Round" panose="00000500000000000000" pitchFamily="2" charset="-79"/>
            </a:endParaRPr>
          </a:p>
        </p:txBody>
      </p:sp>
      <p:sp>
        <p:nvSpPr>
          <p:cNvPr id="5" name="מציין מיקום של מספר שקופית 4"/>
          <p:cNvSpPr>
            <a:spLocks noGrp="1"/>
          </p:cNvSpPr>
          <p:nvPr>
            <p:ph type="sldNum" sz="quarter" idx="3"/>
          </p:nvPr>
        </p:nvSpPr>
        <p:spPr>
          <a:xfrm>
            <a:off x="1588" y="8685213"/>
            <a:ext cx="2971800" cy="457200"/>
          </a:xfrm>
          <a:prstGeom prst="rect">
            <a:avLst/>
          </a:prstGeom>
        </p:spPr>
        <p:txBody>
          <a:bodyPr vert="horz" lIns="91440" tIns="45720" rIns="91440" bIns="45720" rtlCol="1" anchor="b"/>
          <a:lstStyle>
            <a:lvl1pPr algn="l">
              <a:defRPr sz="1200"/>
            </a:lvl1pPr>
          </a:lstStyle>
          <a:p>
            <a:fld id="{F7764D24-C409-451D-993A-B6CED4A823F2}" type="slidenum">
              <a:rPr lang="he-IL" smtClean="0">
                <a:latin typeface="Varela Round" panose="00000500000000000000" pitchFamily="2" charset="-79"/>
                <a:cs typeface="Varela Round" panose="00000500000000000000" pitchFamily="2" charset="-79"/>
              </a:rPr>
              <a:t>‹#›</a:t>
            </a:fld>
            <a:endParaRPr lang="he-IL"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281057382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atin typeface="Varela Round" panose="00000500000000000000" pitchFamily="2" charset="-79"/>
                <a:cs typeface="Varela Round" panose="00000500000000000000" pitchFamily="2" charset="-79"/>
              </a:defRPr>
            </a:lvl1pPr>
          </a:lstStyle>
          <a:p>
            <a:r>
              <a:rPr lang="he-IL" dirty="0"/>
              <a:t>בס"ד</a:t>
            </a:r>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atin typeface="Varela Round" panose="00000500000000000000" pitchFamily="2" charset="-79"/>
                <a:cs typeface="Varela Round" panose="00000500000000000000" pitchFamily="2" charset="-79"/>
              </a:defRPr>
            </a:lvl1pPr>
          </a:lstStyle>
          <a:p>
            <a:r>
              <a:rPr lang="he-IL" dirty="0"/>
              <a:t>י"ב/אייר/תש"פ</a:t>
            </a:r>
          </a:p>
        </p:txBody>
      </p:sp>
      <p:sp>
        <p:nvSpPr>
          <p:cNvPr id="4" name="מציין מיקום של תמונת שקופית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endParaRPr lang="he-IL" dirty="0"/>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cs typeface="Varela Round" panose="00000500000000000000" pitchFamily="2" charset="-79"/>
              </a:defRPr>
            </a:lvl1pPr>
          </a:lstStyle>
          <a:p>
            <a:r>
              <a:rPr lang="he-IL" dirty="0">
                <a:latin typeface="Varela Round" panose="00000500000000000000" pitchFamily="2" charset="-79"/>
              </a:rPr>
              <a:t>זאב </a:t>
            </a:r>
            <a:r>
              <a:rPr lang="he-IL" dirty="0" err="1">
                <a:latin typeface="Varela Round" panose="00000500000000000000" pitchFamily="2" charset="-79"/>
              </a:rPr>
              <a:t>אולשוק</a:t>
            </a:r>
            <a:endParaRPr lang="he-IL" dirty="0">
              <a:latin typeface="Varela Round" panose="00000500000000000000" pitchFamily="2" charset="-79"/>
            </a:endParaRPr>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atin typeface="Varela Round" panose="00000500000000000000" pitchFamily="2" charset="-79"/>
                <a:cs typeface="Varela Round" panose="00000500000000000000" pitchFamily="2" charset="-79"/>
              </a:defRPr>
            </a:lvl1pPr>
          </a:lstStyle>
          <a:p>
            <a:fld id="{E6DF83E7-A828-4E18-9E21-DA925548D1ED}" type="slidenum">
              <a:rPr lang="he-IL" smtClean="0"/>
              <a:pPr/>
              <a:t>‹#›</a:t>
            </a:fld>
            <a:endParaRPr lang="he-IL" dirty="0"/>
          </a:p>
        </p:txBody>
      </p:sp>
    </p:spTree>
    <p:extLst>
      <p:ext uri="{BB962C8B-B14F-4D97-AF65-F5344CB8AC3E}">
        <p14:creationId xmlns:p14="http://schemas.microsoft.com/office/powerpoint/2010/main" val="2420472854"/>
      </p:ext>
    </p:extLst>
  </p:cSld>
  <p:clrMap bg1="lt1" tx1="dk1" bg2="lt2" tx2="dk2" accent1="accent1" accent2="accent2" accent3="accent3" accent4="accent4" accent5="accent5" accent6="accent6" hlink="hlink" folHlink="folHlink"/>
  <p:hf sldNum="0" hdr="0" ftr="0" dt="0"/>
  <p:notesStyle>
    <a:lvl1pPr marL="0" algn="r" defTabSz="914400" rtl="1" eaLnBrk="1" latinLnBrk="0" hangingPunct="1">
      <a:defRPr sz="1200" kern="1200">
        <a:solidFill>
          <a:schemeClr val="tx1"/>
        </a:solidFill>
        <a:latin typeface="Varela Round" panose="00000500000000000000" pitchFamily="2" charset="-79"/>
        <a:ea typeface="+mn-ea"/>
        <a:cs typeface="Varela Round" panose="00000500000000000000" pitchFamily="2" charset="-79"/>
      </a:defRPr>
    </a:lvl1pPr>
    <a:lvl2pPr marL="457200" algn="r" defTabSz="914400" rtl="1" eaLnBrk="1" latinLnBrk="0" hangingPunct="1">
      <a:defRPr sz="1200" kern="1200">
        <a:solidFill>
          <a:schemeClr val="tx1"/>
        </a:solidFill>
        <a:latin typeface="Varela Round" panose="00000500000000000000" pitchFamily="2" charset="-79"/>
        <a:ea typeface="+mn-ea"/>
        <a:cs typeface="Varela Round" panose="00000500000000000000" pitchFamily="2" charset="-79"/>
      </a:defRPr>
    </a:lvl2pPr>
    <a:lvl3pPr marL="914400" algn="r" defTabSz="914400" rtl="1" eaLnBrk="1" latinLnBrk="0" hangingPunct="1">
      <a:defRPr sz="1200" kern="1200">
        <a:solidFill>
          <a:schemeClr val="tx1"/>
        </a:solidFill>
        <a:latin typeface="Varela Round" panose="00000500000000000000" pitchFamily="2" charset="-79"/>
        <a:ea typeface="+mn-ea"/>
        <a:cs typeface="Varela Round" panose="00000500000000000000" pitchFamily="2" charset="-79"/>
      </a:defRPr>
    </a:lvl3pPr>
    <a:lvl4pPr marL="1371600" algn="r" defTabSz="914400" rtl="1" eaLnBrk="1" latinLnBrk="0" hangingPunct="1">
      <a:defRPr sz="1200" kern="1200">
        <a:solidFill>
          <a:schemeClr val="tx1"/>
        </a:solidFill>
        <a:latin typeface="Varela Round" panose="00000500000000000000" pitchFamily="2" charset="-79"/>
        <a:ea typeface="+mn-ea"/>
        <a:cs typeface="Varela Round" panose="00000500000000000000" pitchFamily="2" charset="-79"/>
      </a:defRPr>
    </a:lvl4pPr>
    <a:lvl5pPr marL="1828800" algn="r" defTabSz="914400" rtl="1" eaLnBrk="1" latinLnBrk="0" hangingPunct="1">
      <a:defRPr sz="1200" kern="1200">
        <a:solidFill>
          <a:schemeClr val="tx1"/>
        </a:solidFill>
        <a:latin typeface="Varela Round" panose="00000500000000000000" pitchFamily="2" charset="-79"/>
        <a:ea typeface="+mn-ea"/>
        <a:cs typeface="Varela Round" panose="00000500000000000000" pitchFamily="2" charset="-79"/>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bb09f98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7bb09f9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Tree>
    <p:extLst>
      <p:ext uri="{BB962C8B-B14F-4D97-AF65-F5344CB8AC3E}">
        <p14:creationId xmlns:p14="http://schemas.microsoft.com/office/powerpoint/2010/main" val="1417350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Tree>
    <p:extLst>
      <p:ext uri="{BB962C8B-B14F-4D97-AF65-F5344CB8AC3E}">
        <p14:creationId xmlns:p14="http://schemas.microsoft.com/office/powerpoint/2010/main" val="3473450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Tree>
    <p:extLst>
      <p:ext uri="{BB962C8B-B14F-4D97-AF65-F5344CB8AC3E}">
        <p14:creationId xmlns:p14="http://schemas.microsoft.com/office/powerpoint/2010/main" val="602425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Tree>
    <p:extLst>
      <p:ext uri="{BB962C8B-B14F-4D97-AF65-F5344CB8AC3E}">
        <p14:creationId xmlns:p14="http://schemas.microsoft.com/office/powerpoint/2010/main" val="408383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Tree>
    <p:extLst>
      <p:ext uri="{BB962C8B-B14F-4D97-AF65-F5344CB8AC3E}">
        <p14:creationId xmlns:p14="http://schemas.microsoft.com/office/powerpoint/2010/main" val="32361032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1" y="2693989"/>
            <a:ext cx="12192000" cy="1470025"/>
          </a:xfrm>
        </p:spPr>
        <p:txBody>
          <a:bodyPr vert="horz" lIns="91440" tIns="45720" rIns="91440" bIns="45720" rtlCol="1" anchor="ctr">
            <a:normAutofit/>
          </a:bodyPr>
          <a:lstStyle>
            <a:lvl1pPr>
              <a:defRPr kumimoji="0" lang="he-IL" sz="6601"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70069" y="6569428"/>
            <a:ext cx="2623961"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8" name="מלבן מעוגל 7"/>
          <p:cNvSpPr/>
          <p:nvPr userDrawn="1"/>
        </p:nvSpPr>
        <p:spPr>
          <a:xfrm>
            <a:off x="-1488810" y="6304086"/>
            <a:ext cx="3246400" cy="192925"/>
          </a:xfrm>
          <a:prstGeom prst="roundRect">
            <a:avLst>
              <a:gd name="adj" fmla="val 4935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9" name="מלבן מעוגל 8"/>
          <p:cNvSpPr/>
          <p:nvPr userDrawn="1"/>
        </p:nvSpPr>
        <p:spPr>
          <a:xfrm>
            <a:off x="9986482" y="-439221"/>
            <a:ext cx="4205647"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0" name="מלבן מעוגל 9"/>
          <p:cNvSpPr/>
          <p:nvPr userDrawn="1"/>
        </p:nvSpPr>
        <p:spPr>
          <a:xfrm>
            <a:off x="8259471" y="6565100"/>
            <a:ext cx="4434214"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5286" y="369916"/>
            <a:ext cx="1301430" cy="159743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כותרת וארבע תמונות">
    <p:spTree>
      <p:nvGrpSpPr>
        <p:cNvPr id="1" name=""/>
        <p:cNvGrpSpPr/>
        <p:nvPr/>
      </p:nvGrpSpPr>
      <p:grpSpPr>
        <a:xfrm>
          <a:off x="0" y="0"/>
          <a:ext cx="0" cy="0"/>
          <a:chOff x="0" y="0"/>
          <a:chExt cx="0" cy="0"/>
        </a:xfrm>
      </p:grpSpPr>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400"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0" name="מלבן מעוגל 9"/>
          <p:cNvSpPr/>
          <p:nvPr userDrawn="1"/>
        </p:nvSpPr>
        <p:spPr>
          <a:xfrm>
            <a:off x="10171544" y="938558"/>
            <a:ext cx="2190882"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6" name="מציין מיקום של תמונה 2">
            <a:extLst>
              <a:ext uri="{FF2B5EF4-FFF2-40B4-BE49-F238E27FC236}">
                <a16:creationId xmlns:a16="http://schemas.microsoft.com/office/drawing/2014/main" id="{751DC1E2-ACE2-441B-8840-3A69561321B6}"/>
              </a:ext>
            </a:extLst>
          </p:cNvPr>
          <p:cNvSpPr>
            <a:spLocks noGrp="1"/>
          </p:cNvSpPr>
          <p:nvPr>
            <p:ph type="pic" idx="10" hasCustomPrompt="1"/>
          </p:nvPr>
        </p:nvSpPr>
        <p:spPr>
          <a:xfrm>
            <a:off x="154519"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7" name="מציין מיקום של תמונה 2">
            <a:extLst>
              <a:ext uri="{FF2B5EF4-FFF2-40B4-BE49-F238E27FC236}">
                <a16:creationId xmlns:a16="http://schemas.microsoft.com/office/drawing/2014/main" id="{FAA918BE-80CF-42F4-8DC4-2E8D539F1354}"/>
              </a:ext>
            </a:extLst>
          </p:cNvPr>
          <p:cNvSpPr>
            <a:spLocks noGrp="1"/>
          </p:cNvSpPr>
          <p:nvPr>
            <p:ph type="pic" idx="11" hasCustomPrompt="1"/>
          </p:nvPr>
        </p:nvSpPr>
        <p:spPr>
          <a:xfrm>
            <a:off x="154519"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3" name="מציין מיקום של תמונה 2">
            <a:extLst>
              <a:ext uri="{FF2B5EF4-FFF2-40B4-BE49-F238E27FC236}">
                <a16:creationId xmlns:a16="http://schemas.microsoft.com/office/drawing/2014/main" id="{8992FF61-2840-4655-842F-B373E28D9E01}"/>
              </a:ext>
            </a:extLst>
          </p:cNvPr>
          <p:cNvSpPr>
            <a:spLocks noGrp="1"/>
          </p:cNvSpPr>
          <p:nvPr>
            <p:ph type="pic" idx="12" hasCustomPrompt="1"/>
          </p:nvPr>
        </p:nvSpPr>
        <p:spPr>
          <a:xfrm>
            <a:off x="4414862"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4" name="מציין מיקום של תמונה 2">
            <a:extLst>
              <a:ext uri="{FF2B5EF4-FFF2-40B4-BE49-F238E27FC236}">
                <a16:creationId xmlns:a16="http://schemas.microsoft.com/office/drawing/2014/main" id="{8C91A369-DCD6-4CBC-93C6-3C5BB19BCC3E}"/>
              </a:ext>
            </a:extLst>
          </p:cNvPr>
          <p:cNvSpPr>
            <a:spLocks noGrp="1"/>
          </p:cNvSpPr>
          <p:nvPr>
            <p:ph type="pic" idx="13" hasCustomPrompt="1"/>
          </p:nvPr>
        </p:nvSpPr>
        <p:spPr>
          <a:xfrm>
            <a:off x="4414862"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2491129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השיעור שכבה ושם המורה">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2" name="כותרת 1"/>
          <p:cNvSpPr>
            <a:spLocks noGrp="1"/>
          </p:cNvSpPr>
          <p:nvPr>
            <p:ph type="ctrTitle"/>
          </p:nvPr>
        </p:nvSpPr>
        <p:spPr>
          <a:xfrm>
            <a:off x="1" y="1640910"/>
            <a:ext cx="12192000" cy="1260000"/>
          </a:xfrm>
          <a:prstGeom prst="rect">
            <a:avLst/>
          </a:prstGeom>
        </p:spPr>
        <p:txBody>
          <a:bodyPr anchor="ctr" anchorCtr="0">
            <a:noAutofit/>
          </a:bodyPr>
          <a:lstStyle>
            <a:lvl1pPr algn="ctr">
              <a:defRPr sz="6601"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9949" y="6155858"/>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8" name="מלבן מעוגל 7"/>
          <p:cNvSpPr/>
          <p:nvPr userDrawn="1"/>
        </p:nvSpPr>
        <p:spPr>
          <a:xfrm>
            <a:off x="9501144" y="5870968"/>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1" name="מלבן מעוגל 10"/>
          <p:cNvSpPr/>
          <p:nvPr userDrawn="1"/>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2" name="Google Shape;11;p2"/>
          <p:cNvSpPr txBox="1">
            <a:spLocks noGrp="1"/>
          </p:cNvSpPr>
          <p:nvPr>
            <p:ph type="subTitle" idx="1"/>
          </p:nvPr>
        </p:nvSpPr>
        <p:spPr>
          <a:xfrm>
            <a:off x="1" y="2895892"/>
            <a:ext cx="12192000" cy="765200"/>
          </a:xfrm>
          <a:prstGeom prst="rect">
            <a:avLst/>
          </a:prstGeom>
        </p:spPr>
        <p:txBody>
          <a:bodyPr spcFirstLastPara="1" wrap="square" lIns="36000" tIns="36000" rIns="36000" bIns="36000" anchor="ctr" anchorCtr="0">
            <a:spAutoFit/>
          </a:bodyPr>
          <a:lstStyle>
            <a:lvl1pPr marL="0" lvl="0" indent="0" algn="ctr">
              <a:lnSpc>
                <a:spcPct val="100000"/>
              </a:lnSpc>
              <a:spcBef>
                <a:spcPts val="0"/>
              </a:spcBef>
              <a:spcAft>
                <a:spcPts val="600"/>
              </a:spcAft>
              <a:buSzPts val="2800"/>
              <a:buNone/>
              <a:defRPr sz="40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0" y="3734824"/>
            <a:ext cx="12191999" cy="720000"/>
          </a:xfrm>
        </p:spPr>
        <p:txBody>
          <a:bodyPr anchor="ctr">
            <a:noAutofit/>
          </a:bodyPr>
          <a:lstStyle>
            <a:lvl1pPr marL="0" indent="0" algn="ctr" defTabSz="914491"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1pPr>
            <a:lvl2pPr marL="342934" indent="-342934" algn="ctr" defTabSz="914491"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
        <p:nvSpPr>
          <p:cNvPr id="14" name="מלבן מעוגל 8">
            <a:extLst>
              <a:ext uri="{FF2B5EF4-FFF2-40B4-BE49-F238E27FC236}">
                <a16:creationId xmlns:a16="http://schemas.microsoft.com/office/drawing/2014/main" id="{404057E2-9B3D-4075-99B3-75AE757986D1}"/>
              </a:ext>
            </a:extLst>
          </p:cNvPr>
          <p:cNvSpPr/>
          <p:nvPr userDrawn="1"/>
        </p:nvSpPr>
        <p:spPr>
          <a:xfrm>
            <a:off x="10059465" y="87232"/>
            <a:ext cx="276885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Tree>
    <p:extLst>
      <p:ext uri="{BB962C8B-B14F-4D97-AF65-F5344CB8AC3E}">
        <p14:creationId xmlns:p14="http://schemas.microsoft.com/office/powerpoint/2010/main" val="219659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1999" cy="720000"/>
          </a:xfrm>
        </p:spPr>
        <p:txBody>
          <a:bodyPr lIns="36000" tIns="0" rIns="36000" bIns="0">
            <a:noAutofit/>
          </a:bodyPr>
          <a:lstStyle>
            <a:lvl1pPr marL="536629" indent="0">
              <a:tabLst>
                <a:tab pos="11659766" algn="l"/>
              </a:tabLst>
              <a:defRPr sz="4400" b="1">
                <a:solidFill>
                  <a:srgbClr val="002060"/>
                </a:solidFill>
                <a:latin typeface="Varela Round" pitchFamily="2" charset="-79"/>
                <a:cs typeface="Varela Round" pitchFamily="2" charset="-79"/>
              </a:defRPr>
            </a:lvl1pPr>
          </a:lstStyle>
          <a:p>
            <a:r>
              <a:rPr lang="he-IL" dirty="0"/>
              <a:t>לחץ כדי לערוך סגנון כותרת של תבנית</a:t>
            </a:r>
          </a:p>
        </p:txBody>
      </p:sp>
      <p:sp>
        <p:nvSpPr>
          <p:cNvPr id="3" name="מציין מיקום תוכן 2"/>
          <p:cNvSpPr>
            <a:spLocks noGrp="1"/>
          </p:cNvSpPr>
          <p:nvPr>
            <p:ph idx="1"/>
          </p:nvPr>
        </p:nvSpPr>
        <p:spPr>
          <a:xfrm>
            <a:off x="515274" y="1195757"/>
            <a:ext cx="8031962" cy="4611559"/>
          </a:xfrm>
        </p:spPr>
        <p:txBody>
          <a:bodyPr>
            <a:normAutofit/>
          </a:bodyPr>
          <a:lstStyle>
            <a:lvl1pPr>
              <a:lnSpc>
                <a:spcPct val="150000"/>
              </a:lnSpc>
              <a:spcBef>
                <a:spcPts val="0"/>
              </a:spcBef>
              <a:spcAft>
                <a:spcPts val="600"/>
              </a:spcAft>
              <a:defRPr sz="2400">
                <a:solidFill>
                  <a:srgbClr val="002060"/>
                </a:solidFill>
                <a:latin typeface="Varela Round" pitchFamily="2" charset="-79"/>
                <a:cs typeface="Varela Round" pitchFamily="2" charset="-79"/>
              </a:defRPr>
            </a:lvl1pPr>
            <a:lvl2pPr>
              <a:lnSpc>
                <a:spcPct val="150000"/>
              </a:lnSpc>
              <a:spcBef>
                <a:spcPts val="0"/>
              </a:spcBef>
              <a:spcAft>
                <a:spcPts val="600"/>
              </a:spcAft>
              <a:defRPr sz="2400">
                <a:solidFill>
                  <a:srgbClr val="002060"/>
                </a:solidFill>
                <a:latin typeface="Varela Round" pitchFamily="2" charset="-79"/>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a:p>
            <a:pPr lvl="1"/>
            <a:r>
              <a:rPr lang="he-IL" dirty="0"/>
              <a:t>רמה שנייה</a:t>
            </a:r>
          </a:p>
        </p:txBody>
      </p:sp>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latin typeface="Varela Round" pitchFamily="2" charset="-79"/>
              <a:cs typeface="Varela Round" pitchFamily="2" charset="-79"/>
            </a:endParaRPr>
          </a:p>
        </p:txBody>
      </p:sp>
      <p:sp>
        <p:nvSpPr>
          <p:cNvPr id="8" name="מלבן מעוגל 7"/>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latin typeface="Varela Round" pitchFamily="2" charset="-79"/>
              <a:cs typeface="Varela Round" pitchFamily="2" charset="-79"/>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כותרו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2549769" y="213094"/>
            <a:ext cx="9642231" cy="720000"/>
          </a:xfrm>
          <a:noFill/>
        </p:spPr>
        <p:txBody>
          <a:bodyPr vert="horz" lIns="91440" tIns="45720" rIns="91440" bIns="45720" rtlCol="1" anchor="ctr">
            <a:noAutofit/>
          </a:bodyPr>
          <a:lstStyle>
            <a:lvl1pPr marL="0" marR="0" indent="0" algn="ctr" defTabSz="914491"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5275" y="1185681"/>
            <a:ext cx="8306992" cy="540000"/>
          </a:xfrm>
        </p:spPr>
        <p:txBody>
          <a:bodyPr anchor="ctr">
            <a:noAutofit/>
          </a:bodyPr>
          <a:lstStyle>
            <a:lvl1pPr marL="185757" indent="0">
              <a:buNone/>
              <a:defRPr sz="2800" b="1">
                <a:solidFill>
                  <a:srgbClr val="12B4BC"/>
                </a:solidFill>
                <a:latin typeface="Varela Round" pitchFamily="2" charset="-79"/>
                <a:cs typeface="Varela Round" pitchFamily="2" charset="-79"/>
              </a:defRPr>
            </a:lvl1pPr>
            <a:lvl2pPr marL="457246" indent="0">
              <a:buNone/>
              <a:defRPr sz="2000" b="1"/>
            </a:lvl2pPr>
            <a:lvl3pPr marL="914491" indent="0">
              <a:buNone/>
              <a:defRPr sz="1800" b="1"/>
            </a:lvl3pPr>
            <a:lvl4pPr marL="1371737" indent="0">
              <a:buNone/>
              <a:defRPr sz="1600" b="1"/>
            </a:lvl4pPr>
            <a:lvl5pPr marL="1828983" indent="0">
              <a:buNone/>
              <a:defRPr sz="1600" b="1"/>
            </a:lvl5pPr>
            <a:lvl6pPr marL="2286229" indent="0">
              <a:buNone/>
              <a:defRPr sz="1600" b="1"/>
            </a:lvl6pPr>
            <a:lvl7pPr marL="2743474" indent="0">
              <a:buNone/>
              <a:defRPr sz="1600" b="1"/>
            </a:lvl7pPr>
            <a:lvl8pPr marL="3200720" indent="0">
              <a:buNone/>
              <a:defRPr sz="1600" b="1"/>
            </a:lvl8pPr>
            <a:lvl9pPr marL="3657966"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73" y="1725682"/>
            <a:ext cx="8031963" cy="4152517"/>
          </a:xfrm>
        </p:spPr>
        <p:txBody>
          <a:bodyPr>
            <a:normAutofit/>
          </a:bodyPr>
          <a:lstStyle>
            <a:lvl1pPr marL="439782" indent="-342934">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34" lvl="0" indent="-342934" algn="r" defTabSz="914491"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3024" lvl="1" indent="-285779" algn="r" defTabSz="914491" rtl="1" eaLnBrk="1" latinLnBrk="0" hangingPunct="1">
              <a:lnSpc>
                <a:spcPct val="150000"/>
              </a:lnSpc>
              <a:spcBef>
                <a:spcPct val="20000"/>
              </a:spcBef>
              <a:buFont typeface="Arial" pitchFamily="34" charset="0"/>
              <a:buChar char="–"/>
            </a:pPr>
            <a:r>
              <a:rPr lang="he-IL" dirty="0"/>
              <a:t>רמה שנייה</a:t>
            </a:r>
          </a:p>
        </p:txBody>
      </p:sp>
      <p:sp>
        <p:nvSpPr>
          <p:cNvPr id="8" name="מלבן מעוגל 6">
            <a:extLst>
              <a:ext uri="{FF2B5EF4-FFF2-40B4-BE49-F238E27FC236}">
                <a16:creationId xmlns:a16="http://schemas.microsoft.com/office/drawing/2014/main" id="{E6F50987-5C32-40D2-A5FB-79D9E0819C00}"/>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4" name="מלבן מעוגל 10">
            <a:extLst>
              <a:ext uri="{FF2B5EF4-FFF2-40B4-BE49-F238E27FC236}">
                <a16:creationId xmlns:a16="http://schemas.microsoft.com/office/drawing/2014/main" id="{1C8AF664-98DE-433F-9B61-94366E98BCDF}"/>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וידאו על מסך מלא">
    <p:spTree>
      <p:nvGrpSpPr>
        <p:cNvPr id="1" name=""/>
        <p:cNvGrpSpPr/>
        <p:nvPr/>
      </p:nvGrpSpPr>
      <p:grpSpPr>
        <a:xfrm>
          <a:off x="0" y="0"/>
          <a:ext cx="0" cy="0"/>
          <a:chOff x="0" y="0"/>
          <a:chExt cx="0" cy="0"/>
        </a:xfrm>
      </p:grpSpPr>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latin typeface="Varela Round" pitchFamily="2" charset="-79"/>
              <a:cs typeface="Varela Round" pitchFamily="2" charset="-79"/>
            </a:endParaRPr>
          </a:p>
        </p:txBody>
      </p:sp>
      <p:sp>
        <p:nvSpPr>
          <p:cNvPr id="8" name="מלבן מעוגל 7"/>
          <p:cNvSpPr/>
          <p:nvPr userDrawn="1"/>
        </p:nvSpPr>
        <p:spPr>
          <a:xfrm>
            <a:off x="8667715" y="66849"/>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latin typeface="Varela Round" pitchFamily="2" charset="-79"/>
              <a:cs typeface="Varela Round" pitchFamily="2" charset="-79"/>
            </a:endParaRPr>
          </a:p>
        </p:txBody>
      </p:sp>
      <p:sp>
        <p:nvSpPr>
          <p:cNvPr id="4" name="מציין מיקום של מדיה 3">
            <a:extLst>
              <a:ext uri="{FF2B5EF4-FFF2-40B4-BE49-F238E27FC236}">
                <a16:creationId xmlns:a16="http://schemas.microsoft.com/office/drawing/2014/main" id="{DD834E78-91D0-4CCC-9C3F-C5C504CFBE13}"/>
              </a:ext>
            </a:extLst>
          </p:cNvPr>
          <p:cNvSpPr>
            <a:spLocks noGrp="1"/>
          </p:cNvSpPr>
          <p:nvPr>
            <p:ph type="media" sz="quarter" idx="10" hasCustomPrompt="1"/>
          </p:nvPr>
        </p:nvSpPr>
        <p:spPr>
          <a:xfrm>
            <a:off x="363416" y="639717"/>
            <a:ext cx="11465168" cy="6122933"/>
          </a:xfrm>
        </p:spPr>
        <p:txBody>
          <a:bodyPr/>
          <a:lstStyle>
            <a:lvl1pPr marL="0" indent="0">
              <a:buFontTx/>
              <a:buNone/>
              <a:defRPr>
                <a:solidFill>
                  <a:srgbClr val="192A72"/>
                </a:solidFill>
                <a:latin typeface="Varela Round" panose="00000500000000000000" pitchFamily="2" charset="-79"/>
                <a:cs typeface="Varela Round" panose="00000500000000000000" pitchFamily="2" charset="-79"/>
              </a:defRPr>
            </a:lvl1pPr>
          </a:lstStyle>
          <a:p>
            <a:r>
              <a:rPr lang="he-IL" dirty="0"/>
              <a:t>מיועד לסרטים</a:t>
            </a:r>
          </a:p>
        </p:txBody>
      </p:sp>
      <p:sp>
        <p:nvSpPr>
          <p:cNvPr id="11" name="מציין מיקום תוכן 10">
            <a:extLst>
              <a:ext uri="{FF2B5EF4-FFF2-40B4-BE49-F238E27FC236}">
                <a16:creationId xmlns:a16="http://schemas.microsoft.com/office/drawing/2014/main" id="{2A86C914-3EB6-4303-93FB-203A29FA2E36}"/>
              </a:ext>
            </a:extLst>
          </p:cNvPr>
          <p:cNvSpPr>
            <a:spLocks noGrp="1"/>
          </p:cNvSpPr>
          <p:nvPr>
            <p:ph sz="quarter" idx="14"/>
          </p:nvPr>
        </p:nvSpPr>
        <p:spPr>
          <a:xfrm>
            <a:off x="363416" y="95349"/>
            <a:ext cx="8074879" cy="400050"/>
          </a:xfrm>
        </p:spPr>
        <p:txBody>
          <a:bodyPr anchor="ctr">
            <a:noAutofit/>
          </a:bodyPr>
          <a:lstStyle>
            <a:lvl1pPr marL="0" indent="0" algn="r">
              <a:buFontTx/>
              <a:buNone/>
              <a:defRPr sz="2400">
                <a:solidFill>
                  <a:srgbClr val="192A72"/>
                </a:solidFill>
                <a:latin typeface="Varela Round" panose="00000500000000000000" pitchFamily="2" charset="-79"/>
                <a:cs typeface="Varela Round" panose="00000500000000000000" pitchFamily="2" charset="-79"/>
              </a:defRPr>
            </a:lvl1pPr>
          </a:lstStyle>
          <a:p>
            <a:pPr lvl="0"/>
            <a:r>
              <a:rPr lang="he-IL" dirty="0"/>
              <a:t>לחץ כדי לערוך סגנונות טקסט של תבנית בסיס</a:t>
            </a:r>
          </a:p>
        </p:txBody>
      </p:sp>
    </p:spTree>
    <p:extLst>
      <p:ext uri="{BB962C8B-B14F-4D97-AF65-F5344CB8AC3E}">
        <p14:creationId xmlns:p14="http://schemas.microsoft.com/office/powerpoint/2010/main" val="36877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1999" cy="720000"/>
          </a:xfrm>
          <a:noFill/>
        </p:spPr>
        <p:txBody>
          <a:bodyPr vert="horz" lIns="91440" tIns="45720" rIns="91440" bIns="45720" rtlCol="1" anchor="ctr">
            <a:noAutofit/>
          </a:bodyPr>
          <a:lstStyle>
            <a:lvl1pPr>
              <a:defRPr kumimoji="0" lang="he-IL" sz="44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latin typeface="Varela Round" pitchFamily="2" charset="-79"/>
              <a:cs typeface="Varela Round" pitchFamily="2" charset="-79"/>
            </a:endParaRPr>
          </a:p>
        </p:txBody>
      </p:sp>
      <p:sp>
        <p:nvSpPr>
          <p:cNvPr id="8" name="מלבן מעוגל 7"/>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latin typeface="Varela Round" pitchFamily="2" charset="-79"/>
              <a:cs typeface="Varela Round" pitchFamily="2" charset="-79"/>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כותרת ו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61147" y="964351"/>
            <a:ext cx="8483175" cy="57215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400"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0" name="מלבן מעוגל 9"/>
          <p:cNvSpPr/>
          <p:nvPr userDrawn="1"/>
        </p:nvSpPr>
        <p:spPr>
          <a:xfrm>
            <a:off x="11032901" y="950191"/>
            <a:ext cx="1159099" cy="347376"/>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Tree>
    <p:extLst>
      <p:ext uri="{BB962C8B-B14F-4D97-AF65-F5344CB8AC3E}">
        <p14:creationId xmlns:p14="http://schemas.microsoft.com/office/powerpoint/2010/main" val="3233132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כותרת ושתי תמונות">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6444696"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10" y="186258"/>
            <a:ext cx="10221024" cy="637353"/>
          </a:xfrm>
          <a:prstGeom prst="rect">
            <a:avLst/>
          </a:prstGeom>
        </p:spPr>
        <p:txBody>
          <a:bodyPr anchor="ctr">
            <a:noAutofit/>
          </a:bodyPr>
          <a:lstStyle>
            <a:lvl1pPr algn="ctr">
              <a:defRPr sz="4400"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0" name="מלבן מעוגל 9"/>
          <p:cNvSpPr/>
          <p:nvPr userDrawn="1"/>
        </p:nvSpPr>
        <p:spPr>
          <a:xfrm>
            <a:off x="-413012" y="764744"/>
            <a:ext cx="1159099"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3" name="מציין מיקום של תמונה 2">
            <a:extLst>
              <a:ext uri="{FF2B5EF4-FFF2-40B4-BE49-F238E27FC236}">
                <a16:creationId xmlns:a16="http://schemas.microsoft.com/office/drawing/2014/main" id="{11DA6207-6C06-4DE8-8270-79FA6D2C27CC}"/>
              </a:ext>
            </a:extLst>
          </p:cNvPr>
          <p:cNvSpPr>
            <a:spLocks noGrp="1"/>
          </p:cNvSpPr>
          <p:nvPr>
            <p:ph type="pic" idx="10" hasCustomPrompt="1"/>
          </p:nvPr>
        </p:nvSpPr>
        <p:spPr>
          <a:xfrm>
            <a:off x="843274"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2062799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כותרת ושלוש תמונות">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5513040" y="1030562"/>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400"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0" name="מלבן מעוגל 9"/>
          <p:cNvSpPr/>
          <p:nvPr userDrawn="1"/>
        </p:nvSpPr>
        <p:spPr>
          <a:xfrm>
            <a:off x="-413012" y="764744"/>
            <a:ext cx="1159099"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16" name="מציין מיקום של תמונה 2">
            <a:extLst>
              <a:ext uri="{FF2B5EF4-FFF2-40B4-BE49-F238E27FC236}">
                <a16:creationId xmlns:a16="http://schemas.microsoft.com/office/drawing/2014/main" id="{751DC1E2-ACE2-441B-8840-3A69561321B6}"/>
              </a:ext>
            </a:extLst>
          </p:cNvPr>
          <p:cNvSpPr>
            <a:spLocks noGrp="1"/>
          </p:cNvSpPr>
          <p:nvPr>
            <p:ph type="pic" idx="10" hasCustomPrompt="1"/>
          </p:nvPr>
        </p:nvSpPr>
        <p:spPr>
          <a:xfrm>
            <a:off x="1241442" y="10305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7" name="מציין מיקום של תמונה 2">
            <a:extLst>
              <a:ext uri="{FF2B5EF4-FFF2-40B4-BE49-F238E27FC236}">
                <a16:creationId xmlns:a16="http://schemas.microsoft.com/office/drawing/2014/main" id="{FAA918BE-80CF-42F4-8DC4-2E8D539F1354}"/>
              </a:ext>
            </a:extLst>
          </p:cNvPr>
          <p:cNvSpPr>
            <a:spLocks noGrp="1"/>
          </p:cNvSpPr>
          <p:nvPr>
            <p:ph type="pic" idx="11" hasCustomPrompt="1"/>
          </p:nvPr>
        </p:nvSpPr>
        <p:spPr>
          <a:xfrm>
            <a:off x="1241442" y="39329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3880596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601" y="274638"/>
            <a:ext cx="109728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601" y="1600202"/>
            <a:ext cx="109728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7601" y="6356352"/>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endParaRPr lang="he-IL" dirty="0"/>
          </a:p>
        </p:txBody>
      </p:sp>
      <p:sp>
        <p:nvSpPr>
          <p:cNvPr id="5" name="מציין מיקום של כותרת תחתונה 4"/>
          <p:cNvSpPr>
            <a:spLocks noGrp="1"/>
          </p:cNvSpPr>
          <p:nvPr>
            <p:ph type="ftr" sz="quarter" idx="3"/>
          </p:nvPr>
        </p:nvSpPr>
        <p:spPr>
          <a:xfrm>
            <a:off x="4165601" y="6356352"/>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r>
              <a:rPr lang="he-IL"/>
              <a:t>אל תנסו את זה בבית</a:t>
            </a:r>
            <a:endParaRPr lang="he-IL" dirty="0"/>
          </a:p>
        </p:txBody>
      </p:sp>
      <p:sp>
        <p:nvSpPr>
          <p:cNvPr id="6" name="מציין מיקום של מספר שקופית 5"/>
          <p:cNvSpPr>
            <a:spLocks noGrp="1"/>
          </p:cNvSpPr>
          <p:nvPr>
            <p:ph type="sldNum" sz="quarter" idx="4"/>
          </p:nvPr>
        </p:nvSpPr>
        <p:spPr>
          <a:xfrm>
            <a:off x="609601" y="6356352"/>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6478A40-4CDB-4A89-A7AB-ED0E5AEAC786}" type="slidenum">
              <a:rPr lang="he-IL" smtClean="0"/>
              <a:pPr/>
              <a:t>‹#›</a:t>
            </a:fld>
            <a:endParaRPr lang="he-IL" dirty="0"/>
          </a:p>
        </p:txBody>
      </p:sp>
    </p:spTree>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53" r:id="rId4"/>
    <p:sldLayoutId id="2147483666" r:id="rId5"/>
    <p:sldLayoutId id="2147483663" r:id="rId6"/>
    <p:sldLayoutId id="2147483669" r:id="rId7"/>
    <p:sldLayoutId id="2147483671" r:id="rId8"/>
    <p:sldLayoutId id="2147483668" r:id="rId9"/>
    <p:sldLayoutId id="2147483670" r:id="rId10"/>
  </p:sldLayoutIdLst>
  <p:hf hdr="0" dt="0"/>
  <p:txStyles>
    <p:titleStyle>
      <a:lvl1pPr algn="ctr" defTabSz="914491" rtl="1" eaLnBrk="1" latinLnBrk="0" hangingPunct="1">
        <a:spcBef>
          <a:spcPct val="0"/>
        </a:spcBef>
        <a:buNone/>
        <a:defRPr sz="4400" kern="1200">
          <a:solidFill>
            <a:schemeClr val="tx1"/>
          </a:solidFill>
          <a:latin typeface="+mj-lt"/>
          <a:ea typeface="+mj-ea"/>
          <a:cs typeface="+mj-cs"/>
        </a:defRPr>
      </a:lvl1pPr>
    </p:titleStyle>
    <p:body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91" rtl="1" eaLnBrk="1" latinLnBrk="0" hangingPunct="1">
        <a:defRPr sz="1800" kern="1200">
          <a:solidFill>
            <a:schemeClr val="tx1"/>
          </a:solidFill>
          <a:latin typeface="+mn-lt"/>
          <a:ea typeface="+mn-ea"/>
          <a:cs typeface="+mn-cs"/>
        </a:defRPr>
      </a:lvl1pPr>
      <a:lvl2pPr marL="457246" algn="r" defTabSz="914491" rtl="1" eaLnBrk="1" latinLnBrk="0" hangingPunct="1">
        <a:defRPr sz="1800" kern="1200">
          <a:solidFill>
            <a:schemeClr val="tx1"/>
          </a:solidFill>
          <a:latin typeface="+mn-lt"/>
          <a:ea typeface="+mn-ea"/>
          <a:cs typeface="+mn-cs"/>
        </a:defRPr>
      </a:lvl2pPr>
      <a:lvl3pPr marL="914491" algn="r" defTabSz="914491" rtl="1" eaLnBrk="1" latinLnBrk="0" hangingPunct="1">
        <a:defRPr sz="1800" kern="1200">
          <a:solidFill>
            <a:schemeClr val="tx1"/>
          </a:solidFill>
          <a:latin typeface="+mn-lt"/>
          <a:ea typeface="+mn-ea"/>
          <a:cs typeface="+mn-cs"/>
        </a:defRPr>
      </a:lvl3pPr>
      <a:lvl4pPr marL="1371737" algn="r" defTabSz="914491" rtl="1" eaLnBrk="1" latinLnBrk="0" hangingPunct="1">
        <a:defRPr sz="1800" kern="1200">
          <a:solidFill>
            <a:schemeClr val="tx1"/>
          </a:solidFill>
          <a:latin typeface="+mn-lt"/>
          <a:ea typeface="+mn-ea"/>
          <a:cs typeface="+mn-cs"/>
        </a:defRPr>
      </a:lvl4pPr>
      <a:lvl5pPr marL="1828983" algn="r" defTabSz="914491" rtl="1" eaLnBrk="1" latinLnBrk="0" hangingPunct="1">
        <a:defRPr sz="1800" kern="1200">
          <a:solidFill>
            <a:schemeClr val="tx1"/>
          </a:solidFill>
          <a:latin typeface="+mn-lt"/>
          <a:ea typeface="+mn-ea"/>
          <a:cs typeface="+mn-cs"/>
        </a:defRPr>
      </a:lvl5pPr>
      <a:lvl6pPr marL="2286229" algn="r" defTabSz="914491" rtl="1" eaLnBrk="1" latinLnBrk="0" hangingPunct="1">
        <a:defRPr sz="1800" kern="1200">
          <a:solidFill>
            <a:schemeClr val="tx1"/>
          </a:solidFill>
          <a:latin typeface="+mn-lt"/>
          <a:ea typeface="+mn-ea"/>
          <a:cs typeface="+mn-cs"/>
        </a:defRPr>
      </a:lvl6pPr>
      <a:lvl7pPr marL="2743474" algn="r" defTabSz="914491" rtl="1" eaLnBrk="1" latinLnBrk="0" hangingPunct="1">
        <a:defRPr sz="1800" kern="1200">
          <a:solidFill>
            <a:schemeClr val="tx1"/>
          </a:solidFill>
          <a:latin typeface="+mn-lt"/>
          <a:ea typeface="+mn-ea"/>
          <a:cs typeface="+mn-cs"/>
        </a:defRPr>
      </a:lvl7pPr>
      <a:lvl8pPr marL="3200720" algn="r" defTabSz="914491" rtl="1" eaLnBrk="1" latinLnBrk="0" hangingPunct="1">
        <a:defRPr sz="1800" kern="1200">
          <a:solidFill>
            <a:schemeClr val="tx1"/>
          </a:solidFill>
          <a:latin typeface="+mn-lt"/>
          <a:ea typeface="+mn-ea"/>
          <a:cs typeface="+mn-cs"/>
        </a:defRPr>
      </a:lvl8pPr>
      <a:lvl9pPr marL="3657966" algn="r" defTabSz="914491"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210.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15.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a:xfrm>
            <a:off x="1" y="2323071"/>
            <a:ext cx="12192001" cy="1692876"/>
          </a:xfrm>
        </p:spPr>
        <p:txBody>
          <a:bodyPr>
            <a:normAutofit/>
          </a:bodyPr>
          <a:lstStyle/>
          <a:p>
            <a:r>
              <a:rPr lang="he-IL" dirty="0"/>
              <a:t>מערכת שידורים לאומית</a:t>
            </a:r>
          </a:p>
        </p:txBody>
      </p:sp>
      <p:sp>
        <p:nvSpPr>
          <p:cNvPr id="3" name="Rectangle 2">
            <a:extLst>
              <a:ext uri="{FF2B5EF4-FFF2-40B4-BE49-F238E27FC236}">
                <a16:creationId xmlns:a16="http://schemas.microsoft.com/office/drawing/2014/main" id="{6D096B80-AF29-435E-8795-1A387C87F6BD}"/>
              </a:ext>
            </a:extLst>
          </p:cNvPr>
          <p:cNvSpPr/>
          <p:nvPr/>
        </p:nvSpPr>
        <p:spPr>
          <a:xfrm>
            <a:off x="12279398" y="302487"/>
            <a:ext cx="2277745" cy="663867"/>
          </a:xfrm>
          <a:prstGeom prst="rect">
            <a:avLst/>
          </a:prstGeom>
          <a:solidFill>
            <a:srgbClr val="E6E6E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שקופית זו היא חובה</a:t>
            </a:r>
            <a:endParaRPr lang="en-US" dirty="0">
              <a:solidFill>
                <a:srgbClr val="002060"/>
              </a:solidFill>
            </a:endParaRPr>
          </a:p>
        </p:txBody>
      </p:sp>
      <p:sp>
        <p:nvSpPr>
          <p:cNvPr id="4" name="TextBox 3"/>
          <p:cNvSpPr txBox="1"/>
          <p:nvPr/>
        </p:nvSpPr>
        <p:spPr>
          <a:xfrm>
            <a:off x="11294077" y="190582"/>
            <a:ext cx="766118" cy="369332"/>
          </a:xfrm>
          <a:prstGeom prst="rect">
            <a:avLst/>
          </a:prstGeom>
          <a:noFill/>
        </p:spPr>
        <p:txBody>
          <a:bodyPr wrap="square" rtlCol="1">
            <a:spAutoFit/>
          </a:bodyPr>
          <a:lstStyle/>
          <a:p>
            <a:r>
              <a:rPr lang="he-IL" dirty="0"/>
              <a:t>בס"ד</a:t>
            </a:r>
          </a:p>
        </p:txBody>
      </p:sp>
    </p:spTree>
    <p:extLst>
      <p:ext uri="{BB962C8B-B14F-4D97-AF65-F5344CB8AC3E}">
        <p14:creationId xmlns:p14="http://schemas.microsoft.com/office/powerpoint/2010/main" val="2472689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הארקת שיטה</a:t>
            </a:r>
          </a:p>
        </p:txBody>
      </p:sp>
      <p:sp>
        <p:nvSpPr>
          <p:cNvPr id="3" name="מציין מיקום טקסט 2"/>
          <p:cNvSpPr>
            <a:spLocks noGrp="1"/>
          </p:cNvSpPr>
          <p:nvPr>
            <p:ph type="body" sz="quarter" idx="3"/>
          </p:nvPr>
        </p:nvSpPr>
        <p:spPr/>
        <p:txBody>
          <a:bodyPr/>
          <a:lstStyle/>
          <a:p>
            <a:r>
              <a:rPr lang="he-IL" dirty="0"/>
              <a:t>הזרמת זרם דרך האדמה</a:t>
            </a:r>
          </a:p>
        </p:txBody>
      </p:sp>
      <p:sp>
        <p:nvSpPr>
          <p:cNvPr id="4" name="מציין מיקום תוכן 3"/>
          <p:cNvSpPr>
            <a:spLocks noGrp="1"/>
          </p:cNvSpPr>
          <p:nvPr>
            <p:ph sz="quarter" idx="4"/>
          </p:nvPr>
        </p:nvSpPr>
        <p:spPr/>
        <p:txBody>
          <a:bodyPr/>
          <a:lstStyle/>
          <a:p>
            <a:r>
              <a:rPr lang="he-IL" dirty="0"/>
              <a:t>בעזרת אלקטרודות ניתן להזרים זרם דרך האדמה.</a:t>
            </a:r>
          </a:p>
          <a:p>
            <a:r>
              <a:rPr lang="he-IL" dirty="0"/>
              <a:t>ככול שהאלקטרודות יהיו בעלי קשר חזק יותר למסה הכללית של האדמה כך גם הזרמת הזרם דרך האדמה תהיה גדולה יותר, וההתנגדות האדמה בין אותן אלקטרודות תקטן  </a:t>
            </a:r>
          </a:p>
        </p:txBody>
      </p:sp>
      <p:sp>
        <p:nvSpPr>
          <p:cNvPr id="5" name="מלבן 4"/>
          <p:cNvSpPr/>
          <p:nvPr/>
        </p:nvSpPr>
        <p:spPr>
          <a:xfrm>
            <a:off x="266937" y="4907512"/>
            <a:ext cx="8185086" cy="96934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חץ למטה 5"/>
          <p:cNvSpPr/>
          <p:nvPr/>
        </p:nvSpPr>
        <p:spPr>
          <a:xfrm>
            <a:off x="7915965" y="4845155"/>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חץ שמאלה 6"/>
          <p:cNvSpPr/>
          <p:nvPr/>
        </p:nvSpPr>
        <p:spPr>
          <a:xfrm flipV="1">
            <a:off x="7486105" y="5655443"/>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חץ שמאלה 7"/>
          <p:cNvSpPr/>
          <p:nvPr/>
        </p:nvSpPr>
        <p:spPr>
          <a:xfrm flipV="1">
            <a:off x="6377193" y="5655440"/>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חץ שמאלה 8"/>
          <p:cNvSpPr/>
          <p:nvPr/>
        </p:nvSpPr>
        <p:spPr>
          <a:xfrm flipV="1">
            <a:off x="6979757" y="5655441"/>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חץ למטה 10"/>
          <p:cNvSpPr/>
          <p:nvPr/>
        </p:nvSpPr>
        <p:spPr>
          <a:xfrm>
            <a:off x="7933875" y="5340663"/>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חץ שמאלה 11"/>
          <p:cNvSpPr/>
          <p:nvPr/>
        </p:nvSpPr>
        <p:spPr>
          <a:xfrm flipV="1">
            <a:off x="3712252" y="5645307"/>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חץ שמאלה 12"/>
          <p:cNvSpPr/>
          <p:nvPr/>
        </p:nvSpPr>
        <p:spPr>
          <a:xfrm flipV="1">
            <a:off x="4445420" y="5645306"/>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חץ שמאלה 13"/>
          <p:cNvSpPr/>
          <p:nvPr/>
        </p:nvSpPr>
        <p:spPr>
          <a:xfrm flipV="1">
            <a:off x="5168929" y="5645307"/>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חץ שמאלה 14"/>
          <p:cNvSpPr/>
          <p:nvPr/>
        </p:nvSpPr>
        <p:spPr>
          <a:xfrm flipV="1">
            <a:off x="5792844" y="5655443"/>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חץ שמאלה 15"/>
          <p:cNvSpPr/>
          <p:nvPr/>
        </p:nvSpPr>
        <p:spPr>
          <a:xfrm flipV="1">
            <a:off x="2488933" y="5657828"/>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חץ שמאלה 16"/>
          <p:cNvSpPr/>
          <p:nvPr/>
        </p:nvSpPr>
        <p:spPr>
          <a:xfrm flipV="1">
            <a:off x="3101313" y="5655439"/>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תרשים זרימה: הכנה 17"/>
          <p:cNvSpPr/>
          <p:nvPr/>
        </p:nvSpPr>
        <p:spPr>
          <a:xfrm>
            <a:off x="2631269" y="5081171"/>
            <a:ext cx="2248930" cy="518984"/>
          </a:xfrm>
          <a:prstGeom prst="flowChartPreparati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אדמה</a:t>
            </a:r>
          </a:p>
        </p:txBody>
      </p:sp>
      <p:cxnSp>
        <p:nvCxnSpPr>
          <p:cNvPr id="21" name="מחבר ישר 20"/>
          <p:cNvCxnSpPr/>
          <p:nvPr/>
        </p:nvCxnSpPr>
        <p:spPr>
          <a:xfrm>
            <a:off x="995119" y="3957802"/>
            <a:ext cx="4949" cy="1749695"/>
          </a:xfrm>
          <a:prstGeom prst="line">
            <a:avLst/>
          </a:prstGeom>
          <a:ln w="101600"/>
        </p:spPr>
        <p:style>
          <a:lnRef idx="1">
            <a:schemeClr val="accent1"/>
          </a:lnRef>
          <a:fillRef idx="0">
            <a:schemeClr val="accent1"/>
          </a:fillRef>
          <a:effectRef idx="0">
            <a:schemeClr val="accent1"/>
          </a:effectRef>
          <a:fontRef idx="minor">
            <a:schemeClr val="tx1"/>
          </a:fontRef>
        </p:style>
      </p:cxnSp>
      <p:cxnSp>
        <p:nvCxnSpPr>
          <p:cNvPr id="20" name="מחבר ישר 19"/>
          <p:cNvCxnSpPr/>
          <p:nvPr/>
        </p:nvCxnSpPr>
        <p:spPr>
          <a:xfrm>
            <a:off x="8093272" y="3994630"/>
            <a:ext cx="4949" cy="1749695"/>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22" name="חץ שמאלה 21"/>
          <p:cNvSpPr/>
          <p:nvPr/>
        </p:nvSpPr>
        <p:spPr>
          <a:xfrm flipV="1">
            <a:off x="1924641" y="5662832"/>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חץ שמאלה 22"/>
          <p:cNvSpPr/>
          <p:nvPr/>
        </p:nvSpPr>
        <p:spPr>
          <a:xfrm flipV="1">
            <a:off x="1368587" y="5645307"/>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חץ למעלה 23"/>
          <p:cNvSpPr/>
          <p:nvPr/>
        </p:nvSpPr>
        <p:spPr>
          <a:xfrm>
            <a:off x="1075646" y="4424877"/>
            <a:ext cx="45719" cy="40777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 name="חץ למעלה 24"/>
          <p:cNvSpPr/>
          <p:nvPr/>
        </p:nvSpPr>
        <p:spPr>
          <a:xfrm>
            <a:off x="1045932" y="5008420"/>
            <a:ext cx="60576" cy="283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 name="חץ למעלה 25"/>
          <p:cNvSpPr/>
          <p:nvPr/>
        </p:nvSpPr>
        <p:spPr>
          <a:xfrm>
            <a:off x="1060789" y="5390451"/>
            <a:ext cx="45719" cy="33064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 name="חץ למטה 26"/>
          <p:cNvSpPr/>
          <p:nvPr/>
        </p:nvSpPr>
        <p:spPr>
          <a:xfrm>
            <a:off x="7909775" y="4297507"/>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TextBox 27"/>
          <p:cNvSpPr txBox="1"/>
          <p:nvPr/>
        </p:nvSpPr>
        <p:spPr>
          <a:xfrm>
            <a:off x="7343769" y="3583459"/>
            <a:ext cx="1532695" cy="369332"/>
          </a:xfrm>
          <a:prstGeom prst="rect">
            <a:avLst/>
          </a:prstGeom>
          <a:noFill/>
        </p:spPr>
        <p:txBody>
          <a:bodyPr wrap="square" rtlCol="1">
            <a:spAutoFit/>
          </a:bodyPr>
          <a:lstStyle/>
          <a:p>
            <a:r>
              <a:rPr lang="he-IL" dirty="0"/>
              <a:t>אלקטרודה א</a:t>
            </a:r>
          </a:p>
        </p:txBody>
      </p:sp>
      <p:sp>
        <p:nvSpPr>
          <p:cNvPr id="29" name="TextBox 28"/>
          <p:cNvSpPr txBox="1"/>
          <p:nvPr/>
        </p:nvSpPr>
        <p:spPr>
          <a:xfrm>
            <a:off x="233720" y="3551193"/>
            <a:ext cx="1532695" cy="369332"/>
          </a:xfrm>
          <a:prstGeom prst="rect">
            <a:avLst/>
          </a:prstGeom>
          <a:noFill/>
        </p:spPr>
        <p:txBody>
          <a:bodyPr wrap="square" rtlCol="1">
            <a:spAutoFit/>
          </a:bodyPr>
          <a:lstStyle/>
          <a:p>
            <a:r>
              <a:rPr lang="he-IL" dirty="0"/>
              <a:t>אלקטרודה ב</a:t>
            </a:r>
          </a:p>
        </p:txBody>
      </p:sp>
      <p:pic>
        <p:nvPicPr>
          <p:cNvPr id="30" name="תמונה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584" y="4029489"/>
            <a:ext cx="1230678" cy="629390"/>
          </a:xfrm>
          <a:prstGeom prst="rect">
            <a:avLst/>
          </a:prstGeom>
        </p:spPr>
      </p:pic>
      <p:sp>
        <p:nvSpPr>
          <p:cNvPr id="31" name="הסבר קווי 2 30"/>
          <p:cNvSpPr/>
          <p:nvPr/>
        </p:nvSpPr>
        <p:spPr>
          <a:xfrm>
            <a:off x="5935180" y="3994630"/>
            <a:ext cx="1528301" cy="634133"/>
          </a:xfrm>
          <a:prstGeom prst="borderCallout2">
            <a:avLst>
              <a:gd name="adj1" fmla="val 18750"/>
              <a:gd name="adj2" fmla="val -8333"/>
              <a:gd name="adj3" fmla="val 18750"/>
              <a:gd name="adj4" fmla="val -16667"/>
              <a:gd name="adj5" fmla="val 256697"/>
              <a:gd name="adj6" fmla="val -40198"/>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זרם  הזורם דרך האדמה</a:t>
            </a:r>
          </a:p>
        </p:txBody>
      </p:sp>
      <p:sp>
        <p:nvSpPr>
          <p:cNvPr id="32" name="חץ שמאלה-ימינה 31"/>
          <p:cNvSpPr/>
          <p:nvPr/>
        </p:nvSpPr>
        <p:spPr>
          <a:xfrm>
            <a:off x="1005525" y="6091881"/>
            <a:ext cx="6910440" cy="415708"/>
          </a:xfrm>
          <a:prstGeom prst="lef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chemeClr val="bg2">
                    <a:lumMod val="10000"/>
                  </a:schemeClr>
                </a:solidFill>
              </a:rPr>
              <a:t>התנגדות האדמה בין האלקטרודות</a:t>
            </a:r>
          </a:p>
        </p:txBody>
      </p:sp>
      <p:sp>
        <p:nvSpPr>
          <p:cNvPr id="33" name="TextBox 32"/>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35" name="TextBox 34">
            <a:extLst>
              <a:ext uri="{FF2B5EF4-FFF2-40B4-BE49-F238E27FC236}">
                <a16:creationId xmlns:a16="http://schemas.microsoft.com/office/drawing/2014/main" id="{5C2071F8-AC89-4064-9887-FF5783DD09E5}"/>
              </a:ext>
            </a:extLst>
          </p:cNvPr>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1710799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הארקת שיטה</a:t>
            </a:r>
          </a:p>
        </p:txBody>
      </p:sp>
      <p:sp>
        <p:nvSpPr>
          <p:cNvPr id="3" name="מציין מיקום טקסט 2"/>
          <p:cNvSpPr>
            <a:spLocks noGrp="1"/>
          </p:cNvSpPr>
          <p:nvPr>
            <p:ph type="body" sz="quarter" idx="3"/>
          </p:nvPr>
        </p:nvSpPr>
        <p:spPr/>
        <p:txBody>
          <a:bodyPr/>
          <a:lstStyle/>
          <a:p>
            <a:r>
              <a:rPr lang="he-IL" dirty="0"/>
              <a:t>תצורת האלקטרודות הארקה</a:t>
            </a:r>
          </a:p>
        </p:txBody>
      </p:sp>
      <p:sp>
        <p:nvSpPr>
          <p:cNvPr id="4" name="מציין מיקום תוכן 3"/>
          <p:cNvSpPr>
            <a:spLocks noGrp="1"/>
          </p:cNvSpPr>
          <p:nvPr>
            <p:ph sz="quarter" idx="4"/>
          </p:nvPr>
        </p:nvSpPr>
        <p:spPr/>
        <p:txBody>
          <a:bodyPr/>
          <a:lstStyle/>
          <a:p>
            <a:r>
              <a:rPr lang="he-IL" dirty="0"/>
              <a:t>אלקטרודת הארקה יכולה להיות: מוטות, צינורות, פלדה או ברזל טמונה בבטון, צנרת, מתכתית לאספקת מים ויסודות מתכתיים .</a:t>
            </a:r>
          </a:p>
          <a:p>
            <a:r>
              <a:rPr lang="he-IL" dirty="0"/>
              <a:t>המרחק בין אלקטרודות הארקה יהיה שווה לעומק האלקטרודה העמוקה ביותר אבל לא פחות מחמישה מטרים.</a:t>
            </a:r>
          </a:p>
        </p:txBody>
      </p:sp>
      <p:sp>
        <p:nvSpPr>
          <p:cNvPr id="5" name="מלבן 4"/>
          <p:cNvSpPr/>
          <p:nvPr/>
        </p:nvSpPr>
        <p:spPr>
          <a:xfrm>
            <a:off x="266937" y="4907512"/>
            <a:ext cx="8185086" cy="96934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חץ למטה 5"/>
          <p:cNvSpPr/>
          <p:nvPr/>
        </p:nvSpPr>
        <p:spPr>
          <a:xfrm>
            <a:off x="7915965" y="4845155"/>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חץ שמאלה 6"/>
          <p:cNvSpPr/>
          <p:nvPr/>
        </p:nvSpPr>
        <p:spPr>
          <a:xfrm flipV="1">
            <a:off x="7486105" y="5655443"/>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חץ שמאלה 7"/>
          <p:cNvSpPr/>
          <p:nvPr/>
        </p:nvSpPr>
        <p:spPr>
          <a:xfrm flipV="1">
            <a:off x="6377193" y="5655440"/>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חץ שמאלה 8"/>
          <p:cNvSpPr/>
          <p:nvPr/>
        </p:nvSpPr>
        <p:spPr>
          <a:xfrm flipV="1">
            <a:off x="6979757" y="5655441"/>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חץ למטה 10"/>
          <p:cNvSpPr/>
          <p:nvPr/>
        </p:nvSpPr>
        <p:spPr>
          <a:xfrm>
            <a:off x="7933875" y="5340663"/>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חץ שמאלה 11"/>
          <p:cNvSpPr/>
          <p:nvPr/>
        </p:nvSpPr>
        <p:spPr>
          <a:xfrm flipV="1">
            <a:off x="3712252" y="5645307"/>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חץ שמאלה 12"/>
          <p:cNvSpPr/>
          <p:nvPr/>
        </p:nvSpPr>
        <p:spPr>
          <a:xfrm flipV="1">
            <a:off x="4445420" y="5645306"/>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חץ שמאלה 13"/>
          <p:cNvSpPr/>
          <p:nvPr/>
        </p:nvSpPr>
        <p:spPr>
          <a:xfrm flipV="1">
            <a:off x="5168929" y="5645307"/>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חץ שמאלה 14"/>
          <p:cNvSpPr/>
          <p:nvPr/>
        </p:nvSpPr>
        <p:spPr>
          <a:xfrm flipV="1">
            <a:off x="5792844" y="5655443"/>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חץ שמאלה 15"/>
          <p:cNvSpPr/>
          <p:nvPr/>
        </p:nvSpPr>
        <p:spPr>
          <a:xfrm flipV="1">
            <a:off x="2488933" y="5657828"/>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חץ שמאלה 16"/>
          <p:cNvSpPr/>
          <p:nvPr/>
        </p:nvSpPr>
        <p:spPr>
          <a:xfrm flipV="1">
            <a:off x="3101313" y="5655439"/>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תרשים זרימה: הכנה 17"/>
          <p:cNvSpPr/>
          <p:nvPr/>
        </p:nvSpPr>
        <p:spPr>
          <a:xfrm>
            <a:off x="2631269" y="5081171"/>
            <a:ext cx="2248930" cy="518984"/>
          </a:xfrm>
          <a:prstGeom prst="flowChartPreparati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אדמה</a:t>
            </a:r>
          </a:p>
        </p:txBody>
      </p:sp>
      <p:cxnSp>
        <p:nvCxnSpPr>
          <p:cNvPr id="21" name="מחבר ישר 20"/>
          <p:cNvCxnSpPr/>
          <p:nvPr/>
        </p:nvCxnSpPr>
        <p:spPr>
          <a:xfrm>
            <a:off x="995119" y="3957802"/>
            <a:ext cx="0" cy="2442998"/>
          </a:xfrm>
          <a:prstGeom prst="line">
            <a:avLst/>
          </a:prstGeom>
          <a:ln w="101600"/>
        </p:spPr>
        <p:style>
          <a:lnRef idx="1">
            <a:schemeClr val="accent1"/>
          </a:lnRef>
          <a:fillRef idx="0">
            <a:schemeClr val="accent1"/>
          </a:fillRef>
          <a:effectRef idx="0">
            <a:schemeClr val="accent1"/>
          </a:effectRef>
          <a:fontRef idx="minor">
            <a:schemeClr val="tx1"/>
          </a:fontRef>
        </p:style>
      </p:cxnSp>
      <p:cxnSp>
        <p:nvCxnSpPr>
          <p:cNvPr id="20" name="מחבר ישר 19"/>
          <p:cNvCxnSpPr/>
          <p:nvPr/>
        </p:nvCxnSpPr>
        <p:spPr>
          <a:xfrm>
            <a:off x="8093272" y="3994630"/>
            <a:ext cx="16844" cy="2512959"/>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22" name="חץ שמאלה 21"/>
          <p:cNvSpPr/>
          <p:nvPr/>
        </p:nvSpPr>
        <p:spPr>
          <a:xfrm flipV="1">
            <a:off x="1924641" y="5662832"/>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חץ שמאלה 22"/>
          <p:cNvSpPr/>
          <p:nvPr/>
        </p:nvSpPr>
        <p:spPr>
          <a:xfrm flipV="1">
            <a:off x="1368587" y="5645307"/>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חץ למעלה 23"/>
          <p:cNvSpPr/>
          <p:nvPr/>
        </p:nvSpPr>
        <p:spPr>
          <a:xfrm>
            <a:off x="1075646" y="4424877"/>
            <a:ext cx="45719" cy="40777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 name="חץ למעלה 24"/>
          <p:cNvSpPr/>
          <p:nvPr/>
        </p:nvSpPr>
        <p:spPr>
          <a:xfrm>
            <a:off x="1045932" y="5008420"/>
            <a:ext cx="60576" cy="283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 name="חץ למעלה 25"/>
          <p:cNvSpPr/>
          <p:nvPr/>
        </p:nvSpPr>
        <p:spPr>
          <a:xfrm>
            <a:off x="1060789" y="5390451"/>
            <a:ext cx="45719" cy="33064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 name="חץ למטה 26"/>
          <p:cNvSpPr/>
          <p:nvPr/>
        </p:nvSpPr>
        <p:spPr>
          <a:xfrm>
            <a:off x="7909775" y="4297507"/>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TextBox 27"/>
          <p:cNvSpPr txBox="1"/>
          <p:nvPr/>
        </p:nvSpPr>
        <p:spPr>
          <a:xfrm>
            <a:off x="8147188" y="3664275"/>
            <a:ext cx="1532695" cy="369332"/>
          </a:xfrm>
          <a:prstGeom prst="rect">
            <a:avLst/>
          </a:prstGeom>
          <a:noFill/>
        </p:spPr>
        <p:txBody>
          <a:bodyPr wrap="square" rtlCol="1">
            <a:spAutoFit/>
          </a:bodyPr>
          <a:lstStyle/>
          <a:p>
            <a:r>
              <a:rPr lang="he-IL" dirty="0"/>
              <a:t>אלקטרודה א</a:t>
            </a:r>
          </a:p>
        </p:txBody>
      </p:sp>
      <p:sp>
        <p:nvSpPr>
          <p:cNvPr id="29" name="TextBox 28"/>
          <p:cNvSpPr txBox="1"/>
          <p:nvPr/>
        </p:nvSpPr>
        <p:spPr>
          <a:xfrm>
            <a:off x="233720" y="3551193"/>
            <a:ext cx="1532695" cy="369332"/>
          </a:xfrm>
          <a:prstGeom prst="rect">
            <a:avLst/>
          </a:prstGeom>
          <a:noFill/>
        </p:spPr>
        <p:txBody>
          <a:bodyPr wrap="square" rtlCol="1">
            <a:spAutoFit/>
          </a:bodyPr>
          <a:lstStyle/>
          <a:p>
            <a:r>
              <a:rPr lang="he-IL" dirty="0"/>
              <a:t>אלקטרודה ג</a:t>
            </a:r>
          </a:p>
        </p:txBody>
      </p:sp>
      <p:pic>
        <p:nvPicPr>
          <p:cNvPr id="30" name="תמונה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584" y="4029489"/>
            <a:ext cx="1230678" cy="629390"/>
          </a:xfrm>
          <a:prstGeom prst="rect">
            <a:avLst/>
          </a:prstGeom>
        </p:spPr>
      </p:pic>
      <p:sp>
        <p:nvSpPr>
          <p:cNvPr id="31" name="הסבר קווי 2 30"/>
          <p:cNvSpPr/>
          <p:nvPr/>
        </p:nvSpPr>
        <p:spPr>
          <a:xfrm>
            <a:off x="5935180" y="3994630"/>
            <a:ext cx="1528301" cy="634133"/>
          </a:xfrm>
          <a:prstGeom prst="borderCallout2">
            <a:avLst>
              <a:gd name="adj1" fmla="val 18750"/>
              <a:gd name="adj2" fmla="val -8333"/>
              <a:gd name="adj3" fmla="val 18750"/>
              <a:gd name="adj4" fmla="val -16667"/>
              <a:gd name="adj5" fmla="val 256697"/>
              <a:gd name="adj6" fmla="val -40198"/>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זרם  הזורם דרך האדמה</a:t>
            </a:r>
          </a:p>
        </p:txBody>
      </p:sp>
      <p:sp>
        <p:nvSpPr>
          <p:cNvPr id="32" name="חץ שמאלה-ימינה 31"/>
          <p:cNvSpPr/>
          <p:nvPr/>
        </p:nvSpPr>
        <p:spPr>
          <a:xfrm>
            <a:off x="1005525" y="6091881"/>
            <a:ext cx="4787319" cy="415708"/>
          </a:xfrm>
          <a:prstGeom prst="lef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chemeClr val="bg2">
                    <a:lumMod val="10000"/>
                  </a:schemeClr>
                </a:solidFill>
              </a:rPr>
              <a:t>מרחק בין האלקטרודות לא פחות מ 5 מטרים</a:t>
            </a:r>
          </a:p>
        </p:txBody>
      </p:sp>
      <p:sp>
        <p:nvSpPr>
          <p:cNvPr id="33" name="TextBox 32"/>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10" name="חץ למעלה-למטה 9"/>
          <p:cNvSpPr/>
          <p:nvPr/>
        </p:nvSpPr>
        <p:spPr>
          <a:xfrm>
            <a:off x="8502121" y="4907512"/>
            <a:ext cx="345990" cy="1600077"/>
          </a:xfrm>
          <a:prstGeom prst="upDownArrow">
            <a:avLst>
              <a:gd name="adj1" fmla="val 42856"/>
              <a:gd name="adj2" fmla="val 60714"/>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7" name="חץ שמאלה-ימינה 36"/>
          <p:cNvSpPr/>
          <p:nvPr/>
        </p:nvSpPr>
        <p:spPr>
          <a:xfrm>
            <a:off x="6077516" y="5191312"/>
            <a:ext cx="1832259" cy="322429"/>
          </a:xfrm>
          <a:prstGeom prst="leftRightArrow">
            <a:avLst>
              <a:gd name="adj1" fmla="val 50000"/>
              <a:gd name="adj2" fmla="val 59976"/>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38" name="מחבר ישר 37"/>
          <p:cNvCxnSpPr/>
          <p:nvPr/>
        </p:nvCxnSpPr>
        <p:spPr>
          <a:xfrm>
            <a:off x="5846208" y="3994629"/>
            <a:ext cx="16844" cy="2512959"/>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689097" y="3588470"/>
            <a:ext cx="1532695" cy="369332"/>
          </a:xfrm>
          <a:prstGeom prst="rect">
            <a:avLst/>
          </a:prstGeom>
          <a:noFill/>
        </p:spPr>
        <p:txBody>
          <a:bodyPr wrap="square" rtlCol="1">
            <a:spAutoFit/>
          </a:bodyPr>
          <a:lstStyle/>
          <a:p>
            <a:r>
              <a:rPr lang="he-IL" dirty="0"/>
              <a:t>אלקטרודה ב</a:t>
            </a:r>
          </a:p>
        </p:txBody>
      </p:sp>
      <p:sp>
        <p:nvSpPr>
          <p:cNvPr id="40" name="הסבר קווי 2 39"/>
          <p:cNvSpPr/>
          <p:nvPr/>
        </p:nvSpPr>
        <p:spPr>
          <a:xfrm>
            <a:off x="9823622" y="2891481"/>
            <a:ext cx="1371600" cy="1138008"/>
          </a:xfrm>
          <a:prstGeom prst="borderCallout2">
            <a:avLst>
              <a:gd name="adj1" fmla="val 210941"/>
              <a:gd name="adj2" fmla="val -196621"/>
              <a:gd name="adj3" fmla="val 48067"/>
              <a:gd name="adj4" fmla="val -2253"/>
              <a:gd name="adj5" fmla="val 222168"/>
              <a:gd name="adj6" fmla="val -78199"/>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מרחק שווה לעומק</a:t>
            </a:r>
          </a:p>
        </p:txBody>
      </p:sp>
      <p:sp>
        <p:nvSpPr>
          <p:cNvPr id="41" name="TextBox 40">
            <a:extLst>
              <a:ext uri="{FF2B5EF4-FFF2-40B4-BE49-F238E27FC236}">
                <a16:creationId xmlns:a16="http://schemas.microsoft.com/office/drawing/2014/main" id="{2907E7F2-A321-43AB-8717-31AD2F42C34F}"/>
              </a:ext>
            </a:extLst>
          </p:cNvPr>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2129898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של תמונה 3"/>
          <p:cNvPicPr>
            <a:picLocks noGrp="1" noChangeAspect="1"/>
          </p:cNvPicPr>
          <p:nvPr>
            <p:ph type="pic" idx="1"/>
          </p:nvPr>
        </p:nvPicPr>
        <p:blipFill>
          <a:blip r:embed="rId2">
            <a:extLst>
              <a:ext uri="{28A0092B-C50C-407E-A947-70E740481C1C}">
                <a14:useLocalDpi xmlns:a14="http://schemas.microsoft.com/office/drawing/2010/main" val="0"/>
              </a:ext>
            </a:extLst>
          </a:blip>
          <a:srcRect l="19658" r="19658"/>
          <a:stretch>
            <a:fillRect/>
          </a:stretch>
        </p:blipFill>
        <p:spPr>
          <a:xfrm>
            <a:off x="333632" y="2100649"/>
            <a:ext cx="8483175" cy="4349578"/>
          </a:xfrm>
        </p:spPr>
      </p:pic>
      <p:sp>
        <p:nvSpPr>
          <p:cNvPr id="3" name="כותרת 2"/>
          <p:cNvSpPr>
            <a:spLocks noGrp="1"/>
          </p:cNvSpPr>
          <p:nvPr>
            <p:ph type="ctrTitle"/>
          </p:nvPr>
        </p:nvSpPr>
        <p:spPr/>
        <p:txBody>
          <a:bodyPr/>
          <a:lstStyle/>
          <a:p>
            <a:r>
              <a:rPr lang="he-IL" sz="2400" dirty="0"/>
              <a:t>מכשיר המנתר עצמים באדמה באמצעות הזרמת זרם דרך האדמה  אל ידי אלקטרודות</a:t>
            </a:r>
          </a:p>
        </p:txBody>
      </p:sp>
      <p:sp>
        <p:nvSpPr>
          <p:cNvPr id="5" name="TextBox 4"/>
          <p:cNvSpPr txBox="1"/>
          <p:nvPr/>
        </p:nvSpPr>
        <p:spPr>
          <a:xfrm>
            <a:off x="333632" y="988541"/>
            <a:ext cx="10602098" cy="646331"/>
          </a:xfrm>
          <a:prstGeom prst="rect">
            <a:avLst/>
          </a:prstGeom>
          <a:noFill/>
        </p:spPr>
        <p:txBody>
          <a:bodyPr wrap="square" rtlCol="1">
            <a:spAutoFit/>
          </a:bodyPr>
          <a:lstStyle/>
          <a:p>
            <a:r>
              <a:rPr lang="he-IL" dirty="0"/>
              <a:t>על מנת להבין את מהות הארקה  צריך לדעת כי ניתן להזרים זרם דרך רבדים באדמה באמצעות אלקטרודות , וזה תלוי בהתנגדות בין האדמה לבין אותן אלקטרודות.</a:t>
            </a:r>
          </a:p>
        </p:txBody>
      </p:sp>
      <p:sp>
        <p:nvSpPr>
          <p:cNvPr id="6" name="TextBox 5"/>
          <p:cNvSpPr txBox="1"/>
          <p:nvPr/>
        </p:nvSpPr>
        <p:spPr>
          <a:xfrm>
            <a:off x="11388812" y="59888"/>
            <a:ext cx="766118" cy="369332"/>
          </a:xfrm>
          <a:prstGeom prst="rect">
            <a:avLst/>
          </a:prstGeom>
          <a:noFill/>
        </p:spPr>
        <p:txBody>
          <a:bodyPr wrap="square" rtlCol="1">
            <a:spAutoFit/>
          </a:bodyPr>
          <a:lstStyle/>
          <a:p>
            <a:r>
              <a:rPr lang="he-IL" dirty="0"/>
              <a:t>בס"ד</a:t>
            </a:r>
          </a:p>
        </p:txBody>
      </p:sp>
      <p:sp>
        <p:nvSpPr>
          <p:cNvPr id="8" name="TextBox 7">
            <a:extLst>
              <a:ext uri="{FF2B5EF4-FFF2-40B4-BE49-F238E27FC236}">
                <a16:creationId xmlns:a16="http://schemas.microsoft.com/office/drawing/2014/main" id="{BC237314-BF72-4433-A518-66FEDE20AA7E}"/>
              </a:ext>
            </a:extLst>
          </p:cNvPr>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90579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1733909" y="197708"/>
            <a:ext cx="10247689" cy="637353"/>
          </a:xfrm>
        </p:spPr>
        <p:txBody>
          <a:bodyPr/>
          <a:lstStyle/>
          <a:p>
            <a:r>
              <a:rPr lang="he-IL" sz="2400" dirty="0"/>
              <a:t>מכשיר המנתר עצמים באדמה באמצעות הזרמת זרם דרך האדמה  אל ידי אלקטרודות</a:t>
            </a:r>
          </a:p>
        </p:txBody>
      </p:sp>
      <p:pic>
        <p:nvPicPr>
          <p:cNvPr id="7" name="מציין מיקום של תמונה 6"/>
          <p:cNvPicPr>
            <a:picLocks noGrp="1" noChangeAspect="1"/>
          </p:cNvPicPr>
          <p:nvPr>
            <p:ph type="pic" idx="10"/>
          </p:nvPr>
        </p:nvPicPr>
        <p:blipFill>
          <a:blip r:embed="rId2" cstate="print">
            <a:extLst>
              <a:ext uri="{28A0092B-C50C-407E-A947-70E740481C1C}">
                <a14:useLocalDpi xmlns:a14="http://schemas.microsoft.com/office/drawing/2010/main" val="0"/>
              </a:ext>
            </a:extLst>
          </a:blip>
          <a:srcRect l="12318" r="12318"/>
          <a:stretch>
            <a:fillRect/>
          </a:stretch>
        </p:blipFill>
        <p:spPr/>
      </p:pic>
      <p:pic>
        <p:nvPicPr>
          <p:cNvPr id="9" name="מציין מיקום של תמונה 8"/>
          <p:cNvPicPr>
            <a:picLocks noGrp="1" noChangeAspect="1"/>
          </p:cNvPicPr>
          <p:nvPr>
            <p:ph type="pic" idx="12"/>
          </p:nvPr>
        </p:nvPicPr>
        <p:blipFill>
          <a:blip r:embed="rId3" cstate="print">
            <a:extLst>
              <a:ext uri="{28A0092B-C50C-407E-A947-70E740481C1C}">
                <a14:useLocalDpi xmlns:a14="http://schemas.microsoft.com/office/drawing/2010/main" val="0"/>
              </a:ext>
            </a:extLst>
          </a:blip>
          <a:srcRect l="16873" r="16873"/>
          <a:stretch>
            <a:fillRect/>
          </a:stretch>
        </p:blipFill>
        <p:spPr/>
      </p:pic>
      <p:pic>
        <p:nvPicPr>
          <p:cNvPr id="14" name="מציין מיקום של תמונה 13"/>
          <p:cNvPicPr>
            <a:picLocks noGrp="1" noChangeAspect="1"/>
          </p:cNvPicPr>
          <p:nvPr>
            <p:ph type="pic" idx="11"/>
          </p:nvPr>
        </p:nvPicPr>
        <p:blipFill>
          <a:blip r:embed="rId4" cstate="print">
            <a:extLst>
              <a:ext uri="{28A0092B-C50C-407E-A947-70E740481C1C}">
                <a14:useLocalDpi xmlns:a14="http://schemas.microsoft.com/office/drawing/2010/main" val="0"/>
              </a:ext>
            </a:extLst>
          </a:blip>
          <a:srcRect l="12409" r="12409"/>
          <a:stretch>
            <a:fillRect/>
          </a:stretch>
        </p:blipFill>
        <p:spPr/>
      </p:pic>
      <p:pic>
        <p:nvPicPr>
          <p:cNvPr id="16" name="מציין מיקום של תמונה 15"/>
          <p:cNvPicPr>
            <a:picLocks noGrp="1" noChangeAspect="1"/>
          </p:cNvPicPr>
          <p:nvPr>
            <p:ph type="pic" idx="13"/>
          </p:nvPr>
        </p:nvPicPr>
        <p:blipFill>
          <a:blip r:embed="rId5" cstate="print">
            <a:extLst>
              <a:ext uri="{28A0092B-C50C-407E-A947-70E740481C1C}">
                <a14:useLocalDpi xmlns:a14="http://schemas.microsoft.com/office/drawing/2010/main" val="0"/>
              </a:ext>
            </a:extLst>
          </a:blip>
          <a:srcRect l="8702" r="8702"/>
          <a:stretch>
            <a:fillRect/>
          </a:stretch>
        </p:blipFill>
        <p:spPr/>
      </p:pic>
      <p:sp>
        <p:nvSpPr>
          <p:cNvPr id="8" name="TextBox 7"/>
          <p:cNvSpPr txBox="1"/>
          <p:nvPr/>
        </p:nvSpPr>
        <p:spPr>
          <a:xfrm>
            <a:off x="11425882" y="128798"/>
            <a:ext cx="766118" cy="369332"/>
          </a:xfrm>
          <a:prstGeom prst="rect">
            <a:avLst/>
          </a:prstGeom>
          <a:noFill/>
        </p:spPr>
        <p:txBody>
          <a:bodyPr wrap="square" rtlCol="1">
            <a:spAutoFit/>
          </a:bodyPr>
          <a:lstStyle/>
          <a:p>
            <a:r>
              <a:rPr lang="he-IL" dirty="0"/>
              <a:t>בס"ד</a:t>
            </a:r>
          </a:p>
        </p:txBody>
      </p:sp>
      <p:sp>
        <p:nvSpPr>
          <p:cNvPr id="11" name="TextBox 10">
            <a:extLst>
              <a:ext uri="{FF2B5EF4-FFF2-40B4-BE49-F238E27FC236}">
                <a16:creationId xmlns:a16="http://schemas.microsoft.com/office/drawing/2014/main" id="{2FE55A0E-6CCE-47CB-80D1-273390CDCEF0}"/>
              </a:ext>
            </a:extLst>
          </p:cNvPr>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307382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הארקת שיטה</a:t>
            </a:r>
          </a:p>
        </p:txBody>
      </p:sp>
      <p:sp>
        <p:nvSpPr>
          <p:cNvPr id="3" name="מציין מיקום טקסט 2"/>
          <p:cNvSpPr>
            <a:spLocks noGrp="1"/>
          </p:cNvSpPr>
          <p:nvPr>
            <p:ph type="body" sz="quarter" idx="3"/>
          </p:nvPr>
        </p:nvSpPr>
        <p:spPr/>
        <p:txBody>
          <a:bodyPr/>
          <a:lstStyle/>
          <a:p>
            <a:r>
              <a:rPr lang="he-IL" dirty="0"/>
              <a:t>חיבור נקודת האיפוס לאדמה</a:t>
            </a:r>
          </a:p>
        </p:txBody>
      </p:sp>
      <p:sp>
        <p:nvSpPr>
          <p:cNvPr id="4" name="מציין מיקום תוכן 3"/>
          <p:cNvSpPr>
            <a:spLocks noGrp="1"/>
          </p:cNvSpPr>
          <p:nvPr>
            <p:ph sz="quarter" idx="4"/>
          </p:nvPr>
        </p:nvSpPr>
        <p:spPr>
          <a:xfrm>
            <a:off x="5288692" y="1880152"/>
            <a:ext cx="6512011" cy="2010177"/>
          </a:xfrm>
        </p:spPr>
        <p:txBody>
          <a:bodyPr>
            <a:normAutofit/>
          </a:bodyPr>
          <a:lstStyle/>
          <a:p>
            <a:r>
              <a:rPr lang="he-IL" dirty="0"/>
              <a:t>חיבור בפועל של מקור ההזנה לאדמה הוא ארקת השיטה </a:t>
            </a:r>
          </a:p>
          <a:p>
            <a:r>
              <a:rPr lang="he-IL" dirty="0"/>
              <a:t>מקור ההזנה יכול להיות שנאי או גנרטור חד פאזי או תלת פאזי.</a:t>
            </a:r>
          </a:p>
        </p:txBody>
      </p:sp>
      <p:sp>
        <p:nvSpPr>
          <p:cNvPr id="5" name="מלבן 4"/>
          <p:cNvSpPr/>
          <p:nvPr/>
        </p:nvSpPr>
        <p:spPr>
          <a:xfrm>
            <a:off x="477604" y="4915594"/>
            <a:ext cx="6948807" cy="96934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תרשים זרימה: הכנה 17"/>
          <p:cNvSpPr/>
          <p:nvPr/>
        </p:nvSpPr>
        <p:spPr>
          <a:xfrm>
            <a:off x="2631269" y="5081171"/>
            <a:ext cx="2248930" cy="518984"/>
          </a:xfrm>
          <a:prstGeom prst="flowChartPreparati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אדמה</a:t>
            </a:r>
          </a:p>
        </p:txBody>
      </p:sp>
      <p:sp>
        <p:nvSpPr>
          <p:cNvPr id="29" name="TextBox 28"/>
          <p:cNvSpPr txBox="1"/>
          <p:nvPr/>
        </p:nvSpPr>
        <p:spPr>
          <a:xfrm>
            <a:off x="-1" y="4424448"/>
            <a:ext cx="1532695" cy="369332"/>
          </a:xfrm>
          <a:prstGeom prst="rect">
            <a:avLst/>
          </a:prstGeom>
          <a:noFill/>
        </p:spPr>
        <p:txBody>
          <a:bodyPr wrap="square" rtlCol="1">
            <a:spAutoFit/>
          </a:bodyPr>
          <a:lstStyle/>
          <a:p>
            <a:pPr algn="ctr"/>
            <a:r>
              <a:rPr lang="he-IL" dirty="0"/>
              <a:t>אלקטרודה</a:t>
            </a:r>
          </a:p>
        </p:txBody>
      </p:sp>
      <p:pic>
        <p:nvPicPr>
          <p:cNvPr id="30" name="תמונה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068" y="5975895"/>
            <a:ext cx="1230678" cy="629390"/>
          </a:xfrm>
          <a:prstGeom prst="rect">
            <a:avLst/>
          </a:prstGeom>
        </p:spPr>
      </p:pic>
      <p:pic>
        <p:nvPicPr>
          <p:cNvPr id="10" name="תמונה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453" y="1725681"/>
            <a:ext cx="2800582" cy="1042974"/>
          </a:xfrm>
          <a:prstGeom prst="rect">
            <a:avLst/>
          </a:prstGeom>
        </p:spPr>
      </p:pic>
      <p:cxnSp>
        <p:nvCxnSpPr>
          <p:cNvPr id="34" name="מחבר ישר 33"/>
          <p:cNvCxnSpPr/>
          <p:nvPr/>
        </p:nvCxnSpPr>
        <p:spPr>
          <a:xfrm>
            <a:off x="1654536" y="2688680"/>
            <a:ext cx="0" cy="308918"/>
          </a:xfrm>
          <a:prstGeom prst="line">
            <a:avLst/>
          </a:prstGeom>
          <a:ln w="476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מחבר ישר 35"/>
          <p:cNvCxnSpPr/>
          <p:nvPr/>
        </p:nvCxnSpPr>
        <p:spPr>
          <a:xfrm>
            <a:off x="1615738" y="2992504"/>
            <a:ext cx="3156594" cy="0"/>
          </a:xfrm>
          <a:prstGeom prst="line">
            <a:avLst/>
          </a:prstGeom>
          <a:ln w="444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מחבר ישר 42"/>
          <p:cNvCxnSpPr/>
          <p:nvPr/>
        </p:nvCxnSpPr>
        <p:spPr>
          <a:xfrm>
            <a:off x="1612630" y="2998840"/>
            <a:ext cx="0" cy="153417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מחבר ישר 52"/>
          <p:cNvCxnSpPr/>
          <p:nvPr/>
        </p:nvCxnSpPr>
        <p:spPr>
          <a:xfrm flipH="1">
            <a:off x="1612628" y="3978212"/>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5" name="מחבר ישר 54"/>
          <p:cNvCxnSpPr/>
          <p:nvPr/>
        </p:nvCxnSpPr>
        <p:spPr>
          <a:xfrm flipH="1">
            <a:off x="1615737" y="3583459"/>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6" name="מחבר ישר 55"/>
          <p:cNvCxnSpPr/>
          <p:nvPr/>
        </p:nvCxnSpPr>
        <p:spPr>
          <a:xfrm flipH="1">
            <a:off x="1612629" y="3196973"/>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מחבר ישר 20"/>
          <p:cNvCxnSpPr/>
          <p:nvPr/>
        </p:nvCxnSpPr>
        <p:spPr>
          <a:xfrm>
            <a:off x="1612628" y="4465431"/>
            <a:ext cx="0" cy="1296919"/>
          </a:xfrm>
          <a:prstGeom prst="line">
            <a:avLst/>
          </a:prstGeom>
          <a:ln w="101600">
            <a:solidFill>
              <a:srgbClr val="FFC000"/>
            </a:solidFill>
          </a:ln>
        </p:spPr>
        <p:style>
          <a:lnRef idx="1">
            <a:schemeClr val="accent1"/>
          </a:lnRef>
          <a:fillRef idx="0">
            <a:schemeClr val="accent1"/>
          </a:fillRef>
          <a:effectRef idx="0">
            <a:schemeClr val="accent1"/>
          </a:effectRef>
          <a:fontRef idx="minor">
            <a:schemeClr val="tx1"/>
          </a:fontRef>
        </p:style>
      </p:cxnSp>
      <p:sp>
        <p:nvSpPr>
          <p:cNvPr id="64" name="אליפסה 63"/>
          <p:cNvSpPr/>
          <p:nvPr/>
        </p:nvSpPr>
        <p:spPr>
          <a:xfrm>
            <a:off x="2512926" y="2944093"/>
            <a:ext cx="142336" cy="1094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5" name="אליפסה 64"/>
          <p:cNvSpPr/>
          <p:nvPr/>
        </p:nvSpPr>
        <p:spPr>
          <a:xfrm>
            <a:off x="1601219" y="2633933"/>
            <a:ext cx="142336" cy="1094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7" name="TextBox 66"/>
          <p:cNvSpPr txBox="1"/>
          <p:nvPr/>
        </p:nvSpPr>
        <p:spPr>
          <a:xfrm>
            <a:off x="2411820" y="3121801"/>
            <a:ext cx="344548" cy="369332"/>
          </a:xfrm>
          <a:prstGeom prst="rect">
            <a:avLst/>
          </a:prstGeom>
          <a:noFill/>
        </p:spPr>
        <p:txBody>
          <a:bodyPr wrap="square" rtlCol="1">
            <a:spAutoFit/>
          </a:bodyPr>
          <a:lstStyle/>
          <a:p>
            <a:r>
              <a:rPr lang="en-US" dirty="0"/>
              <a:t>N</a:t>
            </a:r>
            <a:endParaRPr lang="he-IL" dirty="0"/>
          </a:p>
        </p:txBody>
      </p:sp>
      <p:sp>
        <p:nvSpPr>
          <p:cNvPr id="71" name="הסבר קווי 2 70"/>
          <p:cNvSpPr/>
          <p:nvPr/>
        </p:nvSpPr>
        <p:spPr>
          <a:xfrm>
            <a:off x="461177" y="3238812"/>
            <a:ext cx="939114" cy="755818"/>
          </a:xfrm>
          <a:prstGeom prst="borderCallout2">
            <a:avLst>
              <a:gd name="adj1" fmla="val 46543"/>
              <a:gd name="adj2" fmla="val 98246"/>
              <a:gd name="adj3" fmla="val 43273"/>
              <a:gd name="adj4" fmla="val 101754"/>
              <a:gd name="adj5" fmla="val -73877"/>
              <a:gd name="adj6" fmla="val 125701"/>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נקודת האיפוס</a:t>
            </a:r>
          </a:p>
        </p:txBody>
      </p:sp>
      <p:sp>
        <p:nvSpPr>
          <p:cNvPr id="72" name="הסבר קווי 1 71"/>
          <p:cNvSpPr/>
          <p:nvPr/>
        </p:nvSpPr>
        <p:spPr>
          <a:xfrm>
            <a:off x="3854588" y="3583459"/>
            <a:ext cx="1025611" cy="613741"/>
          </a:xfrm>
          <a:prstGeom prst="borderCallout1">
            <a:avLst>
              <a:gd name="adj1" fmla="val 18750"/>
              <a:gd name="adj2" fmla="val -8333"/>
              <a:gd name="adj3" fmla="val -98902"/>
              <a:gd name="adj4" fmla="val -62429"/>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מוליך האפס</a:t>
            </a:r>
          </a:p>
        </p:txBody>
      </p:sp>
      <p:sp>
        <p:nvSpPr>
          <p:cNvPr id="73" name="הסבר קווי 1 72"/>
          <p:cNvSpPr/>
          <p:nvPr/>
        </p:nvSpPr>
        <p:spPr>
          <a:xfrm>
            <a:off x="2136998" y="3745857"/>
            <a:ext cx="1520601" cy="970834"/>
          </a:xfrm>
          <a:prstGeom prst="borderCallout1">
            <a:avLst>
              <a:gd name="adj1" fmla="val 18750"/>
              <a:gd name="adj2" fmla="val -8333"/>
              <a:gd name="adj3" fmla="val -4597"/>
              <a:gd name="adj4" fmla="val -3589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חיבור נקודת האיפוס לאדמה</a:t>
            </a:r>
          </a:p>
        </p:txBody>
      </p:sp>
      <p:sp>
        <p:nvSpPr>
          <p:cNvPr id="23" name="TextBox 22"/>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24" name="TextBox 23"/>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   תמונות מאתר </a:t>
            </a:r>
            <a:r>
              <a:rPr lang="en-US" sz="1400" dirty="0"/>
              <a:t>SHUTTERSTOCK</a:t>
            </a:r>
            <a:endParaRPr lang="he-IL" sz="1400" dirty="0"/>
          </a:p>
        </p:txBody>
      </p:sp>
    </p:spTree>
    <p:extLst>
      <p:ext uri="{BB962C8B-B14F-4D97-AF65-F5344CB8AC3E}">
        <p14:creationId xmlns:p14="http://schemas.microsoft.com/office/powerpoint/2010/main" val="501609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תמונה 8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75" y="6030045"/>
            <a:ext cx="1230678" cy="629390"/>
          </a:xfrm>
          <a:prstGeom prst="rect">
            <a:avLst/>
          </a:prstGeom>
        </p:spPr>
      </p:pic>
      <p:sp>
        <p:nvSpPr>
          <p:cNvPr id="2" name="כותרת 1"/>
          <p:cNvSpPr>
            <a:spLocks noGrp="1"/>
          </p:cNvSpPr>
          <p:nvPr>
            <p:ph type="title"/>
          </p:nvPr>
        </p:nvSpPr>
        <p:spPr/>
        <p:txBody>
          <a:bodyPr/>
          <a:lstStyle/>
          <a:p>
            <a:r>
              <a:rPr lang="he-IL" dirty="0"/>
              <a:t>הארקת שיטה</a:t>
            </a:r>
          </a:p>
        </p:txBody>
      </p:sp>
      <p:sp>
        <p:nvSpPr>
          <p:cNvPr id="3" name="מציין מיקום טקסט 2"/>
          <p:cNvSpPr>
            <a:spLocks noGrp="1"/>
          </p:cNvSpPr>
          <p:nvPr>
            <p:ph type="body" sz="quarter" idx="3"/>
          </p:nvPr>
        </p:nvSpPr>
        <p:spPr>
          <a:xfrm>
            <a:off x="623015" y="900908"/>
            <a:ext cx="8306992" cy="540000"/>
          </a:xfrm>
        </p:spPr>
        <p:txBody>
          <a:bodyPr/>
          <a:lstStyle/>
          <a:p>
            <a:r>
              <a:rPr lang="he-IL" dirty="0"/>
              <a:t>לולאת התקלה</a:t>
            </a:r>
          </a:p>
        </p:txBody>
      </p:sp>
      <p:sp>
        <p:nvSpPr>
          <p:cNvPr id="5" name="מלבן 4"/>
          <p:cNvSpPr/>
          <p:nvPr/>
        </p:nvSpPr>
        <p:spPr>
          <a:xfrm>
            <a:off x="477604" y="4969763"/>
            <a:ext cx="8185086" cy="96934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חץ שמאלה 6"/>
          <p:cNvSpPr/>
          <p:nvPr/>
        </p:nvSpPr>
        <p:spPr>
          <a:xfrm flipV="1">
            <a:off x="6817304" y="5678481"/>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חץ שמאלה 7"/>
          <p:cNvSpPr/>
          <p:nvPr/>
        </p:nvSpPr>
        <p:spPr>
          <a:xfrm flipV="1">
            <a:off x="5708392" y="5678478"/>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חץ שמאלה 8"/>
          <p:cNvSpPr/>
          <p:nvPr/>
        </p:nvSpPr>
        <p:spPr>
          <a:xfrm flipV="1">
            <a:off x="6310956" y="5678479"/>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חץ שמאלה 11"/>
          <p:cNvSpPr/>
          <p:nvPr/>
        </p:nvSpPr>
        <p:spPr>
          <a:xfrm flipV="1">
            <a:off x="3712252" y="5645307"/>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חץ שמאלה 12"/>
          <p:cNvSpPr/>
          <p:nvPr/>
        </p:nvSpPr>
        <p:spPr>
          <a:xfrm flipV="1">
            <a:off x="4445420" y="5645306"/>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חץ שמאלה 13"/>
          <p:cNvSpPr/>
          <p:nvPr/>
        </p:nvSpPr>
        <p:spPr>
          <a:xfrm flipV="1">
            <a:off x="4500128" y="5668345"/>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חץ שמאלה 14"/>
          <p:cNvSpPr/>
          <p:nvPr/>
        </p:nvSpPr>
        <p:spPr>
          <a:xfrm flipV="1">
            <a:off x="5124043" y="5678481"/>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חץ שמאלה 15"/>
          <p:cNvSpPr/>
          <p:nvPr/>
        </p:nvSpPr>
        <p:spPr>
          <a:xfrm flipV="1">
            <a:off x="2488933" y="5657828"/>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חץ שמאלה 16"/>
          <p:cNvSpPr/>
          <p:nvPr/>
        </p:nvSpPr>
        <p:spPr>
          <a:xfrm flipV="1">
            <a:off x="3101313" y="5655439"/>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תרשים זרימה: הכנה 17"/>
          <p:cNvSpPr/>
          <p:nvPr/>
        </p:nvSpPr>
        <p:spPr>
          <a:xfrm>
            <a:off x="2631269" y="5081171"/>
            <a:ext cx="2248930" cy="518984"/>
          </a:xfrm>
          <a:prstGeom prst="flowChartPreparati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אדמה</a:t>
            </a:r>
          </a:p>
        </p:txBody>
      </p:sp>
      <p:sp>
        <p:nvSpPr>
          <p:cNvPr id="22" name="חץ שמאלה 21"/>
          <p:cNvSpPr/>
          <p:nvPr/>
        </p:nvSpPr>
        <p:spPr>
          <a:xfrm flipV="1">
            <a:off x="1924641" y="5662832"/>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 name="חץ למעלה 24"/>
          <p:cNvSpPr/>
          <p:nvPr/>
        </p:nvSpPr>
        <p:spPr>
          <a:xfrm>
            <a:off x="1705839" y="5018233"/>
            <a:ext cx="60576" cy="283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 name="חץ למעלה 25"/>
          <p:cNvSpPr/>
          <p:nvPr/>
        </p:nvSpPr>
        <p:spPr>
          <a:xfrm>
            <a:off x="1720696" y="5400264"/>
            <a:ext cx="45719" cy="33064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 name="חץ למטה 26"/>
          <p:cNvSpPr/>
          <p:nvPr/>
        </p:nvSpPr>
        <p:spPr>
          <a:xfrm>
            <a:off x="7240974" y="4320545"/>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8" name="TextBox 27"/>
          <p:cNvSpPr txBox="1"/>
          <p:nvPr/>
        </p:nvSpPr>
        <p:spPr>
          <a:xfrm>
            <a:off x="6674968" y="3606497"/>
            <a:ext cx="1532695" cy="369332"/>
          </a:xfrm>
          <a:prstGeom prst="rect">
            <a:avLst/>
          </a:prstGeom>
          <a:noFill/>
        </p:spPr>
        <p:txBody>
          <a:bodyPr wrap="square" rtlCol="1">
            <a:spAutoFit/>
          </a:bodyPr>
          <a:lstStyle/>
          <a:p>
            <a:r>
              <a:rPr lang="he-IL" dirty="0"/>
              <a:t>אלקטרודה א</a:t>
            </a:r>
          </a:p>
        </p:txBody>
      </p:sp>
      <p:sp>
        <p:nvSpPr>
          <p:cNvPr id="29" name="TextBox 28"/>
          <p:cNvSpPr txBox="1"/>
          <p:nvPr/>
        </p:nvSpPr>
        <p:spPr>
          <a:xfrm>
            <a:off x="227" y="4284219"/>
            <a:ext cx="1532695" cy="646331"/>
          </a:xfrm>
          <a:prstGeom prst="rect">
            <a:avLst/>
          </a:prstGeom>
          <a:noFill/>
        </p:spPr>
        <p:txBody>
          <a:bodyPr wrap="square" rtlCol="1">
            <a:spAutoFit/>
          </a:bodyPr>
          <a:lstStyle/>
          <a:p>
            <a:pPr algn="ctr"/>
            <a:r>
              <a:rPr lang="he-IL" dirty="0"/>
              <a:t>אלקטרודת הארקה</a:t>
            </a:r>
          </a:p>
        </p:txBody>
      </p:sp>
      <p:pic>
        <p:nvPicPr>
          <p:cNvPr id="30" name="תמונה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430" y="4075206"/>
            <a:ext cx="1230678" cy="629390"/>
          </a:xfrm>
          <a:prstGeom prst="rect">
            <a:avLst/>
          </a:prstGeom>
        </p:spPr>
      </p:pic>
      <p:sp>
        <p:nvSpPr>
          <p:cNvPr id="31" name="הסבר קווי 2 30"/>
          <p:cNvSpPr/>
          <p:nvPr/>
        </p:nvSpPr>
        <p:spPr>
          <a:xfrm>
            <a:off x="5208730" y="4974331"/>
            <a:ext cx="1528301" cy="634133"/>
          </a:xfrm>
          <a:prstGeom prst="borderCallout2">
            <a:avLst>
              <a:gd name="adj1" fmla="val 18750"/>
              <a:gd name="adj2" fmla="val -8333"/>
              <a:gd name="adj3" fmla="val 18750"/>
              <a:gd name="adj4" fmla="val -16667"/>
              <a:gd name="adj5" fmla="val 108603"/>
              <a:gd name="adj6" fmla="val -35347"/>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זרם  הזורם דרך האדמה</a:t>
            </a:r>
          </a:p>
        </p:txBody>
      </p:sp>
      <p:sp>
        <p:nvSpPr>
          <p:cNvPr id="32" name="חץ שמאלה-ימינה 31"/>
          <p:cNvSpPr/>
          <p:nvPr/>
        </p:nvSpPr>
        <p:spPr>
          <a:xfrm>
            <a:off x="1532694" y="6136886"/>
            <a:ext cx="6910440" cy="415708"/>
          </a:xfrm>
          <a:prstGeom prst="lef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chemeClr val="bg2">
                    <a:lumMod val="10000"/>
                  </a:schemeClr>
                </a:solidFill>
              </a:rPr>
              <a:t>התנגדות האדמה בין האלקטרודות</a:t>
            </a:r>
          </a:p>
        </p:txBody>
      </p:sp>
      <p:pic>
        <p:nvPicPr>
          <p:cNvPr id="10" name="תמונה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207" y="1851510"/>
            <a:ext cx="2800582" cy="1042974"/>
          </a:xfrm>
          <a:prstGeom prst="rect">
            <a:avLst/>
          </a:prstGeom>
        </p:spPr>
      </p:pic>
      <p:cxnSp>
        <p:nvCxnSpPr>
          <p:cNvPr id="34" name="מחבר ישר 33"/>
          <p:cNvCxnSpPr/>
          <p:nvPr/>
        </p:nvCxnSpPr>
        <p:spPr>
          <a:xfrm>
            <a:off x="1654536" y="2688680"/>
            <a:ext cx="0" cy="308918"/>
          </a:xfrm>
          <a:prstGeom prst="line">
            <a:avLst/>
          </a:prstGeom>
          <a:ln w="476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מחבר ישר 42"/>
          <p:cNvCxnSpPr/>
          <p:nvPr/>
        </p:nvCxnSpPr>
        <p:spPr>
          <a:xfrm>
            <a:off x="1612630" y="2998840"/>
            <a:ext cx="0" cy="153417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מחבר ישר 52"/>
          <p:cNvCxnSpPr/>
          <p:nvPr/>
        </p:nvCxnSpPr>
        <p:spPr>
          <a:xfrm flipH="1">
            <a:off x="1612628" y="3978212"/>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5" name="מחבר ישר 54"/>
          <p:cNvCxnSpPr/>
          <p:nvPr/>
        </p:nvCxnSpPr>
        <p:spPr>
          <a:xfrm flipH="1">
            <a:off x="1615737" y="3583459"/>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6" name="מחבר ישר 55"/>
          <p:cNvCxnSpPr/>
          <p:nvPr/>
        </p:nvCxnSpPr>
        <p:spPr>
          <a:xfrm flipH="1">
            <a:off x="1612629" y="3196973"/>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מחבר ישר 20"/>
          <p:cNvCxnSpPr/>
          <p:nvPr/>
        </p:nvCxnSpPr>
        <p:spPr>
          <a:xfrm>
            <a:off x="1612628" y="4465431"/>
            <a:ext cx="0" cy="1296919"/>
          </a:xfrm>
          <a:prstGeom prst="line">
            <a:avLst/>
          </a:prstGeom>
          <a:ln w="101600">
            <a:solidFill>
              <a:srgbClr val="FFC000"/>
            </a:solidFill>
          </a:ln>
        </p:spPr>
        <p:style>
          <a:lnRef idx="1">
            <a:schemeClr val="accent1"/>
          </a:lnRef>
          <a:fillRef idx="0">
            <a:schemeClr val="accent1"/>
          </a:fillRef>
          <a:effectRef idx="0">
            <a:schemeClr val="accent1"/>
          </a:effectRef>
          <a:fontRef idx="minor">
            <a:schemeClr val="tx1"/>
          </a:fontRef>
        </p:style>
      </p:cxnSp>
      <p:sp>
        <p:nvSpPr>
          <p:cNvPr id="65" name="אליפסה 64"/>
          <p:cNvSpPr/>
          <p:nvPr/>
        </p:nvSpPr>
        <p:spPr>
          <a:xfrm>
            <a:off x="1601219" y="2633933"/>
            <a:ext cx="142336" cy="1094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9" name="תמונה 38"/>
          <p:cNvPicPr>
            <a:picLocks noChangeAspect="1"/>
          </p:cNvPicPr>
          <p:nvPr/>
        </p:nvPicPr>
        <p:blipFill rotWithShape="1">
          <a:blip r:embed="rId4">
            <a:extLst>
              <a:ext uri="{28A0092B-C50C-407E-A947-70E740481C1C}">
                <a14:useLocalDpi xmlns:a14="http://schemas.microsoft.com/office/drawing/2010/main" val="0"/>
              </a:ext>
            </a:extLst>
          </a:blip>
          <a:srcRect r="11907"/>
          <a:stretch/>
        </p:blipFill>
        <p:spPr>
          <a:xfrm>
            <a:off x="4400678" y="2397259"/>
            <a:ext cx="2341164" cy="1973525"/>
          </a:xfrm>
          <a:prstGeom prst="rect">
            <a:avLst/>
          </a:prstGeom>
        </p:spPr>
      </p:pic>
      <p:sp>
        <p:nvSpPr>
          <p:cNvPr id="40" name="חץ ימינה 39"/>
          <p:cNvSpPr/>
          <p:nvPr/>
        </p:nvSpPr>
        <p:spPr>
          <a:xfrm>
            <a:off x="5746358" y="3010152"/>
            <a:ext cx="371636"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1" name="חץ ימינה 40"/>
          <p:cNvSpPr/>
          <p:nvPr/>
        </p:nvSpPr>
        <p:spPr>
          <a:xfrm>
            <a:off x="1971269" y="2044504"/>
            <a:ext cx="371636" cy="49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2" name="חץ למטה 41"/>
          <p:cNvSpPr/>
          <p:nvPr/>
        </p:nvSpPr>
        <p:spPr>
          <a:xfrm>
            <a:off x="8187899" y="4868193"/>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4" name="חץ שמאלה 43"/>
          <p:cNvSpPr/>
          <p:nvPr/>
        </p:nvSpPr>
        <p:spPr>
          <a:xfrm flipV="1">
            <a:off x="7615703" y="5678481"/>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5" name="חץ שמאלה 44"/>
          <p:cNvSpPr/>
          <p:nvPr/>
        </p:nvSpPr>
        <p:spPr>
          <a:xfrm flipV="1">
            <a:off x="5708392" y="5678478"/>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6" name="חץ שמאלה 45"/>
          <p:cNvSpPr/>
          <p:nvPr/>
        </p:nvSpPr>
        <p:spPr>
          <a:xfrm flipV="1">
            <a:off x="6310956" y="5678479"/>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7" name="חץ שמאלה 46"/>
          <p:cNvSpPr/>
          <p:nvPr/>
        </p:nvSpPr>
        <p:spPr>
          <a:xfrm flipV="1">
            <a:off x="6961263" y="5678480"/>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8" name="חץ למטה 47"/>
          <p:cNvSpPr/>
          <p:nvPr/>
        </p:nvSpPr>
        <p:spPr>
          <a:xfrm>
            <a:off x="8205809" y="5363701"/>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1" name="TextBox 50"/>
          <p:cNvSpPr txBox="1"/>
          <p:nvPr/>
        </p:nvSpPr>
        <p:spPr>
          <a:xfrm>
            <a:off x="3101313" y="2269077"/>
            <a:ext cx="1591918" cy="276999"/>
          </a:xfrm>
          <a:prstGeom prst="rect">
            <a:avLst/>
          </a:prstGeom>
          <a:noFill/>
        </p:spPr>
        <p:txBody>
          <a:bodyPr wrap="square" rtlCol="1">
            <a:spAutoFit/>
          </a:bodyPr>
          <a:lstStyle/>
          <a:p>
            <a:r>
              <a:rPr lang="he-IL" sz="1200" dirty="0"/>
              <a:t>הזנה למנוע </a:t>
            </a:r>
            <a:r>
              <a:rPr lang="en-US" sz="1200" dirty="0"/>
              <a:t>230V</a:t>
            </a:r>
            <a:endParaRPr lang="he-IL" sz="1200" dirty="0"/>
          </a:p>
        </p:txBody>
      </p:sp>
      <p:pic>
        <p:nvPicPr>
          <p:cNvPr id="52" name="מציין מיקום תוכן 38"/>
          <p:cNvPicPr>
            <a:picLocks noChangeAspect="1"/>
          </p:cNvPicPr>
          <p:nvPr/>
        </p:nvPicPr>
        <p:blipFill rotWithShape="1">
          <a:blip r:embed="rId5">
            <a:extLst>
              <a:ext uri="{28A0092B-C50C-407E-A947-70E740481C1C}">
                <a14:useLocalDpi xmlns:a14="http://schemas.microsoft.com/office/drawing/2010/main" val="0"/>
              </a:ext>
            </a:extLst>
          </a:blip>
          <a:srcRect l="12732"/>
          <a:stretch/>
        </p:blipFill>
        <p:spPr>
          <a:xfrm>
            <a:off x="6556024" y="2693535"/>
            <a:ext cx="2148079" cy="2237015"/>
          </a:xfrm>
          <a:prstGeom prst="rect">
            <a:avLst/>
          </a:prstGeom>
        </p:spPr>
      </p:pic>
      <p:sp>
        <p:nvSpPr>
          <p:cNvPr id="54" name="מלבן 53"/>
          <p:cNvSpPr/>
          <p:nvPr/>
        </p:nvSpPr>
        <p:spPr>
          <a:xfrm>
            <a:off x="4400678" y="4187758"/>
            <a:ext cx="2341164" cy="741405"/>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7" name="חץ ימינה 56"/>
          <p:cNvSpPr/>
          <p:nvPr/>
        </p:nvSpPr>
        <p:spPr>
          <a:xfrm flipV="1">
            <a:off x="6350094" y="3009947"/>
            <a:ext cx="371636"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9" name="הסבר קווי 2 58"/>
          <p:cNvSpPr/>
          <p:nvPr/>
        </p:nvSpPr>
        <p:spPr>
          <a:xfrm>
            <a:off x="8839723" y="1359184"/>
            <a:ext cx="1742303" cy="764676"/>
          </a:xfrm>
          <a:prstGeom prst="borderCallout2">
            <a:avLst>
              <a:gd name="adj1" fmla="val 18750"/>
              <a:gd name="adj2" fmla="val -8333"/>
              <a:gd name="adj3" fmla="val 18750"/>
              <a:gd name="adj4" fmla="val -16667"/>
              <a:gd name="adj5" fmla="val 261167"/>
              <a:gd name="adj6" fmla="val -70071"/>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זרם דרך גוף האדם המוגדר </a:t>
            </a:r>
            <a:r>
              <a:rPr lang="he-IL" b="1" dirty="0"/>
              <a:t>כהתחשמלות</a:t>
            </a:r>
          </a:p>
        </p:txBody>
      </p:sp>
      <p:sp>
        <p:nvSpPr>
          <p:cNvPr id="60" name="חץ שמאלה 59"/>
          <p:cNvSpPr/>
          <p:nvPr/>
        </p:nvSpPr>
        <p:spPr>
          <a:xfrm flipV="1">
            <a:off x="4500128" y="5668345"/>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1" name="חץ שמאלה 60"/>
          <p:cNvSpPr/>
          <p:nvPr/>
        </p:nvSpPr>
        <p:spPr>
          <a:xfrm flipV="1">
            <a:off x="5124043" y="5678481"/>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2" name="חץ למעלה-למטה 61"/>
          <p:cNvSpPr/>
          <p:nvPr/>
        </p:nvSpPr>
        <p:spPr>
          <a:xfrm>
            <a:off x="6668702" y="3264288"/>
            <a:ext cx="290937" cy="2292843"/>
          </a:xfrm>
          <a:prstGeom prst="up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מתח מגע</a:t>
            </a:r>
          </a:p>
        </p:txBody>
      </p:sp>
      <p:sp>
        <p:nvSpPr>
          <p:cNvPr id="63" name="הסבר קווי 1 62"/>
          <p:cNvSpPr/>
          <p:nvPr/>
        </p:nvSpPr>
        <p:spPr>
          <a:xfrm>
            <a:off x="8994183" y="2337363"/>
            <a:ext cx="1433384" cy="897916"/>
          </a:xfrm>
          <a:prstGeom prst="borderCallout1">
            <a:avLst>
              <a:gd name="adj1" fmla="val 18750"/>
              <a:gd name="adj2" fmla="val -8333"/>
              <a:gd name="adj3" fmla="val 236354"/>
              <a:gd name="adj4" fmla="val -154712"/>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מתח מגע</a:t>
            </a:r>
          </a:p>
        </p:txBody>
      </p:sp>
      <p:cxnSp>
        <p:nvCxnSpPr>
          <p:cNvPr id="36" name="מחבר ישר 35"/>
          <p:cNvCxnSpPr/>
          <p:nvPr/>
        </p:nvCxnSpPr>
        <p:spPr>
          <a:xfrm flipV="1">
            <a:off x="1654536" y="2944093"/>
            <a:ext cx="3469507" cy="30246"/>
          </a:xfrm>
          <a:prstGeom prst="line">
            <a:avLst/>
          </a:prstGeom>
          <a:ln w="444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 name="מחבר ישר 68"/>
          <p:cNvCxnSpPr/>
          <p:nvPr/>
        </p:nvCxnSpPr>
        <p:spPr>
          <a:xfrm>
            <a:off x="2827755" y="1964724"/>
            <a:ext cx="2770446" cy="0"/>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מחבר ישר 70"/>
          <p:cNvCxnSpPr/>
          <p:nvPr/>
        </p:nvCxnSpPr>
        <p:spPr>
          <a:xfrm>
            <a:off x="5571260" y="1964724"/>
            <a:ext cx="0" cy="579408"/>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641852" y="3121801"/>
            <a:ext cx="344548" cy="369332"/>
          </a:xfrm>
          <a:prstGeom prst="rect">
            <a:avLst/>
          </a:prstGeom>
          <a:noFill/>
        </p:spPr>
        <p:txBody>
          <a:bodyPr wrap="square" rtlCol="1">
            <a:spAutoFit/>
          </a:bodyPr>
          <a:lstStyle/>
          <a:p>
            <a:r>
              <a:rPr lang="en-US" dirty="0"/>
              <a:t>N</a:t>
            </a:r>
            <a:endParaRPr lang="he-IL" dirty="0"/>
          </a:p>
        </p:txBody>
      </p:sp>
      <p:sp>
        <p:nvSpPr>
          <p:cNvPr id="64" name="אליפסה 63"/>
          <p:cNvSpPr/>
          <p:nvPr/>
        </p:nvSpPr>
        <p:spPr>
          <a:xfrm>
            <a:off x="2783823" y="2919592"/>
            <a:ext cx="142336" cy="1094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6" name="חץ ימינה 75"/>
          <p:cNvSpPr/>
          <p:nvPr/>
        </p:nvSpPr>
        <p:spPr>
          <a:xfrm>
            <a:off x="2614764" y="2008155"/>
            <a:ext cx="371636" cy="49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7" name="חץ ימינה 76"/>
          <p:cNvSpPr/>
          <p:nvPr/>
        </p:nvSpPr>
        <p:spPr>
          <a:xfrm>
            <a:off x="3234004" y="2025431"/>
            <a:ext cx="371636" cy="49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8" name="חץ ימינה 77"/>
          <p:cNvSpPr/>
          <p:nvPr/>
        </p:nvSpPr>
        <p:spPr>
          <a:xfrm>
            <a:off x="3903291" y="2007205"/>
            <a:ext cx="371636" cy="49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9" name="חץ ימינה 78"/>
          <p:cNvSpPr/>
          <p:nvPr/>
        </p:nvSpPr>
        <p:spPr>
          <a:xfrm>
            <a:off x="4642464" y="2019689"/>
            <a:ext cx="371636" cy="49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0" name="חץ למעלה 79"/>
          <p:cNvSpPr/>
          <p:nvPr/>
        </p:nvSpPr>
        <p:spPr>
          <a:xfrm>
            <a:off x="1682979" y="4512524"/>
            <a:ext cx="60576" cy="283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1" name="חץ למעלה 80"/>
          <p:cNvSpPr/>
          <p:nvPr/>
        </p:nvSpPr>
        <p:spPr>
          <a:xfrm>
            <a:off x="1711210" y="4036745"/>
            <a:ext cx="60576" cy="283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2" name="חץ למעלה 81"/>
          <p:cNvSpPr/>
          <p:nvPr/>
        </p:nvSpPr>
        <p:spPr>
          <a:xfrm>
            <a:off x="1720696" y="3507363"/>
            <a:ext cx="60576" cy="283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3" name="חץ למעלה 82"/>
          <p:cNvSpPr/>
          <p:nvPr/>
        </p:nvSpPr>
        <p:spPr>
          <a:xfrm>
            <a:off x="1711210" y="3053587"/>
            <a:ext cx="60576" cy="283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4" name="חץ למעלה 83"/>
          <p:cNvSpPr/>
          <p:nvPr/>
        </p:nvSpPr>
        <p:spPr>
          <a:xfrm>
            <a:off x="1748477" y="2505065"/>
            <a:ext cx="60576" cy="283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5" name="חץ למעלה 84"/>
          <p:cNvSpPr/>
          <p:nvPr/>
        </p:nvSpPr>
        <p:spPr>
          <a:xfrm>
            <a:off x="1736127" y="2103646"/>
            <a:ext cx="60576" cy="283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6" name="חץ ימינה 85"/>
          <p:cNvSpPr/>
          <p:nvPr/>
        </p:nvSpPr>
        <p:spPr>
          <a:xfrm>
            <a:off x="5226565" y="2000615"/>
            <a:ext cx="371636" cy="49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7" name="חץ למטה 86"/>
          <p:cNvSpPr/>
          <p:nvPr/>
        </p:nvSpPr>
        <p:spPr>
          <a:xfrm>
            <a:off x="5521321" y="2224180"/>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8" name="הסבר קווי 1 87"/>
          <p:cNvSpPr/>
          <p:nvPr/>
        </p:nvSpPr>
        <p:spPr>
          <a:xfrm>
            <a:off x="2136998" y="3745857"/>
            <a:ext cx="1520601" cy="970834"/>
          </a:xfrm>
          <a:prstGeom prst="borderCallout1">
            <a:avLst>
              <a:gd name="adj1" fmla="val 18750"/>
              <a:gd name="adj2" fmla="val -8333"/>
              <a:gd name="adj3" fmla="val -4597"/>
              <a:gd name="adj4" fmla="val -3589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חיבור נקודת האיפוס לאדמה</a:t>
            </a:r>
          </a:p>
        </p:txBody>
      </p:sp>
      <p:sp>
        <p:nvSpPr>
          <p:cNvPr id="89" name="הסבר קווי 1 88"/>
          <p:cNvSpPr/>
          <p:nvPr/>
        </p:nvSpPr>
        <p:spPr>
          <a:xfrm>
            <a:off x="3657599" y="845139"/>
            <a:ext cx="1551131" cy="683975"/>
          </a:xfrm>
          <a:prstGeom prst="borderCallout1">
            <a:avLst>
              <a:gd name="adj1" fmla="val 18750"/>
              <a:gd name="adj2" fmla="val -8333"/>
              <a:gd name="adj3" fmla="val 172118"/>
              <a:gd name="adj4" fmla="val -39926"/>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זרם לולאת התקלה</a:t>
            </a:r>
          </a:p>
        </p:txBody>
      </p:sp>
      <p:sp>
        <p:nvSpPr>
          <p:cNvPr id="73" name="ברק 72"/>
          <p:cNvSpPr/>
          <p:nvPr/>
        </p:nvSpPr>
        <p:spPr>
          <a:xfrm>
            <a:off x="5408252" y="2598646"/>
            <a:ext cx="401131" cy="69089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4" name="TextBox 73"/>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91" name="TextBox 90">
            <a:extLst>
              <a:ext uri="{FF2B5EF4-FFF2-40B4-BE49-F238E27FC236}">
                <a16:creationId xmlns:a16="http://schemas.microsoft.com/office/drawing/2014/main" id="{96B5AC1F-E632-4EAD-97EE-72B23A97EE6E}"/>
              </a:ext>
            </a:extLst>
          </p:cNvPr>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4046687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הארקת שיטה</a:t>
            </a:r>
          </a:p>
        </p:txBody>
      </p:sp>
      <p:sp>
        <p:nvSpPr>
          <p:cNvPr id="3" name="מציין מיקום טקסט 2"/>
          <p:cNvSpPr>
            <a:spLocks noGrp="1"/>
          </p:cNvSpPr>
          <p:nvPr>
            <p:ph type="body" sz="quarter" idx="3"/>
          </p:nvPr>
        </p:nvSpPr>
        <p:spPr/>
        <p:txBody>
          <a:bodyPr/>
          <a:lstStyle/>
          <a:p>
            <a:r>
              <a:rPr lang="he-IL" dirty="0"/>
              <a:t>מטרות</a:t>
            </a:r>
          </a:p>
        </p:txBody>
      </p:sp>
      <p:sp>
        <p:nvSpPr>
          <p:cNvPr id="4" name="מציין מיקום תוכן 3"/>
          <p:cNvSpPr>
            <a:spLocks noGrp="1"/>
          </p:cNvSpPr>
          <p:nvPr>
            <p:ph sz="quarter" idx="4"/>
          </p:nvPr>
        </p:nvSpPr>
        <p:spPr/>
        <p:txBody>
          <a:bodyPr/>
          <a:lstStyle/>
          <a:p>
            <a:r>
              <a:rPr lang="he-IL" dirty="0"/>
              <a:t>ניתן לראות כי ארקת השיטה יוצרת לולאת זרם תקלה המתחיל ממקור התקלה ועוברת לגוף האדם ונסגרת דרך האדמה לנקודת האיפוס של המקור. </a:t>
            </a:r>
          </a:p>
          <a:p>
            <a:r>
              <a:rPr lang="he-IL" dirty="0"/>
              <a:t>ארקת שיטה לפי הגדרה זוהי הארקה המותאמת לשיטת הספקת החשמל בישראל הנסמכת על תקן עולמי, המעוגנת בחוק.</a:t>
            </a:r>
          </a:p>
          <a:p>
            <a:r>
              <a:rPr lang="he-IL" dirty="0"/>
              <a:t>ייצוב מתח השיטה(רשת) כלפי האדמה</a:t>
            </a:r>
          </a:p>
          <a:p>
            <a:r>
              <a:rPr lang="he-IL" dirty="0"/>
              <a:t>הגנה של מתח הרשת כתוצאה מפריצת מתח שמחוץ לשיטה, לכן במידה ותתרחש פריצה של מתח גבוה לנמוך, תופעל ההגנה המתאימה לפתרון הבעיה.</a:t>
            </a:r>
          </a:p>
          <a:p>
            <a:endParaRPr lang="he-IL" dirty="0"/>
          </a:p>
        </p:txBody>
      </p:sp>
      <p:sp>
        <p:nvSpPr>
          <p:cNvPr id="6" name="TextBox 5"/>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8" name="TextBox 7">
            <a:extLst>
              <a:ext uri="{FF2B5EF4-FFF2-40B4-BE49-F238E27FC236}">
                <a16:creationId xmlns:a16="http://schemas.microsoft.com/office/drawing/2014/main" id="{34548AA5-5E3E-4E12-8220-F68E25DF2ACA}"/>
              </a:ext>
            </a:extLst>
          </p:cNvPr>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3060181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dirty="0"/>
              <a:t>אופן יישום של הארקת שיטה בזרם חילופין</a:t>
            </a:r>
          </a:p>
        </p:txBody>
      </p:sp>
      <p:sp>
        <p:nvSpPr>
          <p:cNvPr id="3" name="מציין מיקום טקסט 2"/>
          <p:cNvSpPr>
            <a:spLocks noGrp="1"/>
          </p:cNvSpPr>
          <p:nvPr>
            <p:ph type="body" sz="quarter" idx="3"/>
          </p:nvPr>
        </p:nvSpPr>
        <p:spPr/>
        <p:txBody>
          <a:bodyPr/>
          <a:lstStyle/>
          <a:p>
            <a:r>
              <a:rPr lang="he-IL" dirty="0"/>
              <a:t>בשנאי חד פאזי</a:t>
            </a:r>
          </a:p>
        </p:txBody>
      </p:sp>
      <p:pic>
        <p:nvPicPr>
          <p:cNvPr id="5" name="מציין מיקום תוכן 4"/>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15312" y="2591101"/>
            <a:ext cx="3932261" cy="2865368"/>
          </a:xfrm>
        </p:spPr>
      </p:pic>
      <p:sp>
        <p:nvSpPr>
          <p:cNvPr id="6" name="הסבר קווי 1 5"/>
          <p:cNvSpPr/>
          <p:nvPr/>
        </p:nvSpPr>
        <p:spPr>
          <a:xfrm>
            <a:off x="5128054" y="3134099"/>
            <a:ext cx="2458996" cy="790832"/>
          </a:xfrm>
          <a:prstGeom prst="borderCallout1">
            <a:avLst>
              <a:gd name="adj1" fmla="val 18750"/>
              <a:gd name="adj2" fmla="val -8333"/>
              <a:gd name="adj3" fmla="val 190624"/>
              <a:gd name="adj4" fmla="val -81363"/>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חיבור מנקודת  האפס של השנאי להארקת המבנה</a:t>
            </a:r>
          </a:p>
        </p:txBody>
      </p:sp>
      <p:sp>
        <p:nvSpPr>
          <p:cNvPr id="7" name="TextBox 6"/>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9" name="TextBox 8">
            <a:extLst>
              <a:ext uri="{FF2B5EF4-FFF2-40B4-BE49-F238E27FC236}">
                <a16:creationId xmlns:a16="http://schemas.microsoft.com/office/drawing/2014/main" id="{7557AB1E-C68E-48C1-83A2-68404761080F}"/>
              </a:ext>
            </a:extLst>
          </p:cNvPr>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153483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dirty="0"/>
              <a:t>אופן יישום של הארקת שיטה בזרם חילופין</a:t>
            </a:r>
          </a:p>
        </p:txBody>
      </p:sp>
      <p:sp>
        <p:nvSpPr>
          <p:cNvPr id="3" name="מציין מיקום טקסט 2"/>
          <p:cNvSpPr>
            <a:spLocks noGrp="1"/>
          </p:cNvSpPr>
          <p:nvPr>
            <p:ph type="body" sz="quarter" idx="3"/>
          </p:nvPr>
        </p:nvSpPr>
        <p:spPr/>
        <p:txBody>
          <a:bodyPr/>
          <a:lstStyle/>
          <a:p>
            <a:r>
              <a:rPr lang="he-IL" dirty="0"/>
              <a:t>בשנאי תלת פאזי</a:t>
            </a:r>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36" y="2038865"/>
            <a:ext cx="3767652" cy="3175686"/>
          </a:xfrm>
          <a:prstGeom prst="rect">
            <a:avLst/>
          </a:prstGeom>
        </p:spPr>
      </p:pic>
      <p:pic>
        <p:nvPicPr>
          <p:cNvPr id="7" name="מציין מיקום תוכן 6"/>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188941" y="1952368"/>
            <a:ext cx="3595816" cy="3150973"/>
          </a:xfrm>
        </p:spPr>
      </p:pic>
      <p:sp>
        <p:nvSpPr>
          <p:cNvPr id="8" name="הסבר קווי 1 7"/>
          <p:cNvSpPr/>
          <p:nvPr/>
        </p:nvSpPr>
        <p:spPr>
          <a:xfrm>
            <a:off x="4757351" y="5263979"/>
            <a:ext cx="2458996" cy="790832"/>
          </a:xfrm>
          <a:prstGeom prst="borderCallout1">
            <a:avLst>
              <a:gd name="adj1" fmla="val 18750"/>
              <a:gd name="adj2" fmla="val -8333"/>
              <a:gd name="adj3" fmla="val -190626"/>
              <a:gd name="adj4" fmla="val -155232"/>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חיבור מנקודת  האפס של השנאי להארקת המבנה</a:t>
            </a:r>
          </a:p>
        </p:txBody>
      </p:sp>
      <p:sp>
        <p:nvSpPr>
          <p:cNvPr id="9" name="TextBox 8"/>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11" name="TextBox 10">
            <a:extLst>
              <a:ext uri="{FF2B5EF4-FFF2-40B4-BE49-F238E27FC236}">
                <a16:creationId xmlns:a16="http://schemas.microsoft.com/office/drawing/2014/main" id="{CE41BA5C-FC3B-4F50-BD98-14D5DFEC9711}"/>
              </a:ext>
            </a:extLst>
          </p:cNvPr>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4128642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dirty="0"/>
              <a:t>אופן יישום של הארקת שיטה בזרם חילופין</a:t>
            </a:r>
          </a:p>
        </p:txBody>
      </p:sp>
      <p:sp>
        <p:nvSpPr>
          <p:cNvPr id="3" name="מציין מיקום טקסט 2"/>
          <p:cNvSpPr>
            <a:spLocks noGrp="1"/>
          </p:cNvSpPr>
          <p:nvPr>
            <p:ph type="body" sz="quarter" idx="3"/>
          </p:nvPr>
        </p:nvSpPr>
        <p:spPr/>
        <p:txBody>
          <a:bodyPr/>
          <a:lstStyle/>
          <a:p>
            <a:r>
              <a:rPr lang="he-IL" dirty="0"/>
              <a:t>בגנרטור חד פאזי</a:t>
            </a:r>
          </a:p>
        </p:txBody>
      </p:sp>
      <p:pic>
        <p:nvPicPr>
          <p:cNvPr id="5" name="מציין מיקום תוכן 4"/>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1112041" y="2433424"/>
            <a:ext cx="2875456" cy="2737277"/>
          </a:xfrm>
        </p:spPr>
      </p:pic>
      <p:sp>
        <p:nvSpPr>
          <p:cNvPr id="7" name="הסבר קווי 1 6"/>
          <p:cNvSpPr/>
          <p:nvPr/>
        </p:nvSpPr>
        <p:spPr>
          <a:xfrm>
            <a:off x="4559643" y="3163331"/>
            <a:ext cx="2458996" cy="790832"/>
          </a:xfrm>
          <a:prstGeom prst="borderCallout1">
            <a:avLst>
              <a:gd name="adj1" fmla="val 18750"/>
              <a:gd name="adj2" fmla="val -8333"/>
              <a:gd name="adj3" fmla="val 196874"/>
              <a:gd name="adj4" fmla="val -62267"/>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חיבור מנקודת  האפס של הגנרטור להארקת המבנה</a:t>
            </a:r>
          </a:p>
        </p:txBody>
      </p:sp>
      <p:sp>
        <p:nvSpPr>
          <p:cNvPr id="6" name="TextBox 5"/>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9" name="TextBox 8">
            <a:extLst>
              <a:ext uri="{FF2B5EF4-FFF2-40B4-BE49-F238E27FC236}">
                <a16:creationId xmlns:a16="http://schemas.microsoft.com/office/drawing/2014/main" id="{A7073B15-0AF8-414A-9A48-F5F660B20800}"/>
              </a:ext>
            </a:extLst>
          </p:cNvPr>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2555869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a:xfrm>
            <a:off x="729050" y="1640677"/>
            <a:ext cx="12192001" cy="1260164"/>
          </a:xfrm>
        </p:spPr>
        <p:txBody>
          <a:bodyPr/>
          <a:lstStyle/>
          <a:p>
            <a:r>
              <a:rPr lang="he-IL" dirty="0">
                <a:solidFill>
                  <a:srgbClr val="192A72"/>
                </a:solidFill>
              </a:rPr>
              <a:t>מערכות בקרה ואנרגיה </a:t>
            </a:r>
          </a:p>
        </p:txBody>
      </p:sp>
      <p:sp>
        <p:nvSpPr>
          <p:cNvPr id="7" name="כותרת משנה 6"/>
          <p:cNvSpPr>
            <a:spLocks noGrp="1"/>
          </p:cNvSpPr>
          <p:nvPr>
            <p:ph type="subTitle" idx="1"/>
          </p:nvPr>
        </p:nvSpPr>
        <p:spPr>
          <a:xfrm>
            <a:off x="630196" y="2779448"/>
            <a:ext cx="12192001" cy="765200"/>
          </a:xfrm>
        </p:spPr>
        <p:txBody>
          <a:bodyPr/>
          <a:lstStyle/>
          <a:p>
            <a:r>
              <a:rPr lang="he-IL" dirty="0">
                <a:sym typeface="Varela Round"/>
              </a:rPr>
              <a:t>שיטות הגנה מפני </a:t>
            </a:r>
            <a:r>
              <a:rPr lang="he-IL">
                <a:sym typeface="Varela Round"/>
              </a:rPr>
              <a:t>חשמול 2</a:t>
            </a:r>
            <a:endParaRPr lang="he-IL" sz="4000" dirty="0">
              <a:sym typeface="Varela Round"/>
            </a:endParaRPr>
          </a:p>
        </p:txBody>
      </p:sp>
      <p:sp>
        <p:nvSpPr>
          <p:cNvPr id="4" name="מציין מיקום תוכן 3"/>
          <p:cNvSpPr>
            <a:spLocks noGrp="1"/>
          </p:cNvSpPr>
          <p:nvPr>
            <p:ph idx="10"/>
          </p:nvPr>
        </p:nvSpPr>
        <p:spPr>
          <a:xfrm>
            <a:off x="724933" y="3544648"/>
            <a:ext cx="12192001" cy="720094"/>
          </a:xfrm>
        </p:spPr>
        <p:txBody>
          <a:bodyPr/>
          <a:lstStyle/>
          <a:p>
            <a:r>
              <a:rPr lang="he-IL" sz="3200" dirty="0">
                <a:sym typeface="Varela Round"/>
              </a:rPr>
              <a:t>שם המורה: זאב אולישוק</a:t>
            </a:r>
          </a:p>
        </p:txBody>
      </p:sp>
      <p:sp>
        <p:nvSpPr>
          <p:cNvPr id="6" name="Rectangle 5">
            <a:extLst>
              <a:ext uri="{FF2B5EF4-FFF2-40B4-BE49-F238E27FC236}">
                <a16:creationId xmlns:a16="http://schemas.microsoft.com/office/drawing/2014/main" id="{B2280C11-EEDB-487A-98F6-634F6A554FCC}"/>
              </a:ext>
            </a:extLst>
          </p:cNvPr>
          <p:cNvSpPr/>
          <p:nvPr/>
        </p:nvSpPr>
        <p:spPr>
          <a:xfrm>
            <a:off x="12279398" y="634420"/>
            <a:ext cx="2277745" cy="663867"/>
          </a:xfrm>
          <a:prstGeom prst="rect">
            <a:avLst/>
          </a:prstGeom>
          <a:solidFill>
            <a:srgbClr val="E6E6E6"/>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solidFill>
                  <a:srgbClr val="002060"/>
                </a:solidFill>
              </a:rPr>
              <a:t>שקופית זו היא חובה</a:t>
            </a:r>
            <a:endParaRPr lang="en-US" dirty="0">
              <a:solidFill>
                <a:srgbClr val="002060"/>
              </a:solidFill>
            </a:endParaRPr>
          </a:p>
        </p:txBody>
      </p:sp>
      <p:sp>
        <p:nvSpPr>
          <p:cNvPr id="8" name="TextBox 7"/>
          <p:cNvSpPr txBox="1"/>
          <p:nvPr/>
        </p:nvSpPr>
        <p:spPr>
          <a:xfrm>
            <a:off x="9267568" y="134029"/>
            <a:ext cx="766118" cy="369332"/>
          </a:xfrm>
          <a:prstGeom prst="rect">
            <a:avLst/>
          </a:prstGeom>
          <a:noFill/>
        </p:spPr>
        <p:txBody>
          <a:bodyPr wrap="square" rtlCol="1">
            <a:spAutoFit/>
          </a:bodyPr>
          <a:lstStyle/>
          <a:p>
            <a:r>
              <a:rPr lang="he-IL" dirty="0"/>
              <a:t>בס"ד</a:t>
            </a:r>
          </a:p>
        </p:txBody>
      </p:sp>
    </p:spTree>
    <p:extLst>
      <p:ext uri="{BB962C8B-B14F-4D97-AF65-F5344CB8AC3E}">
        <p14:creationId xmlns:p14="http://schemas.microsoft.com/office/powerpoint/2010/main" val="771071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dirty="0"/>
              <a:t>אופן יישום של הארקת שיטה בזרם חילופין</a:t>
            </a:r>
          </a:p>
        </p:txBody>
      </p:sp>
      <p:sp>
        <p:nvSpPr>
          <p:cNvPr id="3" name="מציין מיקום טקסט 2"/>
          <p:cNvSpPr>
            <a:spLocks noGrp="1"/>
          </p:cNvSpPr>
          <p:nvPr>
            <p:ph type="body" sz="quarter" idx="3"/>
          </p:nvPr>
        </p:nvSpPr>
        <p:spPr/>
        <p:txBody>
          <a:bodyPr/>
          <a:lstStyle/>
          <a:p>
            <a:r>
              <a:rPr lang="he-IL" dirty="0"/>
              <a:t>בגנרטור תלת פאזי</a:t>
            </a:r>
          </a:p>
        </p:txBody>
      </p:sp>
      <p:pic>
        <p:nvPicPr>
          <p:cNvPr id="5" name="מציין מיקום תוכן 4"/>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831026" y="2296529"/>
            <a:ext cx="3522608" cy="2940915"/>
          </a:xfrm>
        </p:spPr>
      </p:pic>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83" y="1996336"/>
            <a:ext cx="4776572" cy="3241108"/>
          </a:xfrm>
          <a:prstGeom prst="rect">
            <a:avLst/>
          </a:prstGeom>
        </p:spPr>
      </p:pic>
      <p:sp>
        <p:nvSpPr>
          <p:cNvPr id="6" name="הסבר קווי 1 5"/>
          <p:cNvSpPr/>
          <p:nvPr/>
        </p:nvSpPr>
        <p:spPr>
          <a:xfrm>
            <a:off x="5362832" y="5263979"/>
            <a:ext cx="2458996" cy="790832"/>
          </a:xfrm>
          <a:prstGeom prst="borderCallout1">
            <a:avLst>
              <a:gd name="adj1" fmla="val 18750"/>
              <a:gd name="adj2" fmla="val -8333"/>
              <a:gd name="adj3" fmla="val -193751"/>
              <a:gd name="adj4" fmla="val -159252"/>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חיבור מנקודת  האפס של הגנרטור להארקת המבנה</a:t>
            </a:r>
          </a:p>
        </p:txBody>
      </p:sp>
      <p:sp>
        <p:nvSpPr>
          <p:cNvPr id="7" name="TextBox 6"/>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9" name="TextBox 8">
            <a:extLst>
              <a:ext uri="{FF2B5EF4-FFF2-40B4-BE49-F238E27FC236}">
                <a16:creationId xmlns:a16="http://schemas.microsoft.com/office/drawing/2014/main" id="{639D9147-6645-4AD9-B54C-9D20500BF473}"/>
              </a:ext>
            </a:extLst>
          </p:cNvPr>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420965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p:txBody>
          <a:bodyPr/>
          <a:lstStyle/>
          <a:p>
            <a:r>
              <a:rPr lang="he-IL" dirty="0"/>
              <a:t>שיטות הגנה מפני חשמול מבוססות הארקה</a:t>
            </a:r>
          </a:p>
        </p:txBody>
      </p:sp>
      <p:sp>
        <p:nvSpPr>
          <p:cNvPr id="3" name="כותרת משנה 2"/>
          <p:cNvSpPr>
            <a:spLocks noGrp="1"/>
          </p:cNvSpPr>
          <p:nvPr>
            <p:ph type="subTitle" idx="1"/>
          </p:nvPr>
        </p:nvSpPr>
        <p:spPr>
          <a:xfrm>
            <a:off x="1" y="3278492"/>
            <a:ext cx="12192000" cy="765200"/>
          </a:xfrm>
        </p:spPr>
        <p:txBody>
          <a:bodyPr/>
          <a:lstStyle/>
          <a:p>
            <a:r>
              <a:rPr lang="he-IL" dirty="0"/>
              <a:t>הארקת הגנה</a:t>
            </a:r>
          </a:p>
        </p:txBody>
      </p:sp>
      <p:sp>
        <p:nvSpPr>
          <p:cNvPr id="4" name="TextBox 3"/>
          <p:cNvSpPr txBox="1"/>
          <p:nvPr/>
        </p:nvSpPr>
        <p:spPr>
          <a:xfrm>
            <a:off x="9267569" y="109315"/>
            <a:ext cx="766118" cy="369332"/>
          </a:xfrm>
          <a:prstGeom prst="rect">
            <a:avLst/>
          </a:prstGeom>
          <a:noFill/>
        </p:spPr>
        <p:txBody>
          <a:bodyPr wrap="square" rtlCol="1">
            <a:spAutoFit/>
          </a:bodyPr>
          <a:lstStyle/>
          <a:p>
            <a:r>
              <a:rPr lang="he-IL" dirty="0"/>
              <a:t>בס"ד</a:t>
            </a:r>
          </a:p>
        </p:txBody>
      </p:sp>
      <p:sp>
        <p:nvSpPr>
          <p:cNvPr id="6" name="TextBox 5">
            <a:extLst>
              <a:ext uri="{FF2B5EF4-FFF2-40B4-BE49-F238E27FC236}">
                <a16:creationId xmlns:a16="http://schemas.microsoft.com/office/drawing/2014/main" id="{653BDE51-4A09-49C7-9563-0913FDA190B9}"/>
              </a:ext>
            </a:extLst>
          </p:cNvPr>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3173184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משמעות השם של שיטות ההגנה</a:t>
            </a:r>
          </a:p>
        </p:txBody>
      </p:sp>
      <p:sp>
        <p:nvSpPr>
          <p:cNvPr id="3" name="מציין מיקום טקסט 2"/>
          <p:cNvSpPr>
            <a:spLocks noGrp="1"/>
          </p:cNvSpPr>
          <p:nvPr>
            <p:ph type="body" sz="quarter" idx="3"/>
          </p:nvPr>
        </p:nvSpPr>
        <p:spPr/>
        <p:txBody>
          <a:bodyPr/>
          <a:lstStyle/>
          <a:p>
            <a:r>
              <a:rPr lang="he-IL" dirty="0"/>
              <a:t>פרוש האותיות</a:t>
            </a:r>
          </a:p>
        </p:txBody>
      </p:sp>
      <p:sp>
        <p:nvSpPr>
          <p:cNvPr id="4" name="מציין מיקום תוכן 3"/>
          <p:cNvSpPr>
            <a:spLocks noGrp="1"/>
          </p:cNvSpPr>
          <p:nvPr>
            <p:ph sz="quarter" idx="4"/>
          </p:nvPr>
        </p:nvSpPr>
        <p:spPr/>
        <p:txBody>
          <a:bodyPr>
            <a:normAutofit fontScale="92500" lnSpcReduction="20000"/>
          </a:bodyPr>
          <a:lstStyle/>
          <a:p>
            <a:pPr>
              <a:lnSpc>
                <a:spcPct val="150000"/>
              </a:lnSpc>
            </a:pPr>
            <a:r>
              <a:rPr lang="he-IL" dirty="0"/>
              <a:t>תיאור שיטות ההגנה בתקן בין לאומי ניתן באמצעות קוד מילה באורך של עד ארבע אותיות, כאשר כל אות וכל מיקום של אות נותן משמעות לשיטת ההגנה.</a:t>
            </a:r>
          </a:p>
          <a:p>
            <a:pPr>
              <a:lnSpc>
                <a:spcPct val="150000"/>
              </a:lnSpc>
            </a:pPr>
            <a:r>
              <a:rPr lang="he-IL" dirty="0"/>
              <a:t>סוגי האותיות: </a:t>
            </a:r>
            <a:r>
              <a:rPr lang="en-US" b="1" dirty="0"/>
              <a:t>T</a:t>
            </a:r>
            <a:r>
              <a:rPr lang="he-IL" b="1" dirty="0"/>
              <a:t> </a:t>
            </a:r>
            <a:r>
              <a:rPr lang="he-IL" dirty="0"/>
              <a:t>– חיבור לאדמה. </a:t>
            </a:r>
          </a:p>
          <a:p>
            <a:pPr marL="96848" indent="0">
              <a:lnSpc>
                <a:spcPct val="150000"/>
              </a:lnSpc>
              <a:buNone/>
            </a:pPr>
            <a:r>
              <a:rPr lang="he-IL" dirty="0"/>
              <a:t>                          </a:t>
            </a:r>
            <a:r>
              <a:rPr lang="en-US" b="1" dirty="0"/>
              <a:t>N</a:t>
            </a:r>
            <a:r>
              <a:rPr lang="he-IL" b="1" dirty="0"/>
              <a:t> </a:t>
            </a:r>
            <a:r>
              <a:rPr lang="he-IL" dirty="0"/>
              <a:t>– קיים אפס במערכת.</a:t>
            </a:r>
          </a:p>
          <a:p>
            <a:pPr marL="96848" indent="0">
              <a:lnSpc>
                <a:spcPct val="150000"/>
              </a:lnSpc>
              <a:buNone/>
            </a:pPr>
            <a:r>
              <a:rPr lang="he-IL" dirty="0"/>
              <a:t>                           </a:t>
            </a:r>
            <a:r>
              <a:rPr lang="en-US" b="1" dirty="0"/>
              <a:t>I</a:t>
            </a:r>
            <a:r>
              <a:rPr lang="he-IL" dirty="0"/>
              <a:t> – מערכת מבודדת מהאדמה.</a:t>
            </a:r>
          </a:p>
          <a:p>
            <a:pPr marL="96848" indent="0">
              <a:lnSpc>
                <a:spcPct val="150000"/>
              </a:lnSpc>
              <a:buNone/>
            </a:pPr>
            <a:r>
              <a:rPr lang="he-IL" dirty="0"/>
              <a:t>                          </a:t>
            </a:r>
            <a:r>
              <a:rPr lang="en-US" b="1" dirty="0"/>
              <a:t>C</a:t>
            </a:r>
            <a:r>
              <a:rPr lang="he-IL" dirty="0"/>
              <a:t> – מוליך אפס וארקה משותפים.</a:t>
            </a:r>
          </a:p>
          <a:p>
            <a:pPr marL="96848" indent="0">
              <a:lnSpc>
                <a:spcPct val="150000"/>
              </a:lnSpc>
              <a:buNone/>
            </a:pPr>
            <a:r>
              <a:rPr lang="he-IL" dirty="0"/>
              <a:t>                          </a:t>
            </a:r>
            <a:r>
              <a:rPr lang="en-US" b="1" dirty="0"/>
              <a:t>S</a:t>
            </a:r>
            <a:r>
              <a:rPr lang="he-IL" dirty="0"/>
              <a:t> - מוליך אפס וארקה מופרדים.</a:t>
            </a:r>
          </a:p>
          <a:p>
            <a:endParaRPr lang="he-IL" dirty="0"/>
          </a:p>
        </p:txBody>
      </p:sp>
      <p:sp>
        <p:nvSpPr>
          <p:cNvPr id="5" name="TextBox 4"/>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7" name="TextBox 6">
            <a:extLst>
              <a:ext uri="{FF2B5EF4-FFF2-40B4-BE49-F238E27FC236}">
                <a16:creationId xmlns:a16="http://schemas.microsoft.com/office/drawing/2014/main" id="{5CD19D16-EFF9-4F73-A566-8987C04D1218}"/>
              </a:ext>
            </a:extLst>
          </p:cNvPr>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1543507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משמעות השם של שיטות ההגנה</a:t>
            </a:r>
          </a:p>
        </p:txBody>
      </p:sp>
      <p:sp>
        <p:nvSpPr>
          <p:cNvPr id="3" name="מציין מיקום טקסט 2"/>
          <p:cNvSpPr>
            <a:spLocks noGrp="1"/>
          </p:cNvSpPr>
          <p:nvPr>
            <p:ph type="body" sz="quarter" idx="3"/>
          </p:nvPr>
        </p:nvSpPr>
        <p:spPr/>
        <p:txBody>
          <a:bodyPr/>
          <a:lstStyle/>
          <a:p>
            <a:r>
              <a:rPr lang="he-IL" dirty="0"/>
              <a:t>סדר האותיות משמאל לימין.</a:t>
            </a:r>
          </a:p>
        </p:txBody>
      </p:sp>
      <p:sp>
        <p:nvSpPr>
          <p:cNvPr id="4" name="מציין מיקום תוכן 3"/>
          <p:cNvSpPr>
            <a:spLocks noGrp="1"/>
          </p:cNvSpPr>
          <p:nvPr>
            <p:ph sz="quarter" idx="4"/>
          </p:nvPr>
        </p:nvSpPr>
        <p:spPr/>
        <p:txBody>
          <a:bodyPr>
            <a:normAutofit fontScale="92500"/>
          </a:bodyPr>
          <a:lstStyle/>
          <a:p>
            <a:r>
              <a:rPr lang="he-IL" b="1" dirty="0"/>
              <a:t>האות הראשונה - </a:t>
            </a:r>
            <a:r>
              <a:rPr lang="he-IL" dirty="0"/>
              <a:t>מתארת את אופן החיבור של נקודת הכוכב של מקור </a:t>
            </a:r>
            <a:r>
              <a:rPr lang="he-IL" b="1" dirty="0"/>
              <a:t>ההזנה </a:t>
            </a:r>
            <a:r>
              <a:rPr lang="he-IL" dirty="0"/>
              <a:t>מוארק או לא</a:t>
            </a:r>
            <a:r>
              <a:rPr lang="he-IL" b="1" dirty="0"/>
              <a:t>, </a:t>
            </a:r>
            <a:r>
              <a:rPr lang="he-IL" dirty="0"/>
              <a:t>האותיות האפשריות </a:t>
            </a:r>
            <a:r>
              <a:rPr lang="en-US" dirty="0"/>
              <a:t>T</a:t>
            </a:r>
            <a:r>
              <a:rPr lang="he-IL" dirty="0"/>
              <a:t> או </a:t>
            </a:r>
            <a:r>
              <a:rPr lang="en-US" dirty="0"/>
              <a:t>I</a:t>
            </a:r>
            <a:r>
              <a:rPr lang="he-IL" dirty="0"/>
              <a:t> .</a:t>
            </a:r>
          </a:p>
          <a:p>
            <a:r>
              <a:rPr lang="he-IL" b="1" dirty="0"/>
              <a:t>האות השנייה – </a:t>
            </a:r>
            <a:r>
              <a:rPr lang="he-IL" dirty="0"/>
              <a:t>מתארת את אופן החיבור של </a:t>
            </a:r>
            <a:r>
              <a:rPr lang="he-IL" b="1" dirty="0"/>
              <a:t>הצרכן </a:t>
            </a:r>
            <a:r>
              <a:rPr lang="he-IL" dirty="0"/>
              <a:t>או גופים מתכתיים במתקן לשיטת ההגנה אותיות האפשריות</a:t>
            </a:r>
            <a:r>
              <a:rPr lang="en-US" dirty="0"/>
              <a:t> </a:t>
            </a:r>
            <a:r>
              <a:rPr lang="he-IL" dirty="0"/>
              <a:t>הם </a:t>
            </a:r>
            <a:r>
              <a:rPr lang="en-US" dirty="0"/>
              <a:t>N</a:t>
            </a:r>
            <a:r>
              <a:rPr lang="he-IL" dirty="0"/>
              <a:t> או </a:t>
            </a:r>
            <a:r>
              <a:rPr lang="en-US" dirty="0"/>
              <a:t>T</a:t>
            </a:r>
            <a:r>
              <a:rPr lang="he-IL" dirty="0"/>
              <a:t>. </a:t>
            </a:r>
          </a:p>
          <a:p>
            <a:r>
              <a:rPr lang="he-IL" b="1" dirty="0"/>
              <a:t>האות השלישית – </a:t>
            </a:r>
            <a:r>
              <a:rPr lang="he-IL" dirty="0"/>
              <a:t>מתארת אם מוליך האפס </a:t>
            </a:r>
            <a:r>
              <a:rPr lang="he-IL" b="1" dirty="0"/>
              <a:t>בכניסת המבנה </a:t>
            </a:r>
            <a:r>
              <a:rPr lang="he-IL" dirty="0"/>
              <a:t>הוא מופרד או משותף עם הארקה, האותיות האפשריות </a:t>
            </a:r>
            <a:r>
              <a:rPr lang="en-US" dirty="0"/>
              <a:t>C</a:t>
            </a:r>
            <a:r>
              <a:rPr lang="he-IL" dirty="0"/>
              <a:t> או </a:t>
            </a:r>
            <a:r>
              <a:rPr lang="en-US" dirty="0"/>
              <a:t>S</a:t>
            </a:r>
            <a:r>
              <a:rPr lang="he-IL" dirty="0"/>
              <a:t> .</a:t>
            </a:r>
          </a:p>
          <a:p>
            <a:r>
              <a:rPr lang="he-IL" b="1" dirty="0"/>
              <a:t>האות הרביעית – </a:t>
            </a:r>
            <a:r>
              <a:rPr lang="he-IL" dirty="0"/>
              <a:t>מתארת אם מוליך האפס </a:t>
            </a:r>
            <a:r>
              <a:rPr lang="he-IL" b="1" dirty="0"/>
              <a:t>בכניסה לצרכן </a:t>
            </a:r>
            <a:r>
              <a:rPr lang="he-IL" dirty="0"/>
              <a:t>הוא מופרד או משותף עם הארקה, האותיות האפשריות </a:t>
            </a:r>
            <a:r>
              <a:rPr lang="en-US" dirty="0"/>
              <a:t>C</a:t>
            </a:r>
            <a:r>
              <a:rPr lang="he-IL" dirty="0"/>
              <a:t> או </a:t>
            </a:r>
            <a:r>
              <a:rPr lang="en-US" dirty="0"/>
              <a:t>S</a:t>
            </a:r>
            <a:r>
              <a:rPr lang="he-IL" dirty="0"/>
              <a:t> .</a:t>
            </a:r>
          </a:p>
          <a:p>
            <a:endParaRPr lang="he-IL" dirty="0"/>
          </a:p>
          <a:p>
            <a:endParaRPr lang="he-IL" dirty="0"/>
          </a:p>
          <a:p>
            <a:endParaRPr lang="he-IL" dirty="0"/>
          </a:p>
        </p:txBody>
      </p:sp>
      <p:sp>
        <p:nvSpPr>
          <p:cNvPr id="5" name="TextBox 4"/>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7" name="TextBox 6">
            <a:extLst>
              <a:ext uri="{FF2B5EF4-FFF2-40B4-BE49-F238E27FC236}">
                <a16:creationId xmlns:a16="http://schemas.microsoft.com/office/drawing/2014/main" id="{D23263AE-21F1-44A5-ADB9-47DD87C50F31}"/>
              </a:ext>
            </a:extLst>
          </p:cNvPr>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4165533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מציין מיקום תוכן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8106" y="2721854"/>
            <a:ext cx="2010249" cy="2237015"/>
          </a:xfrm>
          <a:prstGeom prst="rect">
            <a:avLst/>
          </a:prstGeom>
        </p:spPr>
      </p:pic>
      <p:pic>
        <p:nvPicPr>
          <p:cNvPr id="39" name="תמונה 38"/>
          <p:cNvPicPr>
            <a:picLocks noChangeAspect="1"/>
          </p:cNvPicPr>
          <p:nvPr/>
        </p:nvPicPr>
        <p:blipFill rotWithShape="1">
          <a:blip r:embed="rId3">
            <a:extLst>
              <a:ext uri="{28A0092B-C50C-407E-A947-70E740481C1C}">
                <a14:useLocalDpi xmlns:a14="http://schemas.microsoft.com/office/drawing/2010/main" val="0"/>
              </a:ext>
            </a:extLst>
          </a:blip>
          <a:srcRect r="11907"/>
          <a:stretch/>
        </p:blipFill>
        <p:spPr>
          <a:xfrm>
            <a:off x="1675381" y="2506125"/>
            <a:ext cx="2341164" cy="1973525"/>
          </a:xfrm>
          <a:prstGeom prst="rect">
            <a:avLst/>
          </a:prstGeom>
        </p:spPr>
      </p:pic>
      <p:pic>
        <p:nvPicPr>
          <p:cNvPr id="90" name="תמונה 8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781" y="4343705"/>
            <a:ext cx="1230678" cy="629390"/>
          </a:xfrm>
          <a:prstGeom prst="rect">
            <a:avLst/>
          </a:prstGeom>
        </p:spPr>
      </p:pic>
      <p:sp>
        <p:nvSpPr>
          <p:cNvPr id="2" name="כותרת 1"/>
          <p:cNvSpPr>
            <a:spLocks noGrp="1"/>
          </p:cNvSpPr>
          <p:nvPr>
            <p:ph type="title"/>
          </p:nvPr>
        </p:nvSpPr>
        <p:spPr/>
        <p:txBody>
          <a:bodyPr/>
          <a:lstStyle/>
          <a:p>
            <a:r>
              <a:rPr lang="he-IL" dirty="0"/>
              <a:t>הארקת הגנה (</a:t>
            </a:r>
            <a:r>
              <a:rPr lang="en-US" dirty="0"/>
              <a:t>TT</a:t>
            </a:r>
            <a:r>
              <a:rPr lang="he-IL" dirty="0"/>
              <a:t>)</a:t>
            </a:r>
          </a:p>
        </p:txBody>
      </p:sp>
      <p:sp>
        <p:nvSpPr>
          <p:cNvPr id="3" name="מציין מיקום טקסט 2"/>
          <p:cNvSpPr>
            <a:spLocks noGrp="1"/>
          </p:cNvSpPr>
          <p:nvPr>
            <p:ph type="body" sz="quarter" idx="3"/>
          </p:nvPr>
        </p:nvSpPr>
        <p:spPr>
          <a:xfrm>
            <a:off x="549708" y="915681"/>
            <a:ext cx="8306992" cy="540000"/>
          </a:xfrm>
        </p:spPr>
        <p:txBody>
          <a:bodyPr/>
          <a:lstStyle/>
          <a:p>
            <a:r>
              <a:rPr lang="he-IL" dirty="0"/>
              <a:t>חיבור הצרכנים למסה הכללית של האדמה</a:t>
            </a:r>
          </a:p>
        </p:txBody>
      </p:sp>
      <p:sp>
        <p:nvSpPr>
          <p:cNvPr id="5" name="מלבן 4"/>
          <p:cNvSpPr/>
          <p:nvPr/>
        </p:nvSpPr>
        <p:spPr>
          <a:xfrm>
            <a:off x="215610" y="5137937"/>
            <a:ext cx="5651764" cy="96934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חץ שמאלה 7"/>
          <p:cNvSpPr/>
          <p:nvPr/>
        </p:nvSpPr>
        <p:spPr>
          <a:xfrm flipV="1">
            <a:off x="2983095" y="5787344"/>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חץ שמאלה 11"/>
          <p:cNvSpPr/>
          <p:nvPr/>
        </p:nvSpPr>
        <p:spPr>
          <a:xfrm flipV="1">
            <a:off x="986955" y="5754173"/>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חץ שמאלה 12"/>
          <p:cNvSpPr/>
          <p:nvPr/>
        </p:nvSpPr>
        <p:spPr>
          <a:xfrm flipV="1">
            <a:off x="1720123" y="5754172"/>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חץ שמאלה 13"/>
          <p:cNvSpPr/>
          <p:nvPr/>
        </p:nvSpPr>
        <p:spPr>
          <a:xfrm flipV="1">
            <a:off x="1774831" y="5777211"/>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חץ שמאלה 14"/>
          <p:cNvSpPr/>
          <p:nvPr/>
        </p:nvSpPr>
        <p:spPr>
          <a:xfrm flipV="1">
            <a:off x="2398746" y="5787347"/>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תרשים זרימה: הכנה 17"/>
          <p:cNvSpPr/>
          <p:nvPr/>
        </p:nvSpPr>
        <p:spPr>
          <a:xfrm>
            <a:off x="215610" y="5190037"/>
            <a:ext cx="1564445" cy="518984"/>
          </a:xfrm>
          <a:prstGeom prst="flowChartPreparati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אדמה</a:t>
            </a:r>
          </a:p>
        </p:txBody>
      </p:sp>
      <p:sp>
        <p:nvSpPr>
          <p:cNvPr id="27" name="חץ למטה 26"/>
          <p:cNvSpPr/>
          <p:nvPr/>
        </p:nvSpPr>
        <p:spPr>
          <a:xfrm>
            <a:off x="2796451" y="2814813"/>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1" name="הסבר קווי 2 30"/>
          <p:cNvSpPr/>
          <p:nvPr/>
        </p:nvSpPr>
        <p:spPr>
          <a:xfrm>
            <a:off x="4092007" y="5118535"/>
            <a:ext cx="1528301" cy="634133"/>
          </a:xfrm>
          <a:prstGeom prst="borderCallout2">
            <a:avLst>
              <a:gd name="adj1" fmla="val 18750"/>
              <a:gd name="adj2" fmla="val -8333"/>
              <a:gd name="adj3" fmla="val 18750"/>
              <a:gd name="adj4" fmla="val -16667"/>
              <a:gd name="adj5" fmla="val 114449"/>
              <a:gd name="adj6" fmla="val -95987"/>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זרם  הזורם דרך האדמה</a:t>
            </a:r>
          </a:p>
        </p:txBody>
      </p:sp>
      <p:sp>
        <p:nvSpPr>
          <p:cNvPr id="40" name="חץ ימינה 39"/>
          <p:cNvSpPr/>
          <p:nvPr/>
        </p:nvSpPr>
        <p:spPr>
          <a:xfrm>
            <a:off x="3021061" y="3119018"/>
            <a:ext cx="371636"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2" name="חץ למטה 41"/>
          <p:cNvSpPr/>
          <p:nvPr/>
        </p:nvSpPr>
        <p:spPr>
          <a:xfrm>
            <a:off x="3547657" y="3273174"/>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5" name="חץ שמאלה 44"/>
          <p:cNvSpPr/>
          <p:nvPr/>
        </p:nvSpPr>
        <p:spPr>
          <a:xfrm flipV="1">
            <a:off x="2983095" y="5787344"/>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8" name="חץ למטה 47"/>
          <p:cNvSpPr/>
          <p:nvPr/>
        </p:nvSpPr>
        <p:spPr>
          <a:xfrm>
            <a:off x="3539940" y="5276450"/>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1" name="TextBox 50"/>
          <p:cNvSpPr txBox="1"/>
          <p:nvPr/>
        </p:nvSpPr>
        <p:spPr>
          <a:xfrm>
            <a:off x="376016" y="2377943"/>
            <a:ext cx="1591918" cy="276999"/>
          </a:xfrm>
          <a:prstGeom prst="rect">
            <a:avLst/>
          </a:prstGeom>
          <a:noFill/>
        </p:spPr>
        <p:txBody>
          <a:bodyPr wrap="square" rtlCol="1">
            <a:spAutoFit/>
          </a:bodyPr>
          <a:lstStyle/>
          <a:p>
            <a:r>
              <a:rPr lang="he-IL" sz="1200" dirty="0"/>
              <a:t>הזנה למנוע </a:t>
            </a:r>
            <a:r>
              <a:rPr lang="en-US" sz="1200" dirty="0"/>
              <a:t>230V</a:t>
            </a:r>
            <a:endParaRPr lang="he-IL" sz="1200" dirty="0"/>
          </a:p>
        </p:txBody>
      </p:sp>
      <p:sp>
        <p:nvSpPr>
          <p:cNvPr id="54" name="מלבן 53"/>
          <p:cNvSpPr/>
          <p:nvPr/>
        </p:nvSpPr>
        <p:spPr>
          <a:xfrm>
            <a:off x="1648301" y="4308681"/>
            <a:ext cx="2341164" cy="741405"/>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9" name="הסבר קווי 2 58"/>
          <p:cNvSpPr/>
          <p:nvPr/>
        </p:nvSpPr>
        <p:spPr>
          <a:xfrm>
            <a:off x="3433756" y="1853301"/>
            <a:ext cx="1742303" cy="764676"/>
          </a:xfrm>
          <a:prstGeom prst="borderCallout2">
            <a:avLst>
              <a:gd name="adj1" fmla="val 18750"/>
              <a:gd name="adj2" fmla="val -8333"/>
              <a:gd name="adj3" fmla="val 18750"/>
              <a:gd name="adj4" fmla="val -16667"/>
              <a:gd name="adj5" fmla="val 194913"/>
              <a:gd name="adj6" fmla="val -6241"/>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נקודת הארקת הצרכן</a:t>
            </a:r>
          </a:p>
        </p:txBody>
      </p:sp>
      <p:sp>
        <p:nvSpPr>
          <p:cNvPr id="60" name="חץ שמאלה 59"/>
          <p:cNvSpPr/>
          <p:nvPr/>
        </p:nvSpPr>
        <p:spPr>
          <a:xfrm flipV="1">
            <a:off x="1774831" y="5777211"/>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1" name="חץ שמאלה 60"/>
          <p:cNvSpPr/>
          <p:nvPr/>
        </p:nvSpPr>
        <p:spPr>
          <a:xfrm flipV="1">
            <a:off x="2398746" y="5787347"/>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2" name="חץ למעלה-למטה 61"/>
          <p:cNvSpPr/>
          <p:nvPr/>
        </p:nvSpPr>
        <p:spPr>
          <a:xfrm>
            <a:off x="2059503" y="3595372"/>
            <a:ext cx="146278" cy="2292843"/>
          </a:xfrm>
          <a:prstGeom prst="up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מתח תקלה</a:t>
            </a:r>
          </a:p>
        </p:txBody>
      </p:sp>
      <p:cxnSp>
        <p:nvCxnSpPr>
          <p:cNvPr id="36" name="מחבר ישר 35"/>
          <p:cNvCxnSpPr/>
          <p:nvPr/>
        </p:nvCxnSpPr>
        <p:spPr>
          <a:xfrm flipV="1">
            <a:off x="986955" y="3052959"/>
            <a:ext cx="1411791" cy="15123"/>
          </a:xfrm>
          <a:prstGeom prst="line">
            <a:avLst/>
          </a:prstGeom>
          <a:ln w="444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 name="מחבר ישר 68"/>
          <p:cNvCxnSpPr/>
          <p:nvPr/>
        </p:nvCxnSpPr>
        <p:spPr>
          <a:xfrm>
            <a:off x="986955" y="2065710"/>
            <a:ext cx="1885949" cy="7880"/>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מחבר ישר 70"/>
          <p:cNvCxnSpPr/>
          <p:nvPr/>
        </p:nvCxnSpPr>
        <p:spPr>
          <a:xfrm>
            <a:off x="2845963" y="2073590"/>
            <a:ext cx="0" cy="579408"/>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844798" y="3155826"/>
            <a:ext cx="344548" cy="369332"/>
          </a:xfrm>
          <a:prstGeom prst="rect">
            <a:avLst/>
          </a:prstGeom>
          <a:noFill/>
        </p:spPr>
        <p:txBody>
          <a:bodyPr wrap="square" rtlCol="1">
            <a:spAutoFit/>
          </a:bodyPr>
          <a:lstStyle/>
          <a:p>
            <a:r>
              <a:rPr lang="en-US" dirty="0"/>
              <a:t>N</a:t>
            </a:r>
            <a:endParaRPr lang="he-IL" dirty="0"/>
          </a:p>
        </p:txBody>
      </p:sp>
      <p:sp>
        <p:nvSpPr>
          <p:cNvPr id="64" name="אליפסה 63"/>
          <p:cNvSpPr/>
          <p:nvPr/>
        </p:nvSpPr>
        <p:spPr>
          <a:xfrm>
            <a:off x="964448" y="2987891"/>
            <a:ext cx="142336" cy="1094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6" name="חץ ימינה 85"/>
          <p:cNvSpPr/>
          <p:nvPr/>
        </p:nvSpPr>
        <p:spPr>
          <a:xfrm>
            <a:off x="2501268" y="2109481"/>
            <a:ext cx="371636" cy="49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7" name="חץ למטה 86"/>
          <p:cNvSpPr/>
          <p:nvPr/>
        </p:nvSpPr>
        <p:spPr>
          <a:xfrm>
            <a:off x="2796024" y="2333046"/>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73" name="מחבר ישר 72"/>
          <p:cNvCxnSpPr/>
          <p:nvPr/>
        </p:nvCxnSpPr>
        <p:spPr>
          <a:xfrm>
            <a:off x="3392699" y="3445107"/>
            <a:ext cx="0" cy="153417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4" name="מחבר ישר 73"/>
          <p:cNvCxnSpPr/>
          <p:nvPr/>
        </p:nvCxnSpPr>
        <p:spPr>
          <a:xfrm flipH="1">
            <a:off x="3392697" y="4424479"/>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5" name="מחבר ישר 74"/>
          <p:cNvCxnSpPr/>
          <p:nvPr/>
        </p:nvCxnSpPr>
        <p:spPr>
          <a:xfrm flipH="1">
            <a:off x="3395806" y="4029726"/>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1" name="מחבר ישר 90"/>
          <p:cNvCxnSpPr/>
          <p:nvPr/>
        </p:nvCxnSpPr>
        <p:spPr>
          <a:xfrm flipH="1">
            <a:off x="3392698" y="3643240"/>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2059503" y="4867119"/>
            <a:ext cx="1374253" cy="923330"/>
          </a:xfrm>
          <a:prstGeom prst="rect">
            <a:avLst/>
          </a:prstGeom>
          <a:noFill/>
        </p:spPr>
        <p:txBody>
          <a:bodyPr wrap="square" rtlCol="1">
            <a:spAutoFit/>
          </a:bodyPr>
          <a:lstStyle/>
          <a:p>
            <a:pPr algn="ctr"/>
            <a:r>
              <a:rPr lang="he-IL" dirty="0"/>
              <a:t>אלקטרודת הארקת  הגנה</a:t>
            </a:r>
          </a:p>
        </p:txBody>
      </p:sp>
      <p:sp>
        <p:nvSpPr>
          <p:cNvPr id="93" name="חץ למטה 92"/>
          <p:cNvSpPr/>
          <p:nvPr/>
        </p:nvSpPr>
        <p:spPr>
          <a:xfrm>
            <a:off x="3536593" y="4743189"/>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4" name="חץ למטה 93"/>
          <p:cNvSpPr/>
          <p:nvPr/>
        </p:nvSpPr>
        <p:spPr>
          <a:xfrm>
            <a:off x="3538447" y="4256332"/>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5" name="חץ למטה 94"/>
          <p:cNvSpPr/>
          <p:nvPr/>
        </p:nvSpPr>
        <p:spPr>
          <a:xfrm>
            <a:off x="3539940" y="3813726"/>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70" name="מחבר ישר 69"/>
          <p:cNvCxnSpPr/>
          <p:nvPr/>
        </p:nvCxnSpPr>
        <p:spPr>
          <a:xfrm>
            <a:off x="3378352" y="4716250"/>
            <a:ext cx="1" cy="1161629"/>
          </a:xfrm>
          <a:prstGeom prst="line">
            <a:avLst/>
          </a:prstGeom>
          <a:ln w="101600">
            <a:solidFill>
              <a:srgbClr val="FFC000"/>
            </a:solidFill>
          </a:ln>
        </p:spPr>
        <p:style>
          <a:lnRef idx="1">
            <a:schemeClr val="accent1"/>
          </a:lnRef>
          <a:fillRef idx="0">
            <a:schemeClr val="accent1"/>
          </a:fillRef>
          <a:effectRef idx="0">
            <a:schemeClr val="accent1"/>
          </a:effectRef>
          <a:fontRef idx="minor">
            <a:schemeClr val="tx1"/>
          </a:fontRef>
        </p:style>
      </p:cxnSp>
      <p:pic>
        <p:nvPicPr>
          <p:cNvPr id="11" name="תמונה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9287" y="1844469"/>
            <a:ext cx="759434" cy="450362"/>
          </a:xfrm>
          <a:prstGeom prst="rect">
            <a:avLst/>
          </a:prstGeom>
        </p:spPr>
      </p:pic>
      <p:sp>
        <p:nvSpPr>
          <p:cNvPr id="78" name="חץ ימינה 77"/>
          <p:cNvSpPr/>
          <p:nvPr/>
        </p:nvSpPr>
        <p:spPr>
          <a:xfrm>
            <a:off x="1177994" y="2116071"/>
            <a:ext cx="371636" cy="49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9" name="חץ ימינה 78"/>
          <p:cNvSpPr/>
          <p:nvPr/>
        </p:nvSpPr>
        <p:spPr>
          <a:xfrm>
            <a:off x="1917167" y="2128555"/>
            <a:ext cx="371636" cy="49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TextBox 23"/>
          <p:cNvSpPr txBox="1"/>
          <p:nvPr/>
        </p:nvSpPr>
        <p:spPr>
          <a:xfrm>
            <a:off x="6203092" y="1633821"/>
            <a:ext cx="5288692" cy="2246769"/>
          </a:xfrm>
          <a:prstGeom prst="rect">
            <a:avLst/>
          </a:prstGeom>
          <a:noFill/>
        </p:spPr>
        <p:txBody>
          <a:bodyPr wrap="square" rtlCol="1">
            <a:spAutoFit/>
          </a:bodyPr>
          <a:lstStyle/>
          <a:p>
            <a:pPr marL="285750" indent="-285750">
              <a:buFont typeface="Arial" panose="020B0604020202020204" pitchFamily="34" charset="0"/>
              <a:buChar char="•"/>
            </a:pPr>
            <a:r>
              <a:rPr lang="he-IL" sz="2000" dirty="0"/>
              <a:t>בהארקת הגנה המטרה היא לחבר את כל הגופים המתכתיים של הצרכנים למסה הכללית של האדמה (להארקה)</a:t>
            </a:r>
          </a:p>
          <a:p>
            <a:pPr marL="285750" indent="-285750">
              <a:buFont typeface="Arial" panose="020B0604020202020204" pitchFamily="34" charset="0"/>
              <a:buChar char="•"/>
            </a:pPr>
            <a:r>
              <a:rPr lang="he-IL" sz="2000" dirty="0"/>
              <a:t>במצב זה של תקלה (שגוף הצרכן מחושמל) נוצר מתח תקלה, ויתחיל לזרום זרם דרך מוליך הארקה בגלל התנגדות הנמוכה של אלקטרודת ההגנה המחוברת לאדמה.  </a:t>
            </a:r>
          </a:p>
        </p:txBody>
      </p:sp>
      <p:sp>
        <p:nvSpPr>
          <p:cNvPr id="46" name="ברק 45"/>
          <p:cNvSpPr/>
          <p:nvPr/>
        </p:nvSpPr>
        <p:spPr>
          <a:xfrm>
            <a:off x="2732311" y="2781829"/>
            <a:ext cx="520007" cy="631112"/>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7" name="TextBox 46"/>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50" name="TextBox 49">
            <a:extLst>
              <a:ext uri="{FF2B5EF4-FFF2-40B4-BE49-F238E27FC236}">
                <a16:creationId xmlns:a16="http://schemas.microsoft.com/office/drawing/2014/main" id="{33854798-F8A4-4AE2-B76C-F752FFA986BD}"/>
              </a:ext>
            </a:extLst>
          </p:cNvPr>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1165501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מציין מיקום תוכן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8106" y="2721854"/>
            <a:ext cx="2010249" cy="2237015"/>
          </a:xfrm>
          <a:prstGeom prst="rect">
            <a:avLst/>
          </a:prstGeom>
        </p:spPr>
      </p:pic>
      <p:pic>
        <p:nvPicPr>
          <p:cNvPr id="39" name="תמונה 38"/>
          <p:cNvPicPr>
            <a:picLocks noChangeAspect="1"/>
          </p:cNvPicPr>
          <p:nvPr/>
        </p:nvPicPr>
        <p:blipFill rotWithShape="1">
          <a:blip r:embed="rId3">
            <a:extLst>
              <a:ext uri="{28A0092B-C50C-407E-A947-70E740481C1C}">
                <a14:useLocalDpi xmlns:a14="http://schemas.microsoft.com/office/drawing/2010/main" val="0"/>
              </a:ext>
            </a:extLst>
          </a:blip>
          <a:srcRect r="11907"/>
          <a:stretch/>
        </p:blipFill>
        <p:spPr>
          <a:xfrm>
            <a:off x="1675381" y="2506125"/>
            <a:ext cx="2341164" cy="1973525"/>
          </a:xfrm>
          <a:prstGeom prst="rect">
            <a:avLst/>
          </a:prstGeom>
        </p:spPr>
      </p:pic>
      <p:pic>
        <p:nvPicPr>
          <p:cNvPr id="90" name="תמונה 8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781" y="4343705"/>
            <a:ext cx="1230678" cy="629390"/>
          </a:xfrm>
          <a:prstGeom prst="rect">
            <a:avLst/>
          </a:prstGeom>
        </p:spPr>
      </p:pic>
      <p:sp>
        <p:nvSpPr>
          <p:cNvPr id="2" name="כותרת 1"/>
          <p:cNvSpPr>
            <a:spLocks noGrp="1"/>
          </p:cNvSpPr>
          <p:nvPr>
            <p:ph type="title"/>
          </p:nvPr>
        </p:nvSpPr>
        <p:spPr/>
        <p:txBody>
          <a:bodyPr/>
          <a:lstStyle/>
          <a:p>
            <a:r>
              <a:rPr lang="he-IL" dirty="0"/>
              <a:t>הארקת הגנה (</a:t>
            </a:r>
            <a:r>
              <a:rPr lang="en-US" dirty="0"/>
              <a:t>TT</a:t>
            </a:r>
            <a:r>
              <a:rPr lang="he-IL" dirty="0"/>
              <a:t>)</a:t>
            </a:r>
          </a:p>
        </p:txBody>
      </p:sp>
      <p:sp>
        <p:nvSpPr>
          <p:cNvPr id="3" name="מציין מיקום טקסט 2"/>
          <p:cNvSpPr>
            <a:spLocks noGrp="1"/>
          </p:cNvSpPr>
          <p:nvPr>
            <p:ph type="body" sz="quarter" idx="3"/>
          </p:nvPr>
        </p:nvSpPr>
        <p:spPr>
          <a:xfrm>
            <a:off x="549708" y="915681"/>
            <a:ext cx="8306992" cy="540000"/>
          </a:xfrm>
        </p:spPr>
        <p:txBody>
          <a:bodyPr/>
          <a:lstStyle/>
          <a:p>
            <a:r>
              <a:rPr lang="he-IL" dirty="0"/>
              <a:t>ניתוק מקור התקלה</a:t>
            </a:r>
          </a:p>
        </p:txBody>
      </p:sp>
      <p:sp>
        <p:nvSpPr>
          <p:cNvPr id="5" name="מלבן 4"/>
          <p:cNvSpPr/>
          <p:nvPr/>
        </p:nvSpPr>
        <p:spPr>
          <a:xfrm>
            <a:off x="215610" y="5137937"/>
            <a:ext cx="5651764" cy="96934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חץ שמאלה 7"/>
          <p:cNvSpPr/>
          <p:nvPr/>
        </p:nvSpPr>
        <p:spPr>
          <a:xfrm flipV="1">
            <a:off x="2983095" y="5787344"/>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חץ שמאלה 11"/>
          <p:cNvSpPr/>
          <p:nvPr/>
        </p:nvSpPr>
        <p:spPr>
          <a:xfrm flipV="1">
            <a:off x="986955" y="5754173"/>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חץ שמאלה 12"/>
          <p:cNvSpPr/>
          <p:nvPr/>
        </p:nvSpPr>
        <p:spPr>
          <a:xfrm flipV="1">
            <a:off x="1720123" y="5754172"/>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חץ שמאלה 13"/>
          <p:cNvSpPr/>
          <p:nvPr/>
        </p:nvSpPr>
        <p:spPr>
          <a:xfrm flipV="1">
            <a:off x="1774831" y="5777211"/>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חץ שמאלה 14"/>
          <p:cNvSpPr/>
          <p:nvPr/>
        </p:nvSpPr>
        <p:spPr>
          <a:xfrm flipV="1">
            <a:off x="2398746" y="5787347"/>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תרשים זרימה: הכנה 17"/>
          <p:cNvSpPr/>
          <p:nvPr/>
        </p:nvSpPr>
        <p:spPr>
          <a:xfrm>
            <a:off x="215610" y="5190037"/>
            <a:ext cx="1564445" cy="518984"/>
          </a:xfrm>
          <a:prstGeom prst="flowChartPreparati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אדמה</a:t>
            </a:r>
          </a:p>
        </p:txBody>
      </p:sp>
      <p:sp>
        <p:nvSpPr>
          <p:cNvPr id="27" name="חץ למטה 26"/>
          <p:cNvSpPr/>
          <p:nvPr/>
        </p:nvSpPr>
        <p:spPr>
          <a:xfrm>
            <a:off x="2796451" y="2814813"/>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1" name="הסבר קווי 2 30"/>
          <p:cNvSpPr/>
          <p:nvPr/>
        </p:nvSpPr>
        <p:spPr>
          <a:xfrm>
            <a:off x="4092007" y="5118535"/>
            <a:ext cx="1528301" cy="634133"/>
          </a:xfrm>
          <a:prstGeom prst="borderCallout2">
            <a:avLst>
              <a:gd name="adj1" fmla="val 18750"/>
              <a:gd name="adj2" fmla="val -8333"/>
              <a:gd name="adj3" fmla="val 18750"/>
              <a:gd name="adj4" fmla="val -16667"/>
              <a:gd name="adj5" fmla="val 114449"/>
              <a:gd name="adj6" fmla="val -95987"/>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זרם  הזורם דרך האדמה</a:t>
            </a:r>
          </a:p>
        </p:txBody>
      </p:sp>
      <p:sp>
        <p:nvSpPr>
          <p:cNvPr id="40" name="חץ ימינה 39"/>
          <p:cNvSpPr/>
          <p:nvPr/>
        </p:nvSpPr>
        <p:spPr>
          <a:xfrm>
            <a:off x="3021061" y="3119018"/>
            <a:ext cx="371636"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2" name="חץ למטה 41"/>
          <p:cNvSpPr/>
          <p:nvPr/>
        </p:nvSpPr>
        <p:spPr>
          <a:xfrm>
            <a:off x="3547657" y="3273174"/>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5" name="חץ שמאלה 44"/>
          <p:cNvSpPr/>
          <p:nvPr/>
        </p:nvSpPr>
        <p:spPr>
          <a:xfrm flipV="1">
            <a:off x="2983095" y="5787344"/>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8" name="חץ למטה 47"/>
          <p:cNvSpPr/>
          <p:nvPr/>
        </p:nvSpPr>
        <p:spPr>
          <a:xfrm>
            <a:off x="3539940" y="5276450"/>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1" name="TextBox 50"/>
          <p:cNvSpPr txBox="1"/>
          <p:nvPr/>
        </p:nvSpPr>
        <p:spPr>
          <a:xfrm>
            <a:off x="376016" y="2377943"/>
            <a:ext cx="1591918" cy="276999"/>
          </a:xfrm>
          <a:prstGeom prst="rect">
            <a:avLst/>
          </a:prstGeom>
          <a:noFill/>
        </p:spPr>
        <p:txBody>
          <a:bodyPr wrap="square" rtlCol="1">
            <a:spAutoFit/>
          </a:bodyPr>
          <a:lstStyle/>
          <a:p>
            <a:r>
              <a:rPr lang="he-IL" sz="1200" dirty="0"/>
              <a:t>הזנה למנוע </a:t>
            </a:r>
            <a:r>
              <a:rPr lang="en-US" sz="1200" dirty="0"/>
              <a:t>230V</a:t>
            </a:r>
            <a:endParaRPr lang="he-IL" sz="1200" dirty="0"/>
          </a:p>
        </p:txBody>
      </p:sp>
      <p:sp>
        <p:nvSpPr>
          <p:cNvPr id="54" name="מלבן 53"/>
          <p:cNvSpPr/>
          <p:nvPr/>
        </p:nvSpPr>
        <p:spPr>
          <a:xfrm>
            <a:off x="1648301" y="4308681"/>
            <a:ext cx="2341164" cy="741405"/>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9" name="הסבר קווי 2 58"/>
          <p:cNvSpPr/>
          <p:nvPr/>
        </p:nvSpPr>
        <p:spPr>
          <a:xfrm>
            <a:off x="3433756" y="1853301"/>
            <a:ext cx="1742303" cy="764676"/>
          </a:xfrm>
          <a:prstGeom prst="borderCallout2">
            <a:avLst>
              <a:gd name="adj1" fmla="val 18750"/>
              <a:gd name="adj2" fmla="val -8333"/>
              <a:gd name="adj3" fmla="val 18750"/>
              <a:gd name="adj4" fmla="val -16667"/>
              <a:gd name="adj5" fmla="val 194913"/>
              <a:gd name="adj6" fmla="val -6241"/>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נקודת הארקת הצרכן</a:t>
            </a:r>
          </a:p>
        </p:txBody>
      </p:sp>
      <p:sp>
        <p:nvSpPr>
          <p:cNvPr id="60" name="חץ שמאלה 59"/>
          <p:cNvSpPr/>
          <p:nvPr/>
        </p:nvSpPr>
        <p:spPr>
          <a:xfrm flipV="1">
            <a:off x="1774831" y="5777211"/>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1" name="חץ שמאלה 60"/>
          <p:cNvSpPr/>
          <p:nvPr/>
        </p:nvSpPr>
        <p:spPr>
          <a:xfrm flipV="1">
            <a:off x="2398746" y="5787347"/>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2" name="חץ למעלה-למטה 61"/>
          <p:cNvSpPr/>
          <p:nvPr/>
        </p:nvSpPr>
        <p:spPr>
          <a:xfrm>
            <a:off x="2059503" y="3595372"/>
            <a:ext cx="146278" cy="2292843"/>
          </a:xfrm>
          <a:prstGeom prst="up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מתח תקלה</a:t>
            </a:r>
          </a:p>
        </p:txBody>
      </p:sp>
      <p:cxnSp>
        <p:nvCxnSpPr>
          <p:cNvPr id="36" name="מחבר ישר 35"/>
          <p:cNvCxnSpPr/>
          <p:nvPr/>
        </p:nvCxnSpPr>
        <p:spPr>
          <a:xfrm flipV="1">
            <a:off x="986955" y="3052959"/>
            <a:ext cx="1411791" cy="15123"/>
          </a:xfrm>
          <a:prstGeom prst="line">
            <a:avLst/>
          </a:prstGeom>
          <a:ln w="444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 name="מחבר ישר 68"/>
          <p:cNvCxnSpPr/>
          <p:nvPr/>
        </p:nvCxnSpPr>
        <p:spPr>
          <a:xfrm>
            <a:off x="986955" y="2065710"/>
            <a:ext cx="1885949" cy="7880"/>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מחבר ישר 70"/>
          <p:cNvCxnSpPr/>
          <p:nvPr/>
        </p:nvCxnSpPr>
        <p:spPr>
          <a:xfrm>
            <a:off x="2845963" y="2073590"/>
            <a:ext cx="0" cy="579408"/>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844798" y="3155826"/>
            <a:ext cx="344548" cy="369332"/>
          </a:xfrm>
          <a:prstGeom prst="rect">
            <a:avLst/>
          </a:prstGeom>
          <a:noFill/>
        </p:spPr>
        <p:txBody>
          <a:bodyPr wrap="square" rtlCol="1">
            <a:spAutoFit/>
          </a:bodyPr>
          <a:lstStyle/>
          <a:p>
            <a:r>
              <a:rPr lang="en-US" dirty="0"/>
              <a:t>N</a:t>
            </a:r>
            <a:endParaRPr lang="he-IL" dirty="0"/>
          </a:p>
        </p:txBody>
      </p:sp>
      <p:sp>
        <p:nvSpPr>
          <p:cNvPr id="64" name="אליפסה 63"/>
          <p:cNvSpPr/>
          <p:nvPr/>
        </p:nvSpPr>
        <p:spPr>
          <a:xfrm>
            <a:off x="964448" y="2987891"/>
            <a:ext cx="142336" cy="1094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6" name="חץ ימינה 85"/>
          <p:cNvSpPr/>
          <p:nvPr/>
        </p:nvSpPr>
        <p:spPr>
          <a:xfrm>
            <a:off x="2501268" y="2109481"/>
            <a:ext cx="371636" cy="49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7" name="חץ למטה 86"/>
          <p:cNvSpPr/>
          <p:nvPr/>
        </p:nvSpPr>
        <p:spPr>
          <a:xfrm>
            <a:off x="2796024" y="2333046"/>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73" name="מחבר ישר 72"/>
          <p:cNvCxnSpPr/>
          <p:nvPr/>
        </p:nvCxnSpPr>
        <p:spPr>
          <a:xfrm>
            <a:off x="3392699" y="3445107"/>
            <a:ext cx="0" cy="153417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4" name="מחבר ישר 73"/>
          <p:cNvCxnSpPr/>
          <p:nvPr/>
        </p:nvCxnSpPr>
        <p:spPr>
          <a:xfrm flipH="1">
            <a:off x="3392697" y="4424479"/>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5" name="מחבר ישר 74"/>
          <p:cNvCxnSpPr/>
          <p:nvPr/>
        </p:nvCxnSpPr>
        <p:spPr>
          <a:xfrm flipH="1">
            <a:off x="3395806" y="4029726"/>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1" name="מחבר ישר 90"/>
          <p:cNvCxnSpPr/>
          <p:nvPr/>
        </p:nvCxnSpPr>
        <p:spPr>
          <a:xfrm flipH="1">
            <a:off x="3392698" y="3643240"/>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2059503" y="4867119"/>
            <a:ext cx="1374253" cy="923330"/>
          </a:xfrm>
          <a:prstGeom prst="rect">
            <a:avLst/>
          </a:prstGeom>
          <a:noFill/>
        </p:spPr>
        <p:txBody>
          <a:bodyPr wrap="square" rtlCol="1">
            <a:spAutoFit/>
          </a:bodyPr>
          <a:lstStyle/>
          <a:p>
            <a:pPr algn="ctr"/>
            <a:r>
              <a:rPr lang="he-IL" dirty="0"/>
              <a:t>אלקטרודת הארקת  הגנה</a:t>
            </a:r>
          </a:p>
        </p:txBody>
      </p:sp>
      <p:sp>
        <p:nvSpPr>
          <p:cNvPr id="93" name="חץ למטה 92"/>
          <p:cNvSpPr/>
          <p:nvPr/>
        </p:nvSpPr>
        <p:spPr>
          <a:xfrm>
            <a:off x="3536593" y="4743189"/>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4" name="חץ למטה 93"/>
          <p:cNvSpPr/>
          <p:nvPr/>
        </p:nvSpPr>
        <p:spPr>
          <a:xfrm>
            <a:off x="3538447" y="4256332"/>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5" name="חץ למטה 94"/>
          <p:cNvSpPr/>
          <p:nvPr/>
        </p:nvSpPr>
        <p:spPr>
          <a:xfrm>
            <a:off x="3539940" y="3813726"/>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70" name="מחבר ישר 69"/>
          <p:cNvCxnSpPr/>
          <p:nvPr/>
        </p:nvCxnSpPr>
        <p:spPr>
          <a:xfrm>
            <a:off x="3378352" y="4716250"/>
            <a:ext cx="1" cy="1161629"/>
          </a:xfrm>
          <a:prstGeom prst="line">
            <a:avLst/>
          </a:prstGeom>
          <a:ln w="101600">
            <a:solidFill>
              <a:srgbClr val="FFC000"/>
            </a:solidFill>
          </a:ln>
        </p:spPr>
        <p:style>
          <a:lnRef idx="1">
            <a:schemeClr val="accent1"/>
          </a:lnRef>
          <a:fillRef idx="0">
            <a:schemeClr val="accent1"/>
          </a:fillRef>
          <a:effectRef idx="0">
            <a:schemeClr val="accent1"/>
          </a:effectRef>
          <a:fontRef idx="minor">
            <a:schemeClr val="tx1"/>
          </a:fontRef>
        </p:style>
      </p:cxnSp>
      <p:pic>
        <p:nvPicPr>
          <p:cNvPr id="11" name="תמונה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9287" y="1844469"/>
            <a:ext cx="759434" cy="450362"/>
          </a:xfrm>
          <a:prstGeom prst="rect">
            <a:avLst/>
          </a:prstGeom>
        </p:spPr>
      </p:pic>
      <p:sp>
        <p:nvSpPr>
          <p:cNvPr id="19" name="הסבר קווי 1 18"/>
          <p:cNvSpPr/>
          <p:nvPr/>
        </p:nvSpPr>
        <p:spPr>
          <a:xfrm>
            <a:off x="2421258" y="1037801"/>
            <a:ext cx="1240467" cy="596020"/>
          </a:xfrm>
          <a:prstGeom prst="borderCallout1">
            <a:avLst>
              <a:gd name="adj1" fmla="val 18750"/>
              <a:gd name="adj2" fmla="val -8333"/>
              <a:gd name="adj3" fmla="val 168477"/>
              <a:gd name="adj4" fmla="val -39329"/>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מבטח הגנה</a:t>
            </a:r>
          </a:p>
        </p:txBody>
      </p:sp>
      <p:sp>
        <p:nvSpPr>
          <p:cNvPr id="78" name="חץ ימינה 77"/>
          <p:cNvSpPr/>
          <p:nvPr/>
        </p:nvSpPr>
        <p:spPr>
          <a:xfrm>
            <a:off x="1177994" y="2116071"/>
            <a:ext cx="371636" cy="49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9" name="חץ ימינה 78"/>
          <p:cNvSpPr/>
          <p:nvPr/>
        </p:nvSpPr>
        <p:spPr>
          <a:xfrm>
            <a:off x="1917167" y="2128555"/>
            <a:ext cx="371636" cy="49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TextBox 23"/>
          <p:cNvSpPr txBox="1"/>
          <p:nvPr/>
        </p:nvSpPr>
        <p:spPr>
          <a:xfrm>
            <a:off x="6203092" y="1633821"/>
            <a:ext cx="5288692" cy="1631216"/>
          </a:xfrm>
          <a:prstGeom prst="rect">
            <a:avLst/>
          </a:prstGeom>
          <a:noFill/>
        </p:spPr>
        <p:txBody>
          <a:bodyPr wrap="square" rtlCol="1">
            <a:spAutoFit/>
          </a:bodyPr>
          <a:lstStyle/>
          <a:p>
            <a:pPr marL="285750" indent="-285750">
              <a:buFont typeface="Arial" panose="020B0604020202020204" pitchFamily="34" charset="0"/>
              <a:buChar char="•"/>
            </a:pPr>
            <a:r>
              <a:rPr lang="he-IL" sz="2000" dirty="0"/>
              <a:t>המטרה להוריד את ערך ההתנגדות, על מנת שזרם התקלה יהיה  מספיק גבוה ויפעיל את המבטח בכדי לנתק את המעגל המסוכן.</a:t>
            </a:r>
          </a:p>
          <a:p>
            <a:pPr marL="285750" indent="-285750">
              <a:buFont typeface="Arial" panose="020B0604020202020204" pitchFamily="34" charset="0"/>
              <a:buChar char="•"/>
            </a:pPr>
            <a:r>
              <a:rPr lang="he-IL" sz="2000" dirty="0"/>
              <a:t>במצב זה יגרום שהמעגל התקול ינותק עוד לפני שיד אדם תיגע בו.</a:t>
            </a:r>
          </a:p>
        </p:txBody>
      </p:sp>
      <p:sp>
        <p:nvSpPr>
          <p:cNvPr id="47" name="ברק 46"/>
          <p:cNvSpPr/>
          <p:nvPr/>
        </p:nvSpPr>
        <p:spPr>
          <a:xfrm>
            <a:off x="2746629" y="2757035"/>
            <a:ext cx="425277" cy="631112"/>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9" name="TextBox 48"/>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53" name="TextBox 52">
            <a:extLst>
              <a:ext uri="{FF2B5EF4-FFF2-40B4-BE49-F238E27FC236}">
                <a16:creationId xmlns:a16="http://schemas.microsoft.com/office/drawing/2014/main" id="{245F3E4B-C3F8-4C20-A4A8-7955190CB179}"/>
              </a:ext>
            </a:extLst>
          </p:cNvPr>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3148041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דוגמא במתח </a:t>
            </a:r>
            <a:r>
              <a:rPr lang="en-US" dirty="0"/>
              <a:t>50V</a:t>
            </a:r>
            <a:r>
              <a:rPr lang="he-IL" dirty="0"/>
              <a:t>.</a:t>
            </a:r>
          </a:p>
        </p:txBody>
      </p:sp>
      <p:pic>
        <p:nvPicPr>
          <p:cNvPr id="38" name="מציין מיקום תוכן 38"/>
          <p:cNvPicPr>
            <a:picLocks noGrp="1" noChangeAspect="1"/>
          </p:cNvPicPr>
          <p:nvPr>
            <p:ph idx="1"/>
          </p:nvPr>
        </p:nvPicPr>
        <p:blipFill rotWithShape="1">
          <a:blip r:embed="rId2">
            <a:extLst>
              <a:ext uri="{28A0092B-C50C-407E-A947-70E740481C1C}">
                <a14:useLocalDpi xmlns:a14="http://schemas.microsoft.com/office/drawing/2010/main" val="0"/>
              </a:ext>
            </a:extLst>
          </a:blip>
          <a:srcRect l="12732"/>
          <a:stretch/>
        </p:blipFill>
        <p:spPr>
          <a:xfrm>
            <a:off x="1397311" y="2220160"/>
            <a:ext cx="2148079" cy="2237015"/>
          </a:xfrm>
        </p:spPr>
      </p:pic>
      <p:pic>
        <p:nvPicPr>
          <p:cNvPr id="8" name="תמונה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154" y="2251566"/>
            <a:ext cx="1607959" cy="769687"/>
          </a:xfrm>
          <a:prstGeom prst="rect">
            <a:avLst/>
          </a:prstGeom>
        </p:spPr>
      </p:pic>
      <p:sp>
        <p:nvSpPr>
          <p:cNvPr id="9" name="חץ ימינה 8"/>
          <p:cNvSpPr/>
          <p:nvPr/>
        </p:nvSpPr>
        <p:spPr>
          <a:xfrm>
            <a:off x="5422681" y="3077140"/>
            <a:ext cx="1489060" cy="487265"/>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חץ למעלה-למטה 10"/>
          <p:cNvSpPr/>
          <p:nvPr/>
        </p:nvSpPr>
        <p:spPr>
          <a:xfrm>
            <a:off x="1216213" y="2308939"/>
            <a:ext cx="160638" cy="1977081"/>
          </a:xfrm>
          <a:prstGeom prst="up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TextBox 13"/>
          <p:cNvSpPr txBox="1"/>
          <p:nvPr/>
        </p:nvSpPr>
        <p:spPr>
          <a:xfrm>
            <a:off x="123570" y="2848251"/>
            <a:ext cx="889686" cy="923330"/>
          </a:xfrm>
          <a:prstGeom prst="rect">
            <a:avLst/>
          </a:prstGeom>
          <a:noFill/>
        </p:spPr>
        <p:txBody>
          <a:bodyPr wrap="square" rtlCol="1">
            <a:spAutoFit/>
          </a:bodyPr>
          <a:lstStyle/>
          <a:p>
            <a:r>
              <a:rPr lang="he-IL" dirty="0"/>
              <a:t>מתח מגע (</a:t>
            </a:r>
            <a:r>
              <a:rPr lang="en-US" dirty="0"/>
              <a:t>UF</a:t>
            </a:r>
            <a:r>
              <a:rPr lang="he-IL" dirty="0"/>
              <a:t>)</a:t>
            </a:r>
          </a:p>
        </p:txBody>
      </p:sp>
      <p:sp>
        <p:nvSpPr>
          <p:cNvPr id="35" name="חץ שמאלה-ימינה 34"/>
          <p:cNvSpPr/>
          <p:nvPr/>
        </p:nvSpPr>
        <p:spPr>
          <a:xfrm>
            <a:off x="7619154" y="4114950"/>
            <a:ext cx="1405343" cy="17107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0" name="TextBox 39"/>
          <p:cNvSpPr txBox="1"/>
          <p:nvPr/>
        </p:nvSpPr>
        <p:spPr>
          <a:xfrm>
            <a:off x="7748066" y="4286020"/>
            <a:ext cx="1147516" cy="369332"/>
          </a:xfrm>
          <a:prstGeom prst="rect">
            <a:avLst/>
          </a:prstGeom>
          <a:noFill/>
        </p:spPr>
        <p:txBody>
          <a:bodyPr wrap="square" rtlCol="1">
            <a:spAutoFit/>
          </a:bodyPr>
          <a:lstStyle/>
          <a:p>
            <a:pPr algn="ctr"/>
            <a:r>
              <a:rPr lang="en-US" dirty="0"/>
              <a:t>UF=50V</a:t>
            </a:r>
            <a:endParaRPr lang="he-IL" dirty="0"/>
          </a:p>
        </p:txBody>
      </p:sp>
      <p:sp>
        <p:nvSpPr>
          <p:cNvPr id="43" name="חץ ימינה 42"/>
          <p:cNvSpPr/>
          <p:nvPr/>
        </p:nvSpPr>
        <p:spPr>
          <a:xfrm flipV="1">
            <a:off x="8177193" y="2742523"/>
            <a:ext cx="371636"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6" name="חץ למעלה-למטה 45"/>
          <p:cNvSpPr/>
          <p:nvPr/>
        </p:nvSpPr>
        <p:spPr>
          <a:xfrm>
            <a:off x="3127234" y="2289269"/>
            <a:ext cx="418156" cy="2045708"/>
          </a:xfrm>
          <a:prstGeom prst="upDownArrow">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התנגדות</a:t>
            </a:r>
          </a:p>
        </p:txBody>
      </p:sp>
      <p:sp>
        <p:nvSpPr>
          <p:cNvPr id="47" name="הסבר קווי 1 46"/>
          <p:cNvSpPr/>
          <p:nvPr/>
        </p:nvSpPr>
        <p:spPr>
          <a:xfrm>
            <a:off x="4719908" y="1096793"/>
            <a:ext cx="2894606" cy="897916"/>
          </a:xfrm>
          <a:prstGeom prst="borderCallout1">
            <a:avLst>
              <a:gd name="adj1" fmla="val 18750"/>
              <a:gd name="adj2" fmla="val -8333"/>
              <a:gd name="adj3" fmla="val 243235"/>
              <a:gd name="adj4" fmla="val -50538"/>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התנגדות גוף האדם  הממוצעת במתח של </a:t>
            </a:r>
            <a:r>
              <a:rPr lang="en-US" b="1" dirty="0"/>
              <a:t>50V</a:t>
            </a:r>
            <a:r>
              <a:rPr lang="he-IL" b="1" dirty="0"/>
              <a:t> היא </a:t>
            </a:r>
            <a:r>
              <a:rPr lang="el-GR" b="1" dirty="0"/>
              <a:t>Ω</a:t>
            </a:r>
            <a:r>
              <a:rPr lang="he-IL" b="1" dirty="0"/>
              <a:t>2500</a:t>
            </a:r>
          </a:p>
        </p:txBody>
      </p:sp>
      <p:sp>
        <p:nvSpPr>
          <p:cNvPr id="48" name="הסבר קווי 1 47"/>
          <p:cNvSpPr/>
          <p:nvPr/>
        </p:nvSpPr>
        <p:spPr>
          <a:xfrm>
            <a:off x="4148083" y="3694637"/>
            <a:ext cx="2019128" cy="827903"/>
          </a:xfrm>
          <a:prstGeom prst="borderCallout1">
            <a:avLst>
              <a:gd name="adj1" fmla="val 18750"/>
              <a:gd name="adj2" fmla="val -8333"/>
              <a:gd name="adj3" fmla="val -20335"/>
              <a:gd name="adj4" fmla="val -6403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זרם התחשמלות </a:t>
            </a:r>
            <a:r>
              <a:rPr lang="en-US" dirty="0"/>
              <a:t>I</a:t>
            </a:r>
            <a:endParaRPr lang="he-IL" dirty="0"/>
          </a:p>
        </p:txBody>
      </p:sp>
      <p:sp>
        <p:nvSpPr>
          <p:cNvPr id="49" name="חץ ימינה מחורץ 48"/>
          <p:cNvSpPr/>
          <p:nvPr/>
        </p:nvSpPr>
        <p:spPr>
          <a:xfrm>
            <a:off x="326526" y="1967360"/>
            <a:ext cx="5782962" cy="284206"/>
          </a:xfrm>
          <a:prstGeom prst="notch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rgbClr val="FF0000"/>
                </a:solidFill>
              </a:rPr>
              <a:t> משך הזמן  בשניות</a:t>
            </a:r>
          </a:p>
        </p:txBody>
      </p:sp>
      <mc:AlternateContent xmlns:mc="http://schemas.openxmlformats.org/markup-compatibility/2006" xmlns:a14="http://schemas.microsoft.com/office/drawing/2010/main">
        <mc:Choice Requires="a14">
          <p:sp>
            <p:nvSpPr>
              <p:cNvPr id="4" name="TextBox 3"/>
              <p:cNvSpPr txBox="1"/>
              <p:nvPr/>
            </p:nvSpPr>
            <p:spPr>
              <a:xfrm>
                <a:off x="9434218" y="1087073"/>
                <a:ext cx="2662488" cy="618374"/>
              </a:xfrm>
              <a:prstGeom prst="rect">
                <a:avLst/>
              </a:prstGeom>
              <a:noFill/>
            </p:spPr>
            <p:txBody>
              <a:bodyPr wrap="square" rtlCol="1">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𝐼</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𝑈𝐹</m:t>
                          </m:r>
                        </m:num>
                        <m:den>
                          <m:r>
                            <a:rPr lang="en-US" b="0" i="1" smtClean="0">
                              <a:latin typeface="Cambria Math"/>
                            </a:rPr>
                            <m:t>𝑅</m:t>
                          </m:r>
                        </m:den>
                      </m:f>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50</m:t>
                          </m:r>
                        </m:num>
                        <m:den>
                          <m:r>
                            <a:rPr lang="en-US" b="0" i="1" smtClean="0">
                              <a:latin typeface="Cambria Math"/>
                            </a:rPr>
                            <m:t>2500</m:t>
                          </m:r>
                        </m:den>
                      </m:f>
                      <m:r>
                        <a:rPr lang="en-US" b="0" i="1" smtClean="0">
                          <a:latin typeface="Cambria Math"/>
                        </a:rPr>
                        <m:t>=</m:t>
                      </m:r>
                      <m:r>
                        <a:rPr lang="en-US" b="0" i="1" smtClean="0">
                          <a:latin typeface="Cambria Math"/>
                        </a:rPr>
                        <m:t>20</m:t>
                      </m:r>
                      <m:r>
                        <a:rPr lang="en-US" b="0" i="1" smtClean="0">
                          <a:latin typeface="Cambria Math"/>
                        </a:rPr>
                        <m:t>𝑚𝐴</m:t>
                      </m:r>
                    </m:oMath>
                  </m:oMathPara>
                </a14:m>
                <a:endParaRPr lang="he-IL" dirty="0"/>
              </a:p>
            </p:txBody>
          </p:sp>
        </mc:Choice>
        <mc:Fallback xmlns="">
          <p:sp>
            <p:nvSpPr>
              <p:cNvPr id="4" name="TextBox 3"/>
              <p:cNvSpPr txBox="1">
                <a:spLocks noRot="1" noChangeAspect="1" noMove="1" noResize="1" noEditPoints="1" noAdjustHandles="1" noChangeArrowheads="1" noChangeShapeType="1" noTextEdit="1"/>
              </p:cNvSpPr>
              <p:nvPr/>
            </p:nvSpPr>
            <p:spPr>
              <a:xfrm>
                <a:off x="9434218" y="1087073"/>
                <a:ext cx="2662488" cy="618374"/>
              </a:xfrm>
              <a:prstGeom prst="rect">
                <a:avLst/>
              </a:prstGeom>
              <a:blipFill>
                <a:blip r:embed="rId4"/>
                <a:stretch>
                  <a:fillRect r="-2752"/>
                </a:stretch>
              </a:blipFill>
            </p:spPr>
            <p:txBody>
              <a:bodyPr/>
              <a:lstStyle/>
              <a:p>
                <a:r>
                  <a:rPr lang="he-IL">
                    <a:noFill/>
                  </a:rPr>
                  <a:t> </a:t>
                </a:r>
              </a:p>
            </p:txBody>
          </p:sp>
        </mc:Fallback>
      </mc:AlternateContent>
      <p:cxnSp>
        <p:nvCxnSpPr>
          <p:cNvPr id="7" name="מחבר ישר 6"/>
          <p:cNvCxnSpPr/>
          <p:nvPr/>
        </p:nvCxnSpPr>
        <p:spPr>
          <a:xfrm>
            <a:off x="7748066" y="2798460"/>
            <a:ext cx="0" cy="1302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מחבר ישר 11"/>
          <p:cNvCxnSpPr>
            <a:endCxn id="35" idx="3"/>
          </p:cNvCxnSpPr>
          <p:nvPr/>
        </p:nvCxnSpPr>
        <p:spPr>
          <a:xfrm>
            <a:off x="7619154" y="2728520"/>
            <a:ext cx="0" cy="147196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מחבר ישר 14"/>
          <p:cNvCxnSpPr>
            <a:endCxn id="35" idx="7"/>
          </p:cNvCxnSpPr>
          <p:nvPr/>
        </p:nvCxnSpPr>
        <p:spPr>
          <a:xfrm>
            <a:off x="9024497" y="2752741"/>
            <a:ext cx="0" cy="144774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700304" y="1787408"/>
            <a:ext cx="1147516" cy="738664"/>
          </a:xfrm>
          <a:prstGeom prst="rect">
            <a:avLst/>
          </a:prstGeom>
          <a:noFill/>
        </p:spPr>
        <p:txBody>
          <a:bodyPr wrap="square" rtlCol="1">
            <a:spAutoFit/>
          </a:bodyPr>
          <a:lstStyle/>
          <a:p>
            <a:r>
              <a:rPr lang="he-IL" sz="1400" dirty="0"/>
              <a:t>התנגדות תמורה לגוף האדם</a:t>
            </a:r>
            <a:r>
              <a:rPr lang="en-US" sz="1400" dirty="0"/>
              <a:t> </a:t>
            </a:r>
            <a:r>
              <a:rPr lang="he-IL" sz="1400" dirty="0"/>
              <a:t> </a:t>
            </a:r>
            <a:r>
              <a:rPr lang="en-US" sz="1400" dirty="0"/>
              <a:t>R</a:t>
            </a:r>
            <a:endParaRPr lang="he-IL" sz="1400" dirty="0"/>
          </a:p>
        </p:txBody>
      </p:sp>
      <p:sp>
        <p:nvSpPr>
          <p:cNvPr id="18" name="TextBox 17"/>
          <p:cNvSpPr txBox="1"/>
          <p:nvPr/>
        </p:nvSpPr>
        <p:spPr>
          <a:xfrm>
            <a:off x="7635847" y="2990068"/>
            <a:ext cx="1276430" cy="369332"/>
          </a:xfrm>
          <a:prstGeom prst="rect">
            <a:avLst/>
          </a:prstGeom>
          <a:noFill/>
        </p:spPr>
        <p:txBody>
          <a:bodyPr wrap="square" rtlCol="1">
            <a:spAutoFit/>
          </a:bodyPr>
          <a:lstStyle/>
          <a:p>
            <a:r>
              <a:rPr lang="en-US" dirty="0"/>
              <a:t>R=2500</a:t>
            </a:r>
            <a:r>
              <a:rPr lang="el-GR" dirty="0"/>
              <a:t>Ω</a:t>
            </a:r>
            <a:endParaRPr lang="he-IL" dirty="0"/>
          </a:p>
        </p:txBody>
      </p:sp>
      <p:sp>
        <p:nvSpPr>
          <p:cNvPr id="19" name="TextBox 18"/>
          <p:cNvSpPr txBox="1"/>
          <p:nvPr/>
        </p:nvSpPr>
        <p:spPr>
          <a:xfrm>
            <a:off x="5422681" y="2665731"/>
            <a:ext cx="1489060" cy="369332"/>
          </a:xfrm>
          <a:prstGeom prst="rect">
            <a:avLst/>
          </a:prstGeom>
          <a:noFill/>
        </p:spPr>
        <p:txBody>
          <a:bodyPr wrap="square" rtlCol="1">
            <a:spAutoFit/>
          </a:bodyPr>
          <a:lstStyle/>
          <a:p>
            <a:pPr algn="ctr"/>
            <a:r>
              <a:rPr lang="he-IL" dirty="0"/>
              <a:t>מעגל תמורה</a:t>
            </a:r>
          </a:p>
        </p:txBody>
      </p:sp>
      <p:sp>
        <p:nvSpPr>
          <p:cNvPr id="20" name="TextBox 19"/>
          <p:cNvSpPr txBox="1"/>
          <p:nvPr/>
        </p:nvSpPr>
        <p:spPr>
          <a:xfrm>
            <a:off x="10275635" y="589438"/>
            <a:ext cx="1517898" cy="369332"/>
          </a:xfrm>
          <a:prstGeom prst="rect">
            <a:avLst/>
          </a:prstGeom>
          <a:noFill/>
        </p:spPr>
        <p:txBody>
          <a:bodyPr wrap="square" rtlCol="1">
            <a:spAutoFit/>
          </a:bodyPr>
          <a:lstStyle/>
          <a:p>
            <a:r>
              <a:rPr lang="he-IL" dirty="0"/>
              <a:t>נחשב זרם:</a:t>
            </a:r>
          </a:p>
        </p:txBody>
      </p:sp>
      <p:sp>
        <p:nvSpPr>
          <p:cNvPr id="30" name="חץ למטה 29"/>
          <p:cNvSpPr/>
          <p:nvPr/>
        </p:nvSpPr>
        <p:spPr>
          <a:xfrm>
            <a:off x="9001637" y="3241133"/>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 name="TextBox 20"/>
          <p:cNvSpPr txBox="1"/>
          <p:nvPr/>
        </p:nvSpPr>
        <p:spPr>
          <a:xfrm>
            <a:off x="8912277" y="3279836"/>
            <a:ext cx="1239060" cy="369332"/>
          </a:xfrm>
          <a:prstGeom prst="rect">
            <a:avLst/>
          </a:prstGeom>
          <a:noFill/>
        </p:spPr>
        <p:txBody>
          <a:bodyPr wrap="square" rtlCol="1">
            <a:spAutoFit/>
          </a:bodyPr>
          <a:lstStyle/>
          <a:p>
            <a:r>
              <a:rPr lang="en-US" dirty="0"/>
              <a:t>I=20mA</a:t>
            </a:r>
            <a:endParaRPr lang="he-IL" dirty="0"/>
          </a:p>
        </p:txBody>
      </p:sp>
      <p:sp>
        <p:nvSpPr>
          <p:cNvPr id="22" name="חץ למטה 21"/>
          <p:cNvSpPr/>
          <p:nvPr/>
        </p:nvSpPr>
        <p:spPr>
          <a:xfrm>
            <a:off x="10530684" y="1870560"/>
            <a:ext cx="469557" cy="1006184"/>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3" name="TextBox 22"/>
          <p:cNvSpPr txBox="1"/>
          <p:nvPr/>
        </p:nvSpPr>
        <p:spPr>
          <a:xfrm>
            <a:off x="9972462" y="2920457"/>
            <a:ext cx="1821071" cy="1477328"/>
          </a:xfrm>
          <a:prstGeom prst="rect">
            <a:avLst/>
          </a:prstGeom>
          <a:noFill/>
        </p:spPr>
        <p:txBody>
          <a:bodyPr wrap="square" rtlCol="1">
            <a:spAutoFit/>
          </a:bodyPr>
          <a:lstStyle/>
          <a:p>
            <a:r>
              <a:rPr lang="he-IL" dirty="0"/>
              <a:t>לפי התקן משך הזמן בו יכול אדם לעמוד בתנאים אלו הוא </a:t>
            </a:r>
            <a:r>
              <a:rPr lang="en-US" dirty="0"/>
              <a:t>t=5sec</a:t>
            </a:r>
            <a:endParaRPr lang="he-IL" dirty="0"/>
          </a:p>
        </p:txBody>
      </p:sp>
      <p:sp>
        <p:nvSpPr>
          <p:cNvPr id="24" name="TextBox 23"/>
          <p:cNvSpPr txBox="1"/>
          <p:nvPr/>
        </p:nvSpPr>
        <p:spPr>
          <a:xfrm>
            <a:off x="2446638" y="4848479"/>
            <a:ext cx="6102191" cy="830997"/>
          </a:xfrm>
          <a:prstGeom prst="rect">
            <a:avLst/>
          </a:prstGeom>
          <a:noFill/>
        </p:spPr>
        <p:txBody>
          <a:bodyPr wrap="square" rtlCol="1">
            <a:spAutoFit/>
          </a:bodyPr>
          <a:lstStyle/>
          <a:p>
            <a:r>
              <a:rPr lang="he-IL" sz="2400" b="1" dirty="0">
                <a:solidFill>
                  <a:srgbClr val="FF0000"/>
                </a:solidFill>
              </a:rPr>
              <a:t>נזכיר, כי מתח מגע (</a:t>
            </a:r>
            <a:r>
              <a:rPr lang="en-US" sz="2400" b="1" dirty="0">
                <a:solidFill>
                  <a:srgbClr val="FF0000"/>
                </a:solidFill>
              </a:rPr>
              <a:t>50V</a:t>
            </a:r>
            <a:r>
              <a:rPr lang="he-IL" sz="2400" b="1" dirty="0">
                <a:solidFill>
                  <a:srgbClr val="FF0000"/>
                </a:solidFill>
              </a:rPr>
              <a:t>) יהיה מסוכן לאדם אם הוא מעל 5 שניות.</a:t>
            </a:r>
          </a:p>
        </p:txBody>
      </p:sp>
      <p:sp>
        <p:nvSpPr>
          <p:cNvPr id="28" name="TextBox 27"/>
          <p:cNvSpPr txBox="1"/>
          <p:nvPr/>
        </p:nvSpPr>
        <p:spPr>
          <a:xfrm>
            <a:off x="11294077" y="190582"/>
            <a:ext cx="766118" cy="369332"/>
          </a:xfrm>
          <a:prstGeom prst="rect">
            <a:avLst/>
          </a:prstGeom>
          <a:noFill/>
        </p:spPr>
        <p:txBody>
          <a:bodyPr wrap="square" rtlCol="1">
            <a:spAutoFit/>
          </a:bodyPr>
          <a:lstStyle/>
          <a:p>
            <a:r>
              <a:rPr lang="he-IL" dirty="0"/>
              <a:t>בס"ד</a:t>
            </a:r>
          </a:p>
        </p:txBody>
      </p:sp>
    </p:spTree>
    <p:extLst>
      <p:ext uri="{BB962C8B-B14F-4D97-AF65-F5344CB8AC3E}">
        <p14:creationId xmlns:p14="http://schemas.microsoft.com/office/powerpoint/2010/main" val="3763570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מציין מיקום תוכן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8106" y="2721854"/>
            <a:ext cx="2010249" cy="2237015"/>
          </a:xfrm>
          <a:prstGeom prst="rect">
            <a:avLst/>
          </a:prstGeom>
        </p:spPr>
      </p:pic>
      <p:pic>
        <p:nvPicPr>
          <p:cNvPr id="39" name="תמונה 38"/>
          <p:cNvPicPr>
            <a:picLocks noChangeAspect="1"/>
          </p:cNvPicPr>
          <p:nvPr/>
        </p:nvPicPr>
        <p:blipFill rotWithShape="1">
          <a:blip r:embed="rId3">
            <a:extLst>
              <a:ext uri="{28A0092B-C50C-407E-A947-70E740481C1C}">
                <a14:useLocalDpi xmlns:a14="http://schemas.microsoft.com/office/drawing/2010/main" val="0"/>
              </a:ext>
            </a:extLst>
          </a:blip>
          <a:srcRect r="11907"/>
          <a:stretch/>
        </p:blipFill>
        <p:spPr>
          <a:xfrm>
            <a:off x="1675381" y="2506125"/>
            <a:ext cx="2341164" cy="1973525"/>
          </a:xfrm>
          <a:prstGeom prst="rect">
            <a:avLst/>
          </a:prstGeom>
        </p:spPr>
      </p:pic>
      <p:pic>
        <p:nvPicPr>
          <p:cNvPr id="90" name="תמונה 8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781" y="4343705"/>
            <a:ext cx="1230678" cy="629390"/>
          </a:xfrm>
          <a:prstGeom prst="rect">
            <a:avLst/>
          </a:prstGeom>
        </p:spPr>
      </p:pic>
      <p:sp>
        <p:nvSpPr>
          <p:cNvPr id="2" name="כותרת 1"/>
          <p:cNvSpPr>
            <a:spLocks noGrp="1"/>
          </p:cNvSpPr>
          <p:nvPr>
            <p:ph type="title"/>
          </p:nvPr>
        </p:nvSpPr>
        <p:spPr/>
        <p:txBody>
          <a:bodyPr/>
          <a:lstStyle/>
          <a:p>
            <a:r>
              <a:rPr lang="he-IL" dirty="0"/>
              <a:t>הארקת הגנה (</a:t>
            </a:r>
            <a:r>
              <a:rPr lang="en-US" dirty="0"/>
              <a:t>TT</a:t>
            </a:r>
            <a:r>
              <a:rPr lang="he-IL" dirty="0"/>
              <a:t>)</a:t>
            </a:r>
          </a:p>
        </p:txBody>
      </p:sp>
      <p:sp>
        <p:nvSpPr>
          <p:cNvPr id="3" name="מציין מיקום טקסט 2"/>
          <p:cNvSpPr>
            <a:spLocks noGrp="1"/>
          </p:cNvSpPr>
          <p:nvPr>
            <p:ph type="body" sz="quarter" idx="3"/>
          </p:nvPr>
        </p:nvSpPr>
        <p:spPr>
          <a:xfrm>
            <a:off x="549708" y="915681"/>
            <a:ext cx="8306992" cy="540000"/>
          </a:xfrm>
        </p:spPr>
        <p:txBody>
          <a:bodyPr/>
          <a:lstStyle/>
          <a:p>
            <a:r>
              <a:rPr lang="he-IL" dirty="0"/>
              <a:t>ניתוק תוך 5 שנית</a:t>
            </a:r>
          </a:p>
        </p:txBody>
      </p:sp>
      <p:sp>
        <p:nvSpPr>
          <p:cNvPr id="5" name="מלבן 4"/>
          <p:cNvSpPr/>
          <p:nvPr/>
        </p:nvSpPr>
        <p:spPr>
          <a:xfrm>
            <a:off x="215610" y="5137937"/>
            <a:ext cx="5651764" cy="96934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חץ שמאלה 7"/>
          <p:cNvSpPr/>
          <p:nvPr/>
        </p:nvSpPr>
        <p:spPr>
          <a:xfrm flipV="1">
            <a:off x="2983095" y="5787344"/>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חץ שמאלה 11"/>
          <p:cNvSpPr/>
          <p:nvPr/>
        </p:nvSpPr>
        <p:spPr>
          <a:xfrm flipV="1">
            <a:off x="986955" y="5754173"/>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חץ שמאלה 12"/>
          <p:cNvSpPr/>
          <p:nvPr/>
        </p:nvSpPr>
        <p:spPr>
          <a:xfrm flipV="1">
            <a:off x="1720123" y="5754172"/>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חץ שמאלה 13"/>
          <p:cNvSpPr/>
          <p:nvPr/>
        </p:nvSpPr>
        <p:spPr>
          <a:xfrm flipV="1">
            <a:off x="1774831" y="5777211"/>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חץ שמאלה 14"/>
          <p:cNvSpPr/>
          <p:nvPr/>
        </p:nvSpPr>
        <p:spPr>
          <a:xfrm flipV="1">
            <a:off x="2398746" y="5787347"/>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תרשים זרימה: הכנה 17"/>
          <p:cNvSpPr/>
          <p:nvPr/>
        </p:nvSpPr>
        <p:spPr>
          <a:xfrm>
            <a:off x="215610" y="5190037"/>
            <a:ext cx="1564445" cy="518984"/>
          </a:xfrm>
          <a:prstGeom prst="flowChartPreparati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אדמה</a:t>
            </a:r>
          </a:p>
        </p:txBody>
      </p:sp>
      <p:sp>
        <p:nvSpPr>
          <p:cNvPr id="27" name="חץ למטה 26"/>
          <p:cNvSpPr/>
          <p:nvPr/>
        </p:nvSpPr>
        <p:spPr>
          <a:xfrm>
            <a:off x="2796451" y="2814813"/>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1" name="הסבר קווי 2 30"/>
          <p:cNvSpPr/>
          <p:nvPr/>
        </p:nvSpPr>
        <p:spPr>
          <a:xfrm>
            <a:off x="5698355" y="2697340"/>
            <a:ext cx="1528301" cy="634133"/>
          </a:xfrm>
          <a:prstGeom prst="borderCallout2">
            <a:avLst>
              <a:gd name="adj1" fmla="val 18750"/>
              <a:gd name="adj2" fmla="val -8333"/>
              <a:gd name="adj3" fmla="val 18750"/>
              <a:gd name="adj4" fmla="val -16667"/>
              <a:gd name="adj5" fmla="val 272286"/>
              <a:gd name="adj6" fmla="val -230203"/>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מתח תקלה </a:t>
            </a:r>
            <a:r>
              <a:rPr lang="en-US" dirty="0"/>
              <a:t>50V</a:t>
            </a:r>
            <a:endParaRPr lang="he-IL" dirty="0"/>
          </a:p>
        </p:txBody>
      </p:sp>
      <p:sp>
        <p:nvSpPr>
          <p:cNvPr id="40" name="חץ ימינה 39"/>
          <p:cNvSpPr/>
          <p:nvPr/>
        </p:nvSpPr>
        <p:spPr>
          <a:xfrm>
            <a:off x="3021061" y="3119018"/>
            <a:ext cx="371636"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2" name="חץ למטה 41"/>
          <p:cNvSpPr/>
          <p:nvPr/>
        </p:nvSpPr>
        <p:spPr>
          <a:xfrm>
            <a:off x="3547657" y="3273174"/>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5" name="חץ שמאלה 44"/>
          <p:cNvSpPr/>
          <p:nvPr/>
        </p:nvSpPr>
        <p:spPr>
          <a:xfrm flipV="1">
            <a:off x="2983095" y="5787344"/>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8" name="חץ למטה 47"/>
          <p:cNvSpPr/>
          <p:nvPr/>
        </p:nvSpPr>
        <p:spPr>
          <a:xfrm>
            <a:off x="3539940" y="5276450"/>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1" name="TextBox 50"/>
          <p:cNvSpPr txBox="1"/>
          <p:nvPr/>
        </p:nvSpPr>
        <p:spPr>
          <a:xfrm>
            <a:off x="376016" y="2377943"/>
            <a:ext cx="1591918" cy="276999"/>
          </a:xfrm>
          <a:prstGeom prst="rect">
            <a:avLst/>
          </a:prstGeom>
          <a:noFill/>
        </p:spPr>
        <p:txBody>
          <a:bodyPr wrap="square" rtlCol="1">
            <a:spAutoFit/>
          </a:bodyPr>
          <a:lstStyle/>
          <a:p>
            <a:r>
              <a:rPr lang="he-IL" sz="1200" dirty="0"/>
              <a:t>הזנה למנוע </a:t>
            </a:r>
            <a:r>
              <a:rPr lang="en-US" sz="1200" dirty="0"/>
              <a:t>230V</a:t>
            </a:r>
            <a:endParaRPr lang="he-IL" sz="1200" dirty="0"/>
          </a:p>
        </p:txBody>
      </p:sp>
      <p:sp>
        <p:nvSpPr>
          <p:cNvPr id="54" name="מלבן 53"/>
          <p:cNvSpPr/>
          <p:nvPr/>
        </p:nvSpPr>
        <p:spPr>
          <a:xfrm>
            <a:off x="1648301" y="4308681"/>
            <a:ext cx="2341164" cy="741405"/>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9" name="הסבר קווי 2 58"/>
          <p:cNvSpPr/>
          <p:nvPr/>
        </p:nvSpPr>
        <p:spPr>
          <a:xfrm>
            <a:off x="3433756" y="1853301"/>
            <a:ext cx="1742303" cy="764676"/>
          </a:xfrm>
          <a:prstGeom prst="borderCallout2">
            <a:avLst>
              <a:gd name="adj1" fmla="val 18750"/>
              <a:gd name="adj2" fmla="val -8333"/>
              <a:gd name="adj3" fmla="val 18750"/>
              <a:gd name="adj4" fmla="val -16667"/>
              <a:gd name="adj5" fmla="val 194913"/>
              <a:gd name="adj6" fmla="val -6241"/>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נקודת הארקת הצרכן</a:t>
            </a:r>
          </a:p>
        </p:txBody>
      </p:sp>
      <p:sp>
        <p:nvSpPr>
          <p:cNvPr id="60" name="חץ שמאלה 59"/>
          <p:cNvSpPr/>
          <p:nvPr/>
        </p:nvSpPr>
        <p:spPr>
          <a:xfrm flipV="1">
            <a:off x="1774831" y="5777211"/>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1" name="חץ שמאלה 60"/>
          <p:cNvSpPr/>
          <p:nvPr/>
        </p:nvSpPr>
        <p:spPr>
          <a:xfrm flipV="1">
            <a:off x="2398746" y="5787347"/>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2" name="חץ למעלה-למטה 61"/>
          <p:cNvSpPr/>
          <p:nvPr/>
        </p:nvSpPr>
        <p:spPr>
          <a:xfrm>
            <a:off x="2059503" y="3595372"/>
            <a:ext cx="146278" cy="2292843"/>
          </a:xfrm>
          <a:prstGeom prst="up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מתח תקלה</a:t>
            </a:r>
          </a:p>
        </p:txBody>
      </p:sp>
      <p:cxnSp>
        <p:nvCxnSpPr>
          <p:cNvPr id="36" name="מחבר ישר 35"/>
          <p:cNvCxnSpPr/>
          <p:nvPr/>
        </p:nvCxnSpPr>
        <p:spPr>
          <a:xfrm flipV="1">
            <a:off x="986955" y="3052959"/>
            <a:ext cx="1411791" cy="15123"/>
          </a:xfrm>
          <a:prstGeom prst="line">
            <a:avLst/>
          </a:prstGeom>
          <a:ln w="444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 name="מחבר ישר 68"/>
          <p:cNvCxnSpPr/>
          <p:nvPr/>
        </p:nvCxnSpPr>
        <p:spPr>
          <a:xfrm>
            <a:off x="986955" y="2065710"/>
            <a:ext cx="1885949" cy="7880"/>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מחבר ישר 70"/>
          <p:cNvCxnSpPr/>
          <p:nvPr/>
        </p:nvCxnSpPr>
        <p:spPr>
          <a:xfrm>
            <a:off x="2845963" y="2073590"/>
            <a:ext cx="0" cy="579408"/>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844798" y="3155826"/>
            <a:ext cx="344548" cy="369332"/>
          </a:xfrm>
          <a:prstGeom prst="rect">
            <a:avLst/>
          </a:prstGeom>
          <a:noFill/>
        </p:spPr>
        <p:txBody>
          <a:bodyPr wrap="square" rtlCol="1">
            <a:spAutoFit/>
          </a:bodyPr>
          <a:lstStyle/>
          <a:p>
            <a:r>
              <a:rPr lang="en-US" dirty="0"/>
              <a:t>N</a:t>
            </a:r>
            <a:endParaRPr lang="he-IL" dirty="0"/>
          </a:p>
        </p:txBody>
      </p:sp>
      <p:sp>
        <p:nvSpPr>
          <p:cNvPr id="64" name="אליפסה 63"/>
          <p:cNvSpPr/>
          <p:nvPr/>
        </p:nvSpPr>
        <p:spPr>
          <a:xfrm>
            <a:off x="964448" y="2987891"/>
            <a:ext cx="142336" cy="1094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6" name="חץ ימינה 85"/>
          <p:cNvSpPr/>
          <p:nvPr/>
        </p:nvSpPr>
        <p:spPr>
          <a:xfrm>
            <a:off x="2501268" y="2109481"/>
            <a:ext cx="371636" cy="49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7" name="חץ למטה 86"/>
          <p:cNvSpPr/>
          <p:nvPr/>
        </p:nvSpPr>
        <p:spPr>
          <a:xfrm>
            <a:off x="2796024" y="2333046"/>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73" name="מחבר ישר 72"/>
          <p:cNvCxnSpPr/>
          <p:nvPr/>
        </p:nvCxnSpPr>
        <p:spPr>
          <a:xfrm>
            <a:off x="3392699" y="3445107"/>
            <a:ext cx="0" cy="153417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4" name="מחבר ישר 73"/>
          <p:cNvCxnSpPr/>
          <p:nvPr/>
        </p:nvCxnSpPr>
        <p:spPr>
          <a:xfrm flipH="1">
            <a:off x="3392697" y="4424479"/>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5" name="מחבר ישר 74"/>
          <p:cNvCxnSpPr/>
          <p:nvPr/>
        </p:nvCxnSpPr>
        <p:spPr>
          <a:xfrm flipH="1">
            <a:off x="3395806" y="4029726"/>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1" name="מחבר ישר 90"/>
          <p:cNvCxnSpPr/>
          <p:nvPr/>
        </p:nvCxnSpPr>
        <p:spPr>
          <a:xfrm flipH="1">
            <a:off x="3392698" y="3643240"/>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2059503" y="4867119"/>
            <a:ext cx="1374253" cy="923330"/>
          </a:xfrm>
          <a:prstGeom prst="rect">
            <a:avLst/>
          </a:prstGeom>
          <a:noFill/>
        </p:spPr>
        <p:txBody>
          <a:bodyPr wrap="square" rtlCol="1">
            <a:spAutoFit/>
          </a:bodyPr>
          <a:lstStyle/>
          <a:p>
            <a:pPr algn="ctr"/>
            <a:r>
              <a:rPr lang="he-IL" dirty="0"/>
              <a:t>אלקטרודת הארקת  הגנה</a:t>
            </a:r>
          </a:p>
        </p:txBody>
      </p:sp>
      <p:sp>
        <p:nvSpPr>
          <p:cNvPr id="93" name="חץ למטה 92"/>
          <p:cNvSpPr/>
          <p:nvPr/>
        </p:nvSpPr>
        <p:spPr>
          <a:xfrm>
            <a:off x="3536593" y="4743189"/>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4" name="חץ למטה 93"/>
          <p:cNvSpPr/>
          <p:nvPr/>
        </p:nvSpPr>
        <p:spPr>
          <a:xfrm>
            <a:off x="3538447" y="4256332"/>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5" name="חץ למטה 94"/>
          <p:cNvSpPr/>
          <p:nvPr/>
        </p:nvSpPr>
        <p:spPr>
          <a:xfrm>
            <a:off x="3539940" y="3813726"/>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70" name="מחבר ישר 69"/>
          <p:cNvCxnSpPr/>
          <p:nvPr/>
        </p:nvCxnSpPr>
        <p:spPr>
          <a:xfrm>
            <a:off x="3378352" y="4716250"/>
            <a:ext cx="1" cy="1161629"/>
          </a:xfrm>
          <a:prstGeom prst="line">
            <a:avLst/>
          </a:prstGeom>
          <a:ln w="101600">
            <a:solidFill>
              <a:srgbClr val="FFC000"/>
            </a:solidFill>
          </a:ln>
        </p:spPr>
        <p:style>
          <a:lnRef idx="1">
            <a:schemeClr val="accent1"/>
          </a:lnRef>
          <a:fillRef idx="0">
            <a:schemeClr val="accent1"/>
          </a:fillRef>
          <a:effectRef idx="0">
            <a:schemeClr val="accent1"/>
          </a:effectRef>
          <a:fontRef idx="minor">
            <a:schemeClr val="tx1"/>
          </a:fontRef>
        </p:style>
      </p:cxnSp>
      <p:pic>
        <p:nvPicPr>
          <p:cNvPr id="11" name="תמונה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9287" y="1844469"/>
            <a:ext cx="759434" cy="450362"/>
          </a:xfrm>
          <a:prstGeom prst="rect">
            <a:avLst/>
          </a:prstGeom>
        </p:spPr>
      </p:pic>
      <p:sp>
        <p:nvSpPr>
          <p:cNvPr id="19" name="הסבר קווי 1 18"/>
          <p:cNvSpPr/>
          <p:nvPr/>
        </p:nvSpPr>
        <p:spPr>
          <a:xfrm>
            <a:off x="2421258" y="1037801"/>
            <a:ext cx="2271972" cy="596020"/>
          </a:xfrm>
          <a:prstGeom prst="borderCallout1">
            <a:avLst>
              <a:gd name="adj1" fmla="val 18750"/>
              <a:gd name="adj2" fmla="val -8333"/>
              <a:gd name="adj3" fmla="val 164331"/>
              <a:gd name="adj4" fmla="val -20837"/>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מבטח הגנה זמן פעולה עד 5 שניות</a:t>
            </a:r>
          </a:p>
        </p:txBody>
      </p:sp>
      <p:sp>
        <p:nvSpPr>
          <p:cNvPr id="78" name="חץ ימינה 77"/>
          <p:cNvSpPr/>
          <p:nvPr/>
        </p:nvSpPr>
        <p:spPr>
          <a:xfrm>
            <a:off x="1177994" y="2116071"/>
            <a:ext cx="371636" cy="49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9" name="חץ ימינה 78"/>
          <p:cNvSpPr/>
          <p:nvPr/>
        </p:nvSpPr>
        <p:spPr>
          <a:xfrm>
            <a:off x="1917167" y="2128555"/>
            <a:ext cx="371636" cy="49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TextBox 23"/>
          <p:cNvSpPr txBox="1"/>
          <p:nvPr/>
        </p:nvSpPr>
        <p:spPr>
          <a:xfrm>
            <a:off x="6203092" y="1633821"/>
            <a:ext cx="5288692" cy="923330"/>
          </a:xfrm>
          <a:prstGeom prst="rect">
            <a:avLst/>
          </a:prstGeom>
          <a:noFill/>
        </p:spPr>
        <p:txBody>
          <a:bodyPr wrap="square" rtlCol="1">
            <a:spAutoFit/>
          </a:bodyPr>
          <a:lstStyle/>
          <a:p>
            <a:pPr marL="285750" indent="-285750">
              <a:buFont typeface="Arial" panose="020B0604020202020204" pitchFamily="34" charset="0"/>
              <a:buChar char="•"/>
            </a:pPr>
            <a:r>
              <a:rPr lang="he-IL" dirty="0"/>
              <a:t>לכן אנו נדרשים לתכנן הארקת הגנה אשר תפעיל את המבטח כאשר מתח התקלה יהיה </a:t>
            </a:r>
            <a:r>
              <a:rPr lang="en-US" dirty="0"/>
              <a:t>50V</a:t>
            </a:r>
            <a:r>
              <a:rPr lang="he-IL" dirty="0"/>
              <a:t> ותוך זמן עד 5שנית </a:t>
            </a:r>
          </a:p>
        </p:txBody>
      </p:sp>
      <p:sp>
        <p:nvSpPr>
          <p:cNvPr id="47" name="ברק 46"/>
          <p:cNvSpPr/>
          <p:nvPr/>
        </p:nvSpPr>
        <p:spPr>
          <a:xfrm>
            <a:off x="2683418" y="2679203"/>
            <a:ext cx="425277" cy="570120"/>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9" name="TextBox 48"/>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53" name="TextBox 52">
            <a:extLst>
              <a:ext uri="{FF2B5EF4-FFF2-40B4-BE49-F238E27FC236}">
                <a16:creationId xmlns:a16="http://schemas.microsoft.com/office/drawing/2014/main" id="{3728C600-E779-4B25-BC00-1B6497CAC93A}"/>
              </a:ext>
            </a:extLst>
          </p:cNvPr>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4219637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מציין מיקום תוכן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403" y="2612988"/>
            <a:ext cx="2010249" cy="2237015"/>
          </a:xfrm>
          <a:prstGeom prst="rect">
            <a:avLst/>
          </a:prstGeom>
        </p:spPr>
      </p:pic>
      <p:pic>
        <p:nvPicPr>
          <p:cNvPr id="39" name="תמונה 38"/>
          <p:cNvPicPr>
            <a:picLocks noChangeAspect="1"/>
          </p:cNvPicPr>
          <p:nvPr/>
        </p:nvPicPr>
        <p:blipFill rotWithShape="1">
          <a:blip r:embed="rId3">
            <a:extLst>
              <a:ext uri="{28A0092B-C50C-407E-A947-70E740481C1C}">
                <a14:useLocalDpi xmlns:a14="http://schemas.microsoft.com/office/drawing/2010/main" val="0"/>
              </a:ext>
            </a:extLst>
          </a:blip>
          <a:srcRect r="11907"/>
          <a:stretch/>
        </p:blipFill>
        <p:spPr>
          <a:xfrm>
            <a:off x="4400678" y="2397259"/>
            <a:ext cx="2341164" cy="1973525"/>
          </a:xfrm>
          <a:prstGeom prst="rect">
            <a:avLst/>
          </a:prstGeom>
        </p:spPr>
      </p:pic>
      <p:pic>
        <p:nvPicPr>
          <p:cNvPr id="90" name="תמונה 8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950" y="5949271"/>
            <a:ext cx="1230678" cy="629390"/>
          </a:xfrm>
          <a:prstGeom prst="rect">
            <a:avLst/>
          </a:prstGeom>
        </p:spPr>
      </p:pic>
      <p:sp>
        <p:nvSpPr>
          <p:cNvPr id="2" name="כותרת 1"/>
          <p:cNvSpPr>
            <a:spLocks noGrp="1"/>
          </p:cNvSpPr>
          <p:nvPr>
            <p:ph type="title"/>
          </p:nvPr>
        </p:nvSpPr>
        <p:spPr/>
        <p:txBody>
          <a:bodyPr/>
          <a:lstStyle/>
          <a:p>
            <a:r>
              <a:rPr lang="he-IL" dirty="0"/>
              <a:t>הארקת הגנה (</a:t>
            </a:r>
            <a:r>
              <a:rPr lang="en-US" dirty="0"/>
              <a:t>TT</a:t>
            </a:r>
            <a:r>
              <a:rPr lang="he-IL" dirty="0"/>
              <a:t>)</a:t>
            </a:r>
          </a:p>
        </p:txBody>
      </p:sp>
      <p:sp>
        <p:nvSpPr>
          <p:cNvPr id="3" name="מציין מיקום טקסט 2"/>
          <p:cNvSpPr>
            <a:spLocks noGrp="1"/>
          </p:cNvSpPr>
          <p:nvPr>
            <p:ph type="body" sz="quarter" idx="3"/>
          </p:nvPr>
        </p:nvSpPr>
        <p:spPr>
          <a:xfrm>
            <a:off x="549708" y="915681"/>
            <a:ext cx="8306992" cy="540000"/>
          </a:xfrm>
        </p:spPr>
        <p:txBody>
          <a:bodyPr/>
          <a:lstStyle/>
          <a:p>
            <a:r>
              <a:rPr lang="he-IL" dirty="0"/>
              <a:t>לולאת התקלה</a:t>
            </a:r>
          </a:p>
        </p:txBody>
      </p:sp>
      <p:sp>
        <p:nvSpPr>
          <p:cNvPr id="5" name="מלבן 4"/>
          <p:cNvSpPr/>
          <p:nvPr/>
        </p:nvSpPr>
        <p:spPr>
          <a:xfrm>
            <a:off x="407585" y="4969763"/>
            <a:ext cx="8185086" cy="96934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חץ שמאלה 7"/>
          <p:cNvSpPr/>
          <p:nvPr/>
        </p:nvSpPr>
        <p:spPr>
          <a:xfrm flipV="1">
            <a:off x="5708392" y="5678478"/>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חץ שמאלה 11"/>
          <p:cNvSpPr/>
          <p:nvPr/>
        </p:nvSpPr>
        <p:spPr>
          <a:xfrm flipV="1">
            <a:off x="3712252" y="5645307"/>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חץ שמאלה 12"/>
          <p:cNvSpPr/>
          <p:nvPr/>
        </p:nvSpPr>
        <p:spPr>
          <a:xfrm flipV="1">
            <a:off x="4445420" y="5645306"/>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חץ שמאלה 14"/>
          <p:cNvSpPr/>
          <p:nvPr/>
        </p:nvSpPr>
        <p:spPr>
          <a:xfrm flipV="1">
            <a:off x="5124043" y="5678481"/>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חץ שמאלה 15"/>
          <p:cNvSpPr/>
          <p:nvPr/>
        </p:nvSpPr>
        <p:spPr>
          <a:xfrm flipV="1">
            <a:off x="2488933" y="5657828"/>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חץ שמאלה 16"/>
          <p:cNvSpPr/>
          <p:nvPr/>
        </p:nvSpPr>
        <p:spPr>
          <a:xfrm flipV="1">
            <a:off x="3101313" y="5655439"/>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תרשים זרימה: הכנה 17"/>
          <p:cNvSpPr/>
          <p:nvPr/>
        </p:nvSpPr>
        <p:spPr>
          <a:xfrm>
            <a:off x="2157087" y="5081171"/>
            <a:ext cx="2248930" cy="518984"/>
          </a:xfrm>
          <a:prstGeom prst="flowChartPreparati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אדמה</a:t>
            </a:r>
          </a:p>
        </p:txBody>
      </p:sp>
      <p:sp>
        <p:nvSpPr>
          <p:cNvPr id="22" name="חץ שמאלה 21"/>
          <p:cNvSpPr/>
          <p:nvPr/>
        </p:nvSpPr>
        <p:spPr>
          <a:xfrm flipV="1">
            <a:off x="1924641" y="5662832"/>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 name="חץ למעלה 24"/>
          <p:cNvSpPr/>
          <p:nvPr/>
        </p:nvSpPr>
        <p:spPr>
          <a:xfrm>
            <a:off x="1705839" y="5018233"/>
            <a:ext cx="60576" cy="283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 name="חץ למעלה 25"/>
          <p:cNvSpPr/>
          <p:nvPr/>
        </p:nvSpPr>
        <p:spPr>
          <a:xfrm>
            <a:off x="1720696" y="5400264"/>
            <a:ext cx="45719" cy="33064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 name="חץ למטה 26"/>
          <p:cNvSpPr/>
          <p:nvPr/>
        </p:nvSpPr>
        <p:spPr>
          <a:xfrm>
            <a:off x="5521748" y="2705947"/>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9" name="TextBox 28"/>
          <p:cNvSpPr txBox="1"/>
          <p:nvPr/>
        </p:nvSpPr>
        <p:spPr>
          <a:xfrm>
            <a:off x="0" y="4007220"/>
            <a:ext cx="1532695" cy="923330"/>
          </a:xfrm>
          <a:prstGeom prst="rect">
            <a:avLst/>
          </a:prstGeom>
          <a:noFill/>
        </p:spPr>
        <p:txBody>
          <a:bodyPr wrap="square" rtlCol="1">
            <a:spAutoFit/>
          </a:bodyPr>
          <a:lstStyle/>
          <a:p>
            <a:pPr algn="ctr"/>
            <a:r>
              <a:rPr lang="he-IL" dirty="0"/>
              <a:t>אלקטרודת הארקת השיטה</a:t>
            </a:r>
          </a:p>
        </p:txBody>
      </p:sp>
      <p:pic>
        <p:nvPicPr>
          <p:cNvPr id="30" name="תמונה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4430" y="4075206"/>
            <a:ext cx="1230678" cy="629390"/>
          </a:xfrm>
          <a:prstGeom prst="rect">
            <a:avLst/>
          </a:prstGeom>
        </p:spPr>
      </p:pic>
      <p:sp>
        <p:nvSpPr>
          <p:cNvPr id="31" name="הסבר קווי 2 30"/>
          <p:cNvSpPr/>
          <p:nvPr/>
        </p:nvSpPr>
        <p:spPr>
          <a:xfrm>
            <a:off x="6817304" y="5009669"/>
            <a:ext cx="1528301" cy="634133"/>
          </a:xfrm>
          <a:prstGeom prst="borderCallout2">
            <a:avLst>
              <a:gd name="adj1" fmla="val 18750"/>
              <a:gd name="adj2" fmla="val -8333"/>
              <a:gd name="adj3" fmla="val 18750"/>
              <a:gd name="adj4" fmla="val -16667"/>
              <a:gd name="adj5" fmla="val 114449"/>
              <a:gd name="adj6" fmla="val -95987"/>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זרם  הזורם דרך האדמה</a:t>
            </a:r>
          </a:p>
        </p:txBody>
      </p:sp>
      <p:sp>
        <p:nvSpPr>
          <p:cNvPr id="32" name="חץ שמאלה-ימינה 31"/>
          <p:cNvSpPr/>
          <p:nvPr/>
        </p:nvSpPr>
        <p:spPr>
          <a:xfrm>
            <a:off x="1532694" y="6136886"/>
            <a:ext cx="6910440" cy="415708"/>
          </a:xfrm>
          <a:prstGeom prst="lef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chemeClr val="bg2">
                    <a:lumMod val="10000"/>
                  </a:schemeClr>
                </a:solidFill>
              </a:rPr>
              <a:t>התנגדות האדמה בין האלקטרודות</a:t>
            </a:r>
          </a:p>
        </p:txBody>
      </p:sp>
      <p:pic>
        <p:nvPicPr>
          <p:cNvPr id="10" name="תמונה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207" y="1851510"/>
            <a:ext cx="2800582" cy="1042974"/>
          </a:xfrm>
          <a:prstGeom prst="rect">
            <a:avLst/>
          </a:prstGeom>
        </p:spPr>
      </p:pic>
      <p:cxnSp>
        <p:nvCxnSpPr>
          <p:cNvPr id="34" name="מחבר ישר 33"/>
          <p:cNvCxnSpPr/>
          <p:nvPr/>
        </p:nvCxnSpPr>
        <p:spPr>
          <a:xfrm>
            <a:off x="1654536" y="2688680"/>
            <a:ext cx="0" cy="308918"/>
          </a:xfrm>
          <a:prstGeom prst="line">
            <a:avLst/>
          </a:prstGeom>
          <a:ln w="476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מחבר ישר 42"/>
          <p:cNvCxnSpPr/>
          <p:nvPr/>
        </p:nvCxnSpPr>
        <p:spPr>
          <a:xfrm>
            <a:off x="1612630" y="2998840"/>
            <a:ext cx="0" cy="153417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מחבר ישר 52"/>
          <p:cNvCxnSpPr/>
          <p:nvPr/>
        </p:nvCxnSpPr>
        <p:spPr>
          <a:xfrm flipH="1">
            <a:off x="1612628" y="3978212"/>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5" name="מחבר ישר 54"/>
          <p:cNvCxnSpPr/>
          <p:nvPr/>
        </p:nvCxnSpPr>
        <p:spPr>
          <a:xfrm flipH="1">
            <a:off x="1615737" y="3583459"/>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6" name="מחבר ישר 55"/>
          <p:cNvCxnSpPr/>
          <p:nvPr/>
        </p:nvCxnSpPr>
        <p:spPr>
          <a:xfrm flipH="1">
            <a:off x="1612629" y="3196973"/>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מחבר ישר 20"/>
          <p:cNvCxnSpPr/>
          <p:nvPr/>
        </p:nvCxnSpPr>
        <p:spPr>
          <a:xfrm>
            <a:off x="1612628" y="4465431"/>
            <a:ext cx="0" cy="1296919"/>
          </a:xfrm>
          <a:prstGeom prst="line">
            <a:avLst/>
          </a:prstGeom>
          <a:ln w="101600">
            <a:solidFill>
              <a:srgbClr val="FFC000"/>
            </a:solidFill>
          </a:ln>
        </p:spPr>
        <p:style>
          <a:lnRef idx="1">
            <a:schemeClr val="accent1"/>
          </a:lnRef>
          <a:fillRef idx="0">
            <a:schemeClr val="accent1"/>
          </a:fillRef>
          <a:effectRef idx="0">
            <a:schemeClr val="accent1"/>
          </a:effectRef>
          <a:fontRef idx="minor">
            <a:schemeClr val="tx1"/>
          </a:fontRef>
        </p:style>
      </p:cxnSp>
      <p:sp>
        <p:nvSpPr>
          <p:cNvPr id="65" name="אליפסה 64"/>
          <p:cNvSpPr/>
          <p:nvPr/>
        </p:nvSpPr>
        <p:spPr>
          <a:xfrm>
            <a:off x="1601219" y="2633933"/>
            <a:ext cx="142336" cy="1094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0" name="חץ ימינה 39"/>
          <p:cNvSpPr/>
          <p:nvPr/>
        </p:nvSpPr>
        <p:spPr>
          <a:xfrm>
            <a:off x="5746358" y="3010152"/>
            <a:ext cx="371636"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2" name="חץ למטה 41"/>
          <p:cNvSpPr/>
          <p:nvPr/>
        </p:nvSpPr>
        <p:spPr>
          <a:xfrm>
            <a:off x="6272954" y="3164308"/>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5" name="חץ שמאלה 44"/>
          <p:cNvSpPr/>
          <p:nvPr/>
        </p:nvSpPr>
        <p:spPr>
          <a:xfrm flipV="1">
            <a:off x="5708392" y="5678478"/>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8" name="חץ למטה 47"/>
          <p:cNvSpPr/>
          <p:nvPr/>
        </p:nvSpPr>
        <p:spPr>
          <a:xfrm>
            <a:off x="6265237" y="5167584"/>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1" name="TextBox 50"/>
          <p:cNvSpPr txBox="1"/>
          <p:nvPr/>
        </p:nvSpPr>
        <p:spPr>
          <a:xfrm>
            <a:off x="3101313" y="2269077"/>
            <a:ext cx="1591918" cy="276999"/>
          </a:xfrm>
          <a:prstGeom prst="rect">
            <a:avLst/>
          </a:prstGeom>
          <a:noFill/>
        </p:spPr>
        <p:txBody>
          <a:bodyPr wrap="square" rtlCol="1">
            <a:spAutoFit/>
          </a:bodyPr>
          <a:lstStyle/>
          <a:p>
            <a:r>
              <a:rPr lang="he-IL" sz="1200" dirty="0"/>
              <a:t>הזנה למנוע </a:t>
            </a:r>
            <a:r>
              <a:rPr lang="en-US" sz="1200" dirty="0"/>
              <a:t>230V</a:t>
            </a:r>
            <a:endParaRPr lang="he-IL" sz="1200" dirty="0"/>
          </a:p>
        </p:txBody>
      </p:sp>
      <p:sp>
        <p:nvSpPr>
          <p:cNvPr id="54" name="מלבן 53"/>
          <p:cNvSpPr/>
          <p:nvPr/>
        </p:nvSpPr>
        <p:spPr>
          <a:xfrm>
            <a:off x="4373598" y="4199815"/>
            <a:ext cx="2341164" cy="741405"/>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9" name="הסבר קווי 2 58"/>
          <p:cNvSpPr/>
          <p:nvPr/>
        </p:nvSpPr>
        <p:spPr>
          <a:xfrm>
            <a:off x="6159053" y="1632582"/>
            <a:ext cx="1742303" cy="764676"/>
          </a:xfrm>
          <a:prstGeom prst="borderCallout2">
            <a:avLst>
              <a:gd name="adj1" fmla="val 18750"/>
              <a:gd name="adj2" fmla="val -8333"/>
              <a:gd name="adj3" fmla="val 18750"/>
              <a:gd name="adj4" fmla="val -16667"/>
              <a:gd name="adj5" fmla="val 212689"/>
              <a:gd name="adj6" fmla="val -695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נקודת הארקת הצרכן</a:t>
            </a:r>
          </a:p>
        </p:txBody>
      </p:sp>
      <p:sp>
        <p:nvSpPr>
          <p:cNvPr id="61" name="חץ שמאלה 60"/>
          <p:cNvSpPr/>
          <p:nvPr/>
        </p:nvSpPr>
        <p:spPr>
          <a:xfrm flipV="1">
            <a:off x="5124043" y="5678481"/>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2" name="חץ למעלה-למטה 61"/>
          <p:cNvSpPr/>
          <p:nvPr/>
        </p:nvSpPr>
        <p:spPr>
          <a:xfrm>
            <a:off x="4784800" y="3486506"/>
            <a:ext cx="146278" cy="2292843"/>
          </a:xfrm>
          <a:prstGeom prst="up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מתח תקלה</a:t>
            </a:r>
          </a:p>
        </p:txBody>
      </p:sp>
      <p:cxnSp>
        <p:nvCxnSpPr>
          <p:cNvPr id="36" name="מחבר ישר 35"/>
          <p:cNvCxnSpPr/>
          <p:nvPr/>
        </p:nvCxnSpPr>
        <p:spPr>
          <a:xfrm flipV="1">
            <a:off x="1654536" y="2944093"/>
            <a:ext cx="3469507" cy="30246"/>
          </a:xfrm>
          <a:prstGeom prst="line">
            <a:avLst/>
          </a:prstGeom>
          <a:ln w="444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 name="מחבר ישר 68"/>
          <p:cNvCxnSpPr/>
          <p:nvPr/>
        </p:nvCxnSpPr>
        <p:spPr>
          <a:xfrm>
            <a:off x="2827755" y="1964724"/>
            <a:ext cx="2770446" cy="0"/>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מחבר ישר 70"/>
          <p:cNvCxnSpPr/>
          <p:nvPr/>
        </p:nvCxnSpPr>
        <p:spPr>
          <a:xfrm>
            <a:off x="5571260" y="1964724"/>
            <a:ext cx="0" cy="579408"/>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641852" y="3121801"/>
            <a:ext cx="344548" cy="369332"/>
          </a:xfrm>
          <a:prstGeom prst="rect">
            <a:avLst/>
          </a:prstGeom>
          <a:noFill/>
        </p:spPr>
        <p:txBody>
          <a:bodyPr wrap="square" rtlCol="1">
            <a:spAutoFit/>
          </a:bodyPr>
          <a:lstStyle/>
          <a:p>
            <a:r>
              <a:rPr lang="en-US" dirty="0"/>
              <a:t>N</a:t>
            </a:r>
            <a:endParaRPr lang="he-IL" dirty="0"/>
          </a:p>
        </p:txBody>
      </p:sp>
      <p:sp>
        <p:nvSpPr>
          <p:cNvPr id="64" name="אליפסה 63"/>
          <p:cNvSpPr/>
          <p:nvPr/>
        </p:nvSpPr>
        <p:spPr>
          <a:xfrm>
            <a:off x="2783823" y="2919592"/>
            <a:ext cx="142336" cy="1094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7" name="חץ ימינה 76"/>
          <p:cNvSpPr/>
          <p:nvPr/>
        </p:nvSpPr>
        <p:spPr>
          <a:xfrm>
            <a:off x="3224359" y="1988497"/>
            <a:ext cx="371636" cy="49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8" name="חץ ימינה 77"/>
          <p:cNvSpPr/>
          <p:nvPr/>
        </p:nvSpPr>
        <p:spPr>
          <a:xfrm>
            <a:off x="3903291" y="2007205"/>
            <a:ext cx="371636" cy="49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9" name="חץ ימינה 78"/>
          <p:cNvSpPr/>
          <p:nvPr/>
        </p:nvSpPr>
        <p:spPr>
          <a:xfrm>
            <a:off x="4544274" y="2019689"/>
            <a:ext cx="371636" cy="49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0" name="חץ למעלה 79"/>
          <p:cNvSpPr/>
          <p:nvPr/>
        </p:nvSpPr>
        <p:spPr>
          <a:xfrm>
            <a:off x="1682979" y="4512524"/>
            <a:ext cx="60576" cy="283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1" name="חץ למעלה 80"/>
          <p:cNvSpPr/>
          <p:nvPr/>
        </p:nvSpPr>
        <p:spPr>
          <a:xfrm>
            <a:off x="1711210" y="4036745"/>
            <a:ext cx="60576" cy="283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2" name="חץ למעלה 81"/>
          <p:cNvSpPr/>
          <p:nvPr/>
        </p:nvSpPr>
        <p:spPr>
          <a:xfrm>
            <a:off x="1720696" y="3507363"/>
            <a:ext cx="60576" cy="283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3" name="חץ למעלה 82"/>
          <p:cNvSpPr/>
          <p:nvPr/>
        </p:nvSpPr>
        <p:spPr>
          <a:xfrm>
            <a:off x="1711210" y="3053587"/>
            <a:ext cx="60576" cy="283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4" name="חץ למעלה 83"/>
          <p:cNvSpPr/>
          <p:nvPr/>
        </p:nvSpPr>
        <p:spPr>
          <a:xfrm>
            <a:off x="1748477" y="2505065"/>
            <a:ext cx="60576" cy="283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5" name="חץ למעלה 84"/>
          <p:cNvSpPr/>
          <p:nvPr/>
        </p:nvSpPr>
        <p:spPr>
          <a:xfrm>
            <a:off x="1736127" y="2103646"/>
            <a:ext cx="60576" cy="283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6" name="חץ ימינה 85"/>
          <p:cNvSpPr/>
          <p:nvPr/>
        </p:nvSpPr>
        <p:spPr>
          <a:xfrm>
            <a:off x="5100290" y="2000615"/>
            <a:ext cx="371636" cy="49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7" name="חץ למטה 86"/>
          <p:cNvSpPr/>
          <p:nvPr/>
        </p:nvSpPr>
        <p:spPr>
          <a:xfrm>
            <a:off x="5471926" y="2199918"/>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8" name="הסבר קווי 1 87"/>
          <p:cNvSpPr/>
          <p:nvPr/>
        </p:nvSpPr>
        <p:spPr>
          <a:xfrm>
            <a:off x="2136998" y="3745857"/>
            <a:ext cx="1520601" cy="970834"/>
          </a:xfrm>
          <a:prstGeom prst="borderCallout1">
            <a:avLst>
              <a:gd name="adj1" fmla="val 18750"/>
              <a:gd name="adj2" fmla="val -8333"/>
              <a:gd name="adj3" fmla="val -82238"/>
              <a:gd name="adj4" fmla="val -3264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חיבור נקודת האיפוס לאדמה</a:t>
            </a:r>
          </a:p>
        </p:txBody>
      </p:sp>
      <p:sp>
        <p:nvSpPr>
          <p:cNvPr id="89" name="הסבר קווי 1 88"/>
          <p:cNvSpPr/>
          <p:nvPr/>
        </p:nvSpPr>
        <p:spPr>
          <a:xfrm>
            <a:off x="4795695" y="889116"/>
            <a:ext cx="1466196" cy="683975"/>
          </a:xfrm>
          <a:prstGeom prst="borderCallout1">
            <a:avLst>
              <a:gd name="adj1" fmla="val 18750"/>
              <a:gd name="adj2" fmla="val -8333"/>
              <a:gd name="adj3" fmla="val 172118"/>
              <a:gd name="adj4" fmla="val -39926"/>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זרם לולאת התקלה</a:t>
            </a:r>
          </a:p>
        </p:txBody>
      </p:sp>
      <p:cxnSp>
        <p:nvCxnSpPr>
          <p:cNvPr id="73" name="מחבר ישר 72"/>
          <p:cNvCxnSpPr/>
          <p:nvPr/>
        </p:nvCxnSpPr>
        <p:spPr>
          <a:xfrm>
            <a:off x="6117996" y="3336241"/>
            <a:ext cx="0" cy="153417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4" name="מחבר ישר 73"/>
          <p:cNvCxnSpPr/>
          <p:nvPr/>
        </p:nvCxnSpPr>
        <p:spPr>
          <a:xfrm flipH="1">
            <a:off x="6117994" y="4315613"/>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5" name="מחבר ישר 74"/>
          <p:cNvCxnSpPr/>
          <p:nvPr/>
        </p:nvCxnSpPr>
        <p:spPr>
          <a:xfrm flipH="1">
            <a:off x="6121103" y="3920860"/>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1" name="מחבר ישר 90"/>
          <p:cNvCxnSpPr/>
          <p:nvPr/>
        </p:nvCxnSpPr>
        <p:spPr>
          <a:xfrm flipH="1">
            <a:off x="6117995" y="3534374"/>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4784800" y="4758253"/>
            <a:ext cx="1374253" cy="923330"/>
          </a:xfrm>
          <a:prstGeom prst="rect">
            <a:avLst/>
          </a:prstGeom>
          <a:noFill/>
        </p:spPr>
        <p:txBody>
          <a:bodyPr wrap="square" rtlCol="1">
            <a:spAutoFit/>
          </a:bodyPr>
          <a:lstStyle/>
          <a:p>
            <a:pPr algn="ctr"/>
            <a:r>
              <a:rPr lang="he-IL" dirty="0"/>
              <a:t>אלקטרודת הארקת  הגנה</a:t>
            </a:r>
          </a:p>
        </p:txBody>
      </p:sp>
      <p:sp>
        <p:nvSpPr>
          <p:cNvPr id="93" name="חץ למטה 92"/>
          <p:cNvSpPr/>
          <p:nvPr/>
        </p:nvSpPr>
        <p:spPr>
          <a:xfrm>
            <a:off x="6261890" y="4634323"/>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4" name="חץ למטה 93"/>
          <p:cNvSpPr/>
          <p:nvPr/>
        </p:nvSpPr>
        <p:spPr>
          <a:xfrm>
            <a:off x="6263744" y="4147466"/>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5" name="חץ למטה 94"/>
          <p:cNvSpPr/>
          <p:nvPr/>
        </p:nvSpPr>
        <p:spPr>
          <a:xfrm>
            <a:off x="6265237" y="3704860"/>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70" name="מחבר ישר 69"/>
          <p:cNvCxnSpPr/>
          <p:nvPr/>
        </p:nvCxnSpPr>
        <p:spPr>
          <a:xfrm>
            <a:off x="6103649" y="4607384"/>
            <a:ext cx="1" cy="1161629"/>
          </a:xfrm>
          <a:prstGeom prst="line">
            <a:avLst/>
          </a:prstGeom>
          <a:ln w="101600">
            <a:solidFill>
              <a:srgbClr val="FFC000"/>
            </a:solidFill>
          </a:ln>
        </p:spPr>
        <p:style>
          <a:lnRef idx="1">
            <a:schemeClr val="accent1"/>
          </a:lnRef>
          <a:fillRef idx="0">
            <a:schemeClr val="accent1"/>
          </a:fillRef>
          <a:effectRef idx="0">
            <a:schemeClr val="accent1"/>
          </a:effectRef>
          <a:fontRef idx="minor">
            <a:schemeClr val="tx1"/>
          </a:fontRef>
        </p:style>
      </p:cxnSp>
      <p:pic>
        <p:nvPicPr>
          <p:cNvPr id="11" name="תמונה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7087" y="1731663"/>
            <a:ext cx="759434" cy="450362"/>
          </a:xfrm>
          <a:prstGeom prst="rect">
            <a:avLst/>
          </a:prstGeom>
        </p:spPr>
      </p:pic>
      <p:sp>
        <p:nvSpPr>
          <p:cNvPr id="19" name="הסבר קווי 1 18"/>
          <p:cNvSpPr/>
          <p:nvPr/>
        </p:nvSpPr>
        <p:spPr>
          <a:xfrm>
            <a:off x="3018168" y="933094"/>
            <a:ext cx="1240467" cy="596020"/>
          </a:xfrm>
          <a:prstGeom prst="borderCallout1">
            <a:avLst>
              <a:gd name="adj1" fmla="val 18750"/>
              <a:gd name="adj2" fmla="val -8333"/>
              <a:gd name="adj3" fmla="val 168477"/>
              <a:gd name="adj4" fmla="val -39329"/>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מבטח הגנה</a:t>
            </a:r>
          </a:p>
        </p:txBody>
      </p:sp>
      <p:sp>
        <p:nvSpPr>
          <p:cNvPr id="4" name="TextBox 3"/>
          <p:cNvSpPr txBox="1"/>
          <p:nvPr/>
        </p:nvSpPr>
        <p:spPr>
          <a:xfrm>
            <a:off x="8592671" y="1229883"/>
            <a:ext cx="3336323" cy="2031325"/>
          </a:xfrm>
          <a:prstGeom prst="rect">
            <a:avLst/>
          </a:prstGeom>
          <a:noFill/>
        </p:spPr>
        <p:txBody>
          <a:bodyPr wrap="square" rtlCol="1">
            <a:spAutoFit/>
          </a:bodyPr>
          <a:lstStyle/>
          <a:p>
            <a:pPr marL="285750" indent="-285750">
              <a:buFont typeface="Arial" panose="020B0604020202020204" pitchFamily="34" charset="0"/>
              <a:buChar char="•"/>
            </a:pPr>
            <a:r>
              <a:rPr lang="he-IL" dirty="0"/>
              <a:t>לפי חוק החשמל ערך לולאת התקלה המרבי המותר הוא 5 אום</a:t>
            </a:r>
          </a:p>
          <a:p>
            <a:pPr marL="285750" indent="-285750">
              <a:buFont typeface="Arial" panose="020B0604020202020204" pitchFamily="34" charset="0"/>
              <a:buChar char="•"/>
            </a:pPr>
            <a:r>
              <a:rPr lang="he-IL" dirty="0"/>
              <a:t>בנוסף את ערך לולאת התקלה התקני  צריך לחשב בהתאם לגודלו הנקוב של המבטח המזין את הצרכן. </a:t>
            </a:r>
          </a:p>
        </p:txBody>
      </p:sp>
      <p:sp>
        <p:nvSpPr>
          <p:cNvPr id="41" name="חץ ימינה 40"/>
          <p:cNvSpPr/>
          <p:nvPr/>
        </p:nvSpPr>
        <p:spPr>
          <a:xfrm>
            <a:off x="1971269" y="2044504"/>
            <a:ext cx="371636" cy="49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6" name="חץ ימינה 75"/>
          <p:cNvSpPr/>
          <p:nvPr/>
        </p:nvSpPr>
        <p:spPr>
          <a:xfrm>
            <a:off x="2525662" y="2044504"/>
            <a:ext cx="371636" cy="49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6" name="ברק 95"/>
          <p:cNvSpPr/>
          <p:nvPr/>
        </p:nvSpPr>
        <p:spPr>
          <a:xfrm>
            <a:off x="5152291" y="2788865"/>
            <a:ext cx="401131" cy="73458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7" name="TextBox 96"/>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99" name="TextBox 98">
            <a:extLst>
              <a:ext uri="{FF2B5EF4-FFF2-40B4-BE49-F238E27FC236}">
                <a16:creationId xmlns:a16="http://schemas.microsoft.com/office/drawing/2014/main" id="{A3F275AF-2CC6-46B4-881C-3D4934B47ADF}"/>
              </a:ext>
            </a:extLst>
          </p:cNvPr>
          <p:cNvSpPr txBox="1"/>
          <p:nvPr/>
        </p:nvSpPr>
        <p:spPr>
          <a:xfrm>
            <a:off x="2394626" y="6570036"/>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3445278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   הארקת הגנה (</a:t>
            </a:r>
            <a:r>
              <a:rPr lang="en-US" dirty="0"/>
              <a:t>TT</a:t>
            </a:r>
            <a:r>
              <a:rPr lang="he-IL" dirty="0"/>
              <a:t>)</a:t>
            </a:r>
          </a:p>
        </p:txBody>
      </p:sp>
      <p:sp>
        <p:nvSpPr>
          <p:cNvPr id="3" name="מציין מיקום טקסט 2"/>
          <p:cNvSpPr>
            <a:spLocks noGrp="1"/>
          </p:cNvSpPr>
          <p:nvPr>
            <p:ph type="body" sz="quarter" idx="3"/>
          </p:nvPr>
        </p:nvSpPr>
        <p:spPr>
          <a:xfrm>
            <a:off x="514816" y="933094"/>
            <a:ext cx="8306992" cy="540000"/>
          </a:xfrm>
        </p:spPr>
        <p:txBody>
          <a:bodyPr/>
          <a:lstStyle/>
          <a:p>
            <a:r>
              <a:rPr lang="he-IL" dirty="0"/>
              <a:t>סוגים של הארקות הגנה והמגבלות</a:t>
            </a:r>
          </a:p>
        </p:txBody>
      </p:sp>
      <p:sp>
        <p:nvSpPr>
          <p:cNvPr id="4" name="מציין מיקום תוכן 3"/>
          <p:cNvSpPr>
            <a:spLocks noGrp="1"/>
          </p:cNvSpPr>
          <p:nvPr>
            <p:ph sz="quarter" idx="4"/>
          </p:nvPr>
        </p:nvSpPr>
        <p:spPr>
          <a:xfrm>
            <a:off x="515273" y="1581665"/>
            <a:ext cx="8031963" cy="3837270"/>
          </a:xfrm>
        </p:spPr>
        <p:txBody>
          <a:bodyPr>
            <a:normAutofit fontScale="92500" lnSpcReduction="20000"/>
          </a:bodyPr>
          <a:lstStyle/>
          <a:p>
            <a:r>
              <a:rPr lang="he-IL" dirty="0"/>
              <a:t>ניתן להאריק את המיתקן באמצעות צנרת מים ראשית העוברת בשכונה או בישוב בתנאי שהיא מתכתית ואינה הוחלפה בצנרת פלסטיק.</a:t>
            </a:r>
          </a:p>
          <a:p>
            <a:r>
              <a:rPr lang="he-IL" dirty="0"/>
              <a:t>צנרת זו טמונה עמוק באדמה ובמרחק גדול בכך שהיא נותנת חיבור טוב עם המסה הכללית של האדמה והתנגדות נמוכה.</a:t>
            </a:r>
          </a:p>
          <a:p>
            <a:r>
              <a:rPr lang="he-IL" dirty="0"/>
              <a:t>אחד החסרונות של מערכת זו שלמועצות ולעיריות יש אישור להחליף את הצנרות לפלסטיק ללא הודעה מוקדמת, בכך יכולה להשאיר את הצרכן במצב מסוכן ללא חיבור להארקה.</a:t>
            </a:r>
          </a:p>
          <a:p>
            <a:r>
              <a:rPr lang="he-IL" dirty="0"/>
              <a:t>על בעיה זו ניתן להתגבר בעזרת תקיעה יזומה של אלקטרודות באדמה. החיסרון, שחיבור של אלקטרודות למסה הכללית הוא חלש ביותר, לא יציב, ובדרך כלל מתקבלת התנגדות יחסית גבוהה  </a:t>
            </a:r>
          </a:p>
        </p:txBody>
      </p:sp>
      <p:pic>
        <p:nvPicPr>
          <p:cNvPr id="5" name="תמונה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8291" y="4997929"/>
            <a:ext cx="1190767" cy="1650005"/>
          </a:xfrm>
          <a:prstGeom prst="rect">
            <a:avLst/>
          </a:prstGeom>
        </p:spPr>
      </p:pic>
      <p:pic>
        <p:nvPicPr>
          <p:cNvPr id="6" name="תמונה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1843" y="4973215"/>
            <a:ext cx="1257727" cy="1696372"/>
          </a:xfrm>
          <a:prstGeom prst="rect">
            <a:avLst/>
          </a:prstGeom>
        </p:spPr>
      </p:pic>
      <p:sp>
        <p:nvSpPr>
          <p:cNvPr id="7" name="הסבר קווי 2 6"/>
          <p:cNvSpPr/>
          <p:nvPr/>
        </p:nvSpPr>
        <p:spPr>
          <a:xfrm>
            <a:off x="5659395" y="5325762"/>
            <a:ext cx="1458097" cy="1025611"/>
          </a:xfrm>
          <a:prstGeom prst="borderCallout2">
            <a:avLst>
              <a:gd name="adj1" fmla="val 18750"/>
              <a:gd name="adj2" fmla="val -8333"/>
              <a:gd name="adj3" fmla="val 18750"/>
              <a:gd name="adj4" fmla="val -16667"/>
              <a:gd name="adj5" fmla="val 69126"/>
              <a:gd name="adj6" fmla="val -63616"/>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הארקות  מים</a:t>
            </a:r>
          </a:p>
        </p:txBody>
      </p:sp>
      <p:pic>
        <p:nvPicPr>
          <p:cNvPr id="8" name="תמונה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8033" y="580199"/>
            <a:ext cx="2173177" cy="1628586"/>
          </a:xfrm>
          <a:prstGeom prst="rect">
            <a:avLst/>
          </a:prstGeom>
        </p:spPr>
      </p:pic>
      <p:sp>
        <p:nvSpPr>
          <p:cNvPr id="9" name="הסבר קווי 2 8"/>
          <p:cNvSpPr/>
          <p:nvPr/>
        </p:nvSpPr>
        <p:spPr>
          <a:xfrm>
            <a:off x="9737124" y="2421924"/>
            <a:ext cx="1371600" cy="840259"/>
          </a:xfrm>
          <a:prstGeom prst="borderCallout2">
            <a:avLst>
              <a:gd name="adj1" fmla="val 18750"/>
              <a:gd name="adj2" fmla="val -8333"/>
              <a:gd name="adj3" fmla="val 18750"/>
              <a:gd name="adj4" fmla="val -16667"/>
              <a:gd name="adj5" fmla="val -46324"/>
              <a:gd name="adj6" fmla="val -7028"/>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אלקטרודה</a:t>
            </a:r>
          </a:p>
        </p:txBody>
      </p:sp>
      <p:sp>
        <p:nvSpPr>
          <p:cNvPr id="10" name="TextBox 9"/>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11" name="TextBox 10"/>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   תמונות מאתר </a:t>
            </a:r>
            <a:r>
              <a:rPr lang="en-US" sz="1400" dirty="0"/>
              <a:t>SHUTTERSTOCK</a:t>
            </a:r>
            <a:endParaRPr lang="he-IL" sz="1400" dirty="0"/>
          </a:p>
        </p:txBody>
      </p:sp>
    </p:spTree>
    <p:extLst>
      <p:ext uri="{BB962C8B-B14F-4D97-AF65-F5344CB8AC3E}">
        <p14:creationId xmlns:p14="http://schemas.microsoft.com/office/powerpoint/2010/main" val="2988942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7" name="כותרת 6"/>
          <p:cNvSpPr>
            <a:spLocks noGrp="1"/>
          </p:cNvSpPr>
          <p:nvPr>
            <p:ph type="title"/>
          </p:nvPr>
        </p:nvSpPr>
        <p:spPr/>
        <p:txBody>
          <a:bodyPr/>
          <a:lstStyle/>
          <a:p>
            <a:r>
              <a:rPr lang="he-IL" dirty="0">
                <a:solidFill>
                  <a:srgbClr val="192A72"/>
                </a:solidFill>
              </a:rPr>
              <a:t>מה נלמד היום </a:t>
            </a:r>
          </a:p>
        </p:txBody>
      </p:sp>
      <p:sp>
        <p:nvSpPr>
          <p:cNvPr id="8" name="מציין מיקום תוכן 7"/>
          <p:cNvSpPr>
            <a:spLocks noGrp="1"/>
          </p:cNvSpPr>
          <p:nvPr>
            <p:ph sz="quarter" idx="4"/>
          </p:nvPr>
        </p:nvSpPr>
        <p:spPr>
          <a:xfrm>
            <a:off x="428777" y="1305329"/>
            <a:ext cx="7726682" cy="4153058"/>
          </a:xfrm>
        </p:spPr>
        <p:txBody>
          <a:bodyPr/>
          <a:lstStyle/>
          <a:p>
            <a:pPr>
              <a:lnSpc>
                <a:spcPct val="200000"/>
              </a:lnSpc>
            </a:pPr>
            <a:r>
              <a:rPr lang="he-IL" dirty="0">
                <a:solidFill>
                  <a:schemeClr val="tx1"/>
                </a:solidFill>
              </a:rPr>
              <a:t>הארקת שיטה</a:t>
            </a:r>
          </a:p>
          <a:p>
            <a:pPr>
              <a:lnSpc>
                <a:spcPct val="200000"/>
              </a:lnSpc>
            </a:pPr>
            <a:r>
              <a:rPr lang="he-IL" dirty="0">
                <a:solidFill>
                  <a:schemeClr val="tx1"/>
                </a:solidFill>
              </a:rPr>
              <a:t>הארקת הגנה (</a:t>
            </a:r>
            <a:r>
              <a:rPr lang="en-US" dirty="0">
                <a:solidFill>
                  <a:schemeClr val="tx1"/>
                </a:solidFill>
              </a:rPr>
              <a:t>TT</a:t>
            </a:r>
            <a:r>
              <a:rPr lang="he-IL" dirty="0">
                <a:solidFill>
                  <a:schemeClr val="tx1"/>
                </a:solidFill>
              </a:rPr>
              <a:t>)</a:t>
            </a:r>
          </a:p>
          <a:p>
            <a:pPr>
              <a:lnSpc>
                <a:spcPct val="200000"/>
              </a:lnSpc>
            </a:pPr>
            <a:r>
              <a:rPr lang="he-IL" dirty="0">
                <a:solidFill>
                  <a:schemeClr val="tx1"/>
                </a:solidFill>
              </a:rPr>
              <a:t>הארקת יסוד (הקדמה לאיפוס)</a:t>
            </a:r>
          </a:p>
          <a:p>
            <a:pPr>
              <a:lnSpc>
                <a:spcPct val="200000"/>
              </a:lnSpc>
            </a:pPr>
            <a:endParaRPr lang="he-IL" dirty="0">
              <a:solidFill>
                <a:schemeClr val="tx1"/>
              </a:solidFill>
            </a:endParaRPr>
          </a:p>
        </p:txBody>
      </p:sp>
      <p:sp>
        <p:nvSpPr>
          <p:cNvPr id="9" name="TextBox 8"/>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6" name="TextBox 5"/>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a:t>
            </a:r>
          </a:p>
        </p:txBody>
      </p:sp>
      <p:pic>
        <p:nvPicPr>
          <p:cNvPr id="10" name="תמונה 1">
            <a:extLst>
              <a:ext uri="{FF2B5EF4-FFF2-40B4-BE49-F238E27FC236}">
                <a16:creationId xmlns:a16="http://schemas.microsoft.com/office/drawing/2014/main" id="{D4855D27-5C96-4A0D-A8DC-3516418A9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513" y="1266838"/>
            <a:ext cx="3123597" cy="2131270"/>
          </a:xfrm>
          <a:prstGeom prst="rect">
            <a:avLst/>
          </a:prstGeom>
        </p:spPr>
      </p:pic>
    </p:spTree>
    <p:extLst>
      <p:ext uri="{BB962C8B-B14F-4D97-AF65-F5344CB8AC3E}">
        <p14:creationId xmlns:p14="http://schemas.microsoft.com/office/powerpoint/2010/main" val="1005045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הארקת הגנה (</a:t>
            </a:r>
            <a:r>
              <a:rPr lang="en-US" dirty="0"/>
              <a:t>TT</a:t>
            </a:r>
            <a:r>
              <a:rPr lang="he-IL" dirty="0"/>
              <a:t>)</a:t>
            </a:r>
          </a:p>
        </p:txBody>
      </p:sp>
      <p:sp>
        <p:nvSpPr>
          <p:cNvPr id="3" name="מציין מיקום טקסט 2"/>
          <p:cNvSpPr>
            <a:spLocks noGrp="1"/>
          </p:cNvSpPr>
          <p:nvPr>
            <p:ph type="body" sz="quarter" idx="3"/>
          </p:nvPr>
        </p:nvSpPr>
        <p:spPr/>
        <p:txBody>
          <a:bodyPr/>
          <a:lstStyle/>
          <a:p>
            <a:r>
              <a:rPr lang="he-IL" dirty="0"/>
              <a:t>חישוב טיב התנגדות לולאת התקלה</a:t>
            </a:r>
          </a:p>
        </p:txBody>
      </p:sp>
      <mc:AlternateContent xmlns:mc="http://schemas.openxmlformats.org/markup-compatibility/2006" xmlns:a14="http://schemas.microsoft.com/office/drawing/2010/main">
        <mc:Choice Requires="a14">
          <p:sp>
            <p:nvSpPr>
              <p:cNvPr id="4" name="מציין מיקום תוכן 3"/>
              <p:cNvSpPr>
                <a:spLocks noGrp="1"/>
              </p:cNvSpPr>
              <p:nvPr>
                <p:ph sz="quarter" idx="4"/>
              </p:nvPr>
            </p:nvSpPr>
            <p:spPr>
              <a:xfrm>
                <a:off x="515273" y="1725682"/>
                <a:ext cx="8031963" cy="4699832"/>
              </a:xfrm>
            </p:spPr>
            <p:txBody>
              <a:bodyPr/>
              <a:lstStyle/>
              <a:p>
                <a:r>
                  <a:rPr lang="he-IL" dirty="0"/>
                  <a:t>על מנת לתכנן מתקן בשיטה זו הדרישה היא להגיע לערך עקבת לולאת תקלה מספיק נמוכה בהתאם לערך הגנת הצרכן הגדול ביותר ואת זאת נתן לחשב לפי הנוסחה הבאה   </a:t>
                </a:r>
                <a14:m>
                  <m:oMath xmlns:m="http://schemas.openxmlformats.org/officeDocument/2006/math">
                    <m:r>
                      <a:rPr lang="en-US" b="0" i="1" smtClean="0">
                        <a:latin typeface="Cambria Math"/>
                      </a:rPr>
                      <m:t>𝑍𝑙𝑡</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𝑈𝑛</m:t>
                        </m:r>
                      </m:num>
                      <m:den>
                        <m:r>
                          <a:rPr lang="en-US" b="0" i="1" smtClean="0">
                            <a:latin typeface="Cambria Math"/>
                          </a:rPr>
                          <m:t>6</m:t>
                        </m:r>
                        <m:r>
                          <a:rPr lang="en-US" b="0" i="1" smtClean="0">
                            <a:latin typeface="Cambria Math"/>
                          </a:rPr>
                          <m:t>.</m:t>
                        </m:r>
                        <m:r>
                          <a:rPr lang="en-US" b="0" i="1" smtClean="0">
                            <a:latin typeface="Cambria Math"/>
                          </a:rPr>
                          <m:t>6</m:t>
                        </m:r>
                        <m:r>
                          <a:rPr lang="en-US" b="0" i="1" smtClean="0">
                            <a:latin typeface="Cambria Math"/>
                          </a:rPr>
                          <m:t>𝐼𝑛</m:t>
                        </m:r>
                      </m:den>
                    </m:f>
                  </m:oMath>
                </a14:m>
                <a:r>
                  <a:rPr lang="he-IL" dirty="0"/>
                  <a:t>   כאשר: </a:t>
                </a:r>
                <a:r>
                  <a:rPr lang="en-US" b="1" dirty="0"/>
                  <a:t>Un</a:t>
                </a:r>
                <a:r>
                  <a:rPr lang="en-US" dirty="0"/>
                  <a:t> </a:t>
                </a:r>
                <a:r>
                  <a:rPr lang="he-IL" dirty="0"/>
                  <a:t> -מתח הנקוב  של הצרכן.</a:t>
                </a:r>
              </a:p>
              <a:p>
                <a:pPr marL="96848" indent="0">
                  <a:buNone/>
                </a:pPr>
                <a:r>
                  <a:rPr lang="he-IL" dirty="0"/>
                  <a:t>                                                 </a:t>
                </a:r>
                <a:r>
                  <a:rPr lang="en-US" b="1" dirty="0"/>
                  <a:t>In</a:t>
                </a:r>
                <a:r>
                  <a:rPr lang="en-US" dirty="0"/>
                  <a:t> </a:t>
                </a:r>
                <a:r>
                  <a:rPr lang="he-IL" dirty="0"/>
                  <a:t> -זרם הנקוב של הצרכן.</a:t>
                </a:r>
              </a:p>
              <a:p>
                <a:pPr marL="96848" indent="0">
                  <a:buNone/>
                </a:pPr>
                <a:r>
                  <a:rPr lang="he-IL" dirty="0"/>
                  <a:t>                                                  </a:t>
                </a:r>
                <a:r>
                  <a:rPr lang="en-US" b="1" dirty="0" err="1"/>
                  <a:t>Zlt</a:t>
                </a:r>
                <a:r>
                  <a:rPr lang="he-IL" dirty="0"/>
                  <a:t> –עכבת לולאת התקלה.</a:t>
                </a:r>
              </a:p>
              <a:p>
                <a:r>
                  <a:rPr lang="en-US" dirty="0"/>
                  <a:t>Lt</a:t>
                </a:r>
                <a:r>
                  <a:rPr lang="he-IL" dirty="0"/>
                  <a:t> זה קיצור של </a:t>
                </a:r>
                <a:r>
                  <a:rPr lang="en-US" dirty="0"/>
                  <a:t>loop test </a:t>
                </a:r>
                <a:r>
                  <a:rPr lang="he-IL" dirty="0"/>
                  <a:t>  שתרגומו הוא לולאת תקלה</a:t>
                </a:r>
              </a:p>
              <a:p>
                <a:pPr marL="96848" indent="0">
                  <a:buNone/>
                </a:pPr>
                <a:r>
                  <a:rPr lang="he-IL" dirty="0"/>
                  <a:t>דוגמא: במתקן ביתי ערך הצרכן הגדול ביותר הוא 20 אמפר חד פאזי נציב בנוסחה  </a:t>
                </a:r>
                <a14:m>
                  <m:oMath xmlns:m="http://schemas.openxmlformats.org/officeDocument/2006/math">
                    <m:r>
                      <a:rPr lang="en-US" i="1">
                        <a:latin typeface="Cambria Math"/>
                      </a:rPr>
                      <m:t>𝑍𝑙𝑡</m:t>
                    </m:r>
                    <m:r>
                      <a:rPr lang="en-US" i="1">
                        <a:latin typeface="Cambria Math"/>
                      </a:rPr>
                      <m:t>=</m:t>
                    </m:r>
                    <m:f>
                      <m:fPr>
                        <m:ctrlPr>
                          <a:rPr lang="en-US" i="1">
                            <a:latin typeface="Cambria Math" panose="02040503050406030204" pitchFamily="18" charset="0"/>
                          </a:rPr>
                        </m:ctrlPr>
                      </m:fPr>
                      <m:num>
                        <m:r>
                          <a:rPr lang="en-US" i="1">
                            <a:latin typeface="Cambria Math"/>
                          </a:rPr>
                          <m:t>𝑈𝑛</m:t>
                        </m:r>
                      </m:num>
                      <m:den>
                        <m:r>
                          <a:rPr lang="en-US" i="1">
                            <a:latin typeface="Cambria Math"/>
                          </a:rPr>
                          <m:t>6</m:t>
                        </m:r>
                        <m:r>
                          <a:rPr lang="en-US" i="1">
                            <a:latin typeface="Cambria Math"/>
                          </a:rPr>
                          <m:t>.</m:t>
                        </m:r>
                        <m:r>
                          <a:rPr lang="en-US" i="1">
                            <a:latin typeface="Cambria Math"/>
                          </a:rPr>
                          <m:t>6</m:t>
                        </m:r>
                        <m:r>
                          <a:rPr lang="en-US" i="1">
                            <a:latin typeface="Cambria Math"/>
                          </a:rPr>
                          <m:t>𝐼𝑛</m:t>
                        </m:r>
                      </m:den>
                    </m:f>
                  </m:oMath>
                </a14:m>
                <a:r>
                  <a:rPr lang="en-US" dirty="0"/>
                  <a:t>=</a:t>
                </a:r>
                <a14:m>
                  <m:oMath xmlns:m="http://schemas.openxmlformats.org/officeDocument/2006/math">
                    <m:f>
                      <m:fPr>
                        <m:ctrlPr>
                          <a:rPr lang="en-US" i="1" dirty="0" smtClean="0">
                            <a:latin typeface="Cambria Math" panose="02040503050406030204" pitchFamily="18" charset="0"/>
                          </a:rPr>
                        </m:ctrlPr>
                      </m:fPr>
                      <m:num>
                        <m:r>
                          <a:rPr lang="en-US" b="0" i="1" dirty="0" smtClean="0">
                            <a:latin typeface="Cambria Math"/>
                          </a:rPr>
                          <m:t>230</m:t>
                        </m:r>
                      </m:num>
                      <m:den>
                        <m:r>
                          <a:rPr lang="en-US" b="0" i="1" dirty="0" smtClean="0">
                            <a:latin typeface="Cambria Math"/>
                          </a:rPr>
                          <m:t>6</m:t>
                        </m:r>
                        <m:r>
                          <a:rPr lang="en-US" b="0" i="1" dirty="0" smtClean="0">
                            <a:latin typeface="Cambria Math"/>
                          </a:rPr>
                          <m:t>.</m:t>
                        </m:r>
                        <m:r>
                          <a:rPr lang="en-US" b="0" i="1" dirty="0" smtClean="0">
                            <a:latin typeface="Cambria Math"/>
                          </a:rPr>
                          <m:t>620</m:t>
                        </m:r>
                      </m:den>
                    </m:f>
                    <m:r>
                      <a:rPr lang="en-US" b="0" i="1" dirty="0" smtClean="0">
                        <a:latin typeface="Cambria Math"/>
                      </a:rPr>
                      <m:t>=</m:t>
                    </m:r>
                    <m:r>
                      <a:rPr lang="en-US" b="0" i="1" dirty="0" smtClean="0">
                        <a:latin typeface="Cambria Math"/>
                      </a:rPr>
                      <m:t>1</m:t>
                    </m:r>
                    <m:r>
                      <a:rPr lang="en-US" b="0" i="1" dirty="0" smtClean="0">
                        <a:latin typeface="Cambria Math"/>
                      </a:rPr>
                      <m:t>.</m:t>
                    </m:r>
                    <m:r>
                      <a:rPr lang="en-US" b="0" i="1" dirty="0" smtClean="0">
                        <a:latin typeface="Cambria Math"/>
                      </a:rPr>
                      <m:t>74</m:t>
                    </m:r>
                    <m:r>
                      <a:rPr lang="el-GR" b="0" i="1" dirty="0" smtClean="0">
                        <a:latin typeface="Cambria Math"/>
                      </a:rPr>
                      <m:t>Ω</m:t>
                    </m:r>
                  </m:oMath>
                </a14:m>
                <a:endParaRPr lang="he-IL" dirty="0"/>
              </a:p>
              <a:p>
                <a:pPr marL="96848" indent="0">
                  <a:buNone/>
                </a:pPr>
                <a:r>
                  <a:rPr lang="he-IL" dirty="0"/>
                  <a:t>את ערך הלולאה הקיים בשטח מודדים באמצעות מכשיר </a:t>
                </a:r>
                <a:r>
                  <a:rPr lang="en-US" dirty="0"/>
                  <a:t>LT</a:t>
                </a:r>
                <a:endParaRPr lang="he-IL" dirty="0"/>
              </a:p>
            </p:txBody>
          </p:sp>
        </mc:Choice>
        <mc:Fallback xmlns="">
          <p:sp>
            <p:nvSpPr>
              <p:cNvPr id="4" name="מציין מיקום תוכן 3"/>
              <p:cNvSpPr>
                <a:spLocks noGrp="1" noRot="1" noChangeAspect="1" noMove="1" noResize="1" noEditPoints="1" noAdjustHandles="1" noChangeArrowheads="1" noChangeShapeType="1" noTextEdit="1"/>
              </p:cNvSpPr>
              <p:nvPr>
                <p:ph sz="quarter" idx="4"/>
              </p:nvPr>
            </p:nvSpPr>
            <p:spPr>
              <a:xfrm>
                <a:off x="515273" y="1725682"/>
                <a:ext cx="8031963" cy="4699832"/>
              </a:xfrm>
              <a:blipFill>
                <a:blip r:embed="rId3"/>
                <a:stretch>
                  <a:fillRect l="-683" t="-1038"/>
                </a:stretch>
              </a:blipFill>
            </p:spPr>
            <p:txBody>
              <a:bodyPr/>
              <a:lstStyle/>
              <a:p>
                <a:r>
                  <a:rPr lang="he-IL">
                    <a:noFill/>
                  </a:rPr>
                  <a:t> </a:t>
                </a:r>
              </a:p>
            </p:txBody>
          </p:sp>
        </mc:Fallback>
      </mc:AlternateContent>
      <p:pic>
        <p:nvPicPr>
          <p:cNvPr id="5" name="תמונה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4637" y="1185681"/>
            <a:ext cx="2594919" cy="1643449"/>
          </a:xfrm>
          <a:prstGeom prst="rect">
            <a:avLst/>
          </a:prstGeom>
        </p:spPr>
      </p:pic>
      <p:sp>
        <p:nvSpPr>
          <p:cNvPr id="6" name="הסבר קווי 1 5"/>
          <p:cNvSpPr/>
          <p:nvPr/>
        </p:nvSpPr>
        <p:spPr>
          <a:xfrm>
            <a:off x="9860691" y="3107725"/>
            <a:ext cx="1878227" cy="852616"/>
          </a:xfrm>
          <a:prstGeom prst="borderCallout1">
            <a:avLst>
              <a:gd name="adj1" fmla="val 18750"/>
              <a:gd name="adj2" fmla="val -8333"/>
              <a:gd name="adj3" fmla="val -128080"/>
              <a:gd name="adj4" fmla="val -2517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מכשיר </a:t>
            </a:r>
            <a:r>
              <a:rPr lang="en-US" dirty="0"/>
              <a:t>LT</a:t>
            </a:r>
            <a:endParaRPr lang="he-IL" dirty="0"/>
          </a:p>
        </p:txBody>
      </p:sp>
      <p:sp>
        <p:nvSpPr>
          <p:cNvPr id="7" name="TextBox 6"/>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9" name="TextBox 8">
            <a:extLst>
              <a:ext uri="{FF2B5EF4-FFF2-40B4-BE49-F238E27FC236}">
                <a16:creationId xmlns:a16="http://schemas.microsoft.com/office/drawing/2014/main" id="{D7158BA0-5D4B-4F6A-AF79-1A3768EAB4C9}"/>
              </a:ext>
            </a:extLst>
          </p:cNvPr>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3512720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p:txBody>
          <a:bodyPr/>
          <a:lstStyle/>
          <a:p>
            <a:r>
              <a:rPr lang="he-IL" dirty="0"/>
              <a:t>שיטות הגנה מפני חשמול מבוססות הארקה</a:t>
            </a:r>
          </a:p>
        </p:txBody>
      </p:sp>
      <p:sp>
        <p:nvSpPr>
          <p:cNvPr id="3" name="כותרת משנה 2"/>
          <p:cNvSpPr>
            <a:spLocks noGrp="1"/>
          </p:cNvSpPr>
          <p:nvPr>
            <p:ph type="subTitle" idx="1"/>
          </p:nvPr>
        </p:nvSpPr>
        <p:spPr>
          <a:xfrm>
            <a:off x="1" y="3278492"/>
            <a:ext cx="12192000" cy="765200"/>
          </a:xfrm>
        </p:spPr>
        <p:txBody>
          <a:bodyPr/>
          <a:lstStyle/>
          <a:p>
            <a:r>
              <a:rPr lang="he-IL" dirty="0"/>
              <a:t>הארקת יסוד ואיפוס</a:t>
            </a:r>
          </a:p>
        </p:txBody>
      </p:sp>
      <p:sp>
        <p:nvSpPr>
          <p:cNvPr id="4" name="TextBox 3"/>
          <p:cNvSpPr txBox="1"/>
          <p:nvPr/>
        </p:nvSpPr>
        <p:spPr>
          <a:xfrm>
            <a:off x="9218142" y="158057"/>
            <a:ext cx="766118" cy="369332"/>
          </a:xfrm>
          <a:prstGeom prst="rect">
            <a:avLst/>
          </a:prstGeom>
          <a:noFill/>
        </p:spPr>
        <p:txBody>
          <a:bodyPr wrap="square" rtlCol="1">
            <a:spAutoFit/>
          </a:bodyPr>
          <a:lstStyle/>
          <a:p>
            <a:r>
              <a:rPr lang="he-IL" dirty="0"/>
              <a:t>בס"ד</a:t>
            </a:r>
          </a:p>
        </p:txBody>
      </p:sp>
      <p:sp>
        <p:nvSpPr>
          <p:cNvPr id="6" name="TextBox 5">
            <a:extLst>
              <a:ext uri="{FF2B5EF4-FFF2-40B4-BE49-F238E27FC236}">
                <a16:creationId xmlns:a16="http://schemas.microsoft.com/office/drawing/2014/main" id="{98AE07B9-B077-4E49-92A1-A7E3CC462920}"/>
              </a:ext>
            </a:extLst>
          </p:cNvPr>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2032271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הארקת יסוד</a:t>
            </a:r>
          </a:p>
        </p:txBody>
      </p:sp>
      <p:sp>
        <p:nvSpPr>
          <p:cNvPr id="3" name="מציין מיקום טקסט 2"/>
          <p:cNvSpPr>
            <a:spLocks noGrp="1"/>
          </p:cNvSpPr>
          <p:nvPr>
            <p:ph type="body" sz="quarter" idx="3"/>
          </p:nvPr>
        </p:nvSpPr>
        <p:spPr/>
        <p:txBody>
          <a:bodyPr/>
          <a:lstStyle/>
          <a:p>
            <a:r>
              <a:rPr lang="he-IL" dirty="0"/>
              <a:t>תיאור כללי</a:t>
            </a:r>
          </a:p>
        </p:txBody>
      </p:sp>
      <p:sp>
        <p:nvSpPr>
          <p:cNvPr id="4" name="מציין מיקום תוכן 3"/>
          <p:cNvSpPr>
            <a:spLocks noGrp="1"/>
          </p:cNvSpPr>
          <p:nvPr>
            <p:ph sz="quarter" idx="4"/>
          </p:nvPr>
        </p:nvSpPr>
        <p:spPr/>
        <p:txBody>
          <a:bodyPr>
            <a:normAutofit lnSpcReduction="10000"/>
          </a:bodyPr>
          <a:lstStyle/>
          <a:p>
            <a:r>
              <a:rPr lang="he-IL" dirty="0" err="1"/>
              <a:t>ישום</a:t>
            </a:r>
            <a:r>
              <a:rPr lang="he-IL" dirty="0"/>
              <a:t> של הארקת יסוד הוא חיבור יסודות המבנה באמצעות ריתוך של מוטות ברזל שקוטרם 10 מ"מ הנקרא "</a:t>
            </a:r>
            <a:r>
              <a:rPr lang="he-IL" b="1" dirty="0"/>
              <a:t>טבעת גישור</a:t>
            </a:r>
            <a:r>
              <a:rPr lang="he-IL" dirty="0"/>
              <a:t>", כל יסוד מתפקד כאלקטרודה השקועה עמוק באדמה וחיבורם של כל יסודות במקביל נותן אלקטרודה אחת גדולה בעלת קשר חזק עם המסה הכללית של האדמה, בנוסף הבטון יוצר רציפות חשמלית טובה וכל המכלול הזה נותן והתנגדות נמוכה עם הארקת השיטה.</a:t>
            </a:r>
          </a:p>
          <a:p>
            <a:r>
              <a:rPr lang="he-IL" dirty="0"/>
              <a:t>יש להוציא </a:t>
            </a:r>
            <a:r>
              <a:rPr lang="he-IL" b="1" dirty="0"/>
              <a:t>סנף</a:t>
            </a:r>
            <a:r>
              <a:rPr lang="he-IL" dirty="0"/>
              <a:t> מכל דופן של המבנה  העשוי מפס מגולוון ומרותך יסוד, מטרתו לבדוק את רציפות טבעת הגישור</a:t>
            </a:r>
          </a:p>
          <a:p>
            <a:r>
              <a:rPr lang="he-IL" dirty="0"/>
              <a:t>בנוסף</a:t>
            </a:r>
            <a:r>
              <a:rPr lang="en-US" dirty="0"/>
              <a:t> י</a:t>
            </a:r>
            <a:r>
              <a:rPr lang="he-IL" dirty="0"/>
              <a:t>ש להוציא </a:t>
            </a:r>
            <a:r>
              <a:rPr lang="he-IL" b="1" dirty="0"/>
              <a:t>סנף</a:t>
            </a:r>
            <a:r>
              <a:rPr lang="he-IL" dirty="0"/>
              <a:t> סמוך למיקום הלוח המתוכנן ואליו יש לחבר את </a:t>
            </a:r>
            <a:r>
              <a:rPr lang="he-IL" b="1" dirty="0"/>
              <a:t>פס השוואת הפוטנציאלים.</a:t>
            </a: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2514" y="93294"/>
            <a:ext cx="3099486" cy="3465452"/>
          </a:xfrm>
          <a:prstGeom prst="rect">
            <a:avLst/>
          </a:prstGeom>
        </p:spPr>
      </p:pic>
      <p:sp>
        <p:nvSpPr>
          <p:cNvPr id="7" name="מלבן 6"/>
          <p:cNvSpPr/>
          <p:nvPr/>
        </p:nvSpPr>
        <p:spPr>
          <a:xfrm flipH="1">
            <a:off x="9230498" y="1556018"/>
            <a:ext cx="345988" cy="270002"/>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p:cNvSpPr/>
          <p:nvPr/>
        </p:nvSpPr>
        <p:spPr>
          <a:xfrm flipH="1">
            <a:off x="10385856" y="630402"/>
            <a:ext cx="345988" cy="270002"/>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flipH="1">
            <a:off x="9209904" y="2423626"/>
            <a:ext cx="345988" cy="270002"/>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p:cNvSpPr/>
          <p:nvPr/>
        </p:nvSpPr>
        <p:spPr>
          <a:xfrm flipH="1">
            <a:off x="11425879" y="2423626"/>
            <a:ext cx="345988" cy="270002"/>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flipH="1">
            <a:off x="11446474" y="630402"/>
            <a:ext cx="345988" cy="270002"/>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flipH="1">
            <a:off x="10296269" y="2423626"/>
            <a:ext cx="345988" cy="270002"/>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flipH="1">
            <a:off x="11425879" y="1532083"/>
            <a:ext cx="345988" cy="270002"/>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5"/>
          <p:cNvSpPr/>
          <p:nvPr/>
        </p:nvSpPr>
        <p:spPr>
          <a:xfrm flipH="1">
            <a:off x="9230498" y="602348"/>
            <a:ext cx="345988" cy="270002"/>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800" dirty="0"/>
          </a:p>
        </p:txBody>
      </p:sp>
      <p:sp>
        <p:nvSpPr>
          <p:cNvPr id="14" name="הסבר קווי 1 13"/>
          <p:cNvSpPr/>
          <p:nvPr/>
        </p:nvSpPr>
        <p:spPr>
          <a:xfrm>
            <a:off x="10109371" y="1062681"/>
            <a:ext cx="888143" cy="763339"/>
          </a:xfrm>
          <a:prstGeom prst="borderCallout1">
            <a:avLst>
              <a:gd name="adj1" fmla="val 18750"/>
              <a:gd name="adj2" fmla="val -8333"/>
              <a:gd name="adj3" fmla="val 197782"/>
              <a:gd name="adj4" fmla="val -80422"/>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יסוד המבנה</a:t>
            </a:r>
          </a:p>
        </p:txBody>
      </p:sp>
      <p:sp>
        <p:nvSpPr>
          <p:cNvPr id="15" name="TextBox 14"/>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17" name="TextBox 16">
            <a:extLst>
              <a:ext uri="{FF2B5EF4-FFF2-40B4-BE49-F238E27FC236}">
                <a16:creationId xmlns:a16="http://schemas.microsoft.com/office/drawing/2014/main" id="{14A242A4-32AB-421E-A3C1-A0A7E9538D4E}"/>
              </a:ext>
            </a:extLst>
          </p:cNvPr>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2284376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הארקת יסוד</a:t>
            </a:r>
          </a:p>
        </p:txBody>
      </p:sp>
      <p:sp>
        <p:nvSpPr>
          <p:cNvPr id="4" name="מציין מיקום תוכן 3"/>
          <p:cNvSpPr>
            <a:spLocks noGrp="1"/>
          </p:cNvSpPr>
          <p:nvPr>
            <p:ph sz="quarter" idx="4"/>
          </p:nvPr>
        </p:nvSpPr>
        <p:spPr>
          <a:xfrm>
            <a:off x="651197" y="933094"/>
            <a:ext cx="8031963" cy="4860469"/>
          </a:xfrm>
        </p:spPr>
        <p:txBody>
          <a:bodyPr/>
          <a:lstStyle/>
          <a:p>
            <a:r>
              <a:rPr lang="he-IL" b="1" dirty="0"/>
              <a:t>פס השוואת פוטנציאלים – </a:t>
            </a:r>
            <a:r>
              <a:rPr lang="he-IL" dirty="0"/>
              <a:t>תפקידו לרכז את כל הארקות הראשיות כגון הארקת יסוד, פס הארקות לוח חשמל ,כל מבני המתכת במתקן, צנרת מים </a:t>
            </a:r>
            <a:r>
              <a:rPr lang="he-IL" dirty="0" err="1"/>
              <a:t>וכו</a:t>
            </a:r>
            <a:r>
              <a:rPr lang="he-IL" dirty="0"/>
              <a:t>. הפס מחובר לסנף המרותך לארקת יסוד ותפקידו לרכז את כל זרמי התקלה  ולהעביר אותם דרך האדמה לכיוון הארקת השיטה. מבנה הפס חייב להיות בעל שטת מינימלי של 160 מלי מטר רבוע, ולפחות 7 ברגים לחיבור.</a:t>
            </a:r>
          </a:p>
        </p:txBody>
      </p:sp>
      <p:pic>
        <p:nvPicPr>
          <p:cNvPr id="10" name="תמונה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1689" y="836695"/>
            <a:ext cx="2181792" cy="1329530"/>
          </a:xfrm>
          <a:prstGeom prst="rect">
            <a:avLst/>
          </a:prstGeom>
        </p:spPr>
      </p:pic>
      <p:sp>
        <p:nvSpPr>
          <p:cNvPr id="12" name="הסבר קווי 1 11"/>
          <p:cNvSpPr/>
          <p:nvPr/>
        </p:nvSpPr>
        <p:spPr>
          <a:xfrm>
            <a:off x="6172570" y="4419517"/>
            <a:ext cx="1859322" cy="778476"/>
          </a:xfrm>
          <a:prstGeom prst="borderCallout1">
            <a:avLst>
              <a:gd name="adj1" fmla="val 53670"/>
              <a:gd name="adj2" fmla="val -29457"/>
              <a:gd name="adj3" fmla="val 47421"/>
              <a:gd name="adj4" fmla="val -416"/>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פסי השוואת  פוטנציאלים</a:t>
            </a:r>
          </a:p>
        </p:txBody>
      </p:sp>
      <p:pic>
        <p:nvPicPr>
          <p:cNvPr id="14" name="תמונה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816" y="4030279"/>
            <a:ext cx="2794127" cy="1839618"/>
          </a:xfrm>
          <a:prstGeom prst="rect">
            <a:avLst/>
          </a:prstGeom>
        </p:spPr>
      </p:pic>
      <p:pic>
        <p:nvPicPr>
          <p:cNvPr id="15" name="תמונה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7586" y="4030279"/>
            <a:ext cx="2456500" cy="1805860"/>
          </a:xfrm>
          <a:prstGeom prst="rect">
            <a:avLst/>
          </a:prstGeom>
        </p:spPr>
      </p:pic>
      <p:sp>
        <p:nvSpPr>
          <p:cNvPr id="8" name="TextBox 7"/>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11" name="TextBox 10">
            <a:extLst>
              <a:ext uri="{FF2B5EF4-FFF2-40B4-BE49-F238E27FC236}">
                <a16:creationId xmlns:a16="http://schemas.microsoft.com/office/drawing/2014/main" id="{E84AF9E3-F59B-4CB1-BCD9-A946AB5AE037}"/>
              </a:ext>
            </a:extLst>
          </p:cNvPr>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2204739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הארקת יסוד</a:t>
            </a:r>
          </a:p>
        </p:txBody>
      </p:sp>
      <p:sp>
        <p:nvSpPr>
          <p:cNvPr id="3" name="מציין מיקום טקסט 2"/>
          <p:cNvSpPr>
            <a:spLocks noGrp="1"/>
          </p:cNvSpPr>
          <p:nvPr>
            <p:ph type="body" sz="quarter" idx="3"/>
          </p:nvPr>
        </p:nvSpPr>
        <p:spPr/>
        <p:txBody>
          <a:bodyPr/>
          <a:lstStyle/>
          <a:p>
            <a:r>
              <a:rPr lang="he-IL" dirty="0"/>
              <a:t>עוד מספר נקודות</a:t>
            </a:r>
          </a:p>
        </p:txBody>
      </p:sp>
      <p:sp>
        <p:nvSpPr>
          <p:cNvPr id="4" name="מציין מיקום תוכן 3"/>
          <p:cNvSpPr>
            <a:spLocks noGrp="1"/>
          </p:cNvSpPr>
          <p:nvPr>
            <p:ph sz="quarter" idx="4"/>
          </p:nvPr>
        </p:nvSpPr>
        <p:spPr>
          <a:xfrm>
            <a:off x="515273" y="1725682"/>
            <a:ext cx="8031963" cy="4477410"/>
          </a:xfrm>
        </p:spPr>
        <p:txBody>
          <a:bodyPr>
            <a:normAutofit lnSpcReduction="10000"/>
          </a:bodyPr>
          <a:lstStyle/>
          <a:p>
            <a:r>
              <a:rPr lang="he-IL" b="1" dirty="0"/>
              <a:t>סנף מדופן המבנה- </a:t>
            </a:r>
            <a:r>
              <a:rPr lang="he-IL" dirty="0"/>
              <a:t>סנף עשוי מפס מגולוון המרותך ליסוד המבנה ומיועד לבדיקת רציפות "טבעת הגישור", סנף זה </a:t>
            </a:r>
            <a:r>
              <a:rPr lang="he-IL" dirty="0" err="1"/>
              <a:t>מחוייב</a:t>
            </a:r>
            <a:r>
              <a:rPr lang="he-IL" dirty="0"/>
              <a:t> להיות מכוסה עם קופסה ושלט "הארקת יסוד". </a:t>
            </a:r>
          </a:p>
          <a:p>
            <a:endParaRPr lang="he-IL" dirty="0"/>
          </a:p>
          <a:p>
            <a:endParaRPr lang="he-IL" dirty="0"/>
          </a:p>
          <a:p>
            <a:endParaRPr lang="he-IL" dirty="0"/>
          </a:p>
          <a:p>
            <a:r>
              <a:rPr lang="he-IL" dirty="0"/>
              <a:t>יתרון של הארקת יסוד הוא שלא ניתן לפרק אותה כמו הארקת הגנה</a:t>
            </a:r>
          </a:p>
          <a:p>
            <a:r>
              <a:rPr lang="he-IL" dirty="0"/>
              <a:t>כל מבנה הנבנה אחרי 1979 בעל יסודות מחויב בהארקת יסוד, לכן הארקת הגנה הינה שיטה מיושנת, ורוב הארקות ההגה קיימות במתקנים ישנים.</a:t>
            </a:r>
          </a:p>
          <a:p>
            <a:endParaRPr lang="he-IL" dirty="0"/>
          </a:p>
          <a:p>
            <a:endParaRPr lang="he-IL" dirty="0"/>
          </a:p>
        </p:txBody>
      </p:sp>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1358" y="2801379"/>
            <a:ext cx="1108411" cy="1169197"/>
          </a:xfrm>
          <a:prstGeom prst="rect">
            <a:avLst/>
          </a:prstGeom>
        </p:spPr>
      </p:pic>
      <p:pic>
        <p:nvPicPr>
          <p:cNvPr id="6" name="תמונה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7542" y="2820027"/>
            <a:ext cx="1391038" cy="1169197"/>
          </a:xfrm>
          <a:prstGeom prst="rect">
            <a:avLst/>
          </a:prstGeom>
        </p:spPr>
      </p:pic>
      <p:pic>
        <p:nvPicPr>
          <p:cNvPr id="7" name="תמונה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8067" y="2820027"/>
            <a:ext cx="1943187" cy="1169197"/>
          </a:xfrm>
          <a:prstGeom prst="rect">
            <a:avLst/>
          </a:prstGeom>
        </p:spPr>
      </p:pic>
      <p:sp>
        <p:nvSpPr>
          <p:cNvPr id="8" name="הסבר קווי 1 7"/>
          <p:cNvSpPr/>
          <p:nvPr/>
        </p:nvSpPr>
        <p:spPr>
          <a:xfrm>
            <a:off x="8518546" y="2438917"/>
            <a:ext cx="1727101" cy="362462"/>
          </a:xfrm>
          <a:prstGeom prst="borderCallout1">
            <a:avLst>
              <a:gd name="adj1" fmla="val 284824"/>
              <a:gd name="adj2" fmla="val -75905"/>
              <a:gd name="adj3" fmla="val 43778"/>
              <a:gd name="adj4" fmla="val -3953"/>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סנפים</a:t>
            </a:r>
          </a:p>
        </p:txBody>
      </p:sp>
      <p:sp>
        <p:nvSpPr>
          <p:cNvPr id="9" name="TextBox 8"/>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11" name="TextBox 10">
            <a:extLst>
              <a:ext uri="{FF2B5EF4-FFF2-40B4-BE49-F238E27FC236}">
                <a16:creationId xmlns:a16="http://schemas.microsoft.com/office/drawing/2014/main" id="{8B663C38-EE33-495A-ACA4-85E7204E5883}"/>
              </a:ext>
            </a:extLst>
          </p:cNvPr>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1300068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לסיכום השיעור</a:t>
            </a:r>
          </a:p>
        </p:txBody>
      </p:sp>
      <p:sp>
        <p:nvSpPr>
          <p:cNvPr id="3" name="מציין מיקום תוכן 2"/>
          <p:cNvSpPr>
            <a:spLocks noGrp="1"/>
          </p:cNvSpPr>
          <p:nvPr>
            <p:ph idx="1"/>
          </p:nvPr>
        </p:nvSpPr>
        <p:spPr/>
        <p:txBody>
          <a:bodyPr>
            <a:normAutofit/>
          </a:bodyPr>
          <a:lstStyle/>
          <a:p>
            <a:r>
              <a:rPr lang="he-IL" dirty="0"/>
              <a:t>ראינו כי ניתן להזרים זרם דרך האדמה. וכיצד נסגרת לולאת התקלה.</a:t>
            </a:r>
          </a:p>
          <a:p>
            <a:r>
              <a:rPr lang="he-IL" dirty="0"/>
              <a:t>הראנו כי פוטנציאל הארקה המחוברת לאדמה שווה אפס.</a:t>
            </a:r>
          </a:p>
          <a:p>
            <a:r>
              <a:rPr lang="he-IL" dirty="0"/>
              <a:t>הצגנו את עיקרון הארקת שיטה, ואופן חיבורה לאדמה ולשנאי.</a:t>
            </a:r>
          </a:p>
          <a:p>
            <a:r>
              <a:rPr lang="he-IL" dirty="0"/>
              <a:t>למדנו על הארקת הגנה כיצד היא מחוברת, ואיך לולאת התקלה נסגרת דרך הארקת השיטה. </a:t>
            </a:r>
          </a:p>
          <a:p>
            <a:endParaRPr lang="he-IL" dirty="0"/>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6865" y="1195757"/>
            <a:ext cx="2889057" cy="2454962"/>
          </a:xfrm>
          <a:prstGeom prst="rect">
            <a:avLst/>
          </a:prstGeom>
        </p:spPr>
      </p:pic>
      <p:sp>
        <p:nvSpPr>
          <p:cNvPr id="5" name="TextBox 4"/>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7" name="TextBox 6">
            <a:extLst>
              <a:ext uri="{FF2B5EF4-FFF2-40B4-BE49-F238E27FC236}">
                <a16:creationId xmlns:a16="http://schemas.microsoft.com/office/drawing/2014/main" id="{0A92A46C-826F-4AFB-80B4-8915712E15BA}"/>
              </a:ext>
            </a:extLst>
          </p:cNvPr>
          <p:cNvSpPr txBox="1"/>
          <p:nvPr/>
        </p:nvSpPr>
        <p:spPr>
          <a:xfrm>
            <a:off x="5655754" y="6513529"/>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2116275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שאלה 1</a:t>
            </a:r>
          </a:p>
        </p:txBody>
      </p:sp>
      <p:pic>
        <p:nvPicPr>
          <p:cNvPr id="4" name="מציין מיקום תוכן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4728" y="1522791"/>
            <a:ext cx="11148840" cy="2196593"/>
          </a:xfrm>
        </p:spPr>
      </p:pic>
      <p:sp>
        <p:nvSpPr>
          <p:cNvPr id="5" name="אליפסה 4"/>
          <p:cNvSpPr/>
          <p:nvPr/>
        </p:nvSpPr>
        <p:spPr>
          <a:xfrm>
            <a:off x="10626812" y="2564026"/>
            <a:ext cx="160637" cy="1853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TextBox 5">
            <a:extLst>
              <a:ext uri="{FF2B5EF4-FFF2-40B4-BE49-F238E27FC236}">
                <a16:creationId xmlns:a16="http://schemas.microsoft.com/office/drawing/2014/main" id="{16F85E3E-9C18-48A8-BAE3-23117D28C1F2}"/>
              </a:ext>
            </a:extLst>
          </p:cNvPr>
          <p:cNvSpPr txBox="1"/>
          <p:nvPr/>
        </p:nvSpPr>
        <p:spPr>
          <a:xfrm>
            <a:off x="5616585" y="6491017"/>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816528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שאלה 2</a:t>
            </a:r>
          </a:p>
        </p:txBody>
      </p:sp>
      <p:pic>
        <p:nvPicPr>
          <p:cNvPr id="4" name="מציין מיקום תוכן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937" y="1150403"/>
            <a:ext cx="10345651" cy="2902613"/>
          </a:xfrm>
        </p:spPr>
      </p:pic>
      <p:sp>
        <p:nvSpPr>
          <p:cNvPr id="5" name="אליפסה 4"/>
          <p:cNvSpPr/>
          <p:nvPr/>
        </p:nvSpPr>
        <p:spPr>
          <a:xfrm>
            <a:off x="10478530" y="2879124"/>
            <a:ext cx="160637" cy="1853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TextBox 5">
            <a:extLst>
              <a:ext uri="{FF2B5EF4-FFF2-40B4-BE49-F238E27FC236}">
                <a16:creationId xmlns:a16="http://schemas.microsoft.com/office/drawing/2014/main" id="{8F0B939A-498F-4F04-B7EA-79D06C1894A7}"/>
              </a:ext>
            </a:extLst>
          </p:cNvPr>
          <p:cNvSpPr txBox="1"/>
          <p:nvPr/>
        </p:nvSpPr>
        <p:spPr>
          <a:xfrm>
            <a:off x="5688762" y="6460399"/>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1256182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23F6F61-4567-462B-A618-70CBC508D8B8}"/>
              </a:ext>
            </a:extLst>
          </p:cNvPr>
          <p:cNvPicPr>
            <a:picLocks noChangeAspect="1"/>
          </p:cNvPicPr>
          <p:nvPr/>
        </p:nvPicPr>
        <p:blipFill rotWithShape="1">
          <a:blip r:embed="rId2"/>
          <a:srcRect l="39172" r="34234" b="66411"/>
          <a:stretch/>
        </p:blipFill>
        <p:spPr>
          <a:xfrm>
            <a:off x="4775994" y="0"/>
            <a:ext cx="3241964" cy="1838476"/>
          </a:xfrm>
          <a:prstGeom prst="rect">
            <a:avLst/>
          </a:prstGeom>
        </p:spPr>
      </p:pic>
      <p:sp>
        <p:nvSpPr>
          <p:cNvPr id="4" name="תיבת טקסט 3">
            <a:extLst>
              <a:ext uri="{FF2B5EF4-FFF2-40B4-BE49-F238E27FC236}">
                <a16:creationId xmlns:a16="http://schemas.microsoft.com/office/drawing/2014/main" id="{904EE8F9-32B7-45EB-8FC4-CC451E605118}"/>
              </a:ext>
            </a:extLst>
          </p:cNvPr>
          <p:cNvSpPr txBox="1"/>
          <p:nvPr/>
        </p:nvSpPr>
        <p:spPr>
          <a:xfrm>
            <a:off x="1385454" y="3016112"/>
            <a:ext cx="10436297" cy="1815882"/>
          </a:xfrm>
          <a:prstGeom prst="rect">
            <a:avLst/>
          </a:prstGeom>
          <a:noFill/>
        </p:spPr>
        <p:txBody>
          <a:bodyPr wrap="square" rtlCol="1">
            <a:spAutoFit/>
          </a:bodyPr>
          <a:lstStyle/>
          <a:p>
            <a:pPr marL="895350" algn="just"/>
            <a:r>
              <a:rPr lang="he-IL" sz="2800" dirty="0">
                <a:solidFill>
                  <a:srgbClr val="192A72"/>
                </a:solidFill>
                <a:latin typeface="Varela Round" panose="00000500000000000000" pitchFamily="2" charset="-79"/>
                <a:cs typeface="Varela Round" panose="00000500000000000000" pitchFamily="2" charset="-79"/>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a:t>
            </a:r>
            <a:r>
              <a:rPr lang="en-US" sz="2800" dirty="0">
                <a:solidFill>
                  <a:srgbClr val="192A72"/>
                </a:solidFill>
                <a:latin typeface="Varela Round" panose="00000500000000000000" pitchFamily="2" charset="-79"/>
                <a:cs typeface="Varela Round" panose="00000500000000000000" pitchFamily="2" charset="-79"/>
              </a:rPr>
              <a:t>rights@education.gov.il</a:t>
            </a:r>
            <a:endParaRPr lang="he-IL" sz="2800" dirty="0">
              <a:solidFill>
                <a:srgbClr val="192A72"/>
              </a:solidFill>
              <a:latin typeface="Varela Round" panose="00000500000000000000" pitchFamily="2" charset="-79"/>
              <a:cs typeface="Varela Round" panose="00000500000000000000" pitchFamily="2" charset="-79"/>
            </a:endParaRPr>
          </a:p>
        </p:txBody>
      </p:sp>
      <p:sp>
        <p:nvSpPr>
          <p:cNvPr id="5" name="מלבן 4">
            <a:extLst>
              <a:ext uri="{FF2B5EF4-FFF2-40B4-BE49-F238E27FC236}">
                <a16:creationId xmlns:a16="http://schemas.microsoft.com/office/drawing/2014/main" id="{0276247E-F89D-4BE1-B3D6-7FE06BEB5A42}"/>
              </a:ext>
            </a:extLst>
          </p:cNvPr>
          <p:cNvSpPr/>
          <p:nvPr/>
        </p:nvSpPr>
        <p:spPr>
          <a:xfrm>
            <a:off x="795" y="1838476"/>
            <a:ext cx="12190412" cy="763286"/>
          </a:xfrm>
          <a:prstGeom prst="rect">
            <a:avLst/>
          </a:prstGeom>
        </p:spPr>
        <p:txBody>
          <a:bodyPr wrap="square">
            <a:spAutoFit/>
          </a:bodyPr>
          <a:lstStyle/>
          <a:p>
            <a:pPr algn="ctr">
              <a:lnSpc>
                <a:spcPct val="150000"/>
              </a:lnSpc>
            </a:pPr>
            <a:r>
              <a:rPr lang="he-IL" sz="3200" b="1" dirty="0">
                <a:solidFill>
                  <a:srgbClr val="192A72"/>
                </a:solidFill>
                <a:latin typeface="Varela Round" panose="00000500000000000000" pitchFamily="2" charset="-79"/>
                <a:cs typeface="Varela Round" panose="00000500000000000000" pitchFamily="2" charset="-79"/>
              </a:rPr>
              <a:t>שימוש ביצירות מוגנות בזכויות יוצרים ואיתור בעלי זכויות </a:t>
            </a:r>
          </a:p>
        </p:txBody>
      </p:sp>
      <p:sp>
        <p:nvSpPr>
          <p:cNvPr id="6" name="TextBox 5"/>
          <p:cNvSpPr txBox="1"/>
          <p:nvPr/>
        </p:nvSpPr>
        <p:spPr>
          <a:xfrm>
            <a:off x="11294077" y="190582"/>
            <a:ext cx="766118" cy="369332"/>
          </a:xfrm>
          <a:prstGeom prst="rect">
            <a:avLst/>
          </a:prstGeom>
          <a:noFill/>
        </p:spPr>
        <p:txBody>
          <a:bodyPr wrap="square" rtlCol="1">
            <a:spAutoFit/>
          </a:bodyPr>
          <a:lstStyle/>
          <a:p>
            <a:r>
              <a:rPr lang="he-IL" dirty="0"/>
              <a:t>בס"ד</a:t>
            </a:r>
          </a:p>
        </p:txBody>
      </p:sp>
    </p:spTree>
    <p:extLst>
      <p:ext uri="{BB962C8B-B14F-4D97-AF65-F5344CB8AC3E}">
        <p14:creationId xmlns:p14="http://schemas.microsoft.com/office/powerpoint/2010/main" val="2152668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0" y="1725681"/>
            <a:ext cx="8031962" cy="4522572"/>
          </a:xfrm>
        </p:spPr>
        <p:txBody>
          <a:bodyPr>
            <a:normAutofit/>
          </a:bodyPr>
          <a:lstStyle/>
          <a:p>
            <a:pPr marL="0" indent="0">
              <a:buNone/>
            </a:pPr>
            <a:r>
              <a:rPr lang="he-IL" dirty="0"/>
              <a:t>הארקה –מציינת את המסה כללית של האדמה, ובעלת פוטנציאל אפס .</a:t>
            </a:r>
          </a:p>
          <a:p>
            <a:pPr marL="0" indent="0">
              <a:buNone/>
            </a:pPr>
            <a:r>
              <a:rPr lang="he-IL" dirty="0"/>
              <a:t>סימון  מקובל של הארקה:</a:t>
            </a:r>
          </a:p>
          <a:p>
            <a:pPr marL="0" indent="0">
              <a:buNone/>
            </a:pPr>
            <a:endParaRPr lang="en-US" dirty="0"/>
          </a:p>
          <a:p>
            <a:pPr marL="0" indent="0">
              <a:buNone/>
            </a:pPr>
            <a:r>
              <a:rPr lang="he-IL" dirty="0"/>
              <a:t>מוליך הארקה  מסומן בצבעים של צהוב ירוק</a:t>
            </a:r>
            <a:endParaRPr lang="en-US" dirty="0"/>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161" y="2817966"/>
            <a:ext cx="2034716" cy="1297460"/>
          </a:xfrm>
          <a:prstGeom prst="rect">
            <a:avLst/>
          </a:prstGeom>
        </p:spPr>
      </p:pic>
      <p:sp>
        <p:nvSpPr>
          <p:cNvPr id="5" name="כותרת 1"/>
          <p:cNvSpPr>
            <a:spLocks noGrp="1"/>
          </p:cNvSpPr>
          <p:nvPr>
            <p:ph type="title"/>
          </p:nvPr>
        </p:nvSpPr>
        <p:spPr>
          <a:xfrm>
            <a:off x="4277" y="154339"/>
            <a:ext cx="12187723" cy="720000"/>
          </a:xfrm>
        </p:spPr>
        <p:txBody>
          <a:bodyPr/>
          <a:lstStyle/>
          <a:p>
            <a:r>
              <a:rPr lang="he-IL" dirty="0"/>
              <a:t>                          הארקת שיטה	</a:t>
            </a:r>
          </a:p>
        </p:txBody>
      </p:sp>
      <p:sp>
        <p:nvSpPr>
          <p:cNvPr id="8" name="מציין מיקום טקסט 2"/>
          <p:cNvSpPr txBox="1">
            <a:spLocks/>
          </p:cNvSpPr>
          <p:nvPr/>
        </p:nvSpPr>
        <p:spPr>
          <a:xfrm>
            <a:off x="515275" y="1185681"/>
            <a:ext cx="8306992" cy="540000"/>
          </a:xfrm>
          <a:prstGeom prst="rect">
            <a:avLst/>
          </a:prstGeom>
        </p:spPr>
        <p:txBody>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he-IL" dirty="0">
                <a:solidFill>
                  <a:srgbClr val="00B0F0"/>
                </a:solidFill>
              </a:rPr>
              <a:t>נגדיר מושגים כלליים בהארקה</a:t>
            </a:r>
          </a:p>
        </p:txBody>
      </p:sp>
      <p:cxnSp>
        <p:nvCxnSpPr>
          <p:cNvPr id="7" name="מחבר ישר 6"/>
          <p:cNvCxnSpPr/>
          <p:nvPr/>
        </p:nvCxnSpPr>
        <p:spPr>
          <a:xfrm>
            <a:off x="3198309" y="5280988"/>
            <a:ext cx="2533135" cy="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מחבר ישר 26"/>
          <p:cNvCxnSpPr/>
          <p:nvPr/>
        </p:nvCxnSpPr>
        <p:spPr>
          <a:xfrm>
            <a:off x="3560920" y="5280988"/>
            <a:ext cx="41387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 name="מחבר ישר 27"/>
          <p:cNvCxnSpPr/>
          <p:nvPr/>
        </p:nvCxnSpPr>
        <p:spPr>
          <a:xfrm>
            <a:off x="4270367" y="5280988"/>
            <a:ext cx="41387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מחבר ישר 28"/>
          <p:cNvCxnSpPr/>
          <p:nvPr/>
        </p:nvCxnSpPr>
        <p:spPr>
          <a:xfrm>
            <a:off x="4954107" y="5280988"/>
            <a:ext cx="4138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1294077" y="190582"/>
            <a:ext cx="766118" cy="369332"/>
          </a:xfrm>
          <a:prstGeom prst="rect">
            <a:avLst/>
          </a:prstGeom>
          <a:noFill/>
        </p:spPr>
        <p:txBody>
          <a:bodyPr wrap="square" rtlCol="1">
            <a:spAutoFit/>
          </a:bodyPr>
          <a:lstStyle/>
          <a:p>
            <a:r>
              <a:rPr lang="he-IL" dirty="0"/>
              <a:t>בס"ד</a:t>
            </a:r>
          </a:p>
        </p:txBody>
      </p:sp>
      <p:pic>
        <p:nvPicPr>
          <p:cNvPr id="13" name="תמונה 4">
            <a:extLst>
              <a:ext uri="{FF2B5EF4-FFF2-40B4-BE49-F238E27FC236}">
                <a16:creationId xmlns:a16="http://schemas.microsoft.com/office/drawing/2014/main" id="{E7B18215-6712-4406-950E-8A208CF10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2220" y="1690374"/>
            <a:ext cx="2724505" cy="1561270"/>
          </a:xfrm>
          <a:prstGeom prst="rect">
            <a:avLst/>
          </a:prstGeom>
        </p:spPr>
      </p:pic>
      <p:sp>
        <p:nvSpPr>
          <p:cNvPr id="14" name="TextBox 13">
            <a:extLst>
              <a:ext uri="{FF2B5EF4-FFF2-40B4-BE49-F238E27FC236}">
                <a16:creationId xmlns:a16="http://schemas.microsoft.com/office/drawing/2014/main" id="{2355491D-E77E-42B8-BE9E-690274AFA390}"/>
              </a:ext>
            </a:extLst>
          </p:cNvPr>
          <p:cNvSpPr txBox="1"/>
          <p:nvPr/>
        </p:nvSpPr>
        <p:spPr>
          <a:xfrm>
            <a:off x="5731444" y="6501647"/>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1443961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הארקת שיטה</a:t>
            </a:r>
          </a:p>
        </p:txBody>
      </p:sp>
      <p:sp>
        <p:nvSpPr>
          <p:cNvPr id="3" name="מציין מיקום טקסט 2"/>
          <p:cNvSpPr>
            <a:spLocks noGrp="1"/>
          </p:cNvSpPr>
          <p:nvPr>
            <p:ph type="body" sz="quarter" idx="3"/>
          </p:nvPr>
        </p:nvSpPr>
        <p:spPr/>
        <p:txBody>
          <a:bodyPr/>
          <a:lstStyle/>
          <a:p>
            <a:r>
              <a:rPr lang="he-IL" dirty="0"/>
              <a:t>בכדי לבין מה היא הארקה נגדיר פוטנציאל חשמלי</a:t>
            </a:r>
          </a:p>
        </p:txBody>
      </p:sp>
      <mc:AlternateContent xmlns:mc="http://schemas.openxmlformats.org/markup-compatibility/2006" xmlns:a14="http://schemas.microsoft.com/office/drawing/2010/main">
        <mc:Choice Requires="a14">
          <p:sp>
            <p:nvSpPr>
              <p:cNvPr id="4" name="מציין מיקום תוכן 3"/>
              <p:cNvSpPr>
                <a:spLocks noGrp="1"/>
              </p:cNvSpPr>
              <p:nvPr>
                <p:ph sz="quarter" idx="4"/>
              </p:nvPr>
            </p:nvSpPr>
            <p:spPr/>
            <p:txBody>
              <a:bodyPr/>
              <a:lstStyle/>
              <a:p>
                <a:r>
                  <a:rPr lang="he-IL" dirty="0"/>
                  <a:t>מתח בין שני נקודות נקרא הפרש פוטנציאלים </a:t>
                </a:r>
              </a:p>
              <a:p>
                <a:r>
                  <a:rPr lang="he-IL" dirty="0"/>
                  <a:t>לפי הגדרה פיסיקלית של פוטנציאל חשמלי בנקודה אחת נתן לחשב לפי הנוסחה :   </a:t>
                </a:r>
                <a14:m>
                  <m:oMath xmlns:m="http://schemas.openxmlformats.org/officeDocument/2006/math">
                    <m:r>
                      <a:rPr lang="en-US" b="0" i="1" smtClean="0">
                        <a:latin typeface="Cambria Math"/>
                      </a:rPr>
                      <m:t>𝑉</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𝑘𝑞</m:t>
                        </m:r>
                      </m:num>
                      <m:den>
                        <m:r>
                          <a:rPr lang="en-US" b="0" i="1" smtClean="0">
                            <a:latin typeface="Cambria Math"/>
                          </a:rPr>
                          <m:t>𝑟</m:t>
                        </m:r>
                      </m:den>
                    </m:f>
                  </m:oMath>
                </a14:m>
                <a:endParaRPr lang="he-IL" dirty="0"/>
              </a:p>
              <a:p>
                <a:endParaRPr lang="he-IL" dirty="0"/>
              </a:p>
              <a:p>
                <a:r>
                  <a:rPr lang="he-IL" dirty="0"/>
                  <a:t>כאשר </a:t>
                </a:r>
                <a:r>
                  <a:rPr lang="en-US" dirty="0"/>
                  <a:t>V </a:t>
                </a:r>
                <a:r>
                  <a:rPr lang="he-IL" dirty="0"/>
                  <a:t> -פוטנציאל מתח בנקודה</a:t>
                </a:r>
              </a:p>
              <a:p>
                <a:r>
                  <a:rPr lang="he-IL" dirty="0"/>
                  <a:t>            </a:t>
                </a:r>
                <a:r>
                  <a:rPr lang="en-US" dirty="0">
                    <a:ea typeface="Cambria Math"/>
                  </a:rPr>
                  <a:t>k</a:t>
                </a:r>
                <a:r>
                  <a:rPr lang="he-IL" dirty="0">
                    <a:ea typeface="Cambria Math"/>
                  </a:rPr>
                  <a:t> –קבוע קולון</a:t>
                </a:r>
              </a:p>
              <a:p>
                <a:r>
                  <a:rPr lang="he-IL" dirty="0"/>
                  <a:t>            </a:t>
                </a:r>
                <a:r>
                  <a:rPr lang="en-US" dirty="0"/>
                  <a:t>q</a:t>
                </a:r>
                <a:r>
                  <a:rPr lang="he-IL" dirty="0"/>
                  <a:t> – כמות המטען בנקודה</a:t>
                </a:r>
              </a:p>
              <a:p>
                <a:r>
                  <a:rPr lang="he-IL" dirty="0"/>
                  <a:t>            </a:t>
                </a:r>
                <a:r>
                  <a:rPr lang="en-US" dirty="0"/>
                  <a:t>r</a:t>
                </a:r>
                <a:r>
                  <a:rPr lang="he-IL" dirty="0"/>
                  <a:t> –רדיוס המרחק</a:t>
                </a:r>
              </a:p>
            </p:txBody>
          </p:sp>
        </mc:Choice>
        <mc:Fallback xmlns="">
          <p:sp>
            <p:nvSpPr>
              <p:cNvPr id="4" name="מציין מיקום תוכן 3"/>
              <p:cNvSpPr>
                <a:spLocks noGrp="1" noRot="1" noChangeAspect="1" noMove="1" noResize="1" noEditPoints="1" noAdjustHandles="1" noChangeArrowheads="1" noChangeShapeType="1" noTextEdit="1"/>
              </p:cNvSpPr>
              <p:nvPr>
                <p:ph sz="quarter" idx="4"/>
              </p:nvPr>
            </p:nvSpPr>
            <p:spPr>
              <a:blipFill>
                <a:blip r:embed="rId2"/>
                <a:stretch>
                  <a:fillRect t="-1175"/>
                </a:stretch>
              </a:blipFill>
            </p:spPr>
            <p:txBody>
              <a:bodyPr/>
              <a:lstStyle/>
              <a:p>
                <a:r>
                  <a:rPr lang="he-IL">
                    <a:noFill/>
                  </a:rPr>
                  <a:t> </a:t>
                </a:r>
              </a:p>
            </p:txBody>
          </p:sp>
        </mc:Fallback>
      </mc:AlternateContent>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389" y="4254998"/>
            <a:ext cx="1889924" cy="1623201"/>
          </a:xfrm>
          <a:prstGeom prst="rect">
            <a:avLst/>
          </a:prstGeom>
        </p:spPr>
      </p:pic>
      <p:pic>
        <p:nvPicPr>
          <p:cNvPr id="6" name="תמונה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3205" y="933094"/>
            <a:ext cx="2217612" cy="2126164"/>
          </a:xfrm>
          <a:prstGeom prst="rect">
            <a:avLst/>
          </a:prstGeom>
        </p:spPr>
      </p:pic>
      <p:sp>
        <p:nvSpPr>
          <p:cNvPr id="7" name="TextBox 6"/>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9" name="TextBox 8">
            <a:extLst>
              <a:ext uri="{FF2B5EF4-FFF2-40B4-BE49-F238E27FC236}">
                <a16:creationId xmlns:a16="http://schemas.microsoft.com/office/drawing/2014/main" id="{5935DE97-23A9-4447-B02F-D87FA40B477E}"/>
              </a:ext>
            </a:extLst>
          </p:cNvPr>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3880060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0453" y="1836518"/>
            <a:ext cx="750873" cy="407163"/>
          </a:xfrm>
          <a:prstGeom prst="rect">
            <a:avLst/>
          </a:prstGeom>
        </p:spPr>
      </p:pic>
      <p:sp>
        <p:nvSpPr>
          <p:cNvPr id="2" name="כותרת 1"/>
          <p:cNvSpPr>
            <a:spLocks noGrp="1"/>
          </p:cNvSpPr>
          <p:nvPr>
            <p:ph type="title"/>
          </p:nvPr>
        </p:nvSpPr>
        <p:spPr/>
        <p:txBody>
          <a:bodyPr/>
          <a:lstStyle/>
          <a:p>
            <a:r>
              <a:rPr lang="he-IL" dirty="0"/>
              <a:t>הארקת שיטה</a:t>
            </a:r>
          </a:p>
        </p:txBody>
      </p:sp>
      <mc:AlternateContent xmlns:mc="http://schemas.openxmlformats.org/markup-compatibility/2006" xmlns:a14="http://schemas.microsoft.com/office/drawing/2010/main">
        <mc:Choice Requires="a14">
          <p:sp>
            <p:nvSpPr>
              <p:cNvPr id="3" name="מציין מיקום תוכן 2"/>
              <p:cNvSpPr>
                <a:spLocks noGrp="1"/>
              </p:cNvSpPr>
              <p:nvPr>
                <p:ph idx="1"/>
              </p:nvPr>
            </p:nvSpPr>
            <p:spPr>
              <a:xfrm>
                <a:off x="515274" y="1927654"/>
                <a:ext cx="8031962" cy="3879662"/>
              </a:xfrm>
            </p:spPr>
            <p:txBody>
              <a:bodyPr/>
              <a:lstStyle/>
              <a:p>
                <a:r>
                  <a:rPr lang="he-IL" dirty="0"/>
                  <a:t>כאשר נרצה לחשב את הפוטנציאל החשמלי של כדור ארץ ונציב בנוסחה את הערך של הרדיוס שהוא גודל אין סופי היחס לכל יחידת אורך לכן</a:t>
                </a:r>
              </a:p>
              <a:p>
                <a14:m>
                  <m:oMath xmlns:m="http://schemas.openxmlformats.org/officeDocument/2006/math">
                    <m:r>
                      <a:rPr lang="en-US" b="0" i="1" smtClean="0">
                        <a:latin typeface="Cambria Math"/>
                      </a:rPr>
                      <m:t>𝑉</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𝑘𝑞</m:t>
                        </m:r>
                      </m:num>
                      <m:den>
                        <m:r>
                          <a:rPr lang="en-US" b="0" i="1" smtClean="0">
                            <a:latin typeface="Cambria Math"/>
                          </a:rPr>
                          <m:t>𝑟</m:t>
                        </m:r>
                      </m:den>
                    </m:f>
                  </m:oMath>
                </a14:m>
                <a:r>
                  <a:rPr lang="en-US" dirty="0"/>
                  <a:t>=</a:t>
                </a:r>
                <a14:m>
                  <m:oMath xmlns:m="http://schemas.openxmlformats.org/officeDocument/2006/math">
                    <m:f>
                      <m:fPr>
                        <m:ctrlPr>
                          <a:rPr lang="en-US" i="1" dirty="0" smtClean="0">
                            <a:latin typeface="Cambria Math" panose="02040503050406030204" pitchFamily="18" charset="0"/>
                          </a:rPr>
                        </m:ctrlPr>
                      </m:fPr>
                      <m:num>
                        <m:r>
                          <a:rPr lang="en-US" b="0" i="1" dirty="0" smtClean="0">
                            <a:latin typeface="Cambria Math"/>
                          </a:rPr>
                          <m:t>𝑘𝑞</m:t>
                        </m:r>
                      </m:num>
                      <m:den>
                        <m:r>
                          <a:rPr lang="en-US" i="1" dirty="0" smtClean="0">
                            <a:latin typeface="Cambria Math"/>
                          </a:rPr>
                          <m:t>∞</m:t>
                        </m:r>
                      </m:den>
                    </m:f>
                  </m:oMath>
                </a14:m>
                <a:r>
                  <a:rPr lang="en-US" dirty="0"/>
                  <a:t>=0</a:t>
                </a:r>
              </a:p>
              <a:p>
                <a:r>
                  <a:rPr lang="he-IL" dirty="0"/>
                  <a:t>כאשר נחלק מספר סופי בערך אין סופי נקבל תוצאה אפס, לכן ערך הפוטנציאל החשמלי של כדור הארץ הוא אפס</a:t>
                </a:r>
              </a:p>
              <a:p>
                <a:endParaRPr lang="he-IL" dirty="0"/>
              </a:p>
              <a:p>
                <a:endParaRPr lang="he-IL" dirty="0"/>
              </a:p>
            </p:txBody>
          </p:sp>
        </mc:Choice>
        <mc:Fallback xmlns="">
          <p:sp>
            <p:nvSpPr>
              <p:cNvPr id="3" name="מציין מיקום תוכן 2"/>
              <p:cNvSpPr>
                <a:spLocks noGrp="1" noRot="1" noChangeAspect="1" noMove="1" noResize="1" noEditPoints="1" noAdjustHandles="1" noChangeArrowheads="1" noChangeShapeType="1" noTextEdit="1"/>
              </p:cNvSpPr>
              <p:nvPr>
                <p:ph idx="1"/>
              </p:nvPr>
            </p:nvSpPr>
            <p:spPr>
              <a:xfrm>
                <a:off x="515274" y="1927654"/>
                <a:ext cx="8031962" cy="3879662"/>
              </a:xfrm>
              <a:blipFill>
                <a:blip r:embed="rId3"/>
                <a:stretch>
                  <a:fillRect l="-380" r="-1063" b="-31711"/>
                </a:stretch>
              </a:blipFill>
            </p:spPr>
            <p:txBody>
              <a:bodyPr/>
              <a:lstStyle/>
              <a:p>
                <a:r>
                  <a:rPr lang="he-IL">
                    <a:noFill/>
                  </a:rPr>
                  <a:t> </a:t>
                </a:r>
              </a:p>
            </p:txBody>
          </p:sp>
        </mc:Fallback>
      </mc:AlternateContent>
      <p:sp>
        <p:nvSpPr>
          <p:cNvPr id="4" name="מציין מיקום טקסט 2"/>
          <p:cNvSpPr txBox="1">
            <a:spLocks/>
          </p:cNvSpPr>
          <p:nvPr/>
        </p:nvSpPr>
        <p:spPr>
          <a:xfrm>
            <a:off x="515274" y="1185681"/>
            <a:ext cx="10877655" cy="540000"/>
          </a:xfrm>
          <a:prstGeom prst="rect">
            <a:avLst/>
          </a:prstGeom>
        </p:spPr>
        <p:txBody>
          <a:bodyPr/>
          <a:lst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he-IL" dirty="0">
                <a:solidFill>
                  <a:srgbClr val="00B0F0"/>
                </a:solidFill>
              </a:rPr>
              <a:t>הארקה משמעות חשמלית</a:t>
            </a:r>
          </a:p>
        </p:txBody>
      </p:sp>
      <p:pic>
        <p:nvPicPr>
          <p:cNvPr id="5" name="תמונה 4"/>
          <p:cNvPicPr>
            <a:picLocks noChangeAspect="1"/>
          </p:cNvPicPr>
          <p:nvPr/>
        </p:nvPicPr>
        <p:blipFill rotWithShape="1">
          <a:blip r:embed="rId4">
            <a:extLst>
              <a:ext uri="{28A0092B-C50C-407E-A947-70E740481C1C}">
                <a14:useLocalDpi xmlns:a14="http://schemas.microsoft.com/office/drawing/2010/main" val="0"/>
              </a:ext>
            </a:extLst>
          </a:blip>
          <a:srcRect t="18294" r="9145"/>
          <a:stretch/>
        </p:blipFill>
        <p:spPr>
          <a:xfrm>
            <a:off x="9038854" y="2199503"/>
            <a:ext cx="2354075" cy="2372314"/>
          </a:xfrm>
          <a:prstGeom prst="rect">
            <a:avLst/>
          </a:prstGeom>
        </p:spPr>
      </p:pic>
      <p:sp>
        <p:nvSpPr>
          <p:cNvPr id="6" name="חץ למעלה-למטה 5"/>
          <p:cNvSpPr/>
          <p:nvPr/>
        </p:nvSpPr>
        <p:spPr>
          <a:xfrm>
            <a:off x="10141749" y="2199503"/>
            <a:ext cx="148282" cy="2372314"/>
          </a:xfrm>
          <a:prstGeom prst="up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TextBox 6"/>
          <p:cNvSpPr txBox="1"/>
          <p:nvPr/>
        </p:nvSpPr>
        <p:spPr>
          <a:xfrm>
            <a:off x="10290031" y="3006980"/>
            <a:ext cx="1198605" cy="646331"/>
          </a:xfrm>
          <a:prstGeom prst="rect">
            <a:avLst/>
          </a:prstGeom>
          <a:noFill/>
        </p:spPr>
        <p:txBody>
          <a:bodyPr wrap="square" rtlCol="1">
            <a:spAutoFit/>
          </a:bodyPr>
          <a:lstStyle/>
          <a:p>
            <a:pPr algn="ctr"/>
            <a:r>
              <a:rPr lang="en-US" sz="3600" b="1" dirty="0"/>
              <a:t>r=∞</a:t>
            </a:r>
            <a:endParaRPr lang="he-IL" sz="3600" b="1" dirty="0"/>
          </a:p>
        </p:txBody>
      </p:sp>
      <p:sp>
        <p:nvSpPr>
          <p:cNvPr id="9" name="חץ למעלה-למטה 8"/>
          <p:cNvSpPr/>
          <p:nvPr/>
        </p:nvSpPr>
        <p:spPr>
          <a:xfrm flipH="1">
            <a:off x="10617124" y="1824028"/>
            <a:ext cx="45719" cy="34949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TextBox 9"/>
          <p:cNvSpPr txBox="1"/>
          <p:nvPr/>
        </p:nvSpPr>
        <p:spPr>
          <a:xfrm>
            <a:off x="10459994" y="1798721"/>
            <a:ext cx="1198605" cy="400110"/>
          </a:xfrm>
          <a:prstGeom prst="rect">
            <a:avLst/>
          </a:prstGeom>
          <a:noFill/>
        </p:spPr>
        <p:txBody>
          <a:bodyPr wrap="square" rtlCol="1">
            <a:spAutoFit/>
          </a:bodyPr>
          <a:lstStyle/>
          <a:p>
            <a:pPr algn="ctr"/>
            <a:r>
              <a:rPr lang="en-US" sz="2000" b="1" dirty="0"/>
              <a:t>r=0</a:t>
            </a:r>
            <a:endParaRPr lang="he-IL" sz="2000" b="1" dirty="0"/>
          </a:p>
        </p:txBody>
      </p:sp>
      <p:sp>
        <p:nvSpPr>
          <p:cNvPr id="11" name="TextBox 10"/>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13" name="TextBox 12">
            <a:extLst>
              <a:ext uri="{FF2B5EF4-FFF2-40B4-BE49-F238E27FC236}">
                <a16:creationId xmlns:a16="http://schemas.microsoft.com/office/drawing/2014/main" id="{2EDA0363-4FF2-4A28-87AA-C5E341CF8ADD}"/>
              </a:ext>
            </a:extLst>
          </p:cNvPr>
          <p:cNvSpPr txBox="1"/>
          <p:nvPr/>
        </p:nvSpPr>
        <p:spPr>
          <a:xfrm>
            <a:off x="5705673" y="6460399"/>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3307172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מלבן 20"/>
          <p:cNvSpPr/>
          <p:nvPr/>
        </p:nvSpPr>
        <p:spPr>
          <a:xfrm>
            <a:off x="414027" y="5538871"/>
            <a:ext cx="5719376" cy="96934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p:cNvSpPr>
            <a:spLocks noGrp="1"/>
          </p:cNvSpPr>
          <p:nvPr>
            <p:ph type="title"/>
          </p:nvPr>
        </p:nvSpPr>
        <p:spPr/>
        <p:txBody>
          <a:bodyPr/>
          <a:lstStyle/>
          <a:p>
            <a:r>
              <a:rPr lang="he-IL" dirty="0"/>
              <a:t>הארקת שיטה</a:t>
            </a:r>
          </a:p>
        </p:txBody>
      </p:sp>
      <p:sp>
        <p:nvSpPr>
          <p:cNvPr id="3" name="מציין מיקום טקסט 2"/>
          <p:cNvSpPr>
            <a:spLocks noGrp="1"/>
          </p:cNvSpPr>
          <p:nvPr>
            <p:ph type="body" sz="quarter" idx="3"/>
          </p:nvPr>
        </p:nvSpPr>
        <p:spPr>
          <a:xfrm>
            <a:off x="515273" y="933094"/>
            <a:ext cx="8306992" cy="540000"/>
          </a:xfrm>
        </p:spPr>
        <p:txBody>
          <a:bodyPr/>
          <a:lstStyle/>
          <a:p>
            <a:r>
              <a:rPr lang="he-IL" dirty="0"/>
              <a:t>אופן התהליך של פעולת הארקה</a:t>
            </a:r>
          </a:p>
        </p:txBody>
      </p:sp>
      <p:sp>
        <p:nvSpPr>
          <p:cNvPr id="4" name="מציין מיקום תוכן 3"/>
          <p:cNvSpPr>
            <a:spLocks noGrp="1"/>
          </p:cNvSpPr>
          <p:nvPr>
            <p:ph sz="quarter" idx="4"/>
          </p:nvPr>
        </p:nvSpPr>
        <p:spPr>
          <a:xfrm>
            <a:off x="451383" y="1376267"/>
            <a:ext cx="11421354" cy="1795994"/>
          </a:xfrm>
        </p:spPr>
        <p:txBody>
          <a:bodyPr>
            <a:normAutofit fontScale="92500" lnSpcReduction="10000"/>
          </a:bodyPr>
          <a:lstStyle/>
          <a:p>
            <a:pPr marL="96848" indent="0">
              <a:buNone/>
            </a:pPr>
            <a:r>
              <a:rPr lang="he-IL" dirty="0"/>
              <a:t>כל גוף מתכתי הטעון במטען חשמלי יש פוטנציאל מתח שונה מאפס .</a:t>
            </a:r>
          </a:p>
          <a:p>
            <a:pPr marL="96848" indent="0">
              <a:buNone/>
            </a:pPr>
            <a:r>
              <a:rPr lang="he-IL" dirty="0"/>
              <a:t>זרם הוא תנועה של מטענים , ומאולץ לזרום מהפוטנציאל הגבוה לנמוך.</a:t>
            </a:r>
          </a:p>
          <a:p>
            <a:pPr marL="96848" indent="0">
              <a:buNone/>
            </a:pPr>
            <a:r>
              <a:rPr lang="he-IL" dirty="0"/>
              <a:t>לכן כאשר נחבר גוף טעון  למסה הכללית של כדור הארץ שהיא בעלת פוטנציאל חשמלי אפס, ימשך כל המטען לכיוון האדמה בצורה של זרם. ובסופו של התהליך כל המטען יתפרק, והפוטנציאל על המשטח המתכתי יתאפס.</a:t>
            </a:r>
          </a:p>
        </p:txBody>
      </p:sp>
      <p:sp>
        <p:nvSpPr>
          <p:cNvPr id="5" name="חץ למטה 4"/>
          <p:cNvSpPr/>
          <p:nvPr/>
        </p:nvSpPr>
        <p:spPr>
          <a:xfrm>
            <a:off x="5797461" y="5528033"/>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חץ שמאלה 5"/>
          <p:cNvSpPr/>
          <p:nvPr/>
        </p:nvSpPr>
        <p:spPr>
          <a:xfrm flipV="1">
            <a:off x="5306219" y="6338321"/>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חץ שמאלה 6"/>
          <p:cNvSpPr/>
          <p:nvPr/>
        </p:nvSpPr>
        <p:spPr>
          <a:xfrm flipV="1">
            <a:off x="4197307" y="6338318"/>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חץ שמאלה 7"/>
          <p:cNvSpPr/>
          <p:nvPr/>
        </p:nvSpPr>
        <p:spPr>
          <a:xfrm flipV="1">
            <a:off x="4799871" y="6338319"/>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חץ למטה 8"/>
          <p:cNvSpPr/>
          <p:nvPr/>
        </p:nvSpPr>
        <p:spPr>
          <a:xfrm>
            <a:off x="5791400" y="6023541"/>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חץ שמאלה 9"/>
          <p:cNvSpPr/>
          <p:nvPr/>
        </p:nvSpPr>
        <p:spPr>
          <a:xfrm flipV="1">
            <a:off x="1532366" y="6328185"/>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חץ שמאלה 10"/>
          <p:cNvSpPr/>
          <p:nvPr/>
        </p:nvSpPr>
        <p:spPr>
          <a:xfrm flipV="1">
            <a:off x="2265534" y="6328184"/>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חץ שמאלה 11"/>
          <p:cNvSpPr/>
          <p:nvPr/>
        </p:nvSpPr>
        <p:spPr>
          <a:xfrm flipV="1">
            <a:off x="2989043" y="6328185"/>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חץ שמאלה 12"/>
          <p:cNvSpPr/>
          <p:nvPr/>
        </p:nvSpPr>
        <p:spPr>
          <a:xfrm flipV="1">
            <a:off x="3612958" y="6338321"/>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חץ שמאלה 13"/>
          <p:cNvSpPr/>
          <p:nvPr/>
        </p:nvSpPr>
        <p:spPr>
          <a:xfrm flipV="1">
            <a:off x="309047" y="6340706"/>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חץ שמאלה 14"/>
          <p:cNvSpPr/>
          <p:nvPr/>
        </p:nvSpPr>
        <p:spPr>
          <a:xfrm flipV="1">
            <a:off x="921427" y="6338317"/>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תרשים זרימה: הכנה 15"/>
          <p:cNvSpPr/>
          <p:nvPr/>
        </p:nvSpPr>
        <p:spPr>
          <a:xfrm>
            <a:off x="451383" y="5764049"/>
            <a:ext cx="2248930" cy="518984"/>
          </a:xfrm>
          <a:prstGeom prst="flowChartPreparati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אדמה</a:t>
            </a:r>
          </a:p>
        </p:txBody>
      </p:sp>
      <p:cxnSp>
        <p:nvCxnSpPr>
          <p:cNvPr id="17" name="מחבר ישר 16"/>
          <p:cNvCxnSpPr/>
          <p:nvPr/>
        </p:nvCxnSpPr>
        <p:spPr>
          <a:xfrm>
            <a:off x="5918335" y="4914087"/>
            <a:ext cx="0" cy="1400141"/>
          </a:xfrm>
          <a:prstGeom prst="line">
            <a:avLst/>
          </a:prstGeom>
          <a:ln w="1016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חץ למטה 17"/>
          <p:cNvSpPr/>
          <p:nvPr/>
        </p:nvSpPr>
        <p:spPr>
          <a:xfrm>
            <a:off x="5791401" y="4980385"/>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9" name="תמונה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698" y="4712367"/>
            <a:ext cx="1230678" cy="629390"/>
          </a:xfrm>
          <a:prstGeom prst="rect">
            <a:avLst/>
          </a:prstGeom>
        </p:spPr>
      </p:pic>
      <p:sp>
        <p:nvSpPr>
          <p:cNvPr id="20" name="הסבר קווי 2 19"/>
          <p:cNvSpPr/>
          <p:nvPr/>
        </p:nvSpPr>
        <p:spPr>
          <a:xfrm>
            <a:off x="2421516" y="3892767"/>
            <a:ext cx="1704397" cy="925227"/>
          </a:xfrm>
          <a:prstGeom prst="borderCallout2">
            <a:avLst>
              <a:gd name="adj1" fmla="val 35171"/>
              <a:gd name="adj2" fmla="val 100055"/>
              <a:gd name="adj3" fmla="val 38017"/>
              <a:gd name="adj4" fmla="val 101925"/>
              <a:gd name="adj5" fmla="val 166099"/>
              <a:gd name="adj6" fmla="val 196621"/>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פריקת המטען החשמלי (זרם)</a:t>
            </a:r>
          </a:p>
        </p:txBody>
      </p:sp>
      <p:sp>
        <p:nvSpPr>
          <p:cNvPr id="22" name="מחומש משוכלל 21"/>
          <p:cNvSpPr/>
          <p:nvPr/>
        </p:nvSpPr>
        <p:spPr>
          <a:xfrm>
            <a:off x="4447881" y="3295828"/>
            <a:ext cx="1470454" cy="1221181"/>
          </a:xfrm>
          <a:prstGeom prst="pentagon">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bg1">
                  <a:lumMod val="65000"/>
                </a:schemeClr>
              </a:solidFill>
            </a:endParaRPr>
          </a:p>
        </p:txBody>
      </p:sp>
      <p:sp>
        <p:nvSpPr>
          <p:cNvPr id="23" name="אליפסה 22"/>
          <p:cNvSpPr/>
          <p:nvPr/>
        </p:nvSpPr>
        <p:spPr>
          <a:xfrm>
            <a:off x="4842196" y="3539835"/>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24" name="אליפסה 23"/>
          <p:cNvSpPr/>
          <p:nvPr/>
        </p:nvSpPr>
        <p:spPr>
          <a:xfrm>
            <a:off x="5204661" y="3461576"/>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25" name="אליפסה 24"/>
          <p:cNvSpPr/>
          <p:nvPr/>
        </p:nvSpPr>
        <p:spPr>
          <a:xfrm>
            <a:off x="5509461" y="3708711"/>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26" name="אליפסה 25"/>
          <p:cNvSpPr/>
          <p:nvPr/>
        </p:nvSpPr>
        <p:spPr>
          <a:xfrm>
            <a:off x="5314603" y="3861111"/>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27" name="אליפסה 26"/>
          <p:cNvSpPr/>
          <p:nvPr/>
        </p:nvSpPr>
        <p:spPr>
          <a:xfrm>
            <a:off x="5012652" y="3807565"/>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28" name="אליפסה 27"/>
          <p:cNvSpPr/>
          <p:nvPr/>
        </p:nvSpPr>
        <p:spPr>
          <a:xfrm>
            <a:off x="5289889" y="4157673"/>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29" name="אליפסה 28"/>
          <p:cNvSpPr/>
          <p:nvPr/>
        </p:nvSpPr>
        <p:spPr>
          <a:xfrm>
            <a:off x="4927424" y="4058819"/>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30" name="אליפסה 29"/>
          <p:cNvSpPr/>
          <p:nvPr/>
        </p:nvSpPr>
        <p:spPr>
          <a:xfrm>
            <a:off x="4665082" y="3762257"/>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cxnSp>
        <p:nvCxnSpPr>
          <p:cNvPr id="32" name="מחבר ישר 31"/>
          <p:cNvCxnSpPr/>
          <p:nvPr/>
        </p:nvCxnSpPr>
        <p:spPr>
          <a:xfrm>
            <a:off x="5937234" y="3623501"/>
            <a:ext cx="0" cy="153417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מחבר ישר 32"/>
          <p:cNvCxnSpPr/>
          <p:nvPr/>
        </p:nvCxnSpPr>
        <p:spPr>
          <a:xfrm flipH="1">
            <a:off x="5937232" y="4602873"/>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4" name="מחבר ישר 33"/>
          <p:cNvCxnSpPr/>
          <p:nvPr/>
        </p:nvCxnSpPr>
        <p:spPr>
          <a:xfrm flipH="1">
            <a:off x="5940341" y="4208120"/>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5" name="מחבר ישר 34"/>
          <p:cNvCxnSpPr/>
          <p:nvPr/>
        </p:nvCxnSpPr>
        <p:spPr>
          <a:xfrm flipH="1">
            <a:off x="5937233" y="3821634"/>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6" name="אליפסה 35"/>
          <p:cNvSpPr/>
          <p:nvPr/>
        </p:nvSpPr>
        <p:spPr>
          <a:xfrm>
            <a:off x="5661861" y="3861111"/>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37" name="אליפסה 36"/>
          <p:cNvSpPr/>
          <p:nvPr/>
        </p:nvSpPr>
        <p:spPr>
          <a:xfrm>
            <a:off x="5729031" y="4157673"/>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38" name="אליפסה 37"/>
          <p:cNvSpPr/>
          <p:nvPr/>
        </p:nvSpPr>
        <p:spPr>
          <a:xfrm>
            <a:off x="5646060" y="5818582"/>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39" name="אליפסה 38"/>
          <p:cNvSpPr/>
          <p:nvPr/>
        </p:nvSpPr>
        <p:spPr>
          <a:xfrm>
            <a:off x="5673710" y="4761353"/>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40" name="אליפסה 39"/>
          <p:cNvSpPr/>
          <p:nvPr/>
        </p:nvSpPr>
        <p:spPr>
          <a:xfrm>
            <a:off x="5653551" y="5335560"/>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41" name="חץ למטה 40"/>
          <p:cNvSpPr/>
          <p:nvPr/>
        </p:nvSpPr>
        <p:spPr>
          <a:xfrm>
            <a:off x="5798447" y="4366210"/>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3" name="אליפסה 42"/>
          <p:cNvSpPr/>
          <p:nvPr/>
        </p:nvSpPr>
        <p:spPr>
          <a:xfrm>
            <a:off x="5034205" y="6256181"/>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44" name="אליפסה 43"/>
          <p:cNvSpPr/>
          <p:nvPr/>
        </p:nvSpPr>
        <p:spPr>
          <a:xfrm>
            <a:off x="5558575" y="6241852"/>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45" name="אליפסה 44"/>
          <p:cNvSpPr/>
          <p:nvPr/>
        </p:nvSpPr>
        <p:spPr>
          <a:xfrm>
            <a:off x="3901169" y="6285100"/>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46" name="אליפסה 45"/>
          <p:cNvSpPr/>
          <p:nvPr/>
        </p:nvSpPr>
        <p:spPr>
          <a:xfrm>
            <a:off x="4519444" y="6272579"/>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47" name="הסבר קווי 1 46"/>
          <p:cNvSpPr/>
          <p:nvPr/>
        </p:nvSpPr>
        <p:spPr>
          <a:xfrm>
            <a:off x="6573795" y="3029089"/>
            <a:ext cx="1692876" cy="668949"/>
          </a:xfrm>
          <a:prstGeom prst="borderCallout1">
            <a:avLst>
              <a:gd name="adj1" fmla="val 18750"/>
              <a:gd name="adj2" fmla="val -8333"/>
              <a:gd name="adj3" fmla="val 118042"/>
              <a:gd name="adj4" fmla="val -6972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גוף מתכתי טעון </a:t>
            </a:r>
          </a:p>
        </p:txBody>
      </p:sp>
      <p:sp>
        <p:nvSpPr>
          <p:cNvPr id="48" name="TextBox 47"/>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50" name="TextBox 49">
            <a:extLst>
              <a:ext uri="{FF2B5EF4-FFF2-40B4-BE49-F238E27FC236}">
                <a16:creationId xmlns:a16="http://schemas.microsoft.com/office/drawing/2014/main" id="{01A1211A-906E-4CEE-A370-FEDB6D8D65F5}"/>
              </a:ext>
            </a:extLst>
          </p:cNvPr>
          <p:cNvSpPr txBox="1"/>
          <p:nvPr/>
        </p:nvSpPr>
        <p:spPr>
          <a:xfrm>
            <a:off x="2236571" y="6614288"/>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3324478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מלבן 20"/>
          <p:cNvSpPr/>
          <p:nvPr/>
        </p:nvSpPr>
        <p:spPr>
          <a:xfrm>
            <a:off x="395129" y="5762749"/>
            <a:ext cx="5719376" cy="96934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p:cNvSpPr>
            <a:spLocks noGrp="1"/>
          </p:cNvSpPr>
          <p:nvPr>
            <p:ph type="title"/>
          </p:nvPr>
        </p:nvSpPr>
        <p:spPr/>
        <p:txBody>
          <a:bodyPr/>
          <a:lstStyle/>
          <a:p>
            <a:r>
              <a:rPr lang="he-IL" dirty="0"/>
              <a:t>הארקת שיטה</a:t>
            </a:r>
          </a:p>
        </p:txBody>
      </p:sp>
      <p:sp>
        <p:nvSpPr>
          <p:cNvPr id="3" name="מציין מיקום טקסט 2"/>
          <p:cNvSpPr>
            <a:spLocks noGrp="1"/>
          </p:cNvSpPr>
          <p:nvPr>
            <p:ph type="body" sz="quarter" idx="3"/>
          </p:nvPr>
        </p:nvSpPr>
        <p:spPr>
          <a:xfrm>
            <a:off x="515273" y="933094"/>
            <a:ext cx="8306992" cy="540000"/>
          </a:xfrm>
        </p:spPr>
        <p:txBody>
          <a:bodyPr/>
          <a:lstStyle/>
          <a:p>
            <a:r>
              <a:rPr lang="he-IL" dirty="0"/>
              <a:t>מטרות הארקה</a:t>
            </a:r>
          </a:p>
        </p:txBody>
      </p:sp>
      <p:sp>
        <p:nvSpPr>
          <p:cNvPr id="4" name="מציין מיקום תוכן 3"/>
          <p:cNvSpPr>
            <a:spLocks noGrp="1"/>
          </p:cNvSpPr>
          <p:nvPr>
            <p:ph sz="quarter" idx="4"/>
          </p:nvPr>
        </p:nvSpPr>
        <p:spPr>
          <a:xfrm>
            <a:off x="432485" y="1382721"/>
            <a:ext cx="11421354" cy="2089527"/>
          </a:xfrm>
        </p:spPr>
        <p:txBody>
          <a:bodyPr>
            <a:normAutofit fontScale="92500"/>
          </a:bodyPr>
          <a:lstStyle/>
          <a:p>
            <a:r>
              <a:rPr lang="he-IL" b="1" dirty="0"/>
              <a:t>פעלת הגנה- </a:t>
            </a:r>
            <a:r>
              <a:rPr lang="he-IL" dirty="0"/>
              <a:t>על ידי פריקת כמות מטען גדולה ויצירת עוצמת זרם גבוה בכדי לפעיל הגנה.</a:t>
            </a:r>
          </a:p>
          <a:p>
            <a:r>
              <a:rPr lang="he-IL" b="1" dirty="0"/>
              <a:t>הורדת חשמל סטטי או הורדת מתח מושרה- </a:t>
            </a:r>
            <a:r>
              <a:rPr lang="he-IL" dirty="0"/>
              <a:t>ישנם צרכנים הרגישים למטען חשמלי המצטבר באופן טבעי, לכן על ידי חיבור גופים אלו לארקה יפרק מטען זה או המתח המושרה לאדמה.</a:t>
            </a:r>
          </a:p>
          <a:p>
            <a:r>
              <a:rPr lang="he-IL" b="1" dirty="0"/>
              <a:t>הגנה מפני ברקים- </a:t>
            </a:r>
            <a:r>
              <a:rPr lang="he-IL" dirty="0"/>
              <a:t>מתקן המחובר למערכת ארקה במקרה של פגיעת ברק בעל פוטנציאל חשמלי גבוה במתקן יפרק לאדמה.  </a:t>
            </a:r>
          </a:p>
          <a:p>
            <a:endParaRPr lang="he-IL" dirty="0"/>
          </a:p>
        </p:txBody>
      </p:sp>
      <p:sp>
        <p:nvSpPr>
          <p:cNvPr id="5" name="חץ למטה 4"/>
          <p:cNvSpPr/>
          <p:nvPr/>
        </p:nvSpPr>
        <p:spPr>
          <a:xfrm>
            <a:off x="5778563" y="5796451"/>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חץ שמאלה 5"/>
          <p:cNvSpPr/>
          <p:nvPr/>
        </p:nvSpPr>
        <p:spPr>
          <a:xfrm flipV="1">
            <a:off x="5287321" y="6606739"/>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חץ שמאלה 6"/>
          <p:cNvSpPr/>
          <p:nvPr/>
        </p:nvSpPr>
        <p:spPr>
          <a:xfrm flipV="1">
            <a:off x="4178409" y="6606736"/>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חץ שמאלה 7"/>
          <p:cNvSpPr/>
          <p:nvPr/>
        </p:nvSpPr>
        <p:spPr>
          <a:xfrm flipV="1">
            <a:off x="4780973" y="6606737"/>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חץ למטה 8"/>
          <p:cNvSpPr/>
          <p:nvPr/>
        </p:nvSpPr>
        <p:spPr>
          <a:xfrm>
            <a:off x="5772502" y="6291959"/>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חץ שמאלה 9"/>
          <p:cNvSpPr/>
          <p:nvPr/>
        </p:nvSpPr>
        <p:spPr>
          <a:xfrm flipV="1">
            <a:off x="1513468" y="6596603"/>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חץ שמאלה 10"/>
          <p:cNvSpPr/>
          <p:nvPr/>
        </p:nvSpPr>
        <p:spPr>
          <a:xfrm flipV="1">
            <a:off x="2246636" y="6596602"/>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חץ שמאלה 11"/>
          <p:cNvSpPr/>
          <p:nvPr/>
        </p:nvSpPr>
        <p:spPr>
          <a:xfrm flipV="1">
            <a:off x="2970145" y="6596603"/>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חץ שמאלה 12"/>
          <p:cNvSpPr/>
          <p:nvPr/>
        </p:nvSpPr>
        <p:spPr>
          <a:xfrm flipV="1">
            <a:off x="3594060" y="6606739"/>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חץ שמאלה 13"/>
          <p:cNvSpPr/>
          <p:nvPr/>
        </p:nvSpPr>
        <p:spPr>
          <a:xfrm flipV="1">
            <a:off x="290149" y="6609124"/>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חץ שמאלה 14"/>
          <p:cNvSpPr/>
          <p:nvPr/>
        </p:nvSpPr>
        <p:spPr>
          <a:xfrm flipV="1">
            <a:off x="902529" y="6606735"/>
            <a:ext cx="284672" cy="8649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תרשים זרימה: הכנה 15"/>
          <p:cNvSpPr/>
          <p:nvPr/>
        </p:nvSpPr>
        <p:spPr>
          <a:xfrm>
            <a:off x="432485" y="6032467"/>
            <a:ext cx="2248930" cy="518984"/>
          </a:xfrm>
          <a:prstGeom prst="flowChartPreparati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אדמה</a:t>
            </a:r>
          </a:p>
        </p:txBody>
      </p:sp>
      <p:cxnSp>
        <p:nvCxnSpPr>
          <p:cNvPr id="17" name="מחבר ישר 16"/>
          <p:cNvCxnSpPr/>
          <p:nvPr/>
        </p:nvCxnSpPr>
        <p:spPr>
          <a:xfrm>
            <a:off x="5899437" y="5182505"/>
            <a:ext cx="0" cy="1400141"/>
          </a:xfrm>
          <a:prstGeom prst="line">
            <a:avLst/>
          </a:prstGeom>
          <a:ln w="1016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חץ למטה 17"/>
          <p:cNvSpPr/>
          <p:nvPr/>
        </p:nvSpPr>
        <p:spPr>
          <a:xfrm>
            <a:off x="5772503" y="5248803"/>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9" name="תמונה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800" y="4980785"/>
            <a:ext cx="1230678" cy="629390"/>
          </a:xfrm>
          <a:prstGeom prst="rect">
            <a:avLst/>
          </a:prstGeom>
        </p:spPr>
      </p:pic>
      <p:sp>
        <p:nvSpPr>
          <p:cNvPr id="20" name="הסבר קווי 2 19"/>
          <p:cNvSpPr/>
          <p:nvPr/>
        </p:nvSpPr>
        <p:spPr>
          <a:xfrm>
            <a:off x="2348330" y="4091732"/>
            <a:ext cx="1704397" cy="925227"/>
          </a:xfrm>
          <a:prstGeom prst="borderCallout2">
            <a:avLst>
              <a:gd name="adj1" fmla="val 32500"/>
              <a:gd name="adj2" fmla="val 96430"/>
              <a:gd name="adj3" fmla="val 28668"/>
              <a:gd name="adj4" fmla="val 99025"/>
              <a:gd name="adj5" fmla="val 166099"/>
              <a:gd name="adj6" fmla="val 196621"/>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פריקת המטען החשמלי (זרם)</a:t>
            </a:r>
          </a:p>
        </p:txBody>
      </p:sp>
      <p:sp>
        <p:nvSpPr>
          <p:cNvPr id="22" name="מחומש משוכלל 21"/>
          <p:cNvSpPr/>
          <p:nvPr/>
        </p:nvSpPr>
        <p:spPr>
          <a:xfrm>
            <a:off x="4428983" y="3564246"/>
            <a:ext cx="1470454" cy="1221181"/>
          </a:xfrm>
          <a:prstGeom prst="pentagon">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bg1">
                  <a:lumMod val="65000"/>
                </a:schemeClr>
              </a:solidFill>
            </a:endParaRPr>
          </a:p>
        </p:txBody>
      </p:sp>
      <p:sp>
        <p:nvSpPr>
          <p:cNvPr id="23" name="אליפסה 22"/>
          <p:cNvSpPr/>
          <p:nvPr/>
        </p:nvSpPr>
        <p:spPr>
          <a:xfrm>
            <a:off x="4823298" y="3808253"/>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24" name="אליפסה 23"/>
          <p:cNvSpPr/>
          <p:nvPr/>
        </p:nvSpPr>
        <p:spPr>
          <a:xfrm>
            <a:off x="5185763" y="3729994"/>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25" name="אליפסה 24"/>
          <p:cNvSpPr/>
          <p:nvPr/>
        </p:nvSpPr>
        <p:spPr>
          <a:xfrm>
            <a:off x="5490563" y="3977129"/>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26" name="אליפסה 25"/>
          <p:cNvSpPr/>
          <p:nvPr/>
        </p:nvSpPr>
        <p:spPr>
          <a:xfrm>
            <a:off x="5295705" y="4129529"/>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27" name="אליפסה 26"/>
          <p:cNvSpPr/>
          <p:nvPr/>
        </p:nvSpPr>
        <p:spPr>
          <a:xfrm>
            <a:off x="4993754" y="4075983"/>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28" name="אליפסה 27"/>
          <p:cNvSpPr/>
          <p:nvPr/>
        </p:nvSpPr>
        <p:spPr>
          <a:xfrm>
            <a:off x="5270991" y="4426091"/>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29" name="אליפסה 28"/>
          <p:cNvSpPr/>
          <p:nvPr/>
        </p:nvSpPr>
        <p:spPr>
          <a:xfrm>
            <a:off x="4908526" y="4327237"/>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30" name="אליפסה 29"/>
          <p:cNvSpPr/>
          <p:nvPr/>
        </p:nvSpPr>
        <p:spPr>
          <a:xfrm>
            <a:off x="4646184" y="4030675"/>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cxnSp>
        <p:nvCxnSpPr>
          <p:cNvPr id="32" name="מחבר ישר 31"/>
          <p:cNvCxnSpPr/>
          <p:nvPr/>
        </p:nvCxnSpPr>
        <p:spPr>
          <a:xfrm>
            <a:off x="5918336" y="3891919"/>
            <a:ext cx="0" cy="153417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מחבר ישר 32"/>
          <p:cNvCxnSpPr/>
          <p:nvPr/>
        </p:nvCxnSpPr>
        <p:spPr>
          <a:xfrm flipH="1">
            <a:off x="5918334" y="4871291"/>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4" name="מחבר ישר 33"/>
          <p:cNvCxnSpPr/>
          <p:nvPr/>
        </p:nvCxnSpPr>
        <p:spPr>
          <a:xfrm flipH="1">
            <a:off x="5921443" y="4476538"/>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5" name="מחבר ישר 34"/>
          <p:cNvCxnSpPr/>
          <p:nvPr/>
        </p:nvCxnSpPr>
        <p:spPr>
          <a:xfrm flipH="1">
            <a:off x="5918335" y="4090052"/>
            <a:ext cx="1" cy="21898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6" name="אליפסה 35"/>
          <p:cNvSpPr/>
          <p:nvPr/>
        </p:nvSpPr>
        <p:spPr>
          <a:xfrm>
            <a:off x="5642963" y="4129529"/>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37" name="אליפסה 36"/>
          <p:cNvSpPr/>
          <p:nvPr/>
        </p:nvSpPr>
        <p:spPr>
          <a:xfrm>
            <a:off x="5710133" y="4426091"/>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38" name="אליפסה 37"/>
          <p:cNvSpPr/>
          <p:nvPr/>
        </p:nvSpPr>
        <p:spPr>
          <a:xfrm>
            <a:off x="5627162" y="6087000"/>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39" name="אליפסה 38"/>
          <p:cNvSpPr/>
          <p:nvPr/>
        </p:nvSpPr>
        <p:spPr>
          <a:xfrm>
            <a:off x="5654812" y="5029771"/>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40" name="אליפסה 39"/>
          <p:cNvSpPr/>
          <p:nvPr/>
        </p:nvSpPr>
        <p:spPr>
          <a:xfrm>
            <a:off x="5634653" y="5603978"/>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41" name="חץ למטה 40"/>
          <p:cNvSpPr/>
          <p:nvPr/>
        </p:nvSpPr>
        <p:spPr>
          <a:xfrm>
            <a:off x="5779549" y="4634628"/>
            <a:ext cx="45719" cy="3461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3" name="אליפסה 42"/>
          <p:cNvSpPr/>
          <p:nvPr/>
        </p:nvSpPr>
        <p:spPr>
          <a:xfrm>
            <a:off x="5031041" y="6539262"/>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44" name="אליפסה 43"/>
          <p:cNvSpPr/>
          <p:nvPr/>
        </p:nvSpPr>
        <p:spPr>
          <a:xfrm>
            <a:off x="5539677" y="6551129"/>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45" name="אליפסה 44"/>
          <p:cNvSpPr/>
          <p:nvPr/>
        </p:nvSpPr>
        <p:spPr>
          <a:xfrm>
            <a:off x="3882271" y="6553518"/>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46" name="אליפסה 45"/>
          <p:cNvSpPr/>
          <p:nvPr/>
        </p:nvSpPr>
        <p:spPr>
          <a:xfrm>
            <a:off x="4500546" y="6540997"/>
            <a:ext cx="170456" cy="1977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47" name="הסבר קווי 1 46"/>
          <p:cNvSpPr/>
          <p:nvPr/>
        </p:nvSpPr>
        <p:spPr>
          <a:xfrm>
            <a:off x="6554897" y="3297507"/>
            <a:ext cx="1692876" cy="976184"/>
          </a:xfrm>
          <a:prstGeom prst="borderCallout1">
            <a:avLst>
              <a:gd name="adj1" fmla="val 18750"/>
              <a:gd name="adj2" fmla="val -8333"/>
              <a:gd name="adj3" fmla="val 61080"/>
              <a:gd name="adj4" fmla="val -63151"/>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גוף\צרכן\מתקן מתכתי הטעון  במטען חשמלי</a:t>
            </a:r>
          </a:p>
        </p:txBody>
      </p:sp>
      <p:sp>
        <p:nvSpPr>
          <p:cNvPr id="48" name="TextBox 47"/>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50" name="TextBox 49">
            <a:extLst>
              <a:ext uri="{FF2B5EF4-FFF2-40B4-BE49-F238E27FC236}">
                <a16:creationId xmlns:a16="http://schemas.microsoft.com/office/drawing/2014/main" id="{24517925-B49B-4E1C-BD60-0C0A092360A4}"/>
              </a:ext>
            </a:extLst>
          </p:cNvPr>
          <p:cNvSpPr txBox="1"/>
          <p:nvPr/>
        </p:nvSpPr>
        <p:spPr>
          <a:xfrm>
            <a:off x="4161670" y="6614288"/>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2481461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הארקת שיטה</a:t>
            </a:r>
          </a:p>
        </p:txBody>
      </p:sp>
      <p:sp>
        <p:nvSpPr>
          <p:cNvPr id="3" name="מציין מיקום תוכן 2"/>
          <p:cNvSpPr>
            <a:spLocks noGrp="1"/>
          </p:cNvSpPr>
          <p:nvPr>
            <p:ph idx="1"/>
          </p:nvPr>
        </p:nvSpPr>
        <p:spPr/>
        <p:txBody>
          <a:bodyPr/>
          <a:lstStyle/>
          <a:p>
            <a:r>
              <a:rPr lang="he-IL" b="1" dirty="0"/>
              <a:t>אלקטרודה  - </a:t>
            </a:r>
            <a:r>
              <a:rPr lang="he-IL" dirty="0"/>
              <a:t>אמצעי חבור למסה הכללית של האדמה, מטרת מוליך זה להיות במגע טוב עם המסה הכללית של האדמה, באמצעות  מוטות מוליכים. לדוגמא: צנרת מים, יסוד המבנה, ועוד שיטות.</a:t>
            </a:r>
          </a:p>
          <a:p>
            <a:endParaRPr lang="he-IL" dirty="0"/>
          </a:p>
        </p:txBody>
      </p:sp>
      <p:pic>
        <p:nvPicPr>
          <p:cNvPr id="5" name="תמונה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055" y="3429000"/>
            <a:ext cx="3217847" cy="2295537"/>
          </a:xfrm>
          <a:prstGeom prst="rect">
            <a:avLst/>
          </a:prstGeom>
        </p:spPr>
      </p:pic>
      <p:pic>
        <p:nvPicPr>
          <p:cNvPr id="6" name="תמונה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9480" y="1445417"/>
            <a:ext cx="2075535" cy="1351948"/>
          </a:xfrm>
          <a:prstGeom prst="rect">
            <a:avLst/>
          </a:prstGeom>
        </p:spPr>
      </p:pic>
      <p:sp>
        <p:nvSpPr>
          <p:cNvPr id="7" name="TextBox 6"/>
          <p:cNvSpPr txBox="1"/>
          <p:nvPr/>
        </p:nvSpPr>
        <p:spPr>
          <a:xfrm>
            <a:off x="11294077" y="190582"/>
            <a:ext cx="766118" cy="369332"/>
          </a:xfrm>
          <a:prstGeom prst="rect">
            <a:avLst/>
          </a:prstGeom>
          <a:noFill/>
        </p:spPr>
        <p:txBody>
          <a:bodyPr wrap="square" rtlCol="1">
            <a:spAutoFit/>
          </a:bodyPr>
          <a:lstStyle/>
          <a:p>
            <a:r>
              <a:rPr lang="he-IL" dirty="0"/>
              <a:t>בס"ד</a:t>
            </a:r>
          </a:p>
        </p:txBody>
      </p:sp>
      <p:sp>
        <p:nvSpPr>
          <p:cNvPr id="9" name="TextBox 8">
            <a:extLst>
              <a:ext uri="{FF2B5EF4-FFF2-40B4-BE49-F238E27FC236}">
                <a16:creationId xmlns:a16="http://schemas.microsoft.com/office/drawing/2014/main" id="{D711B7D5-EC85-4191-B7C1-467C2259B3C3}"/>
              </a:ext>
            </a:extLst>
          </p:cNvPr>
          <p:cNvSpPr txBox="1"/>
          <p:nvPr/>
        </p:nvSpPr>
        <p:spPr>
          <a:xfrm>
            <a:off x="5987998" y="6460399"/>
            <a:ext cx="5782963" cy="307777"/>
          </a:xfrm>
          <a:prstGeom prst="rect">
            <a:avLst/>
          </a:prstGeom>
          <a:noFill/>
        </p:spPr>
        <p:txBody>
          <a:bodyPr wrap="square" rtlCol="1">
            <a:spAutoFit/>
          </a:bodyPr>
          <a:lstStyle/>
          <a:p>
            <a:pPr algn="ctr"/>
            <a:r>
              <a:rPr lang="he-IL" sz="1400" dirty="0"/>
              <a:t>ערך זאב אולישוק</a:t>
            </a:r>
          </a:p>
        </p:txBody>
      </p:sp>
    </p:spTree>
    <p:extLst>
      <p:ext uri="{BB962C8B-B14F-4D97-AF65-F5344CB8AC3E}">
        <p14:creationId xmlns:p14="http://schemas.microsoft.com/office/powerpoint/2010/main" val="797876677"/>
      </p:ext>
    </p:extLst>
  </p:cSld>
  <p:clrMapOvr>
    <a:masterClrMapping/>
  </p:clrMapOvr>
</p:sld>
</file>

<file path=ppt/theme/theme1.xml><?xml version="1.0" encoding="utf-8"?>
<a:theme xmlns:a="http://schemas.openxmlformats.org/drawingml/2006/main" name="ערכת נושא Office">
  <a:themeElements>
    <a:clrScheme name="מערכת שידורים">
      <a:dk1>
        <a:srgbClr val="002060"/>
      </a:dk1>
      <a:lt1>
        <a:sysClr val="window" lastClr="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התאמה אישית 3">
      <a:majorFont>
        <a:latin typeface="Varela Round"/>
        <a:ea typeface=""/>
        <a:cs typeface="Varela Round"/>
      </a:majorFont>
      <a:minorFont>
        <a:latin typeface="Varela Round"/>
        <a:ea typeface=""/>
        <a:cs typeface="Varela Round"/>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24742</TotalTime>
  <Words>2068</Words>
  <Application>Microsoft Office PowerPoint</Application>
  <PresentationFormat>Widescreen</PresentationFormat>
  <Paragraphs>347</Paragraphs>
  <Slides>38</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Cambria Math</vt:lpstr>
      <vt:lpstr>Varela Round</vt:lpstr>
      <vt:lpstr>ערכת נושא Office</vt:lpstr>
      <vt:lpstr>מערכת שידורים לאומית</vt:lpstr>
      <vt:lpstr>מערכות בקרה ואנרגיה </vt:lpstr>
      <vt:lpstr>מה נלמד היום </vt:lpstr>
      <vt:lpstr>                          הארקת שיטה </vt:lpstr>
      <vt:lpstr>הארקת שיטה</vt:lpstr>
      <vt:lpstr>הארקת שיטה</vt:lpstr>
      <vt:lpstr>הארקת שיטה</vt:lpstr>
      <vt:lpstr>הארקת שיטה</vt:lpstr>
      <vt:lpstr>הארקת שיטה</vt:lpstr>
      <vt:lpstr>הארקת שיטה</vt:lpstr>
      <vt:lpstr>הארקת שיטה</vt:lpstr>
      <vt:lpstr>מכשיר המנתר עצמים באדמה באמצעות הזרמת זרם דרך האדמה  אל ידי אלקטרודות</vt:lpstr>
      <vt:lpstr>מכשיר המנתר עצמים באדמה באמצעות הזרמת זרם דרך האדמה  אל ידי אלקטרודות</vt:lpstr>
      <vt:lpstr>הארקת שיטה</vt:lpstr>
      <vt:lpstr>הארקת שיטה</vt:lpstr>
      <vt:lpstr>הארקת שיטה</vt:lpstr>
      <vt:lpstr>אופן יישום של הארקת שיטה בזרם חילופין</vt:lpstr>
      <vt:lpstr>אופן יישום של הארקת שיטה בזרם חילופין</vt:lpstr>
      <vt:lpstr>אופן יישום של הארקת שיטה בזרם חילופין</vt:lpstr>
      <vt:lpstr>אופן יישום של הארקת שיטה בזרם חילופין</vt:lpstr>
      <vt:lpstr>שיטות הגנה מפני חשמול מבוססות הארקה</vt:lpstr>
      <vt:lpstr>משמעות השם של שיטות ההגנה</vt:lpstr>
      <vt:lpstr>משמעות השם של שיטות ההגנה</vt:lpstr>
      <vt:lpstr>הארקת הגנה (TT)</vt:lpstr>
      <vt:lpstr>הארקת הגנה (TT)</vt:lpstr>
      <vt:lpstr>דוגמא במתח 50V.</vt:lpstr>
      <vt:lpstr>הארקת הגנה (TT)</vt:lpstr>
      <vt:lpstr>הארקת הגנה (TT)</vt:lpstr>
      <vt:lpstr>   הארקת הגנה (TT)</vt:lpstr>
      <vt:lpstr>הארקת הגנה (TT)</vt:lpstr>
      <vt:lpstr>שיטות הגנה מפני חשמול מבוססות הארקה</vt:lpstr>
      <vt:lpstr>הארקת יסוד</vt:lpstr>
      <vt:lpstr>הארקת יסוד</vt:lpstr>
      <vt:lpstr>הארקת יסוד</vt:lpstr>
      <vt:lpstr>לסיכום השיעור</vt:lpstr>
      <vt:lpstr>שאלה 1</vt:lpstr>
      <vt:lpstr>שאלה 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user</dc:creator>
  <cp:lastModifiedBy>Anat</cp:lastModifiedBy>
  <cp:revision>686</cp:revision>
  <dcterms:created xsi:type="dcterms:W3CDTF">2020-03-15T19:13:03Z</dcterms:created>
  <dcterms:modified xsi:type="dcterms:W3CDTF">2020-05-16T17:15:58Z</dcterms:modified>
</cp:coreProperties>
</file>