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1"/>
  </p:notesMasterIdLst>
  <p:sldIdLst>
    <p:sldId id="257" r:id="rId2"/>
    <p:sldId id="309" r:id="rId3"/>
    <p:sldId id="263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53" r:id="rId17"/>
    <p:sldId id="343" r:id="rId18"/>
    <p:sldId id="352" r:id="rId19"/>
    <p:sldId id="344" r:id="rId20"/>
    <p:sldId id="345" r:id="rId21"/>
    <p:sldId id="346" r:id="rId22"/>
    <p:sldId id="347" r:id="rId23"/>
    <p:sldId id="348" r:id="rId24"/>
    <p:sldId id="349" r:id="rId25"/>
    <p:sldId id="350" r:id="rId26"/>
    <p:sldId id="351" r:id="rId27"/>
    <p:sldId id="301" r:id="rId28"/>
    <p:sldId id="329" r:id="rId29"/>
    <p:sldId id="291" r:id="rId3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16" autoAdjust="0"/>
    <p:restoredTop sz="94737"/>
  </p:normalViewPr>
  <p:slideViewPr>
    <p:cSldViewPr snapToGrid="0" snapToObjects="1">
      <p:cViewPr varScale="1">
        <p:scale>
          <a:sx n="89" d="100"/>
          <a:sy n="89" d="100"/>
        </p:scale>
        <p:origin x="920" y="16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כ"ו.אב.תש"ף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1861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כ"ו.אב.תש"ף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66537" y="998859"/>
            <a:ext cx="3710145" cy="4062435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נתון מחשב עם 4 ביטים:</a:t>
            </a:r>
          </a:p>
          <a:p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(-6) + (-4) = -10      </a:t>
            </a:r>
          </a:p>
          <a:p>
            <a:pPr marL="0" indent="0">
              <a:buNone/>
            </a:pPr>
            <a:r>
              <a:rPr lang="en-US" dirty="0"/>
              <a:t>1010   +     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u="sng" dirty="0"/>
              <a:t>1100</a:t>
            </a:r>
            <a:r>
              <a:rPr lang="en-US" dirty="0"/>
              <a:t>           </a:t>
            </a:r>
          </a:p>
          <a:p>
            <a:pPr marL="0" indent="0">
              <a:buNone/>
            </a:pPr>
            <a:r>
              <a:rPr lang="en-US" dirty="0"/>
              <a:t>         (1)0110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e-IL" dirty="0"/>
              <a:t>התוצאה היא מספר חיובי   </a:t>
            </a:r>
            <a:r>
              <a:rPr lang="he-IL" b="1" dirty="0"/>
              <a:t>ומחוץ לתחום</a:t>
            </a:r>
            <a:endParaRPr lang="en-IL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חיבור במשלים ל-2: שלילי ושלילי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919024" y="2900855"/>
            <a:ext cx="6764038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467080" y="2469818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           -8                                         0                                       +7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964E5F-6D22-468C-9558-FA9A8EED4994}"/>
              </a:ext>
            </a:extLst>
          </p:cNvPr>
          <p:cNvCxnSpPr>
            <a:cxnSpLocks/>
          </p:cNvCxnSpPr>
          <p:nvPr/>
        </p:nvCxnSpPr>
        <p:spPr>
          <a:xfrm>
            <a:off x="1629110" y="2828640"/>
            <a:ext cx="0" cy="19092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4151586" y="2828640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10851" y="2833900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C94B2BF-C583-42C4-A7AE-2375FF15F4CD}"/>
              </a:ext>
            </a:extLst>
          </p:cNvPr>
          <p:cNvSpPr txBox="1"/>
          <p:nvPr/>
        </p:nvSpPr>
        <p:spPr>
          <a:xfrm>
            <a:off x="136637" y="3556608"/>
            <a:ext cx="602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</a:t>
            </a:r>
            <a:r>
              <a:rPr lang="he-IL" dirty="0"/>
              <a:t> </a:t>
            </a:r>
            <a:r>
              <a:rPr lang="en-US" dirty="0"/>
              <a:t>  -10               -6     -4                                                  </a:t>
            </a:r>
            <a:endParaRPr lang="en-IL" dirty="0"/>
          </a:p>
        </p:txBody>
      </p: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2840033" y="3009057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4">
            <a:extLst>
              <a:ext uri="{FF2B5EF4-FFF2-40B4-BE49-F238E27FC236}">
                <a16:creationId xmlns:a16="http://schemas.microsoft.com/office/drawing/2014/main" id="{CFCDD56C-ADFF-4A02-A9A1-742E7650E35A}"/>
              </a:ext>
            </a:extLst>
          </p:cNvPr>
          <p:cNvCxnSpPr>
            <a:cxnSpLocks/>
          </p:cNvCxnSpPr>
          <p:nvPr/>
        </p:nvCxnSpPr>
        <p:spPr>
          <a:xfrm flipV="1">
            <a:off x="2314515" y="2977022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4">
            <a:extLst>
              <a:ext uri="{FF2B5EF4-FFF2-40B4-BE49-F238E27FC236}">
                <a16:creationId xmlns:a16="http://schemas.microsoft.com/office/drawing/2014/main" id="{73D1C453-7D30-4D64-9F30-3B357A8792A1}"/>
              </a:ext>
            </a:extLst>
          </p:cNvPr>
          <p:cNvCxnSpPr>
            <a:cxnSpLocks/>
          </p:cNvCxnSpPr>
          <p:nvPr/>
        </p:nvCxnSpPr>
        <p:spPr>
          <a:xfrm flipV="1">
            <a:off x="1101683" y="2977022"/>
            <a:ext cx="0" cy="579586"/>
          </a:xfrm>
          <a:prstGeom prst="straightConnector1">
            <a:avLst/>
          </a:prstGeom>
          <a:ln w="952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06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66537" y="998859"/>
            <a:ext cx="3710145" cy="4062435"/>
          </a:xfrm>
        </p:spPr>
        <p:txBody>
          <a:bodyPr>
            <a:normAutofit/>
          </a:bodyPr>
          <a:lstStyle/>
          <a:p>
            <a:r>
              <a:rPr lang="he-IL" dirty="0"/>
              <a:t>נתון מחשב עם 4 ביטים:</a:t>
            </a:r>
          </a:p>
          <a:p>
            <a:endParaRPr lang="he-IL" dirty="0"/>
          </a:p>
          <a:p>
            <a:pPr marL="0" indent="0">
              <a:buNone/>
            </a:pPr>
            <a:r>
              <a:rPr lang="en-US" dirty="0"/>
              <a:t>6 + (-4) = 2      </a:t>
            </a:r>
          </a:p>
          <a:p>
            <a:pPr marL="0" indent="0">
              <a:buNone/>
            </a:pPr>
            <a:r>
              <a:rPr lang="en-US" dirty="0"/>
              <a:t>0110   +     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u="sng" dirty="0"/>
              <a:t>1100</a:t>
            </a:r>
            <a:r>
              <a:rPr lang="en-US" dirty="0"/>
              <a:t>           </a:t>
            </a:r>
          </a:p>
          <a:p>
            <a:pPr marL="0" indent="0">
              <a:buNone/>
            </a:pPr>
            <a:r>
              <a:rPr lang="en-US" dirty="0"/>
              <a:t>         (1)0010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e-IL" dirty="0"/>
              <a:t>התוצאה היא מספר חיובי   </a:t>
            </a:r>
            <a:r>
              <a:rPr lang="he-IL" b="1" dirty="0"/>
              <a:t>ובתוך התחום</a:t>
            </a:r>
            <a:endParaRPr lang="en-IL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חיבור במשלים ל-2: חיובי עם שלילי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919024" y="2900855"/>
            <a:ext cx="6764038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467080" y="2469818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           -8                                         0                                       +7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964E5F-6D22-468C-9558-FA9A8EED4994}"/>
              </a:ext>
            </a:extLst>
          </p:cNvPr>
          <p:cNvCxnSpPr>
            <a:cxnSpLocks/>
          </p:cNvCxnSpPr>
          <p:nvPr/>
        </p:nvCxnSpPr>
        <p:spPr>
          <a:xfrm>
            <a:off x="1629110" y="2828640"/>
            <a:ext cx="0" cy="19092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4151586" y="2828640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10851" y="2833900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C94B2BF-C583-42C4-A7AE-2375FF15F4CD}"/>
              </a:ext>
            </a:extLst>
          </p:cNvPr>
          <p:cNvSpPr txBox="1"/>
          <p:nvPr/>
        </p:nvSpPr>
        <p:spPr>
          <a:xfrm>
            <a:off x="315319" y="3479607"/>
            <a:ext cx="9234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</a:t>
            </a:r>
            <a:r>
              <a:rPr lang="he-IL" dirty="0"/>
              <a:t> </a:t>
            </a:r>
            <a:r>
              <a:rPr lang="en-US" dirty="0"/>
              <a:t>    -4                           2                         6                                               </a:t>
            </a:r>
            <a:endParaRPr lang="en-IL" dirty="0"/>
          </a:p>
        </p:txBody>
      </p: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6392530" y="2977022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4">
            <a:extLst>
              <a:ext uri="{FF2B5EF4-FFF2-40B4-BE49-F238E27FC236}">
                <a16:creationId xmlns:a16="http://schemas.microsoft.com/office/drawing/2014/main" id="{CFCDD56C-ADFF-4A02-A9A1-742E7650E35A}"/>
              </a:ext>
            </a:extLst>
          </p:cNvPr>
          <p:cNvCxnSpPr>
            <a:cxnSpLocks/>
          </p:cNvCxnSpPr>
          <p:nvPr/>
        </p:nvCxnSpPr>
        <p:spPr>
          <a:xfrm flipV="1">
            <a:off x="3050239" y="2900855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4">
            <a:extLst>
              <a:ext uri="{FF2B5EF4-FFF2-40B4-BE49-F238E27FC236}">
                <a16:creationId xmlns:a16="http://schemas.microsoft.com/office/drawing/2014/main" id="{73D1C453-7D30-4D64-9F30-3B357A8792A1}"/>
              </a:ext>
            </a:extLst>
          </p:cNvPr>
          <p:cNvCxnSpPr>
            <a:cxnSpLocks/>
          </p:cNvCxnSpPr>
          <p:nvPr/>
        </p:nvCxnSpPr>
        <p:spPr>
          <a:xfrm flipV="1">
            <a:off x="4790814" y="2900855"/>
            <a:ext cx="0" cy="579586"/>
          </a:xfrm>
          <a:prstGeom prst="straightConnector1">
            <a:avLst/>
          </a:prstGeom>
          <a:ln w="952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55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66537" y="998859"/>
            <a:ext cx="3710145" cy="4062435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נתון מחשב עם 4 ביטים, נעשה מספר דוגמאות לפעולות חשבון:</a:t>
            </a:r>
          </a:p>
          <a:p>
            <a:pPr marL="0" indent="0">
              <a:buNone/>
            </a:pPr>
            <a:r>
              <a:rPr lang="en-US" dirty="0"/>
              <a:t>6 + 4 = -2      </a:t>
            </a:r>
            <a:r>
              <a:rPr lang="he-IL" dirty="0"/>
              <a:t>-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1010   +     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u="sng" dirty="0"/>
              <a:t>0100</a:t>
            </a:r>
            <a:r>
              <a:rPr lang="en-US" dirty="0"/>
              <a:t>           </a:t>
            </a:r>
          </a:p>
          <a:p>
            <a:pPr marL="0" indent="0">
              <a:buNone/>
            </a:pPr>
            <a:r>
              <a:rPr lang="en-US" dirty="0"/>
              <a:t>         1110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e-IL" dirty="0"/>
              <a:t>התוצאה היא מספר שלילי –  </a:t>
            </a:r>
            <a:r>
              <a:rPr lang="he-IL" b="1" dirty="0"/>
              <a:t>ובתוך התחום</a:t>
            </a:r>
            <a:endParaRPr lang="en-IL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חיבור במשלים ל-2: שלילי עם חיובי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919024" y="2900855"/>
            <a:ext cx="6764038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467080" y="2469818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           -8                                         0                                       +7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964E5F-6D22-468C-9558-FA9A8EED4994}"/>
              </a:ext>
            </a:extLst>
          </p:cNvPr>
          <p:cNvCxnSpPr>
            <a:cxnSpLocks/>
          </p:cNvCxnSpPr>
          <p:nvPr/>
        </p:nvCxnSpPr>
        <p:spPr>
          <a:xfrm>
            <a:off x="1629110" y="2828640"/>
            <a:ext cx="0" cy="19092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4151586" y="2828640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10851" y="2833900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C94B2BF-C583-42C4-A7AE-2375FF15F4CD}"/>
              </a:ext>
            </a:extLst>
          </p:cNvPr>
          <p:cNvSpPr txBox="1"/>
          <p:nvPr/>
        </p:nvSpPr>
        <p:spPr>
          <a:xfrm>
            <a:off x="315319" y="3479607"/>
            <a:ext cx="9234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</a:t>
            </a:r>
            <a:r>
              <a:rPr lang="he-IL" dirty="0"/>
              <a:t> </a:t>
            </a:r>
            <a:r>
              <a:rPr lang="en-US" dirty="0"/>
              <a:t>      -6                    -2                             4                                                              </a:t>
            </a:r>
            <a:endParaRPr lang="en-IL" dirty="0"/>
          </a:p>
        </p:txBody>
      </p: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5499151" y="2900855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4">
            <a:extLst>
              <a:ext uri="{FF2B5EF4-FFF2-40B4-BE49-F238E27FC236}">
                <a16:creationId xmlns:a16="http://schemas.microsoft.com/office/drawing/2014/main" id="{CFCDD56C-ADFF-4A02-A9A1-742E7650E35A}"/>
              </a:ext>
            </a:extLst>
          </p:cNvPr>
          <p:cNvCxnSpPr>
            <a:cxnSpLocks/>
          </p:cNvCxnSpPr>
          <p:nvPr/>
        </p:nvCxnSpPr>
        <p:spPr>
          <a:xfrm flipV="1">
            <a:off x="2240943" y="2900855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4">
            <a:extLst>
              <a:ext uri="{FF2B5EF4-FFF2-40B4-BE49-F238E27FC236}">
                <a16:creationId xmlns:a16="http://schemas.microsoft.com/office/drawing/2014/main" id="{73D1C453-7D30-4D64-9F30-3B357A8792A1}"/>
              </a:ext>
            </a:extLst>
          </p:cNvPr>
          <p:cNvCxnSpPr>
            <a:cxnSpLocks/>
          </p:cNvCxnSpPr>
          <p:nvPr/>
        </p:nvCxnSpPr>
        <p:spPr>
          <a:xfrm flipV="1">
            <a:off x="3655697" y="2900855"/>
            <a:ext cx="0" cy="579586"/>
          </a:xfrm>
          <a:prstGeom prst="straightConnector1">
            <a:avLst/>
          </a:prstGeom>
          <a:ln w="952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64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95280" y="1662801"/>
            <a:ext cx="3888816" cy="4062435"/>
          </a:xfrm>
        </p:spPr>
        <p:txBody>
          <a:bodyPr>
            <a:normAutofit/>
          </a:bodyPr>
          <a:lstStyle/>
          <a:p>
            <a:r>
              <a:rPr lang="he-IL" b="1" dirty="0"/>
              <a:t>כל חריגה מחוץ לתחום המספרים בשיטת המשלים ל-2</a:t>
            </a:r>
            <a:r>
              <a:rPr lang="en-US" b="1" dirty="0"/>
              <a:t> signed - </a:t>
            </a:r>
            <a:r>
              <a:rPr lang="he-IL" b="1" dirty="0"/>
              <a:t>, נקראת גלישה (</a:t>
            </a:r>
            <a:r>
              <a:rPr lang="en-US" b="1" dirty="0"/>
              <a:t>Overflow</a:t>
            </a:r>
            <a:r>
              <a:rPr lang="he-IL" b="1" dirty="0"/>
              <a:t>)</a:t>
            </a:r>
          </a:p>
          <a:p>
            <a:pPr marL="0" indent="0">
              <a:buNone/>
            </a:pPr>
            <a:endParaRPr lang="en-IL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חריגה מחוץ לתחום ב-</a:t>
            </a:r>
            <a:r>
              <a:rPr lang="en-US" dirty="0"/>
              <a:t>signed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1101683" y="1703485"/>
            <a:ext cx="6764038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617111" y="1214463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           -128                                   0                                     +127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964E5F-6D22-468C-9558-FA9A8EED4994}"/>
              </a:ext>
            </a:extLst>
          </p:cNvPr>
          <p:cNvCxnSpPr>
            <a:cxnSpLocks/>
          </p:cNvCxnSpPr>
          <p:nvPr/>
        </p:nvCxnSpPr>
        <p:spPr>
          <a:xfrm>
            <a:off x="1629110" y="1662801"/>
            <a:ext cx="0" cy="19092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4151586" y="1710967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37123" y="1703485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6737123" y="1876873"/>
            <a:ext cx="1429414" cy="1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4">
            <a:extLst>
              <a:ext uri="{FF2B5EF4-FFF2-40B4-BE49-F238E27FC236}">
                <a16:creationId xmlns:a16="http://schemas.microsoft.com/office/drawing/2014/main" id="{CFCDD56C-ADFF-4A02-A9A1-742E7650E35A}"/>
              </a:ext>
            </a:extLst>
          </p:cNvPr>
          <p:cNvCxnSpPr>
            <a:cxnSpLocks/>
          </p:cNvCxnSpPr>
          <p:nvPr/>
        </p:nvCxnSpPr>
        <p:spPr>
          <a:xfrm flipH="1" flipV="1">
            <a:off x="388883" y="1879553"/>
            <a:ext cx="1240229" cy="8887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טבלה 18">
            <a:extLst>
              <a:ext uri="{FF2B5EF4-FFF2-40B4-BE49-F238E27FC236}">
                <a16:creationId xmlns:a16="http://schemas.microsoft.com/office/drawing/2014/main" id="{4601F999-D397-43F2-965E-1125CD42F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180609"/>
              </p:ext>
            </p:extLst>
          </p:nvPr>
        </p:nvGraphicFramePr>
        <p:xfrm>
          <a:off x="473493" y="2221049"/>
          <a:ext cx="7392228" cy="243688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848057">
                  <a:extLst>
                    <a:ext uri="{9D8B030D-6E8A-4147-A177-3AD203B41FA5}">
                      <a16:colId xmlns:a16="http://schemas.microsoft.com/office/drawing/2014/main" val="1456415834"/>
                    </a:ext>
                  </a:extLst>
                </a:gridCol>
                <a:gridCol w="1848057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1848057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1848057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635483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ביטים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החיובי הגדול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השלילי הכי קטן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כמה מספרים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40348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40348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127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-128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40348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32,767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-32,768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65,536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403482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20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524,287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-524,288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1,048,576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78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850851" y="1293048"/>
            <a:ext cx="3888816" cy="4062435"/>
          </a:xfrm>
        </p:spPr>
        <p:txBody>
          <a:bodyPr>
            <a:normAutofit fontScale="92500" lnSpcReduction="10000"/>
          </a:bodyPr>
          <a:lstStyle/>
          <a:p>
            <a:r>
              <a:rPr lang="he-IL" b="1" dirty="0"/>
              <a:t>ב- </a:t>
            </a:r>
            <a:r>
              <a:rPr lang="en-US" b="1" dirty="0"/>
              <a:t>unsigned</a:t>
            </a:r>
            <a:r>
              <a:rPr lang="he-IL" b="1" dirty="0"/>
              <a:t> יש לנו רק מספרים חיוביים.</a:t>
            </a:r>
          </a:p>
          <a:p>
            <a:r>
              <a:rPr lang="he-IL" b="1" dirty="0"/>
              <a:t>כל חריגה מחוץ לתחום המספרים  יוצרת </a:t>
            </a:r>
            <a:r>
              <a:rPr lang="en-US" b="1" dirty="0"/>
              <a:t>carry</a:t>
            </a:r>
            <a:endParaRPr lang="he-IL" b="1" dirty="0"/>
          </a:p>
          <a:p>
            <a:endParaRPr lang="he-IL" b="1" dirty="0"/>
          </a:p>
          <a:p>
            <a:r>
              <a:rPr lang="he-IL" b="1" dirty="0"/>
              <a:t>דוגמה ב- 4 ביטים</a:t>
            </a:r>
            <a:br>
              <a:rPr lang="en-US" b="1" dirty="0"/>
            </a:br>
            <a:r>
              <a:rPr lang="en-US" b="1" dirty="0"/>
              <a:t> 10+7 =17</a:t>
            </a:r>
            <a:r>
              <a:rPr lang="he-IL" b="1" dirty="0"/>
              <a:t>: </a:t>
            </a:r>
            <a:endParaRPr lang="en-US" b="1" dirty="0"/>
          </a:p>
          <a:p>
            <a:pPr marL="0" indent="0">
              <a:buNone/>
            </a:pPr>
            <a:endParaRPr lang="he-IL" b="1" dirty="0"/>
          </a:p>
          <a:p>
            <a:pPr marL="0" indent="0">
              <a:buNone/>
            </a:pPr>
            <a:r>
              <a:rPr lang="en-US" b="1" dirty="0"/>
              <a:t>1010+</a:t>
            </a:r>
          </a:p>
          <a:p>
            <a:pPr marL="0" indent="0">
              <a:buNone/>
            </a:pPr>
            <a:r>
              <a:rPr lang="en-US" b="1" u="sng" dirty="0"/>
              <a:t>0111 </a:t>
            </a:r>
          </a:p>
          <a:p>
            <a:pPr marL="0" indent="0">
              <a:buNone/>
            </a:pPr>
            <a:r>
              <a:rPr lang="en-US" b="1" dirty="0"/>
              <a:t> (1)0001 </a:t>
            </a:r>
            <a:endParaRPr lang="en-IL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חריגה מחוץ לתחום ב-</a:t>
            </a:r>
            <a:r>
              <a:rPr lang="en-US" dirty="0"/>
              <a:t>unsigned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1101683" y="1703485"/>
            <a:ext cx="5635440" cy="2622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467080" y="1134206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                                                                                         +15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1101683" y="1615899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37123" y="1619405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6737123" y="1876873"/>
            <a:ext cx="1429414" cy="1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2D959F-01B7-4F60-9BF2-EC70FA9C3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309397"/>
              </p:ext>
            </p:extLst>
          </p:nvPr>
        </p:nvGraphicFramePr>
        <p:xfrm>
          <a:off x="2006431" y="2442463"/>
          <a:ext cx="4351800" cy="29130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3182996917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2900496290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המספר הגדול ביותר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כמות ביטים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531565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15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4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8316822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255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7710755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65,535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4274178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1,048,575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20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6073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27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543C924-E24E-4E59-8FE1-C7BB5B43B4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315200" y="998859"/>
            <a:ext cx="4361526" cy="4062435"/>
          </a:xfrm>
        </p:spPr>
        <p:txBody>
          <a:bodyPr/>
          <a:lstStyle/>
          <a:p>
            <a:r>
              <a:rPr lang="he-IL" dirty="0"/>
              <a:t>אם רוצים לבצע:   </a:t>
            </a:r>
            <a:r>
              <a:rPr lang="en-US" dirty="0"/>
              <a:t>5-6= -1</a:t>
            </a:r>
            <a:r>
              <a:rPr lang="he-IL" dirty="0"/>
              <a:t>  </a:t>
            </a:r>
          </a:p>
          <a:p>
            <a:r>
              <a:rPr lang="he-IL" dirty="0"/>
              <a:t>נמצא את המשלים ל-2 של 6</a:t>
            </a:r>
          </a:p>
          <a:p>
            <a:r>
              <a:rPr lang="he-IL" dirty="0"/>
              <a:t>ונחבר</a:t>
            </a:r>
          </a:p>
          <a:p>
            <a:endParaRPr lang="he-IL" dirty="0"/>
          </a:p>
          <a:p>
            <a:pPr marL="0" indent="0">
              <a:buNone/>
            </a:pPr>
            <a:r>
              <a:rPr lang="en-US" dirty="0"/>
              <a:t>5= 0101</a:t>
            </a:r>
          </a:p>
          <a:p>
            <a:pPr marL="0" indent="0">
              <a:buNone/>
            </a:pPr>
            <a:r>
              <a:rPr lang="en-US" dirty="0"/>
              <a:t>6= 0110</a:t>
            </a:r>
          </a:p>
          <a:p>
            <a:pPr marL="0" indent="0">
              <a:buNone/>
            </a:pPr>
            <a:r>
              <a:rPr lang="en-US" dirty="0"/>
              <a:t>-6=1010 </a:t>
            </a:r>
            <a:endParaRPr lang="he-IL" dirty="0"/>
          </a:p>
          <a:p>
            <a:endParaRPr lang="he-IL" dirty="0"/>
          </a:p>
          <a:p>
            <a:endParaRPr lang="en-US" dirty="0"/>
          </a:p>
          <a:p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E6005E-28EF-4074-AB79-10565F1CB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חיסור במשלים ל-2</a:t>
            </a:r>
            <a:endParaRPr lang="en-IL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5D5CE0A-C4BD-44A8-AEF2-F266BFBEA1CD}"/>
              </a:ext>
            </a:extLst>
          </p:cNvPr>
          <p:cNvSpPr txBox="1">
            <a:spLocks/>
          </p:cNvSpPr>
          <p:nvPr/>
        </p:nvSpPr>
        <p:spPr>
          <a:xfrm>
            <a:off x="2506718" y="998859"/>
            <a:ext cx="4361526" cy="4062435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Font typeface="Arial" pitchFamily="34" charset="0"/>
              <a:buNone/>
            </a:pPr>
            <a:r>
              <a:rPr lang="he-IL" dirty="0"/>
              <a:t>+0101</a:t>
            </a:r>
            <a:r>
              <a:rPr lang="en-US" dirty="0"/>
              <a:t> </a:t>
            </a:r>
            <a:endParaRPr lang="he-IL" dirty="0"/>
          </a:p>
          <a:p>
            <a:pPr marL="0" indent="0">
              <a:buFont typeface="Arial" pitchFamily="34" charset="0"/>
              <a:buNone/>
            </a:pPr>
            <a:r>
              <a:rPr lang="en-US" u="sng" dirty="0"/>
              <a:t>1010</a:t>
            </a:r>
            <a:r>
              <a:rPr lang="en-US" dirty="0"/>
              <a:t>  </a:t>
            </a:r>
            <a:endParaRPr lang="he-IL" dirty="0"/>
          </a:p>
          <a:p>
            <a:pPr marL="0" indent="0">
              <a:buFont typeface="Arial" pitchFamily="34" charset="0"/>
              <a:buNone/>
            </a:pPr>
            <a:r>
              <a:rPr lang="en-US" dirty="0"/>
              <a:t>1111  </a:t>
            </a:r>
            <a:endParaRPr lang="he-IL" dirty="0"/>
          </a:p>
          <a:p>
            <a:pPr marL="0" indent="0">
              <a:buNone/>
            </a:pPr>
            <a:r>
              <a:rPr lang="en-US" dirty="0"/>
              <a:t>1111  = -1</a:t>
            </a:r>
            <a:endParaRPr lang="he-IL" dirty="0"/>
          </a:p>
          <a:p>
            <a:endParaRPr lang="he-IL" dirty="0"/>
          </a:p>
          <a:p>
            <a:pPr marL="0" indent="0">
              <a:buNone/>
            </a:pPr>
            <a:r>
              <a:rPr lang="en-US" dirty="0"/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592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לפני סיכום: תזכורת קצרה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389628" y="1241989"/>
            <a:ext cx="4574177" cy="2687202"/>
          </a:xfrm>
        </p:spPr>
        <p:txBody>
          <a:bodyPr>
            <a:normAutofit fontScale="70000" lnSpcReduction="20000"/>
          </a:bodyPr>
          <a:lstStyle/>
          <a:p>
            <a:r>
              <a:rPr lang="he-IL" dirty="0">
                <a:sym typeface="Varela Round"/>
              </a:rPr>
              <a:t>מחשב – מערכת משולבת של חומרה ותוכנה</a:t>
            </a:r>
          </a:p>
          <a:p>
            <a:r>
              <a:rPr lang="he-IL" dirty="0">
                <a:sym typeface="Varela Round"/>
              </a:rPr>
              <a:t>חומרה - כוללת את הרכיבים הפיזיים (</a:t>
            </a:r>
            <a:r>
              <a:rPr lang="en-US" dirty="0">
                <a:sym typeface="Varela Round"/>
              </a:rPr>
              <a:t>Hardware</a:t>
            </a:r>
            <a:r>
              <a:rPr lang="he-IL" dirty="0">
                <a:sym typeface="Varela Round"/>
              </a:rPr>
              <a:t>)</a:t>
            </a:r>
          </a:p>
          <a:p>
            <a:r>
              <a:rPr lang="he-IL" dirty="0">
                <a:sym typeface="Varela Round"/>
              </a:rPr>
              <a:t>תוכנה – אוסף של הוראות ונתונים, שמבצעים משימה מסוימת (</a:t>
            </a:r>
            <a:r>
              <a:rPr lang="en-US" dirty="0">
                <a:sym typeface="Varela Round"/>
              </a:rPr>
              <a:t>Software</a:t>
            </a:r>
            <a:r>
              <a:rPr lang="he-IL" dirty="0">
                <a:sym typeface="Varela Round"/>
              </a:rPr>
              <a:t>):</a:t>
            </a:r>
          </a:p>
          <a:p>
            <a:pPr lvl="1"/>
            <a:r>
              <a:rPr lang="he-IL" dirty="0">
                <a:sym typeface="Varela Round"/>
              </a:rPr>
              <a:t>יישומים שונים – דפדפן, מעבד תמלילים</a:t>
            </a:r>
          </a:p>
          <a:p>
            <a:pPr lvl="1"/>
            <a:r>
              <a:rPr lang="he-IL" dirty="0">
                <a:sym typeface="Varela Round"/>
              </a:rPr>
              <a:t>תוכנות שירות כלליות  - כמו מערכת הפעלה, תקשורת, שפות תכנות..</a:t>
            </a:r>
          </a:p>
          <a:p>
            <a:pPr lvl="1"/>
            <a:r>
              <a:rPr lang="he-IL" dirty="0">
                <a:sym typeface="Varela Round"/>
              </a:rPr>
              <a:t>תוכנות שאנחנו מפתחים</a:t>
            </a:r>
            <a:endParaRPr lang="he-IL" dirty="0"/>
          </a:p>
          <a:p>
            <a:pPr marL="0" indent="0">
              <a:buNone/>
            </a:pP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124" name="Picture 4" descr="Online Learning, Education, Book">
            <a:extLst>
              <a:ext uri="{FF2B5EF4-FFF2-40B4-BE49-F238E27FC236}">
                <a16:creationId xmlns:a16="http://schemas.microsoft.com/office/drawing/2014/main" id="{D5894229-66BF-401F-8592-34B5F8B28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147" y="3060657"/>
            <a:ext cx="1535088" cy="1341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CE89475-6360-45F1-80C2-3D4E1A0887CC}"/>
              </a:ext>
            </a:extLst>
          </p:cNvPr>
          <p:cNvSpPr txBox="1">
            <a:spLocks/>
          </p:cNvSpPr>
          <p:nvPr/>
        </p:nvSpPr>
        <p:spPr>
          <a:xfrm>
            <a:off x="228195" y="1284519"/>
            <a:ext cx="5577040" cy="2603399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במחשב נמצאים נתונים מסוגים שונים:</a:t>
            </a:r>
          </a:p>
          <a:p>
            <a:pPr lvl="1"/>
            <a:r>
              <a:rPr lang="he-IL" dirty="0"/>
              <a:t>קוד של תוכנות מחשב</a:t>
            </a:r>
          </a:p>
          <a:p>
            <a:pPr lvl="1"/>
            <a:r>
              <a:rPr lang="he-IL" dirty="0"/>
              <a:t>נתונים שונים שנשמרים במחשב: קבצים, תמונות, וידאו, קול, טקסט</a:t>
            </a:r>
          </a:p>
          <a:p>
            <a:pPr lvl="1"/>
            <a:r>
              <a:rPr lang="he-IL" dirty="0"/>
              <a:t>נתונים אחרים שנקלטים ומעובדים בזמן ריצת התוכנית</a:t>
            </a:r>
          </a:p>
          <a:p>
            <a:pPr lvl="1"/>
            <a:endParaRPr lang="he-IL" dirty="0"/>
          </a:p>
          <a:p>
            <a:r>
              <a:rPr lang="he-IL" b="1" dirty="0"/>
              <a:t>כל המידע במחשב מיוצג ע"י קודים מספריים של 0 ו-1 בלבד!</a:t>
            </a:r>
          </a:p>
          <a:p>
            <a:pPr marL="457245" lvl="1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8" name="Picture 2" descr="Binary Code, Binary, Binary System, Byte">
            <a:extLst>
              <a:ext uri="{FF2B5EF4-FFF2-40B4-BE49-F238E27FC236}">
                <a16:creationId xmlns:a16="http://schemas.microsoft.com/office/drawing/2014/main" id="{ED460E21-42D5-43BA-846D-743E68FD2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10" y="3782072"/>
            <a:ext cx="1609924" cy="114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54E9F7D-A45B-4BAC-884E-6D36CA7BEA38}"/>
              </a:ext>
            </a:extLst>
          </p:cNvPr>
          <p:cNvSpPr txBox="1"/>
          <p:nvPr/>
        </p:nvSpPr>
        <p:spPr>
          <a:xfrm>
            <a:off x="2296634" y="4352253"/>
            <a:ext cx="57947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u="sng" dirty="0"/>
              <a:t>חשוב</a:t>
            </a:r>
            <a:r>
              <a:rPr lang="he-IL" sz="2400" dirty="0"/>
              <a:t>:  מחשבים עובדים במשלים ל-2</a:t>
            </a:r>
          </a:p>
          <a:p>
            <a:endParaRPr lang="he-IL" sz="2400" dirty="0"/>
          </a:p>
          <a:p>
            <a:r>
              <a:rPr lang="he-IL" sz="2400" b="1" u="sng" dirty="0"/>
              <a:t>למה?</a:t>
            </a:r>
          </a:p>
          <a:p>
            <a:pPr marL="342900" indent="-342900">
              <a:buFontTx/>
              <a:buChar char="-"/>
            </a:pPr>
            <a:r>
              <a:rPr lang="he-IL" sz="2400" dirty="0"/>
              <a:t>שיטת ייצוג מספרים יעילה</a:t>
            </a:r>
          </a:p>
          <a:p>
            <a:pPr marL="342900" indent="-342900">
              <a:buFontTx/>
              <a:buChar char="-"/>
            </a:pPr>
            <a:r>
              <a:rPr lang="he-IL" sz="2400" dirty="0"/>
              <a:t> יש ייצוג יחיד ל-0</a:t>
            </a:r>
          </a:p>
          <a:p>
            <a:pPr marL="342900" indent="-342900">
              <a:buFontTx/>
              <a:buChar char="-"/>
            </a:pPr>
            <a:r>
              <a:rPr lang="he-IL" sz="2400" dirty="0"/>
              <a:t>תוצאות של פעולות אריתמטיות הן נכונות</a:t>
            </a:r>
          </a:p>
          <a:p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264841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F5A466-893E-47C4-81ED-63B3623772C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ראינו פעולות חיבור שונות במספרים מכוונים </a:t>
            </a:r>
            <a:r>
              <a:rPr lang="en-US" dirty="0"/>
              <a:t>unsigned</a:t>
            </a:r>
            <a:endParaRPr lang="he-IL" dirty="0"/>
          </a:p>
          <a:p>
            <a:r>
              <a:rPr lang="he-IL" dirty="0"/>
              <a:t>ראינו חיסור של מספרים </a:t>
            </a:r>
            <a:r>
              <a:rPr lang="en-US" dirty="0"/>
              <a:t>unsigned</a:t>
            </a:r>
            <a:endParaRPr lang="he-IL" dirty="0"/>
          </a:p>
          <a:p>
            <a:r>
              <a:rPr lang="he-IL" dirty="0"/>
              <a:t>למדנו על </a:t>
            </a:r>
            <a:r>
              <a:rPr lang="en-US" dirty="0"/>
              <a:t> - overflow</a:t>
            </a:r>
            <a:r>
              <a:rPr lang="he-IL" dirty="0"/>
              <a:t>גלישה</a:t>
            </a:r>
            <a:r>
              <a:rPr lang="en-US" dirty="0"/>
              <a:t> </a:t>
            </a:r>
            <a:r>
              <a:rPr lang="he-IL" dirty="0"/>
              <a:t>מתחום המספרים המכוונים -</a:t>
            </a:r>
            <a:r>
              <a:rPr lang="en-US" dirty="0"/>
              <a:t>signed</a:t>
            </a:r>
            <a:endParaRPr lang="he-IL" dirty="0"/>
          </a:p>
          <a:p>
            <a:r>
              <a:rPr lang="he-IL" dirty="0"/>
              <a:t>ועל </a:t>
            </a:r>
            <a:r>
              <a:rPr lang="en-US" dirty="0"/>
              <a:t>carry</a:t>
            </a:r>
            <a:r>
              <a:rPr lang="he-IL" dirty="0"/>
              <a:t> - גלישה מתחום המספרים החיוביים – </a:t>
            </a:r>
            <a:r>
              <a:rPr lang="en-US" dirty="0"/>
              <a:t>unsigned</a:t>
            </a:r>
          </a:p>
          <a:p>
            <a:r>
              <a:rPr lang="he-IL" b="1" dirty="0"/>
              <a:t>חשוב</a:t>
            </a:r>
            <a:r>
              <a:rPr lang="he-IL" dirty="0"/>
              <a:t>: את הערכים ששמורים בזיכרון ניתן לפרש בתור מספר </a:t>
            </a:r>
            <a:r>
              <a:rPr lang="en-US" dirty="0"/>
              <a:t>signed</a:t>
            </a:r>
            <a:r>
              <a:rPr lang="he-IL" dirty="0"/>
              <a:t> או </a:t>
            </a:r>
            <a:r>
              <a:rPr lang="en-US" dirty="0"/>
              <a:t>unsigned</a:t>
            </a:r>
            <a:r>
              <a:rPr lang="he-IL" dirty="0"/>
              <a:t>. האחריות לפרשנות היא של המתכנת, בהתאם לצורך שלו. 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7A7814-36D5-4E2C-AF6E-3B8720AD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313943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F5A466-893E-47C4-81ED-63B3623772C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ייצוג המידע במחשב</a:t>
            </a:r>
          </a:p>
          <a:p>
            <a:r>
              <a:rPr lang="he-IL" dirty="0"/>
              <a:t>ייצוג תווים במחשב</a:t>
            </a:r>
            <a:endParaRPr lang="en-US" dirty="0"/>
          </a:p>
          <a:p>
            <a:r>
              <a:rPr lang="he-IL" dirty="0"/>
              <a:t>קוד </a:t>
            </a:r>
            <a:r>
              <a:rPr lang="en-US" dirty="0"/>
              <a:t>ASCII</a:t>
            </a:r>
          </a:p>
          <a:p>
            <a:r>
              <a:rPr lang="he-IL" dirty="0"/>
              <a:t>מושגים בגדלים של </a:t>
            </a:r>
            <a:r>
              <a:rPr lang="he-IL" dirty="0" err="1"/>
              <a:t>זכרון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7A7814-36D5-4E2C-AF6E-3B8720AD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872814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BC2FDE-50D1-4C1F-92C3-5E8EB8AF235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b="1" u="sng" dirty="0"/>
              <a:t>סיבית (</a:t>
            </a:r>
            <a:r>
              <a:rPr lang="en-US" b="1" u="sng" dirty="0"/>
              <a:t>bit</a:t>
            </a:r>
            <a:r>
              <a:rPr lang="he-IL" b="1" u="sng" dirty="0"/>
              <a:t>) </a:t>
            </a:r>
            <a:r>
              <a:rPr lang="he-IL" dirty="0"/>
              <a:t>– יחידת המידע הקטנה ביותר במחשב. מקבלת ערך של 0 או 1 – במחשב </a:t>
            </a:r>
            <a:r>
              <a:rPr lang="en-US" dirty="0"/>
              <a:t>5V</a:t>
            </a:r>
            <a:r>
              <a:rPr lang="he-IL" dirty="0"/>
              <a:t> או </a:t>
            </a:r>
            <a:r>
              <a:rPr lang="en-US" dirty="0"/>
              <a:t>0V</a:t>
            </a:r>
            <a:r>
              <a:rPr lang="he-IL" dirty="0"/>
              <a:t>. </a:t>
            </a:r>
            <a:br>
              <a:rPr lang="en-US" dirty="0"/>
            </a:br>
            <a:r>
              <a:rPr lang="he-IL" dirty="0"/>
              <a:t>אבל זה יכול לייצג גם אמת או שקר, שחור או לבן</a:t>
            </a:r>
            <a:r>
              <a:rPr lang="en-US" dirty="0"/>
              <a:t> </a:t>
            </a:r>
            <a:r>
              <a:rPr lang="he-IL" dirty="0"/>
              <a:t> או כל משמעות אחרת שנרצה.</a:t>
            </a:r>
          </a:p>
          <a:p>
            <a:r>
              <a:rPr lang="en-US" b="1" u="sng" dirty="0"/>
              <a:t>Nibble</a:t>
            </a:r>
            <a:r>
              <a:rPr lang="he-IL" dirty="0"/>
              <a:t> – צירוף של 4 ביטים רצופים, בין 00</a:t>
            </a:r>
            <a:r>
              <a:rPr lang="en-US" dirty="0"/>
              <a:t>0</a:t>
            </a:r>
            <a:r>
              <a:rPr lang="he-IL" dirty="0"/>
              <a:t>0 ל-1111. </a:t>
            </a:r>
            <a:br>
              <a:rPr lang="en-US" dirty="0"/>
            </a:br>
            <a:r>
              <a:rPr lang="he-IL" dirty="0"/>
              <a:t>למעשה מייצג ספרה </a:t>
            </a:r>
            <a:r>
              <a:rPr lang="he-IL" dirty="0" err="1"/>
              <a:t>הקסדצימלית</a:t>
            </a:r>
            <a:r>
              <a:rPr lang="he-IL" dirty="0"/>
              <a:t> אחת בין </a:t>
            </a:r>
            <a:r>
              <a:rPr lang="en-US" dirty="0"/>
              <a:t>0</a:t>
            </a:r>
            <a:r>
              <a:rPr lang="he-IL" dirty="0"/>
              <a:t> ל-</a:t>
            </a:r>
            <a:r>
              <a:rPr lang="en-US" dirty="0"/>
              <a:t>F</a:t>
            </a:r>
            <a:r>
              <a:rPr lang="he-IL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167266-36D2-4EC7-A501-DC415E270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ייצוג המידע במחשב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C34497-CBFD-444E-890E-CA48EEEDC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406" y="2306786"/>
            <a:ext cx="1555783" cy="40511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6BB785-ED26-4E86-835F-5CB5F4F66E96}"/>
              </a:ext>
            </a:extLst>
          </p:cNvPr>
          <p:cNvSpPr txBox="1"/>
          <p:nvPr/>
        </p:nvSpPr>
        <p:spPr>
          <a:xfrm>
            <a:off x="-5649575" y="6492632"/>
            <a:ext cx="91597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200" dirty="0"/>
              <a:t>(*)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273789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000" dirty="0"/>
              <a:t>מבוא למבנה המחשב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b="0" dirty="0">
                <a:sym typeface="Varela Round"/>
              </a:rPr>
              <a:t>קורס מערכות מחשב </a:t>
            </a:r>
            <a:r>
              <a:rPr lang="he-IL" b="0" dirty="0" err="1">
                <a:sym typeface="Varela Round"/>
              </a:rPr>
              <a:t>ואסמבלי</a:t>
            </a:r>
            <a:endParaRPr lang="he-IL" b="0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696000" y="3518300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צביקה שטרקמן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מציין מיקום תוכן 3">
            <a:extLst>
              <a:ext uri="{FF2B5EF4-FFF2-40B4-BE49-F238E27FC236}">
                <a16:creationId xmlns:a16="http://schemas.microsoft.com/office/drawing/2014/main" id="{7B60F10D-157D-490C-9D59-99DF3E28CD51}"/>
              </a:ext>
            </a:extLst>
          </p:cNvPr>
          <p:cNvSpPr txBox="1">
            <a:spLocks/>
          </p:cNvSpPr>
          <p:nvPr/>
        </p:nvSpPr>
        <p:spPr>
          <a:xfrm>
            <a:off x="816869" y="4981845"/>
            <a:ext cx="10800000" cy="7200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400" dirty="0">
                <a:sym typeface="Varela Round"/>
              </a:rPr>
              <a:t>תודה למרי גבע על הבדיקה וההערות</a:t>
            </a:r>
          </a:p>
        </p:txBody>
      </p:sp>
    </p:spTree>
    <p:extLst>
      <p:ext uri="{BB962C8B-B14F-4D97-AF65-F5344CB8AC3E}">
        <p14:creationId xmlns:p14="http://schemas.microsoft.com/office/powerpoint/2010/main" val="2294568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BC2FDE-50D1-4C1F-92C3-5E8EB8AF235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b="1" u="sng" dirty="0"/>
              <a:t>בית (</a:t>
            </a:r>
            <a:r>
              <a:rPr lang="en-US" b="1" u="sng" dirty="0"/>
              <a:t>Byte</a:t>
            </a:r>
            <a:r>
              <a:rPr lang="he-IL" b="1" u="sng" dirty="0"/>
              <a:t>) </a:t>
            </a:r>
            <a:r>
              <a:rPr lang="he-IL" dirty="0"/>
              <a:t>– אוסף רציף של 8 ביטים.  </a:t>
            </a:r>
            <a:br>
              <a:rPr lang="en-US" dirty="0"/>
            </a:br>
            <a:r>
              <a:rPr lang="he-IL" dirty="0"/>
              <a:t>	זו היחידה הקטנה ביותר בזיכרון המחשב בעלת כתובת משלה.</a:t>
            </a:r>
            <a:br>
              <a:rPr lang="en-US" dirty="0"/>
            </a:br>
            <a:r>
              <a:rPr lang="he-IL" dirty="0"/>
              <a:t>	ניתן לייצג מספרים בין 0 ל 255 ( או בין </a:t>
            </a:r>
            <a:r>
              <a:rPr lang="en-US" dirty="0"/>
              <a:t>00</a:t>
            </a:r>
            <a:r>
              <a:rPr lang="en-US" sz="1800" dirty="0"/>
              <a:t>h</a:t>
            </a:r>
            <a:r>
              <a:rPr lang="en-US" dirty="0"/>
              <a:t>  - 0FF</a:t>
            </a:r>
            <a:r>
              <a:rPr lang="en-US" sz="2000" dirty="0"/>
              <a:t>h</a:t>
            </a:r>
            <a:r>
              <a:rPr lang="he-IL" sz="2000" dirty="0"/>
              <a:t> ).</a:t>
            </a:r>
            <a:br>
              <a:rPr lang="en-US" dirty="0"/>
            </a:br>
            <a:r>
              <a:rPr lang="he-IL" dirty="0"/>
              <a:t>	הזיכרון מחולק לכתובות וכל כתובת מכילה בדיוק </a:t>
            </a:r>
            <a:r>
              <a:rPr lang="en-US" dirty="0"/>
              <a:t>byte </a:t>
            </a:r>
            <a:r>
              <a:rPr lang="he-IL" dirty="0"/>
              <a:t> יחיד.</a:t>
            </a:r>
            <a:br>
              <a:rPr lang="en-US" dirty="0"/>
            </a:br>
            <a:r>
              <a:rPr lang="he-IL" dirty="0"/>
              <a:t>	פעולות קריאה/כתיבה לזיכרון מתבצעות על בתים מלאים.</a:t>
            </a:r>
            <a:br>
              <a:rPr lang="en-US" dirty="0"/>
            </a:br>
            <a:r>
              <a:rPr lang="he-IL" dirty="0"/>
              <a:t>	התייחסות לביט בודד –בהמשך.</a:t>
            </a:r>
          </a:p>
          <a:p>
            <a:r>
              <a:rPr lang="he-IL" dirty="0"/>
              <a:t>דוגמאות: </a:t>
            </a:r>
            <a:r>
              <a:rPr lang="en-US" dirty="0"/>
              <a:t>08</a:t>
            </a:r>
            <a:r>
              <a:rPr lang="en-US" sz="1800" dirty="0"/>
              <a:t>h</a:t>
            </a:r>
            <a:r>
              <a:rPr lang="en-US" dirty="0"/>
              <a:t>, 0FF</a:t>
            </a:r>
            <a:r>
              <a:rPr lang="en-US" sz="1800" dirty="0"/>
              <a:t>h, </a:t>
            </a:r>
            <a:r>
              <a:rPr lang="en-US" dirty="0"/>
              <a:t>2A</a:t>
            </a:r>
            <a:r>
              <a:rPr lang="en-US" sz="1800" dirty="0"/>
              <a:t>h</a:t>
            </a:r>
            <a:endParaRPr lang="he-IL" sz="1800" dirty="0"/>
          </a:p>
          <a:p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167266-36D2-4EC7-A501-DC415E270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ייצוג המידע במחשב - </a:t>
            </a:r>
            <a:r>
              <a:rPr lang="en-US" dirty="0"/>
              <a:t>Byte</a:t>
            </a:r>
            <a:endParaRPr lang="en-IL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CA63F1-E01E-4352-ABCB-A17B8231A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488" y="3220394"/>
            <a:ext cx="5393338" cy="25758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4B60A01-6F2F-40FA-A1E6-5AC427E5DCB4}"/>
              </a:ext>
            </a:extLst>
          </p:cNvPr>
          <p:cNvSpPr txBox="1"/>
          <p:nvPr/>
        </p:nvSpPr>
        <p:spPr>
          <a:xfrm>
            <a:off x="578335" y="5733056"/>
            <a:ext cx="57383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000" b="1" u="sng" dirty="0"/>
              <a:t>שימו לב:</a:t>
            </a:r>
          </a:p>
          <a:p>
            <a:r>
              <a:rPr lang="he-IL" sz="2000" dirty="0"/>
              <a:t>הביט הימני נקרא </a:t>
            </a:r>
            <a:r>
              <a:rPr lang="en-US" sz="2000" dirty="0"/>
              <a:t>LSB –Least Significant Bit</a:t>
            </a:r>
          </a:p>
          <a:p>
            <a:r>
              <a:rPr lang="he-IL" sz="2000" dirty="0"/>
              <a:t>הביט הימני נקרא </a:t>
            </a:r>
            <a:r>
              <a:rPr lang="en-US" sz="2000" dirty="0"/>
              <a:t>MSB –Most Significant Bit</a:t>
            </a:r>
          </a:p>
          <a:p>
            <a:endParaRPr lang="en-IL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7EF920-7A4D-4BF5-9495-6375A1D66A7F}"/>
              </a:ext>
            </a:extLst>
          </p:cNvPr>
          <p:cNvSpPr txBox="1"/>
          <p:nvPr/>
        </p:nvSpPr>
        <p:spPr>
          <a:xfrm>
            <a:off x="2967115" y="3799334"/>
            <a:ext cx="91597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200" dirty="0"/>
              <a:t>(*)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59975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BC2FDE-50D1-4C1F-92C3-5E8EB8AF235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b="1" u="sng" dirty="0"/>
              <a:t>מילה (</a:t>
            </a:r>
            <a:r>
              <a:rPr lang="en-US" b="1" u="sng" dirty="0"/>
              <a:t>Word</a:t>
            </a:r>
            <a:r>
              <a:rPr lang="he-IL" b="1" u="sng" dirty="0"/>
              <a:t>) </a:t>
            </a:r>
            <a:r>
              <a:rPr lang="he-IL" dirty="0"/>
              <a:t>– אוסף רציף של </a:t>
            </a:r>
            <a:r>
              <a:rPr lang="en-US" dirty="0"/>
              <a:t>16</a:t>
            </a:r>
            <a:r>
              <a:rPr lang="he-IL" dirty="0"/>
              <a:t> ביטים, בדיוק 2 </a:t>
            </a:r>
            <a:r>
              <a:rPr lang="en-US" dirty="0"/>
              <a:t>bytes</a:t>
            </a:r>
            <a:r>
              <a:rPr lang="he-IL" dirty="0"/>
              <a:t>.</a:t>
            </a:r>
            <a:br>
              <a:rPr lang="en-US" dirty="0"/>
            </a:br>
            <a:r>
              <a:rPr lang="he-IL" dirty="0"/>
              <a:t>	תופסת 2 כתובות בזיכרון.</a:t>
            </a:r>
            <a:br>
              <a:rPr lang="en-US" dirty="0"/>
            </a:br>
            <a:r>
              <a:rPr lang="he-IL" dirty="0"/>
              <a:t>	ניתן לייצג ערכים בין 0 ל-</a:t>
            </a:r>
            <a:r>
              <a:rPr lang="en-US" dirty="0"/>
              <a:t>65,535 </a:t>
            </a:r>
            <a:r>
              <a:rPr lang="he-IL" dirty="0"/>
              <a:t> (2 בחזקת 16 פחות 1)</a:t>
            </a:r>
            <a:br>
              <a:rPr lang="en-US" dirty="0"/>
            </a:br>
            <a:r>
              <a:rPr lang="he-IL" dirty="0"/>
              <a:t>	דוגמאות:   </a:t>
            </a:r>
            <a:r>
              <a:rPr lang="en-US" dirty="0"/>
              <a:t> 123A</a:t>
            </a:r>
            <a:r>
              <a:rPr lang="en-US" sz="1800" dirty="0"/>
              <a:t>h</a:t>
            </a:r>
            <a:r>
              <a:rPr lang="en-US" dirty="0"/>
              <a:t>,  0ABCD</a:t>
            </a:r>
            <a:r>
              <a:rPr lang="en-US" sz="1800" dirty="0"/>
              <a:t>h</a:t>
            </a:r>
            <a:endParaRPr lang="he-IL" sz="1800" dirty="0"/>
          </a:p>
          <a:p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167266-36D2-4EC7-A501-DC415E270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ייצוג המידע במחשב - </a:t>
            </a:r>
            <a:r>
              <a:rPr lang="en-US" dirty="0"/>
              <a:t>Word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3B548D-8FBE-4AAA-93C4-3F24733B9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853" y="3030076"/>
            <a:ext cx="6394779" cy="14669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AA9BDCF-E68F-4667-8811-4C1138217FD1}"/>
              </a:ext>
            </a:extLst>
          </p:cNvPr>
          <p:cNvSpPr txBox="1"/>
          <p:nvPr/>
        </p:nvSpPr>
        <p:spPr>
          <a:xfrm>
            <a:off x="-3153854" y="6331569"/>
            <a:ext cx="91597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200" dirty="0"/>
              <a:t>(*) הדוגמאות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337898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BC2FDE-50D1-4C1F-92C3-5E8EB8AF235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b="1" u="sng" dirty="0"/>
              <a:t>מילה</a:t>
            </a:r>
            <a:r>
              <a:rPr lang="en-US" b="1" u="sng" dirty="0"/>
              <a:t> </a:t>
            </a:r>
            <a:r>
              <a:rPr lang="he-IL" b="1" u="sng" dirty="0"/>
              <a:t> כפולה (</a:t>
            </a:r>
            <a:r>
              <a:rPr lang="en-US" b="1" u="sng" dirty="0"/>
              <a:t>Double Word</a:t>
            </a:r>
            <a:r>
              <a:rPr lang="he-IL" b="1" u="sng" dirty="0"/>
              <a:t>) </a:t>
            </a:r>
            <a:r>
              <a:rPr lang="he-IL" dirty="0"/>
              <a:t>– אוסף של </a:t>
            </a:r>
            <a:r>
              <a:rPr lang="en-US" dirty="0"/>
              <a:t>32</a:t>
            </a:r>
            <a:r>
              <a:rPr lang="he-IL" dirty="0"/>
              <a:t> ביטים, בדיוק </a:t>
            </a:r>
            <a:r>
              <a:rPr lang="en-US" dirty="0"/>
              <a:t>4</a:t>
            </a:r>
            <a:r>
              <a:rPr lang="he-IL" dirty="0"/>
              <a:t> </a:t>
            </a:r>
            <a:r>
              <a:rPr lang="en-US" dirty="0"/>
              <a:t>bytes</a:t>
            </a:r>
            <a:r>
              <a:rPr lang="he-IL" dirty="0"/>
              <a:t>.</a:t>
            </a:r>
            <a:br>
              <a:rPr lang="en-US" dirty="0"/>
            </a:br>
            <a:r>
              <a:rPr lang="he-IL" dirty="0"/>
              <a:t>	תופסת </a:t>
            </a:r>
            <a:r>
              <a:rPr lang="en-US" dirty="0"/>
              <a:t>4</a:t>
            </a:r>
            <a:r>
              <a:rPr lang="he-IL" dirty="0"/>
              <a:t> כתובות במחשב.</a:t>
            </a:r>
            <a:br>
              <a:rPr lang="en-US" dirty="0"/>
            </a:br>
            <a:r>
              <a:rPr lang="he-IL" dirty="0"/>
              <a:t>	ניתן לייצג 2 בחזקת </a:t>
            </a:r>
            <a:r>
              <a:rPr lang="en-US" dirty="0"/>
              <a:t>32 </a:t>
            </a:r>
            <a:r>
              <a:rPr lang="he-IL" dirty="0"/>
              <a:t> מספרים.</a:t>
            </a:r>
            <a:endParaRPr lang="en-US" dirty="0"/>
          </a:p>
          <a:p>
            <a:endParaRPr lang="en-US" dirty="0"/>
          </a:p>
          <a:p>
            <a:r>
              <a:rPr lang="he-IL" dirty="0"/>
              <a:t>מספרים </a:t>
            </a:r>
            <a:r>
              <a:rPr lang="en-US" dirty="0"/>
              <a:t>unsigned</a:t>
            </a:r>
            <a:r>
              <a:rPr lang="he-IL" dirty="0"/>
              <a:t> : בין 0 ל- </a:t>
            </a:r>
            <a:r>
              <a:rPr lang="en-US" dirty="0"/>
              <a:t>4,294,967,295</a:t>
            </a:r>
          </a:p>
          <a:p>
            <a:r>
              <a:rPr lang="he-IL" dirty="0"/>
              <a:t>מספרים </a:t>
            </a:r>
            <a:r>
              <a:rPr lang="en-US" dirty="0"/>
              <a:t>signed</a:t>
            </a:r>
            <a:r>
              <a:rPr lang="he-IL" dirty="0"/>
              <a:t> : בין </a:t>
            </a:r>
            <a:r>
              <a:rPr lang="en-US" dirty="0"/>
              <a:t>-2,147,482,648</a:t>
            </a:r>
            <a:r>
              <a:rPr lang="he-IL" dirty="0"/>
              <a:t> </a:t>
            </a:r>
            <a:r>
              <a:rPr lang="en-US" dirty="0"/>
              <a:t>     </a:t>
            </a:r>
            <a:r>
              <a:rPr lang="he-IL" dirty="0"/>
              <a:t>עד  </a:t>
            </a:r>
            <a:r>
              <a:rPr lang="en-US" dirty="0"/>
              <a:t>+2,147,482,647</a:t>
            </a:r>
            <a:br>
              <a:rPr lang="en-US" dirty="0"/>
            </a:br>
            <a:r>
              <a:rPr lang="he-IL" dirty="0"/>
              <a:t>	</a:t>
            </a:r>
            <a:br>
              <a:rPr lang="en-US" dirty="0"/>
            </a:br>
            <a:r>
              <a:rPr lang="he-IL" dirty="0"/>
              <a:t>	</a:t>
            </a:r>
          </a:p>
          <a:p>
            <a:r>
              <a:rPr lang="he-IL" dirty="0"/>
              <a:t>דוגמאות:   </a:t>
            </a:r>
            <a:r>
              <a:rPr lang="en-US" dirty="0"/>
              <a:t> 12345678</a:t>
            </a:r>
            <a:r>
              <a:rPr lang="en-US" sz="1800" dirty="0"/>
              <a:t>h</a:t>
            </a:r>
            <a:r>
              <a:rPr lang="en-US" dirty="0"/>
              <a:t>,  0ABCDEFFF</a:t>
            </a:r>
            <a:r>
              <a:rPr lang="en-US" sz="1800" dirty="0"/>
              <a:t>h</a:t>
            </a:r>
            <a:endParaRPr lang="he-IL" sz="1800" dirty="0"/>
          </a:p>
          <a:p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167266-36D2-4EC7-A501-DC415E270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ייצוג המידע במחשב – </a:t>
            </a:r>
            <a:r>
              <a:rPr lang="en-US" dirty="0"/>
              <a:t>Double Word</a:t>
            </a:r>
            <a:endParaRPr lang="en-IL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A9BDCF-E68F-4667-8811-4C1138217FD1}"/>
              </a:ext>
            </a:extLst>
          </p:cNvPr>
          <p:cNvSpPr txBox="1"/>
          <p:nvPr/>
        </p:nvSpPr>
        <p:spPr>
          <a:xfrm>
            <a:off x="-3063765" y="6243362"/>
            <a:ext cx="91597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200" dirty="0"/>
              <a:t>(*) הדוגמאות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17823160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4DEF323-61F9-4B2E-9CDB-A64EB640ACF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1701649" y="1106241"/>
            <a:ext cx="3872456" cy="4645517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2AD8940-E84D-46E9-A3CE-F87649E1B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איך נראה זיכרון המחשב</a:t>
            </a:r>
            <a:endParaRPr lang="en-I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AD3B37-6EF0-45B7-AE29-3CF9FC942F57}"/>
              </a:ext>
            </a:extLst>
          </p:cNvPr>
          <p:cNvSpPr txBox="1"/>
          <p:nvPr/>
        </p:nvSpPr>
        <p:spPr>
          <a:xfrm>
            <a:off x="-4900448" y="6300791"/>
            <a:ext cx="91597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200" dirty="0"/>
              <a:t>(*) מתוך ספר אסמבלי של המרכז לחינוך סייבר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8BD166AE-0ABA-47CF-981C-2B96E553B92F}"/>
              </a:ext>
            </a:extLst>
          </p:cNvPr>
          <p:cNvSpPr txBox="1">
            <a:spLocks/>
          </p:cNvSpPr>
          <p:nvPr/>
        </p:nvSpPr>
        <p:spPr>
          <a:xfrm>
            <a:off x="6096000" y="998859"/>
            <a:ext cx="558072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גודל של כל תא הוא </a:t>
            </a:r>
            <a:r>
              <a:rPr lang="en-US" dirty="0"/>
              <a:t>byte</a:t>
            </a:r>
            <a:r>
              <a:rPr lang="he-IL" dirty="0"/>
              <a:t>.</a:t>
            </a:r>
          </a:p>
          <a:p>
            <a:r>
              <a:rPr lang="he-IL" dirty="0"/>
              <a:t>מידע יכול להכיל:</a:t>
            </a:r>
          </a:p>
          <a:p>
            <a:pPr lvl="1"/>
            <a:r>
              <a:rPr lang="he-IL" sz="2000" dirty="0"/>
              <a:t>קוד של תוכנה</a:t>
            </a:r>
          </a:p>
          <a:p>
            <a:pPr lvl="1"/>
            <a:r>
              <a:rPr lang="he-IL" sz="2000" dirty="0"/>
              <a:t>נתונים שונים, כמו מספרים, אותיות, תמונות ועוד.  </a:t>
            </a:r>
            <a:endParaRPr lang="en-US" sz="1600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4F450F-BF30-4E44-87DC-434E4906EBA4}"/>
              </a:ext>
            </a:extLst>
          </p:cNvPr>
          <p:cNvSpPr txBox="1"/>
          <p:nvPr/>
        </p:nvSpPr>
        <p:spPr>
          <a:xfrm>
            <a:off x="8686800" y="3785191"/>
            <a:ext cx="2222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000" dirty="0"/>
              <a:t>נרחיב בהמשך על מבנה הזיכרון</a:t>
            </a:r>
            <a:endParaRPr lang="en-IL" sz="2000" dirty="0"/>
          </a:p>
        </p:txBody>
      </p:sp>
    </p:spTree>
    <p:extLst>
      <p:ext uri="{BB962C8B-B14F-4D97-AF65-F5344CB8AC3E}">
        <p14:creationId xmlns:p14="http://schemas.microsoft.com/office/powerpoint/2010/main" val="150174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E7CD2A-3C41-4051-98CA-3B6826AB21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388772" y="875448"/>
            <a:ext cx="4624285" cy="4062435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/>
              <a:t>American Standard Code for Information Interchange</a:t>
            </a:r>
            <a:endParaRPr lang="he-IL" dirty="0"/>
          </a:p>
          <a:p>
            <a:r>
              <a:rPr lang="he-IL" dirty="0"/>
              <a:t>תקן המיועד לייצוג של אותיות, ספרות וכל תו אחר.</a:t>
            </a:r>
          </a:p>
          <a:p>
            <a:r>
              <a:rPr lang="he-IL" dirty="0"/>
              <a:t>קוד של 7 ביטים (שמוכלים ב- </a:t>
            </a:r>
            <a:r>
              <a:rPr lang="en-US" dirty="0"/>
              <a:t>byte</a:t>
            </a:r>
            <a:r>
              <a:rPr lang="he-IL" dirty="0"/>
              <a:t> אחד), יכול לייצג 128 תווים שונים.</a:t>
            </a:r>
          </a:p>
          <a:p>
            <a:r>
              <a:rPr lang="he-IL" dirty="0"/>
              <a:t>כולל את 10 הספרות, אותיות באנגלית (גדולות וקטנות) , סימני פיסוק או סימנים מיוחדים כמו !@#$%^&amp;*)( ועוד. 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5615C5-AB83-49E9-BABD-18B2BE00C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קוד </a:t>
            </a:r>
            <a:r>
              <a:rPr lang="en-US" dirty="0"/>
              <a:t>ASCII</a:t>
            </a:r>
            <a:endParaRPr lang="en-IL" dirty="0"/>
          </a:p>
        </p:txBody>
      </p:sp>
      <p:pic>
        <p:nvPicPr>
          <p:cNvPr id="1026" name="Picture 2" descr="Network topology Diagram 1">
            <a:extLst>
              <a:ext uri="{FF2B5EF4-FFF2-40B4-BE49-F238E27FC236}">
                <a16:creationId xmlns:a16="http://schemas.microsoft.com/office/drawing/2014/main" id="{B619E6C5-0912-4AA2-AD8F-5390FA57AC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44" y="875448"/>
            <a:ext cx="6193378" cy="593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6916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E7CD2A-3C41-4051-98CA-3B6826AB21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388772" y="875448"/>
            <a:ext cx="4624285" cy="406243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he-IL" dirty="0"/>
              <a:t> 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5615C5-AB83-49E9-BABD-18B2BE00C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דוגמא לשימוש בקוד </a:t>
            </a:r>
            <a:r>
              <a:rPr lang="en-US" dirty="0"/>
              <a:t>ASCII</a:t>
            </a:r>
            <a:endParaRPr lang="en-IL" dirty="0"/>
          </a:p>
        </p:txBody>
      </p:sp>
      <p:pic>
        <p:nvPicPr>
          <p:cNvPr id="1026" name="Picture 2" descr="Network topology Diagram 1">
            <a:extLst>
              <a:ext uri="{FF2B5EF4-FFF2-40B4-BE49-F238E27FC236}">
                <a16:creationId xmlns:a16="http://schemas.microsoft.com/office/drawing/2014/main" id="{B619E6C5-0912-4AA2-AD8F-5390FA57AC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44" y="875448"/>
            <a:ext cx="6193378" cy="593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DA93D4E-3FA4-4428-B83E-8543FCB47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925" y="1073114"/>
            <a:ext cx="4569091" cy="2031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EA9615-6537-4D55-9FCD-CC81E65506ED}"/>
              </a:ext>
            </a:extLst>
          </p:cNvPr>
          <p:cNvSpPr txBox="1"/>
          <p:nvPr/>
        </p:nvSpPr>
        <p:spPr>
          <a:xfrm>
            <a:off x="11005016" y="1073114"/>
            <a:ext cx="10164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/>
              <a:t>עשרוני</a:t>
            </a:r>
          </a:p>
          <a:p>
            <a:endParaRPr lang="he-IL" dirty="0"/>
          </a:p>
          <a:p>
            <a:r>
              <a:rPr lang="en-US" dirty="0"/>
              <a:t>Ascii</a:t>
            </a:r>
          </a:p>
          <a:p>
            <a:endParaRPr lang="en-US" dirty="0"/>
          </a:p>
          <a:p>
            <a:endParaRPr lang="he-IL" dirty="0"/>
          </a:p>
          <a:p>
            <a:endParaRPr lang="en-US" dirty="0"/>
          </a:p>
          <a:p>
            <a:r>
              <a:rPr lang="he-IL" dirty="0" err="1"/>
              <a:t>הקסה</a:t>
            </a:r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בתוך זיכרון המחשב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0A5D42-F0E3-49F9-9AD4-1862504FFC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9985" y="3432497"/>
            <a:ext cx="4406621" cy="12649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A021426-1357-4C73-90AB-B13500C4AB18}"/>
              </a:ext>
            </a:extLst>
          </p:cNvPr>
          <p:cNvSpPr txBox="1"/>
          <p:nvPr/>
        </p:nvSpPr>
        <p:spPr>
          <a:xfrm>
            <a:off x="726416" y="4873148"/>
            <a:ext cx="91597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200" dirty="0"/>
              <a:t>(*)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42136914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EF06D8F-57F2-4A72-A2F1-6AD638E58D7A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178677" y="998859"/>
                <a:ext cx="11498050" cy="406243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he-IL" dirty="0"/>
                  <a:t>כשאומרים מחשב של 8 ביט –מתכוונים לגודל תא בזיכרון – כמה ביטים יש בכל תא.</a:t>
                </a:r>
              </a:p>
              <a:p>
                <a:r>
                  <a:rPr lang="he-IL" dirty="0"/>
                  <a:t>מחשב מודרני מכיל 64 או 32 ביטים.</a:t>
                </a:r>
              </a:p>
              <a:p>
                <a:r>
                  <a:rPr lang="en-US" dirty="0"/>
                  <a:t>1Kbyte</a:t>
                </a:r>
                <a:r>
                  <a:rPr lang="he-IL" dirty="0"/>
                  <a:t> פירושו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L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IL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IL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 =</m:t>
                        </m:r>
                      </m:sup>
                    </m:sSup>
                  </m:oMath>
                </a14:m>
                <a:r>
                  <a:rPr lang="en-U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1,024</a:t>
                </a:r>
                <a:r>
                  <a:rPr lang="he-IL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בתים</a:t>
                </a:r>
              </a:p>
              <a:p>
                <a:r>
                  <a:rPr lang="he-IL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או:</a:t>
                </a:r>
              </a:p>
              <a:p>
                <a:pPr algn="l" rtl="0"/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1024 bytes     (1 kilobyte) = 1Kbyte</a:t>
                </a:r>
              </a:p>
              <a:p>
                <a:pPr algn="l" rtl="0"/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Mega bytes  (1Mbyte</a:t>
                </a:r>
                <a:r>
                  <a:rPr lang="he-IL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1024 Kbytes</a:t>
                </a:r>
              </a:p>
              <a:p>
                <a:pPr algn="l" rtl="0"/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Giga byte      (1Gbyte) = 1024 Mbytes</a:t>
                </a:r>
              </a:p>
              <a:p>
                <a:pPr algn="l" rtl="0"/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Tera byte      (1Tbyte)  = 1024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Gbyte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l" rtl="0"/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Peta byte      (1P byte) = 1024 </a:t>
                </a:r>
                <a:r>
                  <a:rPr lang="en-US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Tbyte</a:t>
                </a:r>
                <a:endParaRPr lang="en-IL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en-IL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EF06D8F-57F2-4A72-A2F1-6AD638E58D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178677" y="998859"/>
                <a:ext cx="11498050" cy="4062435"/>
              </a:xfrm>
              <a:blipFill>
                <a:blip r:embed="rId2"/>
                <a:stretch>
                  <a:fillRect l="-689" t="-1952" r="-79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3A4D9D8E-83BD-4001-BF4B-B271DBF4B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עוד מושגים הקשורים בגודל הזיכרון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981727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תזכורת קצרה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389628" y="1241989"/>
            <a:ext cx="4574177" cy="2687202"/>
          </a:xfrm>
        </p:spPr>
        <p:txBody>
          <a:bodyPr>
            <a:normAutofit fontScale="70000" lnSpcReduction="20000"/>
          </a:bodyPr>
          <a:lstStyle/>
          <a:p>
            <a:r>
              <a:rPr lang="he-IL" dirty="0">
                <a:sym typeface="Varela Round"/>
              </a:rPr>
              <a:t>מחשב – מערכת משולבת של חומרה ותוכנה</a:t>
            </a:r>
          </a:p>
          <a:p>
            <a:r>
              <a:rPr lang="he-IL" dirty="0">
                <a:sym typeface="Varela Round"/>
              </a:rPr>
              <a:t>חומרה - כוללת את הרכיבים הפיזיים (</a:t>
            </a:r>
            <a:r>
              <a:rPr lang="en-US" dirty="0">
                <a:sym typeface="Varela Round"/>
              </a:rPr>
              <a:t>Hardware</a:t>
            </a:r>
            <a:r>
              <a:rPr lang="he-IL" dirty="0">
                <a:sym typeface="Varela Round"/>
              </a:rPr>
              <a:t>)</a:t>
            </a:r>
          </a:p>
          <a:p>
            <a:r>
              <a:rPr lang="he-IL" dirty="0">
                <a:sym typeface="Varela Round"/>
              </a:rPr>
              <a:t>תוכנה – אוסף של הוראות ונתונים, שמבצעים משימה מסוימת (</a:t>
            </a:r>
            <a:r>
              <a:rPr lang="en-US" dirty="0">
                <a:sym typeface="Varela Round"/>
              </a:rPr>
              <a:t>Software</a:t>
            </a:r>
            <a:r>
              <a:rPr lang="he-IL" dirty="0">
                <a:sym typeface="Varela Round"/>
              </a:rPr>
              <a:t>):</a:t>
            </a:r>
          </a:p>
          <a:p>
            <a:pPr lvl="1"/>
            <a:r>
              <a:rPr lang="he-IL" dirty="0">
                <a:sym typeface="Varela Round"/>
              </a:rPr>
              <a:t>יישומים שונים – דפדפן, מעבד תמלילים</a:t>
            </a:r>
          </a:p>
          <a:p>
            <a:pPr lvl="1"/>
            <a:r>
              <a:rPr lang="he-IL" dirty="0">
                <a:sym typeface="Varela Round"/>
              </a:rPr>
              <a:t>תוכנות שירות כלליות  - כמו מערכת הפעלה, תקשורת, שפות תכנות..</a:t>
            </a:r>
          </a:p>
          <a:p>
            <a:pPr lvl="1"/>
            <a:r>
              <a:rPr lang="he-IL" dirty="0">
                <a:sym typeface="Varela Round"/>
              </a:rPr>
              <a:t>תוכנות שאנחנו מפתחים</a:t>
            </a:r>
            <a:endParaRPr lang="he-IL" dirty="0"/>
          </a:p>
          <a:p>
            <a:pPr marL="0" indent="0">
              <a:buNone/>
            </a:pP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124" name="Picture 4" descr="Online Learning, Education, Book">
            <a:extLst>
              <a:ext uri="{FF2B5EF4-FFF2-40B4-BE49-F238E27FC236}">
                <a16:creationId xmlns:a16="http://schemas.microsoft.com/office/drawing/2014/main" id="{D5894229-66BF-401F-8592-34B5F8B28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217057"/>
            <a:ext cx="1535088" cy="1341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CE89475-6360-45F1-80C2-3D4E1A0887CC}"/>
              </a:ext>
            </a:extLst>
          </p:cNvPr>
          <p:cNvSpPr txBox="1">
            <a:spLocks/>
          </p:cNvSpPr>
          <p:nvPr/>
        </p:nvSpPr>
        <p:spPr>
          <a:xfrm>
            <a:off x="228195" y="1284519"/>
            <a:ext cx="5577040" cy="2603399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במחשב נמצאים נתונים מסוגים שונים:</a:t>
            </a:r>
          </a:p>
          <a:p>
            <a:pPr lvl="1"/>
            <a:r>
              <a:rPr lang="he-IL" dirty="0"/>
              <a:t>קוד של תוכנות מחשב</a:t>
            </a:r>
          </a:p>
          <a:p>
            <a:pPr lvl="1"/>
            <a:r>
              <a:rPr lang="he-IL" dirty="0"/>
              <a:t>נתונים שונים שנשמרים במחשב: קבצים, תמונות, וידאו, קול, טקסט</a:t>
            </a:r>
          </a:p>
          <a:p>
            <a:pPr lvl="1"/>
            <a:r>
              <a:rPr lang="he-IL" dirty="0"/>
              <a:t>נתונים אחרים שנקלטים ומעובדים בזמן ריצת התוכנית</a:t>
            </a:r>
          </a:p>
          <a:p>
            <a:pPr lvl="1"/>
            <a:endParaRPr lang="he-IL" dirty="0"/>
          </a:p>
          <a:p>
            <a:r>
              <a:rPr lang="he-IL" b="1" dirty="0"/>
              <a:t>כל המידע במחשב מיוצג ע"י קודים מספריים של 0 ו-1 בלבד!</a:t>
            </a:r>
          </a:p>
          <a:p>
            <a:pPr marL="457245" lvl="1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8" name="Picture 2" descr="Binary Code, Binary, Binary System, Byte">
            <a:extLst>
              <a:ext uri="{FF2B5EF4-FFF2-40B4-BE49-F238E27FC236}">
                <a16:creationId xmlns:a16="http://schemas.microsoft.com/office/drawing/2014/main" id="{ED460E21-42D5-43BA-846D-743E68FD2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10" y="3782072"/>
            <a:ext cx="1609924" cy="114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54E9F7D-A45B-4BAC-884E-6D36CA7BEA38}"/>
              </a:ext>
            </a:extLst>
          </p:cNvPr>
          <p:cNvSpPr txBox="1"/>
          <p:nvPr/>
        </p:nvSpPr>
        <p:spPr>
          <a:xfrm>
            <a:off x="3742660" y="4625163"/>
            <a:ext cx="4061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/>
              <a:t>חשוב:  מחשבים עובדים במשלים ל-2!</a:t>
            </a: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206033-1EF9-46E8-81B0-0D4CBA61264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עברנו 4 שיעורים ובהם למדנו:</a:t>
            </a:r>
          </a:p>
          <a:p>
            <a:pPr lvl="1"/>
            <a:r>
              <a:rPr lang="he-IL" dirty="0"/>
              <a:t>ייצוג מספרים בבסיסי ספירה שונים</a:t>
            </a:r>
          </a:p>
          <a:p>
            <a:pPr lvl="1"/>
            <a:r>
              <a:rPr lang="he-IL" dirty="0"/>
              <a:t>המרות בין בסיסים</a:t>
            </a:r>
          </a:p>
          <a:p>
            <a:pPr lvl="1"/>
            <a:r>
              <a:rPr lang="he-IL" dirty="0"/>
              <a:t>בסיסי 2 ו-16 (בינארי </a:t>
            </a:r>
            <a:r>
              <a:rPr lang="he-IL" dirty="0" err="1"/>
              <a:t>והקסהדצימלי</a:t>
            </a:r>
            <a:r>
              <a:rPr lang="he-IL" dirty="0"/>
              <a:t>) ומעבר מהיר ביניהם</a:t>
            </a:r>
          </a:p>
          <a:p>
            <a:pPr lvl="1"/>
            <a:r>
              <a:rPr lang="he-IL" dirty="0"/>
              <a:t>פעולות חשבון</a:t>
            </a:r>
          </a:p>
          <a:p>
            <a:pPr lvl="1"/>
            <a:r>
              <a:rPr lang="he-IL" dirty="0"/>
              <a:t>ייצוג מספרים שליליים –</a:t>
            </a:r>
            <a:r>
              <a:rPr lang="en-US" dirty="0"/>
              <a:t>signed</a:t>
            </a:r>
          </a:p>
          <a:p>
            <a:pPr lvl="1"/>
            <a:r>
              <a:rPr lang="he-IL" dirty="0"/>
              <a:t>תחומי המספרים שניתן לייצג בתא במחשב בתלות במספר הביטים </a:t>
            </a:r>
          </a:p>
          <a:p>
            <a:pPr lvl="1"/>
            <a:r>
              <a:rPr lang="he-IL" dirty="0"/>
              <a:t>קוד </a:t>
            </a:r>
            <a:r>
              <a:rPr lang="en-US" dirty="0"/>
              <a:t>ASCII</a:t>
            </a:r>
            <a:r>
              <a:rPr lang="he-IL" dirty="0"/>
              <a:t> לייצוג תווים</a:t>
            </a:r>
          </a:p>
          <a:p>
            <a:pPr lvl="1"/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ECB766-899D-4655-AFF7-6BFC91BD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0168437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572182" y="1026315"/>
            <a:ext cx="8676921" cy="4611559"/>
          </a:xfrm>
        </p:spPr>
        <p:txBody>
          <a:bodyPr/>
          <a:lstStyle/>
          <a:p>
            <a:r>
              <a:rPr lang="he-IL" dirty="0">
                <a:sym typeface="Varela Round"/>
              </a:rPr>
              <a:t>נמשיך עם פעולות אריתמטיות על פי הייצוג במחשב בשיטת המשלים ל-2 (מספרים מכוונים – </a:t>
            </a:r>
            <a:r>
              <a:rPr lang="en-US" dirty="0">
                <a:sym typeface="Varela Round"/>
              </a:rPr>
              <a:t>signed</a:t>
            </a:r>
            <a:r>
              <a:rPr lang="he-IL" dirty="0">
                <a:sym typeface="Varela Round"/>
              </a:rPr>
              <a:t>)</a:t>
            </a:r>
          </a:p>
          <a:p>
            <a:r>
              <a:rPr lang="he-IL" dirty="0">
                <a:sym typeface="Varela Round"/>
              </a:rPr>
              <a:t>נלמד על מונחים חשובים של אחסון מידע במחשב</a:t>
            </a:r>
          </a:p>
          <a:p>
            <a:r>
              <a:rPr lang="he-IL" dirty="0">
                <a:sym typeface="Varela Round"/>
              </a:rPr>
              <a:t>נראה איך מציגים תווים, אותיות וסימנים </a:t>
            </a:r>
            <a:r>
              <a:rPr lang="he-IL" dirty="0" err="1">
                <a:sym typeface="Varela Round"/>
              </a:rPr>
              <a:t>באסמבלי</a:t>
            </a:r>
            <a:r>
              <a:rPr lang="he-IL" dirty="0">
                <a:sym typeface="Varela Round"/>
              </a:rPr>
              <a:t> (</a:t>
            </a:r>
            <a:r>
              <a:rPr lang="en-US" dirty="0">
                <a:sym typeface="Varela Round"/>
              </a:rPr>
              <a:t>Ascii</a:t>
            </a:r>
            <a:r>
              <a:rPr lang="he-IL" dirty="0">
                <a:sym typeface="Varela Round"/>
              </a:rPr>
              <a:t>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04B6CE-C2CD-4F2E-9542-7BD6134F5B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58455" y="998859"/>
            <a:ext cx="5118271" cy="4062435"/>
          </a:xfrm>
        </p:spPr>
        <p:txBody>
          <a:bodyPr/>
          <a:lstStyle/>
          <a:p>
            <a:r>
              <a:rPr lang="he-IL" b="1" u="sng" dirty="0"/>
              <a:t>הנגדי של מספר יהיה שווה למשלים ל-1 שלו ועוד  1</a:t>
            </a:r>
          </a:p>
          <a:p>
            <a:endParaRPr lang="he-IL" dirty="0"/>
          </a:p>
          <a:p>
            <a:r>
              <a:rPr lang="he-IL" dirty="0"/>
              <a:t>דוגמא: </a:t>
            </a:r>
          </a:p>
          <a:p>
            <a:pPr marL="474736" lvl="1" indent="0">
              <a:buNone/>
            </a:pPr>
            <a:r>
              <a:rPr lang="he-IL" dirty="0"/>
              <a:t>נתון מספר חיובי:    0100   (4)</a:t>
            </a:r>
          </a:p>
          <a:p>
            <a:pPr marL="474736" lvl="1" indent="0">
              <a:buNone/>
            </a:pPr>
            <a:r>
              <a:rPr lang="he-IL" dirty="0"/>
              <a:t>המשלים ל-1:         1011     </a:t>
            </a:r>
          </a:p>
          <a:p>
            <a:pPr marL="474736" lvl="1" indent="0">
              <a:buNone/>
            </a:pPr>
            <a:r>
              <a:rPr lang="he-IL" dirty="0"/>
              <a:t>ועוד 1:                    </a:t>
            </a:r>
            <a:r>
              <a:rPr lang="he-IL" u="sng" dirty="0"/>
              <a:t>1</a:t>
            </a:r>
          </a:p>
          <a:p>
            <a:pPr marL="474736" lvl="1" indent="0">
              <a:buNone/>
            </a:pPr>
            <a:r>
              <a:rPr lang="he-IL" dirty="0"/>
              <a:t>המשלים ל-2:        1100 -&gt;  </a:t>
            </a:r>
            <a:r>
              <a:rPr lang="en-US" dirty="0"/>
              <a:t>-4</a:t>
            </a:r>
            <a:r>
              <a:rPr lang="he-IL" dirty="0"/>
              <a:t> </a:t>
            </a:r>
          </a:p>
          <a:p>
            <a:pPr lvl="1"/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49704B-53F4-4ACA-AABE-D55FA83D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תזכורת - שיטת המשלים ל -2</a:t>
            </a:r>
            <a:endParaRPr lang="en-IL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4B39539C-4D79-4F20-892C-E04A1D15FDB8}"/>
              </a:ext>
            </a:extLst>
          </p:cNvPr>
          <p:cNvSpPr txBox="1">
            <a:spLocks/>
          </p:cNvSpPr>
          <p:nvPr/>
        </p:nvSpPr>
        <p:spPr>
          <a:xfrm>
            <a:off x="1150883" y="977839"/>
            <a:ext cx="5118271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b="1" u="sng" dirty="0"/>
              <a:t>בואו נבדוק – נמצא מה המשלים ל-2 של 1100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/>
              <a:t> </a:t>
            </a:r>
          </a:p>
          <a:p>
            <a:pPr marL="474736" lvl="1" indent="0">
              <a:buNone/>
            </a:pPr>
            <a:r>
              <a:rPr lang="he-IL" dirty="0"/>
              <a:t>נתון :                      1100    (4-)</a:t>
            </a:r>
          </a:p>
          <a:p>
            <a:pPr marL="474736" lvl="1" indent="0">
              <a:buNone/>
            </a:pPr>
            <a:r>
              <a:rPr lang="he-IL" dirty="0"/>
              <a:t>המשלים ל-1:        0011     </a:t>
            </a:r>
          </a:p>
          <a:p>
            <a:pPr marL="474736" lvl="1" indent="0">
              <a:buNone/>
            </a:pPr>
            <a:r>
              <a:rPr lang="he-IL" dirty="0"/>
              <a:t>ועוד 1:                   </a:t>
            </a:r>
            <a:r>
              <a:rPr lang="he-IL" u="sng" dirty="0"/>
              <a:t>1</a:t>
            </a:r>
          </a:p>
          <a:p>
            <a:pPr marL="474736" lvl="1" indent="0">
              <a:buNone/>
            </a:pPr>
            <a:r>
              <a:rPr lang="he-IL" dirty="0"/>
              <a:t>המשלים ל-2:        0100   -&gt; 4</a:t>
            </a:r>
          </a:p>
          <a:p>
            <a:pPr marL="474736" lvl="1" indent="0">
              <a:buNone/>
            </a:pPr>
            <a:endParaRPr lang="he-IL" dirty="0"/>
          </a:p>
          <a:p>
            <a:pPr marL="474736" lvl="1" indent="0">
              <a:buNone/>
            </a:pPr>
            <a:endParaRPr lang="he-IL" dirty="0"/>
          </a:p>
          <a:p>
            <a:pPr marL="474736" lvl="1" indent="0">
              <a:buNone/>
            </a:pPr>
            <a:endParaRPr lang="he-IL" dirty="0"/>
          </a:p>
          <a:p>
            <a:pPr marL="325409" indent="-342900"/>
            <a:endParaRPr lang="he-IL" dirty="0"/>
          </a:p>
          <a:p>
            <a:pPr lv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8548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9551F6-A402-4A8D-918C-F43352C1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זוכרים? שיטת המשלים ל-2  ב-4 ביטים</a:t>
            </a:r>
            <a:endParaRPr lang="en-IL" dirty="0"/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08B8416B-313E-43F2-A01F-6F8FE703439F}"/>
              </a:ext>
            </a:extLst>
          </p:cNvPr>
          <p:cNvGraphicFramePr>
            <a:graphicFrameLocks/>
          </p:cNvGraphicFramePr>
          <p:nvPr/>
        </p:nvGraphicFramePr>
        <p:xfrm>
          <a:off x="1479015" y="994337"/>
          <a:ext cx="8892431" cy="377209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68533">
                  <a:extLst>
                    <a:ext uri="{9D8B030D-6E8A-4147-A177-3AD203B41FA5}">
                      <a16:colId xmlns:a16="http://schemas.microsoft.com/office/drawing/2014/main" val="1520270442"/>
                    </a:ext>
                  </a:extLst>
                </a:gridCol>
                <a:gridCol w="2473965">
                  <a:extLst>
                    <a:ext uri="{9D8B030D-6E8A-4147-A177-3AD203B41FA5}">
                      <a16:colId xmlns:a16="http://schemas.microsoft.com/office/drawing/2014/main" val="3386130231"/>
                    </a:ext>
                  </a:extLst>
                </a:gridCol>
                <a:gridCol w="2153265">
                  <a:extLst>
                    <a:ext uri="{9D8B030D-6E8A-4147-A177-3AD203B41FA5}">
                      <a16:colId xmlns:a16="http://schemas.microsoft.com/office/drawing/2014/main" val="572478069"/>
                    </a:ext>
                  </a:extLst>
                </a:gridCol>
                <a:gridCol w="2096668">
                  <a:extLst>
                    <a:ext uri="{9D8B030D-6E8A-4147-A177-3AD203B41FA5}">
                      <a16:colId xmlns:a16="http://schemas.microsoft.com/office/drawing/2014/main" val="1832043550"/>
                    </a:ext>
                  </a:extLst>
                </a:gridCol>
              </a:tblGrid>
              <a:tr h="785238"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ערך עשרוני (שלילי)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ייצוג בשיטת המשלים ל-1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ערך עשרוני (חיובי)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ייצוג בשיטת המשלים ל-1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534297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1111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624688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1110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64847"/>
                  </a:ext>
                </a:extLst>
              </a:tr>
              <a:tr h="4265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1101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2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0010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327888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-4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1100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3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0011 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462205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1011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4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0100 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682469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-6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1010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5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 0101  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046890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-7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1001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6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0110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254905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-8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7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0111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23712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93B95E2-52DA-467E-AAC0-794BD92C6CAA}"/>
              </a:ext>
            </a:extLst>
          </p:cNvPr>
          <p:cNvSpPr txBox="1"/>
          <p:nvPr/>
        </p:nvSpPr>
        <p:spPr>
          <a:xfrm>
            <a:off x="1024129" y="5171090"/>
            <a:ext cx="5124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u="sng" dirty="0"/>
              <a:t>שימו לב</a:t>
            </a:r>
            <a:r>
              <a:rPr lang="he-IL" sz="2400" b="1" dirty="0"/>
              <a:t>:  </a:t>
            </a:r>
            <a:r>
              <a:rPr lang="en-US" sz="2400" dirty="0"/>
              <a:t>-8</a:t>
            </a:r>
            <a:r>
              <a:rPr lang="he-IL" sz="2400" dirty="0"/>
              <a:t> הוא מספר מיוחד!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3152812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8E80482-BF3D-4E7C-9C02-9E21C72910F3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515273" y="998859"/>
                <a:ext cx="11161453" cy="1817913"/>
              </a:xfrm>
            </p:spPr>
            <p:txBody>
              <a:bodyPr/>
              <a:lstStyle/>
              <a:p>
                <a:r>
                  <a:rPr lang="he-IL" dirty="0"/>
                  <a:t>עבור מחשב עם תאים בגודל </a:t>
                </a:r>
                <a:r>
                  <a:rPr lang="en-US" dirty="0"/>
                  <a:t>n </a:t>
                </a:r>
                <a:r>
                  <a:rPr lang="he-IL" dirty="0"/>
                  <a:t> ביטים, ניתן לייצג את תחום המספרים שבין:</a:t>
                </a:r>
              </a:p>
              <a:p>
                <a:pPr marL="0" indent="0">
                  <a:buNone/>
                </a:pPr>
                <a:r>
                  <a:rPr lang="he-IL" dirty="0"/>
                  <a:t>  </a:t>
                </a:r>
                <a:r>
                  <a:rPr lang="en-US" dirty="0"/>
                  <a:t>                    </a:t>
                </a:r>
                <a:r>
                  <a:rPr lang="he-IL" dirty="0"/>
                  <a:t>    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L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…….………0……....……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L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e-IL" sz="28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 dirty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IL" sz="2800" dirty="0"/>
              </a:p>
              <a:p>
                <a:r>
                  <a:rPr lang="en-US" dirty="0"/>
                  <a:t>               </a:t>
                </a:r>
                <a:r>
                  <a:rPr lang="he-IL" dirty="0"/>
                  <a:t> </a:t>
                </a:r>
                <a:endParaRPr lang="en-IL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en-IL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8E80482-BF3D-4E7C-9C02-9E21C72910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515273" y="998859"/>
                <a:ext cx="11161453" cy="1817913"/>
              </a:xfrm>
              <a:blipFill>
                <a:blip r:embed="rId2"/>
                <a:stretch>
                  <a:fillRect t="-2685" r="-874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1A0812F5-36F5-4E7D-ACAF-73E167FAD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תחום המספרים בשיטת המשלים ל-2</a:t>
            </a:r>
            <a:endParaRPr lang="en-IL" dirty="0"/>
          </a:p>
        </p:txBody>
      </p:sp>
      <p:graphicFrame>
        <p:nvGraphicFramePr>
          <p:cNvPr id="5" name="טבלה 18">
            <a:extLst>
              <a:ext uri="{FF2B5EF4-FFF2-40B4-BE49-F238E27FC236}">
                <a16:creationId xmlns:a16="http://schemas.microsoft.com/office/drawing/2014/main" id="{FADD80D7-22A0-4A72-80A8-2D26C93F7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497430"/>
              </p:ext>
            </p:extLst>
          </p:nvPr>
        </p:nvGraphicFramePr>
        <p:xfrm>
          <a:off x="1828282" y="2418734"/>
          <a:ext cx="8703600" cy="29130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1456415834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ביטים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החיובי הכי הגדול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השלילי הכי קטן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כמה מספרים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127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-128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32,767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-32,768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65,536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20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524,287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-524,288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1,048,576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797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66538" y="998859"/>
            <a:ext cx="3510188" cy="4062435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נתון מחשב עם 4 ביטים, נעשה מספר דוגמאות לפעולות חשבון: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5 + 1 = 6     </a:t>
            </a:r>
          </a:p>
          <a:p>
            <a:pPr marL="0" indent="0">
              <a:buNone/>
            </a:pPr>
            <a:r>
              <a:rPr lang="en-US" dirty="0"/>
              <a:t>0101   +     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u="sng" dirty="0"/>
              <a:t>0001</a:t>
            </a:r>
            <a:r>
              <a:rPr lang="en-US" dirty="0"/>
              <a:t>           </a:t>
            </a:r>
          </a:p>
          <a:p>
            <a:pPr marL="0" indent="0">
              <a:buNone/>
            </a:pPr>
            <a:r>
              <a:rPr lang="en-US" dirty="0"/>
              <a:t>       0110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he-IL" dirty="0"/>
              <a:t>התוצאה היא מספר חיובי </a:t>
            </a:r>
            <a:r>
              <a:rPr lang="he-IL" b="1" dirty="0"/>
              <a:t>ובתוך תחום המספרים</a:t>
            </a:r>
            <a:r>
              <a:rPr lang="he-IL" dirty="0"/>
              <a:t>.</a:t>
            </a: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dirty="0"/>
              <a:t>  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חיבור במשלים ל-2</a:t>
            </a:r>
            <a:r>
              <a:rPr lang="en-US" dirty="0"/>
              <a:t> :</a:t>
            </a:r>
            <a:r>
              <a:rPr lang="he-IL" dirty="0"/>
              <a:t> חיובי עם חיובי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919024" y="2900855"/>
            <a:ext cx="6764038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467080" y="2469818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           -8                                         0                                       +7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964E5F-6D22-468C-9558-FA9A8EED4994}"/>
              </a:ext>
            </a:extLst>
          </p:cNvPr>
          <p:cNvCxnSpPr>
            <a:cxnSpLocks/>
          </p:cNvCxnSpPr>
          <p:nvPr/>
        </p:nvCxnSpPr>
        <p:spPr>
          <a:xfrm>
            <a:off x="1629110" y="2828640"/>
            <a:ext cx="0" cy="19092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4151586" y="2828640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10851" y="2833900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C94B2BF-C583-42C4-A7AE-2375FF15F4CD}"/>
              </a:ext>
            </a:extLst>
          </p:cNvPr>
          <p:cNvSpPr txBox="1"/>
          <p:nvPr/>
        </p:nvSpPr>
        <p:spPr>
          <a:xfrm>
            <a:off x="446061" y="3580890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1                   5      6                                    </a:t>
            </a:r>
            <a:endParaRPr lang="en-IL" dirty="0"/>
          </a:p>
        </p:txBody>
      </p: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4500669" y="2911210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4">
            <a:extLst>
              <a:ext uri="{FF2B5EF4-FFF2-40B4-BE49-F238E27FC236}">
                <a16:creationId xmlns:a16="http://schemas.microsoft.com/office/drawing/2014/main" id="{CFCDD56C-ADFF-4A02-A9A1-742E7650E35A}"/>
              </a:ext>
            </a:extLst>
          </p:cNvPr>
          <p:cNvCxnSpPr>
            <a:cxnSpLocks/>
          </p:cNvCxnSpPr>
          <p:nvPr/>
        </p:nvCxnSpPr>
        <p:spPr>
          <a:xfrm flipV="1">
            <a:off x="5746142" y="2926980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4">
            <a:extLst>
              <a:ext uri="{FF2B5EF4-FFF2-40B4-BE49-F238E27FC236}">
                <a16:creationId xmlns:a16="http://schemas.microsoft.com/office/drawing/2014/main" id="{73D1C453-7D30-4D64-9F30-3B357A8792A1}"/>
              </a:ext>
            </a:extLst>
          </p:cNvPr>
          <p:cNvCxnSpPr>
            <a:cxnSpLocks/>
          </p:cNvCxnSpPr>
          <p:nvPr/>
        </p:nvCxnSpPr>
        <p:spPr>
          <a:xfrm flipV="1">
            <a:off x="6224358" y="2932240"/>
            <a:ext cx="0" cy="579586"/>
          </a:xfrm>
          <a:prstGeom prst="straightConnector1">
            <a:avLst/>
          </a:prstGeom>
          <a:ln w="952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A8C3985-EB5D-4F35-8062-008BA14C640C}"/>
              </a:ext>
            </a:extLst>
          </p:cNvPr>
          <p:cNvSpPr txBox="1">
            <a:spLocks/>
          </p:cNvSpPr>
          <p:nvPr/>
        </p:nvSpPr>
        <p:spPr>
          <a:xfrm>
            <a:off x="2184649" y="1251315"/>
            <a:ext cx="4264321" cy="1095091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e-IL" dirty="0"/>
              <a:t>תחום המספרים ב-4 ביטים הוא בין 8- ועד 7+</a:t>
            </a:r>
          </a:p>
          <a:p>
            <a:pPr marL="0" indent="0">
              <a:buFont typeface="Arial" pitchFamily="34" charset="0"/>
              <a:buNone/>
            </a:pPr>
            <a:r>
              <a:rPr lang="he-IL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8138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6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C1CE9AE-49EF-41FC-B8A5-DD0116E5D1EB}"/>
              </a:ext>
            </a:extLst>
          </p:cNvPr>
          <p:cNvSpPr/>
          <p:nvPr/>
        </p:nvSpPr>
        <p:spPr>
          <a:xfrm>
            <a:off x="10080522" y="3886989"/>
            <a:ext cx="191433" cy="3693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110B9FD-EAED-43B2-B58B-4B5D0E360F92}"/>
              </a:ext>
            </a:extLst>
          </p:cNvPr>
          <p:cNvSpPr/>
          <p:nvPr/>
        </p:nvSpPr>
        <p:spPr>
          <a:xfrm>
            <a:off x="10058746" y="3505988"/>
            <a:ext cx="191433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B0585CC-1389-4603-8C51-ACA2AA1066D6}"/>
              </a:ext>
            </a:extLst>
          </p:cNvPr>
          <p:cNvSpPr/>
          <p:nvPr/>
        </p:nvSpPr>
        <p:spPr>
          <a:xfrm>
            <a:off x="10058750" y="3059668"/>
            <a:ext cx="191433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05704" y="1196441"/>
            <a:ext cx="3710145" cy="4062435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נתון מחשב עם 4 ביטים, נעשה עוד דוגמא לפעולות חשבון: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5 + 4 = 9     </a:t>
            </a:r>
          </a:p>
          <a:p>
            <a:pPr marL="0" indent="0">
              <a:buNone/>
            </a:pPr>
            <a:r>
              <a:rPr lang="en-US" dirty="0"/>
              <a:t>0101   +     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u="sng" dirty="0"/>
              <a:t>0100</a:t>
            </a:r>
            <a:r>
              <a:rPr lang="en-US" dirty="0"/>
              <a:t>           </a:t>
            </a:r>
          </a:p>
          <a:p>
            <a:pPr marL="0" indent="0">
              <a:buNone/>
            </a:pPr>
            <a:r>
              <a:rPr lang="en-US" dirty="0"/>
              <a:t>       1001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he-IL" dirty="0"/>
              <a:t>התוצאה היא מספר שלילי – </a:t>
            </a:r>
            <a:r>
              <a:rPr lang="he-IL" b="1" dirty="0"/>
              <a:t>ומחוץ לתחום המספרים </a:t>
            </a:r>
            <a:endParaRPr lang="en-IL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חיבור במשלים ל- 2: חיובי וחיובי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919024" y="2900855"/>
            <a:ext cx="6764038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467080" y="2469818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           -8                                         0                                       +7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964E5F-6D22-468C-9558-FA9A8EED4994}"/>
              </a:ext>
            </a:extLst>
          </p:cNvPr>
          <p:cNvCxnSpPr>
            <a:cxnSpLocks/>
          </p:cNvCxnSpPr>
          <p:nvPr/>
        </p:nvCxnSpPr>
        <p:spPr>
          <a:xfrm>
            <a:off x="1629110" y="2828640"/>
            <a:ext cx="0" cy="19092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4151586" y="2828640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10851" y="2833900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C94B2BF-C583-42C4-A7AE-2375FF15F4CD}"/>
              </a:ext>
            </a:extLst>
          </p:cNvPr>
          <p:cNvSpPr txBox="1"/>
          <p:nvPr/>
        </p:nvSpPr>
        <p:spPr>
          <a:xfrm>
            <a:off x="3699638" y="3679681"/>
            <a:ext cx="602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4    5                        9                                      </a:t>
            </a:r>
            <a:endParaRPr lang="en-IL" dirty="0"/>
          </a:p>
        </p:txBody>
      </p: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5373027" y="2942750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4">
            <a:extLst>
              <a:ext uri="{FF2B5EF4-FFF2-40B4-BE49-F238E27FC236}">
                <a16:creationId xmlns:a16="http://schemas.microsoft.com/office/drawing/2014/main" id="{CFCDD56C-ADFF-4A02-A9A1-742E7650E35A}"/>
              </a:ext>
            </a:extLst>
          </p:cNvPr>
          <p:cNvCxnSpPr>
            <a:cxnSpLocks/>
          </p:cNvCxnSpPr>
          <p:nvPr/>
        </p:nvCxnSpPr>
        <p:spPr>
          <a:xfrm flipV="1">
            <a:off x="5746142" y="2937866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4">
            <a:extLst>
              <a:ext uri="{FF2B5EF4-FFF2-40B4-BE49-F238E27FC236}">
                <a16:creationId xmlns:a16="http://schemas.microsoft.com/office/drawing/2014/main" id="{73D1C453-7D30-4D64-9F30-3B357A8792A1}"/>
              </a:ext>
            </a:extLst>
          </p:cNvPr>
          <p:cNvCxnSpPr>
            <a:cxnSpLocks/>
          </p:cNvCxnSpPr>
          <p:nvPr/>
        </p:nvCxnSpPr>
        <p:spPr>
          <a:xfrm flipV="1">
            <a:off x="7260744" y="2942750"/>
            <a:ext cx="0" cy="579586"/>
          </a:xfrm>
          <a:prstGeom prst="straightConnector1">
            <a:avLst/>
          </a:prstGeom>
          <a:ln w="952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06CBD45-DADC-4F0E-9A4A-3D58BA112BD3}"/>
              </a:ext>
            </a:extLst>
          </p:cNvPr>
          <p:cNvSpPr txBox="1"/>
          <p:nvPr/>
        </p:nvSpPr>
        <p:spPr>
          <a:xfrm>
            <a:off x="5564838" y="5356791"/>
            <a:ext cx="1907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/>
              <a:t>בהמשך נלמד את המושג </a:t>
            </a:r>
            <a:r>
              <a:rPr lang="en-US" dirty="0"/>
              <a:t>Overflow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85358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" grpId="0" animBg="1"/>
      <p:bldP spid="4" grpId="0" animBg="1"/>
      <p:bldP spid="26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66537" y="998859"/>
            <a:ext cx="3710145" cy="4062435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נתון מחשב עם 4 ביטים, נראה עוד דוגמא: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(-2) + (-3) = -5      </a:t>
            </a:r>
          </a:p>
          <a:p>
            <a:pPr marL="0" indent="0">
              <a:buNone/>
            </a:pPr>
            <a:r>
              <a:rPr lang="en-US" dirty="0"/>
              <a:t>1110   +     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u="sng" dirty="0"/>
              <a:t>1101</a:t>
            </a:r>
            <a:r>
              <a:rPr lang="en-US" dirty="0"/>
              <a:t>           </a:t>
            </a:r>
          </a:p>
          <a:p>
            <a:pPr marL="0" indent="0">
              <a:buNone/>
            </a:pPr>
            <a:r>
              <a:rPr lang="en-US" dirty="0"/>
              <a:t>         (1)1011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e-IL" dirty="0"/>
              <a:t>התוצאה היא מספר שלילי </a:t>
            </a:r>
            <a:r>
              <a:rPr lang="he-IL" b="1" dirty="0"/>
              <a:t>ובתוך תחום המספרים</a:t>
            </a:r>
            <a:endParaRPr lang="en-IL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חיבור במשלים ל-2: שלילי ושלילי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919024" y="2900855"/>
            <a:ext cx="6764038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467080" y="2469818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           -8                                         0                                       +7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964E5F-6D22-468C-9558-FA9A8EED4994}"/>
              </a:ext>
            </a:extLst>
          </p:cNvPr>
          <p:cNvCxnSpPr>
            <a:cxnSpLocks/>
          </p:cNvCxnSpPr>
          <p:nvPr/>
        </p:nvCxnSpPr>
        <p:spPr>
          <a:xfrm>
            <a:off x="1629110" y="2828640"/>
            <a:ext cx="0" cy="19092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4151586" y="2828640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10851" y="2833900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C94B2BF-C583-42C4-A7AE-2375FF15F4CD}"/>
              </a:ext>
            </a:extLst>
          </p:cNvPr>
          <p:cNvSpPr txBox="1"/>
          <p:nvPr/>
        </p:nvSpPr>
        <p:spPr>
          <a:xfrm>
            <a:off x="136637" y="3556608"/>
            <a:ext cx="602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</a:t>
            </a:r>
            <a:r>
              <a:rPr lang="he-IL" dirty="0"/>
              <a:t> </a:t>
            </a:r>
            <a:r>
              <a:rPr lang="en-US" dirty="0"/>
              <a:t>  -5           -3   -2                                     </a:t>
            </a:r>
            <a:endParaRPr lang="en-IL" dirty="0"/>
          </a:p>
        </p:txBody>
      </p: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3575758" y="2966512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4">
            <a:extLst>
              <a:ext uri="{FF2B5EF4-FFF2-40B4-BE49-F238E27FC236}">
                <a16:creationId xmlns:a16="http://schemas.microsoft.com/office/drawing/2014/main" id="{CFCDD56C-ADFF-4A02-A9A1-742E7650E35A}"/>
              </a:ext>
            </a:extLst>
          </p:cNvPr>
          <p:cNvCxnSpPr>
            <a:cxnSpLocks/>
          </p:cNvCxnSpPr>
          <p:nvPr/>
        </p:nvCxnSpPr>
        <p:spPr>
          <a:xfrm flipV="1">
            <a:off x="3165853" y="2964522"/>
            <a:ext cx="0" cy="579586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4">
            <a:extLst>
              <a:ext uri="{FF2B5EF4-FFF2-40B4-BE49-F238E27FC236}">
                <a16:creationId xmlns:a16="http://schemas.microsoft.com/office/drawing/2014/main" id="{73D1C453-7D30-4D64-9F30-3B357A8792A1}"/>
              </a:ext>
            </a:extLst>
          </p:cNvPr>
          <p:cNvCxnSpPr>
            <a:cxnSpLocks/>
          </p:cNvCxnSpPr>
          <p:nvPr/>
        </p:nvCxnSpPr>
        <p:spPr>
          <a:xfrm flipV="1">
            <a:off x="2247309" y="2977022"/>
            <a:ext cx="0" cy="579586"/>
          </a:xfrm>
          <a:prstGeom prst="straightConnector1">
            <a:avLst/>
          </a:prstGeom>
          <a:ln w="952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527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42413</TotalTime>
  <Words>1871</Words>
  <Application>Microsoft Macintosh PowerPoint</Application>
  <PresentationFormat>Widescreen</PresentationFormat>
  <Paragraphs>354</Paragraphs>
  <Slides>29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Cambria Math</vt:lpstr>
      <vt:lpstr>Varela Round</vt:lpstr>
      <vt:lpstr>ערכת נושא Office</vt:lpstr>
      <vt:lpstr>מערכת שידורים לאומית</vt:lpstr>
      <vt:lpstr>מבוא למבנה המחשב</vt:lpstr>
      <vt:lpstr>מה נלמד היום </vt:lpstr>
      <vt:lpstr>תזכורת - שיטת המשלים ל -2</vt:lpstr>
      <vt:lpstr>זוכרים? שיטת המשלים ל-2  ב-4 ביטים</vt:lpstr>
      <vt:lpstr>תחום המספרים בשיטת המשלים ל-2</vt:lpstr>
      <vt:lpstr>חיבור במשלים ל-2 : חיובי עם חיובי</vt:lpstr>
      <vt:lpstr>חיבור במשלים ל- 2: חיובי וחיובי</vt:lpstr>
      <vt:lpstr>חיבור במשלים ל-2: שלילי ושלילי</vt:lpstr>
      <vt:lpstr>חיבור במשלים ל-2: שלילי ושלילי</vt:lpstr>
      <vt:lpstr>חיבור במשלים ל-2: חיובי עם שלילי</vt:lpstr>
      <vt:lpstr>חיבור במשלים ל-2: שלילי עם חיובי</vt:lpstr>
      <vt:lpstr>חריגה מחוץ לתחום ב-signed</vt:lpstr>
      <vt:lpstr>חריגה מחוץ לתחום ב-unsigned</vt:lpstr>
      <vt:lpstr>חיסור במשלים ל-2</vt:lpstr>
      <vt:lpstr>לפני סיכום: תזכורת קצרה</vt:lpstr>
      <vt:lpstr>סיכום</vt:lpstr>
      <vt:lpstr>מה נלמד</vt:lpstr>
      <vt:lpstr>ייצוג המידע במחשב</vt:lpstr>
      <vt:lpstr>ייצוג המידע במחשב - Byte</vt:lpstr>
      <vt:lpstr>ייצוג המידע במחשב - Word</vt:lpstr>
      <vt:lpstr>ייצוג המידע במחשב – Double Word</vt:lpstr>
      <vt:lpstr>איך נראה זיכרון המחשב</vt:lpstr>
      <vt:lpstr>קוד ASCII</vt:lpstr>
      <vt:lpstr>דוגמא לשימוש בקוד ASCII</vt:lpstr>
      <vt:lpstr>עוד מושגים הקשורים בגודל הזיכרון</vt:lpstr>
      <vt:lpstr>תזכורת קצרה</vt:lpstr>
      <vt:lpstr>סיכום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Yuval Yadai</cp:lastModifiedBy>
  <cp:revision>214</cp:revision>
  <dcterms:created xsi:type="dcterms:W3CDTF">2020-03-15T19:13:03Z</dcterms:created>
  <dcterms:modified xsi:type="dcterms:W3CDTF">2020-08-16T15:35:05Z</dcterms:modified>
</cp:coreProperties>
</file>