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2" r:id="rId4"/>
    <p:sldId id="318" r:id="rId5"/>
    <p:sldId id="293" r:id="rId6"/>
    <p:sldId id="319" r:id="rId7"/>
    <p:sldId id="320" r:id="rId8"/>
    <p:sldId id="321" r:id="rId9"/>
    <p:sldId id="328" r:id="rId10"/>
    <p:sldId id="322" r:id="rId11"/>
    <p:sldId id="323" r:id="rId12"/>
    <p:sldId id="324" r:id="rId13"/>
    <p:sldId id="325" r:id="rId14"/>
    <p:sldId id="326" r:id="rId15"/>
    <p:sldId id="327" r:id="rId16"/>
    <p:sldId id="307" r:id="rId17"/>
    <p:sldId id="269" r:id="rId18"/>
  </p:sldIdLst>
  <p:sldSz cx="12190413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implified Arabic" panose="02020603050405020304" pitchFamily="18" charset="-78"/>
      <p:regular r:id="rId24"/>
      <p:bold r:id="rId25"/>
    </p:embeddedFont>
    <p:embeddedFont>
      <p:font typeface="Varela Round" panose="00000500000000000000" pitchFamily="2" charset="-79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0" roundtripDataSignature="AMtx7mgAJpvaeT3es5KFiYvK9bzZX9BW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CE8B3B-A6D0-42B3-BD6E-097B7BE5DF05}">
  <a:tblStyle styleId="{42CE8B3B-A6D0-42B3-BD6E-097B7BE5DF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3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  <a:defRPr sz="44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96995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290320" y="997493"/>
            <a:ext cx="98521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عَمِلَ أَبِي فِي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ٱلْحُكُومَةِ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ٱلْإِسْرَائِيلِيَّةِ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(وَزِير) 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عَمِلَ أَبِي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وَزِيرًا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فِي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ٱلْحُكُومَةِ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ٱلْإِسْرَائِيلِيَّةِ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عَمِلَتْ أُمِّي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وَزِيرَةً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فِي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ٱلْحُكُومَةِ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ٱلْإِسْرَائِيلِيَّةِ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عَمِلَتْ أُمِّي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مُعَلِّمَةً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فِي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ٱلْمَدْرَسَةِ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ٱلثَّانَوِيَّةِ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</p:spTree>
    <p:extLst>
      <p:ext uri="{BB962C8B-B14F-4D97-AF65-F5344CB8AC3E}">
        <p14:creationId xmlns:p14="http://schemas.microsoft.com/office/powerpoint/2010/main" val="35878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2322723" y="3791493"/>
            <a:ext cx="4725270" cy="7200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מתוך בחינת הבגרות – קיץ תשע"ז, 2017</a:t>
            </a:r>
            <a:r>
              <a:rPr lang="ar-EG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F9413B2-CE6F-4513-848C-F50515557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8" t="31702" r="29074" b="44045"/>
          <a:stretch/>
        </p:blipFill>
        <p:spPr>
          <a:xfrm>
            <a:off x="599441" y="1188721"/>
            <a:ext cx="11298936" cy="2407919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53E3EA3E-D437-425C-9B54-44B3161501DC}"/>
              </a:ext>
            </a:extLst>
          </p:cNvPr>
          <p:cNvSpPr txBox="1">
            <a:spLocks/>
          </p:cNvSpPr>
          <p:nvPr/>
        </p:nvSpPr>
        <p:spPr>
          <a:xfrm>
            <a:off x="3106758" y="1938969"/>
            <a:ext cx="6682600" cy="554603"/>
          </a:xfrm>
          <a:prstGeom prst="roundRect">
            <a:avLst/>
          </a:prstGeom>
          <a:noFill/>
          <a:ln w="19050">
            <a:noFill/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התייר שט בספינה </a:t>
            </a:r>
            <a:r>
              <a:rPr lang="he-IL" sz="24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כשהוא פונה/בעודו פונה 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 העיר אילת.</a:t>
            </a:r>
            <a:endParaRPr lang="ar-EG" sz="2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DF68F4A2-D0AC-4496-B1B9-01BC3AD92304}"/>
              </a:ext>
            </a:extLst>
          </p:cNvPr>
          <p:cNvSpPr txBox="1">
            <a:spLocks/>
          </p:cNvSpPr>
          <p:nvPr/>
        </p:nvSpPr>
        <p:spPr>
          <a:xfrm>
            <a:off x="2322723" y="2576116"/>
            <a:ext cx="6682600" cy="554603"/>
          </a:xfrm>
          <a:prstGeom prst="roundRect">
            <a:avLst/>
          </a:prstGeom>
          <a:noFill/>
          <a:ln w="19050">
            <a:noFill/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3200" b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24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4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תיאור מצב</a:t>
            </a:r>
            <a:endParaRPr lang="ar-EG" sz="24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2235200" y="3791493"/>
            <a:ext cx="4812793" cy="7200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מתוך בחינת הבגרות –</a:t>
            </a:r>
            <a:r>
              <a:rPr lang="ar-EG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קיץ תשע"ח, 2018</a:t>
            </a:r>
            <a:r>
              <a:rPr lang="ar-EG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AD875AB-75D8-4AD7-A992-37E6B3213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4" t="37332" r="26490" b="42665"/>
          <a:stretch/>
        </p:blipFill>
        <p:spPr>
          <a:xfrm>
            <a:off x="0" y="1445986"/>
            <a:ext cx="12103730" cy="1983014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2B6B6A52-C0F5-45D7-A170-7E4C94C0D40E}"/>
              </a:ext>
            </a:extLst>
          </p:cNvPr>
          <p:cNvSpPr txBox="1">
            <a:spLocks/>
          </p:cNvSpPr>
          <p:nvPr/>
        </p:nvSpPr>
        <p:spPr>
          <a:xfrm>
            <a:off x="1049173" y="1938970"/>
            <a:ext cx="9602073" cy="582062"/>
          </a:xfrm>
          <a:prstGeom prst="roundRect">
            <a:avLst/>
          </a:prstGeom>
          <a:noFill/>
          <a:ln w="19050">
            <a:noFill/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3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עולי הרגל המוסלמים עזבו את הארץ/יצאו מן הארץ </a:t>
            </a:r>
            <a:r>
              <a:rPr lang="he-IL" sz="23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כשהם פונים/בעודם פונים </a:t>
            </a:r>
            <a:r>
              <a:rPr lang="he-IL" sz="23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 מֶכָּה.</a:t>
            </a:r>
            <a:endParaRPr lang="ar-EG" sz="23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3C8D470E-AD5A-43B5-A383-717056D9ED68}"/>
              </a:ext>
            </a:extLst>
          </p:cNvPr>
          <p:cNvSpPr txBox="1">
            <a:spLocks/>
          </p:cNvSpPr>
          <p:nvPr/>
        </p:nvSpPr>
        <p:spPr>
          <a:xfrm>
            <a:off x="2322723" y="2521031"/>
            <a:ext cx="6682600" cy="554603"/>
          </a:xfrm>
          <a:prstGeom prst="roundRect">
            <a:avLst/>
          </a:prstGeom>
          <a:noFill/>
          <a:ln w="19050">
            <a:noFill/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3200" b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24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4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תיאור מצב</a:t>
            </a:r>
            <a:endParaRPr lang="ar-EG" sz="24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4202B067-FBF8-417B-A5CB-E15631D1E771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جَلَسَ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ٱلرَّجُلُ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ٱلْفَقِيرُ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وَاضِعًا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رَأْسَهُ بَيْنَ يَدَيْهِ" </a:t>
            </a:r>
          </a:p>
          <a:p>
            <a:pPr algn="l">
              <a:lnSpc>
                <a:spcPct val="150000"/>
              </a:lnSpc>
            </a:pP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(لِلْفُقَرَاء مَجَّانًا </a:t>
            </a:r>
            <a:r>
              <a:rPr lang="he-IL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محمود تيمور)</a:t>
            </a:r>
            <a:endParaRPr lang="he-IL" sz="32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ar-EG" sz="32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4202B067-FBF8-417B-A5CB-E15631D1E771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وَفِي نَفْسِ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ٱلسَّاعَةِ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كَانَ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ٱلطَّبِيبُ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يَخْطُبُ فِي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ٱلْمُجْتَمَعِ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وَيُصَرِّحُ </a:t>
            </a:r>
            <a:r>
              <a:rPr lang="ar-EG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قَائِلًا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..." </a:t>
            </a:r>
          </a:p>
          <a:p>
            <a:pPr algn="l">
              <a:lnSpc>
                <a:spcPct val="150000"/>
              </a:lnSpc>
            </a:pP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(لِلْفُقَرَاء مَجَّانًا </a:t>
            </a:r>
            <a:r>
              <a:rPr lang="he-IL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محمود تيمور)</a:t>
            </a:r>
            <a:endParaRPr lang="he-IL" sz="32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ar-EG" sz="32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4202B067-FBF8-417B-A5CB-E15631D1E771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ועכשיו תורכם/ן... השלימו את המשפטים בעזרת תיאור המצב: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أَعْمَلُ __________  (أَدَارَ) فِي مَكْتَب رَئِيس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ٱلْبَلَدِيَّة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e-IL" sz="3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وَجَدْتُ أُخْتِي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ٱلصَّغِيرَة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__________  (نَامَ) فِي غُرْفَتِي. </a:t>
            </a:r>
          </a:p>
          <a:p>
            <a:pPr marL="514350" indent="-514350">
              <a:lnSpc>
                <a:spcPct val="150000"/>
              </a:lnSpc>
              <a:buFont typeface="Arial"/>
              <a:buAutoNum type="arabicPeriod"/>
            </a:pP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رَأَيْتُ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ٱلْمُعَلِّمِينَ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__________  (تَحَدَّثَ) فِي سَاحَة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ٱلْمَدْرَسَة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C8414073-C523-472D-B1EE-F73FAF93A11E}"/>
              </a:ext>
            </a:extLst>
          </p:cNvPr>
          <p:cNvSpPr txBox="1">
            <a:spLocks/>
          </p:cNvSpPr>
          <p:nvPr/>
        </p:nvSpPr>
        <p:spPr>
          <a:xfrm>
            <a:off x="1188720" y="4692784"/>
            <a:ext cx="6714309" cy="72000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הצטרפו אליי לחלק ב' של השיעור! </a:t>
            </a: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מחכה לכם!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ar-EG" sz="2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365760" y="1290320"/>
            <a:ext cx="12190413" cy="322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e-IL" sz="6000" dirty="0">
                <a:latin typeface="Varela Round" panose="020B0604020202020204" charset="-79"/>
                <a:cs typeface="Varela Round" panose="020B0604020202020204" charset="-79"/>
              </a:rPr>
              <a:t>תודה שהשתתפתם בשיעור!</a:t>
            </a:r>
            <a:br>
              <a:rPr lang="he-IL" dirty="0">
                <a:latin typeface="Varela Round" panose="020B0604020202020204" charset="-79"/>
                <a:cs typeface="Varela Round" panose="020B0604020202020204" charset="-79"/>
              </a:rPr>
            </a:b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نَتَمَنَّى لَكُمُ </a:t>
            </a:r>
            <a:r>
              <a:rPr lang="ar-EG" sz="5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ٱلنَّجَاحَ</a:t>
            </a: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5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وَٱلتَّوْفِيقَ</a:t>
            </a: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!</a:t>
            </a:r>
            <a:endParaRPr sz="5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/>
          <p:nvPr/>
        </p:nvSpPr>
        <p:spPr>
          <a:xfrm>
            <a:off x="1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  <p:sp>
        <p:nvSpPr>
          <p:cNvPr id="5" name="Google Shape;219;p14">
            <a:extLst>
              <a:ext uri="{FF2B5EF4-FFF2-40B4-BE49-F238E27FC236}">
                <a16:creationId xmlns:a16="http://schemas.microsoft.com/office/drawing/2014/main" id="{C391C8CD-E1DF-41B4-9DCD-2D08EB336D00}"/>
              </a:ext>
            </a:extLst>
          </p:cNvPr>
          <p:cNvSpPr txBox="1"/>
          <p:nvPr/>
        </p:nvSpPr>
        <p:spPr>
          <a:xfrm>
            <a:off x="1388226" y="3171299"/>
            <a:ext cx="103893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</a:t>
            </a:r>
            <a:r>
              <a:rPr lang="ar-EG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800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תשס"ח-2007. </a:t>
            </a: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אם הינך בעל הזכויות באחת היצירות</a:t>
            </a: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באפשרותך לבקש מאיתנו לחדול מהשימוש ביצירה</a:t>
            </a: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זאת באמצעות פנייה לדוא"ל rights@education.gov.il</a:t>
            </a: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6514" y="1769437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e-IL" sz="5400" dirty="0">
                <a:latin typeface="Calibri" panose="020F0502020204030204" pitchFamily="34" charset="0"/>
                <a:cs typeface="Calibri" panose="020F0502020204030204" pitchFamily="34" charset="0"/>
              </a:rPr>
              <a:t>ערבית לתלמידי המגזר היהודי</a:t>
            </a:r>
            <a:br>
              <a:rPr lang="he-IL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أَللُّغَة</a:t>
            </a:r>
            <a: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ٱلْعَرَبِيَّة</a:t>
            </a:r>
            <a: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  <a:t> لِطُلَّاب </a:t>
            </a:r>
            <a:r>
              <a:rPr lang="ar-EG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ٱلْمَدَارِس</a:t>
            </a:r>
            <a: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ٱلْيَهُودِيَّة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3429000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הנושא הנלמד: </a:t>
            </a:r>
            <a:r>
              <a:rPr lang="ar-EG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15;p2">
            <a:extLst>
              <a:ext uri="{FF2B5EF4-FFF2-40B4-BE49-F238E27FC236}">
                <a16:creationId xmlns:a16="http://schemas.microsoft.com/office/drawing/2014/main" id="{F469B13F-058A-4BF7-9EAA-010C85AD74C5}"/>
              </a:ext>
            </a:extLst>
          </p:cNvPr>
          <p:cNvSpPr txBox="1">
            <a:spLocks/>
          </p:cNvSpPr>
          <p:nvPr/>
        </p:nvSpPr>
        <p:spPr>
          <a:xfrm>
            <a:off x="-1" y="4706047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שם המורה: רועי שלומי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7" y="619800"/>
            <a:ext cx="9640976" cy="720000"/>
          </a:xfrm>
        </p:spPr>
        <p:txBody>
          <a:bodyPr/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נלמד היום?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0853" y="1371379"/>
            <a:ext cx="3289894" cy="927441"/>
          </a:xfrm>
        </p:spPr>
        <p:txBody>
          <a:bodyPr/>
          <a:lstStyle/>
          <a:p>
            <a:r>
              <a:rPr lang="ar-EG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endParaRPr lang="he-I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7767" y="2320854"/>
            <a:ext cx="8030918" cy="4152517"/>
          </a:xfrm>
        </p:spPr>
        <p:txBody>
          <a:bodyPr>
            <a:normAutofit/>
          </a:bodyPr>
          <a:lstStyle/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הקניית הנושא הדקדוקי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חשיפה לשאלות מתוך בחינות הבגרות 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תרגול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מטלה </a:t>
            </a:r>
          </a:p>
        </p:txBody>
      </p:sp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310640" y="997493"/>
            <a:ext cx="983183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הוא שֵם המתאר את מצבו של שֵם אחר במשפט (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ذُو </a:t>
            </a: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ذُو </a:t>
            </a: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יהיה בדרך-כלל הנושא או המושא במשפט. </a:t>
            </a:r>
            <a:endParaRPr lang="ar-EG" sz="2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עונה בדרך-כלל על השאלה: </a:t>
            </a: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באיזה מצב?</a:t>
            </a:r>
            <a:endParaRPr lang="ar-EG" sz="2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בתרגום תיאור המצב לעברית מקובל להשתמש בביטוי הזמן: </a:t>
            </a:r>
            <a:r>
              <a:rPr lang="he-IL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כש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/בעוד, אך תיאור זה 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איננו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תיאור זמן.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</p:spTree>
    <p:extLst>
      <p:ext uri="{BB962C8B-B14F-4D97-AF65-F5344CB8AC3E}">
        <p14:creationId xmlns:p14="http://schemas.microsoft.com/office/powerpoint/2010/main" val="25676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290320" y="997493"/>
            <a:ext cx="98521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התניות דקדוקיות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הוא שֵם, בדרך-כלל 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בינוני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איננו מיודע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ה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מנוקד ביחסת </a:t>
            </a:r>
            <a:r>
              <a:rPr lang="ar-EG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نصب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sz="2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מתאים 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במין ובמספר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לשֵם שאותו הוא מתאר (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ذُو </a:t>
            </a: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ctr">
              <a:lnSpc>
                <a:spcPct val="150000"/>
              </a:lnSpc>
            </a:pPr>
            <a:r>
              <a:rPr lang="ar-EG" sz="4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سَمِعْتُ </a:t>
            </a:r>
            <a:r>
              <a:rPr lang="ar-EG" sz="40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ٱلطِّفْلَةَ</a:t>
            </a:r>
            <a:r>
              <a:rPr lang="ar-EG" sz="4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بَاكِيَةً</a:t>
            </a:r>
            <a:r>
              <a:rPr lang="ar-EG" sz="4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</p:spTree>
    <p:extLst>
      <p:ext uri="{BB962C8B-B14F-4D97-AF65-F5344CB8AC3E}">
        <p14:creationId xmlns:p14="http://schemas.microsoft.com/office/powerpoint/2010/main" val="28184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290320" y="997493"/>
            <a:ext cx="98521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התניות דקדוקיות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לעיתים יהיה ה-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حَال 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שֵם עצם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איננו מיודע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ה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מנוקד ביחסת </a:t>
            </a:r>
            <a:r>
              <a:rPr lang="ar-EG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نصب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sz="28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מתאים </a:t>
            </a:r>
            <a:r>
              <a:rPr lang="he-IL" sz="28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במין ובמספר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לשֵם שאותו הוא מתאר (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ذُو </a:t>
            </a:r>
            <a:r>
              <a:rPr lang="ar-EG" sz="28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ٱلْحَال</a:t>
            </a:r>
            <a:r>
              <a:rPr lang="ar-EG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ctr">
              <a:lnSpc>
                <a:spcPct val="150000"/>
              </a:lnSpc>
            </a:pPr>
            <a:r>
              <a:rPr lang="ar-EG" sz="4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تَعْمَلُ أُمِّي </a:t>
            </a:r>
            <a:r>
              <a:rPr lang="ar-EG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سَفِيرَةً</a:t>
            </a:r>
            <a:r>
              <a:rPr lang="ar-EG" sz="4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</p:spTree>
    <p:extLst>
      <p:ext uri="{BB962C8B-B14F-4D97-AF65-F5344CB8AC3E}">
        <p14:creationId xmlns:p14="http://schemas.microsoft.com/office/powerpoint/2010/main" val="36563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290320" y="997493"/>
            <a:ext cx="98521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رَجَعَ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ٱلْوَلَدُ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ٱلْمَدْرَسَةِ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(ضَحِكَ) 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ضَاحِكٌ (فَاعِلٌ)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رَجَعَ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ٱلْوَلَدُ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ٱلْمَدْرَسَةِ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ضَاحِكًا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رَجَعَ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ٱلْأَوْلَادُ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ٱلْمَدْرَسَةِ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ضَاحِكِينَ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</p:spTree>
    <p:extLst>
      <p:ext uri="{BB962C8B-B14F-4D97-AF65-F5344CB8AC3E}">
        <p14:creationId xmlns:p14="http://schemas.microsoft.com/office/powerpoint/2010/main" val="35060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290320" y="997493"/>
            <a:ext cx="98521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هَرَبَتِ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ٱلْبِنْتُ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ٱلْكِلَابِ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(خَافَ) 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خَائِفٌ (فَاعِلٌ) – خَائِفَةٌ (فَاعِلَةٌ)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هَرَبَتِ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ٱلْبِنْتُ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خَائِفَةً 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ٱلْكِلَابِ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هَرَبَتِ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ٱلْبَنَاتُ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خَائِفَاتٍ 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ٱلْكِلَابِ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</p:spTree>
    <p:extLst>
      <p:ext uri="{BB962C8B-B14F-4D97-AF65-F5344CB8AC3E}">
        <p14:creationId xmlns:p14="http://schemas.microsoft.com/office/powerpoint/2010/main" val="26989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290320" y="997493"/>
            <a:ext cx="98521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خَرَجَ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ٱلْوَلَدَانِ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ٱلْبَيْتِ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(أَسْرَعَ) 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مُسْرِعٌ (مُفْعِلٌ) – مُسْرِعَانِ (مُفْعِلَانِ)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خَرَجَ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ٱلْوَلَدَانِ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ٱلْبَيْتِ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مُسْرِعَيْنِ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خَرَجَتِ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ٱلْبِنْتَانِ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مِنَ </a:t>
            </a:r>
            <a:r>
              <a:rPr lang="ar-EG" sz="3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ٱلْبَيْتِ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مُسْرِعَتَيْنِ</a:t>
            </a:r>
            <a:r>
              <a:rPr lang="ar-EG" sz="3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/>
        </p:nvSpPr>
        <p:spPr>
          <a:xfrm>
            <a:off x="5562239" y="1226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أَلْحَال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ar-EG" sz="3200" dirty="0">
                <a:latin typeface="Varela Round" panose="00000500000000000000" charset="-79"/>
                <a:cs typeface="Simplified Arabic" panose="02020603050405020304" pitchFamily="18" charset="-78"/>
              </a:rPr>
              <a:t>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תיאור המצב</a:t>
            </a:r>
          </a:p>
        </p:txBody>
      </p:sp>
    </p:spTree>
    <p:extLst>
      <p:ext uri="{BB962C8B-B14F-4D97-AF65-F5344CB8AC3E}">
        <p14:creationId xmlns:p14="http://schemas.microsoft.com/office/powerpoint/2010/main" val="32039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520</Words>
  <Application>Microsoft Office PowerPoint</Application>
  <PresentationFormat>מותאם אישית</PresentationFormat>
  <Paragraphs>68</Paragraphs>
  <Slides>17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2" baseType="lpstr">
      <vt:lpstr>Varela Round</vt:lpstr>
      <vt:lpstr>Arial</vt:lpstr>
      <vt:lpstr>Simplified Arabic</vt:lpstr>
      <vt:lpstr>Calibri</vt:lpstr>
      <vt:lpstr>ערכת נושא Office</vt:lpstr>
      <vt:lpstr>מערכת שידורים לאומית</vt:lpstr>
      <vt:lpstr>ערבית לתלמידי המגזר היהודי أَللُّغَة ٱلْعَرَبِيَّة لِطُلَّاب ٱلْمَدَارِس ٱلْيَهُودِيَّة</vt:lpstr>
      <vt:lpstr>מה נלמד היום?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 שהשתתפתם בשיעור! نَتَمَنَّى لَكُمُ ٱلنَّجَاحَ وَٱلتَّوْفِيقَ!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Roei Shlomi</cp:lastModifiedBy>
  <cp:revision>69</cp:revision>
  <dcterms:created xsi:type="dcterms:W3CDTF">2020-03-15T19:13:03Z</dcterms:created>
  <dcterms:modified xsi:type="dcterms:W3CDTF">2020-04-21T18:22:44Z</dcterms:modified>
</cp:coreProperties>
</file>