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8"/>
  </p:notesMasterIdLst>
  <p:sldIdLst>
    <p:sldId id="257" r:id="rId2"/>
    <p:sldId id="340" r:id="rId3"/>
    <p:sldId id="292" r:id="rId4"/>
    <p:sldId id="288" r:id="rId5"/>
    <p:sldId id="303" r:id="rId6"/>
    <p:sldId id="304" r:id="rId7"/>
    <p:sldId id="305" r:id="rId8"/>
    <p:sldId id="323" r:id="rId9"/>
    <p:sldId id="306" r:id="rId10"/>
    <p:sldId id="310" r:id="rId11"/>
    <p:sldId id="307" r:id="rId12"/>
    <p:sldId id="311" r:id="rId13"/>
    <p:sldId id="308" r:id="rId14"/>
    <p:sldId id="313" r:id="rId15"/>
    <p:sldId id="314" r:id="rId16"/>
    <p:sldId id="309" r:id="rId17"/>
    <p:sldId id="315" r:id="rId18"/>
    <p:sldId id="316" r:id="rId19"/>
    <p:sldId id="317" r:id="rId20"/>
    <p:sldId id="318" r:id="rId21"/>
    <p:sldId id="319" r:id="rId22"/>
    <p:sldId id="320" r:id="rId23"/>
    <p:sldId id="321" r:id="rId24"/>
    <p:sldId id="322" r:id="rId25"/>
    <p:sldId id="341" r:id="rId26"/>
    <p:sldId id="294"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27" autoAdjust="0"/>
    <p:restoredTop sz="94975" autoAdjust="0"/>
  </p:normalViewPr>
  <p:slideViewPr>
    <p:cSldViewPr snapToGrid="0" snapToObjects="1">
      <p:cViewPr varScale="1">
        <p:scale>
          <a:sx n="63" d="100"/>
          <a:sy n="63" d="100"/>
        </p:scale>
        <p:origin x="688"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anose="020B0604020202020204" pitchFamily="34" charset="0"/>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anose="020B0604020202020204" pitchFamily="34" charset="0"/>
              </a:defRPr>
            </a:lvl1pPr>
          </a:lstStyle>
          <a:p>
            <a:fld id="{5EC061A6-0796-4DA4-BCCF-C39215C865B3}" type="datetimeFigureOut">
              <a:rPr lang="he-IL" smtClean="0"/>
              <a:pPr/>
              <a:t>כ"ט/תמוז/תש"ף</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anose="020B060402020202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anose="020B0604020202020204" pitchFamily="34" charset="0"/>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Arial" panose="020B0604020202020204" pitchFamily="34" charset="0"/>
        <a:ea typeface="+mn-ea"/>
        <a:cs typeface="+mn-cs"/>
      </a:defRPr>
    </a:lvl1pPr>
    <a:lvl2pPr marL="457200" algn="r" defTabSz="914400" rtl="1" eaLnBrk="1" latinLnBrk="0" hangingPunct="1">
      <a:defRPr sz="1200" kern="1200">
        <a:solidFill>
          <a:schemeClr val="tx1"/>
        </a:solidFill>
        <a:latin typeface="Arial" panose="020B0604020202020204" pitchFamily="34" charset="0"/>
        <a:ea typeface="+mn-ea"/>
        <a:cs typeface="+mn-cs"/>
      </a:defRPr>
    </a:lvl2pPr>
    <a:lvl3pPr marL="914400" algn="r" defTabSz="914400" rtl="1" eaLnBrk="1" latinLnBrk="0" hangingPunct="1">
      <a:defRPr sz="1200" kern="1200">
        <a:solidFill>
          <a:schemeClr val="tx1"/>
        </a:solidFill>
        <a:latin typeface="Arial" panose="020B0604020202020204" pitchFamily="34" charset="0"/>
        <a:ea typeface="+mn-ea"/>
        <a:cs typeface="+mn-cs"/>
      </a:defRPr>
    </a:lvl3pPr>
    <a:lvl4pPr marL="1371600" algn="r" defTabSz="914400" rtl="1" eaLnBrk="1" latinLnBrk="0" hangingPunct="1">
      <a:defRPr sz="1200" kern="1200">
        <a:solidFill>
          <a:schemeClr val="tx1"/>
        </a:solidFill>
        <a:latin typeface="Arial" panose="020B0604020202020204" pitchFamily="34" charset="0"/>
        <a:ea typeface="+mn-ea"/>
        <a:cs typeface="+mn-cs"/>
      </a:defRPr>
    </a:lvl4pPr>
    <a:lvl5pPr marL="1828800" algn="r" defTabSz="914400" rtl="1" eaLnBrk="1" latinLnBrk="0" hangingPunct="1">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4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73133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58335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49923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79559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58617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56139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403746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37934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939135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46142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55593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497205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06002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82683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522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560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70775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568200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720920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84251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707759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34</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586179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998998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36</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53140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37</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410346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38</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731337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461429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40</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555934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41</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608384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42</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583353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43</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49923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568200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44</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060025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45</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795599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46</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561393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47</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4037465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48</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379343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49</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939135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50</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048531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51</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735510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52</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626583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53</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20515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720920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54</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616046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55</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49720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04853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84251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5314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6DF83E7-A828-4E18-9E21-DA925548D1ED}" type="slidenum">
              <a:rPr kumimoji="0" lang="he-IL" sz="1200" b="0" i="0" u="none" strike="noStrike" kern="1200" cap="none" spc="0" normalizeH="0" baseline="0" noProof="0" smtClean="0">
                <a:ln>
                  <a:noFill/>
                </a:ln>
                <a:solidFill>
                  <a:prstClr val="black"/>
                </a:solidFill>
                <a:effectLst/>
                <a:uLnTx/>
                <a:uFillTx/>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998998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Arial" panose="020B0604020202020204" pitchFamily="34" charset="0"/>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Arial" panose="020B0604020202020204" pitchFamily="34" charset="0"/>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Arial" panose="020B0604020202020204" pitchFamily="34" charset="0"/>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
        <p:nvSpPr>
          <p:cNvPr id="11" name="מלבן מעוגל 7">
            <a:extLst>
              <a:ext uri="{FF2B5EF4-FFF2-40B4-BE49-F238E27FC236}">
                <a16:creationId xmlns:a16="http://schemas.microsoft.com/office/drawing/2014/main" id="{B4AFF296-E435-456B-88A7-FD44FC635162}"/>
              </a:ext>
            </a:extLst>
          </p:cNvPr>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t">
            <a:noAutofit/>
          </a:bodyPr>
          <a:lstStyle>
            <a:lvl1pPr algn="ctr">
              <a:defRPr sz="4000">
                <a:solidFill>
                  <a:srgbClr val="192A72"/>
                </a:solidFill>
                <a:latin typeface="Arial" panose="020B0604020202020204" pitchFamily="34" charset="0"/>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Arial" panose="020B0604020202020204" pitchFamily="34" charset="0"/>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4" name="מציין מיקום של תמונה 2">
            <a:extLst>
              <a:ext uri="{FF2B5EF4-FFF2-40B4-BE49-F238E27FC236}">
                <a16:creationId xmlns:a16="http://schemas.microsoft.com/office/drawing/2014/main" id="{E092FF7F-99D2-4D69-9F9B-DFCC0018EF01}"/>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EE11C667-5839-4E65-A8EE-E7690021913A}"/>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403268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Arial" panose="020B0604020202020204" pitchFamily="34" charset="0"/>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Arial" panose="020B0604020202020204" pitchFamily="34" charset="0"/>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3" name="מציין מיקום של תמונה 2">
            <a:extLst>
              <a:ext uri="{FF2B5EF4-FFF2-40B4-BE49-F238E27FC236}">
                <a16:creationId xmlns:a16="http://schemas.microsoft.com/office/drawing/2014/main" id="{64B146C4-EED2-4B57-8484-D619778B9E14}"/>
              </a:ext>
            </a:extLst>
          </p:cNvPr>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7C073636-A9CC-46CC-A5B5-C80D3112BC4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4CEC450C-D597-4EB4-A4B8-7D7FF6277A97}"/>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141844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Arial" panose="020B0604020202020204" pitchFamily="34" charset="0"/>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0" name="מלבן מעוגל 9"/>
          <p:cNvSpPr/>
          <p:nvPr userDrawn="1"/>
        </p:nvSpPr>
        <p:spPr>
          <a:xfrm>
            <a:off x="10170220" y="938559"/>
            <a:ext cx="2190597"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Arial" panose="020B0604020202020204" pitchFamily="34" charset="0"/>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5" name="מציין מיקום של תמונה 2">
            <a:extLst>
              <a:ext uri="{FF2B5EF4-FFF2-40B4-BE49-F238E27FC236}">
                <a16:creationId xmlns:a16="http://schemas.microsoft.com/office/drawing/2014/main" id="{2B4BA0B6-69B0-4331-828B-18DEBDC76E10}"/>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FBCD6E16-20B0-475E-9CDF-01523C3F3E1C}"/>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CF464C56-4BFD-45D5-9DFE-6D1C9EA45370}"/>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129AE4A9-D411-4409-B29E-8B4A85FA65F5}"/>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36420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Arial" pitchFamily="34" charset="0"/>
                <a:cs typeface="Arial" pitchFamily="34" charset="0"/>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Arial" pitchFamily="34" charset="0"/>
                <a:cs typeface="Arial" pitchFamily="34" charset="0"/>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2" name="Google Shape;11;p2"/>
          <p:cNvSpPr txBox="1">
            <a:spLocks noGrp="1"/>
          </p:cNvSpPr>
          <p:nvPr>
            <p:ph type="subTitle" idx="1"/>
          </p:nvPr>
        </p:nvSpPr>
        <p:spPr>
          <a:xfrm>
            <a:off x="0" y="2918492"/>
            <a:ext cx="12190413"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Arial" pitchFamily="34" charset="0"/>
                <a:cs typeface="Arial"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0" kern="1200" dirty="0" smtClean="0">
                <a:solidFill>
                  <a:srgbClr val="002060"/>
                </a:solidFill>
                <a:latin typeface="Arial" pitchFamily="34" charset="0"/>
                <a:ea typeface="+mn-ea"/>
                <a:cs typeface="Arial" pitchFamily="34" charset="0"/>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Arial" pitchFamily="34" charset="0"/>
                <a:cs typeface="Arial" pitchFamily="34" charset="0"/>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Arial" pitchFamily="34" charset="0"/>
                <a:cs typeface="Arial" pitchFamily="34" charset="0"/>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12" name="Google Shape;11;p2"/>
          <p:cNvSpPr txBox="1">
            <a:spLocks noGrp="1"/>
          </p:cNvSpPr>
          <p:nvPr>
            <p:ph type="subTitle" idx="1"/>
          </p:nvPr>
        </p:nvSpPr>
        <p:spPr>
          <a:xfrm>
            <a:off x="0" y="2918493"/>
            <a:ext cx="12190413" cy="64209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200" b="0">
                <a:solidFill>
                  <a:srgbClr val="192A72"/>
                </a:solidFill>
                <a:latin typeface="Arial" pitchFamily="34" charset="0"/>
                <a:cs typeface="Arial"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800" b="1">
                <a:solidFill>
                  <a:srgbClr val="192A72"/>
                </a:solidFill>
                <a:latin typeface="Arial" pitchFamily="34" charset="0"/>
                <a:cs typeface="Arial" pitchFamily="34" charset="0"/>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Arial" pitchFamily="34" charset="0"/>
                <a:cs typeface="Arial" pitchFamily="34" charset="0"/>
              </a:defRPr>
            </a:lvl1pPr>
            <a:lvl2pPr>
              <a:lnSpc>
                <a:spcPct val="150000"/>
              </a:lnSpc>
              <a:spcBef>
                <a:spcPts val="0"/>
              </a:spcBef>
              <a:spcAft>
                <a:spcPts val="600"/>
              </a:spcAft>
              <a:defRPr sz="2400">
                <a:solidFill>
                  <a:srgbClr val="002060"/>
                </a:solidFill>
                <a:latin typeface="Arial" pitchFamily="34" charset="0"/>
                <a:cs typeface="Arial" pitchFamily="34" charset="0"/>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2800" b="1">
                <a:solidFill>
                  <a:srgbClr val="12B4BC"/>
                </a:solidFill>
                <a:latin typeface="Arial" panose="020B0604020202020204" pitchFamily="34" charset="0"/>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mn-cs"/>
              </a:defRPr>
            </a:lvl1pPr>
            <a:lvl2pPr>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Tree>
    <p:extLst>
      <p:ext uri="{BB962C8B-B14F-4D97-AF65-F5344CB8AC3E}">
        <p14:creationId xmlns:p14="http://schemas.microsoft.com/office/powerpoint/2010/main" val="309734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3200">
                <a:solidFill>
                  <a:srgbClr val="192A72"/>
                </a:solidFill>
                <a:latin typeface="Arial" panose="020B0604020202020204" pitchFamily="34" charset="0"/>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8" name="מלבן מעוגל 7"/>
          <p:cNvSpPr/>
          <p:nvPr userDrawn="1"/>
        </p:nvSpPr>
        <p:spPr>
          <a:xfrm>
            <a:off x="10081040" y="81723"/>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Arial" panose="020B0604020202020204" pitchFamily="34" charset="0"/>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1287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8" name="מלבן מעוגל 7"/>
          <p:cNvSpPr/>
          <p:nvPr userDrawn="1"/>
        </p:nvSpPr>
        <p:spPr>
          <a:xfrm>
            <a:off x="8666587" y="66850"/>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Arial" panose="020B0604020202020204" pitchFamily="34" charset="0"/>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Arial" panose="020B0604020202020204" pitchFamily="34" charset="0"/>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39085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000">
                <a:solidFill>
                  <a:srgbClr val="192A72"/>
                </a:solidFill>
                <a:latin typeface="Arial" panose="020B0604020202020204" pitchFamily="34" charset="0"/>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0" name="מלבן מעוגל 9"/>
          <p:cNvSpPr/>
          <p:nvPr userDrawn="1"/>
        </p:nvSpPr>
        <p:spPr>
          <a:xfrm>
            <a:off x="11065331" y="950191"/>
            <a:ext cx="1158948"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Arial" panose="020B0604020202020204" pitchFamily="34" charset="0"/>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endParaRPr>
          </a:p>
        </p:txBody>
      </p:sp>
      <p:sp>
        <p:nvSpPr>
          <p:cNvPr id="13" name="מציין מיקום של תמונה 2">
            <a:extLst>
              <a:ext uri="{FF2B5EF4-FFF2-40B4-BE49-F238E27FC236}">
                <a16:creationId xmlns:a16="http://schemas.microsoft.com/office/drawing/2014/main" id="{37DA72A4-4AB9-460E-88AD-A2F17BC90408}"/>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19564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fld id="{BB6F552B-607E-4869-A917-C44959BDCB12}" type="datetimeFigureOut">
              <a:rPr lang="he-IL" smtClean="0"/>
              <a:pPr/>
              <a:t>כ"ט/תמוז/תש"ף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69" r:id="rId5"/>
    <p:sldLayoutId id="2147483670" r:id="rId6"/>
    <p:sldLayoutId id="2147483671" r:id="rId7"/>
    <p:sldLayoutId id="2147483663" r:id="rId8"/>
    <p:sldLayoutId id="2147483675" r:id="rId9"/>
    <p:sldLayoutId id="2147483672" r:id="rId10"/>
    <p:sldLayoutId id="2147483673" r:id="rId11"/>
    <p:sldLayoutId id="2147483674" r:id="rId12"/>
  </p:sldLayoutIdLst>
  <p:txStyles>
    <p:titleStyle>
      <a:lvl1pPr algn="ctr" defTabSz="914400" rtl="1"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ea typeface="Calibri" panose="020F0502020204030204" pitchFamily="34" charset="0"/>
                <a:cs typeface="Arial" panose="020B0604020202020204" pitchFamily="34" charset="0"/>
              </a:rPr>
              <a:t>طريقة التقنين </a:t>
            </a:r>
            <a:r>
              <a:rPr lang="ar-SA" sz="4000" dirty="0">
                <a:ea typeface="Calibri" panose="020F0502020204030204" pitchFamily="34" charset="0"/>
                <a:cs typeface="Arial" panose="020B0604020202020204" pitchFamily="34" charset="0"/>
              </a:rPr>
              <a:t>في </a:t>
            </a:r>
            <a:r>
              <a:rPr lang="ar-JO" sz="4000" dirty="0">
                <a:ea typeface="Calibri" panose="020F0502020204030204" pitchFamily="34" charset="0"/>
                <a:cs typeface="Arial" panose="020B0604020202020204" pitchFamily="34" charset="0"/>
              </a:rPr>
              <a:t>منحنيات الطلب والعرض</a:t>
            </a:r>
            <a:endParaRPr lang="he-IL" sz="4000" dirty="0">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848413" y="1360206"/>
            <a:ext cx="7230358" cy="5040593"/>
          </a:xfrm>
          <a:prstGeom prst="rect">
            <a:avLst/>
          </a:prstGeom>
        </p:spPr>
      </p:pic>
    </p:spTree>
    <p:extLst>
      <p:ext uri="{BB962C8B-B14F-4D97-AF65-F5344CB8AC3E}">
        <p14:creationId xmlns:p14="http://schemas.microsoft.com/office/powerpoint/2010/main" val="6925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ea typeface="Calibri" panose="020F0502020204030204" pitchFamily="34" charset="0"/>
                <a:cs typeface="Arial" panose="020B0604020202020204" pitchFamily="34" charset="0"/>
              </a:rPr>
              <a:t>2. استيراد او انتاج</a:t>
            </a:r>
            <a:r>
              <a:rPr lang="ar-SA" sz="40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ar-SA" sz="4000" dirty="0">
                <a:solidFill>
                  <a:srgbClr val="FF0000"/>
                </a:solidFill>
                <a:latin typeface="Arial" panose="020B0604020202020204" pitchFamily="34" charset="0"/>
                <a:ea typeface="Calibri" panose="020F0502020204030204" pitchFamily="34" charset="0"/>
                <a:cs typeface="Arial" panose="020B0604020202020204" pitchFamily="34" charset="0"/>
              </a:rPr>
              <a:t>الحكومة لسلع الأساسية</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1623249" cy="4976999"/>
          </a:xfrm>
        </p:spPr>
        <p:txBody>
          <a:bodyPr>
            <a:normAutofit/>
          </a:bodyPr>
          <a:lstStyle/>
          <a:p>
            <a:pPr marL="0" indent="0" algn="just">
              <a:lnSpc>
                <a:spcPct val="107000"/>
              </a:lnSpc>
              <a:spcAft>
                <a:spcPts val="0"/>
              </a:spcAft>
              <a:buClr>
                <a:srgbClr val="C45911"/>
              </a:buClr>
              <a:buNone/>
            </a:pPr>
            <a:r>
              <a:rPr lang="ar-SA" sz="3600" b="1" dirty="0">
                <a:solidFill>
                  <a:srgbClr val="0070C0"/>
                </a:solidFill>
                <a:latin typeface="Arial" panose="020B0604020202020204" pitchFamily="34" charset="0"/>
                <a:ea typeface="Calibri" panose="020F0502020204030204" pitchFamily="34" charset="0"/>
                <a:cs typeface="Arial" panose="020B0604020202020204" pitchFamily="34" charset="0"/>
              </a:rPr>
              <a:t>استيراد او انتاج</a:t>
            </a:r>
            <a:r>
              <a:rPr lang="ar-SA" sz="3600"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ar-SA" sz="3600" b="1" dirty="0">
                <a:solidFill>
                  <a:srgbClr val="0070C0"/>
                </a:solidFill>
                <a:latin typeface="Arial" panose="020B0604020202020204" pitchFamily="34" charset="0"/>
                <a:ea typeface="Calibri" panose="020F0502020204030204" pitchFamily="34" charset="0"/>
                <a:cs typeface="Arial" panose="020B0604020202020204" pitchFamily="34" charset="0"/>
              </a:rPr>
              <a:t>الحكومة لسلع الأساسية</a:t>
            </a:r>
            <a:r>
              <a:rPr lang="ar-SA" sz="3600" b="1" dirty="0">
                <a:solidFill>
                  <a:srgbClr val="0070C0"/>
                </a:solidFill>
                <a:latin typeface="Arial" panose="020B0604020202020204" pitchFamily="34" charset="0"/>
                <a:ea typeface="Calibri" panose="020F0502020204030204" pitchFamily="34" charset="0"/>
              </a:rPr>
              <a:t> </a:t>
            </a:r>
            <a:r>
              <a:rPr lang="ar-SA" sz="3600" dirty="0">
                <a:solidFill>
                  <a:srgbClr val="00B050"/>
                </a:solidFill>
                <a:latin typeface="Arial" panose="020B0604020202020204" pitchFamily="34" charset="0"/>
                <a:ea typeface="Calibri" panose="020F0502020204030204" pitchFamily="34" charset="0"/>
                <a:cs typeface="Arial" panose="020B0604020202020204" pitchFamily="34" charset="0"/>
              </a:rPr>
              <a:t>مثل</a:t>
            </a:r>
            <a:r>
              <a:rPr lang="ar-SA" sz="3600" dirty="0">
                <a:solidFill>
                  <a:schemeClr val="tx1"/>
                </a:solidFill>
                <a:latin typeface="Arial" panose="020B0604020202020204" pitchFamily="34" charset="0"/>
                <a:ea typeface="Calibri" panose="020F0502020204030204" pitchFamily="34" charset="0"/>
                <a:cs typeface="Arial" panose="020B0604020202020204" pitchFamily="34" charset="0"/>
              </a:rPr>
              <a:t> استيراد </a:t>
            </a:r>
            <a:r>
              <a:rPr lang="ar-SA" sz="3600" dirty="0">
                <a:latin typeface="Arial" panose="020B0604020202020204" pitchFamily="34" charset="0"/>
                <a:ea typeface="Calibri" panose="020F0502020204030204" pitchFamily="34" charset="0"/>
                <a:cs typeface="Arial" panose="020B0604020202020204" pitchFamily="34" charset="0"/>
              </a:rPr>
              <a:t>الزيت والقمح </a:t>
            </a:r>
            <a:r>
              <a:rPr lang="ar-SA" sz="3600" i="1" dirty="0">
                <a:latin typeface="Arial" panose="020B0604020202020204" pitchFamily="34" charset="0"/>
                <a:ea typeface="Calibri" panose="020F0502020204030204" pitchFamily="34" charset="0"/>
                <a:cs typeface="Arial" panose="020B0604020202020204" pitchFamily="34" charset="0"/>
              </a:rPr>
              <a:t>... </a:t>
            </a:r>
            <a:r>
              <a:rPr lang="ar-SA" sz="3600" dirty="0">
                <a:latin typeface="Arial" panose="020B0604020202020204" pitchFamily="34" charset="0"/>
                <a:ea typeface="Calibri" panose="020F0502020204030204" pitchFamily="34" charset="0"/>
                <a:cs typeface="Arial" panose="020B0604020202020204" pitchFamily="34" charset="0"/>
              </a:rPr>
              <a:t>من خارج البلاد (على افتراض أن السعر السلعة العالمي</a:t>
            </a:r>
            <a:r>
              <a:rPr lang="ar-SA" sz="36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3600"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en-US" sz="2800" dirty="0">
                <a:solidFill>
                  <a:srgbClr val="FF0000"/>
                </a:solidFill>
                <a:latin typeface="Arial" panose="020B0604020202020204" pitchFamily="34" charset="0"/>
                <a:ea typeface="Calibri" panose="020F0502020204030204" pitchFamily="34" charset="0"/>
                <a:cs typeface="Arial" panose="020B0604020202020204" pitchFamily="34" charset="0"/>
              </a:rPr>
              <a:t>W</a:t>
            </a:r>
            <a:r>
              <a:rPr lang="ar-SA" sz="3600" dirty="0">
                <a:latin typeface="Arial" panose="020B0604020202020204" pitchFamily="34" charset="0"/>
                <a:ea typeface="Calibri" panose="020F0502020204030204" pitchFamily="34" charset="0"/>
                <a:cs typeface="Arial" panose="020B0604020202020204" pitchFamily="34" charset="0"/>
              </a:rPr>
              <a:t>"</a:t>
            </a:r>
            <a:r>
              <a:rPr lang="ar-SA" sz="2800" dirty="0">
                <a:latin typeface="Arial" panose="020B0604020202020204" pitchFamily="34" charset="0"/>
                <a:ea typeface="Calibri" panose="020F0502020204030204" pitchFamily="34" charset="0"/>
                <a:cs typeface="Arial" panose="020B0604020202020204" pitchFamily="34" charset="0"/>
              </a:rPr>
              <a:t> </a:t>
            </a:r>
            <a:r>
              <a:rPr lang="ar-SA" sz="3600" dirty="0">
                <a:latin typeface="Arial" panose="020B0604020202020204" pitchFamily="34" charset="0"/>
                <a:ea typeface="Calibri" panose="020F0502020204030204" pitchFamily="34" charset="0"/>
                <a:cs typeface="Arial" panose="020B0604020202020204" pitchFamily="34" charset="0"/>
              </a:rPr>
              <a:t>في خارج البلاد </a:t>
            </a:r>
            <a:r>
              <a:rPr lang="ar-SA" sz="3600" b="1" dirty="0">
                <a:solidFill>
                  <a:srgbClr val="FF0000"/>
                </a:solidFill>
                <a:latin typeface="Arial" panose="020B0604020202020204" pitchFamily="34" charset="0"/>
                <a:ea typeface="Calibri" panose="020F0502020204030204" pitchFamily="34" charset="0"/>
                <a:cs typeface="Arial" panose="020B0604020202020204" pitchFamily="34" charset="0"/>
              </a:rPr>
              <a:t>أقل</a:t>
            </a:r>
            <a:r>
              <a:rPr lang="ar-SA" sz="3600" dirty="0">
                <a:latin typeface="Arial" panose="020B0604020202020204" pitchFamily="34" charset="0"/>
                <a:ea typeface="Calibri" panose="020F0502020204030204" pitchFamily="34" charset="0"/>
                <a:cs typeface="Arial" panose="020B0604020202020204" pitchFamily="34" charset="0"/>
              </a:rPr>
              <a:t> من السعر السلعة في البلاد)، موضوع التجارة الخارجية. </a:t>
            </a:r>
            <a:r>
              <a:rPr lang="ar-SA" dirty="0">
                <a:latin typeface="Arial" panose="020B0604020202020204" pitchFamily="34" charset="0"/>
                <a:ea typeface="Calibri" panose="020F0502020204030204" pitchFamily="34" charset="0"/>
                <a:cs typeface="Arial" panose="020B0604020202020204" pitchFamily="34" charset="0"/>
              </a:rPr>
              <a:t>او السماح للمستوردين من </a:t>
            </a:r>
            <a:r>
              <a:rPr lang="ar-SA" dirty="0">
                <a:solidFill>
                  <a:schemeClr val="tx1"/>
                </a:solidFill>
                <a:latin typeface="Arial" panose="020B0604020202020204" pitchFamily="34" charset="0"/>
                <a:ea typeface="Calibri" panose="020F0502020204030204" pitchFamily="34" charset="0"/>
                <a:cs typeface="Arial" panose="020B0604020202020204" pitchFamily="34" charset="0"/>
              </a:rPr>
              <a:t>استيراد</a:t>
            </a:r>
            <a:r>
              <a:rPr lang="ar-SA" dirty="0">
                <a:latin typeface="Arial" panose="020B0604020202020204" pitchFamily="34" charset="0"/>
                <a:ea typeface="Calibri" panose="020F0502020204030204" pitchFamily="34" charset="0"/>
                <a:cs typeface="Arial" panose="020B0604020202020204" pitchFamily="34" charset="0"/>
              </a:rPr>
              <a:t> السلع الضرورية كالزيت .</a:t>
            </a:r>
            <a:endParaRPr lang="ar-SA" dirty="0">
              <a:latin typeface="Arial" panose="020B0604020202020204" pitchFamily="34" charset="0"/>
              <a:ea typeface="Calibri" panose="020F0502020204030204" pitchFamily="34" charset="0"/>
            </a:endParaRPr>
          </a:p>
          <a:p>
            <a:pPr marL="0" lvl="0" indent="0" algn="just">
              <a:lnSpc>
                <a:spcPct val="107000"/>
              </a:lnSpc>
              <a:spcAft>
                <a:spcPts val="0"/>
              </a:spcAft>
              <a:buClr>
                <a:srgbClr val="C45911"/>
              </a:buClr>
              <a:buNone/>
            </a:pPr>
            <a:endParaRPr lang="ar-SA" sz="14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7000"/>
              </a:lnSpc>
              <a:spcAft>
                <a:spcPts val="0"/>
              </a:spcAft>
              <a:buClr>
                <a:srgbClr val="C45911"/>
              </a:buClr>
              <a:buNone/>
            </a:pPr>
            <a:endParaRPr lang="ar-SA"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7000"/>
              </a:lnSpc>
              <a:spcAft>
                <a:spcPts val="0"/>
              </a:spcAft>
              <a:buClr>
                <a:srgbClr val="C45911"/>
              </a:buClr>
              <a:buNone/>
            </a:pPr>
            <a:r>
              <a:rPr lang="ar-SA" sz="3600" dirty="0">
                <a:solidFill>
                  <a:schemeClr val="tx1"/>
                </a:solidFill>
                <a:latin typeface="Arial" panose="020B0604020202020204" pitchFamily="34" charset="0"/>
                <a:ea typeface="Calibri" panose="020F0502020204030204" pitchFamily="34" charset="0"/>
                <a:cs typeface="Arial" panose="020B0604020202020204" pitchFamily="34" charset="0"/>
              </a:rPr>
              <a:t>انتاج</a:t>
            </a:r>
            <a:r>
              <a:rPr lang="ar-SA" sz="3600"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SA" sz="3600" dirty="0">
                <a:solidFill>
                  <a:schemeClr val="tx1"/>
                </a:solidFill>
                <a:latin typeface="Arial" panose="020B0604020202020204" pitchFamily="34" charset="0"/>
                <a:ea typeface="Calibri" panose="020F0502020204030204" pitchFamily="34" charset="0"/>
                <a:cs typeface="Arial" panose="020B0604020202020204" pitchFamily="34" charset="0"/>
              </a:rPr>
              <a:t>الحكومة لسلع الأساسية</a:t>
            </a:r>
            <a:r>
              <a:rPr lang="ar-SA" sz="3600" dirty="0">
                <a:solidFill>
                  <a:schemeClr val="tx1"/>
                </a:solidFill>
                <a:latin typeface="Arial" panose="020B0604020202020204" pitchFamily="34" charset="0"/>
                <a:ea typeface="Calibri" panose="020F0502020204030204" pitchFamily="34" charset="0"/>
              </a:rPr>
              <a:t> </a:t>
            </a:r>
            <a:r>
              <a:rPr lang="ar-SA" sz="3600" dirty="0">
                <a:solidFill>
                  <a:srgbClr val="00B050"/>
                </a:solidFill>
                <a:latin typeface="Arial" panose="020B0604020202020204" pitchFamily="34" charset="0"/>
                <a:ea typeface="Calibri" panose="020F0502020204030204" pitchFamily="34" charset="0"/>
                <a:cs typeface="Arial" panose="020B0604020202020204" pitchFamily="34" charset="0"/>
              </a:rPr>
              <a:t>مثل</a:t>
            </a:r>
            <a:r>
              <a:rPr lang="ar-SA" sz="3600" dirty="0">
                <a:latin typeface="Arial" panose="020B0604020202020204" pitchFamily="34" charset="0"/>
                <a:ea typeface="Calibri" panose="020F0502020204030204" pitchFamily="34" charset="0"/>
                <a:cs typeface="Arial" panose="020B0604020202020204" pitchFamily="34" charset="0"/>
              </a:rPr>
              <a:t> الملح. او السماح للمنتجين من انتاج السلع الضرورية كالخبز.</a:t>
            </a:r>
            <a:endParaRPr lang="ar-SA"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564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ea typeface="Calibri" panose="020F0502020204030204" pitchFamily="34" charset="0"/>
                <a:cs typeface="Arial" panose="020B0604020202020204" pitchFamily="34" charset="0"/>
              </a:rPr>
              <a:t>استيراد السلع الأساسية </a:t>
            </a:r>
            <a:r>
              <a:rPr lang="ar-SA" sz="4000" dirty="0">
                <a:ea typeface="Calibri" panose="020F0502020204030204" pitchFamily="34" charset="0"/>
                <a:cs typeface="Arial" panose="020B0604020202020204" pitchFamily="34" charset="0"/>
              </a:rPr>
              <a:t>في </a:t>
            </a:r>
            <a:r>
              <a:rPr lang="ar-JO" sz="4000" dirty="0">
                <a:ea typeface="Calibri" panose="020F0502020204030204" pitchFamily="34" charset="0"/>
                <a:cs typeface="Arial" panose="020B0604020202020204" pitchFamily="34" charset="0"/>
              </a:rPr>
              <a:t>منحنيات الطلب والعرض</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433632" y="1168923"/>
            <a:ext cx="8427563" cy="5231877"/>
          </a:xfrm>
          <a:prstGeom prst="rect">
            <a:avLst/>
          </a:prstGeom>
        </p:spPr>
      </p:pic>
    </p:spTree>
    <p:extLst>
      <p:ext uri="{BB962C8B-B14F-4D97-AF65-F5344CB8AC3E}">
        <p14:creationId xmlns:p14="http://schemas.microsoft.com/office/powerpoint/2010/main" val="206764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ea typeface="Calibri" panose="020F0502020204030204" pitchFamily="34" charset="0"/>
                <a:cs typeface="Arial" panose="020B0604020202020204" pitchFamily="34" charset="0"/>
              </a:rPr>
              <a:t>3. اعطاء الحكومة دعم مادي (سوبسيديا) للمنتجين</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70" y="1103291"/>
            <a:ext cx="11660956" cy="4731902"/>
          </a:xfrm>
        </p:spPr>
        <p:txBody>
          <a:bodyPr>
            <a:normAutofit/>
          </a:bodyPr>
          <a:lstStyle/>
          <a:p>
            <a:pPr marL="96838" lvl="0" indent="0">
              <a:spcAft>
                <a:spcPts val="0"/>
              </a:spcAft>
              <a:buNone/>
            </a:pPr>
            <a:r>
              <a:rPr lang="ar-SA" sz="4000" b="1" dirty="0">
                <a:solidFill>
                  <a:srgbClr val="0070C0"/>
                </a:solidFill>
                <a:latin typeface="Arial" panose="020B0604020202020204" pitchFamily="34" charset="0"/>
                <a:ea typeface="Calibri" panose="020F0502020204030204" pitchFamily="34" charset="0"/>
                <a:cs typeface="Arial" panose="020B0604020202020204" pitchFamily="34" charset="0"/>
              </a:rPr>
              <a:t>اعطاء الحكومة دعم مادي (سوبسيديا) للمنتجين </a:t>
            </a:r>
            <a:r>
              <a:rPr lang="ar-SA" sz="4000" dirty="0">
                <a:latin typeface="Arial" panose="020B0604020202020204" pitchFamily="34" charset="0"/>
                <a:ea typeface="Calibri" panose="020F0502020204030204" pitchFamily="34" charset="0"/>
                <a:cs typeface="Arial" panose="020B0604020202020204" pitchFamily="34" charset="0"/>
              </a:rPr>
              <a:t>كي يستطيعون انتاج كميات أكبر من السلعة. هذه الطريقة </a:t>
            </a:r>
            <a:r>
              <a:rPr lang="ar-SA" sz="4000" b="1" dirty="0">
                <a:latin typeface="Arial" panose="020B0604020202020204" pitchFamily="34" charset="0"/>
                <a:ea typeface="Calibri" panose="020F0502020204030204" pitchFamily="34" charset="0"/>
                <a:cs typeface="Arial" panose="020B0604020202020204" pitchFamily="34" charset="0"/>
              </a:rPr>
              <a:t>قضت على النقص والسوق السوداء</a:t>
            </a:r>
            <a:r>
              <a:rPr lang="ar-SA" sz="4000" dirty="0">
                <a:latin typeface="Arial" panose="020B0604020202020204" pitchFamily="34" charset="0"/>
                <a:ea typeface="Calibri" panose="020F0502020204030204" pitchFamily="34" charset="0"/>
                <a:cs typeface="Arial" panose="020B0604020202020204" pitchFamily="34" charset="0"/>
              </a:rPr>
              <a:t>، لكن لها سيئات كثيرة.</a:t>
            </a:r>
            <a:endParaRPr lang="en-US" sz="2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SA" sz="8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20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ea typeface="Calibri" panose="020F0502020204030204" pitchFamily="34" charset="0"/>
                <a:cs typeface="Arial" panose="020B0604020202020204" pitchFamily="34" charset="0"/>
              </a:rPr>
              <a:t>الدعم الحكومي (سوبسيديا) للمنتجين </a:t>
            </a:r>
            <a:r>
              <a:rPr lang="ar-SA" sz="4000" dirty="0">
                <a:ea typeface="Calibri" panose="020F0502020204030204" pitchFamily="34" charset="0"/>
                <a:cs typeface="Arial" panose="020B0604020202020204" pitchFamily="34" charset="0"/>
              </a:rPr>
              <a:t>في </a:t>
            </a:r>
            <a:r>
              <a:rPr lang="ar-JO" sz="4000" dirty="0">
                <a:ea typeface="Calibri" panose="020F0502020204030204" pitchFamily="34" charset="0"/>
                <a:cs typeface="Arial" panose="020B0604020202020204" pitchFamily="34" charset="0"/>
              </a:rPr>
              <a:t>منحنيات الطلب والعرض</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584462" y="1312863"/>
            <a:ext cx="7824247" cy="5086350"/>
          </a:xfrm>
          <a:prstGeom prst="rect">
            <a:avLst/>
          </a:prstGeom>
        </p:spPr>
      </p:pic>
    </p:spTree>
    <p:extLst>
      <p:ext uri="{BB962C8B-B14F-4D97-AF65-F5344CB8AC3E}">
        <p14:creationId xmlns:p14="http://schemas.microsoft.com/office/powerpoint/2010/main" val="22411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271860" y="213094"/>
            <a:ext cx="9751612" cy="720000"/>
          </a:xfrm>
        </p:spPr>
        <p:txBody>
          <a:bodyPr/>
          <a:lstStyle/>
          <a:p>
            <a:pPr algn="r"/>
            <a:r>
              <a:rPr lang="ar-SA" sz="2800" u="sng" dirty="0">
                <a:solidFill>
                  <a:srgbClr val="FF0000"/>
                </a:solidFill>
                <a:latin typeface="Arial" panose="020B0604020202020204" pitchFamily="34" charset="0"/>
                <a:ea typeface="Calibri" panose="020F0502020204030204" pitchFamily="34" charset="0"/>
                <a:cs typeface="Arial" panose="020B0604020202020204" pitchFamily="34" charset="0"/>
              </a:rPr>
              <a:t>نتائج الدعم الحكومي "السوبسيديا</a:t>
            </a:r>
            <a:r>
              <a:rPr lang="ar-SA" sz="28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ar-SA" sz="2800" dirty="0">
                <a:latin typeface="Arial" panose="020B0604020202020204" pitchFamily="34" charset="0"/>
                <a:ea typeface="Calibri" panose="020F0502020204030204" pitchFamily="34" charset="0"/>
                <a:cs typeface="Arial" panose="020B0604020202020204" pitchFamily="34" charset="0"/>
              </a:rPr>
              <a:t>على المستهلك وعلى المنتِج وعلى الحكومة.</a:t>
            </a:r>
            <a:endParaRPr lang="he-IL" sz="28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96144" cy="5505253"/>
          </a:xfrm>
        </p:spPr>
        <p:txBody>
          <a:bodyPr>
            <a:normAutofit/>
          </a:bodyPr>
          <a:lstStyle/>
          <a:p>
            <a:pPr marL="96838" indent="0" algn="just">
              <a:lnSpc>
                <a:spcPct val="107000"/>
              </a:lnSpc>
              <a:spcAft>
                <a:spcPts val="800"/>
              </a:spcAft>
              <a:buNone/>
            </a:pPr>
            <a:r>
              <a:rPr lang="he-IL" sz="2800" b="1" dirty="0">
                <a:latin typeface="Arial" panose="020B0604020202020204" pitchFamily="34" charset="0"/>
                <a:ea typeface="Times New Roman" panose="02020603050405020304" pitchFamily="18" charset="0"/>
                <a:cs typeface="Arial" panose="020B0604020202020204" pitchFamily="34" charset="0"/>
              </a:rPr>
              <a:t>1. </a:t>
            </a:r>
            <a:r>
              <a:rPr lang="ar-SA" sz="2800" b="1" u="sng" dirty="0">
                <a:solidFill>
                  <a:srgbClr val="0070C0"/>
                </a:solidFill>
                <a:latin typeface="Arial" panose="020B0604020202020204" pitchFamily="34" charset="0"/>
                <a:ea typeface="Times New Roman" panose="02020603050405020304" pitchFamily="18" charset="0"/>
                <a:cs typeface="Arial" panose="020B0604020202020204" pitchFamily="34" charset="0"/>
              </a:rPr>
              <a:t>النتائج على المستهلك</a:t>
            </a:r>
            <a:r>
              <a:rPr lang="ar-SA" sz="28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من</a:t>
            </a:r>
            <a:r>
              <a:rPr lang="ar-SA"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ar-SA" sz="2800" dirty="0">
                <a:latin typeface="Arial" panose="020B0604020202020204" pitchFamily="34" charset="0"/>
                <a:ea typeface="Times New Roman" panose="02020603050405020304" pitchFamily="18" charset="0"/>
                <a:cs typeface="Arial" panose="020B0604020202020204" pitchFamily="34" charset="0"/>
              </a:rPr>
              <a:t>الدعم الحكومي </a:t>
            </a:r>
            <a:endParaRPr lang="en-US" sz="2800" dirty="0">
              <a:latin typeface="Arial" panose="020B0604020202020204" pitchFamily="34" charset="0"/>
              <a:cs typeface="Arial" panose="020B0604020202020204" pitchFamily="34" charset="0"/>
            </a:endParaRPr>
          </a:p>
          <a:p>
            <a:pPr marL="0" indent="0">
              <a:lnSpc>
                <a:spcPct val="107000"/>
              </a:lnSpc>
              <a:spcAft>
                <a:spcPts val="0"/>
              </a:spcAft>
              <a:buNone/>
            </a:pPr>
            <a:r>
              <a:rPr lang="he-IL" sz="2800" b="1" dirty="0">
                <a:latin typeface="Arial" panose="020B0604020202020204" pitchFamily="34" charset="0"/>
                <a:ea typeface="Calibri" panose="020F0502020204030204" pitchFamily="34" charset="0"/>
                <a:cs typeface="Arial" panose="020B0604020202020204" pitchFamily="34" charset="0"/>
              </a:rPr>
              <a:t>     </a:t>
            </a:r>
            <a:r>
              <a:rPr lang="ar-SA" sz="2800" b="1" dirty="0">
                <a:solidFill>
                  <a:schemeClr val="tx1"/>
                </a:solidFill>
                <a:latin typeface="Arial" panose="020B0604020202020204" pitchFamily="34" charset="0"/>
                <a:ea typeface="Calibri" panose="020F0502020204030204" pitchFamily="34" charset="0"/>
                <a:cs typeface="Arial" panose="020B0604020202020204" pitchFamily="34" charset="0"/>
              </a:rPr>
              <a:t>يستفيد</a:t>
            </a:r>
            <a:r>
              <a:rPr lang="ar-SA"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المستهلك </a:t>
            </a:r>
            <a:r>
              <a:rPr lang="ar-SA" sz="2800" dirty="0">
                <a:solidFill>
                  <a:schemeClr val="tx1"/>
                </a:solidFill>
                <a:latin typeface="Arial" panose="020B0604020202020204" pitchFamily="34" charset="0"/>
                <a:ea typeface="Times New Roman" panose="02020603050405020304" pitchFamily="18" charset="0"/>
                <a:cs typeface="Arial" panose="020B0604020202020204" pitchFamily="34" charset="0"/>
              </a:rPr>
              <a:t>من</a:t>
            </a:r>
            <a:r>
              <a:rPr lang="ar-SA"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ar-SA" sz="2800" dirty="0">
                <a:solidFill>
                  <a:schemeClr val="tx1"/>
                </a:solidFill>
                <a:latin typeface="Arial" panose="020B0604020202020204" pitchFamily="34" charset="0"/>
                <a:ea typeface="Times New Roman" panose="02020603050405020304" pitchFamily="18" charset="0"/>
                <a:cs typeface="Arial" panose="020B0604020202020204" pitchFamily="34" charset="0"/>
              </a:rPr>
              <a:t>الدعم الحكومي </a:t>
            </a:r>
            <a:r>
              <a:rPr lang="ar-SA" sz="2800" b="1" dirty="0">
                <a:solidFill>
                  <a:schemeClr val="tx1"/>
                </a:solidFill>
                <a:latin typeface="Arial" panose="020B0604020202020204" pitchFamily="34" charset="0"/>
                <a:ea typeface="Calibri" panose="020F0502020204030204" pitchFamily="34" charset="0"/>
                <a:cs typeface="Arial" panose="020B0604020202020204" pitchFamily="34" charset="0"/>
              </a:rPr>
              <a:t>(انخفاض السعر</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SA"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للمستهلك</a:t>
            </a:r>
            <a:r>
              <a:rPr lang="ar-SA"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ar-SA" sz="2800" b="1" dirty="0">
                <a:solidFill>
                  <a:schemeClr val="tx1"/>
                </a:solidFill>
                <a:latin typeface="Arial" panose="020B0604020202020204" pitchFamily="34" charset="0"/>
                <a:ea typeface="Calibri" panose="020F0502020204030204" pitchFamily="34" charset="0"/>
                <a:cs typeface="Arial" panose="020B0604020202020204" pitchFamily="34" charset="0"/>
              </a:rPr>
              <a:t> وارتفاع الكمية </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(Q</a:t>
            </a:r>
            <a:r>
              <a:rPr lang="he-IL" sz="2800" b="1"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nSpc>
                <a:spcPct val="107000"/>
              </a:lnSpc>
              <a:spcAft>
                <a:spcPts val="0"/>
              </a:spcAft>
              <a:buNone/>
            </a:pPr>
            <a:endParaRPr lang="he-IL" sz="2800" b="1" dirty="0">
              <a:latin typeface="Arial" panose="020B0604020202020204" pitchFamily="34" charset="0"/>
              <a:ea typeface="Calibri" panose="020F0502020204030204" pitchFamily="34" charset="0"/>
              <a:cs typeface="Arial" panose="020B0604020202020204" pitchFamily="34" charset="0"/>
            </a:endParaRPr>
          </a:p>
          <a:p>
            <a:pPr marL="96838" indent="0">
              <a:buNone/>
            </a:pPr>
            <a:r>
              <a:rPr lang="he-IL" sz="2800" b="1" dirty="0">
                <a:latin typeface="Arial" panose="020B0604020202020204" pitchFamily="34" charset="0"/>
                <a:cs typeface="Arial" panose="020B0604020202020204" pitchFamily="34" charset="0"/>
              </a:rPr>
              <a:t>2. </a:t>
            </a:r>
            <a:r>
              <a:rPr lang="ar-SA" sz="2800" b="1" u="sng" dirty="0">
                <a:solidFill>
                  <a:srgbClr val="0070C0"/>
                </a:solidFill>
                <a:latin typeface="Arial" panose="020B0604020202020204" pitchFamily="34" charset="0"/>
                <a:cs typeface="Arial" panose="020B0604020202020204" pitchFamily="34" charset="0"/>
              </a:rPr>
              <a:t>النتائج على المنتِج</a:t>
            </a:r>
            <a:r>
              <a:rPr lang="ar-SA" sz="2800" b="1" dirty="0">
                <a:solidFill>
                  <a:srgbClr val="0070C0"/>
                </a:solidFill>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من الدعم الحكومي</a:t>
            </a:r>
            <a:r>
              <a:rPr lang="ar-SA" sz="2800" b="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96838" indent="0">
              <a:buNone/>
            </a:pPr>
            <a:r>
              <a:rPr lang="he-IL"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يستفيد </a:t>
            </a:r>
            <a:r>
              <a:rPr lang="ar-SA" sz="2800" b="1" u="sng" dirty="0">
                <a:latin typeface="Arial" panose="020B0604020202020204" pitchFamily="34" charset="0"/>
                <a:cs typeface="Arial" panose="020B0604020202020204" pitchFamily="34" charset="0"/>
              </a:rPr>
              <a:t>المنتِج</a:t>
            </a:r>
            <a:r>
              <a:rPr lang="ar-SA" sz="2800" b="1"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من</a:t>
            </a:r>
            <a:r>
              <a:rPr lang="ar-SA" sz="2800" b="1"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الدعم الحكومي </a:t>
            </a:r>
            <a:r>
              <a:rPr lang="ar-SA" sz="2800" b="1" dirty="0">
                <a:latin typeface="Arial" panose="020B0604020202020204" pitchFamily="34" charset="0"/>
                <a:cs typeface="Arial" panose="020B0604020202020204" pitchFamily="34" charset="0"/>
              </a:rPr>
              <a:t>(ارتفاع السعر </a:t>
            </a:r>
            <a:r>
              <a:rPr lang="ar-SA" sz="2800" b="1" dirty="0">
                <a:solidFill>
                  <a:srgbClr val="7030A0"/>
                </a:solidFill>
                <a:latin typeface="Arial" panose="020B0604020202020204" pitchFamily="34" charset="0"/>
                <a:cs typeface="Arial" panose="020B0604020202020204" pitchFamily="34" charset="0"/>
              </a:rPr>
              <a:t>للمنتِج </a:t>
            </a:r>
            <a:r>
              <a:rPr lang="en-US" sz="2800" b="1" dirty="0">
                <a:solidFill>
                  <a:srgbClr val="7030A0"/>
                </a:solidFill>
                <a:latin typeface="Arial" panose="020B0604020202020204" pitchFamily="34" charset="0"/>
                <a:cs typeface="Arial" panose="020B0604020202020204" pitchFamily="34" charset="0"/>
              </a:rPr>
              <a:t>P</a:t>
            </a:r>
            <a:r>
              <a:rPr lang="ar-SA" sz="2800" b="1" dirty="0">
                <a:latin typeface="Arial" panose="020B0604020202020204" pitchFamily="34" charset="0"/>
                <a:cs typeface="Arial" panose="020B0604020202020204" pitchFamily="34" charset="0"/>
              </a:rPr>
              <a:t> وارتفاع الكمية </a:t>
            </a:r>
            <a:r>
              <a:rPr lang="en-US" sz="2800" b="1" dirty="0">
                <a:latin typeface="Arial" panose="020B0604020202020204" pitchFamily="34" charset="0"/>
                <a:cs typeface="Arial" panose="020B0604020202020204" pitchFamily="34" charset="0"/>
              </a:rPr>
              <a:t>(Q</a:t>
            </a:r>
            <a:r>
              <a:rPr lang="he-IL" sz="2800" b="1" dirty="0">
                <a:latin typeface="Arial" panose="020B0604020202020204" pitchFamily="34" charset="0"/>
                <a:cs typeface="Arial" panose="020B0604020202020204" pitchFamily="34" charset="0"/>
              </a:rPr>
              <a:t>.</a:t>
            </a:r>
          </a:p>
          <a:p>
            <a:pPr marL="96838" indent="0">
              <a:buNone/>
            </a:pPr>
            <a:endParaRPr lang="he-IL" sz="2800" b="1" dirty="0">
              <a:latin typeface="Arial" panose="020B0604020202020204" pitchFamily="34" charset="0"/>
              <a:cs typeface="Arial" panose="020B0604020202020204" pitchFamily="34" charset="0"/>
            </a:endParaRPr>
          </a:p>
          <a:p>
            <a:pPr marL="96838" lvl="0" indent="0">
              <a:buNone/>
            </a:pPr>
            <a:r>
              <a:rPr lang="he-IL" sz="2800" b="1" dirty="0">
                <a:latin typeface="Arial" panose="020B0604020202020204" pitchFamily="34" charset="0"/>
                <a:cs typeface="Arial" panose="020B0604020202020204" pitchFamily="34" charset="0"/>
              </a:rPr>
              <a:t>3. </a:t>
            </a:r>
            <a:r>
              <a:rPr lang="ar-SA" sz="2800" b="1" u="sng" dirty="0">
                <a:solidFill>
                  <a:srgbClr val="0070C0"/>
                </a:solidFill>
                <a:latin typeface="Arial" panose="020B0604020202020204" pitchFamily="34" charset="0"/>
                <a:cs typeface="Arial" panose="020B0604020202020204" pitchFamily="34" charset="0"/>
              </a:rPr>
              <a:t>النتائج على الحكومة</a:t>
            </a:r>
            <a:r>
              <a:rPr lang="ar-SA" sz="2800" b="1" dirty="0">
                <a:solidFill>
                  <a:srgbClr val="0070C0"/>
                </a:solidFill>
                <a:latin typeface="Arial" panose="020B0604020202020204" pitchFamily="34" charset="0"/>
                <a:cs typeface="Arial" panose="020B0604020202020204" pitchFamily="34" charset="0"/>
              </a:rPr>
              <a:t>: </a:t>
            </a:r>
            <a:r>
              <a:rPr lang="ar-SA" sz="2800" dirty="0">
                <a:solidFill>
                  <a:schemeClr val="tx1"/>
                </a:solidFill>
                <a:latin typeface="Arial" panose="020B0604020202020204" pitchFamily="34" charset="0"/>
                <a:cs typeface="Arial" panose="020B0604020202020204" pitchFamily="34" charset="0"/>
              </a:rPr>
              <a:t>ارتفاع مصروفات الحكومة. </a:t>
            </a:r>
            <a:r>
              <a:rPr lang="ar-SA" sz="2800" b="1" dirty="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a:p>
            <a:pPr marL="96838" indent="0">
              <a:buNone/>
            </a:pPr>
            <a:r>
              <a:rPr lang="ar-SA" sz="2800" b="1" dirty="0">
                <a:solidFill>
                  <a:srgbClr val="FF0000"/>
                </a:solidFill>
                <a:latin typeface="Arial" panose="020B0604020202020204" pitchFamily="34" charset="0"/>
                <a:cs typeface="Arial" panose="020B0604020202020204" pitchFamily="34" charset="0"/>
              </a:rPr>
              <a:t>الدعم الحكومي </a:t>
            </a:r>
            <a:r>
              <a:rPr lang="en-US" sz="2800" b="1" dirty="0">
                <a:solidFill>
                  <a:srgbClr val="FF0000"/>
                </a:solidFill>
                <a:latin typeface="Arial" panose="020B0604020202020204" pitchFamily="34" charset="0"/>
                <a:cs typeface="Arial" panose="020B0604020202020204" pitchFamily="34" charset="0"/>
              </a:rPr>
              <a:t>(Sub) </a:t>
            </a:r>
            <a:r>
              <a:rPr lang="he-IL" sz="2800" b="1" dirty="0">
                <a:solidFill>
                  <a:srgbClr val="FF0000"/>
                </a:solidFill>
                <a:latin typeface="Arial" panose="020B0604020202020204" pitchFamily="34" charset="0"/>
                <a:cs typeface="Arial" panose="020B0604020202020204" pitchFamily="34" charset="0"/>
              </a:rPr>
              <a:t> </a:t>
            </a:r>
            <a:r>
              <a:rPr lang="ar-SA" sz="2800" b="1" dirty="0">
                <a:solidFill>
                  <a:srgbClr val="FF0000"/>
                </a:solidFill>
                <a:latin typeface="Arial" panose="020B0604020202020204" pitchFamily="34" charset="0"/>
                <a:cs typeface="Arial" panose="020B0604020202020204" pitchFamily="34" charset="0"/>
              </a:rPr>
              <a:t>للسلعة هو </a:t>
            </a:r>
            <a:r>
              <a:rPr lang="ar-SA" sz="2800" dirty="0">
                <a:solidFill>
                  <a:srgbClr val="00B050"/>
                </a:solidFill>
                <a:latin typeface="Arial" panose="020B0604020202020204" pitchFamily="34" charset="0"/>
                <a:cs typeface="Arial" panose="020B0604020202020204" pitchFamily="34" charset="0"/>
              </a:rPr>
              <a:t>"</a:t>
            </a:r>
            <a:r>
              <a:rPr lang="ar-SA" sz="2800" b="1" dirty="0">
                <a:solidFill>
                  <a:srgbClr val="00B050"/>
                </a:solidFill>
                <a:latin typeface="Arial" panose="020B0604020202020204" pitchFamily="34" charset="0"/>
                <a:cs typeface="Arial" panose="020B0604020202020204" pitchFamily="34" charset="0"/>
              </a:rPr>
              <a:t>السهم الأخضر</a:t>
            </a:r>
            <a:r>
              <a:rPr lang="ar-SA" sz="2800" dirty="0">
                <a:solidFill>
                  <a:srgbClr val="00B050"/>
                </a:solidFill>
                <a:latin typeface="Arial" panose="020B0604020202020204" pitchFamily="34" charset="0"/>
                <a:cs typeface="Arial" panose="020B0604020202020204" pitchFamily="34" charset="0"/>
              </a:rPr>
              <a:t>" </a:t>
            </a:r>
            <a:r>
              <a:rPr lang="ar-SA" sz="2800" b="1" u="sng" dirty="0">
                <a:latin typeface="Arial" panose="020B0604020202020204" pitchFamily="34" charset="0"/>
                <a:cs typeface="Arial" panose="020B0604020202020204" pitchFamily="34" charset="0"/>
              </a:rPr>
              <a:t>ضرب</a:t>
            </a:r>
            <a:r>
              <a:rPr lang="ar-SA" sz="2800" dirty="0">
                <a:latin typeface="Arial" panose="020B0604020202020204" pitchFamily="34" charset="0"/>
                <a:cs typeface="Arial" panose="020B0604020202020204" pitchFamily="34" charset="0"/>
              </a:rPr>
              <a:t> كمية التوازن الجديدة </a:t>
            </a:r>
            <a:r>
              <a:rPr lang="ar-SA" sz="2800" dirty="0">
                <a:solidFill>
                  <a:srgbClr val="FF0000"/>
                </a:solidFill>
                <a:latin typeface="Arial" panose="020B0604020202020204" pitchFamily="34" charset="0"/>
                <a:cs typeface="Arial" panose="020B0604020202020204" pitchFamily="34" charset="0"/>
              </a:rPr>
              <a:t>(الكمية </a:t>
            </a:r>
            <a:r>
              <a:rPr lang="ar-SA" sz="2800" b="1" dirty="0">
                <a:solidFill>
                  <a:srgbClr val="FF0000"/>
                </a:solidFill>
                <a:latin typeface="Arial" panose="020B0604020202020204" pitchFamily="34" charset="0"/>
                <a:cs typeface="Arial" panose="020B0604020202020204" pitchFamily="34" charset="0"/>
              </a:rPr>
              <a:t>1</a:t>
            </a:r>
            <a:r>
              <a:rPr lang="en-US" sz="2800" dirty="0">
                <a:solidFill>
                  <a:srgbClr val="FF0000"/>
                </a:solidFill>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Q</a:t>
            </a:r>
            <a:endParaRPr lang="en-US" sz="2800" dirty="0">
              <a:solidFill>
                <a:srgbClr val="FF0000"/>
              </a:solidFill>
              <a:latin typeface="Arial" panose="020B0604020202020204" pitchFamily="34" charset="0"/>
              <a:cs typeface="Arial" panose="020B0604020202020204" pitchFamily="34" charset="0"/>
            </a:endParaRPr>
          </a:p>
          <a:p>
            <a:pPr marL="96838" indent="0">
              <a:buNone/>
            </a:pPr>
            <a:endParaRPr lang="en-US" sz="2800" dirty="0">
              <a:latin typeface="Arial" panose="020B0604020202020204" pitchFamily="34" charset="0"/>
              <a:cs typeface="Arial" panose="020B0604020202020204" pitchFamily="34" charset="0"/>
            </a:endParaRPr>
          </a:p>
          <a:p>
            <a:pPr marL="0" indent="0">
              <a:lnSpc>
                <a:spcPct val="107000"/>
              </a:lnSpc>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3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39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800" dirty="0">
                <a:solidFill>
                  <a:srgbClr val="FF0000"/>
                </a:solidFill>
                <a:latin typeface="Arial" panose="020B0604020202020204" pitchFamily="34" charset="0"/>
                <a:ea typeface="Calibri" panose="020F0502020204030204" pitchFamily="34" charset="0"/>
                <a:cs typeface="Arial" panose="020B0604020202020204" pitchFamily="34" charset="0"/>
              </a:rPr>
              <a:t>سيئات للسعر الأقصى </a:t>
            </a:r>
            <a:endParaRPr lang="he-IL" sz="48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70" y="1103290"/>
            <a:ext cx="11929202" cy="3874063"/>
          </a:xfrm>
        </p:spPr>
        <p:txBody>
          <a:bodyPr>
            <a:normAutofit fontScale="85000" lnSpcReduction="10000"/>
          </a:bodyPr>
          <a:lstStyle/>
          <a:p>
            <a:pPr marL="839788" indent="-742950" algn="just">
              <a:lnSpc>
                <a:spcPct val="107000"/>
              </a:lnSpc>
              <a:spcAft>
                <a:spcPts val="0"/>
              </a:spcAft>
              <a:buFont typeface="+mj-lt"/>
              <a:buAutoNum type="arabicPeriod"/>
            </a:pPr>
            <a:r>
              <a:rPr lang="ar-SA" sz="4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يمنع المنافسة الحرة ويؤدي الى النقص والسوق السوداء.  </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742950" indent="-742950">
              <a:lnSpc>
                <a:spcPct val="107000"/>
              </a:lnSpc>
              <a:spcAft>
                <a:spcPts val="0"/>
              </a:spcAft>
              <a:buClr>
                <a:srgbClr val="C45911"/>
              </a:buClr>
              <a:buFont typeface="+mj-lt"/>
              <a:buAutoNum type="arabicPeriod"/>
            </a:pPr>
            <a:r>
              <a:rPr lang="ar-SA" sz="4400" dirty="0">
                <a:solidFill>
                  <a:srgbClr val="0D0D0D"/>
                </a:solidFill>
                <a:latin typeface="Arial" panose="020B0604020202020204" pitchFamily="34" charset="0"/>
                <a:ea typeface="Calibri" panose="020F0502020204030204" pitchFamily="34" charset="0"/>
                <a:cs typeface="Arial" panose="020B0604020202020204" pitchFamily="34" charset="0"/>
              </a:rPr>
              <a:t> تضطر الحكومة للتدخل في الأسواق والمحافظة على السعر الأقصى.</a:t>
            </a:r>
            <a:endParaRPr lang="en-US" sz="3200" dirty="0">
              <a:latin typeface="Arial" panose="020B0604020202020204" pitchFamily="34" charset="0"/>
              <a:ea typeface="Calibri" panose="020F0502020204030204" pitchFamily="34" charset="0"/>
              <a:cs typeface="Arial" panose="020B0604020202020204" pitchFamily="34" charset="0"/>
            </a:endParaRPr>
          </a:p>
          <a:p>
            <a:pPr marL="742950" indent="-742950">
              <a:lnSpc>
                <a:spcPct val="107000"/>
              </a:lnSpc>
              <a:spcAft>
                <a:spcPts val="0"/>
              </a:spcAft>
              <a:buClr>
                <a:srgbClr val="C45911"/>
              </a:buClr>
              <a:buFont typeface="+mj-lt"/>
              <a:buAutoNum type="arabicPeriod"/>
            </a:pPr>
            <a:r>
              <a:rPr lang="ar-SA" sz="4400" dirty="0">
                <a:solidFill>
                  <a:srgbClr val="000000"/>
                </a:solidFill>
                <a:latin typeface="Arial" panose="020B0604020202020204" pitchFamily="34" charset="0"/>
                <a:ea typeface="Calibri" panose="020F0502020204030204" pitchFamily="34" charset="0"/>
                <a:cs typeface="Arial" panose="020B0604020202020204" pitchFamily="34" charset="0"/>
              </a:rPr>
              <a:t> يزيد من المصروفات في ميزانية </a:t>
            </a:r>
            <a:r>
              <a:rPr lang="ar-SA" sz="4400" dirty="0">
                <a:solidFill>
                  <a:srgbClr val="0D0D0D"/>
                </a:solidFill>
                <a:latin typeface="Arial" panose="020B0604020202020204" pitchFamily="34" charset="0"/>
                <a:ea typeface="Calibri" panose="020F0502020204030204" pitchFamily="34" charset="0"/>
                <a:cs typeface="Arial" panose="020B0604020202020204" pitchFamily="34" charset="0"/>
              </a:rPr>
              <a:t>الحكومة، مما يؤدي الى التضخم المالي.</a:t>
            </a:r>
            <a:endParaRPr lang="en-US" sz="3200" dirty="0">
              <a:latin typeface="Arial" panose="020B0604020202020204" pitchFamily="34" charset="0"/>
              <a:ea typeface="Calibri" panose="020F0502020204030204" pitchFamily="34" charset="0"/>
              <a:cs typeface="Arial" panose="020B0604020202020204" pitchFamily="34" charset="0"/>
            </a:endParaRPr>
          </a:p>
          <a:p>
            <a:pPr marL="742950" indent="-742950">
              <a:lnSpc>
                <a:spcPct val="107000"/>
              </a:lnSpc>
              <a:spcAft>
                <a:spcPts val="0"/>
              </a:spcAft>
              <a:buClr>
                <a:srgbClr val="C45911"/>
              </a:buClr>
              <a:buFont typeface="+mj-lt"/>
              <a:buAutoNum type="arabicPeriod"/>
            </a:pPr>
            <a:r>
              <a:rPr lang="ar-SA" sz="4400" dirty="0">
                <a:solidFill>
                  <a:srgbClr val="0D0D0D"/>
                </a:solidFill>
                <a:latin typeface="Arial" panose="020B0604020202020204" pitchFamily="34" charset="0"/>
                <a:ea typeface="Calibri" panose="020F0502020204030204" pitchFamily="34" charset="0"/>
                <a:cs typeface="Arial" panose="020B0604020202020204" pitchFamily="34" charset="0"/>
              </a:rPr>
              <a:t> يستفيد الاغنياء من</a:t>
            </a:r>
            <a:r>
              <a:rPr lang="ar-SA" sz="4400" b="1" dirty="0">
                <a:solidFill>
                  <a:srgbClr val="0D0D0D"/>
                </a:solidFill>
                <a:latin typeface="Arial" panose="020B0604020202020204" pitchFamily="34" charset="0"/>
                <a:ea typeface="Calibri" panose="020F0502020204030204" pitchFamily="34" charset="0"/>
                <a:cs typeface="Arial" panose="020B0604020202020204" pitchFamily="34" charset="0"/>
              </a:rPr>
              <a:t> </a:t>
            </a:r>
            <a:r>
              <a:rPr lang="ar-SA" sz="4400" dirty="0">
                <a:solidFill>
                  <a:srgbClr val="0D0D0D"/>
                </a:solidFill>
                <a:latin typeface="Arial" panose="020B0604020202020204" pitchFamily="34" charset="0"/>
                <a:ea typeface="Calibri" panose="020F0502020204030204" pitchFamily="34" charset="0"/>
                <a:cs typeface="Arial" panose="020B0604020202020204" pitchFamily="34" charset="0"/>
              </a:rPr>
              <a:t>تحديد السعر الأقصى.</a:t>
            </a:r>
          </a:p>
          <a:p>
            <a:pPr marL="742950" indent="-742950">
              <a:lnSpc>
                <a:spcPct val="107000"/>
              </a:lnSpc>
              <a:spcAft>
                <a:spcPts val="0"/>
              </a:spcAft>
              <a:buClr>
                <a:srgbClr val="C45911"/>
              </a:buClr>
              <a:buFont typeface="+mj-lt"/>
              <a:buAutoNum type="arabicPeriod"/>
            </a:pPr>
            <a:r>
              <a:rPr lang="ar-SA" sz="4400" dirty="0">
                <a:solidFill>
                  <a:srgbClr val="0D0D0D"/>
                </a:solidFill>
                <a:latin typeface="Arial" panose="020B0604020202020204" pitchFamily="34" charset="0"/>
                <a:ea typeface="Calibri" panose="020F0502020204030204" pitchFamily="34" charset="0"/>
                <a:cs typeface="Arial" panose="020B0604020202020204" pitchFamily="34" charset="0"/>
              </a:rPr>
              <a:t>تبذير في العملة الصعبة.</a:t>
            </a: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99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accent2">
                    <a:lumMod val="75000"/>
                  </a:schemeClr>
                </a:solidFill>
                <a:latin typeface="Arial" panose="020B0604020202020204" pitchFamily="34" charset="0"/>
                <a:cs typeface="Arial" panose="020B0604020202020204" pitchFamily="34" charset="0"/>
              </a:rPr>
              <a:t>تمرين للمراجعة:</a:t>
            </a:r>
            <a:endParaRPr lang="he-IL" sz="4000" dirty="0">
              <a:solidFill>
                <a:schemeClr val="accent2">
                  <a:lumMod val="75000"/>
                </a:schemeClr>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97962" y="1140643"/>
            <a:ext cx="11642103" cy="4458879"/>
          </a:xfrm>
          <a:prstGeom prst="rect">
            <a:avLst/>
          </a:prstGeom>
        </p:spPr>
      </p:pic>
    </p:spTree>
    <p:extLst>
      <p:ext uri="{BB962C8B-B14F-4D97-AF65-F5344CB8AC3E}">
        <p14:creationId xmlns:p14="http://schemas.microsoft.com/office/powerpoint/2010/main" val="1602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accent2">
                    <a:lumMod val="75000"/>
                  </a:schemeClr>
                </a:solidFill>
                <a:latin typeface="Arial" panose="020B0604020202020204" pitchFamily="34" charset="0"/>
              </a:rPr>
              <a:t>سؤال 2</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50829" y="1150070"/>
            <a:ext cx="11651530" cy="4534294"/>
          </a:xfrm>
          <a:prstGeom prst="rect">
            <a:avLst/>
          </a:prstGeom>
        </p:spPr>
      </p:pic>
    </p:spTree>
    <p:extLst>
      <p:ext uri="{BB962C8B-B14F-4D97-AF65-F5344CB8AC3E}">
        <p14:creationId xmlns:p14="http://schemas.microsoft.com/office/powerpoint/2010/main" val="268471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accent2">
                    <a:lumMod val="75000"/>
                  </a:schemeClr>
                </a:solidFill>
                <a:latin typeface="Arial" panose="020B0604020202020204" pitchFamily="34" charset="0"/>
              </a:rPr>
              <a:t>سؤال 3</a:t>
            </a:r>
            <a:endParaRPr lang="he-IL" sz="4000" dirty="0">
              <a:solidFill>
                <a:schemeClr val="accent2">
                  <a:lumMod val="75000"/>
                </a:schemeClr>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65988" y="1065230"/>
            <a:ext cx="11957484" cy="4524866"/>
          </a:xfrm>
          <a:prstGeom prst="rect">
            <a:avLst/>
          </a:prstGeom>
        </p:spPr>
      </p:pic>
    </p:spTree>
    <p:extLst>
      <p:ext uri="{BB962C8B-B14F-4D97-AF65-F5344CB8AC3E}">
        <p14:creationId xmlns:p14="http://schemas.microsoft.com/office/powerpoint/2010/main" val="37921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95309" y="2676292"/>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latin typeface="Arial" panose="020B0604020202020204" pitchFamily="34" charset="0"/>
            </a:endParaRPr>
          </a:p>
        </p:txBody>
      </p:sp>
      <p:sp>
        <p:nvSpPr>
          <p:cNvPr id="5" name="כותרת 4"/>
          <p:cNvSpPr>
            <a:spLocks noGrp="1"/>
          </p:cNvSpPr>
          <p:nvPr>
            <p:ph type="ctrTitle"/>
          </p:nvPr>
        </p:nvSpPr>
        <p:spPr/>
        <p:txBody>
          <a:bodyPr/>
          <a:lstStyle/>
          <a:p>
            <a:r>
              <a:rPr lang="ar-AE" dirty="0">
                <a:solidFill>
                  <a:srgbClr val="002060"/>
                </a:solidFill>
              </a:rPr>
              <a:t>اسم الدرس</a:t>
            </a:r>
            <a:r>
              <a:rPr lang="he-IL" dirty="0">
                <a:solidFill>
                  <a:srgbClr val="002060"/>
                </a:solidFill>
              </a:rPr>
              <a:t>:</a:t>
            </a:r>
            <a:r>
              <a:rPr lang="he-IL" dirty="0">
                <a:solidFill>
                  <a:srgbClr val="002060"/>
                </a:solidFill>
                <a:ea typeface="David" panose="020E0502060401010101" pitchFamily="34" charset="-79"/>
              </a:rPr>
              <a:t>6.5 </a:t>
            </a:r>
            <a:r>
              <a:rPr lang="ar-SA" dirty="0">
                <a:solidFill>
                  <a:srgbClr val="002060"/>
                </a:solidFill>
                <a:ea typeface="David" panose="020E0502060401010101" pitchFamily="34" charset="-79"/>
              </a:rPr>
              <a:t>تدخل الحكومة</a:t>
            </a:r>
            <a:endParaRPr lang="he-IL" dirty="0">
              <a:solidFill>
                <a:srgbClr val="002060"/>
              </a:solidFill>
            </a:endParaRPr>
          </a:p>
        </p:txBody>
      </p:sp>
      <p:sp>
        <p:nvSpPr>
          <p:cNvPr id="7" name="כותרת משנה 6"/>
          <p:cNvSpPr>
            <a:spLocks noGrp="1"/>
          </p:cNvSpPr>
          <p:nvPr>
            <p:ph type="subTitle" idx="1"/>
          </p:nvPr>
        </p:nvSpPr>
        <p:spPr/>
        <p:txBody>
          <a:bodyPr/>
          <a:lstStyle/>
          <a:p>
            <a:r>
              <a:rPr lang="ar-AE" dirty="0">
                <a:sym typeface="Varela Round"/>
              </a:rPr>
              <a:t>إدارة واقتصاد لطلاب تخصص الادارة</a:t>
            </a:r>
            <a:endParaRPr lang="he-IL" dirty="0">
              <a:sym typeface="Varela Round"/>
            </a:endParaRPr>
          </a:p>
        </p:txBody>
      </p:sp>
      <p:sp>
        <p:nvSpPr>
          <p:cNvPr id="4" name="מציין מיקום תוכן 3"/>
          <p:cNvSpPr>
            <a:spLocks noGrp="1"/>
          </p:cNvSpPr>
          <p:nvPr>
            <p:ph idx="10"/>
          </p:nvPr>
        </p:nvSpPr>
        <p:spPr/>
        <p:txBody>
          <a:bodyPr/>
          <a:lstStyle/>
          <a:p>
            <a:r>
              <a:rPr lang="ar-AE" sz="5400" b="1" dirty="0">
                <a:sym typeface="Varela Round"/>
              </a:rPr>
              <a:t>مع المعلم:</a:t>
            </a:r>
            <a:r>
              <a:rPr lang="he-IL" sz="5400" b="1" dirty="0">
                <a:sym typeface="Varela Round"/>
              </a:rPr>
              <a:t> </a:t>
            </a:r>
            <a:r>
              <a:rPr lang="ar-SA" sz="5400" b="1" dirty="0">
                <a:sym typeface="Varela Round"/>
              </a:rPr>
              <a:t>سيف عباس</a:t>
            </a:r>
            <a:endParaRPr lang="he-IL" sz="5400" b="1" dirty="0">
              <a:sym typeface="Varela Round"/>
            </a:endParaRPr>
          </a:p>
        </p:txBody>
      </p:sp>
    </p:spTree>
    <p:extLst>
      <p:ext uri="{BB962C8B-B14F-4D97-AF65-F5344CB8AC3E}">
        <p14:creationId xmlns:p14="http://schemas.microsoft.com/office/powerpoint/2010/main" val="422882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accent2">
                    <a:lumMod val="75000"/>
                  </a:schemeClr>
                </a:solidFill>
                <a:latin typeface="Arial" panose="020B0604020202020204" pitchFamily="34" charset="0"/>
              </a:rPr>
              <a:t>سؤال 4</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386500" y="1103313"/>
            <a:ext cx="11636972" cy="4467928"/>
          </a:xfrm>
          <a:prstGeom prst="rect">
            <a:avLst/>
          </a:prstGeom>
        </p:spPr>
      </p:pic>
    </p:spTree>
    <p:extLst>
      <p:ext uri="{BB962C8B-B14F-4D97-AF65-F5344CB8AC3E}">
        <p14:creationId xmlns:p14="http://schemas.microsoft.com/office/powerpoint/2010/main" val="12033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nSpc>
                <a:spcPct val="107000"/>
              </a:lnSpc>
              <a:spcAft>
                <a:spcPts val="800"/>
              </a:spcAft>
            </a:pPr>
            <a:r>
              <a:rPr lang="ar-SA" sz="4000" dirty="0">
                <a:solidFill>
                  <a:srgbClr val="C45911"/>
                </a:solidFill>
                <a:latin typeface="Arial" panose="020B0604020202020204" pitchFamily="34" charset="0"/>
                <a:ea typeface="Calibri" panose="020F0502020204030204" pitchFamily="34" charset="0"/>
                <a:cs typeface="Arial" panose="020B0604020202020204" pitchFamily="34" charset="0"/>
              </a:rPr>
              <a:t>أسئلة من البچروت عن موضوع سعر حد اقصى</a:t>
            </a:r>
            <a:endParaRPr lang="he-IL" sz="4000" dirty="0">
              <a:solidFill>
                <a:srgbClr val="FF0000"/>
              </a:solidFill>
              <a:latin typeface="Arial" panose="020B0604020202020204" pitchFamily="34" charset="0"/>
            </a:endParaRPr>
          </a:p>
        </p:txBody>
      </p:sp>
      <p:pic>
        <p:nvPicPr>
          <p:cNvPr id="10" name="מציין מיקום תוכן 9"/>
          <p:cNvPicPr>
            <a:picLocks noGrp="1" noChangeAspect="1"/>
          </p:cNvPicPr>
          <p:nvPr>
            <p:ph sz="quarter" idx="4"/>
          </p:nvPr>
        </p:nvPicPr>
        <p:blipFill>
          <a:blip r:embed="rId3"/>
          <a:stretch>
            <a:fillRect/>
          </a:stretch>
        </p:blipFill>
        <p:spPr>
          <a:xfrm>
            <a:off x="226243" y="1056309"/>
            <a:ext cx="11964170" cy="5071113"/>
          </a:xfrm>
          <a:prstGeom prst="rect">
            <a:avLst/>
          </a:prstGeom>
        </p:spPr>
      </p:pic>
    </p:spTree>
    <p:extLst>
      <p:ext uri="{BB962C8B-B14F-4D97-AF65-F5344CB8AC3E}">
        <p14:creationId xmlns:p14="http://schemas.microsoft.com/office/powerpoint/2010/main" val="304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accent2">
                    <a:lumMod val="75000"/>
                  </a:schemeClr>
                </a:solidFill>
                <a:latin typeface="Arial" panose="020B0604020202020204" pitchFamily="34" charset="0"/>
              </a:rPr>
              <a:t>سؤال 2</a:t>
            </a:r>
            <a:r>
              <a:rPr lang="ar-SA" sz="4000" dirty="0">
                <a:solidFill>
                  <a:srgbClr val="FF0000"/>
                </a:solidFill>
                <a:latin typeface="Arial" panose="020B0604020202020204" pitchFamily="34" charset="0"/>
              </a:rPr>
              <a:t> </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329938" y="1036948"/>
            <a:ext cx="8634953" cy="5608949"/>
          </a:xfrm>
          <a:prstGeom prst="rect">
            <a:avLst/>
          </a:prstGeom>
        </p:spPr>
      </p:pic>
    </p:spTree>
    <p:extLst>
      <p:ext uri="{BB962C8B-B14F-4D97-AF65-F5344CB8AC3E}">
        <p14:creationId xmlns:p14="http://schemas.microsoft.com/office/powerpoint/2010/main" val="5680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433633" y="1384349"/>
            <a:ext cx="10096107" cy="4281159"/>
          </a:xfrm>
          <a:prstGeom prst="rect">
            <a:avLst/>
          </a:prstGeom>
        </p:spPr>
      </p:pic>
    </p:spTree>
    <p:extLst>
      <p:ext uri="{BB962C8B-B14F-4D97-AF65-F5344CB8AC3E}">
        <p14:creationId xmlns:p14="http://schemas.microsoft.com/office/powerpoint/2010/main" val="5342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accent2">
                    <a:lumMod val="75000"/>
                  </a:schemeClr>
                </a:solidFill>
                <a:latin typeface="Arial" panose="020B0604020202020204" pitchFamily="34" charset="0"/>
              </a:rPr>
              <a:t>سؤال 3</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622170" y="964079"/>
            <a:ext cx="11401302" cy="4929842"/>
          </a:xfrm>
          <a:prstGeom prst="rect">
            <a:avLst/>
          </a:prstGeom>
        </p:spPr>
      </p:pic>
    </p:spTree>
    <p:extLst>
      <p:ext uri="{BB962C8B-B14F-4D97-AF65-F5344CB8AC3E}">
        <p14:creationId xmlns:p14="http://schemas.microsoft.com/office/powerpoint/2010/main" val="28829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Autofit/>
          </a:bodyPr>
          <a:lstStyle/>
          <a:p>
            <a:pPr marL="0" indent="0" algn="ctr">
              <a:lnSpc>
                <a:spcPct val="115000"/>
              </a:lnSpc>
              <a:spcAft>
                <a:spcPts val="0"/>
              </a:spcAft>
              <a:buNone/>
            </a:pPr>
            <a:r>
              <a:rPr lang="ar-SA" sz="28700" dirty="0">
                <a:solidFill>
                  <a:srgbClr val="92D050"/>
                </a:solidFill>
                <a:effectLst/>
                <a:latin typeface="Arial" panose="020B0604020202020204" pitchFamily="34" charset="0"/>
                <a:ea typeface="Calibri" panose="020F0502020204030204" pitchFamily="34" charset="0"/>
                <a:cs typeface="Arial" panose="020B0604020202020204" pitchFamily="34" charset="0"/>
              </a:rPr>
              <a:t>بالنجاح</a:t>
            </a:r>
          </a:p>
        </p:txBody>
      </p:sp>
    </p:spTree>
    <p:extLst>
      <p:ext uri="{BB962C8B-B14F-4D97-AF65-F5344CB8AC3E}">
        <p14:creationId xmlns:p14="http://schemas.microsoft.com/office/powerpoint/2010/main" val="18123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117BFC3-6750-4F55-A172-C5D262F3BCBC}"/>
              </a:ext>
            </a:extLst>
          </p:cNvPr>
          <p:cNvSpPr>
            <a:spLocks noGrp="1"/>
          </p:cNvSpPr>
          <p:nvPr>
            <p:ph type="ctrTitle"/>
          </p:nvPr>
        </p:nvSpPr>
        <p:spPr/>
        <p:txBody>
          <a:bodyPr/>
          <a:lstStyle/>
          <a:p>
            <a:endParaRPr lang="he-IL"/>
          </a:p>
        </p:txBody>
      </p:sp>
      <p:sp>
        <p:nvSpPr>
          <p:cNvPr id="5" name="מציין מיקום של תמונה 1">
            <a:extLst>
              <a:ext uri="{FF2B5EF4-FFF2-40B4-BE49-F238E27FC236}">
                <a16:creationId xmlns:a16="http://schemas.microsoft.com/office/drawing/2014/main" id="{A20EC68E-5F4C-4FCD-9BFB-3D4E520EE6A3}"/>
              </a:ext>
            </a:extLst>
          </p:cNvPr>
          <p:cNvSpPr>
            <a:spLocks noGrp="1"/>
          </p:cNvSpPr>
          <p:nvPr>
            <p:ph type="pic" idx="1"/>
          </p:nvPr>
        </p:nvSpPr>
        <p:spPr>
          <a:xfrm>
            <a:off x="6479468" y="2057131"/>
            <a:ext cx="5395321" cy="2685094"/>
          </a:xfrm>
        </p:spPr>
      </p:sp>
      <p:sp>
        <p:nvSpPr>
          <p:cNvPr id="6" name="מציין מיקום של תמונה 3">
            <a:extLst>
              <a:ext uri="{FF2B5EF4-FFF2-40B4-BE49-F238E27FC236}">
                <a16:creationId xmlns:a16="http://schemas.microsoft.com/office/drawing/2014/main" id="{04914349-89FA-4DBD-9481-372D570CE4A6}"/>
              </a:ext>
            </a:extLst>
          </p:cNvPr>
          <p:cNvSpPr>
            <a:spLocks noGrp="1"/>
          </p:cNvSpPr>
          <p:nvPr>
            <p:ph type="pic" idx="10"/>
          </p:nvPr>
        </p:nvSpPr>
        <p:spPr>
          <a:xfrm>
            <a:off x="843274" y="978201"/>
            <a:ext cx="5395321" cy="3638921"/>
          </a:xfrm>
        </p:spPr>
      </p:sp>
      <p:sp>
        <p:nvSpPr>
          <p:cNvPr id="2" name="מלבן 1"/>
          <p:cNvSpPr/>
          <p:nvPr/>
        </p:nvSpPr>
        <p:spPr>
          <a:xfrm>
            <a:off x="6650182" y="2279912"/>
            <a:ext cx="4827443" cy="2463367"/>
          </a:xfrm>
          <a:prstGeom prst="rect">
            <a:avLst/>
          </a:prstGeom>
        </p:spPr>
        <p:txBody>
          <a:bodyPr wrap="square">
            <a:spAutoFit/>
          </a:bodyPr>
          <a:lstStyle/>
          <a:p>
            <a:pPr algn="just">
              <a:lnSpc>
                <a:spcPct val="107000"/>
              </a:lnSpc>
            </a:pPr>
            <a:r>
              <a:rPr lang="ar-SA" sz="2400" b="1" dirty="0">
                <a:solidFill>
                  <a:srgbClr val="FF0000"/>
                </a:solidFill>
                <a:latin typeface="Arial" panose="020B0604020202020204" pitchFamily="34" charset="0"/>
                <a:ea typeface="Calibri" panose="020F0502020204030204" pitchFamily="34" charset="0"/>
                <a:cs typeface="Arial" panose="020B0604020202020204" pitchFamily="34" charset="0"/>
              </a:rPr>
              <a:t>النتيجة</a:t>
            </a:r>
            <a:r>
              <a:rPr lang="he-I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ar-SA" sz="2400" dirty="0">
                <a:latin typeface="Arial" panose="020B0604020202020204" pitchFamily="34" charset="0"/>
                <a:ea typeface="Calibri" panose="020F0502020204030204" pitchFamily="34" charset="0"/>
                <a:cs typeface="Arial" panose="020B0604020202020204" pitchFamily="34" charset="0"/>
              </a:rPr>
              <a:t>بما ان السعر الأقصى هو سعر </a:t>
            </a:r>
            <a:r>
              <a:rPr lang="ar-SA" sz="2400" b="1" u="sng" dirty="0">
                <a:solidFill>
                  <a:srgbClr val="FF0000"/>
                </a:solidFill>
                <a:latin typeface="Arial" panose="020B0604020202020204" pitchFamily="34" charset="0"/>
                <a:ea typeface="Calibri" panose="020F0502020204030204" pitchFamily="34" charset="0"/>
                <a:cs typeface="Arial" panose="020B0604020202020204" pitchFamily="34" charset="0"/>
              </a:rPr>
              <a:t>اقل</a:t>
            </a:r>
            <a:r>
              <a:rPr lang="ar-SA" sz="2400" dirty="0">
                <a:latin typeface="Arial" panose="020B0604020202020204" pitchFamily="34" charset="0"/>
                <a:ea typeface="Calibri" panose="020F0502020204030204" pitchFamily="34" charset="0"/>
                <a:cs typeface="Arial" panose="020B0604020202020204" pitchFamily="34" charset="0"/>
              </a:rPr>
              <a:t> من سعر التوازن، هذا يؤدي الى ان </a:t>
            </a:r>
            <a:r>
              <a:rPr lang="ar-SA" sz="2400" dirty="0">
                <a:solidFill>
                  <a:srgbClr val="00B050"/>
                </a:solidFill>
                <a:latin typeface="Arial" panose="020B0604020202020204" pitchFamily="34" charset="0"/>
                <a:ea typeface="Calibri" panose="020F0502020204030204" pitchFamily="34" charset="0"/>
                <a:cs typeface="Arial" panose="020B0604020202020204" pitchFamily="34" charset="0"/>
              </a:rPr>
              <a:t>الكمية المطلوبة </a:t>
            </a:r>
            <a:r>
              <a:rPr lang="ar-SA" sz="2400" b="1" u="sng" dirty="0">
                <a:latin typeface="Arial" panose="020B0604020202020204" pitchFamily="34" charset="0"/>
                <a:ea typeface="Calibri" panose="020F0502020204030204" pitchFamily="34" charset="0"/>
                <a:cs typeface="Arial" panose="020B0604020202020204" pitchFamily="34" charset="0"/>
              </a:rPr>
              <a:t>أكبر</a:t>
            </a:r>
            <a:r>
              <a:rPr lang="ar-SA" sz="2400" dirty="0">
                <a:latin typeface="Arial" panose="020B0604020202020204" pitchFamily="34" charset="0"/>
                <a:ea typeface="Calibri" panose="020F0502020204030204" pitchFamily="34" charset="0"/>
                <a:cs typeface="Arial" panose="020B0604020202020204" pitchFamily="34" charset="0"/>
              </a:rPr>
              <a:t> من </a:t>
            </a:r>
            <a:r>
              <a:rPr lang="ar-SA" sz="2400" dirty="0">
                <a:solidFill>
                  <a:srgbClr val="0070C0"/>
                </a:solidFill>
                <a:latin typeface="Arial" panose="020B0604020202020204" pitchFamily="34" charset="0"/>
                <a:ea typeface="Calibri" panose="020F0502020204030204" pitchFamily="34" charset="0"/>
                <a:cs typeface="Arial" panose="020B0604020202020204" pitchFamily="34" charset="0"/>
              </a:rPr>
              <a:t>الكمية المعروضة </a:t>
            </a:r>
            <a:r>
              <a:rPr lang="ar-SA" sz="2400" dirty="0">
                <a:latin typeface="Arial" panose="020B0604020202020204" pitchFamily="34" charset="0"/>
                <a:ea typeface="Calibri" panose="020F0502020204030204" pitchFamily="34" charset="0"/>
                <a:cs typeface="Arial" panose="020B0604020202020204" pitchFamily="34" charset="0"/>
              </a:rPr>
              <a:t>أي </a:t>
            </a:r>
            <a:r>
              <a:rPr lang="ar-SA" sz="2400" b="1" dirty="0">
                <a:latin typeface="Arial" panose="020B0604020202020204" pitchFamily="34" charset="0"/>
                <a:ea typeface="Calibri" panose="020F0502020204030204" pitchFamily="34" charset="0"/>
                <a:cs typeface="Arial" panose="020B0604020202020204" pitchFamily="34" charset="0"/>
              </a:rPr>
              <a:t>نقص</a:t>
            </a:r>
            <a:r>
              <a:rPr lang="ar-SA" sz="2400" dirty="0">
                <a:latin typeface="Arial" panose="020B0604020202020204" pitchFamily="34" charset="0"/>
                <a:ea typeface="Calibri" panose="020F0502020204030204" pitchFamily="34" charset="0"/>
                <a:cs typeface="Arial" panose="020B0604020202020204" pitchFamily="34" charset="0"/>
              </a:rPr>
              <a:t> في السلعة. وجود النقص في السلع الضرورية يؤدي الى منافسة بين المستهلكين وأنفسهم مما يدفع بالسعر الى الاعلى باتجاه سعر التوازن</a:t>
            </a:r>
            <a:r>
              <a:rPr lang="he-IL" sz="2400" dirty="0">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857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95309" y="2676292"/>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sz="1600" dirty="0">
              <a:latin typeface="Arial" panose="020B0604020202020204" pitchFamily="34" charset="0"/>
            </a:endParaRPr>
          </a:p>
        </p:txBody>
      </p:sp>
      <p:sp>
        <p:nvSpPr>
          <p:cNvPr id="5" name="כותרת 4"/>
          <p:cNvSpPr>
            <a:spLocks noGrp="1"/>
          </p:cNvSpPr>
          <p:nvPr>
            <p:ph type="ctrTitle"/>
          </p:nvPr>
        </p:nvSpPr>
        <p:spPr/>
        <p:txBody>
          <a:bodyPr/>
          <a:lstStyle/>
          <a:p>
            <a:r>
              <a:rPr lang="ar-AE" sz="6000" dirty="0">
                <a:solidFill>
                  <a:srgbClr val="002060"/>
                </a:solidFill>
              </a:rPr>
              <a:t>اسم الدرس</a:t>
            </a:r>
            <a:r>
              <a:rPr lang="he-IL" sz="6000" dirty="0">
                <a:solidFill>
                  <a:srgbClr val="002060"/>
                </a:solidFill>
              </a:rPr>
              <a:t>:</a:t>
            </a:r>
            <a:r>
              <a:rPr lang="he-IL" sz="6000" dirty="0">
                <a:solidFill>
                  <a:srgbClr val="002060"/>
                </a:solidFill>
                <a:ea typeface="David" panose="020E0502060401010101" pitchFamily="34" charset="-79"/>
              </a:rPr>
              <a:t>6.5 </a:t>
            </a:r>
            <a:r>
              <a:rPr lang="ar-SA" sz="6000" dirty="0">
                <a:solidFill>
                  <a:srgbClr val="002060"/>
                </a:solidFill>
                <a:ea typeface="David" panose="020E0502060401010101" pitchFamily="34" charset="-79"/>
              </a:rPr>
              <a:t>تدخل الحكومة</a:t>
            </a:r>
            <a:endParaRPr lang="he-IL" sz="6000" dirty="0">
              <a:solidFill>
                <a:srgbClr val="002060"/>
              </a:solidFill>
            </a:endParaRPr>
          </a:p>
        </p:txBody>
      </p:sp>
      <p:sp>
        <p:nvSpPr>
          <p:cNvPr id="7" name="כותרת משנה 6"/>
          <p:cNvSpPr>
            <a:spLocks noGrp="1"/>
          </p:cNvSpPr>
          <p:nvPr>
            <p:ph type="subTitle" idx="1"/>
          </p:nvPr>
        </p:nvSpPr>
        <p:spPr>
          <a:xfrm>
            <a:off x="0" y="2957447"/>
            <a:ext cx="12190413" cy="642090"/>
          </a:xfrm>
        </p:spPr>
        <p:txBody>
          <a:bodyPr/>
          <a:lstStyle/>
          <a:p>
            <a:r>
              <a:rPr lang="ar-AE" sz="3200" dirty="0">
                <a:sym typeface="Varela Round"/>
              </a:rPr>
              <a:t>إدارة واقتصاد لطلاب تخصص الادارة</a:t>
            </a:r>
            <a:endParaRPr lang="he-IL" sz="3200" dirty="0">
              <a:sym typeface="Varela Round"/>
            </a:endParaRPr>
          </a:p>
        </p:txBody>
      </p:sp>
      <p:sp>
        <p:nvSpPr>
          <p:cNvPr id="4" name="מציין מיקום תוכן 3"/>
          <p:cNvSpPr>
            <a:spLocks noGrp="1"/>
          </p:cNvSpPr>
          <p:nvPr>
            <p:ph idx="10"/>
          </p:nvPr>
        </p:nvSpPr>
        <p:spPr/>
        <p:txBody>
          <a:bodyPr/>
          <a:lstStyle/>
          <a:p>
            <a:r>
              <a:rPr lang="ar-AE" sz="4800" b="1" dirty="0">
                <a:sym typeface="Varela Round"/>
              </a:rPr>
              <a:t>مع المعلم:</a:t>
            </a:r>
            <a:r>
              <a:rPr lang="he-IL" sz="4800" b="1" dirty="0">
                <a:sym typeface="Varela Round"/>
              </a:rPr>
              <a:t> </a:t>
            </a:r>
            <a:r>
              <a:rPr lang="ar-SA" sz="4800" b="1" dirty="0">
                <a:sym typeface="Varela Round"/>
              </a:rPr>
              <a:t>سيف عباس</a:t>
            </a:r>
            <a:endParaRPr lang="he-IL" sz="4800" b="1" dirty="0">
              <a:sym typeface="Varela Round"/>
            </a:endParaRPr>
          </a:p>
        </p:txBody>
      </p:sp>
    </p:spTree>
    <p:extLst>
      <p:ext uri="{BB962C8B-B14F-4D97-AF65-F5344CB8AC3E}">
        <p14:creationId xmlns:p14="http://schemas.microsoft.com/office/powerpoint/2010/main" val="43411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p:txBody>
          <a:bodyPr/>
          <a:lstStyle/>
          <a:p>
            <a:r>
              <a:rPr lang="ar-AE" dirty="0"/>
              <a:t>ماذا سنتعلم اليوم ؟</a:t>
            </a:r>
            <a:endParaRPr lang="he-IL" dirty="0"/>
          </a:p>
        </p:txBody>
      </p:sp>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p:txBody>
          <a:bodyPr/>
          <a:lstStyle/>
          <a:p>
            <a:r>
              <a:rPr lang="he-IL" sz="3200" dirty="0">
                <a:solidFill>
                  <a:srgbClr val="000000"/>
                </a:solidFill>
                <a:latin typeface="Arial" panose="020B0604020202020204" pitchFamily="34" charset="0"/>
                <a:ea typeface="David" panose="020E0502060401010101" pitchFamily="34" charset="-79"/>
                <a:cs typeface="Arial" panose="020B0604020202020204" pitchFamily="34" charset="0"/>
              </a:rPr>
              <a:t>6.5 </a:t>
            </a:r>
            <a:r>
              <a:rPr lang="ar-SA" sz="3200" dirty="0">
                <a:solidFill>
                  <a:srgbClr val="000000"/>
                </a:solidFill>
                <a:latin typeface="Arial" panose="020B0604020202020204" pitchFamily="34" charset="0"/>
                <a:ea typeface="David" panose="020E0502060401010101" pitchFamily="34" charset="-79"/>
                <a:cs typeface="Arial" panose="020B0604020202020204" pitchFamily="34" charset="0"/>
              </a:rPr>
              <a:t>تدخل الحكومة</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4" name="מציין מיקום תוכן 3">
            <a:extLst>
              <a:ext uri="{FF2B5EF4-FFF2-40B4-BE49-F238E27FC236}">
                <a16:creationId xmlns:a16="http://schemas.microsoft.com/office/drawing/2014/main" id="{E6D92A64-284C-447F-B2C9-606D38C404DE}"/>
              </a:ext>
            </a:extLst>
          </p:cNvPr>
          <p:cNvSpPr>
            <a:spLocks noGrp="1"/>
          </p:cNvSpPr>
          <p:nvPr>
            <p:ph sz="quarter" idx="4"/>
          </p:nvPr>
        </p:nvSpPr>
        <p:spPr/>
        <p:txBody>
          <a:bodyPr/>
          <a:lstStyle/>
          <a:p>
            <a:pPr marL="96838" indent="0">
              <a:buNone/>
            </a:pPr>
            <a:r>
              <a:rPr lang="he-IL" sz="2800" b="1" dirty="0"/>
              <a:t>6.5.2 </a:t>
            </a:r>
            <a:r>
              <a:rPr lang="ar-SA" sz="2800" b="1" dirty="0"/>
              <a:t>مراقبة الأسعار</a:t>
            </a:r>
            <a:endParaRPr lang="en-US" sz="2800" dirty="0"/>
          </a:p>
          <a:p>
            <a:pPr marL="96838" indent="0">
              <a:buNone/>
            </a:pPr>
            <a:r>
              <a:rPr lang="he-IL" sz="2800" b="1" dirty="0">
                <a:latin typeface="Arial" panose="020B0604020202020204" pitchFamily="34" charset="0"/>
              </a:rPr>
              <a:t>6.5.2.2 </a:t>
            </a:r>
            <a:r>
              <a:rPr lang="ar-SA" sz="2800" b="1" dirty="0">
                <a:latin typeface="Arial" panose="020B0604020202020204" pitchFamily="34" charset="0"/>
                <a:cs typeface="Arial" panose="020B0604020202020204" pitchFamily="34" charset="0"/>
              </a:rPr>
              <a:t>سعر الحد الأدنى</a:t>
            </a:r>
            <a:endParaRPr lang="en-US" sz="2800" b="1" dirty="0">
              <a:latin typeface="Arial" panose="020B0604020202020204" pitchFamily="34" charset="0"/>
              <a:cs typeface="Arial" panose="020B0604020202020204" pitchFamily="34" charset="0"/>
            </a:endParaRPr>
          </a:p>
          <a:p>
            <a:pPr marL="96838" indent="0">
              <a:buNone/>
            </a:pPr>
            <a:endParaRPr lang="he-IL" dirty="0"/>
          </a:p>
        </p:txBody>
      </p:sp>
    </p:spTree>
    <p:extLst>
      <p:ext uri="{BB962C8B-B14F-4D97-AF65-F5344CB8AC3E}">
        <p14:creationId xmlns:p14="http://schemas.microsoft.com/office/powerpoint/2010/main" val="2914298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latin typeface="Arial" panose="020B0604020202020204" pitchFamily="34" charset="0"/>
            </a:endParaRPr>
          </a:p>
        </p:txBody>
      </p:sp>
      <p:sp>
        <p:nvSpPr>
          <p:cNvPr id="5" name="כותרת 4"/>
          <p:cNvSpPr>
            <a:spLocks noGrp="1"/>
          </p:cNvSpPr>
          <p:nvPr>
            <p:ph type="ctrTitle"/>
          </p:nvPr>
        </p:nvSpPr>
        <p:spPr/>
        <p:txBody>
          <a:bodyPr/>
          <a:lstStyle/>
          <a:p>
            <a:r>
              <a:rPr lang="ar-AE" dirty="0">
                <a:solidFill>
                  <a:srgbClr val="192A72"/>
                </a:solidFill>
              </a:rPr>
              <a:t>اسم الفصل الدراسي</a:t>
            </a:r>
            <a:endParaRPr lang="he-IL" dirty="0">
              <a:solidFill>
                <a:srgbClr val="192A72"/>
              </a:solidFill>
            </a:endParaRPr>
          </a:p>
        </p:txBody>
      </p:sp>
      <p:sp>
        <p:nvSpPr>
          <p:cNvPr id="8" name="כותרת משנה 7"/>
          <p:cNvSpPr>
            <a:spLocks noGrp="1"/>
          </p:cNvSpPr>
          <p:nvPr>
            <p:ph type="subTitle" idx="1"/>
          </p:nvPr>
        </p:nvSpPr>
        <p:spPr>
          <a:xfrm>
            <a:off x="0" y="2751583"/>
            <a:ext cx="12190413" cy="1165310"/>
          </a:xfrm>
        </p:spPr>
        <p:txBody>
          <a:bodyPr/>
          <a:lstStyle/>
          <a:p>
            <a:pPr marL="96838" indent="0"/>
            <a:r>
              <a:rPr lang="he-IL" sz="6600" b="1" dirty="0"/>
              <a:t>6.5.2.2 </a:t>
            </a:r>
            <a:r>
              <a:rPr lang="ar-SA" sz="6600" b="1" dirty="0"/>
              <a:t>سعر الحد الأدنى</a:t>
            </a:r>
            <a:endParaRPr lang="en-US" sz="6600" b="1" dirty="0"/>
          </a:p>
        </p:txBody>
      </p:sp>
    </p:spTree>
    <p:extLst>
      <p:ext uri="{BB962C8B-B14F-4D97-AF65-F5344CB8AC3E}">
        <p14:creationId xmlns:p14="http://schemas.microsoft.com/office/powerpoint/2010/main" val="15793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p:txBody>
          <a:bodyPr/>
          <a:lstStyle/>
          <a:p>
            <a:r>
              <a:rPr lang="ar-AE" dirty="0"/>
              <a:t>ماذا سنتعلم اليوم ؟</a:t>
            </a:r>
            <a:endParaRPr lang="he-IL" dirty="0"/>
          </a:p>
        </p:txBody>
      </p:sp>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p:txBody>
          <a:bodyPr/>
          <a:lstStyle/>
          <a:p>
            <a:r>
              <a:rPr lang="he-IL" sz="3200" dirty="0">
                <a:solidFill>
                  <a:srgbClr val="000000"/>
                </a:solidFill>
                <a:latin typeface="Arial" panose="020B0604020202020204" pitchFamily="34" charset="0"/>
                <a:ea typeface="David" panose="020E0502060401010101" pitchFamily="34" charset="-79"/>
                <a:cs typeface="Arial" panose="020B0604020202020204" pitchFamily="34" charset="0"/>
              </a:rPr>
              <a:t>6.5 </a:t>
            </a:r>
            <a:r>
              <a:rPr lang="ar-SA" sz="3200" dirty="0">
                <a:solidFill>
                  <a:srgbClr val="000000"/>
                </a:solidFill>
                <a:latin typeface="Arial" panose="020B0604020202020204" pitchFamily="34" charset="0"/>
                <a:ea typeface="David" panose="020E0502060401010101" pitchFamily="34" charset="-79"/>
                <a:cs typeface="Arial" panose="020B0604020202020204" pitchFamily="34" charset="0"/>
              </a:rPr>
              <a:t>تدخل الحكومة</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4" name="מציין מיקום תוכן 3">
            <a:extLst>
              <a:ext uri="{FF2B5EF4-FFF2-40B4-BE49-F238E27FC236}">
                <a16:creationId xmlns:a16="http://schemas.microsoft.com/office/drawing/2014/main" id="{E6D92A64-284C-447F-B2C9-606D38C404DE}"/>
              </a:ext>
            </a:extLst>
          </p:cNvPr>
          <p:cNvSpPr>
            <a:spLocks noGrp="1"/>
          </p:cNvSpPr>
          <p:nvPr>
            <p:ph sz="quarter" idx="4"/>
          </p:nvPr>
        </p:nvSpPr>
        <p:spPr/>
        <p:txBody>
          <a:bodyPr/>
          <a:lstStyle/>
          <a:p>
            <a:pPr marL="96838" indent="0">
              <a:buNone/>
            </a:pPr>
            <a:r>
              <a:rPr lang="he-IL" sz="2800" b="1" dirty="0"/>
              <a:t>6.5.2 </a:t>
            </a:r>
            <a:r>
              <a:rPr lang="ar-SA" sz="2800" b="1" dirty="0"/>
              <a:t>مراقبة الأسعار</a:t>
            </a:r>
            <a:endParaRPr lang="en-US" sz="2800" dirty="0"/>
          </a:p>
          <a:p>
            <a:pPr marL="96838" indent="0">
              <a:buNone/>
            </a:pPr>
            <a:r>
              <a:rPr lang="he-IL" sz="2800" dirty="0"/>
              <a:t>  6.5.2.1 </a:t>
            </a:r>
            <a:r>
              <a:rPr lang="ar-SA" sz="2800" dirty="0"/>
              <a:t>سعر الحد الأقصى</a:t>
            </a:r>
            <a:endParaRPr lang="en-US" sz="2800" dirty="0"/>
          </a:p>
          <a:p>
            <a:pPr marL="96838" indent="0">
              <a:buNone/>
            </a:pPr>
            <a:endParaRPr lang="he-IL" dirty="0"/>
          </a:p>
        </p:txBody>
      </p:sp>
    </p:spTree>
    <p:extLst>
      <p:ext uri="{BB962C8B-B14F-4D97-AF65-F5344CB8AC3E}">
        <p14:creationId xmlns:p14="http://schemas.microsoft.com/office/powerpoint/2010/main" val="402118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he-IL" sz="4000" dirty="0">
                <a:solidFill>
                  <a:srgbClr val="FF0000"/>
                </a:solidFill>
                <a:latin typeface="Arial" panose="020B0604020202020204" pitchFamily="34" charset="0"/>
                <a:ea typeface="David" panose="020E0502060401010101" pitchFamily="34" charset="-79"/>
                <a:cs typeface="Arial" panose="020B0604020202020204" pitchFamily="34" charset="0"/>
              </a:rPr>
              <a:t>6.5.2.2 </a:t>
            </a:r>
            <a:r>
              <a:rPr lang="ar-JO" sz="4000" dirty="0">
                <a:solidFill>
                  <a:srgbClr val="FF0000"/>
                </a:solidFill>
                <a:latin typeface="Arial" panose="020B0604020202020204" pitchFamily="34" charset="0"/>
                <a:ea typeface="Calibri" panose="020F0502020204030204" pitchFamily="34" charset="0"/>
                <a:cs typeface="Arial" panose="020B0604020202020204" pitchFamily="34" charset="0"/>
              </a:rPr>
              <a:t>تحديد </a:t>
            </a:r>
            <a:r>
              <a:rPr lang="ar-SA" sz="4000" dirty="0">
                <a:solidFill>
                  <a:srgbClr val="FF0000"/>
                </a:solidFill>
                <a:latin typeface="Arial" panose="020B0604020202020204" pitchFamily="34" charset="0"/>
                <a:ea typeface="David" panose="020E0502060401010101" pitchFamily="34" charset="-79"/>
                <a:cs typeface="Arial" panose="020B0604020202020204" pitchFamily="34" charset="0"/>
              </a:rPr>
              <a:t>سعر الحد الأدنى</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rmAutofit/>
          </a:bodyPr>
          <a:lstStyle/>
          <a:p>
            <a:pPr algn="just">
              <a:lnSpc>
                <a:spcPct val="107000"/>
              </a:lnSpc>
            </a:pPr>
            <a:r>
              <a:rPr lang="ar-SA" sz="4400" b="1" dirty="0">
                <a:solidFill>
                  <a:srgbClr val="FF0000"/>
                </a:solidFill>
                <a:latin typeface="Arial" panose="020B0604020202020204" pitchFamily="34" charset="0"/>
                <a:ea typeface="David" panose="020E0502060401010101" pitchFamily="34" charset="-79"/>
                <a:cs typeface="Arial" panose="020B0604020202020204" pitchFamily="34" charset="0"/>
              </a:rPr>
              <a:t>سعر الحد الأدنى:</a:t>
            </a:r>
            <a:r>
              <a:rPr lang="ar-SA" sz="4400" dirty="0">
                <a:latin typeface="Arial" panose="020B0604020202020204" pitchFamily="34" charset="0"/>
                <a:ea typeface="Times New Roman" panose="02020603050405020304" pitchFamily="18" charset="0"/>
                <a:cs typeface="Arial" panose="020B0604020202020204" pitchFamily="34" charset="0"/>
              </a:rPr>
              <a:t> هو اقل سعر يسمح البيع به وهو </a:t>
            </a:r>
            <a:r>
              <a:rPr lang="ar-SA" sz="44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اعلى</a:t>
            </a:r>
            <a:r>
              <a:rPr lang="ar-SA" sz="4400" dirty="0">
                <a:latin typeface="Arial" panose="020B0604020202020204" pitchFamily="34" charset="0"/>
                <a:ea typeface="Times New Roman" panose="02020603050405020304" pitchFamily="18" charset="0"/>
                <a:cs typeface="Arial" panose="020B0604020202020204" pitchFamily="34" charset="0"/>
              </a:rPr>
              <a:t> من سعر التوازن، تحدده الحكومة للمُنتجات الزراعية بهدف ضمان دخلاً كافياً لطبقة المزارعين. وتحديد حد أدني للأجور لضمان دخل كافي للعمال.</a:t>
            </a: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43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ea typeface="David" panose="020E0502060401010101" pitchFamily="34" charset="-79"/>
                <a:cs typeface="Arial" panose="020B0604020202020204" pitchFamily="34" charset="0"/>
              </a:rPr>
              <a:t>سعر الحد الأدنى </a:t>
            </a:r>
            <a:r>
              <a:rPr lang="ar-SA" sz="4000" dirty="0">
                <a:ea typeface="David" panose="020E0502060401010101" pitchFamily="34" charset="-79"/>
                <a:cs typeface="Arial" panose="020B0604020202020204" pitchFamily="34" charset="0"/>
              </a:rPr>
              <a:t>في منحنيات الطلب والعرض</a:t>
            </a:r>
            <a:endParaRPr lang="he-IL" sz="4000" dirty="0">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75414" y="1103313"/>
            <a:ext cx="8889477" cy="5683986"/>
          </a:xfrm>
          <a:prstGeom prst="rect">
            <a:avLst/>
          </a:prstGeom>
        </p:spPr>
      </p:pic>
    </p:spTree>
    <p:extLst>
      <p:ext uri="{BB962C8B-B14F-4D97-AF65-F5344CB8AC3E}">
        <p14:creationId xmlns:p14="http://schemas.microsoft.com/office/powerpoint/2010/main" val="541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045616" y="314694"/>
            <a:ext cx="9977856" cy="720000"/>
          </a:xfrm>
        </p:spPr>
        <p:txBody>
          <a:bodyPr/>
          <a:lstStyle/>
          <a:p>
            <a:pPr algn="r"/>
            <a:r>
              <a:rPr lang="ar-SA" sz="3600" u="sng" dirty="0">
                <a:solidFill>
                  <a:srgbClr val="FF0000"/>
                </a:solidFill>
                <a:latin typeface="Arial" panose="020B0604020202020204" pitchFamily="34" charset="0"/>
                <a:ea typeface="Calibri" panose="020F0502020204030204" pitchFamily="34" charset="0"/>
                <a:cs typeface="Arial" panose="020B0604020202020204" pitchFamily="34" charset="0"/>
              </a:rPr>
              <a:t>ماذا تعمل الحكومة للحفاظ على سعر أدنى مرتفع ومنعه من الانخفاض</a:t>
            </a:r>
            <a:r>
              <a:rPr lang="ar-SA" sz="3600"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he-IL" sz="36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204890"/>
            <a:ext cx="12028601" cy="5505253"/>
          </a:xfrm>
        </p:spPr>
        <p:txBody>
          <a:bodyPr>
            <a:normAutofit/>
          </a:bodyPr>
          <a:lstStyle/>
          <a:p>
            <a:pPr marL="96838" indent="0">
              <a:lnSpc>
                <a:spcPct val="107000"/>
              </a:lnSpc>
              <a:spcAft>
                <a:spcPts val="0"/>
              </a:spcAft>
              <a:buNone/>
            </a:pPr>
            <a:r>
              <a:rPr lang="ar-SA" sz="4000" b="1" u="sng" dirty="0">
                <a:solidFill>
                  <a:srgbClr val="000000"/>
                </a:solidFill>
                <a:latin typeface="Arial" panose="020B0604020202020204" pitchFamily="34" charset="0"/>
                <a:ea typeface="Calibri" panose="020F0502020204030204" pitchFamily="34" charset="0"/>
                <a:cs typeface="Arial" panose="020B0604020202020204" pitchFamily="34" charset="0"/>
              </a:rPr>
              <a:t>الطرق الحكومة للحفاظ على سعر حد أدنى</a:t>
            </a:r>
            <a:r>
              <a:rPr lang="ar-SA" sz="4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a:p>
            <a:pPr marL="342900" lvl="0" algn="just">
              <a:spcAft>
                <a:spcPts val="0"/>
              </a:spcAft>
              <a:buClr>
                <a:srgbClr val="C45911"/>
              </a:buClr>
              <a:buFont typeface="+mj-lt"/>
              <a:buAutoNum type="arabicPeriod"/>
            </a:pPr>
            <a:r>
              <a:rPr lang="ar-SA" sz="4000" b="1" dirty="0">
                <a:solidFill>
                  <a:srgbClr val="0070C0"/>
                </a:solidFill>
                <a:ea typeface="Calibri" panose="020F0502020204030204" pitchFamily="34" charset="0"/>
                <a:cs typeface="Arial" panose="020B0604020202020204" pitchFamily="34" charset="0"/>
              </a:rPr>
              <a:t>شراء البواقي.</a:t>
            </a:r>
          </a:p>
          <a:p>
            <a:pPr marL="342900" lvl="0">
              <a:spcAft>
                <a:spcPts val="0"/>
              </a:spcAft>
              <a:buClr>
                <a:srgbClr val="C45911"/>
              </a:buClr>
              <a:buFont typeface="+mj-lt"/>
              <a:buAutoNum type="arabicPeriod"/>
            </a:pPr>
            <a:r>
              <a:rPr lang="ar-SA" sz="4000" dirty="0">
                <a:solidFill>
                  <a:srgbClr val="0070C0"/>
                </a:solidFill>
                <a:ea typeface="Calibri" panose="020F0502020204030204" pitchFamily="34" charset="0"/>
                <a:cs typeface="Arial" panose="020B0604020202020204" pitchFamily="34" charset="0"/>
              </a:rPr>
              <a:t> </a:t>
            </a:r>
            <a:r>
              <a:rPr lang="ar-SA" sz="4000" b="1" dirty="0">
                <a:solidFill>
                  <a:srgbClr val="0070C0"/>
                </a:solidFill>
                <a:ea typeface="Calibri" panose="020F0502020204030204" pitchFamily="34" charset="0"/>
                <a:cs typeface="Arial" panose="020B0604020202020204" pitchFamily="34" charset="0"/>
              </a:rPr>
              <a:t>دعم الحكومة للمنتج.</a:t>
            </a:r>
            <a:endParaRPr lang="ar-SA" sz="4000" dirty="0">
              <a:ea typeface="Calibri" panose="020F0502020204030204" pitchFamily="34" charset="0"/>
              <a:cs typeface="Arial" panose="020B0604020202020204" pitchFamily="34" charset="0"/>
            </a:endParaRPr>
          </a:p>
          <a:p>
            <a:pPr marL="342900" lvl="0">
              <a:spcAft>
                <a:spcPts val="0"/>
              </a:spcAft>
              <a:buClr>
                <a:srgbClr val="C45911"/>
              </a:buClr>
              <a:buFont typeface="+mj-lt"/>
              <a:buAutoNum type="arabicPeriod"/>
            </a:pPr>
            <a:r>
              <a:rPr lang="ar-SA" sz="4000" b="1" dirty="0">
                <a:solidFill>
                  <a:srgbClr val="0070C0"/>
                </a:solidFill>
                <a:ea typeface="Calibri" panose="020F0502020204030204" pitchFamily="34" charset="0"/>
                <a:cs typeface="Arial" panose="020B0604020202020204" pitchFamily="34" charset="0"/>
              </a:rPr>
              <a:t>تحديد حصص</a:t>
            </a:r>
            <a:r>
              <a:rPr lang="he-IL" sz="4000" b="1" dirty="0">
                <a:solidFill>
                  <a:srgbClr val="0070C0"/>
                </a:solidFill>
                <a:ea typeface="Calibri" panose="020F0502020204030204" pitchFamily="34" charset="0"/>
                <a:cs typeface="Arial" panose="020B0604020202020204" pitchFamily="34" charset="0"/>
              </a:rPr>
              <a:t>/</a:t>
            </a:r>
            <a:r>
              <a:rPr lang="ar-SA" sz="4000" b="1" dirty="0">
                <a:solidFill>
                  <a:srgbClr val="0070C0"/>
                </a:solidFill>
                <a:ea typeface="Calibri" panose="020F0502020204030204" pitchFamily="34" charset="0"/>
                <a:cs typeface="Arial" panose="020B0604020202020204" pitchFamily="34" charset="0"/>
              </a:rPr>
              <a:t>سقف إنتاج.</a:t>
            </a:r>
          </a:p>
          <a:p>
            <a:pPr marL="342900" lvl="0">
              <a:spcAft>
                <a:spcPts val="0"/>
              </a:spcAft>
              <a:buClr>
                <a:srgbClr val="C45911"/>
              </a:buClr>
              <a:buFont typeface="+mj-lt"/>
              <a:buAutoNum type="arabicPeriod"/>
            </a:pPr>
            <a:r>
              <a:rPr lang="ar-SA" sz="4000" b="1" dirty="0">
                <a:solidFill>
                  <a:srgbClr val="0070C0"/>
                </a:solidFill>
                <a:ea typeface="Calibri" panose="020F0502020204030204" pitchFamily="34" charset="0"/>
                <a:cs typeface="Arial" panose="020B0604020202020204" pitchFamily="34" charset="0"/>
              </a:rPr>
              <a:t> تصدير المنتجات </a:t>
            </a:r>
            <a:r>
              <a:rPr lang="ar-SA" sz="4000" b="1" dirty="0">
                <a:ea typeface="Calibri" panose="020F0502020204030204" pitchFamily="34" charset="0"/>
                <a:cs typeface="Arial" panose="020B0604020202020204" pitchFamily="34" charset="0"/>
              </a:rPr>
              <a:t>(</a:t>
            </a:r>
            <a:r>
              <a:rPr lang="ar-SA" sz="4000" dirty="0">
                <a:ea typeface="Calibri" panose="020F0502020204030204" pitchFamily="34" charset="0"/>
                <a:cs typeface="Arial" panose="020B0604020202020204" pitchFamily="34" charset="0"/>
              </a:rPr>
              <a:t>المحاصيل الزراعية)</a:t>
            </a:r>
            <a:r>
              <a:rPr lang="ar-SA" sz="4000" dirty="0">
                <a:solidFill>
                  <a:srgbClr val="0070C0"/>
                </a:solidFill>
                <a:ea typeface="Calibri" panose="020F0502020204030204" pitchFamily="34" charset="0"/>
                <a:cs typeface="Arial" panose="020B0604020202020204" pitchFamily="34" charset="0"/>
              </a:rPr>
              <a:t>.</a:t>
            </a:r>
            <a:endParaRPr lang="ar-SA" sz="4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33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chemeClr val="tx1"/>
                </a:solidFill>
                <a:ea typeface="Calibri" panose="020F0502020204030204" pitchFamily="34" charset="0"/>
                <a:cs typeface="Arial" panose="020B0604020202020204" pitchFamily="34" charset="0"/>
              </a:rPr>
              <a:t>1. </a:t>
            </a:r>
            <a:r>
              <a:rPr lang="ar-SA" sz="4000" dirty="0">
                <a:solidFill>
                  <a:srgbClr val="FF0000"/>
                </a:solidFill>
                <a:ea typeface="Calibri" panose="020F0502020204030204" pitchFamily="34" charset="0"/>
                <a:cs typeface="Arial" panose="020B0604020202020204" pitchFamily="34" charset="0"/>
              </a:rPr>
              <a:t>شراء البواقي.</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rmAutofit/>
          </a:bodyPr>
          <a:lstStyle/>
          <a:p>
            <a:pPr marL="0" lvl="0" indent="0" algn="just">
              <a:spcAft>
                <a:spcPts val="0"/>
              </a:spcAft>
              <a:buClr>
                <a:srgbClr val="C45911"/>
              </a:buClr>
              <a:buNone/>
            </a:pPr>
            <a:r>
              <a:rPr lang="ar-SA" sz="4100" b="1" dirty="0">
                <a:solidFill>
                  <a:srgbClr val="0070C0"/>
                </a:solidFill>
                <a:ea typeface="Calibri" panose="020F0502020204030204" pitchFamily="34" charset="0"/>
                <a:cs typeface="Arial" panose="020B0604020202020204" pitchFamily="34" charset="0"/>
              </a:rPr>
              <a:t>شراء البواقي:</a:t>
            </a:r>
            <a:r>
              <a:rPr lang="ar-SA" sz="4100" dirty="0">
                <a:solidFill>
                  <a:srgbClr val="0070C0"/>
                </a:solidFill>
                <a:ea typeface="Calibri" panose="020F0502020204030204" pitchFamily="34" charset="0"/>
                <a:cs typeface="Arial" panose="020B0604020202020204" pitchFamily="34" charset="0"/>
              </a:rPr>
              <a:t> </a:t>
            </a:r>
            <a:r>
              <a:rPr lang="ar-SA" sz="4100" dirty="0">
                <a:ea typeface="Calibri" panose="020F0502020204030204" pitchFamily="34" charset="0"/>
                <a:cs typeface="Arial" panose="020B0604020202020204" pitchFamily="34" charset="0"/>
              </a:rPr>
              <a:t>تقوم الحكومة بشراء الكمية الفائضة في الأسواق ومن ثم تُتلفها لمنع السعر من الانخفاض. هذه الخطوة تكلف الحكومة أموالا باهظة، تؤدي الى العجز في ميزانية الحكومة، تزيد من التضخم المالي وتؤدي ايضاً الى التبذير في عوامل الإنتاج.</a:t>
            </a:r>
            <a:endParaRPr lang="en-US" sz="4100" dirty="0"/>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51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u="sng" dirty="0">
                <a:solidFill>
                  <a:srgbClr val="FF0000"/>
                </a:solidFill>
                <a:latin typeface="Arial" panose="020B0604020202020204" pitchFamily="34" charset="0"/>
                <a:ea typeface="Calibri" panose="020F0502020204030204" pitchFamily="34" charset="0"/>
                <a:cs typeface="Arial" panose="020B0604020202020204" pitchFamily="34" charset="0"/>
              </a:rPr>
              <a:t>شراء البواقي </a:t>
            </a:r>
            <a:r>
              <a:rPr lang="ar-SA" u="sng" dirty="0">
                <a:latin typeface="Arial" panose="020B0604020202020204" pitchFamily="34" charset="0"/>
                <a:cs typeface="Arial" panose="020B0604020202020204" pitchFamily="34" charset="0"/>
              </a:rPr>
              <a:t>في منحنيات العرض والطلب</a:t>
            </a:r>
            <a:endParaRPr lang="he-IL" sz="4000" u="sng"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451728" y="1150070"/>
            <a:ext cx="6874743" cy="5707930"/>
          </a:xfrm>
          <a:prstGeom prst="rect">
            <a:avLst/>
          </a:prstGeom>
        </p:spPr>
      </p:pic>
    </p:spTree>
    <p:extLst>
      <p:ext uri="{BB962C8B-B14F-4D97-AF65-F5344CB8AC3E}">
        <p14:creationId xmlns:p14="http://schemas.microsoft.com/office/powerpoint/2010/main" val="301598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dirty="0">
                <a:solidFill>
                  <a:srgbClr val="0070C0"/>
                </a:solidFill>
                <a:ea typeface="Calibri" panose="020F0502020204030204" pitchFamily="34" charset="0"/>
                <a:cs typeface="Arial" panose="020B0604020202020204" pitchFamily="34" charset="0"/>
              </a:rPr>
              <a:t>2. </a:t>
            </a:r>
            <a:r>
              <a:rPr lang="ar-SA" dirty="0">
                <a:solidFill>
                  <a:srgbClr val="FF0000"/>
                </a:solidFill>
                <a:ea typeface="Calibri" panose="020F0502020204030204" pitchFamily="34" charset="0"/>
                <a:cs typeface="Arial" panose="020B0604020202020204" pitchFamily="34" charset="0"/>
              </a:rPr>
              <a:t>دعم الحكومة للمنتج.</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1"/>
            <a:ext cx="11698663" cy="4477378"/>
          </a:xfrm>
        </p:spPr>
        <p:txBody>
          <a:bodyPr>
            <a:normAutofit/>
          </a:bodyPr>
          <a:lstStyle/>
          <a:p>
            <a:pPr marL="96838" indent="0">
              <a:spcAft>
                <a:spcPts val="0"/>
              </a:spcAft>
              <a:buNone/>
            </a:pPr>
            <a:r>
              <a:rPr lang="ar-SA" sz="4000" b="1" dirty="0">
                <a:solidFill>
                  <a:srgbClr val="0070C0"/>
                </a:solidFill>
                <a:ea typeface="Calibri" panose="020F0502020204030204" pitchFamily="34" charset="0"/>
                <a:cs typeface="Arial" panose="020B0604020202020204" pitchFamily="34" charset="0"/>
              </a:rPr>
              <a:t>دعم الحكومة للمنتج:</a:t>
            </a:r>
            <a:r>
              <a:rPr lang="ar-SA" sz="4000" dirty="0">
                <a:solidFill>
                  <a:srgbClr val="FF0000"/>
                </a:solidFill>
                <a:ea typeface="Calibri" panose="020F0502020204030204" pitchFamily="34" charset="0"/>
                <a:cs typeface="Arial" panose="020B0604020202020204" pitchFamily="34" charset="0"/>
              </a:rPr>
              <a:t> </a:t>
            </a:r>
            <a:r>
              <a:rPr lang="ar-SA" sz="4000" dirty="0">
                <a:ea typeface="Calibri" panose="020F0502020204030204" pitchFamily="34" charset="0"/>
                <a:cs typeface="Arial" panose="020B0604020202020204" pitchFamily="34" charset="0"/>
              </a:rPr>
              <a:t>يقوم المزارع ببيع كل المحاصيل الزراعية للمستهلك بسعر المستهلك والحكومة من جانبها تعوض المنتج بفارق بين سعر المستهلك والسعر الأدنى.</a:t>
            </a:r>
            <a:endParaRPr lang="ar-SA"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58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solidFill>
                  <a:srgbClr val="FF0000"/>
                </a:solidFill>
                <a:ea typeface="Calibri" panose="020F0502020204030204" pitchFamily="34" charset="0"/>
                <a:cs typeface="Arial" panose="020B0604020202020204" pitchFamily="34" charset="0"/>
              </a:rPr>
              <a:t>دعم الحكومة للمنتج </a:t>
            </a:r>
            <a:r>
              <a:rPr lang="ar-SA" sz="4000" u="sng" dirty="0">
                <a:latin typeface="Arial" panose="020B0604020202020204" pitchFamily="34" charset="0"/>
                <a:cs typeface="Arial" panose="020B0604020202020204" pitchFamily="34" charset="0"/>
              </a:rPr>
              <a:t>في منحنيات العرض والطلب</a:t>
            </a:r>
            <a:r>
              <a:rPr lang="ar-SA" sz="4000" dirty="0">
                <a:latin typeface="Arial" panose="020B0604020202020204" pitchFamily="34" charset="0"/>
                <a:cs typeface="Arial" panose="020B0604020202020204" pitchFamily="34" charset="0"/>
              </a:rPr>
              <a:t>.</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809947" y="1103312"/>
            <a:ext cx="7164372" cy="5674559"/>
          </a:xfrm>
          <a:prstGeom prst="rect">
            <a:avLst/>
          </a:prstGeom>
        </p:spPr>
      </p:pic>
    </p:spTree>
    <p:extLst>
      <p:ext uri="{BB962C8B-B14F-4D97-AF65-F5344CB8AC3E}">
        <p14:creationId xmlns:p14="http://schemas.microsoft.com/office/powerpoint/2010/main" val="168078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271860" y="213094"/>
            <a:ext cx="9751612" cy="720000"/>
          </a:xfrm>
        </p:spPr>
        <p:txBody>
          <a:bodyPr/>
          <a:lstStyle/>
          <a:p>
            <a:pPr algn="r"/>
            <a:r>
              <a:rPr lang="ar-SA" sz="3500" u="sng" dirty="0">
                <a:solidFill>
                  <a:srgbClr val="FF0000"/>
                </a:solidFill>
                <a:latin typeface="Arial" panose="020B0604020202020204" pitchFamily="34" charset="0"/>
                <a:ea typeface="Calibri" panose="020F0502020204030204" pitchFamily="34" charset="0"/>
                <a:cs typeface="Arial" panose="020B0604020202020204" pitchFamily="34" charset="0"/>
              </a:rPr>
              <a:t>نتائج الدعم الحكومي "السوبسيديا</a:t>
            </a:r>
            <a:r>
              <a:rPr lang="ar-SA" sz="35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ar-SA" sz="3500" dirty="0">
                <a:latin typeface="Arial" panose="020B0604020202020204" pitchFamily="34" charset="0"/>
                <a:ea typeface="Calibri" panose="020F0502020204030204" pitchFamily="34" charset="0"/>
                <a:cs typeface="Arial" panose="020B0604020202020204" pitchFamily="34" charset="0"/>
              </a:rPr>
              <a:t>على المستهلك وعلى المنتِج وعلى الحكو</a:t>
            </a:r>
            <a:r>
              <a:rPr lang="ar-SA" sz="3600" dirty="0">
                <a:latin typeface="Arial" panose="020B0604020202020204" pitchFamily="34" charset="0"/>
                <a:ea typeface="Calibri" panose="020F0502020204030204" pitchFamily="34" charset="0"/>
                <a:cs typeface="Arial" panose="020B0604020202020204" pitchFamily="34" charset="0"/>
              </a:rPr>
              <a:t>مة.</a:t>
            </a:r>
            <a:endParaRPr lang="he-IL" sz="36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0869104" cy="4515085"/>
          </a:xfrm>
        </p:spPr>
        <p:txBody>
          <a:bodyPr>
            <a:normAutofit fontScale="77500" lnSpcReduction="20000"/>
          </a:bodyPr>
          <a:lstStyle/>
          <a:p>
            <a:pPr marL="96838" indent="0" algn="just">
              <a:lnSpc>
                <a:spcPct val="107000"/>
              </a:lnSpc>
              <a:spcAft>
                <a:spcPts val="800"/>
              </a:spcAft>
              <a:buNone/>
            </a:pPr>
            <a:r>
              <a:rPr lang="he-IL" sz="3600" b="1" dirty="0">
                <a:latin typeface="Arial" panose="020B0604020202020204" pitchFamily="34" charset="0"/>
                <a:ea typeface="Times New Roman" panose="02020603050405020304" pitchFamily="18" charset="0"/>
                <a:cs typeface="Arial" panose="020B0604020202020204" pitchFamily="34" charset="0"/>
              </a:rPr>
              <a:t>1. </a:t>
            </a:r>
            <a:r>
              <a:rPr lang="ar-SA" sz="3600" b="1" u="sng" dirty="0">
                <a:solidFill>
                  <a:srgbClr val="0070C0"/>
                </a:solidFill>
                <a:latin typeface="Arial" panose="020B0604020202020204" pitchFamily="34" charset="0"/>
                <a:ea typeface="Times New Roman" panose="02020603050405020304" pitchFamily="18" charset="0"/>
                <a:cs typeface="Arial" panose="020B0604020202020204" pitchFamily="34" charset="0"/>
              </a:rPr>
              <a:t>النتائج على المستهلك</a:t>
            </a:r>
            <a:r>
              <a:rPr lang="ar-SA" sz="36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ar-SA"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من</a:t>
            </a:r>
            <a:r>
              <a:rPr lang="ar-SA"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ar-SA" sz="3600" dirty="0">
                <a:latin typeface="Arial" panose="020B0604020202020204" pitchFamily="34" charset="0"/>
                <a:ea typeface="Times New Roman" panose="02020603050405020304" pitchFamily="18" charset="0"/>
                <a:cs typeface="Arial" panose="020B0604020202020204" pitchFamily="34" charset="0"/>
              </a:rPr>
              <a:t>الدعم الحكومي </a:t>
            </a:r>
            <a:endParaRPr lang="en-US" sz="3600" dirty="0">
              <a:latin typeface="Arial" panose="020B0604020202020204" pitchFamily="34" charset="0"/>
              <a:cs typeface="Arial" panose="020B0604020202020204" pitchFamily="34" charset="0"/>
            </a:endParaRPr>
          </a:p>
          <a:p>
            <a:pPr marL="0" indent="0">
              <a:lnSpc>
                <a:spcPct val="107000"/>
              </a:lnSpc>
              <a:spcAft>
                <a:spcPts val="0"/>
              </a:spcAft>
              <a:buNone/>
            </a:pPr>
            <a:r>
              <a:rPr lang="he-IL" sz="3600" b="1" dirty="0">
                <a:latin typeface="Arial" panose="020B0604020202020204" pitchFamily="34" charset="0"/>
                <a:ea typeface="Calibri" panose="020F0502020204030204" pitchFamily="34" charset="0"/>
                <a:cs typeface="Arial" panose="020B0604020202020204" pitchFamily="34" charset="0"/>
              </a:rPr>
              <a:t>     </a:t>
            </a:r>
            <a:r>
              <a:rPr lang="ar-SA" sz="3600" b="1" dirty="0">
                <a:solidFill>
                  <a:schemeClr val="tx1"/>
                </a:solidFill>
                <a:latin typeface="Arial" panose="020B0604020202020204" pitchFamily="34" charset="0"/>
                <a:ea typeface="Calibri" panose="020F0502020204030204" pitchFamily="34" charset="0"/>
                <a:cs typeface="Arial" panose="020B0604020202020204" pitchFamily="34" charset="0"/>
              </a:rPr>
              <a:t>يستفيد</a:t>
            </a:r>
            <a:r>
              <a:rPr lang="ar-SA"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 المستهلك </a:t>
            </a:r>
            <a:r>
              <a:rPr lang="ar-SA" sz="3600" dirty="0">
                <a:solidFill>
                  <a:schemeClr val="tx1"/>
                </a:solidFill>
                <a:latin typeface="Arial" panose="020B0604020202020204" pitchFamily="34" charset="0"/>
                <a:ea typeface="Times New Roman" panose="02020603050405020304" pitchFamily="18" charset="0"/>
                <a:cs typeface="Arial" panose="020B0604020202020204" pitchFamily="34" charset="0"/>
              </a:rPr>
              <a:t>من</a:t>
            </a:r>
            <a:r>
              <a:rPr lang="ar-SA"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ar-SA" sz="3600" dirty="0">
                <a:solidFill>
                  <a:schemeClr val="tx1"/>
                </a:solidFill>
                <a:latin typeface="Arial" panose="020B0604020202020204" pitchFamily="34" charset="0"/>
                <a:ea typeface="Times New Roman" panose="02020603050405020304" pitchFamily="18" charset="0"/>
                <a:cs typeface="Arial" panose="020B0604020202020204" pitchFamily="34" charset="0"/>
              </a:rPr>
              <a:t>الدعم الحكومي </a:t>
            </a:r>
            <a:r>
              <a:rPr lang="ar-SA" sz="3600" b="1" dirty="0">
                <a:solidFill>
                  <a:schemeClr val="tx1"/>
                </a:solidFill>
                <a:latin typeface="Arial" panose="020B0604020202020204" pitchFamily="34" charset="0"/>
                <a:ea typeface="Calibri" panose="020F0502020204030204" pitchFamily="34" charset="0"/>
                <a:cs typeface="Arial" panose="020B0604020202020204" pitchFamily="34" charset="0"/>
              </a:rPr>
              <a:t>(انخفاض السعر</a:t>
            </a:r>
            <a:r>
              <a:rPr lang="en-US" sz="36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ar-SA"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للمستهلك</a:t>
            </a:r>
            <a:r>
              <a:rPr lang="ar-SA" sz="36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b="1"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ar-SA" sz="3600" b="1" dirty="0">
                <a:solidFill>
                  <a:schemeClr val="tx1"/>
                </a:solidFill>
                <a:latin typeface="Arial" panose="020B0604020202020204" pitchFamily="34" charset="0"/>
                <a:ea typeface="Calibri" panose="020F0502020204030204" pitchFamily="34" charset="0"/>
                <a:cs typeface="Arial" panose="020B0604020202020204" pitchFamily="34" charset="0"/>
              </a:rPr>
              <a:t> وارتفاع الكمية </a:t>
            </a:r>
            <a:r>
              <a:rPr lang="en-US" sz="3600" b="1" dirty="0">
                <a:solidFill>
                  <a:schemeClr val="tx1"/>
                </a:solidFill>
                <a:latin typeface="Arial" panose="020B0604020202020204" pitchFamily="34" charset="0"/>
                <a:ea typeface="Calibri" panose="020F0502020204030204" pitchFamily="34" charset="0"/>
                <a:cs typeface="Arial" panose="020B0604020202020204" pitchFamily="34" charset="0"/>
              </a:rPr>
              <a:t>(Q</a:t>
            </a:r>
            <a:r>
              <a:rPr lang="he-IL" sz="3600" b="1"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0" indent="0">
              <a:lnSpc>
                <a:spcPct val="107000"/>
              </a:lnSpc>
              <a:spcAft>
                <a:spcPts val="0"/>
              </a:spcAft>
              <a:buNone/>
            </a:pPr>
            <a:endParaRPr lang="he-IL" sz="3600" b="1" dirty="0">
              <a:latin typeface="Arial" panose="020B0604020202020204" pitchFamily="34" charset="0"/>
              <a:ea typeface="Calibri" panose="020F0502020204030204" pitchFamily="34" charset="0"/>
              <a:cs typeface="Arial" panose="020B0604020202020204" pitchFamily="34" charset="0"/>
            </a:endParaRPr>
          </a:p>
          <a:p>
            <a:pPr marL="96838" indent="0">
              <a:buNone/>
            </a:pPr>
            <a:r>
              <a:rPr lang="he-IL" sz="3600" b="1" dirty="0">
                <a:latin typeface="Arial" panose="020B0604020202020204" pitchFamily="34" charset="0"/>
                <a:cs typeface="Arial" panose="020B0604020202020204" pitchFamily="34" charset="0"/>
              </a:rPr>
              <a:t>2. </a:t>
            </a:r>
            <a:r>
              <a:rPr lang="ar-SA" sz="3600" b="1" u="sng" dirty="0">
                <a:solidFill>
                  <a:srgbClr val="0070C0"/>
                </a:solidFill>
                <a:latin typeface="Arial" panose="020B0604020202020204" pitchFamily="34" charset="0"/>
                <a:cs typeface="Arial" panose="020B0604020202020204" pitchFamily="34" charset="0"/>
              </a:rPr>
              <a:t>النتائج على المنتِج/المزارع</a:t>
            </a:r>
            <a:r>
              <a:rPr lang="ar-SA" sz="3600" b="1" dirty="0">
                <a:solidFill>
                  <a:srgbClr val="0070C0"/>
                </a:solidFill>
                <a:latin typeface="Arial" panose="020B0604020202020204" pitchFamily="34" charset="0"/>
                <a:cs typeface="Arial" panose="020B0604020202020204" pitchFamily="34" charset="0"/>
              </a:rPr>
              <a:t>: </a:t>
            </a:r>
            <a:r>
              <a:rPr lang="ar-SA" sz="3600" dirty="0">
                <a:latin typeface="Arial" panose="020B0604020202020204" pitchFamily="34" charset="0"/>
                <a:cs typeface="Arial" panose="020B0604020202020204" pitchFamily="34" charset="0"/>
              </a:rPr>
              <a:t>من الدعم الحكومي</a:t>
            </a:r>
            <a:r>
              <a:rPr lang="ar-SA" sz="3600" b="1"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marL="96838" indent="0">
              <a:buNone/>
            </a:pPr>
            <a:r>
              <a:rPr lang="he-IL" sz="3600" b="1" dirty="0">
                <a:latin typeface="Arial" panose="020B0604020202020204" pitchFamily="34" charset="0"/>
                <a:cs typeface="Arial" panose="020B0604020202020204" pitchFamily="34" charset="0"/>
              </a:rPr>
              <a:t>    </a:t>
            </a:r>
            <a:r>
              <a:rPr lang="ar-SA" sz="3600" b="1" dirty="0">
                <a:latin typeface="Arial" panose="020B0604020202020204" pitchFamily="34" charset="0"/>
                <a:cs typeface="Arial" panose="020B0604020202020204" pitchFamily="34" charset="0"/>
              </a:rPr>
              <a:t>يستفيد </a:t>
            </a:r>
            <a:r>
              <a:rPr lang="ar-SA" sz="3600" b="1" u="sng" dirty="0">
                <a:latin typeface="Arial" panose="020B0604020202020204" pitchFamily="34" charset="0"/>
                <a:cs typeface="Arial" panose="020B0604020202020204" pitchFamily="34" charset="0"/>
              </a:rPr>
              <a:t>المنتِج</a:t>
            </a:r>
            <a:r>
              <a:rPr lang="ar-SA" sz="3600" b="1" dirty="0">
                <a:latin typeface="Arial" panose="020B0604020202020204" pitchFamily="34" charset="0"/>
                <a:cs typeface="Arial" panose="020B0604020202020204" pitchFamily="34" charset="0"/>
              </a:rPr>
              <a:t> </a:t>
            </a:r>
            <a:r>
              <a:rPr lang="ar-SA" sz="3600" dirty="0">
                <a:latin typeface="Arial" panose="020B0604020202020204" pitchFamily="34" charset="0"/>
                <a:cs typeface="Arial" panose="020B0604020202020204" pitchFamily="34" charset="0"/>
              </a:rPr>
              <a:t>من</a:t>
            </a:r>
            <a:r>
              <a:rPr lang="ar-SA" sz="3600" b="1" dirty="0">
                <a:latin typeface="Arial" panose="020B0604020202020204" pitchFamily="34" charset="0"/>
                <a:cs typeface="Arial" panose="020B0604020202020204" pitchFamily="34" charset="0"/>
              </a:rPr>
              <a:t> </a:t>
            </a:r>
            <a:r>
              <a:rPr lang="ar-SA" sz="3600" dirty="0">
                <a:latin typeface="Arial" panose="020B0604020202020204" pitchFamily="34" charset="0"/>
                <a:cs typeface="Arial" panose="020B0604020202020204" pitchFamily="34" charset="0"/>
              </a:rPr>
              <a:t>الدعم الحكومي </a:t>
            </a:r>
            <a:r>
              <a:rPr lang="ar-SA" sz="3600" b="1" dirty="0">
                <a:latin typeface="Arial" panose="020B0604020202020204" pitchFamily="34" charset="0"/>
                <a:cs typeface="Arial" panose="020B0604020202020204" pitchFamily="34" charset="0"/>
              </a:rPr>
              <a:t>(ارتفاع السعر </a:t>
            </a:r>
            <a:r>
              <a:rPr lang="ar-SA" sz="3600" b="1" dirty="0">
                <a:solidFill>
                  <a:srgbClr val="7030A0"/>
                </a:solidFill>
                <a:latin typeface="Arial" panose="020B0604020202020204" pitchFamily="34" charset="0"/>
                <a:cs typeface="Arial" panose="020B0604020202020204" pitchFamily="34" charset="0"/>
              </a:rPr>
              <a:t>للمنتِج </a:t>
            </a:r>
            <a:r>
              <a:rPr lang="en-US" sz="3600" b="1" dirty="0">
                <a:solidFill>
                  <a:srgbClr val="7030A0"/>
                </a:solidFill>
                <a:latin typeface="Arial" panose="020B0604020202020204" pitchFamily="34" charset="0"/>
                <a:cs typeface="Arial" panose="020B0604020202020204" pitchFamily="34" charset="0"/>
              </a:rPr>
              <a:t>P</a:t>
            </a:r>
            <a:r>
              <a:rPr lang="ar-SA" sz="3600" b="1" dirty="0">
                <a:latin typeface="Arial" panose="020B0604020202020204" pitchFamily="34" charset="0"/>
                <a:cs typeface="Arial" panose="020B0604020202020204" pitchFamily="34" charset="0"/>
              </a:rPr>
              <a:t> وارتفاع الكمية </a:t>
            </a:r>
            <a:r>
              <a:rPr lang="en-US" sz="3600" b="1" dirty="0">
                <a:latin typeface="Arial" panose="020B0604020202020204" pitchFamily="34" charset="0"/>
                <a:cs typeface="Arial" panose="020B0604020202020204" pitchFamily="34" charset="0"/>
              </a:rPr>
              <a:t>(Q</a:t>
            </a:r>
            <a:r>
              <a:rPr lang="he-IL" sz="3600" b="1" dirty="0">
                <a:latin typeface="Arial" panose="020B0604020202020204" pitchFamily="34" charset="0"/>
                <a:cs typeface="Arial" panose="020B0604020202020204" pitchFamily="34" charset="0"/>
              </a:rPr>
              <a:t>.</a:t>
            </a:r>
          </a:p>
          <a:p>
            <a:pPr marL="96838" indent="0">
              <a:buNone/>
            </a:pPr>
            <a:endParaRPr lang="he-IL" sz="3600" b="1" dirty="0">
              <a:latin typeface="Arial" panose="020B0604020202020204" pitchFamily="34" charset="0"/>
              <a:cs typeface="Arial" panose="020B0604020202020204" pitchFamily="34" charset="0"/>
            </a:endParaRPr>
          </a:p>
          <a:p>
            <a:pPr marL="96838" lvl="0" indent="0">
              <a:buNone/>
            </a:pPr>
            <a:r>
              <a:rPr lang="he-IL" sz="3600" b="1" dirty="0">
                <a:latin typeface="Arial" panose="020B0604020202020204" pitchFamily="34" charset="0"/>
                <a:cs typeface="Arial" panose="020B0604020202020204" pitchFamily="34" charset="0"/>
              </a:rPr>
              <a:t>3. </a:t>
            </a:r>
            <a:r>
              <a:rPr lang="ar-SA" sz="3600" b="1" u="sng" dirty="0">
                <a:solidFill>
                  <a:srgbClr val="0070C0"/>
                </a:solidFill>
                <a:latin typeface="Arial" panose="020B0604020202020204" pitchFamily="34" charset="0"/>
                <a:cs typeface="Arial" panose="020B0604020202020204" pitchFamily="34" charset="0"/>
              </a:rPr>
              <a:t>النتائج على الحكومة</a:t>
            </a:r>
            <a:r>
              <a:rPr lang="ar-SA" sz="3600" b="1" dirty="0">
                <a:solidFill>
                  <a:srgbClr val="0070C0"/>
                </a:solidFill>
                <a:latin typeface="Arial" panose="020B0604020202020204" pitchFamily="34" charset="0"/>
                <a:cs typeface="Arial" panose="020B0604020202020204" pitchFamily="34" charset="0"/>
              </a:rPr>
              <a:t>: </a:t>
            </a:r>
            <a:r>
              <a:rPr lang="ar-SA" sz="3600" dirty="0">
                <a:solidFill>
                  <a:schemeClr val="tx1"/>
                </a:solidFill>
                <a:latin typeface="Arial" panose="020B0604020202020204" pitchFamily="34" charset="0"/>
                <a:cs typeface="Arial" panose="020B0604020202020204" pitchFamily="34" charset="0"/>
              </a:rPr>
              <a:t>ارتفاع مصروفات الحكومة. </a:t>
            </a:r>
            <a:r>
              <a:rPr lang="ar-SA" sz="3600" b="1" dirty="0">
                <a:solidFill>
                  <a:schemeClr val="tx1"/>
                </a:solidFill>
                <a:latin typeface="Arial" panose="020B0604020202020204" pitchFamily="34" charset="0"/>
                <a:cs typeface="Arial" panose="020B0604020202020204" pitchFamily="34" charset="0"/>
              </a:rPr>
              <a:t> </a:t>
            </a:r>
            <a:endParaRPr lang="en-US" sz="3600" dirty="0">
              <a:solidFill>
                <a:schemeClr val="tx1"/>
              </a:solidFill>
              <a:latin typeface="Arial" panose="020B0604020202020204" pitchFamily="34" charset="0"/>
              <a:cs typeface="Arial" panose="020B0604020202020204" pitchFamily="34" charset="0"/>
            </a:endParaRPr>
          </a:p>
          <a:p>
            <a:pPr marL="96838" indent="0">
              <a:buNone/>
            </a:pPr>
            <a:r>
              <a:rPr lang="ar-SA" sz="3600" b="1" dirty="0">
                <a:solidFill>
                  <a:srgbClr val="FF0000"/>
                </a:solidFill>
                <a:latin typeface="Arial" panose="020B0604020202020204" pitchFamily="34" charset="0"/>
                <a:cs typeface="Arial" panose="020B0604020202020204" pitchFamily="34" charset="0"/>
              </a:rPr>
              <a:t>    الدعم الحكومي </a:t>
            </a:r>
            <a:r>
              <a:rPr lang="en-US" sz="3600" b="1" dirty="0">
                <a:solidFill>
                  <a:srgbClr val="FF0000"/>
                </a:solidFill>
                <a:latin typeface="Arial" panose="020B0604020202020204" pitchFamily="34" charset="0"/>
                <a:cs typeface="Arial" panose="020B0604020202020204" pitchFamily="34" charset="0"/>
              </a:rPr>
              <a:t>(Sub) </a:t>
            </a:r>
            <a:r>
              <a:rPr lang="he-IL" sz="3600" b="1" dirty="0">
                <a:solidFill>
                  <a:srgbClr val="FF0000"/>
                </a:solidFill>
                <a:latin typeface="Arial" panose="020B0604020202020204" pitchFamily="34" charset="0"/>
                <a:cs typeface="Arial" panose="020B0604020202020204" pitchFamily="34" charset="0"/>
              </a:rPr>
              <a:t> </a:t>
            </a:r>
            <a:r>
              <a:rPr lang="ar-SA" sz="3600" b="1" dirty="0">
                <a:solidFill>
                  <a:srgbClr val="FF0000"/>
                </a:solidFill>
                <a:latin typeface="Arial" panose="020B0604020202020204" pitchFamily="34" charset="0"/>
                <a:cs typeface="Arial" panose="020B0604020202020204" pitchFamily="34" charset="0"/>
              </a:rPr>
              <a:t>للسلعة هو </a:t>
            </a:r>
            <a:r>
              <a:rPr lang="ar-SA" sz="3600" dirty="0">
                <a:solidFill>
                  <a:srgbClr val="00B050"/>
                </a:solidFill>
                <a:latin typeface="Arial" panose="020B0604020202020204" pitchFamily="34" charset="0"/>
                <a:cs typeface="Arial" panose="020B0604020202020204" pitchFamily="34" charset="0"/>
              </a:rPr>
              <a:t>الفرق بين سعر المنتج وسعر المستهلك </a:t>
            </a:r>
            <a:r>
              <a:rPr lang="ar-SA" sz="3600" b="1" u="sng" dirty="0">
                <a:latin typeface="Arial" panose="020B0604020202020204" pitchFamily="34" charset="0"/>
                <a:cs typeface="Arial" panose="020B0604020202020204" pitchFamily="34" charset="0"/>
              </a:rPr>
              <a:t>ضرب</a:t>
            </a:r>
            <a:r>
              <a:rPr lang="ar-SA" sz="3600" dirty="0">
                <a:latin typeface="Arial" panose="020B0604020202020204" pitchFamily="34" charset="0"/>
                <a:cs typeface="Arial" panose="020B0604020202020204" pitchFamily="34" charset="0"/>
              </a:rPr>
              <a:t> كمية  </a:t>
            </a:r>
          </a:p>
          <a:p>
            <a:pPr marL="96838" indent="0">
              <a:buNone/>
            </a:pPr>
            <a:r>
              <a:rPr lang="ar-SA" sz="3600" dirty="0">
                <a:latin typeface="Arial" panose="020B0604020202020204" pitchFamily="34" charset="0"/>
                <a:cs typeface="Arial" panose="020B0604020202020204" pitchFamily="34" charset="0"/>
              </a:rPr>
              <a:t>    التوازن الجديدة </a:t>
            </a:r>
            <a:r>
              <a:rPr lang="ar-SA" sz="3600" dirty="0">
                <a:solidFill>
                  <a:srgbClr val="FF0000"/>
                </a:solidFill>
                <a:latin typeface="Arial" panose="020B0604020202020204" pitchFamily="34" charset="0"/>
                <a:cs typeface="Arial" panose="020B0604020202020204" pitchFamily="34" charset="0"/>
              </a:rPr>
              <a:t>(الكمية </a:t>
            </a:r>
            <a:r>
              <a:rPr lang="ar-SA" sz="3600" b="1" dirty="0">
                <a:solidFill>
                  <a:srgbClr val="FF0000"/>
                </a:solidFill>
                <a:latin typeface="Arial" panose="020B0604020202020204" pitchFamily="34" charset="0"/>
                <a:cs typeface="Arial" panose="020B0604020202020204" pitchFamily="34" charset="0"/>
              </a:rPr>
              <a:t>1</a:t>
            </a:r>
            <a:r>
              <a:rPr lang="en-US" sz="3600" dirty="0">
                <a:solidFill>
                  <a:srgbClr val="FF0000"/>
                </a:solidFill>
                <a:latin typeface="Arial" panose="020B0604020202020204" pitchFamily="34" charset="0"/>
                <a:cs typeface="Arial" panose="020B0604020202020204" pitchFamily="34" charset="0"/>
              </a:rPr>
              <a:t>(</a:t>
            </a:r>
            <a:r>
              <a:rPr lang="en-US" sz="3600" b="1" dirty="0">
                <a:solidFill>
                  <a:srgbClr val="FF0000"/>
                </a:solidFill>
                <a:latin typeface="Arial" panose="020B0604020202020204" pitchFamily="34" charset="0"/>
                <a:cs typeface="Arial" panose="020B0604020202020204" pitchFamily="34" charset="0"/>
              </a:rPr>
              <a:t>Q</a:t>
            </a:r>
            <a:endParaRPr lang="en-US" sz="3600" dirty="0">
              <a:solidFill>
                <a:srgbClr val="FF0000"/>
              </a:solidFill>
              <a:latin typeface="Arial" panose="020B0604020202020204" pitchFamily="34" charset="0"/>
              <a:cs typeface="Arial" panose="020B0604020202020204" pitchFamily="34" charset="0"/>
            </a:endParaRPr>
          </a:p>
          <a:p>
            <a:pPr marL="96838" indent="0">
              <a:buNone/>
            </a:pPr>
            <a:endParaRPr lang="en-US" sz="3600" dirty="0">
              <a:latin typeface="Arial" panose="020B0604020202020204" pitchFamily="34" charset="0"/>
              <a:cs typeface="Arial" panose="020B0604020202020204" pitchFamily="34" charset="0"/>
            </a:endParaRPr>
          </a:p>
          <a:p>
            <a:pPr marL="0" indent="0">
              <a:lnSpc>
                <a:spcPct val="107000"/>
              </a:lnSpc>
              <a:spcAft>
                <a:spcPts val="0"/>
              </a:spcAft>
              <a:buNone/>
            </a:pP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44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fade">
                                      <p:cBhvr>
                                        <p:cTn id="54" dur="1000"/>
                                        <p:tgtEl>
                                          <p:spTgt spid="4">
                                            <p:txEl>
                                              <p:pRg st="8" end="8"/>
                                            </p:txEl>
                                          </p:spTgt>
                                        </p:tgtEl>
                                      </p:cBhvr>
                                    </p:animEffect>
                                    <p:anim calcmode="lin" valueType="num">
                                      <p:cBhvr>
                                        <p:cTn id="5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marL="342900" lvl="0" indent="-342900" algn="r">
              <a:spcBef>
                <a:spcPts val="0"/>
              </a:spcBef>
            </a:pPr>
            <a:r>
              <a:rPr lang="ar-SA" dirty="0">
                <a:solidFill>
                  <a:srgbClr val="0070C0"/>
                </a:solidFill>
                <a:ea typeface="Calibri" panose="020F0502020204030204" pitchFamily="34" charset="0"/>
                <a:cs typeface="Arial" panose="020B0604020202020204" pitchFamily="34" charset="0"/>
              </a:rPr>
              <a:t>3. </a:t>
            </a:r>
            <a:r>
              <a:rPr lang="ar-SA" dirty="0">
                <a:solidFill>
                  <a:srgbClr val="FF0000"/>
                </a:solidFill>
                <a:ea typeface="Calibri" panose="020F0502020204030204" pitchFamily="34" charset="0"/>
                <a:cs typeface="Arial" panose="020B0604020202020204" pitchFamily="34" charset="0"/>
              </a:rPr>
              <a:t>تحديد حصص</a:t>
            </a:r>
            <a:r>
              <a:rPr lang="he-IL" dirty="0">
                <a:solidFill>
                  <a:srgbClr val="FF0000"/>
                </a:solidFill>
                <a:ea typeface="Calibri" panose="020F0502020204030204" pitchFamily="34" charset="0"/>
                <a:cs typeface="Arial" panose="020B0604020202020204" pitchFamily="34" charset="0"/>
              </a:rPr>
              <a:t>/</a:t>
            </a:r>
            <a:r>
              <a:rPr lang="ar-SA" dirty="0">
                <a:solidFill>
                  <a:srgbClr val="FF0000"/>
                </a:solidFill>
                <a:ea typeface="Calibri" panose="020F0502020204030204" pitchFamily="34" charset="0"/>
                <a:cs typeface="Arial" panose="020B0604020202020204" pitchFamily="34" charset="0"/>
              </a:rPr>
              <a:t>سقف إنتاج.</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1"/>
            <a:ext cx="12028601" cy="4166294"/>
          </a:xfrm>
        </p:spPr>
        <p:txBody>
          <a:bodyPr>
            <a:normAutofit/>
          </a:bodyPr>
          <a:lstStyle/>
          <a:p>
            <a:pPr marL="0" lvl="0" indent="0" algn="just">
              <a:lnSpc>
                <a:spcPct val="107000"/>
              </a:lnSpc>
              <a:spcAft>
                <a:spcPts val="0"/>
              </a:spcAft>
              <a:buClr>
                <a:srgbClr val="C45911"/>
              </a:buClr>
              <a:buNone/>
            </a:pPr>
            <a:r>
              <a:rPr lang="ar-SA" sz="4000" b="1" dirty="0">
                <a:solidFill>
                  <a:srgbClr val="0070C0"/>
                </a:solidFill>
                <a:latin typeface="Arial" panose="020B0604020202020204" pitchFamily="34" charset="0"/>
                <a:ea typeface="Calibri" panose="020F0502020204030204" pitchFamily="34" charset="0"/>
                <a:cs typeface="Arial" panose="020B0604020202020204" pitchFamily="34" charset="0"/>
              </a:rPr>
              <a:t>تحديد حصص</a:t>
            </a:r>
            <a:r>
              <a:rPr lang="he-IL" sz="4000" b="1"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ar-SA" sz="4000" b="1" dirty="0">
                <a:solidFill>
                  <a:srgbClr val="0070C0"/>
                </a:solidFill>
                <a:latin typeface="Arial" panose="020B0604020202020204" pitchFamily="34" charset="0"/>
                <a:ea typeface="Calibri" panose="020F0502020204030204" pitchFamily="34" charset="0"/>
                <a:cs typeface="Arial" panose="020B0604020202020204" pitchFamily="34" charset="0"/>
              </a:rPr>
              <a:t>سقف إنتاج:</a:t>
            </a:r>
            <a:r>
              <a:rPr lang="ar-SA"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ar-SA" sz="4000" dirty="0">
                <a:latin typeface="Arial" panose="020B0604020202020204" pitchFamily="34" charset="0"/>
                <a:ea typeface="Calibri" panose="020F0502020204030204" pitchFamily="34" charset="0"/>
                <a:cs typeface="Arial" panose="020B0604020202020204" pitchFamily="34" charset="0"/>
              </a:rPr>
              <a:t>تقوم الحكومة بتحديد مساحات من الأراضي الزراعية لتحديد كميات الإنتاج المسموح إنتاجها</a:t>
            </a:r>
            <a:r>
              <a:rPr lang="ar-SA" sz="40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ar-SA" sz="4000" dirty="0">
                <a:latin typeface="Arial" panose="020B0604020202020204" pitchFamily="34" charset="0"/>
                <a:ea typeface="Calibri" panose="020F0502020204030204" pitchFamily="34" charset="0"/>
                <a:cs typeface="Arial" panose="020B0604020202020204" pitchFamily="34" charset="0"/>
              </a:rPr>
              <a:t>"سقف إنتاج" بحسب رخص خاصة تهدف من خلالها منع فائض العرض والمحافظة على السعر الأدنى،</a:t>
            </a:r>
            <a:r>
              <a:rPr lang="ar-SA" sz="4000" dirty="0">
                <a:latin typeface="Arial" panose="020B0604020202020204" pitchFamily="34" charset="0"/>
                <a:ea typeface="Calibri" panose="020F0502020204030204" pitchFamily="34" charset="0"/>
              </a:rPr>
              <a:t> </a:t>
            </a:r>
            <a:r>
              <a:rPr lang="ar-SA" sz="4000" dirty="0">
                <a:latin typeface="Arial" panose="020B0604020202020204" pitchFamily="34" charset="0"/>
                <a:ea typeface="Calibri" panose="020F0502020204030204" pitchFamily="34" charset="0"/>
                <a:cs typeface="Arial" panose="020B0604020202020204" pitchFamily="34" charset="0"/>
              </a:rPr>
              <a:t>من خلال </a:t>
            </a:r>
            <a:r>
              <a:rPr lang="ar-SA" sz="4000" dirty="0">
                <a:solidFill>
                  <a:srgbClr val="0070C0"/>
                </a:solidFill>
                <a:latin typeface="Arial" panose="020B0604020202020204" pitchFamily="34" charset="0"/>
                <a:ea typeface="Calibri" panose="020F0502020204030204" pitchFamily="34" charset="0"/>
                <a:cs typeface="Arial" panose="020B0604020202020204" pitchFamily="34" charset="0"/>
              </a:rPr>
              <a:t>القانون والمراقبة، </a:t>
            </a:r>
            <a:r>
              <a:rPr lang="ar-SA" sz="4000" dirty="0">
                <a:latin typeface="Arial" panose="020B0604020202020204" pitchFamily="34" charset="0"/>
                <a:ea typeface="Calibri" panose="020F0502020204030204" pitchFamily="34" charset="0"/>
                <a:cs typeface="Arial" panose="020B0604020202020204" pitchFamily="34" charset="0"/>
              </a:rPr>
              <a:t>تسن الحكومة قانون يحدد السعر الأدنى ويمنع البيع بأقل منه والمخالف تعاقبه وفقا للقانون.</a:t>
            </a:r>
            <a:endParaRPr lang="en-US" sz="28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370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nSpc>
                <a:spcPct val="107000"/>
              </a:lnSpc>
              <a:spcAft>
                <a:spcPts val="800"/>
              </a:spcAft>
            </a:pPr>
            <a:r>
              <a:rPr lang="ar-SA" sz="4000" dirty="0">
                <a:solidFill>
                  <a:srgbClr val="C45911"/>
                </a:solidFill>
                <a:latin typeface="Arial" panose="020B0604020202020204" pitchFamily="34" charset="0"/>
                <a:ea typeface="Calibri" panose="020F0502020204030204" pitchFamily="34" charset="0"/>
                <a:cs typeface="Arial" panose="020B0604020202020204" pitchFamily="34" charset="0"/>
              </a:rPr>
              <a:t>أسئلة من البچروت عن موضوع سعر حد أدنى</a:t>
            </a:r>
            <a:endParaRPr lang="he-IL" sz="4000" dirty="0">
              <a:solidFill>
                <a:srgbClr val="FF0000"/>
              </a:solidFill>
              <a:latin typeface="Arial" panose="020B0604020202020204" pitchFamily="34" charset="0"/>
            </a:endParaRPr>
          </a:p>
        </p:txBody>
      </p:sp>
      <p:pic>
        <p:nvPicPr>
          <p:cNvPr id="5" name="מציין מיקום תוכן 4"/>
          <p:cNvPicPr>
            <a:picLocks noGrp="1" noChangeAspect="1"/>
          </p:cNvPicPr>
          <p:nvPr>
            <p:ph sz="quarter" idx="4"/>
          </p:nvPr>
        </p:nvPicPr>
        <p:blipFill>
          <a:blip r:embed="rId3"/>
          <a:stretch>
            <a:fillRect/>
          </a:stretch>
        </p:blipFill>
        <p:spPr>
          <a:xfrm>
            <a:off x="2130458" y="1123918"/>
            <a:ext cx="6583250" cy="5653953"/>
          </a:xfrm>
          <a:prstGeom prst="rect">
            <a:avLst/>
          </a:prstGeom>
        </p:spPr>
      </p:pic>
    </p:spTree>
    <p:extLst>
      <p:ext uri="{BB962C8B-B14F-4D97-AF65-F5344CB8AC3E}">
        <p14:creationId xmlns:p14="http://schemas.microsoft.com/office/powerpoint/2010/main" val="26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latin typeface="Arial" panose="020B0604020202020204" pitchFamily="34" charset="0"/>
            </a:endParaRPr>
          </a:p>
        </p:txBody>
      </p:sp>
      <p:sp>
        <p:nvSpPr>
          <p:cNvPr id="5" name="כותרת 4"/>
          <p:cNvSpPr>
            <a:spLocks noGrp="1"/>
          </p:cNvSpPr>
          <p:nvPr>
            <p:ph type="ctrTitle"/>
          </p:nvPr>
        </p:nvSpPr>
        <p:spPr/>
        <p:txBody>
          <a:bodyPr/>
          <a:lstStyle/>
          <a:p>
            <a:r>
              <a:rPr lang="ar-AE" dirty="0">
                <a:solidFill>
                  <a:srgbClr val="192A72"/>
                </a:solidFill>
              </a:rPr>
              <a:t>اسم الفصل الدراسي</a:t>
            </a:r>
            <a:endParaRPr lang="he-IL" dirty="0">
              <a:solidFill>
                <a:srgbClr val="192A72"/>
              </a:solidFill>
            </a:endParaRPr>
          </a:p>
        </p:txBody>
      </p:sp>
      <p:sp>
        <p:nvSpPr>
          <p:cNvPr id="8" name="כותרת משנה 7"/>
          <p:cNvSpPr>
            <a:spLocks noGrp="1"/>
          </p:cNvSpPr>
          <p:nvPr>
            <p:ph type="subTitle" idx="1"/>
          </p:nvPr>
        </p:nvSpPr>
        <p:spPr>
          <a:xfrm>
            <a:off x="0" y="2795384"/>
            <a:ext cx="12190413" cy="888311"/>
          </a:xfrm>
        </p:spPr>
        <p:txBody>
          <a:bodyPr/>
          <a:lstStyle/>
          <a:p>
            <a:r>
              <a:rPr lang="he-IL" sz="4800" dirty="0"/>
              <a:t> </a:t>
            </a:r>
            <a:r>
              <a:rPr lang="he-IL" sz="4800" b="1" dirty="0">
                <a:solidFill>
                  <a:srgbClr val="FF0000"/>
                </a:solidFill>
              </a:rPr>
              <a:t>6.5.2.1 </a:t>
            </a:r>
            <a:r>
              <a:rPr lang="ar-SA" sz="4800" b="1" dirty="0">
                <a:solidFill>
                  <a:srgbClr val="FF0000"/>
                </a:solidFill>
              </a:rPr>
              <a:t>سعر الحد الأقصى</a:t>
            </a:r>
            <a:endParaRPr lang="en-US" sz="3600" b="1" dirty="0">
              <a:solidFill>
                <a:srgbClr val="FF0000"/>
              </a:solidFill>
              <a:ea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rPr>
              <a:t>سؤال 2</a:t>
            </a:r>
            <a:endParaRPr lang="he-IL" sz="4000" dirty="0">
              <a:solidFill>
                <a:srgbClr val="FF0000"/>
              </a:solidFill>
              <a:latin typeface="Arial" panose="020B0604020202020204" pitchFamily="34" charset="0"/>
            </a:endParaRPr>
          </a:p>
        </p:txBody>
      </p:sp>
      <p:pic>
        <p:nvPicPr>
          <p:cNvPr id="7" name="מציין מיקום תוכן 6"/>
          <p:cNvPicPr>
            <a:picLocks noGrp="1" noChangeAspect="1"/>
          </p:cNvPicPr>
          <p:nvPr>
            <p:ph sz="quarter" idx="4"/>
          </p:nvPr>
        </p:nvPicPr>
        <p:blipFill>
          <a:blip r:embed="rId3"/>
          <a:stretch>
            <a:fillRect/>
          </a:stretch>
        </p:blipFill>
        <p:spPr>
          <a:xfrm>
            <a:off x="452487" y="999241"/>
            <a:ext cx="8257879" cy="5722070"/>
          </a:xfrm>
          <a:prstGeom prst="rect">
            <a:avLst/>
          </a:prstGeom>
        </p:spPr>
      </p:pic>
    </p:spTree>
    <p:extLst>
      <p:ext uri="{BB962C8B-B14F-4D97-AF65-F5344CB8AC3E}">
        <p14:creationId xmlns:p14="http://schemas.microsoft.com/office/powerpoint/2010/main" val="49103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solidFill>
                  <a:srgbClr val="FF0000"/>
                </a:solidFill>
                <a:ea typeface="Calibri" panose="020F0502020204030204" pitchFamily="34" charset="0"/>
                <a:cs typeface="Arial" panose="020B0604020202020204" pitchFamily="34" charset="0"/>
              </a:rPr>
              <a:t>تحديد حصص</a:t>
            </a:r>
            <a:r>
              <a:rPr lang="he-IL" sz="4000" u="sng" dirty="0">
                <a:solidFill>
                  <a:srgbClr val="FF0000"/>
                </a:solidFill>
                <a:ea typeface="Calibri" panose="020F0502020204030204" pitchFamily="34" charset="0"/>
                <a:cs typeface="Arial" panose="020B0604020202020204" pitchFamily="34" charset="0"/>
              </a:rPr>
              <a:t>/</a:t>
            </a:r>
            <a:r>
              <a:rPr lang="ar-SA" sz="4000" u="sng" dirty="0">
                <a:solidFill>
                  <a:srgbClr val="FF0000"/>
                </a:solidFill>
                <a:ea typeface="Calibri" panose="020F0502020204030204" pitchFamily="34" charset="0"/>
                <a:cs typeface="Arial" panose="020B0604020202020204" pitchFamily="34" charset="0"/>
              </a:rPr>
              <a:t>سقف إنتاج </a:t>
            </a:r>
            <a:r>
              <a:rPr lang="ar-SA" sz="4000" u="sng" dirty="0">
                <a:latin typeface="Arial" panose="020B0604020202020204" pitchFamily="34" charset="0"/>
                <a:cs typeface="Arial" panose="020B0604020202020204" pitchFamily="34" charset="0"/>
              </a:rPr>
              <a:t>في منحنيات العرض والطلب</a:t>
            </a:r>
            <a:r>
              <a:rPr lang="ar-SA" sz="4000" dirty="0">
                <a:latin typeface="Arial" panose="020B0604020202020204" pitchFamily="34" charset="0"/>
                <a:cs typeface="Arial" panose="020B0604020202020204" pitchFamily="34" charset="0"/>
              </a:rPr>
              <a:t>.</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828609" y="1287077"/>
            <a:ext cx="7476405" cy="5377674"/>
          </a:xfrm>
          <a:prstGeom prst="rect">
            <a:avLst/>
          </a:prstGeom>
        </p:spPr>
      </p:pic>
    </p:spTree>
    <p:extLst>
      <p:ext uri="{BB962C8B-B14F-4D97-AF65-F5344CB8AC3E}">
        <p14:creationId xmlns:p14="http://schemas.microsoft.com/office/powerpoint/2010/main" val="12137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739529" y="213094"/>
            <a:ext cx="9450884" cy="720000"/>
          </a:xfrm>
        </p:spPr>
        <p:txBody>
          <a:bodyPr/>
          <a:lstStyle/>
          <a:p>
            <a:pPr algn="r"/>
            <a:r>
              <a:rPr lang="ar-SA" dirty="0">
                <a:solidFill>
                  <a:srgbClr val="0070C0"/>
                </a:solidFill>
                <a:latin typeface="Arial" panose="020B0604020202020204" pitchFamily="34" charset="0"/>
                <a:ea typeface="Calibri" panose="020F0502020204030204" pitchFamily="34" charset="0"/>
                <a:cs typeface="Arial" panose="020B0604020202020204" pitchFamily="34" charset="0"/>
              </a:rPr>
              <a:t>4. </a:t>
            </a:r>
            <a:r>
              <a:rPr lang="ar-SA" dirty="0">
                <a:solidFill>
                  <a:srgbClr val="FF0000"/>
                </a:solidFill>
                <a:latin typeface="Arial" panose="020B0604020202020204" pitchFamily="34" charset="0"/>
                <a:ea typeface="Calibri" panose="020F0502020204030204" pitchFamily="34" charset="0"/>
                <a:cs typeface="Arial" panose="020B0604020202020204" pitchFamily="34" charset="0"/>
              </a:rPr>
              <a:t>تصدير المنتجات (</a:t>
            </a:r>
            <a:r>
              <a:rPr lang="ar-SA" b="0" dirty="0">
                <a:solidFill>
                  <a:srgbClr val="FF0000"/>
                </a:solidFill>
                <a:latin typeface="Arial" panose="020B0604020202020204" pitchFamily="34" charset="0"/>
                <a:ea typeface="Calibri" panose="020F0502020204030204" pitchFamily="34" charset="0"/>
                <a:cs typeface="Arial" panose="020B0604020202020204" pitchFamily="34" charset="0"/>
              </a:rPr>
              <a:t>المحاصيل الزراعية):</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70" y="1103291"/>
            <a:ext cx="11708089" cy="4976998"/>
          </a:xfrm>
        </p:spPr>
        <p:txBody>
          <a:bodyPr>
            <a:normAutofit/>
          </a:bodyPr>
          <a:lstStyle/>
          <a:p>
            <a:pPr marL="0" lvl="0" indent="0" algn="just">
              <a:lnSpc>
                <a:spcPct val="107000"/>
              </a:lnSpc>
              <a:spcAft>
                <a:spcPts val="0"/>
              </a:spcAft>
              <a:buClr>
                <a:srgbClr val="C45911"/>
              </a:buClr>
              <a:buNone/>
            </a:pPr>
            <a:r>
              <a:rPr lang="ar-SA" sz="4000" b="1" dirty="0">
                <a:solidFill>
                  <a:srgbClr val="0070C0"/>
                </a:solidFill>
                <a:latin typeface="Arial" panose="020B0604020202020204" pitchFamily="34" charset="0"/>
                <a:ea typeface="Calibri" panose="020F0502020204030204" pitchFamily="34" charset="0"/>
                <a:cs typeface="Arial" panose="020B0604020202020204" pitchFamily="34" charset="0"/>
              </a:rPr>
              <a:t>تصدير المنتجات </a:t>
            </a:r>
            <a:r>
              <a:rPr lang="ar-SA" sz="4000" b="1" dirty="0">
                <a:latin typeface="Arial" panose="020B0604020202020204" pitchFamily="34" charset="0"/>
                <a:ea typeface="Calibri" panose="020F0502020204030204" pitchFamily="34" charset="0"/>
                <a:cs typeface="Arial" panose="020B0604020202020204" pitchFamily="34" charset="0"/>
              </a:rPr>
              <a:t>(</a:t>
            </a:r>
            <a:r>
              <a:rPr lang="ar-SA" sz="4000" dirty="0">
                <a:latin typeface="Arial" panose="020B0604020202020204" pitchFamily="34" charset="0"/>
                <a:ea typeface="Calibri" panose="020F0502020204030204" pitchFamily="34" charset="0"/>
                <a:cs typeface="Arial" panose="020B0604020202020204" pitchFamily="34" charset="0"/>
              </a:rPr>
              <a:t>المحاصيل الزراعية)</a:t>
            </a:r>
            <a:r>
              <a:rPr lang="ar-SA"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ar-SA" sz="4000" dirty="0">
                <a:latin typeface="Arial" panose="020B0604020202020204" pitchFamily="34" charset="0"/>
                <a:ea typeface="Calibri" panose="020F0502020204030204" pitchFamily="34" charset="0"/>
                <a:cs typeface="Arial" panose="020B0604020202020204" pitchFamily="34" charset="0"/>
              </a:rPr>
              <a:t>تسمح الحكومة للمنتجين تصدير المنتجات الى الخارج (على افتراض أن السعر السلعة العالمي</a:t>
            </a:r>
            <a:r>
              <a:rPr lang="ar-SA" sz="40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P</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W</a:t>
            </a:r>
            <a:r>
              <a:rPr lang="ar-SA" sz="4000" dirty="0">
                <a:latin typeface="Arial" panose="020B0604020202020204" pitchFamily="34" charset="0"/>
                <a:ea typeface="Calibri" panose="020F0502020204030204" pitchFamily="34" charset="0"/>
                <a:cs typeface="Arial" panose="020B0604020202020204" pitchFamily="34" charset="0"/>
              </a:rPr>
              <a:t>"</a:t>
            </a:r>
            <a:r>
              <a:rPr lang="ar-SA" sz="3200" dirty="0">
                <a:latin typeface="Arial" panose="020B0604020202020204" pitchFamily="34" charset="0"/>
                <a:ea typeface="Calibri" panose="020F0502020204030204" pitchFamily="34" charset="0"/>
                <a:cs typeface="Arial" panose="020B0604020202020204" pitchFamily="34" charset="0"/>
              </a:rPr>
              <a:t> </a:t>
            </a:r>
            <a:r>
              <a:rPr lang="ar-SA" sz="4000" dirty="0">
                <a:latin typeface="Arial" panose="020B0604020202020204" pitchFamily="34" charset="0"/>
                <a:ea typeface="Calibri" panose="020F0502020204030204" pitchFamily="34" charset="0"/>
                <a:cs typeface="Arial" panose="020B0604020202020204" pitchFamily="34" charset="0"/>
              </a:rPr>
              <a:t>في خارج البلاد </a:t>
            </a:r>
            <a:r>
              <a:rPr lang="ar-SA"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أعلى</a:t>
            </a:r>
            <a:r>
              <a:rPr lang="ar-SA" sz="4000" dirty="0">
                <a:latin typeface="Arial" panose="020B0604020202020204" pitchFamily="34" charset="0"/>
                <a:ea typeface="Calibri" panose="020F0502020204030204" pitchFamily="34" charset="0"/>
                <a:cs typeface="Arial" panose="020B0604020202020204" pitchFamily="34" charset="0"/>
              </a:rPr>
              <a:t> من السعر المحلي)، درس التجارة الخارجية.</a:t>
            </a:r>
            <a:endParaRPr lang="en-US" sz="28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68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solidFill>
                  <a:srgbClr val="FF0000"/>
                </a:solidFill>
                <a:latin typeface="Arial" panose="020B0604020202020204" pitchFamily="34" charset="0"/>
                <a:ea typeface="Calibri" panose="020F0502020204030204" pitchFamily="34" charset="0"/>
                <a:cs typeface="Arial" panose="020B0604020202020204" pitchFamily="34" charset="0"/>
              </a:rPr>
              <a:t>تصدير المنتجات (</a:t>
            </a:r>
            <a:r>
              <a:rPr lang="ar-SA" sz="4000" b="0" u="sng" dirty="0">
                <a:solidFill>
                  <a:srgbClr val="FF0000"/>
                </a:solidFill>
                <a:latin typeface="Arial" panose="020B0604020202020204" pitchFamily="34" charset="0"/>
                <a:ea typeface="Calibri" panose="020F0502020204030204" pitchFamily="34" charset="0"/>
                <a:cs typeface="Arial" panose="020B0604020202020204" pitchFamily="34" charset="0"/>
              </a:rPr>
              <a:t>المحاصيل الزراعية) </a:t>
            </a:r>
            <a:r>
              <a:rPr lang="ar-SA" sz="4000" u="sng" dirty="0">
                <a:latin typeface="Arial" panose="020B0604020202020204" pitchFamily="34" charset="0"/>
                <a:cs typeface="Arial" panose="020B0604020202020204" pitchFamily="34" charset="0"/>
              </a:rPr>
              <a:t>في منحنيات العرض والطلب.</a:t>
            </a:r>
            <a:endParaRPr lang="he-IL" sz="4000" u="sng"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655189" y="1091752"/>
            <a:ext cx="6379051" cy="4812134"/>
          </a:xfrm>
          <a:prstGeom prst="rect">
            <a:avLst/>
          </a:prstGeom>
        </p:spPr>
      </p:pic>
    </p:spTree>
    <p:extLst>
      <p:ext uri="{BB962C8B-B14F-4D97-AF65-F5344CB8AC3E}">
        <p14:creationId xmlns:p14="http://schemas.microsoft.com/office/powerpoint/2010/main" val="35722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latin typeface="Arial" panose="020B0604020202020204" pitchFamily="34" charset="0"/>
                <a:ea typeface="Times New Roman" panose="02020603050405020304" pitchFamily="18" charset="0"/>
                <a:cs typeface="Arial" panose="020B0604020202020204" pitchFamily="34" charset="0"/>
              </a:rPr>
              <a:t>تأثير ضمان الدخل المزارعين على الجهاز الاقتصادي</a:t>
            </a:r>
            <a:r>
              <a:rPr lang="ar-SA" sz="4000" dirty="0">
                <a:latin typeface="Arial" panose="020B0604020202020204" pitchFamily="34" charset="0"/>
                <a:ea typeface="Times New Roman" panose="02020603050405020304" pitchFamily="18" charset="0"/>
                <a:cs typeface="Arial" panose="020B0604020202020204" pitchFamily="34" charset="0"/>
              </a:rPr>
              <a:t>.</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rmAutofit/>
          </a:bodyPr>
          <a:lstStyle/>
          <a:p>
            <a:pPr marL="0" indent="0">
              <a:lnSpc>
                <a:spcPct val="107000"/>
              </a:lnSpc>
              <a:spcAft>
                <a:spcPts val="0"/>
              </a:spcAft>
              <a:buNone/>
              <a:tabLst>
                <a:tab pos="4914900" algn="r"/>
              </a:tabLst>
            </a:pPr>
            <a:r>
              <a:rPr lang="ar-SA" sz="4400" dirty="0">
                <a:latin typeface="Arial" panose="020B0604020202020204" pitchFamily="34" charset="0"/>
                <a:ea typeface="Times New Roman" panose="02020603050405020304" pitchFamily="18" charset="0"/>
                <a:cs typeface="Arial" panose="020B0604020202020204" pitchFamily="34" charset="0"/>
              </a:rPr>
              <a:t>هذه الخطوة تكلف الحكومة أموالاً كثيرة وتسبب:</a:t>
            </a:r>
            <a:br>
              <a:rPr lang="ar-SA" sz="4400" dirty="0">
                <a:latin typeface="Arial" panose="020B0604020202020204" pitchFamily="34" charset="0"/>
                <a:ea typeface="Times New Roman" panose="02020603050405020304" pitchFamily="18" charset="0"/>
                <a:cs typeface="Arial" panose="020B0604020202020204" pitchFamily="34" charset="0"/>
              </a:rPr>
            </a:br>
            <a:r>
              <a:rPr lang="ar-SA" sz="4400" dirty="0">
                <a:latin typeface="Arial" panose="020B0604020202020204" pitchFamily="34" charset="0"/>
                <a:ea typeface="Times New Roman" panose="02020603050405020304" pitchFamily="18" charset="0"/>
                <a:cs typeface="Arial" panose="020B0604020202020204" pitchFamily="34" charset="0"/>
              </a:rPr>
              <a:t>- العجز في ميزانية الحكومة مما يدفع التضخم المالي الى التحرك.</a:t>
            </a:r>
            <a:endParaRPr lang="en-US" sz="32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0"/>
              </a:spcAft>
              <a:buNone/>
              <a:tabLst>
                <a:tab pos="4914900" algn="r"/>
              </a:tabLst>
            </a:pPr>
            <a:r>
              <a:rPr lang="ar-SA" sz="4400" dirty="0">
                <a:latin typeface="Arial" panose="020B0604020202020204" pitchFamily="34" charset="0"/>
                <a:ea typeface="Times New Roman" panose="02020603050405020304" pitchFamily="18" charset="0"/>
                <a:cs typeface="Arial" panose="020B0604020202020204" pitchFamily="34" charset="0"/>
              </a:rPr>
              <a:t>- تبذير عوامل إنتاج حيوية لنمو الجهاز الاقتصادي.</a:t>
            </a:r>
            <a:br>
              <a:rPr lang="en-US" sz="4400" dirty="0">
                <a:latin typeface="Arial" panose="020B0604020202020204" pitchFamily="34" charset="0"/>
                <a:ea typeface="Times New Roman" panose="02020603050405020304" pitchFamily="18" charset="0"/>
                <a:cs typeface="Arial" panose="020B0604020202020204" pitchFamily="34" charset="0"/>
              </a:rPr>
            </a:br>
            <a:r>
              <a:rPr lang="ar-SA" sz="4400" dirty="0">
                <a:latin typeface="Arial" panose="020B0604020202020204" pitchFamily="34" charset="0"/>
                <a:ea typeface="Times New Roman" panose="02020603050405020304" pitchFamily="18" charset="0"/>
                <a:cs typeface="Arial" panose="020B0604020202020204" pitchFamily="34" charset="0"/>
              </a:rPr>
              <a:t>- المس بنجاعة توزيع الموارد في الجهاز الاقتصادي.</a:t>
            </a:r>
            <a:r>
              <a:rPr lang="he-IL" sz="4400" b="1"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69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rPr>
              <a:t>اسئلة للمراجعة:</a:t>
            </a:r>
            <a:endParaRPr lang="he-IL" sz="4000" dirty="0">
              <a:solidFill>
                <a:srgbClr val="FF0000"/>
              </a:solidFill>
              <a:latin typeface="Arial" panose="020B0604020202020204" pitchFamily="34" charset="0"/>
            </a:endParaRPr>
          </a:p>
        </p:txBody>
      </p:sp>
      <p:pic>
        <p:nvPicPr>
          <p:cNvPr id="5" name="מציין מיקום תוכן 4"/>
          <p:cNvPicPr>
            <a:picLocks noGrp="1" noChangeAspect="1"/>
          </p:cNvPicPr>
          <p:nvPr>
            <p:ph sz="quarter" idx="4"/>
          </p:nvPr>
        </p:nvPicPr>
        <p:blipFill>
          <a:blip r:embed="rId3"/>
          <a:stretch>
            <a:fillRect/>
          </a:stretch>
        </p:blipFill>
        <p:spPr>
          <a:xfrm>
            <a:off x="168753" y="933094"/>
            <a:ext cx="8890406" cy="5821052"/>
          </a:xfrm>
          <a:prstGeom prst="rect">
            <a:avLst/>
          </a:prstGeom>
        </p:spPr>
      </p:pic>
    </p:spTree>
    <p:extLst>
      <p:ext uri="{BB962C8B-B14F-4D97-AF65-F5344CB8AC3E}">
        <p14:creationId xmlns:p14="http://schemas.microsoft.com/office/powerpoint/2010/main" val="23587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rPr>
              <a:t>سؤال 2</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457322" y="933093"/>
            <a:ext cx="9110884" cy="5100061"/>
          </a:xfrm>
          <a:prstGeom prst="rect">
            <a:avLst/>
          </a:prstGeom>
        </p:spPr>
      </p:pic>
    </p:spTree>
    <p:extLst>
      <p:ext uri="{BB962C8B-B14F-4D97-AF65-F5344CB8AC3E}">
        <p14:creationId xmlns:p14="http://schemas.microsoft.com/office/powerpoint/2010/main" val="41237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rPr>
              <a:t>سؤال 3</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60256" y="1121871"/>
            <a:ext cx="8597245" cy="5468334"/>
          </a:xfrm>
          <a:prstGeom prst="rect">
            <a:avLst/>
          </a:prstGeom>
        </p:spPr>
      </p:pic>
    </p:spTree>
    <p:extLst>
      <p:ext uri="{BB962C8B-B14F-4D97-AF65-F5344CB8AC3E}">
        <p14:creationId xmlns:p14="http://schemas.microsoft.com/office/powerpoint/2010/main" val="390115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rPr>
              <a:t>سؤال 4</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60257" y="1103312"/>
            <a:ext cx="9087438" cy="5754687"/>
          </a:xfrm>
          <a:prstGeom prst="rect">
            <a:avLst/>
          </a:prstGeom>
        </p:spPr>
      </p:pic>
    </p:spTree>
    <p:extLst>
      <p:ext uri="{BB962C8B-B14F-4D97-AF65-F5344CB8AC3E}">
        <p14:creationId xmlns:p14="http://schemas.microsoft.com/office/powerpoint/2010/main" val="32157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solidFill>
                  <a:srgbClr val="FF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الحد الادنى للأجور</a:t>
            </a:r>
            <a:r>
              <a:rPr lang="ar-SA" sz="4000" dirty="0">
                <a:solidFill>
                  <a:srgbClr val="FF0000"/>
                </a:solidFill>
                <a:latin typeface="Arial" panose="020B0604020202020204" pitchFamily="34" charset="0"/>
                <a:ea typeface="Arial" panose="020B0604020202020204" pitchFamily="34" charset="0"/>
                <a:cs typeface="Arial" panose="020B0604020202020204" pitchFamily="34" charset="0"/>
              </a:rPr>
              <a:t> </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4251135"/>
          </a:xfrm>
        </p:spPr>
        <p:txBody>
          <a:bodyPr>
            <a:normAutofit/>
          </a:bodyPr>
          <a:lstStyle/>
          <a:p>
            <a:pPr marL="96838" indent="0" algn="just">
              <a:lnSpc>
                <a:spcPct val="107000"/>
              </a:lnSpc>
              <a:spcAft>
                <a:spcPts val="800"/>
              </a:spcAft>
              <a:buNone/>
            </a:pPr>
            <a:r>
              <a:rPr lang="ar-SA" sz="4000" b="1" dirty="0">
                <a:latin typeface="Arial" panose="020B0604020202020204" pitchFamily="34" charset="0"/>
                <a:ea typeface="Times New Roman" panose="02020603050405020304" pitchFamily="18" charset="0"/>
                <a:cs typeface="Arial" panose="020B0604020202020204" pitchFamily="34" charset="0"/>
              </a:rPr>
              <a:t>الحد الأدنى</a:t>
            </a:r>
            <a:r>
              <a:rPr lang="ar-SA" sz="4000" dirty="0">
                <a:latin typeface="Arial" panose="020B0604020202020204" pitchFamily="34" charset="0"/>
                <a:ea typeface="Times New Roman" panose="02020603050405020304" pitchFamily="18" charset="0"/>
                <a:cs typeface="Arial" panose="020B0604020202020204" pitchFamily="34" charset="0"/>
              </a:rPr>
              <a:t> </a:t>
            </a:r>
            <a:r>
              <a:rPr lang="ar-SA" sz="4000" b="1" dirty="0">
                <a:latin typeface="Arial" panose="020B0604020202020204" pitchFamily="34" charset="0"/>
                <a:ea typeface="Times New Roman" panose="02020603050405020304" pitchFamily="18" charset="0"/>
                <a:cs typeface="Arial" panose="020B0604020202020204" pitchFamily="34" charset="0"/>
              </a:rPr>
              <a:t>للأجور</a:t>
            </a:r>
            <a:r>
              <a:rPr lang="ar-SA" sz="4000" dirty="0">
                <a:latin typeface="Arial" panose="020B0604020202020204" pitchFamily="34" charset="0"/>
                <a:ea typeface="Times New Roman" panose="02020603050405020304" pitchFamily="18" charset="0"/>
                <a:cs typeface="Arial" panose="020B0604020202020204" pitchFamily="34" charset="0"/>
              </a:rPr>
              <a:t>: هو قانون سنته الحكومة من اجل حصول جميع العمال الأجرين على حد أدنى من الأجرة</a:t>
            </a:r>
            <a:r>
              <a:rPr lang="ar-SA" sz="4000" b="1" dirty="0">
                <a:latin typeface="Arial" panose="020B0604020202020204" pitchFamily="34" charset="0"/>
                <a:ea typeface="Times New Roman" panose="02020603050405020304" pitchFamily="18" charset="0"/>
                <a:cs typeface="Arial" panose="020B0604020202020204" pitchFamily="34" charset="0"/>
              </a:rPr>
              <a:t> </a:t>
            </a:r>
            <a:r>
              <a:rPr lang="ar-SA" sz="4000" b="1" u="sng" dirty="0">
                <a:latin typeface="Arial" panose="020B0604020202020204" pitchFamily="34" charset="0"/>
                <a:ea typeface="Times New Roman" panose="02020603050405020304" pitchFamily="18" charset="0"/>
                <a:cs typeface="Arial" panose="020B0604020202020204" pitchFamily="34" charset="0"/>
              </a:rPr>
              <a:t>ويكون أعلى</a:t>
            </a:r>
            <a:r>
              <a:rPr lang="ar-SA" sz="4000" dirty="0">
                <a:latin typeface="Arial" panose="020B0604020202020204" pitchFamily="34" charset="0"/>
                <a:ea typeface="Times New Roman" panose="02020603050405020304" pitchFamily="18" charset="0"/>
                <a:cs typeface="Arial" panose="020B0604020202020204" pitchFamily="34" charset="0"/>
              </a:rPr>
              <a:t> من أجر التوازن.</a:t>
            </a:r>
            <a:endParaRPr lang="en-US" sz="2800" dirty="0">
              <a:latin typeface="Arial" panose="020B0604020202020204" pitchFamily="34" charset="0"/>
              <a:ea typeface="Calibri" panose="020F0502020204030204" pitchFamily="34" charset="0"/>
              <a:cs typeface="Arial" panose="020B0604020202020204" pitchFamily="34" charset="0"/>
            </a:endParaRPr>
          </a:p>
          <a:p>
            <a:pPr marL="96838" indent="0" algn="just">
              <a:lnSpc>
                <a:spcPct val="110000"/>
              </a:lnSpc>
              <a:spcAft>
                <a:spcPts val="1315"/>
              </a:spcAft>
              <a:buNone/>
            </a:pPr>
            <a:r>
              <a:rPr lang="ar-SA" sz="4000" b="1" dirty="0">
                <a:latin typeface="Arial" panose="020B0604020202020204" pitchFamily="34" charset="0"/>
                <a:ea typeface="Times New Roman" panose="02020603050405020304" pitchFamily="18" charset="0"/>
                <a:cs typeface="Arial" panose="020B0604020202020204" pitchFamily="34" charset="0"/>
              </a:rPr>
              <a:t>يهدف</a:t>
            </a:r>
            <a:r>
              <a:rPr lang="ar-SA" sz="4000" dirty="0">
                <a:latin typeface="Arial" panose="020B0604020202020204" pitchFamily="34" charset="0"/>
                <a:ea typeface="Times New Roman" panose="02020603050405020304" pitchFamily="18" charset="0"/>
                <a:cs typeface="Arial" panose="020B0604020202020204" pitchFamily="34" charset="0"/>
              </a:rPr>
              <a:t> هذا القانون الى مساعدة العمال الأجرين وضمان أجرة عادلة لكي يتمكنوا من العيش باحترام</a:t>
            </a:r>
            <a:r>
              <a:rPr lang="ar-SA" sz="4000" dirty="0">
                <a:solidFill>
                  <a:srgbClr val="222222"/>
                </a:solidFill>
                <a:latin typeface="Arial" panose="020B0604020202020204" pitchFamily="34" charset="0"/>
                <a:ea typeface="Calibri" panose="020F0502020204030204" pitchFamily="34" charset="0"/>
                <a:cs typeface="Arial" panose="020B0604020202020204" pitchFamily="34" charset="0"/>
              </a:rPr>
              <a:t> ومنع أصحاب العمل من استغلال العمال</a:t>
            </a:r>
            <a:r>
              <a:rPr lang="ar-SA" sz="4000" dirty="0">
                <a:latin typeface="Arial" panose="020B0604020202020204" pitchFamily="34" charset="0"/>
                <a:ea typeface="Times New Roman" panose="02020603050405020304" pitchFamily="18" charset="0"/>
                <a:cs typeface="Arial" panose="020B0604020202020204" pitchFamily="34" charset="0"/>
              </a:rPr>
              <a:t> وتقليل فجوات الأجر بين طبقات المجتمع.</a:t>
            </a:r>
            <a:endParaRPr lang="ar-SA"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27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he-IL" sz="4000" dirty="0"/>
              <a:t> 6.5.2.1 </a:t>
            </a:r>
            <a:r>
              <a:rPr lang="ar-SA" sz="4000" dirty="0"/>
              <a:t>سعر الحد الأقصى</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1929203" cy="5505253"/>
          </a:xfrm>
        </p:spPr>
        <p:txBody>
          <a:bodyPr>
            <a:normAutofit/>
          </a:bodyPr>
          <a:lstStyle/>
          <a:p>
            <a:pPr marL="96838" indent="0" algn="just">
              <a:spcAft>
                <a:spcPts val="0"/>
              </a:spcAft>
              <a:buNone/>
            </a:pPr>
            <a:r>
              <a:rPr lang="ar-SA" sz="4400" b="1" dirty="0">
                <a:ea typeface="Calibri" panose="020F0502020204030204" pitchFamily="34" charset="0"/>
                <a:cs typeface="Arial" panose="020B0604020202020204" pitchFamily="34" charset="0"/>
              </a:rPr>
              <a:t>السعر الأقصى:</a:t>
            </a:r>
            <a:r>
              <a:rPr lang="ar-SA" sz="4400" dirty="0">
                <a:ea typeface="Calibri" panose="020F0502020204030204" pitchFamily="34" charset="0"/>
                <a:cs typeface="Arial" panose="020B0604020202020204" pitchFamily="34" charset="0"/>
              </a:rPr>
              <a:t> هو سعر </a:t>
            </a:r>
            <a:r>
              <a:rPr lang="ar-SA" sz="4400" b="1" u="sng" dirty="0">
                <a:solidFill>
                  <a:srgbClr val="FF0000"/>
                </a:solidFill>
                <a:ea typeface="Calibri" panose="020F0502020204030204" pitchFamily="34" charset="0"/>
                <a:cs typeface="Arial" panose="020B0604020202020204" pitchFamily="34" charset="0"/>
              </a:rPr>
              <a:t>اقل</a:t>
            </a:r>
            <a:r>
              <a:rPr lang="ar-SA" sz="4400" dirty="0">
                <a:ea typeface="Calibri" panose="020F0502020204030204" pitchFamily="34" charset="0"/>
                <a:cs typeface="Arial" panose="020B0604020202020204" pitchFamily="34" charset="0"/>
              </a:rPr>
              <a:t> من سعر التوازن، تحدده </a:t>
            </a:r>
            <a:r>
              <a:rPr lang="ar-SA" sz="4400" dirty="0">
                <a:solidFill>
                  <a:srgbClr val="0D0D0D"/>
                </a:solidFill>
                <a:ea typeface="Calibri" panose="020F0502020204030204" pitchFamily="34" charset="0"/>
                <a:cs typeface="Arial" panose="020B0604020202020204" pitchFamily="34" charset="0"/>
              </a:rPr>
              <a:t>الحكومة ب</a:t>
            </a:r>
            <a:r>
              <a:rPr lang="ar-SA" sz="4400" dirty="0">
                <a:ea typeface="Calibri" panose="020F0502020204030204" pitchFamily="34" charset="0"/>
                <a:cs typeface="Arial" panose="020B0604020202020204" pitchFamily="34" charset="0"/>
              </a:rPr>
              <a:t>هدف فسح المجال امام العائلات الفقيرة ان تستهلك كل ما تحتاجه من </a:t>
            </a:r>
            <a:r>
              <a:rPr lang="ar-SA" sz="4400" b="1" dirty="0">
                <a:ea typeface="Calibri" panose="020F0502020204030204" pitchFamily="34" charset="0"/>
                <a:cs typeface="Arial" panose="020B0604020202020204" pitchFamily="34" charset="0"/>
              </a:rPr>
              <a:t>السلع الأساسية</a:t>
            </a:r>
            <a:r>
              <a:rPr lang="ar-SA" sz="4400" dirty="0">
                <a:ea typeface="Calibri" panose="020F0502020204030204" pitchFamily="34" charset="0"/>
                <a:cs typeface="Arial" panose="020B0604020202020204" pitchFamily="34" charset="0"/>
              </a:rPr>
              <a:t> بسعر منخفض (كالخبز، الزيت، الملح، السكر...)</a:t>
            </a: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992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solidFill>
                  <a:srgbClr val="FF0000"/>
                </a:solidFill>
                <a:ea typeface="Arial" panose="020B0604020202020204" pitchFamily="34" charset="0"/>
                <a:cs typeface="Arial" panose="020B0604020202020204" pitchFamily="34" charset="0"/>
              </a:rPr>
              <a:t>الحد الادنى للأجور</a:t>
            </a:r>
            <a:r>
              <a:rPr lang="ar-SA" sz="4000" u="sng"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ar-SA" sz="4000" u="sng" dirty="0">
                <a:ea typeface="Calibri" panose="020F0502020204030204" pitchFamily="34" charset="0"/>
                <a:cs typeface="Arial" panose="020B0604020202020204" pitchFamily="34" charset="0"/>
              </a:rPr>
              <a:t>في منحنيات طلب العمل وعرض العمل</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1051279" y="1103313"/>
            <a:ext cx="7527113" cy="5505450"/>
          </a:xfrm>
          <a:prstGeom prst="rect">
            <a:avLst/>
          </a:prstGeom>
        </p:spPr>
      </p:pic>
    </p:spTree>
    <p:extLst>
      <p:ext uri="{BB962C8B-B14F-4D97-AF65-F5344CB8AC3E}">
        <p14:creationId xmlns:p14="http://schemas.microsoft.com/office/powerpoint/2010/main" val="13497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u="sng" dirty="0">
                <a:uFill>
                  <a:solidFill>
                    <a:srgbClr val="000000"/>
                  </a:solidFill>
                </a:uFill>
                <a:latin typeface="Arial" panose="020B0604020202020204" pitchFamily="34" charset="0"/>
                <a:ea typeface="Arial" panose="020B0604020202020204" pitchFamily="34" charset="0"/>
                <a:cs typeface="Arial" panose="020B0604020202020204" pitchFamily="34" charset="0"/>
              </a:rPr>
              <a:t>الحد الادنى للأجر</a:t>
            </a:r>
            <a:r>
              <a:rPr lang="ar-SA" sz="4000" dirty="0">
                <a:latin typeface="Arial" panose="020B0604020202020204" pitchFamily="34" charset="0"/>
                <a:ea typeface="Arial" panose="020B0604020202020204" pitchFamily="34" charset="0"/>
                <a:cs typeface="Arial" panose="020B0604020202020204" pitchFamily="34" charset="0"/>
              </a:rPr>
              <a:t>:</a:t>
            </a:r>
            <a:r>
              <a:rPr lang="ar-SA" sz="3600" dirty="0">
                <a:latin typeface="Arial" panose="020B0604020202020204" pitchFamily="34" charset="0"/>
                <a:ea typeface="Arial" panose="020B0604020202020204" pitchFamily="34" charset="0"/>
                <a:cs typeface="Arial" panose="020B0604020202020204" pitchFamily="34" charset="0"/>
              </a:rPr>
              <a:t> </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rmAutofit/>
          </a:bodyPr>
          <a:lstStyle/>
          <a:p>
            <a:pPr marL="96838" indent="0" algn="just">
              <a:lnSpc>
                <a:spcPct val="107000"/>
              </a:lnSpc>
              <a:spcAft>
                <a:spcPts val="0"/>
              </a:spcAft>
              <a:buNone/>
            </a:pPr>
            <a:r>
              <a:rPr lang="ar-SA" sz="4400" dirty="0">
                <a:latin typeface="Arial" panose="020B0604020202020204" pitchFamily="34" charset="0"/>
                <a:ea typeface="Arial" panose="020B0604020202020204" pitchFamily="34" charset="0"/>
                <a:cs typeface="Arial" panose="020B0604020202020204" pitchFamily="34" charset="0"/>
              </a:rPr>
              <a:t>هو اجر </a:t>
            </a:r>
            <a:r>
              <a:rPr lang="ar-SA" sz="4400" b="1" dirty="0">
                <a:solidFill>
                  <a:srgbClr val="000000"/>
                </a:solidFill>
                <a:latin typeface="Arial" panose="020B0604020202020204" pitchFamily="34" charset="0"/>
                <a:ea typeface="Traditional Arabic" panose="02020603050405020304" pitchFamily="18" charset="-78"/>
                <a:cs typeface="Arial" panose="020B0604020202020204" pitchFamily="34" charset="0"/>
              </a:rPr>
              <a:t>اعلى</a:t>
            </a:r>
            <a:r>
              <a:rPr lang="ar-SA" sz="4400" b="1" dirty="0">
                <a:latin typeface="Arial" panose="020B0604020202020204" pitchFamily="34" charset="0"/>
                <a:ea typeface="Arial" panose="020B0604020202020204" pitchFamily="34" charset="0"/>
                <a:cs typeface="Arial" panose="020B0604020202020204" pitchFamily="34" charset="0"/>
              </a:rPr>
              <a:t> </a:t>
            </a:r>
            <a:r>
              <a:rPr lang="ar-SA" sz="4400" dirty="0">
                <a:latin typeface="Arial" panose="020B0604020202020204" pitchFamily="34" charset="0"/>
                <a:ea typeface="Arial" panose="020B0604020202020204" pitchFamily="34" charset="0"/>
                <a:cs typeface="Arial" panose="020B0604020202020204" pitchFamily="34" charset="0"/>
              </a:rPr>
              <a:t>من اجر التوازن ويسبب فائض</a:t>
            </a:r>
            <a:r>
              <a:rPr lang="ar-SA" sz="4400" b="1" dirty="0">
                <a:latin typeface="Arial" panose="020B0604020202020204" pitchFamily="34" charset="0"/>
                <a:ea typeface="Arial" panose="020B0604020202020204" pitchFamily="34" charset="0"/>
                <a:cs typeface="Arial" panose="020B0604020202020204" pitchFamily="34" charset="0"/>
              </a:rPr>
              <a:t> عرض</a:t>
            </a:r>
            <a:r>
              <a:rPr lang="he-IL" sz="4400" b="1" dirty="0">
                <a:latin typeface="Arial" panose="020B0604020202020204" pitchFamily="34" charset="0"/>
                <a:ea typeface="Arial" panose="020B0604020202020204" pitchFamily="34" charset="0"/>
                <a:cs typeface="Arial" panose="020B0604020202020204" pitchFamily="34" charset="0"/>
              </a:rPr>
              <a:t> (</a:t>
            </a:r>
            <a:r>
              <a:rPr lang="ar-SA" sz="4400" b="1" dirty="0">
                <a:latin typeface="Arial" panose="020B0604020202020204" pitchFamily="34" charset="0"/>
                <a:ea typeface="Arial" panose="020B0604020202020204" pitchFamily="34" charset="0"/>
                <a:cs typeface="Arial" panose="020B0604020202020204" pitchFamily="34" charset="0"/>
              </a:rPr>
              <a:t>بطالة</a:t>
            </a:r>
            <a:r>
              <a:rPr lang="he-IL" sz="4400" b="1" dirty="0">
                <a:latin typeface="Arial" panose="020B0604020202020204" pitchFamily="34" charset="0"/>
                <a:ea typeface="Arial" panose="020B0604020202020204" pitchFamily="34" charset="0"/>
                <a:cs typeface="Arial" panose="020B0604020202020204" pitchFamily="34" charset="0"/>
              </a:rPr>
              <a:t>)</a:t>
            </a:r>
            <a:r>
              <a:rPr lang="ar-SA" sz="4400" b="1" dirty="0">
                <a:latin typeface="Arial" panose="020B0604020202020204" pitchFamily="34" charset="0"/>
                <a:ea typeface="Arial" panose="020B0604020202020204" pitchFamily="34" charset="0"/>
                <a:cs typeface="Arial" panose="020B0604020202020204" pitchFamily="34" charset="0"/>
              </a:rPr>
              <a:t>. </a:t>
            </a: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lgn="just">
              <a:lnSpc>
                <a:spcPct val="107000"/>
              </a:lnSpc>
              <a:spcAft>
                <a:spcPts val="0"/>
              </a:spcAft>
              <a:buNone/>
            </a:pPr>
            <a:r>
              <a:rPr lang="ar-SA" sz="4400" dirty="0">
                <a:latin typeface="Arial" panose="020B0604020202020204" pitchFamily="34" charset="0"/>
                <a:ea typeface="Arial" panose="020B0604020202020204" pitchFamily="34" charset="0"/>
                <a:cs typeface="Arial" panose="020B0604020202020204" pitchFamily="34" charset="0"/>
              </a:rPr>
              <a:t>أي ان </a:t>
            </a:r>
            <a:r>
              <a:rPr lang="ar-SA" sz="4400" b="1" dirty="0">
                <a:solidFill>
                  <a:srgbClr val="7030A0"/>
                </a:solidFill>
                <a:latin typeface="Arial" panose="020B0604020202020204" pitchFamily="34" charset="0"/>
                <a:ea typeface="Traditional Arabic" panose="02020603050405020304" pitchFamily="18" charset="-78"/>
                <a:cs typeface="Arial" panose="020B0604020202020204" pitchFamily="34" charset="0"/>
              </a:rPr>
              <a:t>الكمية المعروضة للعمال</a:t>
            </a:r>
            <a:r>
              <a:rPr lang="ar-SA" sz="4400" b="1" dirty="0">
                <a:solidFill>
                  <a:srgbClr val="7030A0"/>
                </a:solidFill>
                <a:latin typeface="Arial" panose="020B0604020202020204" pitchFamily="34" charset="0"/>
                <a:ea typeface="Arial" panose="020B0604020202020204" pitchFamily="34" charset="0"/>
                <a:cs typeface="Arial" panose="020B0604020202020204" pitchFamily="34" charset="0"/>
              </a:rPr>
              <a:t> او ساعات العمل المعروضة من قِبل العمال</a:t>
            </a:r>
            <a:r>
              <a:rPr lang="ar-SA" sz="4400" b="1" dirty="0">
                <a:latin typeface="Arial" panose="020B0604020202020204" pitchFamily="34" charset="0"/>
                <a:ea typeface="Arial" panose="020B0604020202020204" pitchFamily="34" charset="0"/>
                <a:cs typeface="Arial" panose="020B0604020202020204" pitchFamily="34" charset="0"/>
              </a:rPr>
              <a:t> </a:t>
            </a:r>
            <a:r>
              <a:rPr lang="ar-SA" sz="4400" b="1" u="sng" dirty="0">
                <a:latin typeface="Arial" panose="020B0604020202020204" pitchFamily="34" charset="0"/>
                <a:ea typeface="Arial" panose="020B0604020202020204" pitchFamily="34" charset="0"/>
                <a:cs typeface="Arial" panose="020B0604020202020204" pitchFamily="34" charset="0"/>
              </a:rPr>
              <a:t>أكبر</a:t>
            </a:r>
            <a:r>
              <a:rPr lang="ar-SA" sz="4400" b="1" dirty="0">
                <a:latin typeface="Arial" panose="020B0604020202020204" pitchFamily="34" charset="0"/>
                <a:ea typeface="Arial" panose="020B0604020202020204" pitchFamily="34" charset="0"/>
                <a:cs typeface="Arial" panose="020B0604020202020204" pitchFamily="34" charset="0"/>
              </a:rPr>
              <a:t> من</a:t>
            </a:r>
            <a:r>
              <a:rPr lang="ar-SA" sz="4400" dirty="0">
                <a:latin typeface="Arial" panose="020B0604020202020204" pitchFamily="34" charset="0"/>
                <a:ea typeface="Arial" panose="020B0604020202020204" pitchFamily="34" charset="0"/>
                <a:cs typeface="Arial" panose="020B0604020202020204" pitchFamily="34" charset="0"/>
              </a:rPr>
              <a:t> </a:t>
            </a:r>
            <a:r>
              <a:rPr lang="ar-SA" sz="4400" b="1" dirty="0">
                <a:solidFill>
                  <a:srgbClr val="00B050"/>
                </a:solidFill>
                <a:latin typeface="Arial" panose="020B0604020202020204" pitchFamily="34" charset="0"/>
                <a:ea typeface="Traditional Arabic" panose="02020603050405020304" pitchFamily="18" charset="-78"/>
                <a:cs typeface="Arial" panose="020B0604020202020204" pitchFamily="34" charset="0"/>
              </a:rPr>
              <a:t>الكمية المطلوبة للعمال</a:t>
            </a:r>
            <a:r>
              <a:rPr lang="ar-SA" sz="4400" dirty="0">
                <a:solidFill>
                  <a:srgbClr val="00B050"/>
                </a:solidFill>
                <a:latin typeface="Arial" panose="020B0604020202020204" pitchFamily="34" charset="0"/>
                <a:ea typeface="Traditional Arabic" panose="02020603050405020304" pitchFamily="18" charset="-78"/>
                <a:cs typeface="Arial" panose="020B0604020202020204" pitchFamily="34" charset="0"/>
              </a:rPr>
              <a:t> </a:t>
            </a:r>
            <a:r>
              <a:rPr lang="ar-SA" sz="4400" b="1" dirty="0">
                <a:solidFill>
                  <a:srgbClr val="00B050"/>
                </a:solidFill>
                <a:latin typeface="Arial" panose="020B0604020202020204" pitchFamily="34" charset="0"/>
                <a:ea typeface="Arial" panose="020B0604020202020204" pitchFamily="34" charset="0"/>
                <a:cs typeface="Arial" panose="020B0604020202020204" pitchFamily="34" charset="0"/>
              </a:rPr>
              <a:t>من قِبل الشركات</a:t>
            </a:r>
            <a:r>
              <a:rPr lang="he-IL" sz="4400" dirty="0">
                <a:latin typeface="Arial" panose="020B0604020202020204" pitchFamily="34" charset="0"/>
                <a:ea typeface="Arial" panose="020B060402020202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47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ea typeface="Times New Roman" panose="02020603050405020304" pitchFamily="18" charset="0"/>
                <a:cs typeface="Arial" panose="020B0604020202020204" pitchFamily="34" charset="0"/>
              </a:rPr>
              <a:t>حسنات لتحديد الحد الأدنى للأجور في الجهاز الاقتصادي</a:t>
            </a:r>
            <a:r>
              <a:rPr lang="he-IL" sz="4000" dirty="0"/>
              <a:t>:</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rmAutofit fontScale="92500" lnSpcReduction="20000"/>
          </a:bodyPr>
          <a:lstStyle/>
          <a:p>
            <a:pPr marL="96838" indent="0" algn="just">
              <a:spcAft>
                <a:spcPts val="0"/>
              </a:spcAft>
              <a:buNone/>
            </a:pPr>
            <a:endParaRPr lang="en-US" sz="4400" dirty="0"/>
          </a:p>
          <a:p>
            <a:pPr marL="342900" lvl="0" algn="just">
              <a:spcAft>
                <a:spcPts val="0"/>
              </a:spcAft>
              <a:buFont typeface="+mj-lt"/>
              <a:buAutoNum type="arabicPeriod"/>
            </a:pPr>
            <a:r>
              <a:rPr lang="ar-SA" sz="4400" dirty="0">
                <a:ea typeface="Times New Roman" panose="02020603050405020304" pitchFamily="18" charset="0"/>
                <a:cs typeface="Arial" panose="020B0604020202020204" pitchFamily="34" charset="0"/>
              </a:rPr>
              <a:t>مساعدة العمال الأجرين.</a:t>
            </a:r>
            <a:endParaRPr lang="en-US" sz="4400" dirty="0"/>
          </a:p>
          <a:p>
            <a:pPr marL="342900" lvl="0" algn="just">
              <a:spcAft>
                <a:spcPts val="0"/>
              </a:spcAft>
              <a:buFont typeface="+mj-lt"/>
              <a:buAutoNum type="arabicPeriod"/>
            </a:pPr>
            <a:r>
              <a:rPr lang="ar-SA" sz="4400" dirty="0">
                <a:solidFill>
                  <a:srgbClr val="222222"/>
                </a:solidFill>
                <a:ea typeface="Times New Roman" panose="02020603050405020304" pitchFamily="18" charset="0"/>
                <a:cs typeface="Arial" panose="020B0604020202020204" pitchFamily="34" charset="0"/>
              </a:rPr>
              <a:t>زيادة اجرة العامل تحفزه للعمل مما يساعد على</a:t>
            </a:r>
            <a:r>
              <a:rPr lang="ar-SA" sz="4400" dirty="0">
                <a:solidFill>
                  <a:srgbClr val="3D3D3D"/>
                </a:solidFill>
                <a:ea typeface="Times New Roman" panose="02020603050405020304" pitchFamily="18" charset="0"/>
                <a:cs typeface="Arial" panose="020B0604020202020204" pitchFamily="34" charset="0"/>
              </a:rPr>
              <a:t> زيادة الإنتاج</a:t>
            </a:r>
            <a:r>
              <a:rPr lang="ar-SA" sz="4400" dirty="0">
                <a:solidFill>
                  <a:srgbClr val="222222"/>
                </a:solidFill>
                <a:ea typeface="Times New Roman" panose="02020603050405020304" pitchFamily="18" charset="0"/>
                <a:cs typeface="Arial" panose="020B0604020202020204" pitchFamily="34" charset="0"/>
              </a:rPr>
              <a:t> النمو الاقتصادي</a:t>
            </a:r>
            <a:r>
              <a:rPr lang="ar-SA" sz="4400" dirty="0">
                <a:ea typeface="Times New Roman" panose="02020603050405020304" pitchFamily="18" charset="0"/>
                <a:cs typeface="Arial" panose="020B0604020202020204" pitchFamily="34" charset="0"/>
              </a:rPr>
              <a:t> </a:t>
            </a:r>
            <a:endParaRPr lang="en-US" sz="4400" dirty="0"/>
          </a:p>
          <a:p>
            <a:pPr marL="342900" lvl="0" algn="just">
              <a:spcAft>
                <a:spcPts val="0"/>
              </a:spcAft>
              <a:buFont typeface="+mj-lt"/>
              <a:buAutoNum type="arabicPeriod"/>
            </a:pPr>
            <a:r>
              <a:rPr lang="ar-SA" sz="4400" dirty="0">
                <a:ea typeface="Arial" panose="020B0604020202020204" pitchFamily="34" charset="0"/>
                <a:cs typeface="Arial" panose="020B0604020202020204" pitchFamily="34" charset="0"/>
              </a:rPr>
              <a:t>تقليل حدة الفقر. </a:t>
            </a:r>
            <a:endParaRPr lang="en-US" sz="4400" dirty="0"/>
          </a:p>
          <a:p>
            <a:pPr marL="342900" lvl="0" algn="just">
              <a:spcAft>
                <a:spcPts val="0"/>
              </a:spcAft>
              <a:buFont typeface="+mj-lt"/>
              <a:buAutoNum type="arabicPeriod"/>
            </a:pPr>
            <a:r>
              <a:rPr lang="ar-SA" sz="4400" dirty="0">
                <a:ea typeface="Times New Roman" panose="02020603050405020304" pitchFamily="18" charset="0"/>
                <a:cs typeface="Arial" panose="020B0604020202020204" pitchFamily="34" charset="0"/>
              </a:rPr>
              <a:t>ضمان أجرة عادلة لكي يتمكنوا من العيش باحترام. </a:t>
            </a:r>
            <a:endParaRPr lang="en-US" sz="4400" dirty="0"/>
          </a:p>
          <a:p>
            <a:pPr marL="342900" lvl="0" algn="just">
              <a:spcAft>
                <a:spcPts val="0"/>
              </a:spcAft>
              <a:buFont typeface="+mj-lt"/>
              <a:buAutoNum type="arabicPeriod"/>
            </a:pPr>
            <a:r>
              <a:rPr lang="ar-SA" sz="4400" dirty="0">
                <a:solidFill>
                  <a:srgbClr val="222222"/>
                </a:solidFill>
                <a:ea typeface="Times New Roman" panose="02020603050405020304" pitchFamily="18" charset="0"/>
                <a:cs typeface="Arial" panose="020B0604020202020204" pitchFamily="34" charset="0"/>
              </a:rPr>
              <a:t>يقلل من عدم المساواة في الدخل مع توفير حافز للعمل</a:t>
            </a:r>
            <a:r>
              <a:rPr lang="ar-SA" sz="4400" dirty="0">
                <a:ea typeface="Times New Roman" panose="02020603050405020304" pitchFamily="18" charset="0"/>
                <a:cs typeface="Arial" panose="020B0604020202020204" pitchFamily="34" charset="0"/>
              </a:rPr>
              <a:t>.</a:t>
            </a:r>
            <a:endParaRPr lang="en-US" sz="4400" dirty="0"/>
          </a:p>
          <a:p>
            <a:pPr marL="342900" lvl="0" algn="just">
              <a:spcAft>
                <a:spcPts val="0"/>
              </a:spcAft>
              <a:buFont typeface="+mj-lt"/>
              <a:buAutoNum type="arabicPeriod"/>
            </a:pPr>
            <a:r>
              <a:rPr lang="ar-SA" sz="4400" dirty="0">
                <a:ea typeface="Times New Roman" panose="02020603050405020304" pitchFamily="18" charset="0"/>
                <a:cs typeface="Arial" panose="020B0604020202020204" pitchFamily="34" charset="0"/>
              </a:rPr>
              <a:t>عدم استغلال المشغل "صاحب العمل" العمال الاجرين وبالخصوص الشباب صغار السن.</a:t>
            </a:r>
            <a:endParaRPr lang="en-US" sz="4400" dirty="0"/>
          </a:p>
          <a:p>
            <a:pPr marL="342900" lvl="0">
              <a:spcAft>
                <a:spcPts val="0"/>
              </a:spcAft>
              <a:buFont typeface="+mj-lt"/>
              <a:buAutoNum type="arabicPeriod"/>
            </a:pPr>
            <a:r>
              <a:rPr lang="ar-SA" sz="4000" dirty="0">
                <a:solidFill>
                  <a:srgbClr val="222222"/>
                </a:solidFill>
                <a:ea typeface="Times New Roman" panose="02020603050405020304" pitchFamily="18" charset="0"/>
                <a:cs typeface="Arial" panose="020B0604020202020204" pitchFamily="34" charset="0"/>
              </a:rPr>
              <a:t>زيادة الأجور والإنفاق يؤدي الى زيادة الطلب وخلق المزيد من فرص العمل</a:t>
            </a:r>
            <a:r>
              <a:rPr lang="en-US" sz="4000" dirty="0">
                <a:solidFill>
                  <a:srgbClr val="222222"/>
                </a:solidFill>
                <a:latin typeface="Arial" panose="020B0604020202020204" pitchFamily="34" charset="0"/>
                <a:ea typeface="Times New Roman" panose="02020603050405020304" pitchFamily="18" charset="0"/>
              </a:rPr>
              <a:t>.</a:t>
            </a:r>
            <a:endParaRPr lang="en-US" sz="4400" dirty="0"/>
          </a:p>
          <a:p>
            <a:pPr marL="96838" indent="0">
              <a:spcAft>
                <a:spcPts val="0"/>
              </a:spcAft>
              <a:buNone/>
            </a:pPr>
            <a:endParaRPr lang="ar-SA"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59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ea typeface="Times New Roman" panose="02020603050405020304" pitchFamily="18" charset="0"/>
                <a:cs typeface="Arial" panose="020B0604020202020204" pitchFamily="34" charset="0"/>
              </a:rPr>
              <a:t>سيئات لتحديد الحد الأدنى للأجور في الجهاز الاقتصادي</a:t>
            </a:r>
            <a:endParaRPr lang="he-IL" sz="40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4543365"/>
          </a:xfrm>
        </p:spPr>
        <p:txBody>
          <a:bodyPr>
            <a:noAutofit/>
          </a:bodyPr>
          <a:lstStyle/>
          <a:p>
            <a:pPr marL="342900" lvl="0" algn="just">
              <a:lnSpc>
                <a:spcPct val="107000"/>
              </a:lnSpc>
              <a:spcAft>
                <a:spcPts val="0"/>
              </a:spcAft>
              <a:buFont typeface="+mj-lt"/>
              <a:buAutoNum type="arabicPeriod"/>
            </a:pPr>
            <a:r>
              <a:rPr lang="he-IL" dirty="0">
                <a:solidFill>
                  <a:srgbClr val="3D3D3D"/>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3D3D3D"/>
                </a:solidFill>
                <a:latin typeface="Arial" panose="020B0604020202020204" pitchFamily="34" charset="0"/>
                <a:ea typeface="Times New Roman" panose="02020603050405020304" pitchFamily="18" charset="0"/>
                <a:cs typeface="Arial" panose="020B0604020202020204" pitchFamily="34" charset="0"/>
              </a:rPr>
              <a:t>البطالة، نقص الأيدي العاملة المنتجة للسلع وقلة الإنتاج يقلل من النمو الاقتصادي.</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lvl="0" algn="just">
              <a:lnSpc>
                <a:spcPct val="107000"/>
              </a:lnSpc>
              <a:spcAft>
                <a:spcPts val="0"/>
              </a:spcAft>
              <a:buFont typeface="+mj-lt"/>
              <a:buAutoNum type="arabicPeriod"/>
            </a:pPr>
            <a:r>
              <a:rPr lang="he-IL" dirty="0">
                <a:solidFill>
                  <a:srgbClr val="3D3D3D"/>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3D3D3D"/>
                </a:solidFill>
                <a:latin typeface="Arial" panose="020B0604020202020204" pitchFamily="34" charset="0"/>
                <a:ea typeface="Times New Roman" panose="02020603050405020304" pitchFamily="18" charset="0"/>
                <a:cs typeface="Arial" panose="020B0604020202020204" pitchFamily="34" charset="0"/>
              </a:rPr>
              <a:t>زيادة نسبة البطالة</a:t>
            </a:r>
            <a:r>
              <a:rPr lang="ar-SA" dirty="0">
                <a:latin typeface="Arial" panose="020B0604020202020204" pitchFamily="34" charset="0"/>
                <a:ea typeface="Times New Roman" panose="02020603050405020304" pitchFamily="18" charset="0"/>
                <a:cs typeface="Arial" panose="020B0604020202020204" pitchFamily="34" charset="0"/>
              </a:rPr>
              <a:t> لها اثار اجتماعية غير مرغوب بها في المجتمع.</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lvl="0" algn="just">
              <a:lnSpc>
                <a:spcPct val="107000"/>
              </a:lnSpc>
              <a:spcAft>
                <a:spcPts val="0"/>
              </a:spcAft>
              <a:buFont typeface="+mj-lt"/>
              <a:buAutoNum type="arabicPeriod"/>
            </a:pPr>
            <a:r>
              <a:rPr lang="he-IL" dirty="0">
                <a:solidFill>
                  <a:srgbClr val="3D3D3D"/>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3D3D3D"/>
                </a:solidFill>
                <a:latin typeface="Arial" panose="020B0604020202020204" pitchFamily="34" charset="0"/>
                <a:ea typeface="Times New Roman" panose="02020603050405020304" pitchFamily="18" charset="0"/>
                <a:cs typeface="Arial" panose="020B0604020202020204" pitchFamily="34" charset="0"/>
              </a:rPr>
              <a:t>زيادة تكاليف الإنتاج لدى الشركة مما يدفعها لزيادة الأسعار ويسبب "التضخم المالي النابع من زيادة التكاليف".</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lvl="0" algn="just">
              <a:lnSpc>
                <a:spcPct val="107000"/>
              </a:lnSpc>
              <a:spcAft>
                <a:spcPts val="0"/>
              </a:spcAft>
              <a:buFont typeface="+mj-lt"/>
              <a:buAutoNum type="arabicPeriod"/>
            </a:pPr>
            <a:r>
              <a:rPr lang="he-IL" dirty="0">
                <a:solidFill>
                  <a:srgbClr val="3D3D3D"/>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3D3D3D"/>
                </a:solidFill>
                <a:latin typeface="Arial" panose="020B0604020202020204" pitchFamily="34" charset="0"/>
                <a:ea typeface="Times New Roman" panose="02020603050405020304" pitchFamily="18" charset="0"/>
                <a:cs typeface="Arial" panose="020B0604020202020204" pitchFamily="34" charset="0"/>
              </a:rPr>
              <a:t>رفع </a:t>
            </a:r>
            <a:r>
              <a:rPr lang="ar-SA" dirty="0">
                <a:latin typeface="Arial" panose="020B0604020202020204" pitchFamily="34" charset="0"/>
                <a:ea typeface="Times New Roman" panose="02020603050405020304" pitchFamily="18" charset="0"/>
                <a:cs typeface="Arial" panose="020B0604020202020204" pitchFamily="34" charset="0"/>
              </a:rPr>
              <a:t>أجور بعض</a:t>
            </a:r>
            <a:r>
              <a:rPr lang="ar-SA" dirty="0">
                <a:solidFill>
                  <a:srgbClr val="3D3D3D"/>
                </a:solidFill>
                <a:latin typeface="Arial" panose="020B0604020202020204" pitchFamily="34" charset="0"/>
                <a:ea typeface="Times New Roman" panose="02020603050405020304" pitchFamily="18" charset="0"/>
                <a:cs typeface="Arial" panose="020B0604020202020204" pitchFamily="34" charset="0"/>
              </a:rPr>
              <a:t> العمال يؤدي إلى زيادة الاستهلاك لدى العمال وبالتالي زيادة الطلب ومن ثم زيادة الأسعار "التضخم المالي النابع من زيادة الطلب".</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lvl="0" algn="just">
              <a:lnSpc>
                <a:spcPct val="107000"/>
              </a:lnSpc>
              <a:spcAft>
                <a:spcPts val="0"/>
              </a:spcAft>
              <a:buFont typeface="+mj-lt"/>
              <a:buAutoNum type="arabicPeriod"/>
            </a:pPr>
            <a:r>
              <a:rPr lang="he-IL"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SA" dirty="0">
                <a:solidFill>
                  <a:srgbClr val="222222"/>
                </a:solidFill>
                <a:latin typeface="Arial" panose="020B0604020202020204" pitchFamily="34" charset="0"/>
                <a:ea typeface="Times New Roman" panose="02020603050405020304" pitchFamily="18" charset="0"/>
                <a:cs typeface="Arial" panose="020B0604020202020204" pitchFamily="34" charset="0"/>
              </a:rPr>
              <a:t>يمكن للشركات أن تجمد التعيينات الجديدة، مما يحد من فرص خريجي الجامعات الجدد وغيرهم</a:t>
            </a:r>
            <a:r>
              <a:rPr lang="ar-SA" dirty="0">
                <a:latin typeface="Arial" panose="020B0604020202020204" pitchFamily="34" charset="0"/>
                <a:ea typeface="Times New Roman" panose="02020603050405020304" pitchFamily="18" charset="0"/>
                <a:cs typeface="Arial" panose="020B0604020202020204" pitchFamily="34" charset="0"/>
              </a:rPr>
              <a:t> </a:t>
            </a:r>
            <a:r>
              <a:rPr lang="ar-SA" dirty="0">
                <a:solidFill>
                  <a:srgbClr val="222222"/>
                </a:solidFill>
                <a:latin typeface="Arial" panose="020B0604020202020204" pitchFamily="34" charset="0"/>
                <a:ea typeface="Times New Roman" panose="02020603050405020304" pitchFamily="18" charset="0"/>
                <a:cs typeface="Arial" panose="020B0604020202020204" pitchFamily="34" charset="0"/>
              </a:rPr>
              <a:t>ان يدخلوا إلى سوق العمل</a:t>
            </a:r>
            <a:r>
              <a:rPr lang="en-US"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lvl="0" algn="just">
              <a:lnSpc>
                <a:spcPct val="107000"/>
              </a:lnSpc>
              <a:spcAft>
                <a:spcPts val="0"/>
              </a:spcAft>
              <a:buFont typeface="+mj-lt"/>
              <a:buAutoNum type="arabicPeriod"/>
            </a:pPr>
            <a:r>
              <a:rPr lang="he-IL"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قد تزيد قوانين الحد الأدنى للأجور من</a:t>
            </a:r>
            <a:r>
              <a:rPr lang="he-IL"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الاستعانة بمصادر خارجية للعمل</a:t>
            </a:r>
            <a:r>
              <a:rPr lang="he-IL"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تقوم الشركات بنقل مرافقها إلى البلدان التي تكون فيها تكاليف العمالة أقل</a:t>
            </a:r>
            <a:r>
              <a:rPr lang="he-IL"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951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nSpc>
                <a:spcPct val="107000"/>
              </a:lnSpc>
              <a:spcAft>
                <a:spcPts val="800"/>
              </a:spcAft>
            </a:pPr>
            <a:r>
              <a:rPr lang="ar-JO" sz="4000" u="sng" dirty="0">
                <a:solidFill>
                  <a:srgbClr val="C45911"/>
                </a:solidFill>
                <a:latin typeface="Arial" panose="020B0604020202020204" pitchFamily="34" charset="0"/>
                <a:ea typeface="Calibri" panose="020F0502020204030204" pitchFamily="34" charset="0"/>
                <a:cs typeface="Arial" panose="020B0604020202020204" pitchFamily="34" charset="0"/>
              </a:rPr>
              <a:t>ورقة عمل في موضوع تدخل الحكومة في تحديد الأسعار</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725864" y="1103313"/>
            <a:ext cx="8210746" cy="5505450"/>
          </a:xfrm>
          <a:prstGeom prst="rect">
            <a:avLst/>
          </a:prstGeom>
        </p:spPr>
      </p:pic>
    </p:spTree>
    <p:extLst>
      <p:ext uri="{BB962C8B-B14F-4D97-AF65-F5344CB8AC3E}">
        <p14:creationId xmlns:p14="http://schemas.microsoft.com/office/powerpoint/2010/main" val="29493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rPr>
              <a:t>سؤال 3</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565607" y="933094"/>
            <a:ext cx="10439231" cy="5924906"/>
          </a:xfrm>
          <a:prstGeom prst="rect">
            <a:avLst/>
          </a:prstGeom>
        </p:spPr>
      </p:pic>
    </p:spTree>
    <p:extLst>
      <p:ext uri="{BB962C8B-B14F-4D97-AF65-F5344CB8AC3E}">
        <p14:creationId xmlns:p14="http://schemas.microsoft.com/office/powerpoint/2010/main" val="18586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200"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6546"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Arial" panose="020B0604020202020204" pitchFamily="34" charset="0"/>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Arial" panose="020B0604020202020204" pitchFamily="34" charset="0"/>
              </a:rPr>
              <a:t>rights@education.gov.il</a:t>
            </a:r>
            <a:endParaRPr lang="he-IL" sz="2800" dirty="0">
              <a:solidFill>
                <a:srgbClr val="192A72"/>
              </a:solidFill>
              <a:latin typeface="Arial" panose="020B0604020202020204" pitchFamily="34" charset="0"/>
            </a:endParaRPr>
          </a:p>
        </p:txBody>
      </p:sp>
      <p:sp>
        <p:nvSpPr>
          <p:cNvPr id="5" name="מלבן 4">
            <a:extLst>
              <a:ext uri="{FF2B5EF4-FFF2-40B4-BE49-F238E27FC236}">
                <a16:creationId xmlns:a16="http://schemas.microsoft.com/office/drawing/2014/main" id="{0276247E-F89D-4BE1-B3D6-7FE06BEB5A42}"/>
              </a:ext>
            </a:extLst>
          </p:cNvPr>
          <p:cNvSpPr/>
          <p:nvPr/>
        </p:nvSpPr>
        <p:spPr>
          <a:xfrm>
            <a:off x="1"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Arial" panose="020B0604020202020204" pitchFamily="34" charset="0"/>
              </a:rPr>
              <a:t>נוהל שימוש ביצירות מוגנות בזכויות יוצרים ואיתור בעלי זכויות </a:t>
            </a:r>
          </a:p>
        </p:txBody>
      </p:sp>
    </p:spTree>
    <p:extLst>
      <p:ext uri="{BB962C8B-B14F-4D97-AF65-F5344CB8AC3E}">
        <p14:creationId xmlns:p14="http://schemas.microsoft.com/office/powerpoint/2010/main" val="30668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cs typeface="Arial" panose="020B0604020202020204" pitchFamily="34" charset="0"/>
              </a:rPr>
              <a:t>سعر الحد الأقصى </a:t>
            </a:r>
            <a:r>
              <a:rPr lang="ar-SA" sz="4000" dirty="0">
                <a:latin typeface="Arial" panose="020B0604020202020204" pitchFamily="34" charset="0"/>
                <a:cs typeface="Arial" panose="020B0604020202020204" pitchFamily="34" charset="0"/>
              </a:rPr>
              <a:t>في منحنيات العرض والطلب</a:t>
            </a:r>
            <a:endParaRPr lang="he-IL" sz="4000" dirty="0">
              <a:solidFill>
                <a:srgbClr val="FF0000"/>
              </a:solidFill>
              <a:latin typeface="Arial" panose="020B0604020202020204" pitchFamily="34" charset="0"/>
            </a:endParaRPr>
          </a:p>
        </p:txBody>
      </p:sp>
      <p:pic>
        <p:nvPicPr>
          <p:cNvPr id="3" name="מציין מיקום תוכן 2"/>
          <p:cNvPicPr>
            <a:picLocks noGrp="1" noChangeAspect="1"/>
          </p:cNvPicPr>
          <p:nvPr>
            <p:ph sz="quarter" idx="4"/>
          </p:nvPr>
        </p:nvPicPr>
        <p:blipFill>
          <a:blip r:embed="rId3"/>
          <a:stretch>
            <a:fillRect/>
          </a:stretch>
        </p:blipFill>
        <p:spPr>
          <a:xfrm>
            <a:off x="503209" y="1225861"/>
            <a:ext cx="8065756" cy="4373661"/>
          </a:xfrm>
          <a:prstGeom prst="rect">
            <a:avLst/>
          </a:prstGeom>
        </p:spPr>
      </p:pic>
    </p:spTree>
    <p:extLst>
      <p:ext uri="{BB962C8B-B14F-4D97-AF65-F5344CB8AC3E}">
        <p14:creationId xmlns:p14="http://schemas.microsoft.com/office/powerpoint/2010/main" val="29436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572588" y="213094"/>
            <a:ext cx="9450884" cy="720000"/>
          </a:xfrm>
        </p:spPr>
        <p:txBody>
          <a:bodyPr/>
          <a:lstStyle/>
          <a:p>
            <a:pPr algn="r"/>
            <a:r>
              <a:rPr lang="ar-SA" sz="4000" dirty="0">
                <a:solidFill>
                  <a:srgbClr val="FF0000"/>
                </a:solidFill>
                <a:latin typeface="Arial" panose="020B0604020202020204" pitchFamily="34" charset="0"/>
                <a:ea typeface="Calibri" panose="020F0502020204030204" pitchFamily="34" charset="0"/>
                <a:cs typeface="Arial" panose="020B0604020202020204" pitchFamily="34" charset="0"/>
              </a:rPr>
              <a:t>النتيجة</a:t>
            </a:r>
            <a:r>
              <a:rPr lang="he-IL" sz="4000"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he-IL" sz="4000" dirty="0">
              <a:solidFill>
                <a:srgbClr val="FF0000"/>
              </a:solidFill>
              <a:latin typeface="Arial" panose="020B0604020202020204" pitchFamily="34" charset="0"/>
            </a:endParaRPr>
          </a:p>
        </p:txBody>
      </p:sp>
      <p:sp>
        <p:nvSpPr>
          <p:cNvPr id="5" name="מציין מיקום תוכן 4"/>
          <p:cNvSpPr>
            <a:spLocks noGrp="1"/>
          </p:cNvSpPr>
          <p:nvPr>
            <p:ph sz="quarter" idx="4"/>
          </p:nvPr>
        </p:nvSpPr>
        <p:spPr>
          <a:xfrm>
            <a:off x="93663" y="1103313"/>
            <a:ext cx="12028487" cy="3662156"/>
          </a:xfrm>
          <a:prstGeom prst="rect">
            <a:avLst/>
          </a:prstGeom>
        </p:spPr>
        <p:txBody>
          <a:bodyPr wrap="square">
            <a:spAutoFit/>
          </a:bodyPr>
          <a:lstStyle/>
          <a:p>
            <a:pPr algn="just">
              <a:lnSpc>
                <a:spcPct val="107000"/>
              </a:lnSpc>
            </a:pPr>
            <a:r>
              <a:rPr lang="ar-SA" sz="4400" dirty="0">
                <a:latin typeface="Arial" panose="020B0604020202020204" pitchFamily="34" charset="0"/>
                <a:ea typeface="Calibri" panose="020F0502020204030204" pitchFamily="34" charset="0"/>
                <a:cs typeface="Arial" panose="020B0604020202020204" pitchFamily="34" charset="0"/>
              </a:rPr>
              <a:t>بما ان السعر الأقصى هو سعر </a:t>
            </a:r>
            <a:r>
              <a:rPr lang="ar-SA" sz="4400" b="1" u="sng" dirty="0">
                <a:solidFill>
                  <a:srgbClr val="FF0000"/>
                </a:solidFill>
                <a:latin typeface="Arial" panose="020B0604020202020204" pitchFamily="34" charset="0"/>
                <a:ea typeface="Calibri" panose="020F0502020204030204" pitchFamily="34" charset="0"/>
                <a:cs typeface="Arial" panose="020B0604020202020204" pitchFamily="34" charset="0"/>
              </a:rPr>
              <a:t>اقل</a:t>
            </a:r>
            <a:r>
              <a:rPr lang="ar-SA" sz="4400" dirty="0">
                <a:latin typeface="Arial" panose="020B0604020202020204" pitchFamily="34" charset="0"/>
                <a:ea typeface="Calibri" panose="020F0502020204030204" pitchFamily="34" charset="0"/>
                <a:cs typeface="Arial" panose="020B0604020202020204" pitchFamily="34" charset="0"/>
              </a:rPr>
              <a:t> من سعر التوازن، هذا يؤدي الى ان </a:t>
            </a:r>
            <a:r>
              <a:rPr lang="ar-SA" sz="4400" dirty="0">
                <a:solidFill>
                  <a:srgbClr val="00B050"/>
                </a:solidFill>
                <a:latin typeface="Arial" panose="020B0604020202020204" pitchFamily="34" charset="0"/>
                <a:ea typeface="Calibri" panose="020F0502020204030204" pitchFamily="34" charset="0"/>
                <a:cs typeface="Arial" panose="020B0604020202020204" pitchFamily="34" charset="0"/>
              </a:rPr>
              <a:t>الكمية المطلوبة </a:t>
            </a:r>
            <a:r>
              <a:rPr lang="ar-SA" sz="4400" b="1" u="sng" dirty="0">
                <a:latin typeface="Arial" panose="020B0604020202020204" pitchFamily="34" charset="0"/>
                <a:ea typeface="Calibri" panose="020F0502020204030204" pitchFamily="34" charset="0"/>
                <a:cs typeface="Arial" panose="020B0604020202020204" pitchFamily="34" charset="0"/>
              </a:rPr>
              <a:t>أكبر</a:t>
            </a:r>
            <a:r>
              <a:rPr lang="ar-SA" sz="4400" dirty="0">
                <a:latin typeface="Arial" panose="020B0604020202020204" pitchFamily="34" charset="0"/>
                <a:ea typeface="Calibri" panose="020F0502020204030204" pitchFamily="34" charset="0"/>
                <a:cs typeface="Arial" panose="020B0604020202020204" pitchFamily="34" charset="0"/>
              </a:rPr>
              <a:t> من </a:t>
            </a:r>
            <a:r>
              <a:rPr lang="ar-SA" sz="4400" dirty="0">
                <a:solidFill>
                  <a:srgbClr val="0070C0"/>
                </a:solidFill>
                <a:latin typeface="Arial" panose="020B0604020202020204" pitchFamily="34" charset="0"/>
                <a:ea typeface="Calibri" panose="020F0502020204030204" pitchFamily="34" charset="0"/>
                <a:cs typeface="Arial" panose="020B0604020202020204" pitchFamily="34" charset="0"/>
              </a:rPr>
              <a:t>الكمية المعروضة </a:t>
            </a:r>
            <a:r>
              <a:rPr lang="ar-SA" sz="4400" dirty="0">
                <a:latin typeface="Arial" panose="020B0604020202020204" pitchFamily="34" charset="0"/>
                <a:ea typeface="Calibri" panose="020F0502020204030204" pitchFamily="34" charset="0"/>
                <a:cs typeface="Arial" panose="020B0604020202020204" pitchFamily="34" charset="0"/>
              </a:rPr>
              <a:t>أي </a:t>
            </a:r>
            <a:r>
              <a:rPr lang="ar-SA" sz="4400" b="1" dirty="0">
                <a:latin typeface="Arial" panose="020B0604020202020204" pitchFamily="34" charset="0"/>
                <a:ea typeface="Calibri" panose="020F0502020204030204" pitchFamily="34" charset="0"/>
                <a:cs typeface="Arial" panose="020B0604020202020204" pitchFamily="34" charset="0"/>
              </a:rPr>
              <a:t>نقص</a:t>
            </a:r>
            <a:r>
              <a:rPr lang="ar-SA" sz="4400" dirty="0">
                <a:latin typeface="Arial" panose="020B0604020202020204" pitchFamily="34" charset="0"/>
                <a:ea typeface="Calibri" panose="020F0502020204030204" pitchFamily="34" charset="0"/>
                <a:cs typeface="Arial" panose="020B0604020202020204" pitchFamily="34" charset="0"/>
              </a:rPr>
              <a:t> في السلعة. وجود النقص في السلع الضرورية يؤدي الى منافسة بين المستهلكين وأنفسهم مما يدفع بالسعر الى الاعلى باتجاه سعر التوازن</a:t>
            </a:r>
            <a:r>
              <a:rPr lang="he-IL" sz="44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64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1307584" y="213094"/>
            <a:ext cx="10882829" cy="720000"/>
          </a:xfrm>
        </p:spPr>
        <p:txBody>
          <a:bodyPr/>
          <a:lstStyle/>
          <a:p>
            <a:pPr algn="r"/>
            <a:r>
              <a:rPr lang="ar-SA" sz="3700" u="sng" dirty="0">
                <a:solidFill>
                  <a:srgbClr val="FF0000"/>
                </a:solidFill>
                <a:latin typeface="Arial" panose="020B0604020202020204" pitchFamily="34" charset="0"/>
                <a:ea typeface="Calibri" panose="020F0502020204030204" pitchFamily="34" charset="0"/>
                <a:cs typeface="Arial" panose="020B0604020202020204" pitchFamily="34" charset="0"/>
              </a:rPr>
              <a:t>ماذا تعمل الحكومة للحفاظ على السعر الأقصى المنخفض ومنعه من الارتفاع</a:t>
            </a:r>
            <a:r>
              <a:rPr lang="ar-SA" sz="3700"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he-IL" sz="3700"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1"/>
            <a:ext cx="12028601" cy="4552792"/>
          </a:xfrm>
        </p:spPr>
        <p:txBody>
          <a:bodyPr>
            <a:normAutofit/>
          </a:bodyPr>
          <a:lstStyle/>
          <a:p>
            <a:pPr marL="96838" indent="0">
              <a:lnSpc>
                <a:spcPct val="107000"/>
              </a:lnSpc>
              <a:spcAft>
                <a:spcPts val="0"/>
              </a:spcAft>
              <a:buNone/>
            </a:pPr>
            <a:r>
              <a:rPr lang="ar-SA" sz="4000" b="1" u="sng" dirty="0">
                <a:latin typeface="Arial" panose="020B0604020202020204" pitchFamily="34" charset="0"/>
                <a:ea typeface="Calibri" panose="020F0502020204030204" pitchFamily="34" charset="0"/>
                <a:cs typeface="Arial" panose="020B0604020202020204" pitchFamily="34" charset="0"/>
              </a:rPr>
              <a:t>الطرق الحكومة للحفاظ على سعر حد أقصى</a:t>
            </a:r>
            <a:r>
              <a:rPr lang="ar-SA" sz="4000" b="1" dirty="0">
                <a:latin typeface="Arial" panose="020B0604020202020204" pitchFamily="34" charset="0"/>
                <a:ea typeface="Calibri" panose="020F0502020204030204" pitchFamily="34" charset="0"/>
                <a:cs typeface="Arial" panose="020B0604020202020204" pitchFamily="34" charset="0"/>
              </a:rPr>
              <a:t>:</a:t>
            </a:r>
          </a:p>
          <a:p>
            <a:pPr marL="96838" indent="0">
              <a:lnSpc>
                <a:spcPct val="107000"/>
              </a:lnSpc>
              <a:spcAft>
                <a:spcPts val="0"/>
              </a:spcAft>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839788" indent="-742950">
              <a:buAutoNum type="arabicPeriod"/>
            </a:pPr>
            <a:r>
              <a:rPr lang="ar-SA" sz="4000" b="1" dirty="0">
                <a:solidFill>
                  <a:srgbClr val="0070C0"/>
                </a:solidFill>
                <a:ea typeface="Calibri" panose="020F0502020204030204" pitchFamily="34" charset="0"/>
                <a:cs typeface="Arial" panose="020B0604020202020204" pitchFamily="34" charset="0"/>
              </a:rPr>
              <a:t>استعمال طريقة التقنين</a:t>
            </a:r>
            <a:r>
              <a:rPr lang="ar-SA" sz="4000" b="1" u="sng" dirty="0">
                <a:solidFill>
                  <a:srgbClr val="0070C0"/>
                </a:solidFill>
                <a:ea typeface="Calibri" panose="020F0502020204030204" pitchFamily="34" charset="0"/>
                <a:cs typeface="Arial" panose="020B0604020202020204" pitchFamily="34" charset="0"/>
              </a:rPr>
              <a:t> أو القسائم "</a:t>
            </a:r>
            <a:r>
              <a:rPr lang="ar-SA" sz="4000" b="1" u="sng" dirty="0" err="1">
                <a:solidFill>
                  <a:srgbClr val="0070C0"/>
                </a:solidFill>
                <a:ea typeface="Calibri" panose="020F0502020204030204" pitchFamily="34" charset="0"/>
                <a:cs typeface="Arial" panose="020B0604020202020204" pitchFamily="34" charset="0"/>
              </a:rPr>
              <a:t>كوبونات</a:t>
            </a:r>
            <a:r>
              <a:rPr lang="ar-SA" sz="4000" b="1" u="sng" dirty="0">
                <a:solidFill>
                  <a:srgbClr val="0070C0"/>
                </a:solidFill>
                <a:ea typeface="Calibri" panose="020F0502020204030204" pitchFamily="34" charset="0"/>
                <a:cs typeface="Arial" panose="020B0604020202020204" pitchFamily="34" charset="0"/>
              </a:rPr>
              <a:t>"</a:t>
            </a:r>
            <a:r>
              <a:rPr lang="ar-SA" sz="4000" b="1" dirty="0">
                <a:solidFill>
                  <a:srgbClr val="0070C0"/>
                </a:solidFill>
                <a:ea typeface="Calibri" panose="020F0502020204030204" pitchFamily="34" charset="0"/>
                <a:cs typeface="Arial" panose="020B0604020202020204" pitchFamily="34" charset="0"/>
              </a:rPr>
              <a:t>.</a:t>
            </a:r>
          </a:p>
          <a:p>
            <a:pPr marL="839788" indent="-742950">
              <a:buAutoNum type="arabicPeriod"/>
            </a:pPr>
            <a:r>
              <a:rPr lang="ar-SA" sz="4000" b="1" dirty="0">
                <a:solidFill>
                  <a:srgbClr val="0070C0"/>
                </a:solidFill>
                <a:ea typeface="Calibri" panose="020F0502020204030204" pitchFamily="34" charset="0"/>
                <a:cs typeface="Arial" panose="020B0604020202020204" pitchFamily="34" charset="0"/>
              </a:rPr>
              <a:t>استيراد او انتاج</a:t>
            </a:r>
            <a:r>
              <a:rPr lang="ar-SA" sz="4000" i="1" dirty="0">
                <a:solidFill>
                  <a:srgbClr val="0070C0"/>
                </a:solidFill>
                <a:ea typeface="Calibri" panose="020F0502020204030204" pitchFamily="34" charset="0"/>
                <a:cs typeface="Arial" panose="020B0604020202020204" pitchFamily="34" charset="0"/>
              </a:rPr>
              <a:t> </a:t>
            </a:r>
            <a:r>
              <a:rPr lang="ar-SA" sz="4000" b="1" dirty="0">
                <a:solidFill>
                  <a:srgbClr val="0070C0"/>
                </a:solidFill>
                <a:ea typeface="Calibri" panose="020F0502020204030204" pitchFamily="34" charset="0"/>
                <a:cs typeface="Arial" panose="020B0604020202020204" pitchFamily="34" charset="0"/>
              </a:rPr>
              <a:t>الحكومة لسلع الأساسية.</a:t>
            </a:r>
          </a:p>
          <a:p>
            <a:pPr marL="839788" indent="-742950">
              <a:buAutoNum type="arabicPeriod"/>
            </a:pPr>
            <a:r>
              <a:rPr lang="ar-SA" sz="4000" b="1" dirty="0">
                <a:solidFill>
                  <a:srgbClr val="0070C0"/>
                </a:solidFill>
                <a:ea typeface="Calibri" panose="020F0502020204030204" pitchFamily="34" charset="0"/>
                <a:cs typeface="Arial" panose="020B0604020202020204" pitchFamily="34" charset="0"/>
              </a:rPr>
              <a:t>اعطاء الحكومة دعم مادي (سوبسيديا) للمنتجين</a:t>
            </a:r>
          </a:p>
          <a:p>
            <a:pPr marL="839788" indent="-742950">
              <a:buAutoNum type="arabicPeriod"/>
            </a:pPr>
            <a:endParaRPr lang="ar-SA" sz="4000" b="1" dirty="0">
              <a:solidFill>
                <a:srgbClr val="0070C0"/>
              </a:solidFill>
              <a:ea typeface="Calibri" panose="020F0502020204030204" pitchFamily="34" charset="0"/>
              <a:cs typeface="Arial" panose="020B0604020202020204" pitchFamily="34" charset="0"/>
            </a:endParaRPr>
          </a:p>
          <a:p>
            <a:pPr marL="96838" indent="0">
              <a:spcAft>
                <a:spcPts val="0"/>
              </a:spcAft>
              <a:buNone/>
            </a:pPr>
            <a:endParaRPr lang="ar-SA" sz="4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52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2253007" y="213094"/>
            <a:ext cx="9770466" cy="720000"/>
          </a:xfrm>
        </p:spPr>
        <p:txBody>
          <a:bodyPr/>
          <a:lstStyle/>
          <a:p>
            <a:pPr algn="r">
              <a:lnSpc>
                <a:spcPct val="107000"/>
              </a:lnSpc>
            </a:pPr>
            <a:r>
              <a:rPr lang="ar-SA" sz="3600" u="sng" dirty="0">
                <a:solidFill>
                  <a:srgbClr val="FF0000"/>
                </a:solidFill>
                <a:latin typeface="Arial" panose="020B0604020202020204" pitchFamily="34" charset="0"/>
                <a:ea typeface="Calibri" panose="020F0502020204030204" pitchFamily="34" charset="0"/>
                <a:cs typeface="Arial" panose="020B0604020202020204" pitchFamily="34" charset="0"/>
              </a:rPr>
              <a:t>ماذا تعمل الحكومة للحفاظ على السعر الأقصى المنخفض ومنعه من الارتفاع</a:t>
            </a:r>
            <a:r>
              <a:rPr lang="ar-SA" sz="3600"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he-IL" dirty="0">
              <a:solidFill>
                <a:srgbClr val="FF0000"/>
              </a:solidFill>
              <a:latin typeface="Arial" panose="020B0604020202020204" pitchFamily="34" charset="0"/>
            </a:endParaRPr>
          </a:p>
        </p:txBody>
      </p:sp>
      <p:sp>
        <p:nvSpPr>
          <p:cNvPr id="4" name="מציין מיקום תוכן 3">
            <a:extLst>
              <a:ext uri="{FF2B5EF4-FFF2-40B4-BE49-F238E27FC236}">
                <a16:creationId xmlns:a16="http://schemas.microsoft.com/office/drawing/2014/main" id="{280C90FB-B5E8-45F9-A99F-1681BCA7E918}"/>
              </a:ext>
            </a:extLst>
          </p:cNvPr>
          <p:cNvSpPr>
            <a:spLocks noGrp="1"/>
          </p:cNvSpPr>
          <p:nvPr>
            <p:ph sz="quarter" idx="4"/>
          </p:nvPr>
        </p:nvSpPr>
        <p:spPr>
          <a:xfrm>
            <a:off x="94269" y="1103290"/>
            <a:ext cx="12028601" cy="5505253"/>
          </a:xfrm>
        </p:spPr>
        <p:txBody>
          <a:bodyPr>
            <a:noAutofit/>
          </a:bodyPr>
          <a:lstStyle/>
          <a:p>
            <a:pPr marL="96838" indent="0">
              <a:lnSpc>
                <a:spcPct val="107000"/>
              </a:lnSpc>
              <a:spcAft>
                <a:spcPts val="0"/>
              </a:spcAft>
              <a:buNone/>
            </a:pPr>
            <a:r>
              <a:rPr lang="ar-SA" sz="3200" b="1" u="sng" dirty="0">
                <a:latin typeface="Arial" panose="020B0604020202020204" pitchFamily="34" charset="0"/>
                <a:ea typeface="Calibri" panose="020F0502020204030204" pitchFamily="34" charset="0"/>
                <a:cs typeface="Arial" panose="020B0604020202020204" pitchFamily="34" charset="0"/>
              </a:rPr>
              <a:t>الطرق الحكومة للحفاظ على سعر حد أقصى</a:t>
            </a:r>
            <a:r>
              <a:rPr lang="ar-SA" sz="3200" b="1"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839788" indent="-742950">
              <a:buAutoNum type="arabicPeriod"/>
            </a:pPr>
            <a:r>
              <a:rPr lang="ar-SA" sz="3200" b="1" dirty="0">
                <a:solidFill>
                  <a:srgbClr val="0070C0"/>
                </a:solidFill>
                <a:ea typeface="Calibri" panose="020F0502020204030204" pitchFamily="34" charset="0"/>
                <a:cs typeface="Arial" panose="020B0604020202020204" pitchFamily="34" charset="0"/>
              </a:rPr>
              <a:t>استعمال طريقة التقنين</a:t>
            </a:r>
            <a:r>
              <a:rPr lang="ar-SA" sz="3200" b="1" u="sng" dirty="0">
                <a:solidFill>
                  <a:srgbClr val="0070C0"/>
                </a:solidFill>
                <a:ea typeface="Calibri" panose="020F0502020204030204" pitchFamily="34" charset="0"/>
                <a:cs typeface="Arial" panose="020B0604020202020204" pitchFamily="34" charset="0"/>
              </a:rPr>
              <a:t> أو القسائم "</a:t>
            </a:r>
            <a:r>
              <a:rPr lang="ar-SA" sz="3200" b="1" u="sng" dirty="0" err="1">
                <a:solidFill>
                  <a:srgbClr val="0070C0"/>
                </a:solidFill>
                <a:ea typeface="Calibri" panose="020F0502020204030204" pitchFamily="34" charset="0"/>
                <a:cs typeface="Arial" panose="020B0604020202020204" pitchFamily="34" charset="0"/>
              </a:rPr>
              <a:t>كوبونات</a:t>
            </a:r>
            <a:r>
              <a:rPr lang="ar-SA" sz="3200" b="1" u="sng" dirty="0">
                <a:solidFill>
                  <a:srgbClr val="0070C0"/>
                </a:solidFill>
                <a:ea typeface="Calibri" panose="020F0502020204030204" pitchFamily="34" charset="0"/>
                <a:cs typeface="Arial" panose="020B0604020202020204" pitchFamily="34" charset="0"/>
              </a:rPr>
              <a:t>"</a:t>
            </a:r>
            <a:r>
              <a:rPr lang="ar-SA" sz="3200" b="1" dirty="0">
                <a:solidFill>
                  <a:srgbClr val="0070C0"/>
                </a:solidFill>
                <a:ea typeface="Calibri" panose="020F0502020204030204" pitchFamily="34" charset="0"/>
                <a:cs typeface="Arial" panose="020B0604020202020204" pitchFamily="34" charset="0"/>
              </a:rPr>
              <a:t>.</a:t>
            </a:r>
          </a:p>
          <a:p>
            <a:pPr marL="0" lvl="0" indent="0" algn="just">
              <a:spcAft>
                <a:spcPts val="0"/>
              </a:spcAft>
              <a:buClr>
                <a:srgbClr val="C45911"/>
              </a:buClr>
              <a:buNone/>
            </a:pPr>
            <a:r>
              <a:rPr lang="ar-SA" sz="3200" dirty="0">
                <a:ea typeface="Calibri" panose="020F0502020204030204" pitchFamily="34" charset="0"/>
                <a:cs typeface="Arial" panose="020B0604020202020204" pitchFamily="34" charset="0"/>
              </a:rPr>
              <a:t>وزعت الحكومة على المستهلكين قسائم او بطاقات استهلاك حسب معيار ثابت ويقوم المستهلك بإعطاء البطاقة مع ثمن السلعة للبائع حتى يتمكن من شرائها بالسعر الاقصى. هذه الطريقة لم تنجح </a:t>
            </a:r>
            <a:r>
              <a:rPr lang="ar-SA" sz="3200" b="1" dirty="0">
                <a:ea typeface="Calibri" panose="020F0502020204030204" pitchFamily="34" charset="0"/>
                <a:cs typeface="Arial" panose="020B0604020202020204" pitchFamily="34" charset="0"/>
              </a:rPr>
              <a:t>لظهور سوق سوداء</a:t>
            </a:r>
            <a:r>
              <a:rPr lang="ar-SA" sz="3200" dirty="0">
                <a:ea typeface="Calibri" panose="020F0502020204030204" pitchFamily="34" charset="0"/>
                <a:cs typeface="Arial" panose="020B0604020202020204" pitchFamily="34" charset="0"/>
              </a:rPr>
              <a:t>. ولان الأغنياء تمكنوا من شراء السلعة في السوق السوداء، ولم يبقَ للفقراء الا القليل من السلع الأساسية، عندها نشأت الحاجة </a:t>
            </a:r>
            <a:r>
              <a:rPr lang="ar-SA" sz="3200" u="sng" dirty="0">
                <a:ea typeface="Calibri" panose="020F0502020204030204" pitchFamily="34" charset="0"/>
                <a:cs typeface="Arial" panose="020B0604020202020204" pitchFamily="34" charset="0"/>
              </a:rPr>
              <a:t>لتعيّن مراقبين في الأسواق</a:t>
            </a:r>
            <a:r>
              <a:rPr lang="ar-SA" sz="3200" dirty="0">
                <a:ea typeface="Calibri" panose="020F0502020204030204" pitchFamily="34" charset="0"/>
                <a:cs typeface="Arial" panose="020B0604020202020204" pitchFamily="34" charset="0"/>
              </a:rPr>
              <a:t>. هذه الطريقة لم تنجح بسبب صعوبة مراقبة جميع الاسواق</a:t>
            </a:r>
            <a:r>
              <a:rPr lang="ar-SA" sz="3200" b="1" dirty="0">
                <a:ea typeface="Calibri" panose="020F0502020204030204" pitchFamily="34" charset="0"/>
                <a:cs typeface="Arial" panose="020B0604020202020204" pitchFamily="34" charset="0"/>
              </a:rPr>
              <a:t> </a:t>
            </a:r>
            <a:r>
              <a:rPr lang="ar-SA" sz="3200" dirty="0">
                <a:ea typeface="Calibri" panose="020F0502020204030204" pitchFamily="34" charset="0"/>
                <a:cs typeface="Arial" panose="020B0604020202020204" pitchFamily="34" charset="0"/>
              </a:rPr>
              <a:t>وظهور السوق السوداء. </a:t>
            </a:r>
            <a:endParaRPr lang="ar-SA" sz="3200" b="1" dirty="0">
              <a:solidFill>
                <a:srgbClr val="0070C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27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1561</Words>
  <Application>Microsoft Office PowerPoint</Application>
  <PresentationFormat>מותאם אישית</PresentationFormat>
  <Paragraphs>185</Paragraphs>
  <Slides>56</Slides>
  <Notes>51</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56</vt:i4>
      </vt:variant>
    </vt:vector>
  </HeadingPairs>
  <TitlesOfParts>
    <vt:vector size="59" baseType="lpstr">
      <vt:lpstr>Arial</vt:lpstr>
      <vt:lpstr>Varela Round</vt:lpstr>
      <vt:lpstr>ערכת נושא Office</vt:lpstr>
      <vt:lpstr>מערכת שידורים לאומית</vt:lpstr>
      <vt:lpstr>اسم الدرس:6.5 تدخل الحكومة</vt:lpstr>
      <vt:lpstr>ماذا سنتعلم اليوم ؟</vt:lpstr>
      <vt:lpstr>اسم الفصل الدراسي</vt:lpstr>
      <vt:lpstr> 6.5.2.1 سعر الحد الأقصى</vt:lpstr>
      <vt:lpstr>سعر الحد الأقصى في منحنيات العرض والطلب</vt:lpstr>
      <vt:lpstr>النتيجة:</vt:lpstr>
      <vt:lpstr>ماذا تعمل الحكومة للحفاظ على السعر الأقصى المنخفض ومنعه من الارتفاع؟</vt:lpstr>
      <vt:lpstr>ماذا تعمل الحكومة للحفاظ على السعر الأقصى المنخفض ومنعه من الارتفاع؟</vt:lpstr>
      <vt:lpstr>طريقة التقنين في منحنيات الطلب والعرض</vt:lpstr>
      <vt:lpstr>2. استيراد او انتاج الحكومة لسلع الأساسية</vt:lpstr>
      <vt:lpstr>استيراد السلع الأساسية في منحنيات الطلب والعرض</vt:lpstr>
      <vt:lpstr>3. اعطاء الحكومة دعم مادي (سوبسيديا) للمنتجين</vt:lpstr>
      <vt:lpstr>الدعم الحكومي (سوبسيديا) للمنتجين في منحنيات الطلب والعرض</vt:lpstr>
      <vt:lpstr>نتائج الدعم الحكومي "السوبسيديا": على المستهلك وعلى المنتِج وعلى الحكومة.</vt:lpstr>
      <vt:lpstr>سيئات للسعر الأقصى </vt:lpstr>
      <vt:lpstr>تمرين للمراجعة:</vt:lpstr>
      <vt:lpstr>سؤال 2</vt:lpstr>
      <vt:lpstr>سؤال 3</vt:lpstr>
      <vt:lpstr>سؤال 4</vt:lpstr>
      <vt:lpstr>أسئلة من البچروت عن موضوع سعر حد اقصى</vt:lpstr>
      <vt:lpstr>سؤال 2 </vt:lpstr>
      <vt:lpstr>מצגת של PowerPoint‏</vt:lpstr>
      <vt:lpstr>سؤال 3</vt:lpstr>
      <vt:lpstr>מצגת של PowerPoint‏</vt:lpstr>
      <vt:lpstr>מצגת של PowerPoint‏</vt:lpstr>
      <vt:lpstr>اسم الدرس:6.5 تدخل الحكومة</vt:lpstr>
      <vt:lpstr>ماذا سنتعلم اليوم ؟</vt:lpstr>
      <vt:lpstr>اسم الفصل الدراسي</vt:lpstr>
      <vt:lpstr>6.5.2.2 تحديد سعر الحد الأدنى</vt:lpstr>
      <vt:lpstr>سعر الحد الأدنى في منحنيات الطلب والعرض</vt:lpstr>
      <vt:lpstr>ماذا تعمل الحكومة للحفاظ على سعر أدنى مرتفع ومنعه من الانخفاض؟</vt:lpstr>
      <vt:lpstr>1. شراء البواقي.</vt:lpstr>
      <vt:lpstr>شراء البواقي في منحنيات العرض والطلب</vt:lpstr>
      <vt:lpstr>2. دعم الحكومة للمنتج.</vt:lpstr>
      <vt:lpstr>دعم الحكومة للمنتج في منحنيات العرض والطلب.</vt:lpstr>
      <vt:lpstr>نتائج الدعم الحكومي "السوبسيديا": على المستهلك وعلى المنتِج وعلى الحكومة.</vt:lpstr>
      <vt:lpstr>3. تحديد حصص/سقف إنتاج.</vt:lpstr>
      <vt:lpstr>أسئلة من البچروت عن موضوع سعر حد أدنى</vt:lpstr>
      <vt:lpstr>سؤال 2</vt:lpstr>
      <vt:lpstr>تحديد حصص/سقف إنتاج في منحنيات العرض والطلب.</vt:lpstr>
      <vt:lpstr>4. تصدير المنتجات (المحاصيل الزراعية):</vt:lpstr>
      <vt:lpstr>تصدير المنتجات (المحاصيل الزراعية) في منحنيات العرض والطلب.</vt:lpstr>
      <vt:lpstr>تأثير ضمان الدخل المزارعين على الجهاز الاقتصادي.</vt:lpstr>
      <vt:lpstr>اسئلة للمراجعة:</vt:lpstr>
      <vt:lpstr>سؤال 2</vt:lpstr>
      <vt:lpstr>سؤال 3</vt:lpstr>
      <vt:lpstr>سؤال 4</vt:lpstr>
      <vt:lpstr>الحد الادنى للأجور </vt:lpstr>
      <vt:lpstr>الحد الادنى للأجور في منحنيات طلب العمل وعرض العمل</vt:lpstr>
      <vt:lpstr>الحد الادنى للأجر: </vt:lpstr>
      <vt:lpstr>حسنات لتحديد الحد الأدنى للأجور في الجهاز الاقتصادي:</vt:lpstr>
      <vt:lpstr>سيئات لتحديد الحد الأدنى للأجور في الجهاز الاقتصادي</vt:lpstr>
      <vt:lpstr>ورقة عمل في موضوع تدخل الحكومة في تحديد الأسعار</vt:lpstr>
      <vt:lpstr>سؤال 3</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ענת</cp:lastModifiedBy>
  <cp:revision>81</cp:revision>
  <dcterms:created xsi:type="dcterms:W3CDTF">2020-03-15T19:13:03Z</dcterms:created>
  <dcterms:modified xsi:type="dcterms:W3CDTF">2020-07-21T15:49:30Z</dcterms:modified>
</cp:coreProperties>
</file>